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1"/>
  </p:notesMasterIdLst>
  <p:sldIdLst>
    <p:sldId id="381" r:id="rId2"/>
    <p:sldId id="385" r:id="rId3"/>
    <p:sldId id="386" r:id="rId4"/>
    <p:sldId id="387" r:id="rId5"/>
    <p:sldId id="388" r:id="rId6"/>
    <p:sldId id="389" r:id="rId7"/>
    <p:sldId id="390" r:id="rId8"/>
    <p:sldId id="391" r:id="rId9"/>
    <p:sldId id="262" r:id="rId10"/>
    <p:sldId id="382" r:id="rId11"/>
    <p:sldId id="357" r:id="rId12"/>
    <p:sldId id="374" r:id="rId13"/>
    <p:sldId id="375" r:id="rId14"/>
    <p:sldId id="376" r:id="rId15"/>
    <p:sldId id="358" r:id="rId16"/>
    <p:sldId id="368" r:id="rId17"/>
    <p:sldId id="359" r:id="rId18"/>
    <p:sldId id="373" r:id="rId19"/>
    <p:sldId id="372" r:id="rId2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42" autoAdjust="0"/>
    <p:restoredTop sz="94622" autoAdjust="0"/>
  </p:normalViewPr>
  <p:slideViewPr>
    <p:cSldViewPr>
      <p:cViewPr varScale="1">
        <p:scale>
          <a:sx n="64" d="100"/>
          <a:sy n="64" d="100"/>
        </p:scale>
        <p:origin x="-1476" y="-96"/>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2994"/>
    </p:cViewPr>
  </p:sorter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B288D65-5B8A-45FF-B81B-3D66FD650148}" type="datetimeFigureOut">
              <a:rPr lang="en-US" smtClean="0"/>
              <a:pPr/>
              <a:t>11/12/2014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4EE9A33-4E05-4F78-976F-8E97A05201B4}" type="slidenum">
              <a:rPr lang="en-US" smtClean="0"/>
              <a:pPr/>
              <a:t>‹#›</a:t>
            </a:fld>
            <a:endParaRPr lang="en-US"/>
          </a:p>
        </p:txBody>
      </p:sp>
    </p:spTree>
    <p:extLst>
      <p:ext uri="{BB962C8B-B14F-4D97-AF65-F5344CB8AC3E}">
        <p14:creationId xmlns="" xmlns:p14="http://schemas.microsoft.com/office/powerpoint/2010/main" val="24628986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0391C787-0946-4DFE-8924-90D327E0B50D}" type="datetime1">
              <a:rPr lang="en-US" smtClean="0"/>
              <a:pPr/>
              <a:t>11/12/2014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AD2A1D3-94CF-4BE8-B9A0-75EFE4C74F95}"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p:spPr>
        <p:txBody>
          <a:bodyPr>
            <a:normAutofit/>
          </a:bodyPr>
          <a:lstStyle>
            <a:lvl1pPr algn="l">
              <a:defRPr sz="2800" b="1" i="0" baseline="0">
                <a:latin typeface="Arial" pitchFamily="34" charset="0"/>
              </a:defRPr>
            </a:lvl1pPr>
          </a:lstStyle>
          <a:p>
            <a:r>
              <a:rPr lang="en-US" dirty="0" smtClean="0"/>
              <a:t>Click to edit Master title style</a:t>
            </a:r>
            <a:endParaRPr lang="en-US" dirty="0"/>
          </a:p>
        </p:txBody>
      </p:sp>
      <p:sp>
        <p:nvSpPr>
          <p:cNvPr id="3" name="Content Placeholder 2"/>
          <p:cNvSpPr>
            <a:spLocks noGrp="1"/>
          </p:cNvSpPr>
          <p:nvPr>
            <p:ph idx="1"/>
          </p:nvPr>
        </p:nvSpPr>
        <p:spPr>
          <a:xfrm>
            <a:off x="457200" y="1143000"/>
            <a:ext cx="8534400" cy="5181600"/>
          </a:xfrm>
        </p:spPr>
        <p:txBody>
          <a:bodyPr>
            <a:normAutofit/>
          </a:bodyPr>
          <a:lstStyle>
            <a:lvl1pPr>
              <a:defRPr sz="2200" baseline="0">
                <a:latin typeface="Arial" pitchFamily="34" charset="0"/>
              </a:defRPr>
            </a:lvl1pPr>
            <a:lvl2pPr>
              <a:defRPr sz="2200" baseline="0">
                <a:latin typeface="Arial" pitchFamily="34" charset="0"/>
              </a:defRPr>
            </a:lvl2pPr>
            <a:lvl3pPr>
              <a:defRPr sz="2200" baseline="0">
                <a:latin typeface="Arial" pitchFamily="34" charset="0"/>
              </a:defRPr>
            </a:lvl3pPr>
            <a:lvl4pPr>
              <a:defRPr sz="2200" baseline="0">
                <a:latin typeface="Arial" pitchFamily="34" charset="0"/>
              </a:defRPr>
            </a:lvl4pPr>
            <a:lvl5pPr>
              <a:defRPr sz="2200" baseline="0">
                <a:latin typeface="Arial"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p:txBody>
          <a:bodyPr/>
          <a:lstStyle/>
          <a:p>
            <a:fld id="{532FFB55-3B08-4726-B2CE-2CA162AB6743}" type="datetime1">
              <a:rPr lang="en-US" smtClean="0"/>
              <a:pPr/>
              <a:t>11/12/2014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AD2A1D3-94CF-4BE8-B9A0-75EFE4C74F95}" type="slidenum">
              <a:rPr lang="en-US" smtClean="0"/>
              <a:pPr/>
              <a:t>‹#›</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tmplLst>
          <p:tmpl lvl="1">
            <p:tnLst>
              <p:par>
                <p:cTn presetID="1"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childTnLst>
                </p:cTn>
              </p:par>
            </p:tnLst>
          </p:tmpl>
          <p:tmpl lvl="2">
            <p:tnLst>
              <p:par>
                <p:cTn presetID="1"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childTnLst>
                </p:cTn>
              </p:par>
            </p:tnLst>
          </p:tmpl>
          <p:tmpl lvl="3">
            <p:tnLst>
              <p:par>
                <p:cTn presetID="1"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childTnLst>
                </p:cTn>
              </p:par>
            </p:tnLst>
          </p:tmpl>
          <p:tmpl lvl="4">
            <p:tnLst>
              <p:par>
                <p:cTn presetID="1"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childTnLst>
                </p:cTn>
              </p:par>
            </p:tnLst>
          </p:tmpl>
          <p:tmpl lvl="5">
            <p:tnLst>
              <p:par>
                <p:cTn presetID="1"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childTnLst>
                </p:cTn>
              </p:par>
            </p:tnLst>
          </p:tmpl>
        </p:tmplLst>
      </p:bldP>
    </p:bld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6AD85B9-E6C1-46CD-BC43-77D2963D061B}" type="datetime1">
              <a:rPr lang="en-US" smtClean="0"/>
              <a:pPr/>
              <a:t>11/12/2014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AD2A1D3-94CF-4BE8-B9A0-75EFE4C74F95}"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350BE59-9F15-40DB-9568-D4787E893238}" type="datetime1">
              <a:rPr lang="en-US" smtClean="0"/>
              <a:pPr/>
              <a:t>11/12/2014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AD2A1D3-94CF-4BE8-B9A0-75EFE4C74F95}"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2018ECDD-18CF-43AE-98D1-2C21DB837022}" type="datetime1">
              <a:rPr lang="en-US" smtClean="0"/>
              <a:pPr/>
              <a:t>11/12/2014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AD2A1D3-94CF-4BE8-B9A0-75EFE4C74F95}"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165749E-9354-4B2A-871B-386334CD1FCF}" type="datetime1">
              <a:rPr lang="en-US" smtClean="0"/>
              <a:pPr/>
              <a:t>11/12/2014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AD2A1D3-94CF-4BE8-B9A0-75EFE4C74F95}"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141FE3D-DE58-470D-9E96-6AEC54C86FFA}" type="datetime1">
              <a:rPr lang="en-US" smtClean="0"/>
              <a:pPr/>
              <a:t>11/12/2014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AD2A1D3-94CF-4BE8-B9A0-75EFE4C74F95}"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C09F10F-B4B3-46C6-BB99-1C9C919241B5}" type="datetime1">
              <a:rPr lang="en-US" smtClean="0"/>
              <a:pPr/>
              <a:t>11/12/2014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AD2A1D3-94CF-4BE8-B9A0-75EFE4C74F95}"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BC8C813-A749-4CF0-B834-A5998D192DCC}" type="datetime1">
              <a:rPr lang="en-US" smtClean="0"/>
              <a:pPr/>
              <a:t>11/12/2014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AD2A1D3-94CF-4BE8-B9A0-75EFE4C74F95}"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D135424-565B-45A6-B898-21C0E97C9E2D}" type="datetime1">
              <a:rPr lang="en-US" smtClean="0"/>
              <a:pPr/>
              <a:t>11/12/2014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AD2A1D3-94CF-4BE8-B9A0-75EFE4C74F95}"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D26BCDD-3B70-4159-8A2A-54B7446BBC85}" type="datetime1">
              <a:rPr lang="en-US" smtClean="0"/>
              <a:pPr/>
              <a:t>11/12/2014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AD2A1D3-94CF-4BE8-B9A0-75EFE4C74F95}"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FDDE15-47CF-4352-B965-BD87E0F4E03E}" type="datetime1">
              <a:rPr lang="en-US" smtClean="0"/>
              <a:pPr/>
              <a:t>11/12/2014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AD2A1D3-94CF-4BE8-B9A0-75EFE4C74F95}"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Review of Previous Lecture: Regional Organizations</a:t>
            </a:r>
            <a:endParaRPr lang="en-US" dirty="0"/>
          </a:p>
        </p:txBody>
      </p:sp>
      <p:sp>
        <p:nvSpPr>
          <p:cNvPr id="3" name="Content Placeholder 2"/>
          <p:cNvSpPr>
            <a:spLocks noGrp="1"/>
          </p:cNvSpPr>
          <p:nvPr>
            <p:ph idx="1"/>
          </p:nvPr>
        </p:nvSpPr>
        <p:spPr/>
        <p:txBody>
          <a:bodyPr>
            <a:normAutofit/>
          </a:bodyPr>
          <a:lstStyle/>
          <a:p>
            <a:r>
              <a:rPr lang="en-US" b="1" dirty="0" smtClean="0"/>
              <a:t>The </a:t>
            </a:r>
            <a:r>
              <a:rPr lang="en-US" b="1" dirty="0"/>
              <a:t>Warsaw Treaty Organization</a:t>
            </a:r>
            <a:r>
              <a:rPr lang="en-US" dirty="0"/>
              <a:t>, </a:t>
            </a:r>
            <a:endParaRPr lang="en-US" dirty="0" smtClean="0"/>
          </a:p>
          <a:p>
            <a:r>
              <a:rPr lang="en-US" dirty="0" smtClean="0"/>
              <a:t>Problems </a:t>
            </a:r>
            <a:r>
              <a:rPr lang="en-US" dirty="0"/>
              <a:t>in WARSAW </a:t>
            </a:r>
            <a:r>
              <a:rPr lang="en-US" dirty="0" smtClean="0"/>
              <a:t>Pact and End</a:t>
            </a:r>
          </a:p>
          <a:p>
            <a:r>
              <a:rPr lang="en-US" b="1" dirty="0" smtClean="0"/>
              <a:t>SEATO </a:t>
            </a:r>
          </a:p>
          <a:p>
            <a:r>
              <a:rPr lang="en-US" b="1" dirty="0" smtClean="0"/>
              <a:t>CENTO</a:t>
            </a:r>
          </a:p>
          <a:p>
            <a:pPr>
              <a:buNone/>
            </a:pPr>
            <a:endParaRPr lang="en-US" b="1" dirty="0" smtClean="0"/>
          </a:p>
        </p:txBody>
      </p:sp>
      <p:sp>
        <p:nvSpPr>
          <p:cNvPr id="4" name="Footer Placeholder 3"/>
          <p:cNvSpPr>
            <a:spLocks noGrp="1"/>
          </p:cNvSpPr>
          <p:nvPr>
            <p:ph type="ftr" sz="quarter" idx="11"/>
          </p:nvPr>
        </p:nvSpPr>
        <p:spPr/>
        <p:txBody>
          <a:bodyPr/>
          <a:lstStyle/>
          <a:p>
            <a:endParaRPr lang="en-US" dirty="0"/>
          </a:p>
        </p:txBody>
      </p:sp>
    </p:spTree>
    <p:extLst>
      <p:ext uri="{BB962C8B-B14F-4D97-AF65-F5344CB8AC3E}">
        <p14:creationId xmlns="" xmlns:p14="http://schemas.microsoft.com/office/powerpoint/2010/main" val="271404910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OIC</a:t>
            </a:r>
            <a:endParaRPr lang="en-US" dirty="0"/>
          </a:p>
        </p:txBody>
      </p:sp>
      <p:sp>
        <p:nvSpPr>
          <p:cNvPr id="3" name="Content Placeholder 2"/>
          <p:cNvSpPr>
            <a:spLocks noGrp="1"/>
          </p:cNvSpPr>
          <p:nvPr>
            <p:ph idx="1"/>
          </p:nvPr>
        </p:nvSpPr>
        <p:spPr/>
        <p:txBody>
          <a:bodyPr>
            <a:normAutofit/>
          </a:bodyPr>
          <a:lstStyle/>
          <a:p>
            <a:r>
              <a:rPr lang="en-US" dirty="0" smtClean="0"/>
              <a:t>OIC </a:t>
            </a:r>
            <a:r>
              <a:rPr lang="en-US" dirty="0"/>
              <a:t>stands for Organization of Islamic </a:t>
            </a:r>
            <a:r>
              <a:rPr lang="en-US" dirty="0" smtClean="0"/>
              <a:t>Conference. </a:t>
            </a:r>
          </a:p>
          <a:p>
            <a:r>
              <a:rPr lang="en-US" dirty="0"/>
              <a:t>The official languages of the OIC are Arabic, English and French. </a:t>
            </a:r>
            <a:endParaRPr lang="en-US" dirty="0" smtClean="0"/>
          </a:p>
          <a:p>
            <a:r>
              <a:rPr lang="en-US" dirty="0" smtClean="0"/>
              <a:t>It </a:t>
            </a:r>
            <a:r>
              <a:rPr lang="en-US" dirty="0"/>
              <a:t>changed its name and logo on 28 June 2011 from the Organization of the Islamic Conference to </a:t>
            </a:r>
            <a:r>
              <a:rPr lang="en-US" u="sng" dirty="0"/>
              <a:t>Organization of Islamic </a:t>
            </a:r>
            <a:r>
              <a:rPr lang="en-US" u="sng" dirty="0" smtClean="0"/>
              <a:t>Countries</a:t>
            </a:r>
            <a:endParaRPr lang="en-US" dirty="0"/>
          </a:p>
          <a:p>
            <a:r>
              <a:rPr lang="en-US" dirty="0" smtClean="0"/>
              <a:t>It </a:t>
            </a:r>
            <a:r>
              <a:rPr lang="en-US" dirty="0"/>
              <a:t>was founded in Rabat, Morocco in 1969 in reaction to Israel attack on Al-Aqsa Mosque. </a:t>
            </a:r>
            <a:endParaRPr lang="en-US" dirty="0" smtClean="0"/>
          </a:p>
          <a:p>
            <a:r>
              <a:rPr lang="en-US" dirty="0"/>
              <a:t>membership of 57 states spread over </a:t>
            </a:r>
            <a:endParaRPr lang="en-US" dirty="0" smtClean="0"/>
          </a:p>
          <a:p>
            <a:pPr marL="0" indent="0">
              <a:buNone/>
            </a:pPr>
            <a:r>
              <a:rPr lang="en-US" dirty="0" smtClean="0"/>
              <a:t>four </a:t>
            </a:r>
            <a:r>
              <a:rPr lang="en-US" dirty="0"/>
              <a:t>continents.</a:t>
            </a:r>
          </a:p>
          <a:p>
            <a:pPr marL="0" indent="0">
              <a:buNone/>
            </a:pPr>
            <a:r>
              <a:rPr lang="en-US" dirty="0" smtClean="0"/>
              <a:t>. </a:t>
            </a:r>
          </a:p>
        </p:txBody>
      </p:sp>
      <p:sp>
        <p:nvSpPr>
          <p:cNvPr id="4" name="Footer Placeholder 3"/>
          <p:cNvSpPr>
            <a:spLocks noGrp="1"/>
          </p:cNvSpPr>
          <p:nvPr>
            <p:ph type="ftr" sz="quarter" idx="11"/>
          </p:nvPr>
        </p:nvSpPr>
        <p:spPr>
          <a:xfrm>
            <a:off x="838200" y="6356350"/>
            <a:ext cx="7239000" cy="365125"/>
          </a:xfrm>
        </p:spPr>
        <p:txBody>
          <a:bodyPr/>
          <a:lstStyle/>
          <a:p>
            <a:r>
              <a:rPr lang="en-US" dirty="0"/>
              <a:t>http://www.themuslimtimes.org/2013/02/countries/indonesia/organisation-of-islamic-cooperation12th-oic-conference-to-begin-in-egypt</a:t>
            </a:r>
          </a:p>
          <a:p>
            <a:endParaRPr lang="en-US" dirty="0"/>
          </a:p>
        </p:txBody>
      </p:sp>
      <p:pic>
        <p:nvPicPr>
          <p:cNvPr id="5"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6248400" y="4177144"/>
            <a:ext cx="2409825" cy="18954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225716147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Al Aqsa on fire, 1969</a:t>
            </a:r>
            <a:endParaRPr lang="en-US" dirty="0"/>
          </a:p>
        </p:txBody>
      </p:sp>
      <p:sp>
        <p:nvSpPr>
          <p:cNvPr id="4" name="Footer Placeholder 3"/>
          <p:cNvSpPr>
            <a:spLocks noGrp="1"/>
          </p:cNvSpPr>
          <p:nvPr>
            <p:ph type="ftr" sz="quarter" idx="11"/>
          </p:nvPr>
        </p:nvSpPr>
        <p:spPr>
          <a:xfrm>
            <a:off x="304800" y="6356350"/>
            <a:ext cx="5715000" cy="365125"/>
          </a:xfrm>
        </p:spPr>
        <p:txBody>
          <a:bodyPr/>
          <a:lstStyle/>
          <a:p>
            <a:r>
              <a:rPr lang="en-US" dirty="0"/>
              <a:t>http://islamicvoiceofturkey.com/the-al-aqsa-mosque-fire-of-1969/</a:t>
            </a:r>
          </a:p>
          <a:p>
            <a:endParaRPr lang="en-US" dirty="0"/>
          </a:p>
        </p:txBody>
      </p:sp>
      <p:pic>
        <p:nvPicPr>
          <p:cNvPr id="1026" name="Picture 2"/>
          <p:cNvPicPr>
            <a:picLocks noGrp="1" noChangeAspect="1" noChangeArrowheads="1"/>
          </p:cNvPicPr>
          <p:nvPr>
            <p:ph idx="1"/>
          </p:nvPr>
        </p:nvPicPr>
        <p:blipFill>
          <a:blip r:embed="rId2">
            <a:extLst>
              <a:ext uri="{28A0092B-C50C-407E-A947-70E740481C1C}">
                <a14:useLocalDpi xmlns:a14="http://schemas.microsoft.com/office/drawing/2010/main" xmlns="" val="0"/>
              </a:ext>
            </a:extLst>
          </a:blip>
          <a:srcRect/>
          <a:stretch>
            <a:fillRect/>
          </a:stretch>
        </p:blipFill>
        <p:spPr bwMode="auto">
          <a:xfrm>
            <a:off x="517795" y="1371395"/>
            <a:ext cx="8413209" cy="4724809"/>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19261355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Purpose of OIC</a:t>
            </a:r>
            <a:endParaRPr lang="en-US" dirty="0"/>
          </a:p>
        </p:txBody>
      </p:sp>
      <p:sp>
        <p:nvSpPr>
          <p:cNvPr id="3" name="Content Placeholder 2"/>
          <p:cNvSpPr>
            <a:spLocks noGrp="1"/>
          </p:cNvSpPr>
          <p:nvPr>
            <p:ph idx="1"/>
          </p:nvPr>
        </p:nvSpPr>
        <p:spPr/>
        <p:txBody>
          <a:bodyPr>
            <a:normAutofit fontScale="92500"/>
          </a:bodyPr>
          <a:lstStyle/>
          <a:p>
            <a:r>
              <a:rPr lang="en-US" dirty="0"/>
              <a:t>Enhance and consolidate the </a:t>
            </a:r>
            <a:r>
              <a:rPr lang="en-US" b="1" u="sng" dirty="0"/>
              <a:t>bonds of fraternity and solidarity </a:t>
            </a:r>
            <a:r>
              <a:rPr lang="en-US" dirty="0"/>
              <a:t>among the Member States</a:t>
            </a:r>
            <a:r>
              <a:rPr lang="en-US" b="1" dirty="0"/>
              <a:t>;</a:t>
            </a:r>
            <a:endParaRPr lang="en-US" dirty="0"/>
          </a:p>
          <a:p>
            <a:r>
              <a:rPr lang="en-US" dirty="0"/>
              <a:t>Safeguard and protect the </a:t>
            </a:r>
            <a:r>
              <a:rPr lang="en-US" b="1" u="sng" dirty="0"/>
              <a:t>common interests </a:t>
            </a:r>
            <a:r>
              <a:rPr lang="en-US" dirty="0" smtClean="0"/>
              <a:t>of </a:t>
            </a:r>
            <a:r>
              <a:rPr lang="en-US" dirty="0"/>
              <a:t>the Member States </a:t>
            </a:r>
            <a:endParaRPr lang="en-US" dirty="0" smtClean="0"/>
          </a:p>
          <a:p>
            <a:r>
              <a:rPr lang="en-US" dirty="0" smtClean="0"/>
              <a:t>Respect </a:t>
            </a:r>
            <a:r>
              <a:rPr lang="en-US" dirty="0"/>
              <a:t>the </a:t>
            </a:r>
            <a:r>
              <a:rPr lang="en-US" b="1" u="sng" dirty="0"/>
              <a:t>right of self-determination </a:t>
            </a:r>
            <a:r>
              <a:rPr lang="en-US" dirty="0"/>
              <a:t>and </a:t>
            </a:r>
            <a:r>
              <a:rPr lang="en-US" b="1" u="sng" dirty="0"/>
              <a:t>non-interference</a:t>
            </a:r>
            <a:r>
              <a:rPr lang="en-US" dirty="0"/>
              <a:t> in the domestic affairs and to respect sovereignty, independence and territorial integrity of each Member </a:t>
            </a:r>
            <a:r>
              <a:rPr lang="en-US" dirty="0" smtClean="0"/>
              <a:t>State</a:t>
            </a:r>
            <a:endParaRPr lang="en-US" dirty="0"/>
          </a:p>
          <a:p>
            <a:r>
              <a:rPr lang="en-US" dirty="0" smtClean="0"/>
              <a:t>Strengthen </a:t>
            </a:r>
            <a:r>
              <a:rPr lang="en-US" dirty="0"/>
              <a:t>intra-Islamic </a:t>
            </a:r>
            <a:r>
              <a:rPr lang="en-US" b="1" u="sng" dirty="0"/>
              <a:t>economic</a:t>
            </a:r>
            <a:r>
              <a:rPr lang="en-US" dirty="0"/>
              <a:t> and </a:t>
            </a:r>
            <a:r>
              <a:rPr lang="en-US" b="1" u="sng" dirty="0"/>
              <a:t>trade </a:t>
            </a:r>
            <a:r>
              <a:rPr lang="en-US" dirty="0"/>
              <a:t>cooperation; in order to achieve economic integration leading to the establishment of an </a:t>
            </a:r>
            <a:r>
              <a:rPr lang="en-US" b="1" u="sng" dirty="0"/>
              <a:t>Islamic Common </a:t>
            </a:r>
            <a:r>
              <a:rPr lang="en-US" b="1" u="sng" dirty="0" smtClean="0"/>
              <a:t>Market</a:t>
            </a:r>
            <a:endParaRPr lang="en-US" b="1" u="sng" dirty="0"/>
          </a:p>
          <a:p>
            <a:r>
              <a:rPr lang="en-US" dirty="0"/>
              <a:t>Exert efforts to achieve sustainable and comprehensive </a:t>
            </a:r>
            <a:r>
              <a:rPr lang="en-US" b="1" u="sng" dirty="0"/>
              <a:t>human development </a:t>
            </a:r>
            <a:r>
              <a:rPr lang="en-US" dirty="0"/>
              <a:t>and economic well-being in Member States;</a:t>
            </a:r>
          </a:p>
          <a:p>
            <a:r>
              <a:rPr lang="en-US" dirty="0"/>
              <a:t>Protect and defend the </a:t>
            </a:r>
            <a:r>
              <a:rPr lang="en-US" b="1" u="sng" dirty="0"/>
              <a:t>true image of Islam</a:t>
            </a:r>
            <a:r>
              <a:rPr lang="en-US" dirty="0"/>
              <a:t>, to combat </a:t>
            </a:r>
            <a:r>
              <a:rPr lang="en-US" b="1" u="sng" dirty="0"/>
              <a:t>defamation of Islam </a:t>
            </a:r>
            <a:r>
              <a:rPr lang="en-US" dirty="0"/>
              <a:t>and encourage dialogue among civilizations and religions;</a:t>
            </a:r>
          </a:p>
          <a:p>
            <a:r>
              <a:rPr lang="en-US" dirty="0"/>
              <a:t>Enhance and develop </a:t>
            </a:r>
            <a:r>
              <a:rPr lang="en-US" b="1" u="sng" dirty="0"/>
              <a:t>science and technology </a:t>
            </a:r>
            <a:r>
              <a:rPr lang="en-US" dirty="0"/>
              <a:t>and encourage </a:t>
            </a:r>
            <a:r>
              <a:rPr lang="en-US" b="1" u="sng" dirty="0"/>
              <a:t>research</a:t>
            </a:r>
            <a:r>
              <a:rPr lang="en-US" dirty="0"/>
              <a:t> and cooperation among Member States in these </a:t>
            </a:r>
            <a:r>
              <a:rPr lang="en-US" dirty="0" smtClean="0"/>
              <a:t>fields</a:t>
            </a:r>
            <a:endParaRPr lang="en-US" dirty="0"/>
          </a:p>
          <a:p>
            <a:endParaRPr lang="en-US" dirty="0"/>
          </a:p>
        </p:txBody>
      </p:sp>
      <p:sp>
        <p:nvSpPr>
          <p:cNvPr id="4" name="Footer Placeholder 3"/>
          <p:cNvSpPr>
            <a:spLocks noGrp="1"/>
          </p:cNvSpPr>
          <p:nvPr>
            <p:ph type="ftr" sz="quarter" idx="11"/>
          </p:nvPr>
        </p:nvSpPr>
        <p:spPr/>
        <p:txBody>
          <a:bodyPr/>
          <a:lstStyle/>
          <a:p>
            <a:endParaRPr lang="en-US" dirty="0"/>
          </a:p>
        </p:txBody>
      </p:sp>
    </p:spTree>
    <p:extLst>
      <p:ext uri="{BB962C8B-B14F-4D97-AF65-F5344CB8AC3E}">
        <p14:creationId xmlns:p14="http://schemas.microsoft.com/office/powerpoint/2010/main" xmlns="" val="233521005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Main Bodies of OIC</a:t>
            </a:r>
            <a:endParaRPr lang="en-US" dirty="0"/>
          </a:p>
        </p:txBody>
      </p:sp>
      <p:sp>
        <p:nvSpPr>
          <p:cNvPr id="3" name="Content Placeholder 2"/>
          <p:cNvSpPr>
            <a:spLocks noGrp="1"/>
          </p:cNvSpPr>
          <p:nvPr>
            <p:ph idx="1"/>
          </p:nvPr>
        </p:nvSpPr>
        <p:spPr/>
        <p:txBody>
          <a:bodyPr>
            <a:normAutofit/>
          </a:bodyPr>
          <a:lstStyle/>
          <a:p>
            <a:r>
              <a:rPr lang="en-US" b="1" u="sng" dirty="0" smtClean="0"/>
              <a:t>The</a:t>
            </a:r>
            <a:r>
              <a:rPr lang="en-US" b="1" u="sng" dirty="0"/>
              <a:t> Islamic </a:t>
            </a:r>
            <a:r>
              <a:rPr lang="en-US" b="1" u="sng" dirty="0" smtClean="0"/>
              <a:t>Summit</a:t>
            </a:r>
            <a:r>
              <a:rPr lang="en-US" b="1" dirty="0" smtClean="0"/>
              <a:t>: </a:t>
            </a:r>
            <a:r>
              <a:rPr lang="en-US" dirty="0" smtClean="0"/>
              <a:t>composed </a:t>
            </a:r>
            <a:r>
              <a:rPr lang="en-US" dirty="0"/>
              <a:t>of Kings and Heads of State and Government of Member States, is the supreme authority of the Organization. </a:t>
            </a:r>
            <a:endParaRPr lang="en-US" dirty="0" smtClean="0"/>
          </a:p>
          <a:p>
            <a:r>
              <a:rPr lang="en-US" dirty="0" smtClean="0"/>
              <a:t>It </a:t>
            </a:r>
            <a:r>
              <a:rPr lang="en-US" dirty="0"/>
              <a:t>convenes once every three years to deliberate, take policy decisions and provide guidance on all issues </a:t>
            </a:r>
            <a:r>
              <a:rPr lang="en-US" dirty="0" smtClean="0"/>
              <a:t>faced by </a:t>
            </a:r>
            <a:r>
              <a:rPr lang="en-US" dirty="0" err="1" smtClean="0"/>
              <a:t>Ummah</a:t>
            </a:r>
            <a:r>
              <a:rPr lang="en-US" dirty="0"/>
              <a:t>.</a:t>
            </a:r>
          </a:p>
          <a:p>
            <a:r>
              <a:rPr lang="en-US" b="1" u="sng" dirty="0"/>
              <a:t>The Council of Foreign </a:t>
            </a:r>
            <a:r>
              <a:rPr lang="en-US" b="1" u="sng" dirty="0" smtClean="0"/>
              <a:t>Ministers: </a:t>
            </a:r>
            <a:r>
              <a:rPr lang="en-US" dirty="0" smtClean="0"/>
              <a:t>  </a:t>
            </a:r>
            <a:r>
              <a:rPr lang="en-US" dirty="0"/>
              <a:t>meets once a year, </a:t>
            </a:r>
            <a:endParaRPr lang="en-US" dirty="0" smtClean="0"/>
          </a:p>
          <a:p>
            <a:r>
              <a:rPr lang="en-US" dirty="0" smtClean="0"/>
              <a:t> </a:t>
            </a:r>
            <a:r>
              <a:rPr lang="en-US" dirty="0"/>
              <a:t>Adopting decisions and resolutions on matters of common interest in the implementation of </a:t>
            </a:r>
            <a:r>
              <a:rPr lang="en-US" dirty="0" smtClean="0"/>
              <a:t>the objectives</a:t>
            </a:r>
            <a:endParaRPr lang="en-US" dirty="0"/>
          </a:p>
          <a:p>
            <a:r>
              <a:rPr lang="en-US" dirty="0" smtClean="0"/>
              <a:t>Reviewing </a:t>
            </a:r>
            <a:r>
              <a:rPr lang="en-US" dirty="0"/>
              <a:t>progress of the implementation of the decisions and resolutions adopted at the </a:t>
            </a:r>
            <a:r>
              <a:rPr lang="en-US" dirty="0" smtClean="0"/>
              <a:t>various level</a:t>
            </a:r>
            <a:endParaRPr lang="en-US" dirty="0"/>
          </a:p>
          <a:p>
            <a:r>
              <a:rPr lang="en-US" b="1" u="sng" dirty="0"/>
              <a:t>The General </a:t>
            </a:r>
            <a:r>
              <a:rPr lang="en-US" b="1" u="sng" dirty="0" smtClean="0"/>
              <a:t>Secretariat: </a:t>
            </a:r>
            <a:r>
              <a:rPr lang="en-US" dirty="0" smtClean="0"/>
              <a:t>the </a:t>
            </a:r>
            <a:r>
              <a:rPr lang="en-US" dirty="0"/>
              <a:t>executive organ of the Organization, entrusted with the implementation of the decisions of the two preceding bodies.</a:t>
            </a:r>
          </a:p>
          <a:p>
            <a:endParaRPr lang="en-US" dirty="0"/>
          </a:p>
        </p:txBody>
      </p:sp>
      <p:sp>
        <p:nvSpPr>
          <p:cNvPr id="4" name="Footer Placeholder 3"/>
          <p:cNvSpPr>
            <a:spLocks noGrp="1"/>
          </p:cNvSpPr>
          <p:nvPr>
            <p:ph type="ftr" sz="quarter" idx="11"/>
          </p:nvPr>
        </p:nvSpPr>
        <p:spPr/>
        <p:txBody>
          <a:bodyPr/>
          <a:lstStyle/>
          <a:p>
            <a:endParaRPr lang="en-US"/>
          </a:p>
        </p:txBody>
      </p:sp>
    </p:spTree>
    <p:extLst>
      <p:ext uri="{BB962C8B-B14F-4D97-AF65-F5344CB8AC3E}">
        <p14:creationId xmlns:p14="http://schemas.microsoft.com/office/powerpoint/2010/main" xmlns="" val="137522717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OIC summit in Mecca</a:t>
            </a:r>
          </a:p>
        </p:txBody>
      </p:sp>
      <p:sp>
        <p:nvSpPr>
          <p:cNvPr id="4" name="Footer Placeholder 3"/>
          <p:cNvSpPr>
            <a:spLocks noGrp="1"/>
          </p:cNvSpPr>
          <p:nvPr>
            <p:ph type="ftr" sz="quarter" idx="11"/>
          </p:nvPr>
        </p:nvSpPr>
        <p:spPr>
          <a:xfrm>
            <a:off x="914400" y="6356350"/>
            <a:ext cx="7467600" cy="365125"/>
          </a:xfrm>
        </p:spPr>
        <p:txBody>
          <a:bodyPr/>
          <a:lstStyle/>
          <a:p>
            <a:r>
              <a:rPr lang="en-US" dirty="0"/>
              <a:t>http://www.newspakistan.pk/2012/08/17/US-special-envoy-to-the-OIC-meets-Muslim-leaders-in-Mecca/</a:t>
            </a:r>
          </a:p>
          <a:p>
            <a:endParaRPr lang="en-US" dirty="0"/>
          </a:p>
        </p:txBody>
      </p:sp>
      <p:pic>
        <p:nvPicPr>
          <p:cNvPr id="2050" name="Picture 2"/>
          <p:cNvPicPr>
            <a:picLocks noGrp="1" noChangeAspect="1" noChangeArrowheads="1"/>
          </p:cNvPicPr>
          <p:nvPr>
            <p:ph idx="1"/>
          </p:nvPr>
        </p:nvPicPr>
        <p:blipFill>
          <a:blip r:embed="rId2">
            <a:extLst>
              <a:ext uri="{28A0092B-C50C-407E-A947-70E740481C1C}">
                <a14:useLocalDpi xmlns:a14="http://schemas.microsoft.com/office/drawing/2010/main" xmlns="" val="0"/>
              </a:ext>
            </a:extLst>
          </a:blip>
          <a:srcRect/>
          <a:stretch>
            <a:fillRect/>
          </a:stretch>
        </p:blipFill>
        <p:spPr bwMode="auto">
          <a:xfrm>
            <a:off x="457200" y="1220203"/>
            <a:ext cx="8534400" cy="502719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394447546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Achievements of OIC</a:t>
            </a:r>
            <a:endParaRPr lang="en-US" dirty="0"/>
          </a:p>
        </p:txBody>
      </p:sp>
      <p:sp>
        <p:nvSpPr>
          <p:cNvPr id="3" name="Content Placeholder 2"/>
          <p:cNvSpPr>
            <a:spLocks noGrp="1"/>
          </p:cNvSpPr>
          <p:nvPr>
            <p:ph idx="1"/>
          </p:nvPr>
        </p:nvSpPr>
        <p:spPr/>
        <p:txBody>
          <a:bodyPr>
            <a:normAutofit fontScale="92500"/>
          </a:bodyPr>
          <a:lstStyle/>
          <a:p>
            <a:r>
              <a:rPr lang="en-US" b="1" u="sng" dirty="0"/>
              <a:t>Conflict resolution</a:t>
            </a:r>
            <a:r>
              <a:rPr lang="en-US" dirty="0"/>
              <a:t> through preventive </a:t>
            </a:r>
            <a:r>
              <a:rPr lang="en-US" b="1" u="sng" dirty="0"/>
              <a:t>diplomacy and </a:t>
            </a:r>
            <a:r>
              <a:rPr lang="en-US" b="1" u="sng" dirty="0" smtClean="0"/>
              <a:t>mediation </a:t>
            </a:r>
            <a:r>
              <a:rPr lang="en-US" dirty="0" smtClean="0"/>
              <a:t>in Muslim countries such as Iraq, Somalia, Afghanistan, Palestine etc. </a:t>
            </a:r>
            <a:endParaRPr lang="en-US" dirty="0"/>
          </a:p>
          <a:p>
            <a:r>
              <a:rPr lang="en-US" dirty="0"/>
              <a:t>Iraq: holding successfully the </a:t>
            </a:r>
            <a:r>
              <a:rPr lang="en-US" b="1" u="sng" dirty="0"/>
              <a:t>meeting of Iraqi Sunni and Shiite </a:t>
            </a:r>
            <a:r>
              <a:rPr lang="en-US" dirty="0"/>
              <a:t>religious leaders and the signing of the </a:t>
            </a:r>
            <a:r>
              <a:rPr lang="en-US" dirty="0" err="1"/>
              <a:t>Makkah</a:t>
            </a:r>
            <a:r>
              <a:rPr lang="en-US" dirty="0"/>
              <a:t> Document on Iraq to stop shedding blood </a:t>
            </a:r>
            <a:r>
              <a:rPr lang="en-US" dirty="0" smtClean="0"/>
              <a:t>and </a:t>
            </a:r>
            <a:r>
              <a:rPr lang="en-US" dirty="0"/>
              <a:t>paved the way for national reconciliation.</a:t>
            </a:r>
          </a:p>
          <a:p>
            <a:r>
              <a:rPr lang="en-US" dirty="0"/>
              <a:t>Terrorism: </a:t>
            </a:r>
            <a:r>
              <a:rPr lang="en-US" dirty="0" smtClean="0"/>
              <a:t>stresses </a:t>
            </a:r>
            <a:r>
              <a:rPr lang="en-US" dirty="0"/>
              <a:t>on promoting moderation and modernization for creating environment of peace and tolerance. It condemns terrorism in all its forms. </a:t>
            </a:r>
          </a:p>
          <a:p>
            <a:r>
              <a:rPr lang="en-US" dirty="0" smtClean="0"/>
              <a:t>Solved conflict between </a:t>
            </a:r>
            <a:r>
              <a:rPr lang="en-US" dirty="0"/>
              <a:t>Jordan and Palestine Liberation </a:t>
            </a:r>
            <a:r>
              <a:rPr lang="en-US" dirty="0" smtClean="0"/>
              <a:t>Organization. </a:t>
            </a:r>
          </a:p>
          <a:p>
            <a:r>
              <a:rPr lang="en-US" dirty="0" smtClean="0"/>
              <a:t>extended </a:t>
            </a:r>
            <a:r>
              <a:rPr lang="en-US" dirty="0"/>
              <a:t>its activities from merely holding conferences </a:t>
            </a:r>
            <a:r>
              <a:rPr lang="en-US" dirty="0" smtClean="0"/>
              <a:t>to </a:t>
            </a:r>
            <a:r>
              <a:rPr lang="en-US" dirty="0"/>
              <a:t>covering international trade, business, economy, culture, civilization, education, commerce and humanitarian activities in member and non member countries</a:t>
            </a:r>
            <a:endParaRPr lang="en-US" dirty="0" smtClean="0"/>
          </a:p>
        </p:txBody>
      </p:sp>
      <p:sp>
        <p:nvSpPr>
          <p:cNvPr id="4" name="Footer Placeholder 3"/>
          <p:cNvSpPr>
            <a:spLocks noGrp="1"/>
          </p:cNvSpPr>
          <p:nvPr>
            <p:ph type="ftr" sz="quarter" idx="11"/>
          </p:nvPr>
        </p:nvSpPr>
        <p:spPr/>
        <p:txBody>
          <a:bodyPr/>
          <a:lstStyle/>
          <a:p>
            <a:endParaRPr lang="en-US"/>
          </a:p>
        </p:txBody>
      </p:sp>
    </p:spTree>
    <p:extLst>
      <p:ext uri="{BB962C8B-B14F-4D97-AF65-F5344CB8AC3E}">
        <p14:creationId xmlns:p14="http://schemas.microsoft.com/office/powerpoint/2010/main" xmlns="" val="265082661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OIC failure</a:t>
            </a:r>
            <a:endParaRPr lang="en-US" dirty="0"/>
          </a:p>
        </p:txBody>
      </p:sp>
      <p:sp>
        <p:nvSpPr>
          <p:cNvPr id="3" name="Content Placeholder 2"/>
          <p:cNvSpPr>
            <a:spLocks noGrp="1"/>
          </p:cNvSpPr>
          <p:nvPr>
            <p:ph idx="1"/>
          </p:nvPr>
        </p:nvSpPr>
        <p:spPr/>
        <p:txBody>
          <a:bodyPr>
            <a:normAutofit lnSpcReduction="10000"/>
          </a:bodyPr>
          <a:lstStyle/>
          <a:p>
            <a:r>
              <a:rPr lang="en-US" dirty="0" smtClean="0"/>
              <a:t> OIC failed to solve </a:t>
            </a:r>
            <a:r>
              <a:rPr lang="en-US" dirty="0"/>
              <a:t>P</a:t>
            </a:r>
            <a:r>
              <a:rPr lang="en-US" dirty="0" smtClean="0"/>
              <a:t>alestine problem and innocent killing by Israeli force in Gaza</a:t>
            </a:r>
          </a:p>
          <a:p>
            <a:r>
              <a:rPr lang="en-US" dirty="0" smtClean="0"/>
              <a:t>Kashmir problem is unresolved and killing of thousands of Kashmiri people and human rights violation is un-noticed</a:t>
            </a:r>
          </a:p>
          <a:p>
            <a:r>
              <a:rPr lang="en-US" dirty="0" smtClean="0"/>
              <a:t>Similarly Afghan war, Gulf war and it being silent spectator</a:t>
            </a:r>
          </a:p>
          <a:p>
            <a:r>
              <a:rPr lang="en-US" dirty="0" smtClean="0"/>
              <a:t>OIC </a:t>
            </a:r>
            <a:r>
              <a:rPr lang="en-US" dirty="0"/>
              <a:t>has achieved nothing to tackle or stop the increasing sectarian violence across the Muslim world </a:t>
            </a:r>
            <a:endParaRPr lang="en-US" dirty="0" smtClean="0"/>
          </a:p>
          <a:p>
            <a:r>
              <a:rPr lang="en-US" dirty="0" smtClean="0"/>
              <a:t>The </a:t>
            </a:r>
            <a:r>
              <a:rPr lang="en-US" dirty="0"/>
              <a:t>trade and economic cooperation among Muslim counties is very less. Most of them have trade with West and their accounts in the Western </a:t>
            </a:r>
            <a:r>
              <a:rPr lang="en-US" dirty="0" smtClean="0"/>
              <a:t>banks </a:t>
            </a:r>
          </a:p>
          <a:p>
            <a:r>
              <a:rPr lang="en-US" dirty="0" smtClean="0"/>
              <a:t>Furthermore</a:t>
            </a:r>
            <a:r>
              <a:rPr lang="en-US" dirty="0"/>
              <a:t>, there are disputes between OIC member states, including border demarcation and </a:t>
            </a:r>
            <a:r>
              <a:rPr lang="en-US" dirty="0" smtClean="0"/>
              <a:t>political systems </a:t>
            </a:r>
          </a:p>
          <a:p>
            <a:r>
              <a:rPr lang="en-US" dirty="0" smtClean="0"/>
              <a:t>Still needs a long way to go for becoming an effective Muslim countries representative body</a:t>
            </a:r>
            <a:endParaRPr lang="en-US" dirty="0"/>
          </a:p>
        </p:txBody>
      </p:sp>
      <p:sp>
        <p:nvSpPr>
          <p:cNvPr id="4" name="Footer Placeholder 3"/>
          <p:cNvSpPr>
            <a:spLocks noGrp="1"/>
          </p:cNvSpPr>
          <p:nvPr>
            <p:ph type="ftr" sz="quarter" idx="11"/>
          </p:nvPr>
        </p:nvSpPr>
        <p:spPr/>
        <p:txBody>
          <a:bodyPr/>
          <a:lstStyle/>
          <a:p>
            <a:endParaRPr lang="en-US"/>
          </a:p>
        </p:txBody>
      </p:sp>
    </p:spTree>
    <p:extLst>
      <p:ext uri="{BB962C8B-B14F-4D97-AF65-F5344CB8AC3E}">
        <p14:creationId xmlns:p14="http://schemas.microsoft.com/office/powerpoint/2010/main" xmlns="" val="397137441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GB" dirty="0" smtClean="0"/>
              <a:t>DISARMAMENT AND ARMS CONTROL</a:t>
            </a:r>
            <a:endParaRPr lang="en-US" dirty="0">
              <a:effectLst/>
            </a:endParaRPr>
          </a:p>
        </p:txBody>
      </p:sp>
      <p:sp>
        <p:nvSpPr>
          <p:cNvPr id="3" name="Subtitle 2"/>
          <p:cNvSpPr>
            <a:spLocks noGrp="1"/>
          </p:cNvSpPr>
          <p:nvPr>
            <p:ph type="subTitle" idx="1"/>
          </p:nvPr>
        </p:nvSpPr>
        <p:spPr/>
        <p:txBody>
          <a:bodyPr>
            <a:normAutofit/>
          </a:bodyPr>
          <a:lstStyle/>
          <a:p>
            <a:r>
              <a:rPr lang="en-US" dirty="0"/>
              <a:t>Dr. Fayyaz Ahmad </a:t>
            </a:r>
            <a:r>
              <a:rPr lang="en-US" dirty="0" err="1"/>
              <a:t>Faize</a:t>
            </a:r>
            <a:endParaRPr lang="en-US" dirty="0"/>
          </a:p>
          <a:p>
            <a:endParaRPr lang="en-US" dirty="0"/>
          </a:p>
        </p:txBody>
      </p:sp>
      <p:sp>
        <p:nvSpPr>
          <p:cNvPr id="4" name="Footer Placeholder 3"/>
          <p:cNvSpPr>
            <a:spLocks noGrp="1"/>
          </p:cNvSpPr>
          <p:nvPr>
            <p:ph type="ftr" sz="quarter" idx="11"/>
          </p:nvPr>
        </p:nvSpPr>
        <p:spPr/>
        <p:txBody>
          <a:bodyPr/>
          <a:lstStyle/>
          <a:p>
            <a:endParaRPr lang="en-US" dirty="0"/>
          </a:p>
        </p:txBody>
      </p:sp>
    </p:spTree>
    <p:extLst>
      <p:ext uri="{BB962C8B-B14F-4D97-AF65-F5344CB8AC3E}">
        <p14:creationId xmlns="" xmlns:p14="http://schemas.microsoft.com/office/powerpoint/2010/main" val="125891044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DISARMAMENT AND ARMS CONTROL</a:t>
            </a:r>
            <a:endParaRPr lang="en-US" dirty="0"/>
          </a:p>
        </p:txBody>
      </p:sp>
      <p:sp>
        <p:nvSpPr>
          <p:cNvPr id="3" name="Content Placeholder 2"/>
          <p:cNvSpPr>
            <a:spLocks noGrp="1"/>
          </p:cNvSpPr>
          <p:nvPr>
            <p:ph idx="1"/>
          </p:nvPr>
        </p:nvSpPr>
        <p:spPr/>
        <p:txBody>
          <a:bodyPr/>
          <a:lstStyle/>
          <a:p>
            <a:r>
              <a:rPr lang="en-US" dirty="0" smtClean="0"/>
              <a:t>Arms Control definition and concept</a:t>
            </a:r>
          </a:p>
          <a:p>
            <a:r>
              <a:rPr lang="en-US" dirty="0" smtClean="0"/>
              <a:t>Armaments and its effects</a:t>
            </a:r>
          </a:p>
          <a:p>
            <a:r>
              <a:rPr lang="en-US" dirty="0" smtClean="0"/>
              <a:t>Difference between arms control and disarmament</a:t>
            </a:r>
          </a:p>
          <a:p>
            <a:r>
              <a:rPr lang="en-US" dirty="0" smtClean="0"/>
              <a:t>Need for Disarmament</a:t>
            </a:r>
          </a:p>
          <a:p>
            <a:r>
              <a:rPr lang="en-US" dirty="0" smtClean="0"/>
              <a:t>Disarmament Efforts</a:t>
            </a:r>
          </a:p>
          <a:p>
            <a:r>
              <a:rPr lang="en-US" dirty="0" smtClean="0"/>
              <a:t>Conclusion</a:t>
            </a:r>
            <a:endParaRPr lang="en-US" dirty="0"/>
          </a:p>
        </p:txBody>
      </p:sp>
      <p:sp>
        <p:nvSpPr>
          <p:cNvPr id="4" name="Footer Placeholder 3"/>
          <p:cNvSpPr>
            <a:spLocks noGrp="1"/>
          </p:cNvSpPr>
          <p:nvPr>
            <p:ph type="ftr" sz="quarter" idx="11"/>
          </p:nvPr>
        </p:nvSpPr>
        <p:spPr/>
        <p:txBody>
          <a:bodyPr/>
          <a:lstStyle/>
          <a:p>
            <a:endParaRPr lang="en-US"/>
          </a:p>
        </p:txBody>
      </p:sp>
    </p:spTree>
    <p:extLst>
      <p:ext uri="{BB962C8B-B14F-4D97-AF65-F5344CB8AC3E}">
        <p14:creationId xmlns="" xmlns:p14="http://schemas.microsoft.com/office/powerpoint/2010/main" val="51282587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Arms Control Concept</a:t>
            </a:r>
            <a:endParaRPr lang="en-US" dirty="0"/>
          </a:p>
        </p:txBody>
      </p:sp>
      <p:sp>
        <p:nvSpPr>
          <p:cNvPr id="3" name="Content Placeholder 2"/>
          <p:cNvSpPr>
            <a:spLocks noGrp="1"/>
          </p:cNvSpPr>
          <p:nvPr>
            <p:ph idx="1"/>
          </p:nvPr>
        </p:nvSpPr>
        <p:spPr/>
        <p:txBody>
          <a:bodyPr/>
          <a:lstStyle/>
          <a:p>
            <a:r>
              <a:rPr lang="en-US" dirty="0" smtClean="0"/>
              <a:t>We don’t rule atoms- rather these atoms rule us</a:t>
            </a:r>
          </a:p>
          <a:p>
            <a:r>
              <a:rPr lang="en-US" dirty="0" smtClean="0"/>
              <a:t>Arms control does </a:t>
            </a:r>
            <a:r>
              <a:rPr lang="en-US" dirty="0"/>
              <a:t>not mean reducing arms and weapons or </a:t>
            </a:r>
            <a:r>
              <a:rPr lang="en-US" dirty="0" smtClean="0"/>
              <a:t>forces</a:t>
            </a:r>
          </a:p>
          <a:p>
            <a:r>
              <a:rPr lang="en-US" dirty="0"/>
              <a:t>simply an </a:t>
            </a:r>
            <a:r>
              <a:rPr lang="en-US" dirty="0" smtClean="0"/>
              <a:t>agreement made </a:t>
            </a:r>
            <a:r>
              <a:rPr lang="en-US" dirty="0"/>
              <a:t>between adversaries to limit the weapons that might be used in warfare between them.</a:t>
            </a:r>
          </a:p>
          <a:p>
            <a:r>
              <a:rPr lang="en-US" dirty="0" smtClean="0"/>
              <a:t>It </a:t>
            </a:r>
            <a:r>
              <a:rPr lang="en-US" dirty="0"/>
              <a:t>is a cooperative and multilateral approach to armament policy instead of a blind </a:t>
            </a:r>
            <a:r>
              <a:rPr lang="en-US" dirty="0" smtClean="0"/>
              <a:t>race through mutual consensus</a:t>
            </a:r>
            <a:endParaRPr lang="en-US" dirty="0"/>
          </a:p>
          <a:p>
            <a:endParaRPr lang="en-US" dirty="0"/>
          </a:p>
        </p:txBody>
      </p:sp>
      <p:sp>
        <p:nvSpPr>
          <p:cNvPr id="4" name="Footer Placeholder 3"/>
          <p:cNvSpPr>
            <a:spLocks noGrp="1"/>
          </p:cNvSpPr>
          <p:nvPr>
            <p:ph type="ftr" sz="quarter" idx="11"/>
          </p:nvPr>
        </p:nvSpPr>
        <p:spPr/>
        <p:txBody>
          <a:bodyPr/>
          <a:lstStyle/>
          <a:p>
            <a:endParaRPr lang="en-US" dirty="0"/>
          </a:p>
        </p:txBody>
      </p:sp>
    </p:spTree>
    <p:extLst>
      <p:ext uri="{BB962C8B-B14F-4D97-AF65-F5344CB8AC3E}">
        <p14:creationId xmlns="" xmlns:p14="http://schemas.microsoft.com/office/powerpoint/2010/main" val="372776248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Arms Control</a:t>
            </a:r>
            <a:endParaRPr lang="en-US" dirty="0"/>
          </a:p>
        </p:txBody>
      </p:sp>
      <p:sp>
        <p:nvSpPr>
          <p:cNvPr id="3" name="Content Placeholder 2"/>
          <p:cNvSpPr>
            <a:spLocks noGrp="1"/>
          </p:cNvSpPr>
          <p:nvPr>
            <p:ph idx="1"/>
          </p:nvPr>
        </p:nvSpPr>
        <p:spPr/>
        <p:txBody>
          <a:bodyPr>
            <a:normAutofit/>
          </a:bodyPr>
          <a:lstStyle/>
          <a:p>
            <a:r>
              <a:rPr lang="en-US" dirty="0" smtClean="0"/>
              <a:t>Jaffrey </a:t>
            </a:r>
            <a:r>
              <a:rPr lang="en-US" dirty="0"/>
              <a:t>Larsen: </a:t>
            </a:r>
            <a:r>
              <a:rPr lang="en-US" dirty="0" smtClean="0"/>
              <a:t>“any </a:t>
            </a:r>
            <a:r>
              <a:rPr lang="en-US" dirty="0"/>
              <a:t>agreement among states to regulate some aspect of their military capability or potential. The agreement may apply to the location, amount, readiness, and types of military forces, weapons and </a:t>
            </a:r>
            <a:r>
              <a:rPr lang="en-US" dirty="0" smtClean="0"/>
              <a:t>facilities”</a:t>
            </a:r>
          </a:p>
          <a:p>
            <a:r>
              <a:rPr lang="en-US" dirty="0"/>
              <a:t>Hedley Bull: ‘Arms control is </a:t>
            </a:r>
            <a:r>
              <a:rPr lang="en-US" dirty="0" smtClean="0"/>
              <a:t>restraint internationally </a:t>
            </a:r>
            <a:r>
              <a:rPr lang="en-US" dirty="0"/>
              <a:t>exercised upon armaments policy, whether in respect of the level of armaments</a:t>
            </a:r>
            <a:r>
              <a:rPr lang="en-US" dirty="0" smtClean="0"/>
              <a:t>, their </a:t>
            </a:r>
            <a:r>
              <a:rPr lang="en-US" dirty="0"/>
              <a:t>character, deployment or use’ </a:t>
            </a:r>
            <a:endParaRPr lang="en-US" dirty="0" smtClean="0"/>
          </a:p>
          <a:p>
            <a:r>
              <a:rPr lang="en-US" dirty="0" smtClean="0"/>
              <a:t>Arms Control can be formal which will involve treaties </a:t>
            </a:r>
            <a:r>
              <a:rPr lang="en-US" dirty="0"/>
              <a:t>and other binding </a:t>
            </a:r>
            <a:r>
              <a:rPr lang="en-US" dirty="0" smtClean="0"/>
              <a:t>arrangements between states</a:t>
            </a:r>
          </a:p>
          <a:p>
            <a:r>
              <a:rPr lang="en-US" dirty="0" smtClean="0"/>
              <a:t>Or it can be informal in which a state may control arms herself according to her set priorities</a:t>
            </a:r>
          </a:p>
          <a:p>
            <a:r>
              <a:rPr lang="en-US" dirty="0" smtClean="0"/>
              <a:t>These </a:t>
            </a:r>
            <a:r>
              <a:rPr lang="en-US" dirty="0"/>
              <a:t>processes or steps can be unilateral, bilateral or multilateral; </a:t>
            </a:r>
            <a:r>
              <a:rPr lang="en-US" dirty="0" smtClean="0"/>
              <a:t>the most </a:t>
            </a:r>
            <a:r>
              <a:rPr lang="en-US" dirty="0"/>
              <a:t>essential element is a willingness to cooperate with other states to achieve </a:t>
            </a:r>
            <a:r>
              <a:rPr lang="en-US" dirty="0" smtClean="0"/>
              <a:t>security interests</a:t>
            </a:r>
            <a:r>
              <a:rPr lang="en-US" dirty="0"/>
              <a:t>.</a:t>
            </a:r>
            <a:endParaRPr lang="en-US" dirty="0" smtClean="0"/>
          </a:p>
          <a:p>
            <a:endParaRPr lang="en-US" dirty="0"/>
          </a:p>
        </p:txBody>
      </p:sp>
      <p:sp>
        <p:nvSpPr>
          <p:cNvPr id="4" name="Footer Placeholder 3"/>
          <p:cNvSpPr>
            <a:spLocks noGrp="1"/>
          </p:cNvSpPr>
          <p:nvPr>
            <p:ph type="ftr" sz="quarter" idx="11"/>
          </p:nvPr>
        </p:nvSpPr>
        <p:spPr/>
        <p:txBody>
          <a:bodyPr/>
          <a:lstStyle/>
          <a:p>
            <a:endParaRPr lang="en-US" dirty="0"/>
          </a:p>
        </p:txBody>
      </p:sp>
    </p:spTree>
    <p:extLst>
      <p:ext uri="{BB962C8B-B14F-4D97-AF65-F5344CB8AC3E}">
        <p14:creationId xmlns="" xmlns:p14="http://schemas.microsoft.com/office/powerpoint/2010/main" val="242830854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Arms </a:t>
            </a:r>
            <a:r>
              <a:rPr lang="en-US" dirty="0" smtClean="0"/>
              <a:t>Control cont. </a:t>
            </a:r>
            <a:endParaRPr lang="en-US" dirty="0"/>
          </a:p>
        </p:txBody>
      </p:sp>
      <p:sp>
        <p:nvSpPr>
          <p:cNvPr id="3" name="Content Placeholder 2"/>
          <p:cNvSpPr>
            <a:spLocks noGrp="1"/>
          </p:cNvSpPr>
          <p:nvPr>
            <p:ph idx="1"/>
          </p:nvPr>
        </p:nvSpPr>
        <p:spPr/>
        <p:txBody>
          <a:bodyPr/>
          <a:lstStyle/>
          <a:p>
            <a:r>
              <a:rPr lang="en-US" dirty="0"/>
              <a:t>Arms control can be applied to both weapons of mass destruction (WMDs) and to </a:t>
            </a:r>
            <a:r>
              <a:rPr lang="en-US" dirty="0" smtClean="0"/>
              <a:t>conventional weapons</a:t>
            </a:r>
            <a:r>
              <a:rPr lang="en-US" dirty="0"/>
              <a:t>, although it has been applied most heavily to WMDs. </a:t>
            </a:r>
            <a:endParaRPr lang="en-US" dirty="0" smtClean="0"/>
          </a:p>
          <a:p>
            <a:r>
              <a:rPr lang="en-US" dirty="0" smtClean="0"/>
              <a:t>These </a:t>
            </a:r>
            <a:r>
              <a:rPr lang="en-US" dirty="0"/>
              <a:t>are nuclear</a:t>
            </a:r>
            <a:r>
              <a:rPr lang="en-US" dirty="0" smtClean="0"/>
              <a:t>, radiological</a:t>
            </a:r>
            <a:r>
              <a:rPr lang="en-US" dirty="0"/>
              <a:t>, chemical and biological weapons, and are </a:t>
            </a:r>
            <a:r>
              <a:rPr lang="en-US" dirty="0" smtClean="0"/>
              <a:t>categorized </a:t>
            </a:r>
            <a:r>
              <a:rPr lang="en-US" dirty="0"/>
              <a:t>as WMDs because of </a:t>
            </a:r>
            <a:r>
              <a:rPr lang="en-US" dirty="0" smtClean="0"/>
              <a:t>their enormous </a:t>
            </a:r>
            <a:r>
              <a:rPr lang="en-US" dirty="0"/>
              <a:t>potential for causing mass </a:t>
            </a:r>
            <a:r>
              <a:rPr lang="en-US" dirty="0" smtClean="0"/>
              <a:t>casualties</a:t>
            </a:r>
          </a:p>
          <a:p>
            <a:r>
              <a:rPr lang="en-US" dirty="0" smtClean="0"/>
              <a:t>Conventional weapons are not much covered because </a:t>
            </a:r>
            <a:r>
              <a:rPr lang="en-US" dirty="0"/>
              <a:t>of the implied </a:t>
            </a:r>
            <a:r>
              <a:rPr lang="en-US" dirty="0" smtClean="0"/>
              <a:t>right of </a:t>
            </a:r>
            <a:r>
              <a:rPr lang="en-US" dirty="0"/>
              <a:t>sovereign states to possess </a:t>
            </a:r>
            <a:r>
              <a:rPr lang="en-US" dirty="0" smtClean="0"/>
              <a:t>them for national security and defence</a:t>
            </a:r>
          </a:p>
          <a:p>
            <a:r>
              <a:rPr lang="en-US" dirty="0" smtClean="0"/>
              <a:t>Arms control contributes to </a:t>
            </a:r>
            <a:r>
              <a:rPr lang="en-US" dirty="0"/>
              <a:t>a more stable and calculable balance of </a:t>
            </a:r>
            <a:r>
              <a:rPr lang="en-US" dirty="0" smtClean="0"/>
              <a:t>power</a:t>
            </a:r>
            <a:endParaRPr lang="en-US" dirty="0"/>
          </a:p>
          <a:p>
            <a:endParaRPr lang="en-US" dirty="0"/>
          </a:p>
        </p:txBody>
      </p:sp>
      <p:sp>
        <p:nvSpPr>
          <p:cNvPr id="4" name="Footer Placeholder 3"/>
          <p:cNvSpPr>
            <a:spLocks noGrp="1"/>
          </p:cNvSpPr>
          <p:nvPr>
            <p:ph type="ftr" sz="quarter" idx="11"/>
          </p:nvPr>
        </p:nvSpPr>
        <p:spPr/>
        <p:txBody>
          <a:bodyPr/>
          <a:lstStyle/>
          <a:p>
            <a:endParaRPr lang="en-US" dirty="0"/>
          </a:p>
        </p:txBody>
      </p:sp>
    </p:spTree>
    <p:extLst>
      <p:ext uri="{BB962C8B-B14F-4D97-AF65-F5344CB8AC3E}">
        <p14:creationId xmlns="" xmlns:p14="http://schemas.microsoft.com/office/powerpoint/2010/main" val="235357203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Suspected Nuclear Weapons in the World</a:t>
            </a:r>
            <a:endParaRPr lang="en-US" dirty="0"/>
          </a:p>
        </p:txBody>
      </p:sp>
      <p:sp>
        <p:nvSpPr>
          <p:cNvPr id="4" name="Footer Placeholder 3"/>
          <p:cNvSpPr>
            <a:spLocks noGrp="1"/>
          </p:cNvSpPr>
          <p:nvPr>
            <p:ph type="ftr" sz="quarter" idx="11"/>
          </p:nvPr>
        </p:nvSpPr>
        <p:spPr>
          <a:xfrm>
            <a:off x="304800" y="6356350"/>
            <a:ext cx="8001000" cy="365125"/>
          </a:xfrm>
        </p:spPr>
        <p:txBody>
          <a:bodyPr/>
          <a:lstStyle/>
          <a:p>
            <a:r>
              <a:rPr lang="en-US" dirty="0"/>
              <a:t>Source: slightly revised data from Bulletin of the Atomic Scientist and Nuclear Threat Initiative, available at www.nti.org.</a:t>
            </a:r>
          </a:p>
        </p:txBody>
      </p:sp>
      <p:sp>
        <p:nvSpPr>
          <p:cNvPr id="5" name="Content Placeholder 4"/>
          <p:cNvSpPr>
            <a:spLocks noGrp="1"/>
          </p:cNvSpPr>
          <p:nvPr>
            <p:ph idx="1"/>
          </p:nvPr>
        </p:nvSpPr>
        <p:spPr/>
        <p:txBody>
          <a:bodyPr/>
          <a:lstStyle/>
          <a:p>
            <a:endParaRPr lang="en-US" dirty="0"/>
          </a:p>
        </p:txBody>
      </p:sp>
      <p:pic>
        <p:nvPicPr>
          <p:cNvPr id="1028" name="Picture 4"/>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0" y="1066800"/>
            <a:ext cx="9144000" cy="52578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extLst>
      <p:ext uri="{BB962C8B-B14F-4D97-AF65-F5344CB8AC3E}">
        <p14:creationId xmlns="" xmlns:p14="http://schemas.microsoft.com/office/powerpoint/2010/main" val="230508558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Armaments </a:t>
            </a:r>
            <a:r>
              <a:rPr lang="en-US" dirty="0" err="1" smtClean="0"/>
              <a:t>vs</a:t>
            </a:r>
            <a:r>
              <a:rPr lang="en-US" dirty="0" smtClean="0"/>
              <a:t> Disarmament</a:t>
            </a:r>
            <a:endParaRPr lang="en-US" dirty="0"/>
          </a:p>
        </p:txBody>
      </p:sp>
      <p:sp>
        <p:nvSpPr>
          <p:cNvPr id="3" name="Content Placeholder 2"/>
          <p:cNvSpPr>
            <a:spLocks noGrp="1"/>
          </p:cNvSpPr>
          <p:nvPr>
            <p:ph idx="1"/>
          </p:nvPr>
        </p:nvSpPr>
        <p:spPr/>
        <p:txBody>
          <a:bodyPr>
            <a:normAutofit/>
          </a:bodyPr>
          <a:lstStyle/>
          <a:p>
            <a:r>
              <a:rPr lang="en-US" dirty="0" smtClean="0"/>
              <a:t>Armament is acquiring arms, increasing armed forces, their military bases and spending</a:t>
            </a:r>
          </a:p>
          <a:p>
            <a:r>
              <a:rPr lang="en-US" dirty="0" smtClean="0"/>
              <a:t>Prevalent since ancient times, states acquire arms and weapons</a:t>
            </a:r>
          </a:p>
          <a:p>
            <a:r>
              <a:rPr lang="en-US" dirty="0" smtClean="0"/>
              <a:t>Armaments was done mostly during crises and tension</a:t>
            </a:r>
          </a:p>
          <a:p>
            <a:r>
              <a:rPr lang="en-US" dirty="0" smtClean="0"/>
              <a:t>Mostly struggled for quantity of arms at that time</a:t>
            </a:r>
          </a:p>
          <a:p>
            <a:r>
              <a:rPr lang="en-US" dirty="0" smtClean="0"/>
              <a:t>With development of science and technology, quality becomes more important</a:t>
            </a:r>
          </a:p>
          <a:p>
            <a:r>
              <a:rPr lang="en-US" dirty="0" smtClean="0"/>
              <a:t>European states fell in a  made race for arms due to rivalry between France, England, Germany. Russia etc.</a:t>
            </a:r>
          </a:p>
          <a:p>
            <a:r>
              <a:rPr lang="en-US" dirty="0" smtClean="0"/>
              <a:t>Military spending was increased and weapons become more sophisticated and perfected- </a:t>
            </a:r>
          </a:p>
          <a:p>
            <a:r>
              <a:rPr lang="en-US" dirty="0" smtClean="0"/>
              <a:t>military alliances and counter alliances were formed</a:t>
            </a:r>
          </a:p>
          <a:p>
            <a:endParaRPr lang="en-US" dirty="0" smtClean="0"/>
          </a:p>
        </p:txBody>
      </p:sp>
      <p:sp>
        <p:nvSpPr>
          <p:cNvPr id="4" name="Footer Placeholder 3"/>
          <p:cNvSpPr>
            <a:spLocks noGrp="1"/>
          </p:cNvSpPr>
          <p:nvPr>
            <p:ph type="ftr" sz="quarter" idx="11"/>
          </p:nvPr>
        </p:nvSpPr>
        <p:spPr/>
        <p:txBody>
          <a:bodyPr/>
          <a:lstStyle/>
          <a:p>
            <a:endParaRPr lang="en-US"/>
          </a:p>
        </p:txBody>
      </p:sp>
    </p:spTree>
    <p:extLst>
      <p:ext uri="{BB962C8B-B14F-4D97-AF65-F5344CB8AC3E}">
        <p14:creationId xmlns="" xmlns:p14="http://schemas.microsoft.com/office/powerpoint/2010/main" val="291432852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Armaments cont. </a:t>
            </a:r>
            <a:endParaRPr lang="en-US" dirty="0"/>
          </a:p>
        </p:txBody>
      </p:sp>
      <p:sp>
        <p:nvSpPr>
          <p:cNvPr id="3" name="Content Placeholder 2"/>
          <p:cNvSpPr>
            <a:spLocks noGrp="1"/>
          </p:cNvSpPr>
          <p:nvPr>
            <p:ph idx="1"/>
          </p:nvPr>
        </p:nvSpPr>
        <p:spPr/>
        <p:txBody>
          <a:bodyPr/>
          <a:lstStyle/>
          <a:p>
            <a:r>
              <a:rPr lang="en-US" dirty="0" smtClean="0"/>
              <a:t>This created </a:t>
            </a:r>
            <a:r>
              <a:rPr lang="en-US" dirty="0"/>
              <a:t>suspicion and fear and thus </a:t>
            </a:r>
            <a:r>
              <a:rPr lang="en-US" dirty="0" smtClean="0"/>
              <a:t>resulted in wars</a:t>
            </a:r>
            <a:endParaRPr lang="en-US" dirty="0"/>
          </a:p>
          <a:p>
            <a:r>
              <a:rPr lang="en-US" dirty="0"/>
              <a:t>However, armaments continue after </a:t>
            </a:r>
            <a:r>
              <a:rPr lang="en-US" dirty="0" smtClean="0"/>
              <a:t>WWII due to cold war between US and SU</a:t>
            </a:r>
          </a:p>
          <a:p>
            <a:r>
              <a:rPr lang="en-US" dirty="0" smtClean="0"/>
              <a:t>New military alliances and blocks were formed- NATO </a:t>
            </a:r>
            <a:r>
              <a:rPr lang="en-US" dirty="0" err="1" smtClean="0"/>
              <a:t>vs</a:t>
            </a:r>
            <a:r>
              <a:rPr lang="en-US" dirty="0" smtClean="0"/>
              <a:t> WARSAW</a:t>
            </a:r>
          </a:p>
          <a:p>
            <a:r>
              <a:rPr lang="en-US" dirty="0" smtClean="0"/>
              <a:t>Strategic and more sophisticated weapons invented e.g. spy satellites, ballistic missiles, nuclear bomb, hydrogen bomb, inter-continental ballistic missiles, fighter planes with precise targets,</a:t>
            </a:r>
            <a:endParaRPr lang="en-US" dirty="0"/>
          </a:p>
          <a:p>
            <a:endParaRPr lang="en-US" dirty="0"/>
          </a:p>
        </p:txBody>
      </p:sp>
      <p:sp>
        <p:nvSpPr>
          <p:cNvPr id="4" name="Footer Placeholder 3"/>
          <p:cNvSpPr>
            <a:spLocks noGrp="1"/>
          </p:cNvSpPr>
          <p:nvPr>
            <p:ph type="ftr" sz="quarter" idx="11"/>
          </p:nvPr>
        </p:nvSpPr>
        <p:spPr/>
        <p:txBody>
          <a:bodyPr/>
          <a:lstStyle/>
          <a:p>
            <a:endParaRPr lang="en-US"/>
          </a:p>
        </p:txBody>
      </p:sp>
    </p:spTree>
    <p:extLst>
      <p:ext uri="{BB962C8B-B14F-4D97-AF65-F5344CB8AC3E}">
        <p14:creationId xmlns="" xmlns:p14="http://schemas.microsoft.com/office/powerpoint/2010/main" val="241435761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Effects of Armaments</a:t>
            </a:r>
            <a:endParaRPr lang="en-US" dirty="0"/>
          </a:p>
        </p:txBody>
      </p:sp>
      <p:sp>
        <p:nvSpPr>
          <p:cNvPr id="3" name="Content Placeholder 2"/>
          <p:cNvSpPr>
            <a:spLocks noGrp="1"/>
          </p:cNvSpPr>
          <p:nvPr>
            <p:ph idx="1"/>
          </p:nvPr>
        </p:nvSpPr>
        <p:spPr/>
        <p:txBody>
          <a:bodyPr/>
          <a:lstStyle/>
          <a:p>
            <a:r>
              <a:rPr lang="en-US" dirty="0" smtClean="0"/>
              <a:t>Wastage of resources on arms. Lots of money was spend on arms manufacturing and imports. Besides, money was stopped from being spent on industry and trade and thus resulted in inflation and economic crises.</a:t>
            </a:r>
          </a:p>
          <a:p>
            <a:r>
              <a:rPr lang="en-US" dirty="0" smtClean="0"/>
              <a:t>Less funds for humanitarian purpose and developmental activities</a:t>
            </a:r>
          </a:p>
          <a:p>
            <a:r>
              <a:rPr lang="en-US" dirty="0" smtClean="0"/>
              <a:t>Hindrance to national development and threat to democratic process</a:t>
            </a:r>
          </a:p>
          <a:p>
            <a:r>
              <a:rPr lang="en-US" dirty="0" smtClean="0"/>
              <a:t>Suspicion, fear and distrust and threat of war (armaments produces fear and fear produces more armaments – Baker). Affects positive relations and cooperation between states</a:t>
            </a:r>
          </a:p>
          <a:p>
            <a:r>
              <a:rPr lang="en-US" dirty="0" smtClean="0"/>
              <a:t>And possibility and danger of a more terrible world war </a:t>
            </a:r>
          </a:p>
          <a:p>
            <a:r>
              <a:rPr lang="en-US" dirty="0" smtClean="0"/>
              <a:t>So there was a need for disarmaments</a:t>
            </a:r>
          </a:p>
          <a:p>
            <a:endParaRPr lang="en-US" dirty="0" smtClean="0"/>
          </a:p>
          <a:p>
            <a:endParaRPr lang="en-US" dirty="0" smtClean="0"/>
          </a:p>
          <a:p>
            <a:pPr marL="0" indent="0">
              <a:buNone/>
            </a:pPr>
            <a:endParaRPr lang="en-US" dirty="0"/>
          </a:p>
        </p:txBody>
      </p:sp>
      <p:sp>
        <p:nvSpPr>
          <p:cNvPr id="4" name="Footer Placeholder 3"/>
          <p:cNvSpPr>
            <a:spLocks noGrp="1"/>
          </p:cNvSpPr>
          <p:nvPr>
            <p:ph type="ftr" sz="quarter" idx="11"/>
          </p:nvPr>
        </p:nvSpPr>
        <p:spPr/>
        <p:txBody>
          <a:bodyPr/>
          <a:lstStyle/>
          <a:p>
            <a:endParaRPr lang="en-US"/>
          </a:p>
        </p:txBody>
      </p:sp>
    </p:spTree>
    <p:extLst>
      <p:ext uri="{BB962C8B-B14F-4D97-AF65-F5344CB8AC3E}">
        <p14:creationId xmlns="" xmlns:p14="http://schemas.microsoft.com/office/powerpoint/2010/main" val="42005190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Why Disarmament?</a:t>
            </a:r>
            <a:endParaRPr lang="en-US" dirty="0"/>
          </a:p>
        </p:txBody>
      </p:sp>
      <p:sp>
        <p:nvSpPr>
          <p:cNvPr id="3" name="Content Placeholder 2"/>
          <p:cNvSpPr>
            <a:spLocks noGrp="1"/>
          </p:cNvSpPr>
          <p:nvPr>
            <p:ph idx="1"/>
          </p:nvPr>
        </p:nvSpPr>
        <p:spPr/>
        <p:txBody>
          <a:bodyPr>
            <a:normAutofit/>
          </a:bodyPr>
          <a:lstStyle/>
          <a:p>
            <a:r>
              <a:rPr lang="en-US" dirty="0" smtClean="0"/>
              <a:t>Armament instill fear and distrust in neighboring states for their security thinking </a:t>
            </a:r>
            <a:r>
              <a:rPr lang="en-US" dirty="0"/>
              <a:t>that the </a:t>
            </a:r>
            <a:r>
              <a:rPr lang="en-US" dirty="0" smtClean="0"/>
              <a:t>other state </a:t>
            </a:r>
            <a:r>
              <a:rPr lang="en-US" dirty="0"/>
              <a:t>is </a:t>
            </a:r>
            <a:r>
              <a:rPr lang="en-US" dirty="0" smtClean="0"/>
              <a:t>undertaking military preparedness and possibly attack.</a:t>
            </a:r>
          </a:p>
          <a:p>
            <a:r>
              <a:rPr lang="en-US" dirty="0" smtClean="0"/>
              <a:t>US report (1951): ‘Our arms create fear in Russia; Russia arms create fear in us. By seeking to deter Russians by military might, we are inevitably forced to plunge the world into an arms race and arms race is not conducive to security’ </a:t>
            </a:r>
          </a:p>
          <a:p>
            <a:r>
              <a:rPr lang="en-US" dirty="0" smtClean="0"/>
              <a:t>If Armaments leads to war, then it means disarmaments would lead to peace (Palmer and Perkins)</a:t>
            </a:r>
          </a:p>
          <a:p>
            <a:r>
              <a:rPr lang="en-US" dirty="0" smtClean="0"/>
              <a:t>However, through mutual </a:t>
            </a:r>
            <a:r>
              <a:rPr lang="en-US" dirty="0"/>
              <a:t>agreement to limit arms </a:t>
            </a:r>
            <a:r>
              <a:rPr lang="en-US" dirty="0" smtClean="0"/>
              <a:t>or disarmament can </a:t>
            </a:r>
            <a:r>
              <a:rPr lang="en-US" dirty="0"/>
              <a:t>open up communication between states</a:t>
            </a:r>
            <a:r>
              <a:rPr lang="en-US" dirty="0" smtClean="0"/>
              <a:t>, </a:t>
            </a:r>
          </a:p>
          <a:p>
            <a:r>
              <a:rPr lang="en-US" dirty="0" smtClean="0"/>
              <a:t>lead </a:t>
            </a:r>
            <a:r>
              <a:rPr lang="en-US" dirty="0"/>
              <a:t>to greater transparency </a:t>
            </a:r>
            <a:endParaRPr lang="en-US" dirty="0" smtClean="0"/>
          </a:p>
          <a:p>
            <a:r>
              <a:rPr lang="en-US" dirty="0" smtClean="0"/>
              <a:t>better </a:t>
            </a:r>
            <a:r>
              <a:rPr lang="en-US" dirty="0"/>
              <a:t>understanding of a state’s </a:t>
            </a:r>
            <a:r>
              <a:rPr lang="en-US" dirty="0" smtClean="0"/>
              <a:t>intentions</a:t>
            </a:r>
            <a:r>
              <a:rPr lang="en-US" dirty="0" smtClean="0"/>
              <a:t>.</a:t>
            </a:r>
            <a:endParaRPr lang="en-US" dirty="0" smtClean="0"/>
          </a:p>
        </p:txBody>
      </p:sp>
      <p:sp>
        <p:nvSpPr>
          <p:cNvPr id="4" name="Footer Placeholder 3"/>
          <p:cNvSpPr>
            <a:spLocks noGrp="1"/>
          </p:cNvSpPr>
          <p:nvPr>
            <p:ph type="ftr" sz="quarter" idx="11"/>
          </p:nvPr>
        </p:nvSpPr>
        <p:spPr/>
        <p:txBody>
          <a:bodyPr/>
          <a:lstStyle/>
          <a:p>
            <a:endParaRPr lang="en-US"/>
          </a:p>
        </p:txBody>
      </p:sp>
    </p:spTree>
    <p:extLst>
      <p:ext uri="{BB962C8B-B14F-4D97-AF65-F5344CB8AC3E}">
        <p14:creationId xmlns="" xmlns:p14="http://schemas.microsoft.com/office/powerpoint/2010/main" val="342797385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Summary</a:t>
            </a:r>
            <a:endParaRPr lang="en-US" dirty="0"/>
          </a:p>
        </p:txBody>
      </p:sp>
      <p:sp>
        <p:nvSpPr>
          <p:cNvPr id="3" name="Content Placeholder 2"/>
          <p:cNvSpPr>
            <a:spLocks noGrp="1"/>
          </p:cNvSpPr>
          <p:nvPr>
            <p:ph idx="1"/>
          </p:nvPr>
        </p:nvSpPr>
        <p:spPr/>
        <p:txBody>
          <a:bodyPr/>
          <a:lstStyle/>
          <a:p>
            <a:r>
              <a:rPr lang="en-US" dirty="0" smtClean="0"/>
              <a:t>OIC</a:t>
            </a:r>
          </a:p>
          <a:p>
            <a:r>
              <a:rPr lang="en-US" dirty="0" smtClean="0"/>
              <a:t>Arms </a:t>
            </a:r>
            <a:r>
              <a:rPr lang="en-US" dirty="0"/>
              <a:t>Control definition and concept</a:t>
            </a:r>
          </a:p>
          <a:p>
            <a:r>
              <a:rPr lang="en-US" dirty="0"/>
              <a:t>Armaments and its </a:t>
            </a:r>
            <a:r>
              <a:rPr lang="en-US" dirty="0" smtClean="0"/>
              <a:t>effects</a:t>
            </a:r>
            <a:endParaRPr lang="en-US" dirty="0"/>
          </a:p>
        </p:txBody>
      </p:sp>
      <p:sp>
        <p:nvSpPr>
          <p:cNvPr id="4" name="Footer Placeholder 3"/>
          <p:cNvSpPr>
            <a:spLocks noGrp="1"/>
          </p:cNvSpPr>
          <p:nvPr>
            <p:ph type="ftr" sz="quarter" idx="11"/>
          </p:nvPr>
        </p:nvSpPr>
        <p:spPr/>
        <p:txBody>
          <a:bodyPr/>
          <a:lstStyle/>
          <a:p>
            <a:endParaRPr lang="en-US"/>
          </a:p>
        </p:txBody>
      </p:sp>
    </p:spTree>
    <p:extLst>
      <p:ext uri="{BB962C8B-B14F-4D97-AF65-F5344CB8AC3E}">
        <p14:creationId xmlns="" xmlns:p14="http://schemas.microsoft.com/office/powerpoint/2010/main" val="2633846929"/>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8578</TotalTime>
  <Words>1234</Words>
  <Application>Microsoft Office PowerPoint</Application>
  <PresentationFormat>On-screen Show (4:3)</PresentationFormat>
  <Paragraphs>107</Paragraphs>
  <Slides>19</Slides>
  <Notes>0</Notes>
  <HiddenSlides>0</HiddenSlides>
  <MMClips>0</MMClip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Office Theme</vt:lpstr>
      <vt:lpstr>Review of Previous Lecture: Regional Organizations</vt:lpstr>
      <vt:lpstr>OIC</vt:lpstr>
      <vt:lpstr>Al Aqsa on fire, 1969</vt:lpstr>
      <vt:lpstr>Purpose of OIC</vt:lpstr>
      <vt:lpstr>Main Bodies of OIC</vt:lpstr>
      <vt:lpstr>OIC summit in Mecca</vt:lpstr>
      <vt:lpstr>Achievements of OIC</vt:lpstr>
      <vt:lpstr>OIC failure</vt:lpstr>
      <vt:lpstr>DISARMAMENT AND ARMS CONTROL</vt:lpstr>
      <vt:lpstr>DISARMAMENT AND ARMS CONTROL</vt:lpstr>
      <vt:lpstr>Arms Control Concept</vt:lpstr>
      <vt:lpstr>Arms Control</vt:lpstr>
      <vt:lpstr>Arms Control cont. </vt:lpstr>
      <vt:lpstr>Suspected Nuclear Weapons in the World</vt:lpstr>
      <vt:lpstr>Armaments vs Disarmament</vt:lpstr>
      <vt:lpstr>Armaments cont. </vt:lpstr>
      <vt:lpstr>Effects of Armaments</vt:lpstr>
      <vt:lpstr>Why Disarmament?</vt:lpstr>
      <vt:lpstr>Summary</vt:lpstr>
    </vt:vector>
  </TitlesOfParts>
  <Company>GHAZALA</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GHAZALA</dc:creator>
  <cp:lastModifiedBy>NTS</cp:lastModifiedBy>
  <cp:revision>297</cp:revision>
  <dcterms:created xsi:type="dcterms:W3CDTF">2012-02-27T05:45:45Z</dcterms:created>
  <dcterms:modified xsi:type="dcterms:W3CDTF">2014-12-11T08:47:23Z</dcterms:modified>
</cp:coreProperties>
</file>