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57" r:id="rId2"/>
    <p:sldId id="262" r:id="rId3"/>
    <p:sldId id="377" r:id="rId4"/>
    <p:sldId id="387" r:id="rId5"/>
    <p:sldId id="378" r:id="rId6"/>
    <p:sldId id="379" r:id="rId7"/>
    <p:sldId id="380" r:id="rId8"/>
    <p:sldId id="310" r:id="rId9"/>
    <p:sldId id="384" r:id="rId10"/>
    <p:sldId id="388" r:id="rId11"/>
    <p:sldId id="345" r:id="rId12"/>
    <p:sldId id="311" r:id="rId13"/>
    <p:sldId id="389" r:id="rId14"/>
    <p:sldId id="346" r:id="rId15"/>
    <p:sldId id="390" r:id="rId16"/>
    <p:sldId id="38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3" d="100"/>
          <a:sy n="63" d="100"/>
        </p:scale>
        <p:origin x="-1512"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04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pPr/>
              <a:t>11/12/2014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pPr/>
              <a:t>‹#›</a:t>
            </a:fld>
            <a:endParaRPr lang="en-US"/>
          </a:p>
        </p:txBody>
      </p:sp>
    </p:spTree>
    <p:extLst>
      <p:ext uri="{BB962C8B-B14F-4D97-AF65-F5344CB8AC3E}">
        <p14:creationId xmlns:p14="http://schemas.microsoft.com/office/powerpoint/2010/main" xmlns=""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pPr/>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pPr/>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pPr/>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pPr/>
              <a:t>11/12/2014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pPr/>
              <a:t>11/12/2014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pPr/>
              <a:t>11/12/2014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pPr/>
              <a:t>11/12/2014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pPr/>
              <a:t>11/12/2014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pPr/>
              <a:t>11/12/2014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pPr/>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pPr/>
              <a:t>11/12/2014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pPr/>
              <a:t>11/12/2014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en.wikipedia.org/wiki/Warsaw_Pact"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Review of Previous Lecture- Cold War &amp; NATO</a:t>
            </a:r>
            <a:endParaRPr lang="en-US" dirty="0"/>
          </a:p>
        </p:txBody>
      </p:sp>
      <p:sp>
        <p:nvSpPr>
          <p:cNvPr id="3" name="Content Placeholder 2"/>
          <p:cNvSpPr>
            <a:spLocks noGrp="1"/>
          </p:cNvSpPr>
          <p:nvPr>
            <p:ph idx="1"/>
          </p:nvPr>
        </p:nvSpPr>
        <p:spPr/>
        <p:txBody>
          <a:bodyPr>
            <a:normAutofit/>
          </a:bodyPr>
          <a:lstStyle/>
          <a:p>
            <a:r>
              <a:rPr lang="en-US" dirty="0"/>
              <a:t>Effects of Cold War: US direct involvement, armaments and nuclear proliferation, social sectors and political institutions, alliances and counter alliances, Non-Aligned Movement, UN ineffective, disintegration of SU, independence of newly independent countries, Unipolar world</a:t>
            </a:r>
          </a:p>
          <a:p>
            <a:r>
              <a:rPr lang="en-US" dirty="0"/>
              <a:t>NATO Origination and Purpose</a:t>
            </a:r>
            <a:r>
              <a:rPr lang="en-US" b="1" dirty="0"/>
              <a:t> (POLITICAL</a:t>
            </a:r>
            <a:r>
              <a:rPr lang="en-US" dirty="0"/>
              <a:t> &amp; </a:t>
            </a:r>
            <a:r>
              <a:rPr lang="en-US" b="1" dirty="0"/>
              <a:t>MILITARY)</a:t>
            </a:r>
          </a:p>
          <a:p>
            <a:r>
              <a:rPr lang="en-US" b="1" dirty="0"/>
              <a:t>NATO and the Cold War:</a:t>
            </a:r>
          </a:p>
          <a:p>
            <a:r>
              <a:rPr lang="en-US" dirty="0"/>
              <a:t>NATO Operations After Cold War: Turkey, Bosnia, terrorism, Libya</a:t>
            </a:r>
          </a:p>
          <a:p>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371825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Conflicts &amp; Role </a:t>
            </a:r>
            <a:r>
              <a:rPr lang="en-GB" dirty="0"/>
              <a:t>of </a:t>
            </a:r>
            <a:r>
              <a:rPr lang="en-GB" dirty="0" smtClean="0"/>
              <a:t>Regional </a:t>
            </a:r>
            <a:r>
              <a:rPr lang="en-GB" dirty="0"/>
              <a:t>and </a:t>
            </a:r>
            <a:r>
              <a:rPr lang="en-GB" dirty="0" smtClean="0"/>
              <a:t>International Pacts cont.</a:t>
            </a:r>
            <a:endParaRPr lang="en-US" dirty="0">
              <a:effectLst/>
            </a:endParaRPr>
          </a:p>
        </p:txBody>
      </p:sp>
      <p:sp>
        <p:nvSpPr>
          <p:cNvPr id="3" name="Subtitle 2"/>
          <p:cNvSpPr>
            <a:spLocks noGrp="1"/>
          </p:cNvSpPr>
          <p:nvPr>
            <p:ph type="subTitle" idx="1"/>
          </p:nvPr>
        </p:nvSpPr>
        <p:spPr/>
        <p:txBody>
          <a:bodyPr>
            <a:normAutofit/>
          </a:bodyPr>
          <a:lstStyle/>
          <a:p>
            <a:r>
              <a:rPr lang="en-US" dirty="0"/>
              <a:t>Dr. Fayyaz Ahmad </a:t>
            </a:r>
            <a:r>
              <a:rPr lang="en-US" dirty="0" err="1"/>
              <a:t>Faize</a:t>
            </a:r>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xmlns="" val="1258910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Warsaw Treaty Organization, </a:t>
            </a:r>
            <a:r>
              <a:rPr lang="en-US" dirty="0" smtClean="0"/>
              <a:t>1955</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Warsaw Treaty Organization (also known as the Warsaw Pact) was a political and military alliance established on May 14, 1955 between the Soviet Union and several Eastern European countries. </a:t>
            </a:r>
            <a:endParaRPr lang="en-US" dirty="0" smtClean="0"/>
          </a:p>
          <a:p>
            <a:r>
              <a:rPr lang="en-US" dirty="0" smtClean="0"/>
              <a:t>The </a:t>
            </a:r>
            <a:r>
              <a:rPr lang="en-US" dirty="0"/>
              <a:t>Soviet Union formed this alliance as a counterbalance to the </a:t>
            </a:r>
            <a:r>
              <a:rPr lang="en-US" dirty="0" smtClean="0"/>
              <a:t>NATO</a:t>
            </a:r>
            <a:endParaRPr lang="en-US" dirty="0"/>
          </a:p>
          <a:p>
            <a:r>
              <a:rPr lang="en-US" dirty="0" smtClean="0"/>
              <a:t>Following </a:t>
            </a:r>
            <a:r>
              <a:rPr lang="en-US" dirty="0"/>
              <a:t>World War II, the Soviet Union </a:t>
            </a:r>
            <a:r>
              <a:rPr lang="en-US" dirty="0" smtClean="0"/>
              <a:t>concluded </a:t>
            </a:r>
            <a:r>
              <a:rPr lang="en-US" dirty="0"/>
              <a:t>bilateral treaties with each of the East European states except for East Germany, which was still part of the Soviet occupied-territory of Germany. </a:t>
            </a:r>
            <a:endParaRPr lang="en-US" dirty="0" smtClean="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975451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1447800" y="6356350"/>
            <a:ext cx="6477000" cy="365125"/>
          </a:xfrm>
        </p:spPr>
        <p:txBody>
          <a:bodyPr/>
          <a:lstStyle/>
          <a:p>
            <a:r>
              <a:rPr lang="en-US" dirty="0">
                <a:hlinkClick r:id="rId2"/>
              </a:rPr>
              <a:t>http://</a:t>
            </a:r>
            <a:r>
              <a:rPr lang="en-US" dirty="0" smtClean="0">
                <a:hlinkClick r:id="rId2"/>
              </a:rPr>
              <a:t>en.wikipedia.org/wiki/Warsaw_Pact</a:t>
            </a:r>
            <a:endParaRPr lang="en-US" dirty="0" smtClean="0"/>
          </a:p>
          <a:p>
            <a:r>
              <a:rPr lang="en-US" dirty="0"/>
              <a:t>http://www.slideshare.net/klgriffin/ss6-h7b-cold-war-and-german-reunification</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4836" y="1180234"/>
            <a:ext cx="2019600" cy="30869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09800" y="1143000"/>
            <a:ext cx="6934200" cy="5200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04844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WARSAW PACT</a:t>
            </a:r>
            <a:endParaRPr lang="en-US" dirty="0"/>
          </a:p>
        </p:txBody>
      </p:sp>
      <p:sp>
        <p:nvSpPr>
          <p:cNvPr id="3" name="Content Placeholder 2"/>
          <p:cNvSpPr>
            <a:spLocks noGrp="1"/>
          </p:cNvSpPr>
          <p:nvPr>
            <p:ph idx="1"/>
          </p:nvPr>
        </p:nvSpPr>
        <p:spPr/>
        <p:txBody>
          <a:bodyPr/>
          <a:lstStyle/>
          <a:p>
            <a:r>
              <a:rPr lang="en-US" dirty="0"/>
              <a:t>When the Federal Republic of Germany entered NATO in early May </a:t>
            </a:r>
            <a:r>
              <a:rPr lang="en-US" dirty="0" smtClean="0"/>
              <a:t>1955 and was allowed to remilitarized, </a:t>
            </a:r>
            <a:r>
              <a:rPr lang="en-US" dirty="0"/>
              <a:t>the Soviets feared the consequences of a strengthened NATO and a rearmed West </a:t>
            </a:r>
            <a:r>
              <a:rPr lang="en-US" dirty="0" smtClean="0"/>
              <a:t>Germany</a:t>
            </a:r>
          </a:p>
          <a:p>
            <a:r>
              <a:rPr lang="en-US" dirty="0" smtClean="0"/>
              <a:t>SU hoped </a:t>
            </a:r>
            <a:r>
              <a:rPr lang="en-US" dirty="0"/>
              <a:t>that the Warsaw </a:t>
            </a:r>
            <a:r>
              <a:rPr lang="en-US" dirty="0" smtClean="0"/>
              <a:t>Pact would contain </a:t>
            </a:r>
            <a:r>
              <a:rPr lang="en-US" dirty="0"/>
              <a:t>West Germany and negotiate with NATO as an equal partner. </a:t>
            </a:r>
            <a:endParaRPr lang="en-US" dirty="0" smtClean="0"/>
          </a:p>
          <a:p>
            <a:r>
              <a:rPr lang="en-US" dirty="0" smtClean="0"/>
              <a:t>Also civil </a:t>
            </a:r>
            <a:r>
              <a:rPr lang="en-US" dirty="0"/>
              <a:t>unrest was on the rise in Eastern European countries and </a:t>
            </a:r>
            <a:r>
              <a:rPr lang="en-US" dirty="0" smtClean="0"/>
              <a:t>SU determined </a:t>
            </a:r>
            <a:r>
              <a:rPr lang="en-US" dirty="0"/>
              <a:t>that a unified, multilateral political and military alliance would tie Eastern European capitals more closely to </a:t>
            </a:r>
            <a:r>
              <a:rPr lang="en-US" dirty="0" smtClean="0"/>
              <a:t>Moscow to control them</a:t>
            </a:r>
          </a:p>
          <a:p>
            <a:r>
              <a:rPr lang="en-US" dirty="0"/>
              <a:t>headquarters in Warsaw, Poland. </a:t>
            </a:r>
          </a:p>
          <a:p>
            <a:r>
              <a:rPr lang="en-US" dirty="0"/>
              <a:t>Furthermore, the Supreme Commander of the Unified Armed Forces of the Warsaw Treaty Organization was under USSR control</a:t>
            </a:r>
          </a:p>
          <a:p>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449432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WARSAW Members</a:t>
            </a:r>
            <a:endParaRPr lang="en-US" dirty="0"/>
          </a:p>
        </p:txBody>
      </p:sp>
      <p:sp>
        <p:nvSpPr>
          <p:cNvPr id="3" name="Content Placeholder 2"/>
          <p:cNvSpPr>
            <a:spLocks noGrp="1"/>
          </p:cNvSpPr>
          <p:nvPr>
            <p:ph idx="1"/>
          </p:nvPr>
        </p:nvSpPr>
        <p:spPr/>
        <p:txBody>
          <a:bodyPr/>
          <a:lstStyle/>
          <a:p>
            <a:r>
              <a:rPr lang="en-US" dirty="0"/>
              <a:t>The original signatories to the Warsaw Treaty Organization </a:t>
            </a:r>
            <a:r>
              <a:rPr lang="en-US" dirty="0" smtClean="0"/>
              <a:t>were: </a:t>
            </a:r>
          </a:p>
          <a:p>
            <a:r>
              <a:rPr lang="en-US" dirty="0" smtClean="0"/>
              <a:t> </a:t>
            </a:r>
            <a:r>
              <a:rPr lang="en-US" dirty="0"/>
              <a:t>the Soviet Union, Albania, Poland, Czechoslovakia, Hungary, Bulgaria, Romania, and the German Democratic Republic. </a:t>
            </a:r>
            <a:endParaRPr lang="en-US" dirty="0" smtClean="0"/>
          </a:p>
          <a:p>
            <a:r>
              <a:rPr lang="en-US" dirty="0" smtClean="0"/>
              <a:t>members </a:t>
            </a:r>
            <a:r>
              <a:rPr lang="en-US" dirty="0"/>
              <a:t>of the Warsaw Pact pledged to defend each other if one or more of them came under attack, </a:t>
            </a:r>
            <a:endParaRPr lang="en-US" dirty="0" smtClean="0"/>
          </a:p>
          <a:p>
            <a:r>
              <a:rPr lang="en-US" dirty="0" smtClean="0"/>
              <a:t>And emphasized </a:t>
            </a:r>
            <a:r>
              <a:rPr lang="en-US" dirty="0"/>
              <a:t>non-interference in the internal affairs of its members, and supposedly organized itself around collective decision-making, the Soviet Union ultimately controlled most of the Pact’s decisions. </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403494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in WARSAW Pact</a:t>
            </a:r>
            <a:endParaRPr lang="en-US" dirty="0"/>
          </a:p>
        </p:txBody>
      </p:sp>
      <p:sp>
        <p:nvSpPr>
          <p:cNvPr id="3" name="Content Placeholder 2"/>
          <p:cNvSpPr>
            <a:spLocks noGrp="1"/>
          </p:cNvSpPr>
          <p:nvPr>
            <p:ph idx="1"/>
          </p:nvPr>
        </p:nvSpPr>
        <p:spPr/>
        <p:txBody>
          <a:bodyPr>
            <a:normAutofit fontScale="92500"/>
          </a:bodyPr>
          <a:lstStyle/>
          <a:p>
            <a:r>
              <a:rPr lang="en-US" dirty="0"/>
              <a:t>By the 1980s, the Warsaw Treaty Organization was beset by problems related to the economic slowdown in all Eastern European countries. </a:t>
            </a:r>
            <a:endParaRPr lang="en-US" dirty="0" smtClean="0"/>
          </a:p>
          <a:p>
            <a:r>
              <a:rPr lang="en-US" dirty="0" smtClean="0"/>
              <a:t>By the late 1980s political changes in most of the member states made the Pact virtually ineffectual. </a:t>
            </a:r>
          </a:p>
          <a:p>
            <a:r>
              <a:rPr lang="en-US" dirty="0" smtClean="0"/>
              <a:t>In </a:t>
            </a:r>
            <a:r>
              <a:rPr lang="en-US" dirty="0"/>
              <a:t>late 1989, </a:t>
            </a:r>
            <a:r>
              <a:rPr lang="en-US" dirty="0" smtClean="0"/>
              <a:t>civil </a:t>
            </a:r>
            <a:r>
              <a:rPr lang="en-US" dirty="0"/>
              <a:t>and political </a:t>
            </a:r>
            <a:r>
              <a:rPr lang="en-US" dirty="0" smtClean="0"/>
              <a:t>discontent </a:t>
            </a:r>
            <a:r>
              <a:rPr lang="en-US" dirty="0"/>
              <a:t>forced the Communist governments </a:t>
            </a:r>
            <a:r>
              <a:rPr lang="en-US" dirty="0" smtClean="0"/>
              <a:t>from power</a:t>
            </a:r>
          </a:p>
          <a:p>
            <a:r>
              <a:rPr lang="en-US" dirty="0" smtClean="0"/>
              <a:t>Eventually</a:t>
            </a:r>
            <a:r>
              <a:rPr lang="en-US" dirty="0"/>
              <a:t>, the populaces of Hungary, Czechoslovakia, Albania, East Germany, Poland, Romania, and Bulgaria deposed their Communist governments in the period from </a:t>
            </a:r>
            <a:r>
              <a:rPr lang="en-US" dirty="0" smtClean="0"/>
              <a:t>1989–91 and SU growing economic backwardness due to defence liabilities</a:t>
            </a:r>
            <a:endParaRPr lang="en-US" dirty="0"/>
          </a:p>
          <a:p>
            <a:r>
              <a:rPr lang="en-US" dirty="0" smtClean="0"/>
              <a:t>In </a:t>
            </a:r>
            <a:r>
              <a:rPr lang="en-US" dirty="0"/>
              <a:t>September 1990, East Germany left the Pact </a:t>
            </a:r>
            <a:r>
              <a:rPr lang="en-US" dirty="0" smtClean="0"/>
              <a:t>and reunified </a:t>
            </a:r>
            <a:r>
              <a:rPr lang="en-US" dirty="0"/>
              <a:t>with West Germany. </a:t>
            </a:r>
            <a:endParaRPr lang="en-US" dirty="0" smtClean="0"/>
          </a:p>
          <a:p>
            <a:r>
              <a:rPr lang="en-US" dirty="0" smtClean="0"/>
              <a:t>By </a:t>
            </a:r>
            <a:r>
              <a:rPr lang="en-US" dirty="0"/>
              <a:t>October, Czechoslovakia, Hungary, and </a:t>
            </a:r>
            <a:r>
              <a:rPr lang="en-US" dirty="0" smtClean="0"/>
              <a:t>Poland also withdrew </a:t>
            </a:r>
          </a:p>
          <a:p>
            <a:r>
              <a:rPr lang="en-US" dirty="0" smtClean="0"/>
              <a:t>The </a:t>
            </a:r>
            <a:r>
              <a:rPr lang="en-US" dirty="0"/>
              <a:t>Warsaw Pact officially disbanded in March and July of 1991 following the dissolution of the Soviet Union.</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699243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South East Asia Treaty Organization (SEATO) </a:t>
            </a:r>
          </a:p>
        </p:txBody>
      </p:sp>
      <p:sp>
        <p:nvSpPr>
          <p:cNvPr id="3" name="Content Placeholder 2"/>
          <p:cNvSpPr>
            <a:spLocks noGrp="1"/>
          </p:cNvSpPr>
          <p:nvPr>
            <p:ph idx="1"/>
          </p:nvPr>
        </p:nvSpPr>
        <p:spPr/>
        <p:txBody>
          <a:bodyPr>
            <a:normAutofit lnSpcReduction="10000"/>
          </a:bodyPr>
          <a:lstStyle/>
          <a:p>
            <a:pPr lvl="0"/>
            <a:r>
              <a:rPr lang="en-US" dirty="0"/>
              <a:t>an international organization for collective defense in Southeast Asia created by the Manila Pact and signed in September 1954 in Philippines. </a:t>
            </a:r>
          </a:p>
          <a:p>
            <a:pPr lvl="0"/>
            <a:r>
              <a:rPr lang="en-US" dirty="0"/>
              <a:t>The formal institution of SEATO was established in 1955 in Bangkok, Thailand. The organization's </a:t>
            </a:r>
            <a:r>
              <a:rPr lang="en-US" dirty="0" smtClean="0"/>
              <a:t>headquarter was also </a:t>
            </a:r>
            <a:r>
              <a:rPr lang="en-US" dirty="0"/>
              <a:t>in Bangkok. </a:t>
            </a:r>
            <a:endParaRPr lang="en-US" dirty="0" smtClean="0"/>
          </a:p>
          <a:p>
            <a:pPr lvl="0"/>
            <a:r>
              <a:rPr lang="en-US" dirty="0" smtClean="0"/>
              <a:t>Eight </a:t>
            </a:r>
            <a:r>
              <a:rPr lang="en-US" dirty="0"/>
              <a:t>members joined the organization.</a:t>
            </a:r>
          </a:p>
          <a:p>
            <a:pPr lvl="0"/>
            <a:r>
              <a:rPr lang="en-US" dirty="0"/>
              <a:t>They were: Australia, France, New Zealand, Pakistan (including East Pakistan, now Bangladesh), the Philippines, Thailand, the United Kingdom, and the United States</a:t>
            </a:r>
            <a:r>
              <a:rPr lang="en-US" dirty="0" smtClean="0"/>
              <a:t>.</a:t>
            </a:r>
          </a:p>
          <a:p>
            <a:pPr lvl="0"/>
            <a:r>
              <a:rPr lang="en-US" dirty="0" smtClean="0"/>
              <a:t>Most are not south east Asian countries</a:t>
            </a:r>
            <a:endParaRPr lang="en-US" dirty="0"/>
          </a:p>
          <a:p>
            <a:pPr lvl="0"/>
            <a:r>
              <a:rPr lang="en-US" dirty="0"/>
              <a:t>Primarily created to block further communist gains in Southeast </a:t>
            </a:r>
            <a:r>
              <a:rPr lang="en-US" dirty="0" smtClean="0"/>
              <a:t>Asia.</a:t>
            </a:r>
          </a:p>
          <a:p>
            <a:pPr marL="0" lvl="0" indent="0">
              <a:buNone/>
            </a:pPr>
            <a:r>
              <a:rPr lang="en-US" dirty="0" smtClean="0"/>
              <a:t> </a:t>
            </a:r>
            <a:r>
              <a:rPr lang="en-US" dirty="0"/>
              <a:t> </a:t>
            </a:r>
          </a:p>
          <a:p>
            <a:pPr lvl="0"/>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29985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SEATO cont.</a:t>
            </a:r>
            <a:endParaRPr lang="en-US" dirty="0"/>
          </a:p>
        </p:txBody>
      </p:sp>
      <p:sp>
        <p:nvSpPr>
          <p:cNvPr id="3" name="Content Placeholder 2"/>
          <p:cNvSpPr>
            <a:spLocks noGrp="1"/>
          </p:cNvSpPr>
          <p:nvPr>
            <p:ph idx="1"/>
          </p:nvPr>
        </p:nvSpPr>
        <p:spPr/>
        <p:txBody>
          <a:bodyPr/>
          <a:lstStyle/>
          <a:p>
            <a:pPr lvl="0"/>
            <a:r>
              <a:rPr lang="en-US" dirty="0"/>
              <a:t>SEATO is generally considered a failure because internal conflict and dispute hindered general use of the </a:t>
            </a:r>
            <a:r>
              <a:rPr lang="en-US" dirty="0" smtClean="0"/>
              <a:t>military force</a:t>
            </a:r>
            <a:endParaRPr lang="en-US" dirty="0"/>
          </a:p>
          <a:p>
            <a:pPr lvl="0"/>
            <a:r>
              <a:rPr lang="en-US" dirty="0"/>
              <a:t>However, SEATO-funded </a:t>
            </a:r>
            <a:r>
              <a:rPr lang="en-US" dirty="0" smtClean="0"/>
              <a:t>cultural, educational programs and labor activities </a:t>
            </a:r>
            <a:r>
              <a:rPr lang="en-US" dirty="0"/>
              <a:t>left long-standing effects in Southeast </a:t>
            </a:r>
            <a:r>
              <a:rPr lang="en-US" dirty="0" smtClean="0"/>
              <a:t>Asia and were successful.</a:t>
            </a:r>
          </a:p>
          <a:p>
            <a:r>
              <a:rPr lang="en-US" dirty="0"/>
              <a:t>In 1959, SEATO's first Secretary General, </a:t>
            </a:r>
            <a:r>
              <a:rPr lang="en-US" dirty="0" err="1"/>
              <a:t>Pote</a:t>
            </a:r>
            <a:r>
              <a:rPr lang="en-US" dirty="0"/>
              <a:t> Sarasin, created the SEATO Graduate School of Engineering (currently the Asian Institute of Technology) in Thailand to train engineers.</a:t>
            </a:r>
          </a:p>
          <a:p>
            <a:pPr lvl="0"/>
            <a:r>
              <a:rPr lang="en-US" dirty="0" smtClean="0"/>
              <a:t>SEATO </a:t>
            </a:r>
            <a:r>
              <a:rPr lang="en-US" dirty="0"/>
              <a:t>was intended to be a Southeast Asian version of the North Atlantic Treaty Organization (NATO), in which the military forces of each member would be coordinated to provide for the collective defense of the members' </a:t>
            </a:r>
            <a:r>
              <a:rPr lang="en-US" dirty="0" smtClean="0"/>
              <a:t>country</a:t>
            </a:r>
          </a:p>
          <a:p>
            <a:pPr lvl="0"/>
            <a:r>
              <a:rPr lang="en-US" dirty="0" smtClean="0"/>
              <a:t>But was not as effective as NATO</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864993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SEATO cont.</a:t>
            </a:r>
            <a:endParaRPr lang="en-US" dirty="0"/>
          </a:p>
        </p:txBody>
      </p:sp>
      <p:sp>
        <p:nvSpPr>
          <p:cNvPr id="3" name="Content Placeholder 2"/>
          <p:cNvSpPr>
            <a:spLocks noGrp="1"/>
          </p:cNvSpPr>
          <p:nvPr>
            <p:ph idx="1"/>
          </p:nvPr>
        </p:nvSpPr>
        <p:spPr/>
        <p:txBody>
          <a:bodyPr/>
          <a:lstStyle/>
          <a:p>
            <a:r>
              <a:rPr lang="en-US" dirty="0"/>
              <a:t>By joining SEATO, Pakistan agreed to US demands to fight communism as part of the Cold </a:t>
            </a:r>
            <a:r>
              <a:rPr lang="en-US" dirty="0" smtClean="0"/>
              <a:t>War.</a:t>
            </a:r>
          </a:p>
          <a:p>
            <a:r>
              <a:rPr lang="en-US" dirty="0" smtClean="0"/>
              <a:t>In </a:t>
            </a:r>
            <a:r>
              <a:rPr lang="en-US" dirty="0"/>
              <a:t>fact, Pakistan was obligated to fight communism, while it received no guarantee of collective action against attack by foreign aggression, and no promises of security from India’s hostile attitude.</a:t>
            </a:r>
          </a:p>
          <a:p>
            <a:r>
              <a:rPr lang="en-US" dirty="0"/>
              <a:t>Pakistan came in for bitter criticism from India when she joined these purely defensive alliances. India charged that by so doing “Pakistan had brought the cold war to the subcontinent”.</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717029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SEATO cont.</a:t>
            </a:r>
            <a:endParaRPr lang="en-US" dirty="0"/>
          </a:p>
        </p:txBody>
      </p:sp>
      <p:sp>
        <p:nvSpPr>
          <p:cNvPr id="3" name="Content Placeholder 2"/>
          <p:cNvSpPr>
            <a:spLocks noGrp="1"/>
          </p:cNvSpPr>
          <p:nvPr>
            <p:ph idx="1"/>
          </p:nvPr>
        </p:nvSpPr>
        <p:spPr/>
        <p:txBody>
          <a:bodyPr/>
          <a:lstStyle/>
          <a:p>
            <a:r>
              <a:rPr lang="en-US" dirty="0" smtClean="0"/>
              <a:t>After its creation, SEATO quickly became insignificant militarily, as most of its member nations contributed very little to the alliance and was dominated by western states.</a:t>
            </a:r>
          </a:p>
          <a:p>
            <a:r>
              <a:rPr lang="en-US" dirty="0" smtClean="0"/>
              <a:t> While SEATO military forces held joint military training, they were never employed because of internal disagreements.</a:t>
            </a:r>
          </a:p>
          <a:p>
            <a:r>
              <a:rPr lang="en-US" dirty="0" smtClean="0"/>
              <a:t>Pakistan did not receive any aid from SEATO in 1965 and 1971 war with India (as SEATO members declared assistance only against communism)</a:t>
            </a:r>
          </a:p>
          <a:p>
            <a:r>
              <a:rPr lang="en-US" dirty="0" smtClean="0"/>
              <a:t>Pakistan </a:t>
            </a:r>
            <a:r>
              <a:rPr lang="en-US" dirty="0"/>
              <a:t>withdrew in 1972 after  Bangladesh was </a:t>
            </a:r>
            <a:r>
              <a:rPr lang="en-US" dirty="0" smtClean="0"/>
              <a:t>founded as a protest.</a:t>
            </a:r>
          </a:p>
          <a:p>
            <a:r>
              <a:rPr lang="en-US" dirty="0"/>
              <a:t>France withdrew financial </a:t>
            </a:r>
            <a:r>
              <a:rPr lang="en-US" dirty="0" smtClean="0"/>
              <a:t>support for SEATO </a:t>
            </a:r>
            <a:r>
              <a:rPr lang="en-US" dirty="0"/>
              <a:t>in 1975</a:t>
            </a:r>
          </a:p>
          <a:p>
            <a:r>
              <a:rPr lang="en-US" dirty="0" smtClean="0"/>
              <a:t>SEATO </a:t>
            </a:r>
            <a:r>
              <a:rPr lang="en-US" dirty="0"/>
              <a:t>was dissolved on 30 June 1977 after many members lost interest and </a:t>
            </a:r>
            <a:r>
              <a:rPr lang="en-US" dirty="0" smtClean="0"/>
              <a:t>withdrew</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599724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Central Treaty Organization (CENTO) or the Baghdad </a:t>
            </a:r>
            <a:r>
              <a:rPr lang="en-US" dirty="0" smtClean="0"/>
              <a:t>Pact</a:t>
            </a:r>
            <a:endParaRPr lang="en-US" dirty="0"/>
          </a:p>
        </p:txBody>
      </p:sp>
      <p:sp>
        <p:nvSpPr>
          <p:cNvPr id="3" name="Content Placeholder 2"/>
          <p:cNvSpPr>
            <a:spLocks noGrp="1"/>
          </p:cNvSpPr>
          <p:nvPr>
            <p:ph idx="1"/>
          </p:nvPr>
        </p:nvSpPr>
        <p:spPr/>
        <p:txBody>
          <a:bodyPr>
            <a:normAutofit lnSpcReduction="10000"/>
          </a:bodyPr>
          <a:lstStyle/>
          <a:p>
            <a:r>
              <a:rPr lang="en-US" dirty="0" smtClean="0"/>
              <a:t>formed </a:t>
            </a:r>
            <a:r>
              <a:rPr lang="en-US" dirty="0"/>
              <a:t>in 1955 by Iran, Iraq, Pakistan, Turkey, and the United Kingdom</a:t>
            </a:r>
            <a:r>
              <a:rPr lang="en-US" dirty="0" smtClean="0"/>
              <a:t>.</a:t>
            </a:r>
          </a:p>
          <a:p>
            <a:r>
              <a:rPr lang="en-US" dirty="0" smtClean="0"/>
              <a:t>In </a:t>
            </a:r>
            <a:r>
              <a:rPr lang="en-US" dirty="0"/>
              <a:t>1958, the United States joined the military committee of the alliance. </a:t>
            </a:r>
            <a:endParaRPr lang="en-US" dirty="0" smtClean="0"/>
          </a:p>
          <a:p>
            <a:r>
              <a:rPr lang="en-US" dirty="0" smtClean="0"/>
              <a:t>One </a:t>
            </a:r>
            <a:r>
              <a:rPr lang="en-US" dirty="0"/>
              <a:t>of the least </a:t>
            </a:r>
            <a:r>
              <a:rPr lang="en-US" dirty="0" smtClean="0"/>
              <a:t>successful of </a:t>
            </a:r>
            <a:r>
              <a:rPr lang="en-US" dirty="0"/>
              <a:t>the Cold War alliances</a:t>
            </a:r>
            <a:r>
              <a:rPr lang="en-US" dirty="0" smtClean="0"/>
              <a:t>.</a:t>
            </a:r>
          </a:p>
          <a:p>
            <a:r>
              <a:rPr lang="en-US" dirty="0" smtClean="0"/>
              <a:t>CENTO </a:t>
            </a:r>
            <a:r>
              <a:rPr lang="en-US" dirty="0"/>
              <a:t>committed the nations to mutual cooperation and protection, as well as non-intervention in each other's affairs</a:t>
            </a:r>
            <a:r>
              <a:rPr lang="en-US" dirty="0" smtClean="0"/>
              <a:t>.</a:t>
            </a:r>
          </a:p>
          <a:p>
            <a:r>
              <a:rPr lang="en-US" dirty="0" smtClean="0"/>
              <a:t>Its </a:t>
            </a:r>
            <a:r>
              <a:rPr lang="en-US" dirty="0"/>
              <a:t>goal was to protect against </a:t>
            </a:r>
            <a:r>
              <a:rPr lang="en-US" dirty="0" smtClean="0"/>
              <a:t>SU </a:t>
            </a:r>
            <a:r>
              <a:rPr lang="en-US" dirty="0"/>
              <a:t>communist threat. </a:t>
            </a:r>
            <a:endParaRPr lang="en-US" dirty="0" smtClean="0"/>
          </a:p>
          <a:p>
            <a:r>
              <a:rPr lang="en-US" dirty="0" smtClean="0"/>
              <a:t>Unlike </a:t>
            </a:r>
            <a:r>
              <a:rPr lang="en-US" dirty="0"/>
              <a:t>NATO, CENTO did not have a unified military command structure, nor were many U.S. or UK military bases established in member countries</a:t>
            </a:r>
            <a:r>
              <a:rPr lang="en-US" dirty="0" smtClean="0"/>
              <a:t>.</a:t>
            </a:r>
          </a:p>
          <a:p>
            <a:r>
              <a:rPr lang="en-US" dirty="0" smtClean="0"/>
              <a:t>The </a:t>
            </a:r>
            <a:r>
              <a:rPr lang="en-US" dirty="0"/>
              <a:t>Middle East and South Asia became extremely volatile areas during the 1960s with the ongoing Arab-Israeli Conflict and the Indo-Pakistani Wars. </a:t>
            </a:r>
            <a:endParaRPr lang="en-US" dirty="0" smtClean="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4030687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pic>
        <p:nvPicPr>
          <p:cNvPr id="5" name="Content Placeholder 3" descr="cento map.jpg"/>
          <p:cNvPicPr>
            <a:picLocks noGrp="1" noChangeAspect="1"/>
          </p:cNvPicPr>
          <p:nvPr>
            <p:ph idx="1"/>
          </p:nvPr>
        </p:nvPicPr>
        <p:blipFill>
          <a:blip r:embed="rId2"/>
          <a:stretch>
            <a:fillRect/>
          </a:stretch>
        </p:blipFill>
        <p:spPr>
          <a:xfrm>
            <a:off x="990600" y="1524000"/>
            <a:ext cx="6400800" cy="4636800"/>
          </a:xfrm>
          <a:prstGeom prst="rect">
            <a:avLst/>
          </a:prstGeom>
          <a:effectLst>
            <a:outerShdw blurRad="50800" dir="14400000">
              <a:srgbClr val="000000">
                <a:alpha val="40000"/>
              </a:srgbClr>
            </a:outerShdw>
          </a:effectLst>
        </p:spPr>
      </p:pic>
    </p:spTree>
    <p:extLst>
      <p:ext uri="{BB962C8B-B14F-4D97-AF65-F5344CB8AC3E}">
        <p14:creationId xmlns:p14="http://schemas.microsoft.com/office/powerpoint/2010/main" xmlns="" val="942653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CENTO</a:t>
            </a:r>
            <a:endParaRPr lang="en-US" dirty="0"/>
          </a:p>
        </p:txBody>
      </p:sp>
      <p:sp>
        <p:nvSpPr>
          <p:cNvPr id="3" name="Content Placeholder 2"/>
          <p:cNvSpPr>
            <a:spLocks noGrp="1"/>
          </p:cNvSpPr>
          <p:nvPr>
            <p:ph idx="1"/>
          </p:nvPr>
        </p:nvSpPr>
        <p:spPr/>
        <p:txBody>
          <a:bodyPr/>
          <a:lstStyle/>
          <a:p>
            <a:r>
              <a:rPr lang="en-US" dirty="0"/>
              <a:t>CENTO was unwilling to get deeply involved in either dispute. In 1965 and 1971, Pakistan tried unsuccessfully to get assistance in its wars with India through CENTO, but this was rejected under the idea that CENTO was aimed at containing the USSR, not India. </a:t>
            </a:r>
          </a:p>
          <a:p>
            <a:r>
              <a:rPr lang="en-US" dirty="0" smtClean="0"/>
              <a:t>After Iraq revolution in 1958, it left the treaty </a:t>
            </a:r>
          </a:p>
          <a:p>
            <a:r>
              <a:rPr lang="en-US" dirty="0" smtClean="0"/>
              <a:t>The </a:t>
            </a:r>
            <a:r>
              <a:rPr lang="en-US" dirty="0"/>
              <a:t>Baghdad Pact original name was Middle East Treaty Organization (METO) replaced by the name of Central Treaty Organization (CENTO) after the withdrawal of Iraq. </a:t>
            </a:r>
            <a:endParaRPr lang="en-US" dirty="0" smtClean="0"/>
          </a:p>
          <a:p>
            <a:r>
              <a:rPr lang="en-US" dirty="0" smtClean="0"/>
              <a:t>CENTO </a:t>
            </a:r>
            <a:r>
              <a:rPr lang="en-US" dirty="0"/>
              <a:t>moved its headquarter to Turkey (Ankara</a:t>
            </a:r>
            <a:r>
              <a:rPr lang="en-US" dirty="0" smtClean="0"/>
              <a:t>) in 1958. </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4141838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CENTO cont.</a:t>
            </a:r>
            <a:endParaRPr lang="en-US" dirty="0"/>
          </a:p>
        </p:txBody>
      </p:sp>
      <p:sp>
        <p:nvSpPr>
          <p:cNvPr id="3" name="Content Placeholder 2"/>
          <p:cNvSpPr>
            <a:spLocks noGrp="1"/>
          </p:cNvSpPr>
          <p:nvPr>
            <p:ph idx="1"/>
          </p:nvPr>
        </p:nvSpPr>
        <p:spPr/>
        <p:txBody>
          <a:bodyPr/>
          <a:lstStyle/>
          <a:p>
            <a:r>
              <a:rPr lang="en-US" dirty="0"/>
              <a:t>The Soviet Union charged that by joining the Baghdad Pact, Pakistan had become a member of "an aggressive Western alliance," and it responded by radically altering its stand on Kashmir, as it now agreed with India that Kashmir belonged to them</a:t>
            </a:r>
            <a:r>
              <a:rPr lang="en-US" dirty="0" smtClean="0"/>
              <a:t>.</a:t>
            </a:r>
          </a:p>
          <a:p>
            <a:r>
              <a:rPr lang="en-US" dirty="0"/>
              <a:t>Near the end, it had become clear to CENTO members that the organization was better for economic and technical cooperation than it was a military alliance</a:t>
            </a:r>
            <a:r>
              <a:rPr lang="en-US" dirty="0" smtClean="0"/>
              <a:t>.</a:t>
            </a:r>
          </a:p>
          <a:p>
            <a:r>
              <a:rPr lang="en-US" dirty="0" smtClean="0"/>
              <a:t>Pakistan withdrew  in 1979 after </a:t>
            </a:r>
            <a:r>
              <a:rPr lang="en-US" dirty="0"/>
              <a:t>determining the organization no longer had a role to play in ensuring its </a:t>
            </a:r>
            <a:r>
              <a:rPr lang="en-US" dirty="0" smtClean="0"/>
              <a:t>security esp. </a:t>
            </a:r>
            <a:r>
              <a:rPr lang="en-US" smtClean="0"/>
              <a:t>against India </a:t>
            </a:r>
            <a:endParaRPr lang="en-US" dirty="0"/>
          </a:p>
          <a:p>
            <a:r>
              <a:rPr lang="en-US" dirty="0"/>
              <a:t>With the fall of the Iranian monarchy and Pakistan withdrawal in 1979, CENTO was finally dissolved in l979. </a:t>
            </a:r>
          </a:p>
          <a:p>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048729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US" b="1" dirty="0" smtClean="0"/>
              <a:t>The </a:t>
            </a:r>
            <a:r>
              <a:rPr lang="en-US" b="1" dirty="0"/>
              <a:t>Warsaw Treaty Organization</a:t>
            </a:r>
            <a:r>
              <a:rPr lang="en-US" dirty="0"/>
              <a:t>, </a:t>
            </a:r>
            <a:endParaRPr lang="en-US" dirty="0" smtClean="0"/>
          </a:p>
          <a:p>
            <a:r>
              <a:rPr lang="en-US" dirty="0" smtClean="0"/>
              <a:t>Problems </a:t>
            </a:r>
            <a:r>
              <a:rPr lang="en-US" dirty="0"/>
              <a:t>in WARSAW </a:t>
            </a:r>
            <a:r>
              <a:rPr lang="en-US" dirty="0" smtClean="0"/>
              <a:t>Pact and End</a:t>
            </a:r>
          </a:p>
          <a:p>
            <a:r>
              <a:rPr lang="en-US" b="1" dirty="0" smtClean="0"/>
              <a:t>SEATO </a:t>
            </a:r>
          </a:p>
          <a:p>
            <a:r>
              <a:rPr lang="en-US" b="1" dirty="0" smtClean="0"/>
              <a:t>CENTO</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841213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8560</TotalTime>
  <Words>1325</Words>
  <Application>Microsoft Office PowerPoint</Application>
  <PresentationFormat>On-screen Show (4:3)</PresentationFormat>
  <Paragraphs>80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Review of Previous Lecture- Cold War &amp; NATO</vt:lpstr>
      <vt:lpstr>Conflicts &amp; Role of Regional and International Pacts cont.</vt:lpstr>
      <vt:lpstr>The Warsaw Treaty Organization, 1955</vt:lpstr>
      <vt:lpstr>Slide 4</vt:lpstr>
      <vt:lpstr>The WARSAW PACT</vt:lpstr>
      <vt:lpstr>WARSAW Members</vt:lpstr>
      <vt:lpstr>Problems in WARSAW Pact</vt:lpstr>
      <vt:lpstr>The South East Asia Treaty Organization (SEATO) </vt:lpstr>
      <vt:lpstr>SEATO cont.</vt:lpstr>
      <vt:lpstr>SEATO cont.</vt:lpstr>
      <vt:lpstr>SEATO cont.</vt:lpstr>
      <vt:lpstr>The Central Treaty Organization (CENTO) or the Baghdad Pact</vt:lpstr>
      <vt:lpstr>Slide 13</vt:lpstr>
      <vt:lpstr>CENTO</vt:lpstr>
      <vt:lpstr>CENTO cont.</vt:lpstr>
      <vt:lpstr>Summary</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267</cp:revision>
  <dcterms:created xsi:type="dcterms:W3CDTF">2012-02-27T05:45:45Z</dcterms:created>
  <dcterms:modified xsi:type="dcterms:W3CDTF">2014-12-11T07:11:25Z</dcterms:modified>
</cp:coreProperties>
</file>