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57" r:id="rId2"/>
    <p:sldId id="262" r:id="rId3"/>
    <p:sldId id="373" r:id="rId4"/>
    <p:sldId id="374" r:id="rId5"/>
    <p:sldId id="375" r:id="rId6"/>
    <p:sldId id="372" r:id="rId7"/>
    <p:sldId id="339" r:id="rId8"/>
    <p:sldId id="352" r:id="rId9"/>
    <p:sldId id="333" r:id="rId10"/>
    <p:sldId id="341" r:id="rId11"/>
    <p:sldId id="336" r:id="rId12"/>
    <p:sldId id="337" r:id="rId13"/>
    <p:sldId id="358" r:id="rId14"/>
    <p:sldId id="359" r:id="rId15"/>
    <p:sldId id="32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0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Lecture- Cold War</a:t>
            </a:r>
            <a:endParaRPr lang="en-US" dirty="0"/>
          </a:p>
        </p:txBody>
      </p:sp>
      <p:sp>
        <p:nvSpPr>
          <p:cNvPr id="3" name="Content Placeholder 2"/>
          <p:cNvSpPr>
            <a:spLocks noGrp="1"/>
          </p:cNvSpPr>
          <p:nvPr>
            <p:ph idx="1"/>
          </p:nvPr>
        </p:nvSpPr>
        <p:spPr/>
        <p:txBody>
          <a:bodyPr>
            <a:normAutofit/>
          </a:bodyPr>
          <a:lstStyle/>
          <a:p>
            <a:r>
              <a:rPr lang="en-US" dirty="0"/>
              <a:t>Cold War concept </a:t>
            </a:r>
            <a:endParaRPr lang="en-US" dirty="0" smtClean="0"/>
          </a:p>
          <a:p>
            <a:r>
              <a:rPr lang="en-US" dirty="0" smtClean="0"/>
              <a:t>Development </a:t>
            </a:r>
            <a:endParaRPr lang="en-US" dirty="0"/>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718251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Conflicts &amp; Role </a:t>
            </a:r>
            <a:r>
              <a:rPr lang="en-GB" dirty="0"/>
              <a:t>of </a:t>
            </a:r>
            <a:r>
              <a:rPr lang="en-GB" dirty="0" smtClean="0"/>
              <a:t>Regional </a:t>
            </a:r>
            <a:r>
              <a:rPr lang="en-GB" dirty="0"/>
              <a:t>and </a:t>
            </a:r>
            <a:r>
              <a:rPr lang="en-GB" dirty="0" smtClean="0"/>
              <a:t>International Pacts</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 of Cold War</a:t>
            </a:r>
            <a:endParaRPr lang="en-US" dirty="0"/>
          </a:p>
        </p:txBody>
      </p:sp>
      <p:sp>
        <p:nvSpPr>
          <p:cNvPr id="3" name="Content Placeholder 2"/>
          <p:cNvSpPr>
            <a:spLocks noGrp="1"/>
          </p:cNvSpPr>
          <p:nvPr>
            <p:ph idx="1"/>
          </p:nvPr>
        </p:nvSpPr>
        <p:spPr/>
        <p:txBody>
          <a:bodyPr>
            <a:normAutofit/>
          </a:bodyPr>
          <a:lstStyle/>
          <a:p>
            <a:r>
              <a:rPr lang="en-US" dirty="0" smtClean="0"/>
              <a:t>The various summit meetings between SU and US on reducing sophisticated weapons and disarmament in the late 1980s helped in reducing of the tension</a:t>
            </a:r>
          </a:p>
          <a:p>
            <a:r>
              <a:rPr lang="en-US" dirty="0"/>
              <a:t>the Cold War lessened with dismantling of the 35 km Berlin Wall in </a:t>
            </a:r>
            <a:r>
              <a:rPr lang="en-US" dirty="0" smtClean="0"/>
              <a:t>1989</a:t>
            </a:r>
            <a:r>
              <a:rPr lang="en-US" dirty="0"/>
              <a:t> </a:t>
            </a:r>
            <a:r>
              <a:rPr lang="en-US" dirty="0" smtClean="0"/>
              <a:t>and reunification of East and West Germany</a:t>
            </a:r>
            <a:endParaRPr lang="en-US" dirty="0"/>
          </a:p>
          <a:p>
            <a:r>
              <a:rPr lang="en-US" dirty="0" smtClean="0"/>
              <a:t>The Malta Summit in 1989 between President Bush and Gorbachev agreed on reducing tension and conflicts.</a:t>
            </a:r>
          </a:p>
          <a:p>
            <a:r>
              <a:rPr lang="en-US" dirty="0" smtClean="0"/>
              <a:t>The Washington summit in 1990 between the two leaders agreed to destroy thousands of sophisticated weapons and to stop their further production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831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Ending of Cold War</a:t>
            </a:r>
          </a:p>
        </p:txBody>
      </p:sp>
      <p:sp>
        <p:nvSpPr>
          <p:cNvPr id="3" name="Content Placeholder 2"/>
          <p:cNvSpPr>
            <a:spLocks noGrp="1"/>
          </p:cNvSpPr>
          <p:nvPr>
            <p:ph idx="1"/>
          </p:nvPr>
        </p:nvSpPr>
        <p:spPr/>
        <p:txBody>
          <a:bodyPr/>
          <a:lstStyle/>
          <a:p>
            <a:r>
              <a:rPr lang="en-US" dirty="0"/>
              <a:t>US also ordered to remove nuclear arms from over seas bases and removed the alert status of all missiles covered under </a:t>
            </a:r>
            <a:r>
              <a:rPr lang="en-US" dirty="0" smtClean="0"/>
              <a:t>START</a:t>
            </a:r>
          </a:p>
          <a:p>
            <a:r>
              <a:rPr lang="en-US" dirty="0" smtClean="0"/>
              <a:t>The </a:t>
            </a:r>
            <a:r>
              <a:rPr lang="en-US" dirty="0"/>
              <a:t>NATO leaders in London summit in 1990 also announced the end of cold war and extended friendship hand to states in the Eastern Europe. The summit pledged to remove 1470 nuclear tipped missile from Europe and asked SU to withdraw its </a:t>
            </a:r>
            <a:r>
              <a:rPr lang="en-US" dirty="0" smtClean="0"/>
              <a:t>troops from </a:t>
            </a:r>
            <a:r>
              <a:rPr lang="en-US" dirty="0"/>
              <a:t>Eastern </a:t>
            </a:r>
            <a:r>
              <a:rPr lang="en-US" dirty="0" smtClean="0"/>
              <a:t>Europe</a:t>
            </a:r>
          </a:p>
          <a:p>
            <a:r>
              <a:rPr lang="en-US" dirty="0" smtClean="0"/>
              <a:t>The role of NATO changed from an Alliance making to Peace making</a:t>
            </a:r>
            <a:endParaRPr lang="en-US" dirty="0"/>
          </a:p>
          <a:p>
            <a:r>
              <a:rPr lang="en-US" b="1" dirty="0"/>
              <a:t>The cold w</a:t>
            </a:r>
            <a:r>
              <a:rPr lang="en-US" dirty="0"/>
              <a:t>ar ended with the disintegration of USSR in 1991</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06726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Cold War</a:t>
            </a:r>
            <a:endParaRPr lang="en-US" dirty="0"/>
          </a:p>
        </p:txBody>
      </p:sp>
      <p:sp>
        <p:nvSpPr>
          <p:cNvPr id="3" name="Content Placeholder 2"/>
          <p:cNvSpPr>
            <a:spLocks noGrp="1"/>
          </p:cNvSpPr>
          <p:nvPr>
            <p:ph idx="1"/>
          </p:nvPr>
        </p:nvSpPr>
        <p:spPr/>
        <p:txBody>
          <a:bodyPr/>
          <a:lstStyle/>
          <a:p>
            <a:pPr marL="457200" indent="-457200">
              <a:buAutoNum type="arabicPeriod"/>
            </a:pPr>
            <a:r>
              <a:rPr lang="en-US" dirty="0" smtClean="0"/>
              <a:t>US direct involvement in developing states to provide them necessary economic and military assistance to maintain status quo.</a:t>
            </a:r>
          </a:p>
          <a:p>
            <a:pPr marL="457200" indent="-457200">
              <a:buAutoNum type="arabicPeriod"/>
            </a:pPr>
            <a:r>
              <a:rPr lang="en-US" dirty="0" smtClean="0"/>
              <a:t>The fear and uncertain situation resulted in a made race for armaments and nuclear proliferation for security reasons. The number of states acquiring nuclear weapons increased. The race for sophisticated weapons, missile technology, satellites, ICBM etc. made the world on the brink of destruction.</a:t>
            </a:r>
          </a:p>
          <a:p>
            <a:pPr marL="457200" indent="-457200">
              <a:buAutoNum type="arabicPeriod"/>
            </a:pPr>
            <a:r>
              <a:rPr lang="en-US" dirty="0" smtClean="0"/>
              <a:t>Diversion of economic resources towards military expenditures not only between the capitalist and communist block but also in newly independent countries. The huge defence budgets affected social sectors and political institutions resulting in strong military regimes in newly independent states and political instability.</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25018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Cold </a:t>
            </a:r>
            <a:r>
              <a:rPr lang="en-US" dirty="0" smtClean="0"/>
              <a:t>War cont.</a:t>
            </a:r>
            <a:endParaRPr lang="en-US" dirty="0"/>
          </a:p>
        </p:txBody>
      </p:sp>
      <p:sp>
        <p:nvSpPr>
          <p:cNvPr id="3" name="Content Placeholder 2"/>
          <p:cNvSpPr>
            <a:spLocks noGrp="1"/>
          </p:cNvSpPr>
          <p:nvPr>
            <p:ph idx="1"/>
          </p:nvPr>
        </p:nvSpPr>
        <p:spPr/>
        <p:txBody>
          <a:bodyPr/>
          <a:lstStyle/>
          <a:p>
            <a:pPr marL="0" indent="0">
              <a:buNone/>
            </a:pPr>
            <a:r>
              <a:rPr lang="en-US" dirty="0" smtClean="0"/>
              <a:t>4. Cold war brought alliances and counter alliances to balance the power of opponents e.g. NATO, WARSAW Pact, SEATO, CENTO etc</a:t>
            </a:r>
            <a:r>
              <a:rPr lang="en-US" dirty="0"/>
              <a:t>.</a:t>
            </a:r>
            <a:endParaRPr lang="en-US" dirty="0" smtClean="0"/>
          </a:p>
          <a:p>
            <a:pPr marL="0" indent="0">
              <a:buNone/>
            </a:pPr>
            <a:r>
              <a:rPr lang="en-US" dirty="0" smtClean="0"/>
              <a:t>5. The cold war resulted in strengthening Non-Aligned Movement (NAM), an international organization with neutral standing and not attached to any of the block to maintain their independence, security and impartial foreign policy towards the two super powers.</a:t>
            </a:r>
          </a:p>
          <a:p>
            <a:pPr marL="0" indent="0">
              <a:buNone/>
            </a:pPr>
            <a:r>
              <a:rPr lang="en-US" dirty="0"/>
              <a:t>6</a:t>
            </a:r>
            <a:r>
              <a:rPr lang="en-US" dirty="0" smtClean="0"/>
              <a:t>. Cold war also made UN ineffective at times when the two super powers were involved. The two would veto any resolution in the security council if it would benefit other. US blocked China membership to UN through veto power for years, similarly SU vetoed resolutions asking for action in Greece, Trieste etc.</a:t>
            </a:r>
          </a:p>
          <a:p>
            <a:pPr marL="0" indent="0">
              <a:buNone/>
            </a:pPr>
            <a:r>
              <a:rPr lang="en-US" dirty="0" smtClean="0"/>
              <a:t>7. The disintegration of SU, independence of newly independent countries and Unipolar world</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089551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NATO Origination</a:t>
            </a:r>
            <a:endParaRPr lang="en-US" dirty="0"/>
          </a:p>
        </p:txBody>
      </p:sp>
      <p:sp>
        <p:nvSpPr>
          <p:cNvPr id="3" name="Content Placeholder 2"/>
          <p:cNvSpPr>
            <a:spLocks noGrp="1"/>
          </p:cNvSpPr>
          <p:nvPr>
            <p:ph idx="1"/>
          </p:nvPr>
        </p:nvSpPr>
        <p:spPr/>
        <p:txBody>
          <a:bodyPr/>
          <a:lstStyle/>
          <a:p>
            <a:r>
              <a:rPr lang="en-US" dirty="0" smtClean="0"/>
              <a:t>US, UK and USSR cooperate in WWII against common enemy</a:t>
            </a:r>
          </a:p>
          <a:p>
            <a:r>
              <a:rPr lang="en-US" dirty="0" smtClean="0"/>
              <a:t>After WWII, the real difference again emerged</a:t>
            </a:r>
          </a:p>
          <a:p>
            <a:r>
              <a:rPr lang="en-US" dirty="0" smtClean="0"/>
              <a:t>Socialism and Capitalism</a:t>
            </a:r>
          </a:p>
          <a:p>
            <a:r>
              <a:rPr lang="en-US" dirty="0" smtClean="0"/>
              <a:t>Socialism started expanding in Easter Europe and Asia</a:t>
            </a:r>
          </a:p>
          <a:p>
            <a:r>
              <a:rPr lang="en-US" dirty="0" smtClean="0"/>
              <a:t>US suspicion also increases</a:t>
            </a:r>
          </a:p>
          <a:p>
            <a:r>
              <a:rPr lang="en-US" dirty="0" smtClean="0"/>
              <a:t>And a strategy to contain growth of socialism</a:t>
            </a:r>
          </a:p>
          <a:p>
            <a:r>
              <a:rPr lang="en-US" dirty="0" smtClean="0"/>
              <a:t>A competition starts between two camps for protection and promotion of its ideology</a:t>
            </a:r>
          </a:p>
          <a:p>
            <a:r>
              <a:rPr lang="en-US" dirty="0" smtClean="0"/>
              <a:t>The various efforts and steps by each camp resulted in more suspicion, fear and hatred thus igniting a war like situation- cold war</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5327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NATO HQ (Brussels) </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990600" y="6356350"/>
            <a:ext cx="5029200" cy="365125"/>
          </a:xfrm>
        </p:spPr>
        <p:txBody>
          <a:bodyPr/>
          <a:lstStyle/>
          <a:p>
            <a:r>
              <a:rPr lang="en-US" dirty="0"/>
              <a:t>http://www.e-architect.co.uk/belgium/nato-headquarters-building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532" y="1219200"/>
            <a:ext cx="857250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670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NATO Purpose</a:t>
            </a:r>
            <a:endParaRPr lang="en-US" dirty="0"/>
          </a:p>
        </p:txBody>
      </p:sp>
      <p:sp>
        <p:nvSpPr>
          <p:cNvPr id="3" name="Content Placeholder 2"/>
          <p:cNvSpPr>
            <a:spLocks noGrp="1"/>
          </p:cNvSpPr>
          <p:nvPr>
            <p:ph idx="1"/>
          </p:nvPr>
        </p:nvSpPr>
        <p:spPr/>
        <p:txBody>
          <a:bodyPr>
            <a:normAutofit/>
          </a:bodyPr>
          <a:lstStyle/>
          <a:p>
            <a:r>
              <a:rPr lang="en-US" dirty="0"/>
              <a:t>The first </a:t>
            </a:r>
            <a:r>
              <a:rPr lang="en-US" dirty="0" smtClean="0"/>
              <a:t>NATO Secretary General, Lord </a:t>
            </a:r>
            <a:r>
              <a:rPr lang="en-US" dirty="0" err="1" smtClean="0"/>
              <a:t>Ismay</a:t>
            </a:r>
            <a:r>
              <a:rPr lang="en-US" dirty="0" smtClean="0"/>
              <a:t> stated </a:t>
            </a:r>
            <a:r>
              <a:rPr lang="en-US" dirty="0"/>
              <a:t>in 1949 that the organization's goal was </a:t>
            </a:r>
            <a:r>
              <a:rPr lang="en-US" dirty="0" smtClean="0"/>
              <a:t>“to </a:t>
            </a:r>
            <a:r>
              <a:rPr lang="en-US" dirty="0"/>
              <a:t>keep the Russians out, the Americans in, and the Germans </a:t>
            </a:r>
            <a:r>
              <a:rPr lang="en-US" dirty="0" smtClean="0"/>
              <a:t>down”.</a:t>
            </a:r>
          </a:p>
          <a:p>
            <a:r>
              <a:rPr lang="en-US" dirty="0" smtClean="0"/>
              <a:t>NATO – A military alliance with US and Western Europe states</a:t>
            </a:r>
            <a:endParaRPr lang="en-US" dirty="0"/>
          </a:p>
          <a:p>
            <a:r>
              <a:rPr lang="en-US" dirty="0" smtClean="0"/>
              <a:t>essential purpose- to </a:t>
            </a:r>
            <a:r>
              <a:rPr lang="en-US" dirty="0"/>
              <a:t>safeguard the freedom and security of its members </a:t>
            </a:r>
            <a:r>
              <a:rPr lang="en-US" dirty="0" smtClean="0"/>
              <a:t>against expanding communism </a:t>
            </a:r>
          </a:p>
          <a:p>
            <a:r>
              <a:rPr lang="en-US" dirty="0" smtClean="0"/>
              <a:t>Protection through </a:t>
            </a:r>
            <a:r>
              <a:rPr lang="en-US" dirty="0"/>
              <a:t>political and military means.</a:t>
            </a:r>
          </a:p>
          <a:p>
            <a:pPr marL="0" indent="0">
              <a:buNone/>
            </a:pPr>
            <a:endParaRPr lang="en-US" dirty="0"/>
          </a:p>
          <a:p>
            <a:pPr marL="0" indent="0">
              <a:buNone/>
            </a:pPr>
            <a:endParaRPr lang="en-US" dirty="0" smtClean="0"/>
          </a:p>
          <a:p>
            <a:pPr marL="0" indent="0">
              <a:buNone/>
            </a:pPr>
            <a:r>
              <a:rPr lang="en-US" dirty="0"/>
              <a:t>	</a:t>
            </a:r>
            <a:r>
              <a:rPr lang="en-US" dirty="0" smtClean="0"/>
              <a:t>			          NATO logo</a:t>
            </a:r>
          </a:p>
        </p:txBody>
      </p:sp>
      <p:sp>
        <p:nvSpPr>
          <p:cNvPr id="4" name="Footer Placeholder 3"/>
          <p:cNvSpPr>
            <a:spLocks noGrp="1"/>
          </p:cNvSpPr>
          <p:nvPr>
            <p:ph type="ftr" sz="quarter" idx="11"/>
          </p:nvPr>
        </p:nvSpPr>
        <p:spPr/>
        <p:txBody>
          <a:bodyPr/>
          <a:lstStyle/>
          <a:p>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360" t="12879" r="18655" b="11364"/>
          <a:stretch/>
        </p:blipFill>
        <p:spPr bwMode="auto">
          <a:xfrm>
            <a:off x="6553200" y="3886200"/>
            <a:ext cx="2230582" cy="2078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5887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NATO Purpose cont.</a:t>
            </a:r>
            <a:endParaRPr lang="en-US" dirty="0"/>
          </a:p>
        </p:txBody>
      </p:sp>
      <p:sp>
        <p:nvSpPr>
          <p:cNvPr id="3" name="Content Placeholder 2"/>
          <p:cNvSpPr>
            <a:spLocks noGrp="1"/>
          </p:cNvSpPr>
          <p:nvPr>
            <p:ph idx="1"/>
          </p:nvPr>
        </p:nvSpPr>
        <p:spPr/>
        <p:txBody>
          <a:bodyPr/>
          <a:lstStyle/>
          <a:p>
            <a:r>
              <a:rPr lang="en-US" b="1" dirty="0"/>
              <a:t>POLITICAL</a:t>
            </a:r>
            <a:r>
              <a:rPr lang="en-US" dirty="0"/>
              <a:t> - NATO promotes democratic values and encourages </a:t>
            </a:r>
            <a:r>
              <a:rPr lang="en-US" dirty="0" smtClean="0"/>
              <a:t>consultation, negotiation and </a:t>
            </a:r>
            <a:r>
              <a:rPr lang="en-US" dirty="0"/>
              <a:t>cooperation on defence and security issues </a:t>
            </a:r>
            <a:r>
              <a:rPr lang="en-US" dirty="0" smtClean="0"/>
              <a:t>and to prevent </a:t>
            </a:r>
            <a:r>
              <a:rPr lang="en-US" dirty="0"/>
              <a:t>conflict.</a:t>
            </a:r>
          </a:p>
          <a:p>
            <a:r>
              <a:rPr lang="en-US" b="1" dirty="0"/>
              <a:t>MILITARY</a:t>
            </a:r>
            <a:r>
              <a:rPr lang="en-US" dirty="0"/>
              <a:t> - </a:t>
            </a:r>
            <a:r>
              <a:rPr lang="en-US" dirty="0" smtClean="0"/>
              <a:t>committed </a:t>
            </a:r>
            <a:r>
              <a:rPr lang="en-US" dirty="0"/>
              <a:t>to the peaceful resolution of disputes. If diplomatic efforts fail, it has the military capacity needed to undertake </a:t>
            </a:r>
            <a:r>
              <a:rPr lang="en-US" dirty="0" smtClean="0"/>
              <a:t>crises-management operations</a:t>
            </a:r>
            <a:r>
              <a:rPr lang="en-US" dirty="0"/>
              <a:t>. </a:t>
            </a:r>
            <a:endParaRPr lang="en-US" dirty="0" smtClean="0"/>
          </a:p>
          <a:p>
            <a:r>
              <a:rPr lang="en-US" dirty="0" smtClean="0"/>
              <a:t>Military option is </a:t>
            </a:r>
            <a:r>
              <a:rPr lang="en-US" dirty="0"/>
              <a:t>carried out under </a:t>
            </a:r>
            <a:r>
              <a:rPr lang="en-US" dirty="0" smtClean="0"/>
              <a:t>Article 5 of NATO’s </a:t>
            </a:r>
            <a:r>
              <a:rPr lang="en-US" dirty="0"/>
              <a:t>founding treaty - or under a UN mandate, alone or in cooperation with other countries and international organizations.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43893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NATO Purpose cont.</a:t>
            </a:r>
          </a:p>
        </p:txBody>
      </p:sp>
      <p:sp>
        <p:nvSpPr>
          <p:cNvPr id="3" name="Content Placeholder 2"/>
          <p:cNvSpPr>
            <a:spLocks noGrp="1"/>
          </p:cNvSpPr>
          <p:nvPr>
            <p:ph idx="1"/>
          </p:nvPr>
        </p:nvSpPr>
        <p:spPr/>
        <p:txBody>
          <a:bodyPr/>
          <a:lstStyle/>
          <a:p>
            <a:r>
              <a:rPr lang="en-US" dirty="0"/>
              <a:t>NATO </a:t>
            </a:r>
            <a:r>
              <a:rPr lang="en-US" dirty="0" smtClean="0"/>
              <a:t>principle: an </a:t>
            </a:r>
            <a:r>
              <a:rPr lang="en-US" dirty="0"/>
              <a:t>attack against one or several members is considered as an attack against all. </a:t>
            </a:r>
            <a:endParaRPr lang="en-US" dirty="0" smtClean="0"/>
          </a:p>
          <a:p>
            <a:r>
              <a:rPr lang="en-US" dirty="0" smtClean="0"/>
              <a:t>This </a:t>
            </a:r>
            <a:r>
              <a:rPr lang="en-US" dirty="0"/>
              <a:t>is the principle of </a:t>
            </a:r>
            <a:r>
              <a:rPr lang="en-US" dirty="0" smtClean="0"/>
              <a:t>collective defence, </a:t>
            </a:r>
            <a:r>
              <a:rPr lang="en-US" dirty="0"/>
              <a:t>which is enshrined in Article 5 of the Washington Treaty.</a:t>
            </a:r>
          </a:p>
          <a:p>
            <a:r>
              <a:rPr lang="en-US" dirty="0"/>
              <a:t>So far, Article 5 has been invoked once - in response to the 9/11 </a:t>
            </a:r>
            <a:r>
              <a:rPr lang="en-US" dirty="0" smtClean="0"/>
              <a:t>attacks on World Trade Center in </a:t>
            </a:r>
            <a:r>
              <a:rPr lang="en-US" dirty="0"/>
              <a:t>the United States.</a:t>
            </a:r>
          </a:p>
          <a:p>
            <a:r>
              <a:rPr lang="en-US" dirty="0" smtClean="0"/>
              <a:t>NATO- </a:t>
            </a:r>
            <a:r>
              <a:rPr lang="en-US" dirty="0"/>
              <a:t>an alliance of countries from Europe and North America. </a:t>
            </a:r>
            <a:endParaRPr lang="en-US" dirty="0" smtClean="0"/>
          </a:p>
          <a:p>
            <a:r>
              <a:rPr lang="en-US" dirty="0" smtClean="0"/>
              <a:t>It </a:t>
            </a:r>
            <a:r>
              <a:rPr lang="en-US" dirty="0"/>
              <a:t>provides a unique link between these two continents for consultation and cooperation in the field of defence and security, and the conduct of multinational crisis-management operations.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17820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NATO Members </a:t>
            </a:r>
            <a:endParaRPr lang="en-US" dirty="0"/>
          </a:p>
        </p:txBody>
      </p:sp>
      <p:sp>
        <p:nvSpPr>
          <p:cNvPr id="3" name="Content Placeholder 2"/>
          <p:cNvSpPr>
            <a:spLocks noGrp="1"/>
          </p:cNvSpPr>
          <p:nvPr>
            <p:ph idx="1"/>
          </p:nvPr>
        </p:nvSpPr>
        <p:spPr/>
        <p:txBody>
          <a:bodyPr>
            <a:normAutofit/>
          </a:bodyPr>
          <a:lstStyle/>
          <a:p>
            <a:r>
              <a:rPr lang="en-US" dirty="0"/>
              <a:t>At present, NATO has 28 members. In 1949, there were 12 founding members of the Alliance: </a:t>
            </a:r>
            <a:endParaRPr lang="en-US" dirty="0" smtClean="0"/>
          </a:p>
          <a:p>
            <a:r>
              <a:rPr lang="en-US" dirty="0" smtClean="0"/>
              <a:t>Belgium</a:t>
            </a:r>
            <a:r>
              <a:rPr lang="en-US" dirty="0"/>
              <a:t>, Canada, Denmark, France, Iceland, Italy, Luxembourg, the Netherlands, Norway, Portugal, the United Kingdom and the United States. </a:t>
            </a:r>
            <a:endParaRPr lang="en-US" dirty="0" smtClean="0"/>
          </a:p>
          <a:p>
            <a:r>
              <a:rPr lang="en-US" dirty="0" smtClean="0"/>
              <a:t>Greece </a:t>
            </a:r>
            <a:r>
              <a:rPr lang="en-US" dirty="0"/>
              <a:t>and Turkey (1952), Germany (1955), Spain (1982), the Czech Republic, Hungary and Poland (1999), Bulgaria, Estonia, Latvia, Lithuania, Romania, Slovakia, Slovenia (2004), and Albania and Croatia (2009</a:t>
            </a:r>
            <a:r>
              <a:rPr lang="en-US" dirty="0" smtClean="0"/>
              <a:t>).</a:t>
            </a:r>
          </a:p>
          <a:p>
            <a:pPr marL="0" indent="0">
              <a:buNone/>
            </a:pPr>
            <a:r>
              <a:rPr lang="en-US" b="1" dirty="0"/>
              <a:t>NATO and the Cold War:</a:t>
            </a:r>
            <a:endParaRPr lang="en-US" dirty="0"/>
          </a:p>
          <a:p>
            <a:r>
              <a:rPr lang="en-US" dirty="0"/>
              <a:t>During the Cold War, </a:t>
            </a:r>
            <a:r>
              <a:rPr lang="en-US" dirty="0" smtClean="0"/>
              <a:t>NATO</a:t>
            </a:r>
            <a:r>
              <a:rPr lang="en-US" dirty="0"/>
              <a:t> </a:t>
            </a:r>
            <a:r>
              <a:rPr lang="en-US" dirty="0" smtClean="0"/>
              <a:t>strived for collective security of its members against WARSAW Pact and  adopted </a:t>
            </a:r>
            <a:r>
              <a:rPr lang="en-US" dirty="0"/>
              <a:t>the "Massive Retaliation" policy, which promised to use nuclear weapons if </a:t>
            </a:r>
            <a:r>
              <a:rPr lang="en-US" dirty="0" smtClean="0"/>
              <a:t>NATO members are attacked</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59456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NATO Operations After Cold War</a:t>
            </a:r>
            <a:endParaRPr lang="en-US" dirty="0"/>
          </a:p>
        </p:txBody>
      </p:sp>
      <p:sp>
        <p:nvSpPr>
          <p:cNvPr id="3" name="Content Placeholder 2"/>
          <p:cNvSpPr>
            <a:spLocks noGrp="1"/>
          </p:cNvSpPr>
          <p:nvPr>
            <p:ph idx="1"/>
          </p:nvPr>
        </p:nvSpPr>
        <p:spPr/>
        <p:txBody>
          <a:bodyPr/>
          <a:lstStyle/>
          <a:p>
            <a:r>
              <a:rPr lang="en-US" dirty="0"/>
              <a:t>Following the end of the Cold War, the first operations, Anchor Guard in 1990 and Ace Guard in 1991, were prompted </a:t>
            </a:r>
            <a:r>
              <a:rPr lang="en-US" dirty="0" smtClean="0"/>
              <a:t>on the request of Turkey fearing a threat by Iraqi invasion after it invaded Kuwait in 1990 and provided security coverage to Turkey</a:t>
            </a:r>
          </a:p>
          <a:p>
            <a:r>
              <a:rPr lang="en-US" dirty="0" smtClean="0"/>
              <a:t>Involved in peace keeping operations from 1992-2004 in Bosnia and Kosovo and ensuring a no fly zone and naval blockade of former Yugoslavia to prevent genocide of Muslims.</a:t>
            </a:r>
          </a:p>
          <a:p>
            <a:r>
              <a:rPr lang="en-US" dirty="0"/>
              <a:t>NATO's purpose has expanded to include defense against weapons of mass destruction, terrorism, and cyber attacks.</a:t>
            </a:r>
          </a:p>
          <a:p>
            <a:r>
              <a:rPr lang="en-US" dirty="0"/>
              <a:t>NATO expanded its role after the 9/11 attacks to include the war on terrorism.</a:t>
            </a:r>
          </a:p>
          <a:p>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05024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NATO Operations After Cold </a:t>
            </a:r>
            <a:r>
              <a:rPr lang="en-US" dirty="0" smtClean="0"/>
              <a:t>War cont. </a:t>
            </a:r>
            <a:endParaRPr lang="en-US" dirty="0"/>
          </a:p>
        </p:txBody>
      </p:sp>
      <p:sp>
        <p:nvSpPr>
          <p:cNvPr id="3" name="Content Placeholder 2"/>
          <p:cNvSpPr>
            <a:spLocks noGrp="1"/>
          </p:cNvSpPr>
          <p:nvPr>
            <p:ph idx="1"/>
          </p:nvPr>
        </p:nvSpPr>
        <p:spPr/>
        <p:txBody>
          <a:bodyPr>
            <a:normAutofit fontScale="92500"/>
          </a:bodyPr>
          <a:lstStyle/>
          <a:p>
            <a:r>
              <a:rPr lang="en-US" dirty="0"/>
              <a:t>The alliance showed </a:t>
            </a:r>
            <a:r>
              <a:rPr lang="en-US" dirty="0" smtClean="0"/>
              <a:t>unity on </a:t>
            </a:r>
            <a:r>
              <a:rPr lang="en-US" dirty="0"/>
              <a:t>16 April 2003, NATO agreed to take command of the International Security Assistance Force (ISAF), which includes troops from 42 countries.</a:t>
            </a:r>
          </a:p>
          <a:p>
            <a:r>
              <a:rPr lang="en-US" dirty="0"/>
              <a:t>ISAF was initially charged with securing Kabul and surrounding areas from the Taliban, al Qaeda and factional </a:t>
            </a:r>
            <a:r>
              <a:rPr lang="en-US" dirty="0" smtClean="0"/>
              <a:t>warlords.</a:t>
            </a:r>
          </a:p>
          <a:p>
            <a:r>
              <a:rPr lang="en-US" dirty="0" smtClean="0"/>
              <a:t>The Taliban government was over thrown and new government was installed in Kabul under Hamid Karzai.</a:t>
            </a:r>
            <a:endParaRPr lang="en-US" dirty="0"/>
          </a:p>
          <a:p>
            <a:r>
              <a:rPr lang="en-US" dirty="0"/>
              <a:t>During its 2012 Chicago Summit, NATO endorsed a plan to end the Afghanistan war and to remove the NATO-led ISAF Forces by the end of December </a:t>
            </a:r>
            <a:r>
              <a:rPr lang="en-US" dirty="0" smtClean="0"/>
              <a:t>2014</a:t>
            </a:r>
          </a:p>
          <a:p>
            <a:r>
              <a:rPr lang="en-US" dirty="0" smtClean="0"/>
              <a:t>NATO's </a:t>
            </a:r>
            <a:r>
              <a:rPr lang="en-US" dirty="0"/>
              <a:t>operation in Libya </a:t>
            </a:r>
            <a:r>
              <a:rPr lang="en-US" dirty="0" smtClean="0"/>
              <a:t>in 2011- a new form of intervention</a:t>
            </a:r>
            <a:r>
              <a:rPr lang="en-US" dirty="0"/>
              <a:t>. The alliance responded </a:t>
            </a:r>
            <a:r>
              <a:rPr lang="en-US" dirty="0" smtClean="0"/>
              <a:t>to </a:t>
            </a:r>
            <a:r>
              <a:rPr lang="en-US" dirty="0"/>
              <a:t>a deteriorating situation that threatened hundreds of thousands of civilians rebelling against an oppressive regime. It </a:t>
            </a:r>
            <a:r>
              <a:rPr lang="en-US" dirty="0" smtClean="0"/>
              <a:t>took the plea of protecting </a:t>
            </a:r>
            <a:r>
              <a:rPr lang="en-US" dirty="0"/>
              <a:t>those civilians and, ultimately, </a:t>
            </a:r>
            <a:r>
              <a:rPr lang="en-US" dirty="0" smtClean="0"/>
              <a:t>supported the local </a:t>
            </a:r>
            <a:r>
              <a:rPr lang="en-US" dirty="0"/>
              <a:t>forces to overthrow Muammar al-Qaddafi.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4829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a:p>
        </p:txBody>
      </p:sp>
      <p:sp>
        <p:nvSpPr>
          <p:cNvPr id="3" name="Content Placeholder 2"/>
          <p:cNvSpPr>
            <a:spLocks noGrp="1"/>
          </p:cNvSpPr>
          <p:nvPr>
            <p:ph idx="1"/>
          </p:nvPr>
        </p:nvSpPr>
        <p:spPr/>
        <p:txBody>
          <a:bodyPr/>
          <a:lstStyle/>
          <a:p>
            <a:r>
              <a:rPr lang="en-US" dirty="0" smtClean="0"/>
              <a:t>Cold War concept and Development </a:t>
            </a:r>
          </a:p>
          <a:p>
            <a:r>
              <a:rPr lang="en-US" dirty="0" smtClean="0"/>
              <a:t>Ending </a:t>
            </a:r>
            <a:r>
              <a:rPr lang="en-US" dirty="0"/>
              <a:t>of Cold </a:t>
            </a:r>
            <a:r>
              <a:rPr lang="en-US" dirty="0" smtClean="0"/>
              <a:t>War</a:t>
            </a:r>
          </a:p>
          <a:p>
            <a:r>
              <a:rPr lang="en-US" dirty="0" smtClean="0"/>
              <a:t>Effects </a:t>
            </a:r>
            <a:r>
              <a:rPr lang="en-US" dirty="0"/>
              <a:t>of Cold </a:t>
            </a:r>
            <a:r>
              <a:rPr lang="en-US" dirty="0" smtClean="0"/>
              <a:t>War: US direct involvement, armaments and nuclear proliferation, social sectors and political institutions, alliances and counter alliances, Non-Aligned Movement, UN ineffective, disintegration of SU, independence of newly independent countries, Unipolar world</a:t>
            </a:r>
          </a:p>
          <a:p>
            <a:r>
              <a:rPr lang="en-US" dirty="0" smtClean="0"/>
              <a:t>NATO Origination and Purpose</a:t>
            </a:r>
            <a:r>
              <a:rPr lang="en-US" b="1" dirty="0" smtClean="0"/>
              <a:t> (POLITICAL</a:t>
            </a:r>
            <a:r>
              <a:rPr lang="en-US" dirty="0" smtClean="0"/>
              <a:t> &amp; </a:t>
            </a:r>
            <a:r>
              <a:rPr lang="en-US" b="1" dirty="0" smtClean="0"/>
              <a:t>MILITARY)</a:t>
            </a:r>
          </a:p>
          <a:p>
            <a:r>
              <a:rPr lang="en-US" b="1" dirty="0" smtClean="0"/>
              <a:t>NATO and the Cold War:</a:t>
            </a:r>
          </a:p>
          <a:p>
            <a:r>
              <a:rPr lang="en-US" dirty="0" smtClean="0"/>
              <a:t>NATO Operations After Cold War: Turkey, Bosnia, terrorism, Libya</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70683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8633</TotalTime>
  <Words>1311</Words>
  <Application>Microsoft Office PowerPoint</Application>
  <PresentationFormat>On-screen Show (4:3)</PresentationFormat>
  <Paragraphs>77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Review of Previous Lecture- Cold War</vt:lpstr>
      <vt:lpstr>Conflicts &amp; Role of Regional and International Pacts</vt:lpstr>
      <vt:lpstr>Ending of Cold War</vt:lpstr>
      <vt:lpstr>Ending of Cold War</vt:lpstr>
      <vt:lpstr>Effects of Cold War</vt:lpstr>
      <vt:lpstr>Effects of Cold War cont.</vt:lpstr>
      <vt:lpstr>NATO Origination</vt:lpstr>
      <vt:lpstr>NATO HQ (Brussels) </vt:lpstr>
      <vt:lpstr>NATO Purpose</vt:lpstr>
      <vt:lpstr>NATO Purpose cont.</vt:lpstr>
      <vt:lpstr>NATO Purpose cont.</vt:lpstr>
      <vt:lpstr>NATO Members </vt:lpstr>
      <vt:lpstr>NATO Operations After Cold War</vt:lpstr>
      <vt:lpstr>NATO Operations After Cold War cont. </vt:lpstr>
      <vt:lpstr>Summary</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267</cp:revision>
  <dcterms:created xsi:type="dcterms:W3CDTF">2012-02-27T05:45:45Z</dcterms:created>
  <dcterms:modified xsi:type="dcterms:W3CDTF">2014-12-09T06:25:27Z</dcterms:modified>
</cp:coreProperties>
</file>