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94" r:id="rId2"/>
    <p:sldId id="262" r:id="rId3"/>
    <p:sldId id="319" r:id="rId4"/>
    <p:sldId id="377" r:id="rId5"/>
    <p:sldId id="321" r:id="rId6"/>
    <p:sldId id="373" r:id="rId7"/>
    <p:sldId id="322" r:id="rId8"/>
    <p:sldId id="367" r:id="rId9"/>
    <p:sldId id="368" r:id="rId10"/>
    <p:sldId id="374" r:id="rId11"/>
    <p:sldId id="369" r:id="rId12"/>
    <p:sldId id="323" r:id="rId13"/>
    <p:sldId id="375" r:id="rId14"/>
    <p:sldId id="324" r:id="rId15"/>
    <p:sldId id="387" r:id="rId16"/>
    <p:sldId id="379" r:id="rId17"/>
    <p:sldId id="3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61" d="100"/>
          <a:sy n="61" d="100"/>
        </p:scale>
        <p:origin x="-153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0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t>12/8/2014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t>‹#›</a:t>
            </a:fld>
            <a:endParaRPr lang="en-US"/>
          </a:p>
        </p:txBody>
      </p:sp>
    </p:spTree>
    <p:extLst>
      <p:ext uri="{BB962C8B-B14F-4D97-AF65-F5344CB8AC3E}">
        <p14:creationId xmlns:p14="http://schemas.microsoft.com/office/powerpoint/2010/main"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t>12/8/2014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t>12/8/2014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t>12/8/2014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t>12/8/2014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t>12/8/2014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t>12/8/2014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t>12/8/2014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Previous Lecture- </a:t>
            </a:r>
            <a:r>
              <a:rPr lang="en-US" dirty="0" smtClean="0"/>
              <a:t>UN</a:t>
            </a:r>
            <a:endParaRPr lang="en-US" dirty="0"/>
          </a:p>
        </p:txBody>
      </p:sp>
      <p:sp>
        <p:nvSpPr>
          <p:cNvPr id="3" name="Content Placeholder 2"/>
          <p:cNvSpPr>
            <a:spLocks noGrp="1"/>
          </p:cNvSpPr>
          <p:nvPr>
            <p:ph idx="1"/>
          </p:nvPr>
        </p:nvSpPr>
        <p:spPr/>
        <p:txBody>
          <a:bodyPr>
            <a:normAutofit/>
          </a:bodyPr>
          <a:lstStyle/>
          <a:p>
            <a:pPr marL="0" indent="0">
              <a:buNone/>
            </a:pPr>
            <a:r>
              <a:rPr lang="en-US" b="1" i="1" u="sng" dirty="0"/>
              <a:t>United Nations Organization (UNO)</a:t>
            </a:r>
          </a:p>
          <a:p>
            <a:r>
              <a:rPr lang="en-US" dirty="0"/>
              <a:t>Why UNO</a:t>
            </a:r>
          </a:p>
          <a:p>
            <a:pPr marL="0" indent="0">
              <a:buNone/>
            </a:pPr>
            <a:r>
              <a:rPr lang="en-US" b="1" dirty="0"/>
              <a:t>Structure and Functions</a:t>
            </a:r>
            <a:r>
              <a:rPr lang="en-US" dirty="0"/>
              <a:t>: The General Assembly, The Security Council, The Economic and Social Council, The Trusteeship Council, The International Court of Justice, The Secretariat</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79100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Conflict and Change in the Post-War </a:t>
            </a:r>
            <a:r>
              <a:rPr lang="en-GB" dirty="0" smtClean="0"/>
              <a:t>World cont.</a:t>
            </a:r>
            <a:endParaRPr lang="en-US" dirty="0">
              <a:effectLst/>
            </a:endParaRPr>
          </a:p>
        </p:txBody>
      </p:sp>
      <p:sp>
        <p:nvSpPr>
          <p:cNvPr id="3" name="Subtitle 2"/>
          <p:cNvSpPr>
            <a:spLocks noGrp="1"/>
          </p:cNvSpPr>
          <p:nvPr>
            <p:ph type="subTitle" idx="1"/>
          </p:nvPr>
        </p:nvSpPr>
        <p:spPr/>
        <p:txBody>
          <a:bodyPr>
            <a:normAutofit/>
          </a:bodyPr>
          <a:lstStyle/>
          <a:p>
            <a:r>
              <a:rPr lang="en-US" dirty="0"/>
              <a:t>Dr. Fayyaz Ahmad </a:t>
            </a:r>
            <a:r>
              <a:rPr lang="en-US" dirty="0" err="1"/>
              <a:t>Faize</a:t>
            </a:r>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58910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a:t>
            </a:r>
            <a:r>
              <a:rPr lang="en-US" dirty="0" smtClean="0"/>
              <a:t>Secretariat</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principal administrative department of the </a:t>
            </a:r>
            <a:r>
              <a:rPr lang="en-US" dirty="0" smtClean="0"/>
              <a:t>UN</a:t>
            </a:r>
          </a:p>
          <a:p>
            <a:r>
              <a:rPr lang="en-US" dirty="0" smtClean="0"/>
              <a:t>It </a:t>
            </a:r>
            <a:r>
              <a:rPr lang="en-US" dirty="0"/>
              <a:t>is headed by the Secretary-General appointed by the General Assembly on the recommendation of the Security Council for a term of five years. He can be re-­elected.</a:t>
            </a:r>
          </a:p>
          <a:p>
            <a:r>
              <a:rPr lang="en-US" dirty="0"/>
              <a:t>The staff of the Secretariat is appointed by </a:t>
            </a:r>
            <a:r>
              <a:rPr lang="en-US" dirty="0" smtClean="0"/>
              <a:t>him chosen </a:t>
            </a:r>
            <a:r>
              <a:rPr lang="en-US" dirty="0"/>
              <a:t>from among the 192 member countries</a:t>
            </a:r>
            <a:r>
              <a:rPr lang="en-US" dirty="0" smtClean="0"/>
              <a:t>.</a:t>
            </a:r>
          </a:p>
          <a:p>
            <a:r>
              <a:rPr lang="en-US" dirty="0" smtClean="0"/>
              <a:t>He organizes </a:t>
            </a:r>
            <a:r>
              <a:rPr lang="en-US" dirty="0"/>
              <a:t>conferences, oversees peace­keeping operations, drafts reports on economic and social trends, prepares studies on human rights, mediates in international disputes and prepares budget estimates.</a:t>
            </a:r>
          </a:p>
          <a:p>
            <a:r>
              <a:rPr lang="en-US" dirty="0" smtClean="0"/>
              <a:t>All </a:t>
            </a:r>
            <a:r>
              <a:rPr lang="en-US" dirty="0"/>
              <a:t>member countries must abide by the policies and </a:t>
            </a:r>
            <a:r>
              <a:rPr lang="en-US" dirty="0" err="1"/>
              <a:t>programmes</a:t>
            </a:r>
            <a:r>
              <a:rPr lang="en-US" dirty="0"/>
              <a:t> of the United Nations, if the latter is to succeed </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117280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 Secretaries-General since </a:t>
            </a:r>
            <a:r>
              <a:rPr lang="en-US" dirty="0" smtClean="0"/>
              <a:t>1945</a:t>
            </a:r>
            <a:endParaRPr lang="en-US" dirty="0"/>
          </a:p>
        </p:txBody>
      </p:sp>
      <p:sp>
        <p:nvSpPr>
          <p:cNvPr id="3" name="Content Placeholder 2"/>
          <p:cNvSpPr>
            <a:spLocks noGrp="1"/>
          </p:cNvSpPr>
          <p:nvPr>
            <p:ph idx="1"/>
          </p:nvPr>
        </p:nvSpPr>
        <p:spPr/>
        <p:txBody>
          <a:bodyPr/>
          <a:lstStyle/>
          <a:p>
            <a:r>
              <a:rPr lang="en-US" dirty="0" smtClean="0"/>
              <a:t> </a:t>
            </a:r>
            <a:r>
              <a:rPr lang="en-US" dirty="0" err="1"/>
              <a:t>Trygve</a:t>
            </a:r>
            <a:r>
              <a:rPr lang="en-US" dirty="0"/>
              <a:t> Lie (1945–1953), Norway</a:t>
            </a:r>
          </a:p>
          <a:p>
            <a:r>
              <a:rPr lang="en-US" dirty="0"/>
              <a:t> Dag </a:t>
            </a:r>
            <a:r>
              <a:rPr lang="en-US" dirty="0" err="1"/>
              <a:t>Hammarskjo</a:t>
            </a:r>
            <a:r>
              <a:rPr lang="en-US" dirty="0"/>
              <a:t>¨ </a:t>
            </a:r>
            <a:r>
              <a:rPr lang="en-US" dirty="0" err="1"/>
              <a:t>ld</a:t>
            </a:r>
            <a:r>
              <a:rPr lang="en-US" dirty="0"/>
              <a:t> (1953–1961), Sweden</a:t>
            </a:r>
          </a:p>
          <a:p>
            <a:r>
              <a:rPr lang="en-US" dirty="0"/>
              <a:t> U Thant (1961–1971), Myanmar/Burma</a:t>
            </a:r>
          </a:p>
          <a:p>
            <a:r>
              <a:rPr lang="en-US" dirty="0"/>
              <a:t> Kurt Waldheim (1972–1981), Austria</a:t>
            </a:r>
          </a:p>
          <a:p>
            <a:r>
              <a:rPr lang="en-US" dirty="0"/>
              <a:t> Javier P´ </a:t>
            </a:r>
            <a:r>
              <a:rPr lang="en-US" dirty="0" err="1"/>
              <a:t>erez</a:t>
            </a:r>
            <a:r>
              <a:rPr lang="en-US" dirty="0"/>
              <a:t> de Cu´ </a:t>
            </a:r>
            <a:r>
              <a:rPr lang="en-US" dirty="0" err="1"/>
              <a:t>ellar</a:t>
            </a:r>
            <a:r>
              <a:rPr lang="en-US" dirty="0"/>
              <a:t> (1982–1991), Peru</a:t>
            </a:r>
          </a:p>
          <a:p>
            <a:r>
              <a:rPr lang="en-US" dirty="0"/>
              <a:t> Boutros Boutros-Ghali (1992–1996), Egypt</a:t>
            </a:r>
          </a:p>
          <a:p>
            <a:r>
              <a:rPr lang="en-US" dirty="0"/>
              <a:t> Kofi Annan (1997–2006), Ghana</a:t>
            </a:r>
          </a:p>
          <a:p>
            <a:r>
              <a:rPr lang="en-US" dirty="0"/>
              <a:t> Ban Ki-Moon (from January 2007), ROK.</a:t>
            </a:r>
          </a:p>
        </p:txBody>
      </p:sp>
      <p:sp>
        <p:nvSpPr>
          <p:cNvPr id="4" name="Footer Placeholder 3"/>
          <p:cNvSpPr>
            <a:spLocks noGrp="1"/>
          </p:cNvSpPr>
          <p:nvPr>
            <p:ph type="ftr" sz="quarter" idx="11"/>
          </p:nvPr>
        </p:nvSpPr>
        <p:spPr>
          <a:xfrm>
            <a:off x="457200" y="6356350"/>
            <a:ext cx="5562600" cy="365125"/>
          </a:xfrm>
        </p:spPr>
        <p:txBody>
          <a:bodyPr/>
          <a:lstStyle/>
          <a:p>
            <a:r>
              <a:rPr lang="en-US" dirty="0"/>
              <a:t>http://news.stanford.edu/news/2013/january/ban-ki-moon-010713.html</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660" r="4966"/>
          <a:stretch/>
        </p:blipFill>
        <p:spPr bwMode="auto">
          <a:xfrm>
            <a:off x="6705600" y="1524000"/>
            <a:ext cx="2258291" cy="3338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75960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Achievements of the United Nations</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b="1" u="sng" dirty="0" smtClean="0"/>
              <a:t>Peace keeping</a:t>
            </a:r>
          </a:p>
          <a:p>
            <a:pPr marL="0" indent="0">
              <a:buNone/>
            </a:pPr>
            <a:endParaRPr lang="en-US" b="1" u="sng" dirty="0" smtClean="0"/>
          </a:p>
          <a:p>
            <a:r>
              <a:rPr lang="en-US" dirty="0" smtClean="0"/>
              <a:t>The </a:t>
            </a:r>
            <a:r>
              <a:rPr lang="en-US" dirty="0"/>
              <a:t>First and foremost it has prevented the occurrence of any further world </a:t>
            </a:r>
            <a:r>
              <a:rPr lang="en-US" dirty="0" smtClean="0"/>
              <a:t>wars</a:t>
            </a:r>
            <a:r>
              <a:rPr lang="en-US" dirty="0"/>
              <a:t> </a:t>
            </a:r>
            <a:r>
              <a:rPr lang="en-US" dirty="0" smtClean="0"/>
              <a:t>since its creation and tried to maintain peace.</a:t>
            </a:r>
          </a:p>
          <a:p>
            <a:r>
              <a:rPr lang="en-US" dirty="0" smtClean="0"/>
              <a:t>Through it Peace </a:t>
            </a:r>
            <a:r>
              <a:rPr lang="en-US" dirty="0"/>
              <a:t>keeping </a:t>
            </a:r>
            <a:r>
              <a:rPr lang="en-US" dirty="0" smtClean="0"/>
              <a:t>operations, it has resolved many international disputes and stopped wars. </a:t>
            </a:r>
            <a:endParaRPr lang="en-US" dirty="0"/>
          </a:p>
          <a:p>
            <a:r>
              <a:rPr lang="en-US" dirty="0"/>
              <a:t>Since 1945, the UN has been credited with negotiating 172 peaceful settlements that have ended regional conflicts.</a:t>
            </a:r>
          </a:p>
          <a:p>
            <a:r>
              <a:rPr lang="en-US" dirty="0" smtClean="0"/>
              <a:t>Currently</a:t>
            </a:r>
            <a:r>
              <a:rPr lang="en-US" dirty="0"/>
              <a:t>, the UN has 16 active peacekeeping missions in hotspot like Syria, Kosovo, North Korea</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77495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Achievements of the United Nations</a:t>
            </a:r>
          </a:p>
        </p:txBody>
      </p:sp>
      <p:sp>
        <p:nvSpPr>
          <p:cNvPr id="3" name="Content Placeholder 2"/>
          <p:cNvSpPr>
            <a:spLocks noGrp="1"/>
          </p:cNvSpPr>
          <p:nvPr>
            <p:ph idx="1"/>
          </p:nvPr>
        </p:nvSpPr>
        <p:spPr/>
        <p:txBody>
          <a:bodyPr/>
          <a:lstStyle/>
          <a:p>
            <a:pPr marL="0" indent="0">
              <a:buNone/>
            </a:pPr>
            <a:r>
              <a:rPr lang="en-US" b="1" dirty="0" smtClean="0"/>
              <a:t>2. </a:t>
            </a:r>
            <a:r>
              <a:rPr lang="en-US" b="1" u="sng" dirty="0" smtClean="0"/>
              <a:t>Strengthening NSS:</a:t>
            </a:r>
          </a:p>
          <a:p>
            <a:r>
              <a:rPr lang="en-US" dirty="0" smtClean="0"/>
              <a:t>It </a:t>
            </a:r>
            <a:r>
              <a:rPr lang="en-US" dirty="0"/>
              <a:t>helped in ending colonialism and imperialism and apartheid in South Africa. The colonies were developed to get </a:t>
            </a:r>
            <a:r>
              <a:rPr lang="en-US" dirty="0" smtClean="0"/>
              <a:t>independence and this strengthened the nation state system</a:t>
            </a:r>
            <a:endParaRPr lang="en-US" dirty="0"/>
          </a:p>
          <a:p>
            <a:endParaRPr lang="en-US" dirty="0" smtClean="0"/>
          </a:p>
          <a:p>
            <a:pPr marL="0" indent="0">
              <a:buNone/>
            </a:pPr>
            <a:r>
              <a:rPr lang="en-US" dirty="0" smtClean="0"/>
              <a:t>3. </a:t>
            </a:r>
            <a:r>
              <a:rPr lang="en-US" b="1" u="sng" dirty="0" smtClean="0"/>
              <a:t>Disarmamen</a:t>
            </a:r>
            <a:r>
              <a:rPr lang="en-US" u="sng" dirty="0" smtClean="0"/>
              <a:t>t</a:t>
            </a:r>
          </a:p>
          <a:p>
            <a:r>
              <a:rPr lang="en-US" dirty="0" smtClean="0"/>
              <a:t>A </a:t>
            </a:r>
            <a:r>
              <a:rPr lang="en-US" dirty="0"/>
              <a:t>Significant role in disarming the world and stopping the growth of nuclear weapons. </a:t>
            </a:r>
          </a:p>
          <a:p>
            <a:r>
              <a:rPr lang="en-US" dirty="0"/>
              <a:t>'Partial Test Ban Treaty' and 'Nuclear non-proliferation treaty' and Comprehensive Test Ban Treaty have been signed under UN by many member countries.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78294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Achievements of the United Nations</a:t>
            </a:r>
          </a:p>
        </p:txBody>
      </p:sp>
      <p:sp>
        <p:nvSpPr>
          <p:cNvPr id="3" name="Content Placeholder 2"/>
          <p:cNvSpPr>
            <a:spLocks noGrp="1"/>
          </p:cNvSpPr>
          <p:nvPr>
            <p:ph idx="1"/>
          </p:nvPr>
        </p:nvSpPr>
        <p:spPr/>
        <p:txBody>
          <a:bodyPr>
            <a:normAutofit/>
          </a:bodyPr>
          <a:lstStyle/>
          <a:p>
            <a:pPr marL="0" indent="0">
              <a:buNone/>
            </a:pPr>
            <a:r>
              <a:rPr lang="en-US" b="1" dirty="0" smtClean="0"/>
              <a:t>4. </a:t>
            </a:r>
            <a:r>
              <a:rPr lang="en-US" b="1" u="sng" dirty="0" smtClean="0"/>
              <a:t>Human Rights</a:t>
            </a:r>
          </a:p>
          <a:p>
            <a:r>
              <a:rPr lang="en-US" dirty="0" smtClean="0"/>
              <a:t>UN </a:t>
            </a:r>
            <a:r>
              <a:rPr lang="en-US" dirty="0"/>
              <a:t>Acted as vanguard for the protection of human rights of the people of the world. Passed Universal Declaration of Human Rights, 1948.</a:t>
            </a:r>
          </a:p>
          <a:p>
            <a:r>
              <a:rPr lang="en-US" dirty="0"/>
              <a:t>Pass various conventions and declarations on child labour and protection, women rights, wild life, climate, </a:t>
            </a:r>
            <a:r>
              <a:rPr lang="en-US" dirty="0" err="1"/>
              <a:t>etc</a:t>
            </a:r>
            <a:r>
              <a:rPr lang="en-US" dirty="0"/>
              <a:t>, </a:t>
            </a:r>
            <a:endParaRPr lang="en-US" dirty="0" smtClean="0"/>
          </a:p>
          <a:p>
            <a:r>
              <a:rPr lang="en-US" dirty="0" smtClean="0"/>
              <a:t>“</a:t>
            </a:r>
            <a:r>
              <a:rPr lang="en-US" dirty="0"/>
              <a:t>UNICEF” protects the rights of children and to enhance the living standards of children </a:t>
            </a:r>
          </a:p>
          <a:p>
            <a:r>
              <a:rPr lang="en-US" dirty="0"/>
              <a:t>headquarters is based in New York. </a:t>
            </a:r>
          </a:p>
          <a:p>
            <a:r>
              <a:rPr lang="en-US" dirty="0"/>
              <a:t>the number of deaths for children under the age of 5 has declined from nearly 12 million in 1990 to 6.9 million in 2011.</a:t>
            </a:r>
          </a:p>
          <a:p>
            <a:endParaRPr lang="en-US" dirty="0"/>
          </a:p>
          <a:p>
            <a:pPr marL="457200" indent="-457200">
              <a:buFont typeface="+mj-lt"/>
              <a:buAutoNum type="arabicPeriod" startAt="5"/>
            </a:pPr>
            <a:endParaRPr lang="en-US" dirty="0" smtClean="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882417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Achievements of the United Nations</a:t>
            </a:r>
          </a:p>
        </p:txBody>
      </p:sp>
      <p:sp>
        <p:nvSpPr>
          <p:cNvPr id="3" name="Content Placeholder 2"/>
          <p:cNvSpPr>
            <a:spLocks noGrp="1"/>
          </p:cNvSpPr>
          <p:nvPr>
            <p:ph idx="1"/>
          </p:nvPr>
        </p:nvSpPr>
        <p:spPr/>
        <p:txBody>
          <a:bodyPr>
            <a:normAutofit/>
          </a:bodyPr>
          <a:lstStyle/>
          <a:p>
            <a:pPr marL="0" indent="0">
              <a:buNone/>
            </a:pPr>
            <a:r>
              <a:rPr lang="en-US" b="1" dirty="0" smtClean="0"/>
              <a:t>5. </a:t>
            </a:r>
            <a:r>
              <a:rPr lang="en-US" b="1" u="sng" dirty="0" smtClean="0"/>
              <a:t>Food </a:t>
            </a:r>
            <a:r>
              <a:rPr lang="en-US" b="1" u="sng" dirty="0"/>
              <a:t>A</a:t>
            </a:r>
            <a:r>
              <a:rPr lang="en-US" b="1" u="sng" dirty="0" smtClean="0"/>
              <a:t>id</a:t>
            </a:r>
            <a:endParaRPr lang="en-US" b="1" u="sng" dirty="0"/>
          </a:p>
          <a:p>
            <a:r>
              <a:rPr lang="en-US" dirty="0" smtClean="0"/>
              <a:t>The </a:t>
            </a:r>
            <a:r>
              <a:rPr lang="en-US" dirty="0"/>
              <a:t>World Food Program is known as one of the most successful programs UN has ever ratified because of its enormous impacts on global community. Every year, the UN feeds 104 million people in 80 </a:t>
            </a:r>
            <a:r>
              <a:rPr lang="en-US" dirty="0" smtClean="0"/>
              <a:t>poor countries with famine and draught situation. </a:t>
            </a:r>
          </a:p>
          <a:p>
            <a:r>
              <a:rPr lang="en-US" dirty="0" smtClean="0"/>
              <a:t>UN through its agencies, provide food to people </a:t>
            </a:r>
            <a:r>
              <a:rPr lang="en-US" dirty="0"/>
              <a:t>in war zones, </a:t>
            </a:r>
            <a:r>
              <a:rPr lang="en-US" dirty="0" smtClean="0"/>
              <a:t>to refugees, to people hit by natural disasters such as flood, earth quake, IDPs etc.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34149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Achievements of the United Nations</a:t>
            </a:r>
          </a:p>
        </p:txBody>
      </p:sp>
      <p:sp>
        <p:nvSpPr>
          <p:cNvPr id="3" name="Content Placeholder 2"/>
          <p:cNvSpPr>
            <a:spLocks noGrp="1"/>
          </p:cNvSpPr>
          <p:nvPr>
            <p:ph idx="1"/>
          </p:nvPr>
        </p:nvSpPr>
        <p:spPr/>
        <p:txBody>
          <a:bodyPr>
            <a:normAutofit/>
          </a:bodyPr>
          <a:lstStyle/>
          <a:p>
            <a:pPr marL="0" indent="0">
              <a:buNone/>
            </a:pPr>
            <a:r>
              <a:rPr lang="en-US" b="1" dirty="0" smtClean="0"/>
              <a:t>6. </a:t>
            </a:r>
            <a:r>
              <a:rPr lang="en-US" b="1" u="sng" dirty="0" smtClean="0"/>
              <a:t>Aid </a:t>
            </a:r>
            <a:r>
              <a:rPr lang="en-US" b="1" u="sng" dirty="0"/>
              <a:t>to refugees</a:t>
            </a:r>
            <a:endParaRPr lang="en-US" u="sng" dirty="0"/>
          </a:p>
          <a:p>
            <a:r>
              <a:rPr lang="en-US" dirty="0"/>
              <a:t>UN High Commissioner on Refugees (UNHCR) is another success of the United Nations</a:t>
            </a:r>
            <a:r>
              <a:rPr lang="en-US" dirty="0" smtClean="0"/>
              <a:t>.</a:t>
            </a:r>
          </a:p>
          <a:p>
            <a:r>
              <a:rPr lang="en-US" dirty="0" smtClean="0"/>
              <a:t>has </a:t>
            </a:r>
            <a:r>
              <a:rPr lang="en-US" dirty="0"/>
              <a:t>helped 17 million asylum-seekers and </a:t>
            </a:r>
            <a:r>
              <a:rPr lang="en-US" dirty="0" smtClean="0"/>
              <a:t>refugees</a:t>
            </a:r>
            <a:r>
              <a:rPr lang="en-US" dirty="0"/>
              <a:t> </a:t>
            </a:r>
            <a:r>
              <a:rPr lang="en-US" dirty="0" smtClean="0"/>
              <a:t>such as Afghan refugees, IDPs in Pakistan</a:t>
            </a:r>
          </a:p>
          <a:p>
            <a:r>
              <a:rPr lang="en-US" dirty="0" smtClean="0"/>
              <a:t>Two </a:t>
            </a:r>
            <a:r>
              <a:rPr lang="en-US" dirty="0"/>
              <a:t>Nobel Peace Prizes in 1954 and 1981 are </a:t>
            </a:r>
            <a:r>
              <a:rPr lang="en-US" dirty="0" smtClean="0"/>
              <a:t>given to UNHCR</a:t>
            </a:r>
            <a:r>
              <a:rPr lang="en-US" dirty="0"/>
              <a:t>. </a:t>
            </a:r>
            <a:endParaRPr lang="en-US" dirty="0" smtClean="0"/>
          </a:p>
          <a:p>
            <a:r>
              <a:rPr lang="en-US" dirty="0" smtClean="0"/>
              <a:t>UNHCR </a:t>
            </a:r>
            <a:r>
              <a:rPr lang="en-US" dirty="0"/>
              <a:t>is facing a problematic financial issue, trying to protect and assist 700,000 people who </a:t>
            </a:r>
            <a:r>
              <a:rPr lang="en-US" dirty="0" smtClean="0"/>
              <a:t>migrated due to conflict </a:t>
            </a:r>
            <a:r>
              <a:rPr lang="en-US" dirty="0"/>
              <a:t>in Syria, Mali, Sudan and the Democratic Republic of Congo (DRC). </a:t>
            </a:r>
            <a:endParaRPr lang="en-US" dirty="0" smtClean="0"/>
          </a:p>
          <a:p>
            <a:r>
              <a:rPr lang="en-US" dirty="0" smtClean="0"/>
              <a:t>It </a:t>
            </a:r>
            <a:r>
              <a:rPr lang="en-US" dirty="0"/>
              <a:t>is truly the hope of millions of refugees all over the world.</a:t>
            </a:r>
          </a:p>
          <a:p>
            <a:pPr marL="0" indent="0">
              <a:buNone/>
            </a:pPr>
            <a:r>
              <a:rPr lang="en-US" dirty="0"/>
              <a:t> </a:t>
            </a:r>
          </a:p>
          <a:p>
            <a:endParaRPr lang="en-US" dirty="0"/>
          </a:p>
        </p:txBody>
      </p:sp>
      <p:sp>
        <p:nvSpPr>
          <p:cNvPr id="4" name="Footer Placeholder 3"/>
          <p:cNvSpPr>
            <a:spLocks noGrp="1"/>
          </p:cNvSpPr>
          <p:nvPr>
            <p:ph type="ftr" sz="quarter" idx="11"/>
          </p:nvPr>
        </p:nvSpPr>
        <p:spPr>
          <a:xfrm>
            <a:off x="685800" y="6356350"/>
            <a:ext cx="6934200" cy="365125"/>
          </a:xfrm>
        </p:spPr>
        <p:txBody>
          <a:bodyPr/>
          <a:lstStyle/>
          <a:p>
            <a:r>
              <a:rPr lang="en-US" dirty="0"/>
              <a:t>- See more at: http://theflame.unishanoi.org/opinion/2013/10/30/top-9-greatest-achievements-of-the-united-nations/#sthash.QFzwpAoz.dpuf</a:t>
            </a:r>
          </a:p>
          <a:p>
            <a:endParaRPr lang="en-US" dirty="0"/>
          </a:p>
        </p:txBody>
      </p:sp>
    </p:spTree>
    <p:extLst>
      <p:ext uri="{BB962C8B-B14F-4D97-AF65-F5344CB8AC3E}">
        <p14:creationId xmlns:p14="http://schemas.microsoft.com/office/powerpoint/2010/main" val="37138603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Achievements of the United Nations</a:t>
            </a:r>
          </a:p>
        </p:txBody>
      </p:sp>
      <p:sp>
        <p:nvSpPr>
          <p:cNvPr id="3" name="Content Placeholder 2"/>
          <p:cNvSpPr>
            <a:spLocks noGrp="1"/>
          </p:cNvSpPr>
          <p:nvPr>
            <p:ph idx="1"/>
          </p:nvPr>
        </p:nvSpPr>
        <p:spPr/>
        <p:txBody>
          <a:bodyPr>
            <a:normAutofit/>
          </a:bodyPr>
          <a:lstStyle/>
          <a:p>
            <a:pPr marL="0" indent="0">
              <a:buNone/>
            </a:pPr>
            <a:r>
              <a:rPr lang="en-US" b="1" dirty="0" smtClean="0"/>
              <a:t>7. </a:t>
            </a:r>
            <a:r>
              <a:rPr lang="en-US" b="1" u="sng" dirty="0" smtClean="0"/>
              <a:t>Health</a:t>
            </a:r>
            <a:r>
              <a:rPr lang="en-US" b="1" dirty="0" smtClean="0"/>
              <a:t> </a:t>
            </a:r>
          </a:p>
          <a:p>
            <a:r>
              <a:rPr lang="en-US" dirty="0" smtClean="0"/>
              <a:t>Provides vaccination  to member countries for various children and infectious diseases </a:t>
            </a:r>
          </a:p>
          <a:p>
            <a:r>
              <a:rPr lang="en-US" dirty="0" smtClean="0"/>
              <a:t>Fights against deadly diseases such as cancer, AIDS, hepatitis etc. </a:t>
            </a:r>
          </a:p>
          <a:p>
            <a:r>
              <a:rPr lang="en-US" dirty="0" smtClean="0"/>
              <a:t>According </a:t>
            </a:r>
            <a:r>
              <a:rPr lang="en-US" dirty="0"/>
              <a:t>to the most recent </a:t>
            </a:r>
            <a:r>
              <a:rPr lang="en-US" dirty="0" smtClean="0"/>
              <a:t>report, </a:t>
            </a:r>
            <a:r>
              <a:rPr lang="en-US" dirty="0"/>
              <a:t>the number of people who died from AIDS </a:t>
            </a:r>
            <a:r>
              <a:rPr lang="en-US" dirty="0" smtClean="0"/>
              <a:t>has </a:t>
            </a:r>
            <a:r>
              <a:rPr lang="en-US" dirty="0"/>
              <a:t>decreased from 2.3 million in 2005 to 1.6 million in 2012. </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868139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Achievements of the United Nations</a:t>
            </a:r>
          </a:p>
        </p:txBody>
      </p:sp>
      <p:sp>
        <p:nvSpPr>
          <p:cNvPr id="3" name="Content Placeholder 2"/>
          <p:cNvSpPr>
            <a:spLocks noGrp="1"/>
          </p:cNvSpPr>
          <p:nvPr>
            <p:ph idx="1"/>
          </p:nvPr>
        </p:nvSpPr>
        <p:spPr/>
        <p:txBody>
          <a:bodyPr>
            <a:normAutofit/>
          </a:bodyPr>
          <a:lstStyle/>
          <a:p>
            <a:pPr marL="0" indent="0">
              <a:buNone/>
            </a:pPr>
            <a:r>
              <a:rPr lang="en-US" dirty="0"/>
              <a:t> </a:t>
            </a:r>
            <a:r>
              <a:rPr lang="en-US" b="1" dirty="0" smtClean="0"/>
              <a:t>8. </a:t>
            </a:r>
            <a:r>
              <a:rPr lang="en-US" b="1" u="sng" dirty="0" smtClean="0"/>
              <a:t>Monitoring Elections</a:t>
            </a:r>
            <a:endParaRPr lang="en-US" u="sng" dirty="0"/>
          </a:p>
          <a:p>
            <a:r>
              <a:rPr lang="en-US" dirty="0" smtClean="0"/>
              <a:t>The </a:t>
            </a:r>
            <a:r>
              <a:rPr lang="en-US" dirty="0"/>
              <a:t>UN has fought continuously for the voting right of people in areas where the ideology of dictatorship or monarchy is still dominating</a:t>
            </a:r>
            <a:r>
              <a:rPr lang="en-US" dirty="0" smtClean="0"/>
              <a:t>.</a:t>
            </a:r>
          </a:p>
          <a:p>
            <a:r>
              <a:rPr lang="en-US" dirty="0" smtClean="0"/>
              <a:t> conducted free election in Iraq and formed a government there</a:t>
            </a:r>
          </a:p>
          <a:p>
            <a:r>
              <a:rPr lang="en-US" dirty="0" smtClean="0"/>
              <a:t>Also monitor election and voting process through its observers to ensure that free and fair elections are held in a country </a:t>
            </a:r>
            <a:endParaRPr lang="en-US" dirty="0"/>
          </a:p>
        </p:txBody>
      </p:sp>
      <p:sp>
        <p:nvSpPr>
          <p:cNvPr id="4" name="Footer Placeholder 3"/>
          <p:cNvSpPr>
            <a:spLocks noGrp="1"/>
          </p:cNvSpPr>
          <p:nvPr>
            <p:ph type="ftr" sz="quarter" idx="11"/>
          </p:nvPr>
        </p:nvSpPr>
        <p:spPr>
          <a:xfrm>
            <a:off x="914400" y="6356350"/>
            <a:ext cx="6172200" cy="365125"/>
          </a:xfrm>
        </p:spPr>
        <p:txBody>
          <a:bodyPr/>
          <a:lstStyle/>
          <a:p>
            <a:r>
              <a:rPr lang="en-US" dirty="0"/>
              <a:t>http://theflame.unishanoi.org/opinion/2013/10/30/top-9-greatest-achievements-of-the-united-nations/#sthash.QFzwpAoz.dpuf</a:t>
            </a:r>
          </a:p>
          <a:p>
            <a:endParaRPr lang="en-US" dirty="0"/>
          </a:p>
        </p:txBody>
      </p:sp>
    </p:spTree>
    <p:extLst>
      <p:ext uri="{BB962C8B-B14F-4D97-AF65-F5344CB8AC3E}">
        <p14:creationId xmlns:p14="http://schemas.microsoft.com/office/powerpoint/2010/main" val="34772985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Failures of the United </a:t>
            </a:r>
            <a:r>
              <a:rPr lang="en-US" dirty="0" smtClean="0"/>
              <a:t>Nations</a:t>
            </a:r>
            <a:endParaRPr lang="en-US" dirty="0"/>
          </a:p>
        </p:txBody>
      </p:sp>
      <p:sp>
        <p:nvSpPr>
          <p:cNvPr id="3" name="Content Placeholder 2"/>
          <p:cNvSpPr>
            <a:spLocks noGrp="1"/>
          </p:cNvSpPr>
          <p:nvPr>
            <p:ph idx="1"/>
          </p:nvPr>
        </p:nvSpPr>
        <p:spPr/>
        <p:txBody>
          <a:bodyPr>
            <a:normAutofit lnSpcReduction="10000"/>
          </a:bodyPr>
          <a:lstStyle/>
          <a:p>
            <a:r>
              <a:rPr lang="en-US" dirty="0" smtClean="0"/>
              <a:t>UN still could  not solve the Kashmir problem which was brought in its notice since 1948 and still the Kashmiri are struggling for their freedom. </a:t>
            </a:r>
          </a:p>
          <a:p>
            <a:r>
              <a:rPr lang="en-US" dirty="0" smtClean="0"/>
              <a:t>Israel has </a:t>
            </a:r>
            <a:r>
              <a:rPr lang="en-US" dirty="0"/>
              <a:t>been taking </a:t>
            </a:r>
            <a:r>
              <a:rPr lang="en-US" dirty="0" smtClean="0"/>
              <a:t>aggressive action in middle east since many decades and is involved in extreme kind of human rights violation and killings in Gaza but UN failed to stop it due to US veto power</a:t>
            </a:r>
            <a:endParaRPr lang="en-US" dirty="0"/>
          </a:p>
          <a:p>
            <a:r>
              <a:rPr lang="en-US" dirty="0"/>
              <a:t>No emphatic role in </a:t>
            </a:r>
            <a:r>
              <a:rPr lang="en-US" dirty="0" smtClean="0"/>
              <a:t>worst crisis like </a:t>
            </a:r>
            <a:r>
              <a:rPr lang="en-US" dirty="0"/>
              <a:t>the Cuban Missile Crisis, Vietnam crisis </a:t>
            </a:r>
            <a:r>
              <a:rPr lang="en-US" dirty="0" smtClean="0"/>
              <a:t>in which US was involved and may have resulted in a large scale war. </a:t>
            </a:r>
          </a:p>
          <a:p>
            <a:r>
              <a:rPr lang="en-US" dirty="0"/>
              <a:t>The UN became a silent spectator during the cold war. The violation of human rights by communist in Russia and silencing the opponents by force could not be stopped by UN</a:t>
            </a:r>
          </a:p>
          <a:p>
            <a:r>
              <a:rPr lang="en-US" dirty="0" smtClean="0"/>
              <a:t>UN </a:t>
            </a:r>
            <a:r>
              <a:rPr lang="en-US" dirty="0"/>
              <a:t>was nowhere in the picture when the NATO rained bombs over former </a:t>
            </a:r>
            <a:r>
              <a:rPr lang="en-US" dirty="0" smtClean="0"/>
              <a:t>Yugoslavia after USSR disintegration. </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877032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Failures of the United Nations</a:t>
            </a:r>
          </a:p>
        </p:txBody>
      </p:sp>
      <p:sp>
        <p:nvSpPr>
          <p:cNvPr id="3" name="Content Placeholder 2"/>
          <p:cNvSpPr>
            <a:spLocks noGrp="1"/>
          </p:cNvSpPr>
          <p:nvPr>
            <p:ph idx="1"/>
          </p:nvPr>
        </p:nvSpPr>
        <p:spPr/>
        <p:txBody>
          <a:bodyPr/>
          <a:lstStyle/>
          <a:p>
            <a:r>
              <a:rPr lang="en-US" dirty="0" err="1"/>
              <a:t>Uni</a:t>
            </a:r>
            <a:r>
              <a:rPr lang="en-US" dirty="0"/>
              <a:t>-polarity and unilateralism has shaken the relevance of the world body. The US now being the only super power is dominating world politics and influence its working. E.g. Unilateral action in Iraq </a:t>
            </a:r>
          </a:p>
          <a:p>
            <a:r>
              <a:rPr lang="en-US" dirty="0"/>
              <a:t>Failed to generate a universal consensus to protect the deteriorating world climate  </a:t>
            </a:r>
          </a:p>
          <a:p>
            <a:r>
              <a:rPr lang="en-US" dirty="0"/>
              <a:t>Number of nuclear powers in the world increased after WWII. UN Could not control the horizontal expansion and proliferation of weapons and arms. Nuclear weapons states include US, UK, France, Russia, China, Pakistan, India, North Korea, Israel</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1775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Failures of the United </a:t>
            </a:r>
            <a:r>
              <a:rPr lang="en-US" dirty="0" smtClean="0"/>
              <a:t>Nations</a:t>
            </a:r>
            <a:endParaRPr lang="en-US" dirty="0"/>
          </a:p>
        </p:txBody>
      </p:sp>
      <p:sp>
        <p:nvSpPr>
          <p:cNvPr id="3" name="Content Placeholder 2"/>
          <p:cNvSpPr>
            <a:spLocks noGrp="1"/>
          </p:cNvSpPr>
          <p:nvPr>
            <p:ph idx="1"/>
          </p:nvPr>
        </p:nvSpPr>
        <p:spPr/>
        <p:txBody>
          <a:bodyPr/>
          <a:lstStyle/>
          <a:p>
            <a:r>
              <a:rPr lang="en-US" dirty="0"/>
              <a:t>Financial dependence on the industrialized nations has at times deviated UN from neutrality and impartiality. </a:t>
            </a:r>
            <a:endParaRPr lang="en-US" dirty="0" smtClean="0"/>
          </a:p>
          <a:p>
            <a:r>
              <a:rPr lang="en-US" dirty="0" smtClean="0"/>
              <a:t>Human rights violation and insecure law and order situation in </a:t>
            </a:r>
            <a:r>
              <a:rPr lang="en-US" dirty="0"/>
              <a:t>Iraq and many regions of Afghanistan, despite on active UN</a:t>
            </a:r>
            <a:r>
              <a:rPr lang="en-US" dirty="0" smtClean="0"/>
              <a:t>. These regions are now marked by suicide bombing, armed conflicts, civilian killing, kidnapping etc. </a:t>
            </a:r>
          </a:p>
          <a:p>
            <a:r>
              <a:rPr lang="en-US" dirty="0"/>
              <a:t>The UN failed to prevent the genocide of Bosnian Muslim by the Serbs in 1990’s. The Serbs freely killed thousands of Muslims while the UN could not take any effective action. Many Bosnian became refugees and took shelter in different countries. </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333788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UN has failures and achievements</a:t>
            </a:r>
          </a:p>
          <a:p>
            <a:r>
              <a:rPr lang="en-US" dirty="0" smtClean="0"/>
              <a:t>However, the achievements are more - Peace, solving inter-state disputes, lessening of tension, reforms and improvement for education, health, child abuse, human rights, women rights, labour laws,  refugees care, protection of wildlife, efforts for environment protection, nuclear non-proliferation, economic assistance and trade agreements, ethic education, etc. </a:t>
            </a:r>
          </a:p>
          <a:p>
            <a:r>
              <a:rPr lang="en-US" dirty="0" smtClean="0"/>
              <a:t>Still some more to be done</a:t>
            </a:r>
          </a:p>
          <a:p>
            <a:r>
              <a:rPr lang="en-US" dirty="0" smtClean="0"/>
              <a:t>Finding new ways of financing its activities and not to rely on some few</a:t>
            </a:r>
          </a:p>
          <a:p>
            <a:r>
              <a:rPr lang="en-US" dirty="0" smtClean="0"/>
              <a:t>Exploring new methods of seeking real cooperation from member countries</a:t>
            </a:r>
          </a:p>
          <a:p>
            <a:r>
              <a:rPr lang="en-US" dirty="0" smtClean="0"/>
              <a:t>Deliberations in doing away with veto power and arriving at some better options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369614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t>Summary </a:t>
            </a:r>
            <a:endParaRPr lang="en-US" dirty="0"/>
          </a:p>
        </p:txBody>
      </p:sp>
      <p:sp>
        <p:nvSpPr>
          <p:cNvPr id="3" name="Content Placeholder 2"/>
          <p:cNvSpPr>
            <a:spLocks noGrp="1"/>
          </p:cNvSpPr>
          <p:nvPr>
            <p:ph idx="1"/>
          </p:nvPr>
        </p:nvSpPr>
        <p:spPr/>
        <p:txBody>
          <a:bodyPr>
            <a:normAutofit/>
          </a:bodyPr>
          <a:lstStyle/>
          <a:p>
            <a:pPr marL="0" indent="0">
              <a:buNone/>
            </a:pPr>
            <a:r>
              <a:rPr lang="en-US" b="1" i="1" u="sng" dirty="0" smtClean="0"/>
              <a:t>United Nations Organization (UNO)</a:t>
            </a:r>
            <a:endParaRPr lang="en-US" b="1" i="1" u="sng" dirty="0"/>
          </a:p>
          <a:p>
            <a:r>
              <a:rPr lang="en-US" dirty="0"/>
              <a:t>Why </a:t>
            </a:r>
            <a:r>
              <a:rPr lang="en-US" dirty="0" smtClean="0"/>
              <a:t>UNO</a:t>
            </a:r>
            <a:endParaRPr lang="en-US" dirty="0"/>
          </a:p>
          <a:p>
            <a:pPr marL="0" indent="0">
              <a:buNone/>
            </a:pPr>
            <a:r>
              <a:rPr lang="en-US" b="1" dirty="0" smtClean="0"/>
              <a:t>Structure and Functions</a:t>
            </a:r>
            <a:r>
              <a:rPr lang="en-US" dirty="0" smtClean="0"/>
              <a:t>: </a:t>
            </a:r>
            <a:r>
              <a:rPr lang="en-US" dirty="0"/>
              <a:t>The General Assembly</a:t>
            </a:r>
            <a:r>
              <a:rPr lang="en-US" dirty="0" smtClean="0"/>
              <a:t>, The </a:t>
            </a:r>
            <a:r>
              <a:rPr lang="en-US" dirty="0"/>
              <a:t>Security Council</a:t>
            </a:r>
            <a:r>
              <a:rPr lang="en-US" dirty="0" smtClean="0"/>
              <a:t>, The </a:t>
            </a:r>
            <a:r>
              <a:rPr lang="en-US" dirty="0"/>
              <a:t>Economic and Social Council</a:t>
            </a:r>
            <a:r>
              <a:rPr lang="en-US" dirty="0" smtClean="0"/>
              <a:t>, The </a:t>
            </a:r>
            <a:r>
              <a:rPr lang="en-US" dirty="0"/>
              <a:t>Trusteeship Council</a:t>
            </a:r>
            <a:r>
              <a:rPr lang="en-US" dirty="0" smtClean="0"/>
              <a:t>, The </a:t>
            </a:r>
            <a:r>
              <a:rPr lang="en-US" dirty="0"/>
              <a:t>International Court of </a:t>
            </a:r>
            <a:r>
              <a:rPr lang="en-US" dirty="0" smtClean="0"/>
              <a:t>Justice, The </a:t>
            </a:r>
            <a:r>
              <a:rPr lang="en-US" dirty="0"/>
              <a:t>Secretariat.</a:t>
            </a:r>
          </a:p>
          <a:p>
            <a:r>
              <a:rPr lang="en-US" b="1" dirty="0" smtClean="0"/>
              <a:t>Achievements</a:t>
            </a:r>
            <a:r>
              <a:rPr lang="en-US" dirty="0" smtClean="0"/>
              <a:t>: </a:t>
            </a:r>
            <a:r>
              <a:rPr lang="en-US" dirty="0"/>
              <a:t>Peace </a:t>
            </a:r>
            <a:r>
              <a:rPr lang="en-US" dirty="0" smtClean="0"/>
              <a:t>keeping, Strengthening NSS, Disarmament, Human Rights, Food Aid, Aid </a:t>
            </a:r>
            <a:r>
              <a:rPr lang="en-US" dirty="0"/>
              <a:t>to </a:t>
            </a:r>
            <a:r>
              <a:rPr lang="en-US" dirty="0" smtClean="0"/>
              <a:t>refugees, Health, Monitoring </a:t>
            </a:r>
            <a:r>
              <a:rPr lang="en-US" dirty="0"/>
              <a:t>Elections</a:t>
            </a:r>
          </a:p>
          <a:p>
            <a:r>
              <a:rPr lang="en-US" b="1" dirty="0" smtClean="0"/>
              <a:t>Failure</a:t>
            </a:r>
            <a:r>
              <a:rPr lang="en-US" dirty="0" smtClean="0"/>
              <a:t>: Kashmir problem, Israel aggression, Cuban </a:t>
            </a:r>
            <a:r>
              <a:rPr lang="en-US" dirty="0"/>
              <a:t>Missile </a:t>
            </a:r>
            <a:r>
              <a:rPr lang="en-US" dirty="0" smtClean="0"/>
              <a:t>Crisis, dominated and influenced by US, lack of neutrality </a:t>
            </a:r>
            <a:r>
              <a:rPr lang="en-US" dirty="0"/>
              <a:t>and </a:t>
            </a:r>
            <a:r>
              <a:rPr lang="en-US" dirty="0" smtClean="0"/>
              <a:t>impartiality,  deteriorating </a:t>
            </a:r>
            <a:r>
              <a:rPr lang="en-US" dirty="0"/>
              <a:t>world </a:t>
            </a:r>
            <a:r>
              <a:rPr lang="en-US" dirty="0" smtClean="0"/>
              <a:t>climate, proliferation of nuclear weapons, Genocides</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68700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Q1. What was the purpose of establishing League </a:t>
            </a:r>
            <a:r>
              <a:rPr lang="en-US" dirty="0"/>
              <a:t>of </a:t>
            </a:r>
            <a:r>
              <a:rPr lang="en-US" dirty="0" smtClean="0"/>
              <a:t>Nations?</a:t>
            </a:r>
          </a:p>
          <a:p>
            <a:pPr marL="0" indent="0">
              <a:buNone/>
            </a:pPr>
            <a:r>
              <a:rPr lang="en-US" dirty="0" smtClean="0"/>
              <a:t>Q2. Discuss the structure and functions of the important organs of League of Nations?</a:t>
            </a:r>
          </a:p>
          <a:p>
            <a:pPr marL="0" indent="0">
              <a:buNone/>
            </a:pPr>
            <a:r>
              <a:rPr lang="en-US" dirty="0" smtClean="0"/>
              <a:t>Q3. Highlight some of the achievements and failures of League of Nations.</a:t>
            </a:r>
          </a:p>
          <a:p>
            <a:pPr marL="0" indent="0">
              <a:buNone/>
            </a:pPr>
            <a:r>
              <a:rPr lang="en-US" dirty="0" smtClean="0"/>
              <a:t>Q4. </a:t>
            </a:r>
            <a:r>
              <a:rPr lang="en-US" dirty="0"/>
              <a:t>What was the purpose of establishing </a:t>
            </a:r>
            <a:r>
              <a:rPr lang="en-US" dirty="0" smtClean="0"/>
              <a:t>United Nations</a:t>
            </a:r>
            <a:r>
              <a:rPr lang="en-US" dirty="0"/>
              <a:t>?</a:t>
            </a:r>
          </a:p>
          <a:p>
            <a:pPr marL="0" indent="0">
              <a:buNone/>
            </a:pPr>
            <a:r>
              <a:rPr lang="en-US" dirty="0" smtClean="0"/>
              <a:t>Q5. </a:t>
            </a:r>
            <a:r>
              <a:rPr lang="en-US" dirty="0"/>
              <a:t>Discuss the structure and functions of the important organs of </a:t>
            </a:r>
            <a:r>
              <a:rPr lang="en-US" dirty="0" smtClean="0"/>
              <a:t>United Nations</a:t>
            </a:r>
            <a:r>
              <a:rPr lang="en-US" dirty="0"/>
              <a:t>?</a:t>
            </a:r>
          </a:p>
          <a:p>
            <a:pPr marL="0" indent="0">
              <a:buNone/>
            </a:pPr>
            <a:r>
              <a:rPr lang="en-US" dirty="0" smtClean="0"/>
              <a:t>Q6. </a:t>
            </a:r>
            <a:r>
              <a:rPr lang="en-US" dirty="0"/>
              <a:t>Highlight some of the achievements and failures of </a:t>
            </a:r>
            <a:r>
              <a:rPr lang="en-US" dirty="0" smtClean="0"/>
              <a:t>United Nations.</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320299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6412</TotalTime>
  <Words>1421</Words>
  <Application>Microsoft Office PowerPoint</Application>
  <PresentationFormat>On-screen Show (4:3)</PresentationFormat>
  <Paragraphs>101</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Review of Previous Lecture- UN</vt:lpstr>
      <vt:lpstr>Conflict and Change in the Post-War World cont.</vt:lpstr>
      <vt:lpstr>The Secretariat</vt:lpstr>
      <vt:lpstr>UN Secretaries-General since 1945</vt:lpstr>
      <vt:lpstr>Achievements of the United Nations</vt:lpstr>
      <vt:lpstr>Achievements of the United Nations</vt:lpstr>
      <vt:lpstr>Achievements of the United Nations</vt:lpstr>
      <vt:lpstr>Achievements of the United Nations</vt:lpstr>
      <vt:lpstr>Achievements of the United Nations</vt:lpstr>
      <vt:lpstr>Achievements of the United Nations</vt:lpstr>
      <vt:lpstr>Achievements of the United Nations</vt:lpstr>
      <vt:lpstr>Failures of the United Nations</vt:lpstr>
      <vt:lpstr>Failures of the United Nations</vt:lpstr>
      <vt:lpstr>Failures of the United Nations</vt:lpstr>
      <vt:lpstr>Conclusion</vt:lpstr>
      <vt:lpstr>Summary </vt:lpstr>
      <vt:lpstr>Review Questions</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225</cp:revision>
  <dcterms:created xsi:type="dcterms:W3CDTF">2012-02-27T05:45:45Z</dcterms:created>
  <dcterms:modified xsi:type="dcterms:W3CDTF">2014-12-08T06:53:20Z</dcterms:modified>
</cp:coreProperties>
</file>