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394" r:id="rId2"/>
    <p:sldId id="262" r:id="rId3"/>
    <p:sldId id="309" r:id="rId4"/>
    <p:sldId id="396" r:id="rId5"/>
    <p:sldId id="395" r:id="rId6"/>
    <p:sldId id="310" r:id="rId7"/>
    <p:sldId id="390" r:id="rId8"/>
    <p:sldId id="391" r:id="rId9"/>
    <p:sldId id="311" r:id="rId10"/>
    <p:sldId id="312" r:id="rId11"/>
    <p:sldId id="313" r:id="rId12"/>
    <p:sldId id="363" r:id="rId13"/>
    <p:sldId id="364" r:id="rId14"/>
    <p:sldId id="314" r:id="rId15"/>
    <p:sldId id="392" r:id="rId16"/>
    <p:sldId id="365" r:id="rId17"/>
    <p:sldId id="315" r:id="rId18"/>
    <p:sldId id="316" r:id="rId19"/>
    <p:sldId id="393" r:id="rId20"/>
    <p:sldId id="317" r:id="rId21"/>
    <p:sldId id="318" r:id="rId22"/>
    <p:sldId id="3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504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Churchill" TargetMode="External"/><Relationship Id="rId2" Type="http://schemas.openxmlformats.org/officeDocument/2006/relationships/hyperlink" Target="http://en.wikipedia.org/wiki/Franklin_D._Roosevelt#Fourth_term_and_death.2C_1945" TargetMode="Externa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of Previous Lecture- </a:t>
            </a:r>
            <a:r>
              <a:rPr lang="en-US" dirty="0" smtClean="0"/>
              <a:t>LON</a:t>
            </a:r>
            <a:endParaRPr lang="en-US" dirty="0"/>
          </a:p>
        </p:txBody>
      </p:sp>
      <p:sp>
        <p:nvSpPr>
          <p:cNvPr id="3" name="Content Placeholder 2"/>
          <p:cNvSpPr>
            <a:spLocks noGrp="1"/>
          </p:cNvSpPr>
          <p:nvPr>
            <p:ph idx="1"/>
          </p:nvPr>
        </p:nvSpPr>
        <p:spPr/>
        <p:txBody>
          <a:bodyPr>
            <a:normAutofit/>
          </a:bodyPr>
          <a:lstStyle/>
          <a:p>
            <a:r>
              <a:rPr lang="en-US" b="1" dirty="0"/>
              <a:t>League of Nation (LON)</a:t>
            </a:r>
          </a:p>
          <a:p>
            <a:r>
              <a:rPr lang="en-US" dirty="0"/>
              <a:t>Why LON</a:t>
            </a:r>
          </a:p>
          <a:p>
            <a:r>
              <a:rPr lang="en-US" b="1" dirty="0" smtClean="0"/>
              <a:t>Structure and Functions</a:t>
            </a:r>
            <a:r>
              <a:rPr lang="en-US" dirty="0" smtClean="0"/>
              <a:t>: The </a:t>
            </a:r>
            <a:r>
              <a:rPr lang="en-US" dirty="0"/>
              <a:t>General Assembly, The Secretariat, The Council, The Permanent Court of International Justice</a:t>
            </a:r>
          </a:p>
          <a:p>
            <a:r>
              <a:rPr lang="en-US" b="1" dirty="0"/>
              <a:t>Achievements</a:t>
            </a:r>
            <a:r>
              <a:rPr lang="en-US" dirty="0"/>
              <a:t>: </a:t>
            </a:r>
            <a:r>
              <a:rPr lang="en-US" dirty="0" smtClean="0"/>
              <a:t>combatting opium trade, preventing sexual slavery, Nansen </a:t>
            </a:r>
            <a:r>
              <a:rPr lang="en-US" dirty="0"/>
              <a:t>passport </a:t>
            </a:r>
            <a:r>
              <a:rPr lang="en-US" dirty="0" smtClean="0"/>
              <a:t>for refugees, border </a:t>
            </a:r>
            <a:r>
              <a:rPr lang="en-US" dirty="0"/>
              <a:t>disputes Sweden and Finland over the </a:t>
            </a:r>
            <a:r>
              <a:rPr lang="en-US" dirty="0" smtClean="0"/>
              <a:t>Aaland, Mosul for Iraq, struggle against leprosy </a:t>
            </a:r>
            <a:r>
              <a:rPr lang="en-US" dirty="0"/>
              <a:t>and </a:t>
            </a:r>
            <a:r>
              <a:rPr lang="en-US" dirty="0" smtClean="0"/>
              <a:t>malaria, Most </a:t>
            </a:r>
            <a:r>
              <a:rPr lang="en-US" dirty="0"/>
              <a:t>of its bodies </a:t>
            </a:r>
            <a:r>
              <a:rPr lang="en-US" dirty="0" smtClean="0"/>
              <a:t>adopted by </a:t>
            </a:r>
            <a:r>
              <a:rPr lang="en-US" dirty="0"/>
              <a:t>UN </a:t>
            </a:r>
            <a:endParaRPr lang="en-US" dirty="0" smtClean="0"/>
          </a:p>
          <a:p>
            <a:r>
              <a:rPr lang="en-US" b="1" dirty="0"/>
              <a:t>Failure: </a:t>
            </a:r>
            <a:r>
              <a:rPr lang="en-US" dirty="0"/>
              <a:t>outbreak of World War </a:t>
            </a:r>
            <a:r>
              <a:rPr lang="en-US" dirty="0" smtClean="0"/>
              <a:t>II, lacked </a:t>
            </a:r>
            <a:r>
              <a:rPr lang="en-US" dirty="0"/>
              <a:t>an armed </a:t>
            </a:r>
            <a:r>
              <a:rPr lang="en-US" dirty="0" smtClean="0"/>
              <a:t>force, Economic </a:t>
            </a:r>
            <a:r>
              <a:rPr lang="en-US" dirty="0"/>
              <a:t>sanctions </a:t>
            </a:r>
            <a:r>
              <a:rPr lang="en-US" dirty="0" smtClean="0"/>
              <a:t>not productive, appeasement policy, United </a:t>
            </a:r>
            <a:r>
              <a:rPr lang="en-US" dirty="0"/>
              <a:t>States never </a:t>
            </a:r>
            <a:r>
              <a:rPr lang="en-US" dirty="0" smtClean="0"/>
              <a:t>joined, Japan left (1933), Italy (1937), Germany (1933), Soviet Union (1939), powerless </a:t>
            </a:r>
            <a:r>
              <a:rPr lang="en-US" dirty="0"/>
              <a:t>when powerful nations were </a:t>
            </a:r>
            <a:r>
              <a:rPr lang="en-US" dirty="0" smtClean="0"/>
              <a:t>involved, failed for 48 hours labor work, disarmament</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9100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Conflict and Change in the Post-War </a:t>
            </a:r>
            <a:r>
              <a:rPr lang="en-GB" dirty="0" smtClean="0"/>
              <a:t>World cont.</a:t>
            </a:r>
            <a:endParaRPr lang="en-US" dirty="0">
              <a:effectLst/>
            </a:endParaRPr>
          </a:p>
        </p:txBody>
      </p:sp>
      <p:sp>
        <p:nvSpPr>
          <p:cNvPr id="3" name="Subtitle 2"/>
          <p:cNvSpPr>
            <a:spLocks noGrp="1"/>
          </p:cNvSpPr>
          <p:nvPr>
            <p:ph type="subTitle" idx="1"/>
          </p:nvPr>
        </p:nvSpPr>
        <p:spPr/>
        <p:txBody>
          <a:bodyPr>
            <a:normAutofit/>
          </a:bodyPr>
          <a:lstStyle/>
          <a:p>
            <a:r>
              <a:rPr lang="en-US" dirty="0"/>
              <a:t>Dr. Fayyaz Ahmad </a:t>
            </a:r>
            <a:r>
              <a:rPr lang="en-US" dirty="0" err="1"/>
              <a:t>Faize</a:t>
            </a:r>
            <a:endParaRPr lang="en-US" dirty="0"/>
          </a:p>
          <a:p>
            <a:endParaRPr lang="en-US" dirty="0"/>
          </a:p>
        </p:txBody>
      </p:sp>
      <p:sp>
        <p:nvSpPr>
          <p:cNvPr id="4" name="Footer Placeholder 3"/>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258910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Origin of UNO</a:t>
            </a:r>
            <a:endParaRPr lang="en-US" dirty="0"/>
          </a:p>
        </p:txBody>
      </p:sp>
      <p:sp>
        <p:nvSpPr>
          <p:cNvPr id="3" name="Content Placeholder 2"/>
          <p:cNvSpPr>
            <a:spLocks noGrp="1"/>
          </p:cNvSpPr>
          <p:nvPr>
            <p:ph idx="1"/>
          </p:nvPr>
        </p:nvSpPr>
        <p:spPr/>
        <p:txBody>
          <a:bodyPr>
            <a:normAutofit lnSpcReduction="10000"/>
          </a:bodyPr>
          <a:lstStyle/>
          <a:p>
            <a:r>
              <a:rPr lang="en-US" dirty="0" smtClean="0"/>
              <a:t>August </a:t>
            </a:r>
            <a:r>
              <a:rPr lang="en-US" dirty="0"/>
              <a:t>1941, the U.S. President, Franklin Roosevelt, and the British Prime Minister, Winston Churchill, met on a battleship, ‘the Cruiser’, in the mid-</a:t>
            </a:r>
            <a:r>
              <a:rPr lang="en-US" dirty="0" err="1"/>
              <a:t>Altantic</a:t>
            </a:r>
            <a:r>
              <a:rPr lang="en-US" dirty="0"/>
              <a:t> and drew up the Atlantic Charter which was released on 14 August, </a:t>
            </a:r>
            <a:r>
              <a:rPr lang="en-US" dirty="0" smtClean="0"/>
              <a:t>1941</a:t>
            </a:r>
          </a:p>
          <a:p>
            <a:r>
              <a:rPr lang="en-US" dirty="0"/>
              <a:t>The </a:t>
            </a:r>
            <a:r>
              <a:rPr lang="en-US" dirty="0" smtClean="0"/>
              <a:t>Atlantic Charter </a:t>
            </a:r>
            <a:r>
              <a:rPr lang="en-US" dirty="0"/>
              <a:t>stated </a:t>
            </a:r>
            <a:r>
              <a:rPr lang="en-US" dirty="0" smtClean="0"/>
              <a:t>no </a:t>
            </a:r>
            <a:r>
              <a:rPr lang="en-US" dirty="0"/>
              <a:t>territorial aggrandizement; no territorial changes made against the wishes of the people; restoration of </a:t>
            </a:r>
            <a:r>
              <a:rPr lang="en-US" dirty="0" smtClean="0"/>
              <a:t>self-government, global </a:t>
            </a:r>
            <a:r>
              <a:rPr lang="en-US" dirty="0"/>
              <a:t>cooperation to secure better economic and social conditions for all; freedom from fear and want; freedom of the </a:t>
            </a:r>
            <a:r>
              <a:rPr lang="en-US" dirty="0" smtClean="0"/>
              <a:t>seas </a:t>
            </a:r>
            <a:r>
              <a:rPr lang="en-US" dirty="0"/>
              <a:t>as well as </a:t>
            </a:r>
            <a:r>
              <a:rPr lang="en-US" dirty="0" smtClean="0"/>
              <a:t>disarmament</a:t>
            </a:r>
          </a:p>
          <a:p>
            <a:r>
              <a:rPr lang="en-US" dirty="0" smtClean="0"/>
              <a:t>The </a:t>
            </a:r>
            <a:r>
              <a:rPr lang="en-US" dirty="0"/>
              <a:t>name “United Nations” </a:t>
            </a:r>
            <a:r>
              <a:rPr lang="en-US" dirty="0" smtClean="0"/>
              <a:t>was devised </a:t>
            </a:r>
            <a:r>
              <a:rPr lang="en-US" dirty="0"/>
              <a:t>by United States </a:t>
            </a:r>
            <a:r>
              <a:rPr lang="en-US" dirty="0" smtClean="0"/>
              <a:t>President Franklin </a:t>
            </a:r>
            <a:r>
              <a:rPr lang="en-US" dirty="0"/>
              <a:t>D. Roosevelt </a:t>
            </a:r>
            <a:endParaRPr lang="en-US" dirty="0" smtClean="0"/>
          </a:p>
          <a:p>
            <a:r>
              <a:rPr lang="en-US" dirty="0" smtClean="0"/>
              <a:t>The United Nations </a:t>
            </a:r>
            <a:r>
              <a:rPr lang="en-US" dirty="0"/>
              <a:t>Charter was drawn up by </a:t>
            </a:r>
            <a:r>
              <a:rPr lang="en-US" dirty="0" smtClean="0"/>
              <a:t>the representatives </a:t>
            </a:r>
            <a:r>
              <a:rPr lang="en-US" dirty="0"/>
              <a:t>of 50 countries at </a:t>
            </a:r>
            <a:r>
              <a:rPr lang="en-US" dirty="0" smtClean="0"/>
              <a:t>the United </a:t>
            </a:r>
            <a:r>
              <a:rPr lang="en-US" dirty="0"/>
              <a:t>Nations Conference </a:t>
            </a:r>
            <a:r>
              <a:rPr lang="en-US" dirty="0" smtClean="0"/>
              <a:t>on International </a:t>
            </a:r>
            <a:r>
              <a:rPr lang="en-US" dirty="0"/>
              <a:t>Organization, which </a:t>
            </a:r>
            <a:r>
              <a:rPr lang="en-US" dirty="0" smtClean="0"/>
              <a:t>met in </a:t>
            </a:r>
            <a:r>
              <a:rPr lang="en-US" dirty="0"/>
              <a:t>San Francisco from 25 April to </a:t>
            </a:r>
            <a:r>
              <a:rPr lang="en-US" dirty="0" smtClean="0"/>
              <a:t>26 June </a:t>
            </a:r>
            <a:r>
              <a:rPr lang="en-US" dirty="0"/>
              <a:t>1945.</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084482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4682836"/>
            <a:ext cx="5666509" cy="1641764"/>
          </a:xfrm>
        </p:spPr>
        <p:txBody>
          <a:bodyPr/>
          <a:lstStyle/>
          <a:p>
            <a:pPr marL="0" indent="0">
              <a:buNone/>
            </a:pPr>
            <a:r>
              <a:rPr lang="en-US" dirty="0" smtClean="0"/>
              <a:t>Churchill, Roosevelt and Stalin</a:t>
            </a:r>
          </a:p>
          <a:p>
            <a:pPr marL="0" indent="0">
              <a:buNone/>
            </a:pPr>
            <a:r>
              <a:rPr lang="en-US" dirty="0" smtClean="0"/>
              <a:t>Yalta Conference, 1945</a:t>
            </a:r>
            <a:endParaRPr lang="en-US" dirty="0"/>
          </a:p>
        </p:txBody>
      </p:sp>
      <p:sp>
        <p:nvSpPr>
          <p:cNvPr id="4" name="Footer Placeholder 3"/>
          <p:cNvSpPr>
            <a:spLocks noGrp="1"/>
          </p:cNvSpPr>
          <p:nvPr>
            <p:ph type="ftr" sz="quarter" idx="11"/>
          </p:nvPr>
        </p:nvSpPr>
        <p:spPr>
          <a:xfrm>
            <a:off x="457200" y="6356350"/>
            <a:ext cx="8001000" cy="365125"/>
          </a:xfrm>
        </p:spPr>
        <p:txBody>
          <a:bodyPr/>
          <a:lstStyle/>
          <a:p>
            <a:r>
              <a:rPr lang="en-US" dirty="0">
                <a:hlinkClick r:id="rId2"/>
              </a:rPr>
              <a:t>http://en.wikipedia.org/wiki/Franklin_D._</a:t>
            </a:r>
            <a:r>
              <a:rPr lang="en-US" dirty="0" smtClean="0">
                <a:hlinkClick r:id="rId2"/>
              </a:rPr>
              <a:t>Roosevelt#Fourth_term_and_death.2C_1945</a:t>
            </a:r>
            <a:endParaRPr lang="en-US" dirty="0" smtClean="0"/>
          </a:p>
          <a:p>
            <a:r>
              <a:rPr lang="en-US" dirty="0">
                <a:hlinkClick r:id="rId3"/>
              </a:rPr>
              <a:t>http://</a:t>
            </a:r>
            <a:r>
              <a:rPr lang="en-US" dirty="0" smtClean="0">
                <a:hlinkClick r:id="rId3"/>
              </a:rPr>
              <a:t>en.wikipedia.org/wiki/Churchill</a:t>
            </a:r>
            <a:r>
              <a:rPr lang="en-US" dirty="0" smtClean="0"/>
              <a:t> </a:t>
            </a:r>
          </a:p>
          <a:p>
            <a:r>
              <a:rPr lang="en-US" dirty="0"/>
              <a:t>http://commons.wikimedia.org/wiki/File:Yalta_summit_1945_with_Churchill,_Roosevelt,_Stalin_tight_crop.jpg</a:t>
            </a: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3315" y="228600"/>
            <a:ext cx="2653761" cy="3124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3203" y="3352800"/>
            <a:ext cx="2438400" cy="304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698" y="249382"/>
            <a:ext cx="5631786" cy="43226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774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Roosevelt and Churchill aboard ship</a:t>
            </a:r>
            <a:br>
              <a:rPr lang="en-US" dirty="0"/>
            </a:b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42999"/>
            <a:ext cx="6466643" cy="5123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6936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Origin of UNO</a:t>
            </a:r>
          </a:p>
        </p:txBody>
      </p:sp>
      <p:sp>
        <p:nvSpPr>
          <p:cNvPr id="3" name="Content Placeholder 2"/>
          <p:cNvSpPr>
            <a:spLocks noGrp="1"/>
          </p:cNvSpPr>
          <p:nvPr>
            <p:ph idx="1"/>
          </p:nvPr>
        </p:nvSpPr>
        <p:spPr/>
        <p:txBody>
          <a:bodyPr/>
          <a:lstStyle/>
          <a:p>
            <a:r>
              <a:rPr lang="en-US" dirty="0"/>
              <a:t>The Charter was signed on </a:t>
            </a:r>
            <a:r>
              <a:rPr lang="en-US" dirty="0" smtClean="0"/>
              <a:t>26 June </a:t>
            </a:r>
            <a:r>
              <a:rPr lang="en-US" dirty="0"/>
              <a:t>1945 by the representatives of </a:t>
            </a:r>
            <a:r>
              <a:rPr lang="en-US" dirty="0" smtClean="0"/>
              <a:t>the 50 </a:t>
            </a:r>
            <a:r>
              <a:rPr lang="en-US" dirty="0"/>
              <a:t>countries.</a:t>
            </a:r>
          </a:p>
          <a:p>
            <a:r>
              <a:rPr lang="en-US" dirty="0"/>
              <a:t>The United Nations officially </a:t>
            </a:r>
            <a:r>
              <a:rPr lang="en-US" dirty="0" smtClean="0"/>
              <a:t>came into </a:t>
            </a:r>
            <a:r>
              <a:rPr lang="en-US" dirty="0"/>
              <a:t>existence on 24 October 1945</a:t>
            </a:r>
            <a:r>
              <a:rPr lang="en-US" dirty="0" smtClean="0"/>
              <a:t>, when </a:t>
            </a:r>
            <a:r>
              <a:rPr lang="en-US" dirty="0"/>
              <a:t>the Charter had been ratified by</a:t>
            </a:r>
          </a:p>
          <a:p>
            <a:r>
              <a:rPr lang="en-US" dirty="0"/>
              <a:t>China, France, the Soviet Union, </a:t>
            </a:r>
            <a:r>
              <a:rPr lang="en-US" dirty="0" smtClean="0"/>
              <a:t>the United </a:t>
            </a:r>
            <a:r>
              <a:rPr lang="en-US" dirty="0"/>
              <a:t>Kingdom, the United States</a:t>
            </a:r>
            <a:r>
              <a:rPr lang="en-US" dirty="0" smtClean="0"/>
              <a:t>, and </a:t>
            </a:r>
            <a:r>
              <a:rPr lang="en-US" dirty="0"/>
              <a:t>a majority of other signatories.</a:t>
            </a:r>
          </a:p>
          <a:p>
            <a:r>
              <a:rPr lang="en-US" dirty="0"/>
              <a:t>United Nations Day is celebrated on </a:t>
            </a:r>
            <a:r>
              <a:rPr lang="en-US" dirty="0" smtClean="0"/>
              <a:t> 24 </a:t>
            </a:r>
            <a:r>
              <a:rPr lang="en-US" dirty="0"/>
              <a:t>October each year</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215248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UNO</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a:t>http://en.wikipedia.org/wiki/United_Nations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19200"/>
            <a:ext cx="8153400" cy="5057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7163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UNO Building And Logo</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p:txBody>
          <a:bodyPr/>
          <a:lstStyle/>
          <a:p>
            <a:r>
              <a:rPr lang="en-US" dirty="0"/>
              <a:t>http://www.teslasociety.com/teslaforum_un.htm</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1676400"/>
            <a:ext cx="35052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119892"/>
            <a:ext cx="4343400" cy="510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08172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Purpose of </a:t>
            </a:r>
            <a:r>
              <a:rPr lang="en-US" dirty="0"/>
              <a:t>the United Nations: </a:t>
            </a:r>
          </a:p>
        </p:txBody>
      </p:sp>
      <p:sp>
        <p:nvSpPr>
          <p:cNvPr id="3" name="Content Placeholder 2"/>
          <p:cNvSpPr>
            <a:spLocks noGrp="1"/>
          </p:cNvSpPr>
          <p:nvPr>
            <p:ph idx="1"/>
          </p:nvPr>
        </p:nvSpPr>
        <p:spPr>
          <a:xfrm>
            <a:off x="457200" y="1143000"/>
            <a:ext cx="8534400" cy="5181600"/>
          </a:xfrm>
        </p:spPr>
        <p:txBody>
          <a:bodyPr>
            <a:normAutofit/>
          </a:bodyPr>
          <a:lstStyle/>
          <a:p>
            <a:pPr marL="457200" indent="-457200">
              <a:buFont typeface="+mj-lt"/>
              <a:buAutoNum type="arabicPeriod"/>
            </a:pPr>
            <a:r>
              <a:rPr lang="en-US" dirty="0" smtClean="0"/>
              <a:t>To </a:t>
            </a:r>
            <a:r>
              <a:rPr lang="en-US" u="sng" dirty="0"/>
              <a:t>save</a:t>
            </a:r>
            <a:r>
              <a:rPr lang="en-US" dirty="0"/>
              <a:t> succeeding generations from the scourge of war.</a:t>
            </a:r>
          </a:p>
          <a:p>
            <a:pPr marL="457200" indent="-457200">
              <a:buFont typeface="+mj-lt"/>
              <a:buAutoNum type="arabicPeriod"/>
            </a:pPr>
            <a:r>
              <a:rPr lang="en-US" dirty="0" smtClean="0"/>
              <a:t>To </a:t>
            </a:r>
            <a:r>
              <a:rPr lang="en-US" dirty="0"/>
              <a:t>maintain international </a:t>
            </a:r>
            <a:r>
              <a:rPr lang="en-US" u="sng" dirty="0"/>
              <a:t>peace</a:t>
            </a:r>
            <a:r>
              <a:rPr lang="en-US" dirty="0"/>
              <a:t> and security.</a:t>
            </a:r>
          </a:p>
          <a:p>
            <a:pPr marL="457200" indent="-457200">
              <a:buFont typeface="+mj-lt"/>
              <a:buAutoNum type="arabicPeriod"/>
            </a:pPr>
            <a:r>
              <a:rPr lang="en-US" dirty="0" smtClean="0"/>
              <a:t> </a:t>
            </a:r>
            <a:r>
              <a:rPr lang="en-US" dirty="0"/>
              <a:t>To develop </a:t>
            </a:r>
            <a:r>
              <a:rPr lang="en-US" u="sng" dirty="0"/>
              <a:t>friendly</a:t>
            </a:r>
            <a:r>
              <a:rPr lang="en-US" dirty="0"/>
              <a:t> relations among nations on the basis of equality </a:t>
            </a:r>
            <a:endParaRPr lang="en-US" dirty="0" smtClean="0"/>
          </a:p>
          <a:p>
            <a:pPr marL="457200" indent="-457200">
              <a:buFont typeface="+mj-lt"/>
              <a:buAutoNum type="arabicPeriod"/>
            </a:pPr>
            <a:r>
              <a:rPr lang="en-US" dirty="0" smtClean="0"/>
              <a:t>To </a:t>
            </a:r>
            <a:r>
              <a:rPr lang="en-US" dirty="0"/>
              <a:t>foster </a:t>
            </a:r>
            <a:r>
              <a:rPr lang="en-US" u="sng" dirty="0" smtClean="0"/>
              <a:t>international cooperation </a:t>
            </a:r>
            <a:r>
              <a:rPr lang="en-US" dirty="0"/>
              <a:t>in solving economic, social, cultural and humanitarian problems.</a:t>
            </a:r>
          </a:p>
          <a:p>
            <a:pPr marL="457200" indent="-457200">
              <a:buFont typeface="+mj-lt"/>
              <a:buAutoNum type="arabicPeriod"/>
            </a:pPr>
            <a:r>
              <a:rPr lang="en-US" dirty="0" smtClean="0"/>
              <a:t>To </a:t>
            </a:r>
            <a:r>
              <a:rPr lang="en-US" dirty="0"/>
              <a:t>promote </a:t>
            </a:r>
            <a:r>
              <a:rPr lang="en-US" u="sng" dirty="0"/>
              <a:t>human rights</a:t>
            </a:r>
            <a:r>
              <a:rPr lang="en-US" dirty="0"/>
              <a:t> and fundamental freedom for the people of the world.</a:t>
            </a:r>
          </a:p>
          <a:p>
            <a:pPr marL="457200" indent="-457200">
              <a:buFont typeface="+mj-lt"/>
              <a:buAutoNum type="arabicPeriod"/>
            </a:pPr>
            <a:r>
              <a:rPr lang="en-US" dirty="0" smtClean="0"/>
              <a:t>To </a:t>
            </a:r>
            <a:r>
              <a:rPr lang="en-US" dirty="0"/>
              <a:t>serve as a centre where various </a:t>
            </a:r>
            <a:r>
              <a:rPr lang="en-US" u="sng" dirty="0"/>
              <a:t>nations can coordinate </a:t>
            </a:r>
            <a:r>
              <a:rPr lang="en-US" dirty="0"/>
              <a:t>their activities towards the attainment of the objectives of the United Nations.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33839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organs of the United Nations: </a:t>
            </a:r>
          </a:p>
        </p:txBody>
      </p:sp>
      <p:sp>
        <p:nvSpPr>
          <p:cNvPr id="3" name="Content Placeholder 2"/>
          <p:cNvSpPr>
            <a:spLocks noGrp="1"/>
          </p:cNvSpPr>
          <p:nvPr>
            <p:ph idx="1"/>
          </p:nvPr>
        </p:nvSpPr>
        <p:spPr/>
        <p:txBody>
          <a:bodyPr/>
          <a:lstStyle/>
          <a:p>
            <a:pPr marL="0" indent="0">
              <a:buNone/>
            </a:pPr>
            <a:r>
              <a:rPr lang="en-US" b="1" dirty="0" smtClean="0"/>
              <a:t>The </a:t>
            </a:r>
            <a:r>
              <a:rPr lang="en-US" b="1" dirty="0"/>
              <a:t>UN has six principal organs to carry out its functions: </a:t>
            </a:r>
            <a:endParaRPr lang="en-US" dirty="0"/>
          </a:p>
          <a:p>
            <a:pPr marL="0" indent="0">
              <a:buNone/>
            </a:pPr>
            <a:r>
              <a:rPr lang="en-US" dirty="0"/>
              <a:t>1. The General Assembly,</a:t>
            </a:r>
          </a:p>
          <a:p>
            <a:pPr marL="0" indent="0">
              <a:buNone/>
            </a:pPr>
            <a:r>
              <a:rPr lang="en-US" dirty="0"/>
              <a:t>2. The Security Council,</a:t>
            </a:r>
          </a:p>
          <a:p>
            <a:pPr marL="0" indent="0">
              <a:buNone/>
            </a:pPr>
            <a:r>
              <a:rPr lang="en-US" dirty="0"/>
              <a:t>3. The Economic and Social Council,</a:t>
            </a:r>
          </a:p>
          <a:p>
            <a:pPr marL="0" indent="0">
              <a:buNone/>
            </a:pPr>
            <a:r>
              <a:rPr lang="en-US" dirty="0"/>
              <a:t>4. The Trusteeship Council,</a:t>
            </a:r>
          </a:p>
          <a:p>
            <a:pPr marL="0" indent="0">
              <a:buNone/>
            </a:pPr>
            <a:r>
              <a:rPr lang="en-US" dirty="0"/>
              <a:t>5. The International Court of Justice </a:t>
            </a:r>
          </a:p>
          <a:p>
            <a:pPr marL="0" indent="0">
              <a:buNone/>
            </a:pPr>
            <a:r>
              <a:rPr lang="en-US" dirty="0"/>
              <a:t>6. The Secretariat.</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83905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General Assembly: </a:t>
            </a:r>
          </a:p>
        </p:txBody>
      </p:sp>
      <p:sp>
        <p:nvSpPr>
          <p:cNvPr id="3" name="Content Placeholder 2"/>
          <p:cNvSpPr>
            <a:spLocks noGrp="1"/>
          </p:cNvSpPr>
          <p:nvPr>
            <p:ph idx="1"/>
          </p:nvPr>
        </p:nvSpPr>
        <p:spPr/>
        <p:txBody>
          <a:bodyPr>
            <a:normAutofit/>
          </a:bodyPr>
          <a:lstStyle/>
          <a:p>
            <a:r>
              <a:rPr lang="en-US" dirty="0" smtClean="0"/>
              <a:t>the </a:t>
            </a:r>
            <a:r>
              <a:rPr lang="en-US" dirty="0"/>
              <a:t>largest organ of the UN. </a:t>
            </a:r>
            <a:endParaRPr lang="en-US" dirty="0" smtClean="0"/>
          </a:p>
          <a:p>
            <a:r>
              <a:rPr lang="en-US" dirty="0" smtClean="0"/>
              <a:t>All </a:t>
            </a:r>
            <a:r>
              <a:rPr lang="en-US" dirty="0"/>
              <a:t>members of the UN are members of the General </a:t>
            </a:r>
            <a:r>
              <a:rPr lang="en-US" dirty="0" smtClean="0"/>
              <a:t>Assembly</a:t>
            </a:r>
          </a:p>
          <a:p>
            <a:r>
              <a:rPr lang="en-US" dirty="0" smtClean="0"/>
              <a:t>Each </a:t>
            </a:r>
            <a:r>
              <a:rPr lang="en-US" dirty="0"/>
              <a:t>state can send up to five representatives but is entitled to one vote </a:t>
            </a:r>
            <a:endParaRPr lang="en-US" dirty="0" smtClean="0"/>
          </a:p>
          <a:p>
            <a:r>
              <a:rPr lang="en-US" dirty="0" smtClean="0"/>
              <a:t>all </a:t>
            </a:r>
            <a:r>
              <a:rPr lang="en-US" dirty="0"/>
              <a:t>the member states have equal status.</a:t>
            </a:r>
          </a:p>
          <a:p>
            <a:r>
              <a:rPr lang="en-US" dirty="0"/>
              <a:t>The General Assembly meets once a year for three months. </a:t>
            </a:r>
            <a:r>
              <a:rPr lang="en-US" dirty="0" smtClean="0"/>
              <a:t> </a:t>
            </a:r>
          </a:p>
          <a:p>
            <a:r>
              <a:rPr lang="en-US" dirty="0" smtClean="0"/>
              <a:t>But </a:t>
            </a:r>
            <a:r>
              <a:rPr lang="en-US" dirty="0"/>
              <a:t>special sessions may be held during times of crisis. </a:t>
            </a:r>
            <a:endParaRPr lang="en-US" dirty="0" smtClean="0"/>
          </a:p>
          <a:p>
            <a:r>
              <a:rPr lang="en-US" dirty="0" smtClean="0"/>
              <a:t>At </a:t>
            </a:r>
            <a:r>
              <a:rPr lang="en-US" dirty="0"/>
              <a:t>the beginning of every session, the Assembly elects a new President.</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01628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Functions </a:t>
            </a:r>
            <a:r>
              <a:rPr lang="en-US" dirty="0"/>
              <a:t>of the General </a:t>
            </a:r>
            <a:r>
              <a:rPr lang="en-US" dirty="0" smtClean="0"/>
              <a:t>Assembly </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1</a:t>
            </a:r>
            <a:r>
              <a:rPr lang="en-US" dirty="0"/>
              <a:t>. </a:t>
            </a:r>
            <a:r>
              <a:rPr lang="en-US" dirty="0" smtClean="0"/>
              <a:t>can </a:t>
            </a:r>
            <a:r>
              <a:rPr lang="en-US" dirty="0"/>
              <a:t>discuss any matter affecting international peace and security.</a:t>
            </a:r>
          </a:p>
          <a:p>
            <a:pPr marL="0" indent="0">
              <a:buNone/>
            </a:pPr>
            <a:r>
              <a:rPr lang="en-US" dirty="0"/>
              <a:t>2. </a:t>
            </a:r>
            <a:r>
              <a:rPr lang="en-US" dirty="0" smtClean="0"/>
              <a:t>makes </a:t>
            </a:r>
            <a:r>
              <a:rPr lang="en-US" dirty="0"/>
              <a:t>recommendations for peaceful settlements of disputes.</a:t>
            </a:r>
          </a:p>
          <a:p>
            <a:pPr marL="0" indent="0">
              <a:buNone/>
            </a:pPr>
            <a:r>
              <a:rPr lang="en-US" dirty="0"/>
              <a:t>3. </a:t>
            </a:r>
            <a:r>
              <a:rPr lang="en-US" dirty="0" smtClean="0"/>
              <a:t>passes </a:t>
            </a:r>
            <a:r>
              <a:rPr lang="en-US" dirty="0"/>
              <a:t>the budget of the UN.</a:t>
            </a:r>
          </a:p>
          <a:p>
            <a:pPr marL="0" indent="0">
              <a:buNone/>
            </a:pPr>
            <a:r>
              <a:rPr lang="en-US" dirty="0"/>
              <a:t>4. </a:t>
            </a:r>
            <a:r>
              <a:rPr lang="en-US" dirty="0" smtClean="0"/>
              <a:t>elects </a:t>
            </a:r>
            <a:r>
              <a:rPr lang="en-US" dirty="0"/>
              <a:t>the non-permanent members of the Security Council.</a:t>
            </a:r>
          </a:p>
          <a:p>
            <a:pPr marL="0" indent="0">
              <a:buNone/>
            </a:pPr>
            <a:r>
              <a:rPr lang="en-US" dirty="0"/>
              <a:t>5. </a:t>
            </a:r>
            <a:r>
              <a:rPr lang="en-US" dirty="0" smtClean="0"/>
              <a:t>also </a:t>
            </a:r>
            <a:r>
              <a:rPr lang="en-US" dirty="0"/>
              <a:t>elects the members of the Economic and Social Council and the Trusteeship Council.</a:t>
            </a:r>
          </a:p>
          <a:p>
            <a:pPr marL="0" indent="0">
              <a:buNone/>
            </a:pPr>
            <a:r>
              <a:rPr lang="en-US" dirty="0"/>
              <a:t>6. </a:t>
            </a:r>
            <a:r>
              <a:rPr lang="en-US" dirty="0" smtClean="0"/>
              <a:t>admits </a:t>
            </a:r>
            <a:r>
              <a:rPr lang="en-US" dirty="0"/>
              <a:t>new members to the UN on the recommendation of the Security Council.</a:t>
            </a:r>
          </a:p>
          <a:p>
            <a:pPr marL="0" indent="0">
              <a:buNone/>
            </a:pPr>
            <a:r>
              <a:rPr lang="en-US" dirty="0"/>
              <a:t>7. The Security Council and the General Assembly elect the members of the International Court of Justice</a:t>
            </a:r>
            <a:r>
              <a:rPr lang="en-US" dirty="0" smtClean="0"/>
              <a:t>.</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80486940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of the General Assembly </a:t>
            </a:r>
          </a:p>
        </p:txBody>
      </p:sp>
      <p:sp>
        <p:nvSpPr>
          <p:cNvPr id="3" name="Content Placeholder 2"/>
          <p:cNvSpPr>
            <a:spLocks noGrp="1"/>
          </p:cNvSpPr>
          <p:nvPr>
            <p:ph idx="1"/>
          </p:nvPr>
        </p:nvSpPr>
        <p:spPr/>
        <p:txBody>
          <a:bodyPr/>
          <a:lstStyle/>
          <a:p>
            <a:pPr marL="0" indent="0">
              <a:buNone/>
            </a:pPr>
            <a:r>
              <a:rPr lang="en-US" dirty="0" smtClean="0"/>
              <a:t>8. the </a:t>
            </a:r>
            <a:r>
              <a:rPr lang="en-US" dirty="0"/>
              <a:t>General Assembly increased its power through a recent resolution called Uniting for Peace Resolution. Now it can make recommendations for “collective measures, including the use of armed forces”, in case the Security Council is unable to take a decision during a crisis.</a:t>
            </a:r>
          </a:p>
          <a:p>
            <a:pPr marL="0" indent="0">
              <a:buNone/>
            </a:pPr>
            <a:r>
              <a:rPr lang="en-US" dirty="0"/>
              <a:t>9. Decisions are taken by a simple majority vote</a:t>
            </a:r>
            <a:r>
              <a:rPr lang="en-US" dirty="0" smtClean="0"/>
              <a:t>. In some important cases a two-thirds majority vote is required for taking a decision if it decides that the matter is of importance.</a:t>
            </a:r>
            <a:endParaRPr lang="en-US" dirty="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303181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Security Council</a:t>
            </a:r>
            <a:r>
              <a:rPr lang="en-US" dirty="0" smtClean="0"/>
              <a: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most important and effective organ of the UN</a:t>
            </a:r>
            <a:r>
              <a:rPr lang="en-US" dirty="0" smtClean="0"/>
              <a:t>.</a:t>
            </a:r>
          </a:p>
          <a:p>
            <a:r>
              <a:rPr lang="en-US" dirty="0" smtClean="0"/>
              <a:t>It </a:t>
            </a:r>
            <a:r>
              <a:rPr lang="en-US" dirty="0"/>
              <a:t>is the executive wing of the UN. </a:t>
            </a:r>
            <a:endParaRPr lang="en-US" dirty="0" smtClean="0"/>
          </a:p>
          <a:p>
            <a:r>
              <a:rPr lang="en-US" dirty="0" smtClean="0"/>
              <a:t>The </a:t>
            </a:r>
            <a:r>
              <a:rPr lang="en-US" dirty="0"/>
              <a:t>Security Council consists of 15 members</a:t>
            </a:r>
            <a:r>
              <a:rPr lang="en-US" dirty="0" smtClean="0"/>
              <a:t>.</a:t>
            </a:r>
          </a:p>
          <a:p>
            <a:r>
              <a:rPr lang="en-US" dirty="0" smtClean="0"/>
              <a:t> </a:t>
            </a:r>
            <a:r>
              <a:rPr lang="en-US" dirty="0"/>
              <a:t>Five of them are permanent members, namely Britain, China, France, Russia and the USA. </a:t>
            </a:r>
            <a:endParaRPr lang="en-US" dirty="0" smtClean="0"/>
          </a:p>
          <a:p>
            <a:r>
              <a:rPr lang="en-US" dirty="0" smtClean="0"/>
              <a:t>The </a:t>
            </a:r>
            <a:r>
              <a:rPr lang="en-US" dirty="0"/>
              <a:t>ten non-permanent members are elected by the General Assembly for a term of two years.</a:t>
            </a:r>
          </a:p>
          <a:p>
            <a:r>
              <a:rPr lang="en-US" dirty="0"/>
              <a:t>Each member has one vote. Decisions are taken by a majority vote of at least nine members including the five permanent members</a:t>
            </a:r>
            <a:r>
              <a:rPr lang="en-US" dirty="0" smtClean="0"/>
              <a:t>.</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744719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lstStyle/>
          <a:p>
            <a:r>
              <a:rPr lang="en-US" dirty="0" smtClean="0"/>
              <a:t>Security Council</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3124200" y="6356350"/>
            <a:ext cx="4876800" cy="365125"/>
          </a:xfrm>
        </p:spPr>
        <p:txBody>
          <a:bodyPr/>
          <a:lstStyle/>
          <a:p>
            <a:r>
              <a:rPr lang="en-US" dirty="0"/>
              <a:t>http://www.kpkmun.org/united-nations-security-council-unsc/</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85344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69762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Security Council</a:t>
            </a:r>
            <a:r>
              <a:rPr lang="en-US" dirty="0" smtClean="0"/>
              <a:t>:</a:t>
            </a:r>
            <a:endParaRPr lang="en-US" dirty="0"/>
          </a:p>
        </p:txBody>
      </p:sp>
      <p:sp>
        <p:nvSpPr>
          <p:cNvPr id="3" name="Content Placeholder 2"/>
          <p:cNvSpPr>
            <a:spLocks noGrp="1"/>
          </p:cNvSpPr>
          <p:nvPr>
            <p:ph idx="1"/>
          </p:nvPr>
        </p:nvSpPr>
        <p:spPr/>
        <p:txBody>
          <a:bodyPr/>
          <a:lstStyle/>
          <a:p>
            <a:r>
              <a:rPr lang="en-US" dirty="0"/>
              <a:t>Each permanent member has the power to reject or veto a decision. This means a negative vote by any one of the permanent members would lead to a cancellation of the resolution. </a:t>
            </a:r>
          </a:p>
          <a:p>
            <a:r>
              <a:rPr lang="en-US" dirty="0"/>
              <a:t>The Council is powerless to act if there is such a veto by any permanent member although it may be supported by all other permanent members.</a:t>
            </a:r>
          </a:p>
          <a:p>
            <a:r>
              <a:rPr lang="en-US" dirty="0"/>
              <a:t>The Security Council has the basic responsibility of maintaining peace and security in the world. The Security Council meets once a month but in the event of an emergency, a meeting may be held whenever required.</a:t>
            </a:r>
          </a:p>
          <a:p>
            <a:pPr marL="0" indent="0">
              <a:buNone/>
            </a:pP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757252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Functions of the Security </a:t>
            </a:r>
            <a:r>
              <a:rPr lang="en-US" dirty="0" smtClean="0"/>
              <a:t>Council</a:t>
            </a:r>
            <a:endParaRPr lang="en-US" dirty="0"/>
          </a:p>
        </p:txBody>
      </p:sp>
      <p:sp>
        <p:nvSpPr>
          <p:cNvPr id="3" name="Content Placeholder 2"/>
          <p:cNvSpPr>
            <a:spLocks noGrp="1"/>
          </p:cNvSpPr>
          <p:nvPr>
            <p:ph idx="1"/>
          </p:nvPr>
        </p:nvSpPr>
        <p:spPr/>
        <p:txBody>
          <a:bodyPr/>
          <a:lstStyle/>
          <a:p>
            <a:pPr marL="0" indent="0">
              <a:buNone/>
            </a:pPr>
            <a:r>
              <a:rPr lang="en-US" dirty="0" smtClean="0"/>
              <a:t>1</a:t>
            </a:r>
            <a:r>
              <a:rPr lang="en-US" dirty="0"/>
              <a:t>. To maintain </a:t>
            </a:r>
            <a:r>
              <a:rPr lang="en-US" u="sng" dirty="0"/>
              <a:t>international peace </a:t>
            </a:r>
            <a:r>
              <a:rPr lang="en-US" dirty="0"/>
              <a:t>and security in the world.</a:t>
            </a:r>
          </a:p>
          <a:p>
            <a:pPr marL="0" indent="0">
              <a:buNone/>
            </a:pPr>
            <a:r>
              <a:rPr lang="en-US" dirty="0"/>
              <a:t>2. To investigate </a:t>
            </a:r>
            <a:r>
              <a:rPr lang="en-US" u="sng" dirty="0"/>
              <a:t>international disputes </a:t>
            </a:r>
            <a:r>
              <a:rPr lang="en-US" dirty="0"/>
              <a:t>and recommend appropriate methods of settling them.</a:t>
            </a:r>
          </a:p>
          <a:p>
            <a:pPr marL="0" indent="0">
              <a:buNone/>
            </a:pPr>
            <a:r>
              <a:rPr lang="en-US" dirty="0"/>
              <a:t>3. To call on member states to </a:t>
            </a:r>
            <a:r>
              <a:rPr lang="en-US" u="sng" dirty="0"/>
              <a:t>apply economic sanctions </a:t>
            </a:r>
            <a:r>
              <a:rPr lang="en-US" dirty="0"/>
              <a:t>against the aggressor and thus to put pressure on the guilty state to stop aggression.</a:t>
            </a:r>
          </a:p>
          <a:p>
            <a:pPr marL="0" indent="0">
              <a:buNone/>
            </a:pPr>
            <a:r>
              <a:rPr lang="en-US" dirty="0"/>
              <a:t>4. The Security Council may take </a:t>
            </a:r>
            <a:r>
              <a:rPr lang="en-US" u="sng" dirty="0"/>
              <a:t>military action</a:t>
            </a:r>
            <a:r>
              <a:rPr lang="en-US" dirty="0"/>
              <a:t> against the aggressor, if required.</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2397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u="sng" dirty="0"/>
              <a:t>The International Court of Justice </a:t>
            </a:r>
            <a:endParaRPr lang="en-US" dirty="0"/>
          </a:p>
        </p:txBody>
      </p:sp>
      <p:sp>
        <p:nvSpPr>
          <p:cNvPr id="3" name="Content Placeholder 2"/>
          <p:cNvSpPr>
            <a:spLocks noGrp="1"/>
          </p:cNvSpPr>
          <p:nvPr>
            <p:ph idx="1"/>
          </p:nvPr>
        </p:nvSpPr>
        <p:spPr/>
        <p:txBody>
          <a:bodyPr>
            <a:normAutofit lnSpcReduction="10000"/>
          </a:bodyPr>
          <a:lstStyle/>
          <a:p>
            <a:r>
              <a:rPr lang="en-US" dirty="0" smtClean="0"/>
              <a:t>The </a:t>
            </a:r>
            <a:r>
              <a:rPr lang="en-US" dirty="0"/>
              <a:t>International Court of Justice, located in The Hague, Netherlands, is the principal judicial organ of the United Nations.</a:t>
            </a:r>
          </a:p>
          <a:p>
            <a:r>
              <a:rPr lang="en-US" dirty="0"/>
              <a:t>The Court consists of 15 Judges from different countries elected by the General Assembly and the Security Council. They are elected for a nine-year term</a:t>
            </a:r>
            <a:r>
              <a:rPr lang="en-US" dirty="0" smtClean="0"/>
              <a:t>.</a:t>
            </a:r>
          </a:p>
          <a:p>
            <a:r>
              <a:rPr lang="en-US" dirty="0"/>
              <a:t>For purposes of ensuring continuity, five judges are </a:t>
            </a:r>
            <a:r>
              <a:rPr lang="en-US" dirty="0" smtClean="0"/>
              <a:t>elected every </a:t>
            </a:r>
            <a:r>
              <a:rPr lang="en-US" dirty="0"/>
              <a:t>three years</a:t>
            </a:r>
            <a:endParaRPr lang="en-US" dirty="0" smtClean="0"/>
          </a:p>
          <a:p>
            <a:r>
              <a:rPr lang="en-US" dirty="0" smtClean="0"/>
              <a:t> </a:t>
            </a:r>
            <a:r>
              <a:rPr lang="en-US" dirty="0"/>
              <a:t>No two judges can be citizens of the same country</a:t>
            </a:r>
            <a:r>
              <a:rPr lang="en-US" dirty="0" smtClean="0"/>
              <a:t>.</a:t>
            </a:r>
          </a:p>
          <a:p>
            <a:r>
              <a:rPr lang="en-US" dirty="0" smtClean="0"/>
              <a:t>The </a:t>
            </a:r>
            <a:r>
              <a:rPr lang="en-US" dirty="0"/>
              <a:t>Security Council’s </a:t>
            </a:r>
            <a:r>
              <a:rPr lang="en-US" dirty="0" smtClean="0"/>
              <a:t>are </a:t>
            </a:r>
            <a:r>
              <a:rPr lang="en-US" dirty="0"/>
              <a:t>not allowed to use their veto during </a:t>
            </a:r>
            <a:r>
              <a:rPr lang="en-US" dirty="0" smtClean="0"/>
              <a:t>the election </a:t>
            </a:r>
            <a:r>
              <a:rPr lang="en-US" dirty="0"/>
              <a:t>of judges.</a:t>
            </a:r>
          </a:p>
          <a:p>
            <a:pPr marL="0" indent="0">
              <a:buNone/>
            </a:pPr>
            <a:endParaRPr lang="en-US" b="1" dirty="0" smtClean="0"/>
          </a:p>
          <a:p>
            <a:pPr marL="0" indent="0">
              <a:buNone/>
            </a:pPr>
            <a:r>
              <a:rPr lang="en-US" b="1" u="sng" dirty="0" smtClean="0"/>
              <a:t>Functions </a:t>
            </a:r>
            <a:r>
              <a:rPr lang="en-US" b="1" u="sng" dirty="0"/>
              <a:t>of the International Court of </a:t>
            </a:r>
            <a:r>
              <a:rPr lang="en-US" b="1" u="sng" dirty="0" smtClean="0"/>
              <a:t>Justice</a:t>
            </a:r>
            <a:endParaRPr lang="en-US" u="sng" dirty="0"/>
          </a:p>
          <a:p>
            <a:pPr marL="0" indent="0">
              <a:buNone/>
            </a:pPr>
            <a:r>
              <a:rPr lang="en-US" dirty="0" smtClean="0"/>
              <a:t>(</a:t>
            </a:r>
            <a:r>
              <a:rPr lang="en-US" dirty="0"/>
              <a:t>1) To settle disputes brought to it by member nations.</a:t>
            </a:r>
          </a:p>
          <a:p>
            <a:pPr marL="0" indent="0">
              <a:buNone/>
            </a:pPr>
            <a:r>
              <a:rPr lang="en-US" dirty="0"/>
              <a:t>(2) To provide legal advice to any organ of the UN on request.</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305322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ICJ</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990600" y="6356350"/>
            <a:ext cx="7543800" cy="365125"/>
          </a:xfrm>
        </p:spPr>
        <p:txBody>
          <a:bodyPr/>
          <a:lstStyle/>
          <a:p>
            <a:r>
              <a:rPr lang="en-US" dirty="0"/>
              <a:t>http://he.wikipedia.org/wiki</a:t>
            </a:r>
            <a:r>
              <a:rPr lang="en-US" dirty="0" smtClean="0"/>
              <a:t>//icj</a:t>
            </a:r>
            <a:endParaRPr lang="en-US" dirty="0"/>
          </a:p>
        </p:txBody>
      </p:sp>
      <p:pic>
        <p:nvPicPr>
          <p:cNvPr id="51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990600"/>
            <a:ext cx="8458200" cy="5341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307002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Trusteeship Council: </a:t>
            </a:r>
          </a:p>
        </p:txBody>
      </p:sp>
      <p:sp>
        <p:nvSpPr>
          <p:cNvPr id="3" name="Content Placeholder 2"/>
          <p:cNvSpPr>
            <a:spLocks noGrp="1"/>
          </p:cNvSpPr>
          <p:nvPr>
            <p:ph idx="1"/>
          </p:nvPr>
        </p:nvSpPr>
        <p:spPr/>
        <p:txBody>
          <a:bodyPr>
            <a:normAutofit/>
          </a:bodyPr>
          <a:lstStyle/>
          <a:p>
            <a:r>
              <a:rPr lang="en-US" dirty="0" smtClean="0"/>
              <a:t>The </a:t>
            </a:r>
            <a:r>
              <a:rPr lang="en-US" dirty="0"/>
              <a:t>Trusteeship Council was set up immediately after the Second World War. </a:t>
            </a:r>
            <a:endParaRPr lang="en-US" dirty="0" smtClean="0"/>
          </a:p>
          <a:p>
            <a:r>
              <a:rPr lang="en-US" dirty="0" smtClean="0"/>
              <a:t>It </a:t>
            </a:r>
            <a:r>
              <a:rPr lang="en-US" dirty="0"/>
              <a:t>was set up to ensure the proper administration and development of those areas of the world that were under foreign rule. </a:t>
            </a:r>
            <a:endParaRPr lang="en-US" dirty="0" smtClean="0"/>
          </a:p>
          <a:p>
            <a:r>
              <a:rPr lang="en-US" dirty="0" smtClean="0"/>
              <a:t>The </a:t>
            </a:r>
            <a:r>
              <a:rPr lang="en-US" dirty="0"/>
              <a:t>Council was also to take steps to help them attain self- </a:t>
            </a:r>
            <a:r>
              <a:rPr lang="en-US" dirty="0" smtClean="0"/>
              <a:t>government</a:t>
            </a:r>
            <a:r>
              <a:rPr lang="en-US" dirty="0"/>
              <a:t> </a:t>
            </a:r>
            <a:r>
              <a:rPr lang="en-US" dirty="0" smtClean="0"/>
              <a:t>or independence</a:t>
            </a:r>
          </a:p>
          <a:p>
            <a:r>
              <a:rPr lang="en-US" dirty="0" smtClean="0"/>
              <a:t>Trusteeship territories: Nauru</a:t>
            </a:r>
            <a:r>
              <a:rPr lang="en-US" dirty="0"/>
              <a:t>, New Guinea, </a:t>
            </a:r>
            <a:r>
              <a:rPr lang="en-US" dirty="0" smtClean="0"/>
              <a:t>Ruanda, </a:t>
            </a:r>
            <a:r>
              <a:rPr lang="en-US" dirty="0" err="1" smtClean="0"/>
              <a:t>Urundi</a:t>
            </a:r>
            <a:r>
              <a:rPr lang="en-US" dirty="0"/>
              <a:t>, Togoland and Cameroon (French administered), Togoland and Cameroon (British administered), the Pacific </a:t>
            </a:r>
            <a:r>
              <a:rPr lang="en-US" dirty="0" smtClean="0"/>
              <a:t>Islands, Western </a:t>
            </a:r>
            <a:r>
              <a:rPr lang="en-US" dirty="0"/>
              <a:t>Samoa, South West Africa, Tanganyika, and Palestine. </a:t>
            </a:r>
            <a:endParaRPr lang="en-US" dirty="0" smtClean="0"/>
          </a:p>
          <a:p>
            <a:r>
              <a:rPr lang="en-US" dirty="0"/>
              <a:t>The </a:t>
            </a:r>
            <a:r>
              <a:rPr lang="en-US" b="1" dirty="0"/>
              <a:t>Trusteeship Council</a:t>
            </a:r>
            <a:r>
              <a:rPr lang="en-US" dirty="0"/>
              <a:t> suspended operation on 1 November 1994, with </a:t>
            </a:r>
            <a:r>
              <a:rPr lang="en-US" dirty="0" smtClean="0"/>
              <a:t>the </a:t>
            </a:r>
            <a:r>
              <a:rPr lang="en-US" dirty="0"/>
              <a:t>independence of Palau, the last remaining </a:t>
            </a:r>
            <a:r>
              <a:rPr lang="en-US" b="1" dirty="0"/>
              <a:t>United Nations</a:t>
            </a:r>
            <a:r>
              <a:rPr lang="en-US" dirty="0"/>
              <a:t> trust </a:t>
            </a:r>
            <a:r>
              <a:rPr lang="en-US" b="1" dirty="0"/>
              <a:t>territory</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44800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Economic and Social </a:t>
            </a:r>
            <a:r>
              <a:rPr lang="en-US" dirty="0" smtClean="0"/>
              <a:t>Council</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Economic and Social Council consists of 54 members elected by the General Assembly for a three-year term.</a:t>
            </a:r>
          </a:p>
          <a:p>
            <a:r>
              <a:rPr lang="en-US" dirty="0"/>
              <a:t>The ECOSOC discusses major economic and social issues. It is mainly concerned with the management of the UN’s social, economic, cultural and humanitarian activities.</a:t>
            </a:r>
          </a:p>
          <a:p>
            <a:r>
              <a:rPr lang="en-US" b="1" dirty="0"/>
              <a:t>Its main functions are as follows: </a:t>
            </a:r>
            <a:endParaRPr lang="en-US" dirty="0"/>
          </a:p>
          <a:p>
            <a:pPr marL="0" indent="0">
              <a:buNone/>
            </a:pPr>
            <a:r>
              <a:rPr lang="en-US" dirty="0"/>
              <a:t>1. To promote economic and social progress.</a:t>
            </a:r>
          </a:p>
          <a:p>
            <a:pPr marL="0" indent="0">
              <a:buNone/>
            </a:pPr>
            <a:r>
              <a:rPr lang="en-US" dirty="0"/>
              <a:t>2. To solve problems relating to health, illiteracy, </a:t>
            </a:r>
            <a:r>
              <a:rPr lang="en-US" dirty="0" smtClean="0"/>
              <a:t>unemployment </a:t>
            </a:r>
            <a:r>
              <a:rPr lang="en-US" dirty="0" err="1" smtClean="0"/>
              <a:t>etc</a:t>
            </a:r>
            <a:endParaRPr lang="en-US" dirty="0"/>
          </a:p>
          <a:p>
            <a:pPr marL="0" indent="0">
              <a:buNone/>
            </a:pPr>
            <a:r>
              <a:rPr lang="en-US" dirty="0"/>
              <a:t>3. To coordinate the functions of the agencies of the UN like the International Monetary Fund (IMF), the International Labour Organization (ILO), the Food and Agricultural Organization (FAO), the World Health Organization (WHO), the United Nations Educational Scientific and Cultural Organization (UNESCO), the United Nations International Children’s Fund (UNICEF), etc.</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09317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mtClean="0"/>
              <a:t>Summary </a:t>
            </a:r>
            <a:endParaRPr lang="en-US" dirty="0"/>
          </a:p>
        </p:txBody>
      </p:sp>
      <p:sp>
        <p:nvSpPr>
          <p:cNvPr id="3" name="Content Placeholder 2"/>
          <p:cNvSpPr>
            <a:spLocks noGrp="1"/>
          </p:cNvSpPr>
          <p:nvPr>
            <p:ph idx="1"/>
          </p:nvPr>
        </p:nvSpPr>
        <p:spPr/>
        <p:txBody>
          <a:bodyPr>
            <a:normAutofit/>
          </a:bodyPr>
          <a:lstStyle/>
          <a:p>
            <a:pPr marL="0" indent="0">
              <a:buNone/>
            </a:pPr>
            <a:r>
              <a:rPr lang="en-US" b="1" i="1" u="sng" dirty="0" smtClean="0"/>
              <a:t>United Nations Organization (UNO)</a:t>
            </a:r>
            <a:endParaRPr lang="en-US" b="1" i="1" u="sng" dirty="0"/>
          </a:p>
          <a:p>
            <a:r>
              <a:rPr lang="en-US" dirty="0"/>
              <a:t>Why </a:t>
            </a:r>
            <a:r>
              <a:rPr lang="en-US" dirty="0" smtClean="0"/>
              <a:t>UNO</a:t>
            </a:r>
            <a:endParaRPr lang="en-US" dirty="0"/>
          </a:p>
          <a:p>
            <a:pPr marL="0" indent="0">
              <a:buNone/>
            </a:pPr>
            <a:r>
              <a:rPr lang="en-US" b="1" dirty="0" smtClean="0"/>
              <a:t>Structure and Functions</a:t>
            </a:r>
            <a:r>
              <a:rPr lang="en-US" dirty="0" smtClean="0"/>
              <a:t>: </a:t>
            </a:r>
            <a:r>
              <a:rPr lang="en-US" dirty="0"/>
              <a:t>The General Assembly</a:t>
            </a:r>
            <a:r>
              <a:rPr lang="en-US" dirty="0" smtClean="0"/>
              <a:t>, The </a:t>
            </a:r>
            <a:r>
              <a:rPr lang="en-US" dirty="0"/>
              <a:t>Security Council</a:t>
            </a:r>
            <a:r>
              <a:rPr lang="en-US" dirty="0" smtClean="0"/>
              <a:t>, The </a:t>
            </a:r>
            <a:r>
              <a:rPr lang="en-US" dirty="0"/>
              <a:t>Economic and Social Council</a:t>
            </a:r>
            <a:r>
              <a:rPr lang="en-US" dirty="0" smtClean="0"/>
              <a:t>, The </a:t>
            </a:r>
            <a:r>
              <a:rPr lang="en-US" dirty="0"/>
              <a:t>Trusteeship Council</a:t>
            </a:r>
            <a:r>
              <a:rPr lang="en-US" dirty="0" smtClean="0"/>
              <a:t>, The </a:t>
            </a:r>
            <a:r>
              <a:rPr lang="en-US" dirty="0"/>
              <a:t>International Court of </a:t>
            </a:r>
            <a:r>
              <a:rPr lang="en-US" dirty="0" smtClean="0"/>
              <a:t>Justice</a:t>
            </a:r>
            <a:r>
              <a:rPr lang="en-US" smtClean="0"/>
              <a:t>,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687006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6338</TotalTime>
  <Words>1536</Words>
  <Application>Microsoft Office PowerPoint</Application>
  <PresentationFormat>On-screen Show (4:3)</PresentationFormat>
  <Paragraphs>109</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Review of Previous Lecture- LON</vt:lpstr>
      <vt:lpstr>Conflict and Change in the Post-War World cont.</vt:lpstr>
      <vt:lpstr>Origin of UNO</vt:lpstr>
      <vt:lpstr>PowerPoint Presentation</vt:lpstr>
      <vt:lpstr>Roosevelt and Churchill aboard ship </vt:lpstr>
      <vt:lpstr>Origin of UNO</vt:lpstr>
      <vt:lpstr>UNO</vt:lpstr>
      <vt:lpstr>UNO Building And Logo</vt:lpstr>
      <vt:lpstr>Purpose of the United Nations: </vt:lpstr>
      <vt:lpstr>The organs of the United Nations: </vt:lpstr>
      <vt:lpstr>The General Assembly: </vt:lpstr>
      <vt:lpstr>Functions of the General Assembly </vt:lpstr>
      <vt:lpstr>Functions of the General Assembly </vt:lpstr>
      <vt:lpstr>The Security Council:</vt:lpstr>
      <vt:lpstr>Security Council</vt:lpstr>
      <vt:lpstr>The Security Council:</vt:lpstr>
      <vt:lpstr>Functions of the Security Council</vt:lpstr>
      <vt:lpstr>The International Court of Justice </vt:lpstr>
      <vt:lpstr>ICJ</vt:lpstr>
      <vt:lpstr>The Trusteeship Council: </vt:lpstr>
      <vt:lpstr>The Economic and Social Council</vt:lpstr>
      <vt:lpstr>Summary </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220</cp:revision>
  <dcterms:created xsi:type="dcterms:W3CDTF">2012-02-27T05:45:45Z</dcterms:created>
  <dcterms:modified xsi:type="dcterms:W3CDTF">2014-12-08T05:39:59Z</dcterms:modified>
</cp:coreProperties>
</file>