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347" r:id="rId2"/>
    <p:sldId id="295" r:id="rId3"/>
    <p:sldId id="343" r:id="rId4"/>
    <p:sldId id="344" r:id="rId5"/>
    <p:sldId id="345" r:id="rId6"/>
    <p:sldId id="329" r:id="rId7"/>
    <p:sldId id="330" r:id="rId8"/>
    <p:sldId id="335" r:id="rId9"/>
    <p:sldId id="331" r:id="rId10"/>
    <p:sldId id="340" r:id="rId11"/>
    <p:sldId id="332" r:id="rId12"/>
    <p:sldId id="333" r:id="rId13"/>
    <p:sldId id="334" r:id="rId14"/>
    <p:sldId id="336" r:id="rId15"/>
    <p:sldId id="338" r:id="rId16"/>
    <p:sldId id="339"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1" d="100"/>
          <a:sy n="61" d="100"/>
        </p:scale>
        <p:origin x="-1542"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ink/ink1.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4-12-06T08:18:36.928"/>
    </inkml:context>
    <inkml:brush xml:id="br0">
      <inkml:brushProperty name="width" value="0.05292" units="cm"/>
      <inkml:brushProperty name="height" value="0.05292" units="cm"/>
      <inkml:brushProperty name="color" value="#FF0000"/>
    </inkml:brush>
  </inkml:definitions>
  <inkml:trace contextRef="#ctx0" brushRef="#br0">20489 13816</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B288D65-5B8A-45FF-B81B-3D66FD650148}" type="datetimeFigureOut">
              <a:rPr lang="en-US" smtClean="0"/>
              <a:t>12/6/2014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4EE9A33-4E05-4F78-976F-8E97A05201B4}" type="slidenum">
              <a:rPr lang="en-US" smtClean="0"/>
              <a:t>‹#›</a:t>
            </a:fld>
            <a:endParaRPr lang="en-US"/>
          </a:p>
        </p:txBody>
      </p:sp>
    </p:spTree>
    <p:extLst>
      <p:ext uri="{BB962C8B-B14F-4D97-AF65-F5344CB8AC3E}">
        <p14:creationId xmlns:p14="http://schemas.microsoft.com/office/powerpoint/2010/main" val="24628986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391C787-0946-4DFE-8924-90D327E0B50D}" type="datetime1">
              <a:rPr lang="en-US" smtClean="0"/>
              <a:t>12/6/2014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lvl1pPr algn="l">
              <a:defRPr sz="2800" b="1" i="0" baseline="0">
                <a:latin typeface="Arial"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143000"/>
            <a:ext cx="8534400" cy="5181600"/>
          </a:xfrm>
        </p:spPr>
        <p:txBody>
          <a:bodyPr>
            <a:normAutofit/>
          </a:bodyPr>
          <a:lstStyle>
            <a:lvl1pPr>
              <a:defRPr sz="2200" baseline="0">
                <a:latin typeface="Arial" pitchFamily="34" charset="0"/>
              </a:defRPr>
            </a:lvl1pPr>
            <a:lvl2pPr>
              <a:defRPr sz="2200" baseline="0">
                <a:latin typeface="Arial" pitchFamily="34" charset="0"/>
              </a:defRPr>
            </a:lvl2pPr>
            <a:lvl3pPr>
              <a:defRPr sz="2200" baseline="0">
                <a:latin typeface="Arial" pitchFamily="34" charset="0"/>
              </a:defRPr>
            </a:lvl3pPr>
            <a:lvl4pPr>
              <a:defRPr sz="2200" baseline="0">
                <a:latin typeface="Arial" pitchFamily="34" charset="0"/>
              </a:defRPr>
            </a:lvl4pPr>
            <a:lvl5pPr>
              <a:defRPr sz="2200" baseline="0">
                <a:latin typeface="Arial"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532FFB55-3B08-4726-B2CE-2CA162AB6743}" type="datetime1">
              <a:rPr lang="en-US" smtClean="0"/>
              <a:t>12/6/2014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AD85B9-E6C1-46CD-BC43-77D2963D061B}" type="datetime1">
              <a:rPr lang="en-US" smtClean="0"/>
              <a:t>12/6/2014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350BE59-9F15-40DB-9568-D4787E893238}" type="datetime1">
              <a:rPr lang="en-US" smtClean="0"/>
              <a:t>12/6/2014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018ECDD-18CF-43AE-98D1-2C21DB837022}" type="datetime1">
              <a:rPr lang="en-US" smtClean="0"/>
              <a:t>12/6/2014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165749E-9354-4B2A-871B-386334CD1FCF}" type="datetime1">
              <a:rPr lang="en-US" smtClean="0"/>
              <a:t>12/6/2014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41FE3D-DE58-470D-9E96-6AEC54C86FFA}" type="datetime1">
              <a:rPr lang="en-US" smtClean="0"/>
              <a:t>12/6/2014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C09F10F-B4B3-46C6-BB99-1C9C919241B5}" type="datetime1">
              <a:rPr lang="en-US" smtClean="0"/>
              <a:t>12/6/2014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BC8C813-A749-4CF0-B834-A5998D192DCC}" type="datetime1">
              <a:rPr lang="en-US" smtClean="0"/>
              <a:t>12/6/2014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D135424-565B-45A6-B898-21C0E97C9E2D}" type="datetime1">
              <a:rPr lang="en-US" smtClean="0"/>
              <a:t>12/6/2014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D26BCDD-3B70-4159-8A2A-54B7446BBC85}" type="datetime1">
              <a:rPr lang="en-US" smtClean="0"/>
              <a:t>12/6/2014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DDE15-47CF-4352-B965-BD87E0F4E03E}" type="datetime1">
              <a:rPr lang="en-US" smtClean="0"/>
              <a:t>12/6/2014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D2A1D3-94CF-4BE8-B9A0-75EFE4C74F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spcBef>
          <a:spcPct val="0"/>
        </a:spcBef>
        <a:buNone/>
        <a:defRPr sz="2800" b="1" i="0" kern="1200" baseline="0">
          <a:solidFill>
            <a:schemeClr val="tx1"/>
          </a:solidFill>
          <a:latin typeface="Arial"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22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2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2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2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2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customXml" Target="../ink/ink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of Previous Lecture: </a:t>
            </a:r>
            <a:r>
              <a:rPr lang="en-US" dirty="0" smtClean="0"/>
              <a:t>International Law</a:t>
            </a:r>
            <a:endParaRPr lang="en-US" dirty="0"/>
          </a:p>
        </p:txBody>
      </p:sp>
      <p:sp>
        <p:nvSpPr>
          <p:cNvPr id="3" name="Content Placeholder 2"/>
          <p:cNvSpPr>
            <a:spLocks noGrp="1"/>
          </p:cNvSpPr>
          <p:nvPr>
            <p:ph idx="1"/>
          </p:nvPr>
        </p:nvSpPr>
        <p:spPr/>
        <p:txBody>
          <a:bodyPr>
            <a:normAutofit/>
          </a:bodyPr>
          <a:lstStyle/>
          <a:p>
            <a:r>
              <a:rPr lang="en-US" b="1" dirty="0"/>
              <a:t>Definition and Concept</a:t>
            </a:r>
          </a:p>
          <a:p>
            <a:r>
              <a:rPr lang="en-US" b="1" dirty="0"/>
              <a:t>Need of International Law</a:t>
            </a:r>
            <a:r>
              <a:rPr lang="en-US" dirty="0"/>
              <a:t>: peaceful relations, preventing use of force, solution to problems, protects rights, natural resources, trade or business, regulates the conduct of  states, diplomacy</a:t>
            </a:r>
          </a:p>
          <a:p>
            <a:r>
              <a:rPr lang="en-US" b="1" dirty="0"/>
              <a:t>Sources of International Law</a:t>
            </a:r>
          </a:p>
          <a:p>
            <a:pPr marL="0" indent="0">
              <a:buNone/>
            </a:pPr>
            <a:r>
              <a:rPr lang="en-US" dirty="0"/>
              <a:t>Treaty , Custom, Judicial Decisions, Writings of scholars/ jurists/ commentators,  Resolutions of international Organizations/ Institutions</a:t>
            </a:r>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0051767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838200" y="2209800"/>
            <a:ext cx="7543800" cy="2743200"/>
          </a:xfrm>
        </p:spPr>
        <p:txBody>
          <a:bodyPr/>
          <a:lstStyle/>
          <a:p>
            <a:pPr algn="ctr" eaLnBrk="1" hangingPunct="1">
              <a:defRPr/>
            </a:pPr>
            <a:r>
              <a:rPr lang="en-US" sz="2800" b="1" dirty="0" smtClean="0"/>
              <a:t>INTRODUCTION TO INTERNATIONAL </a:t>
            </a:r>
            <a:r>
              <a:rPr lang="en-US" sz="2800" b="1" dirty="0" smtClean="0"/>
              <a:t>LAW cont.</a:t>
            </a:r>
            <a:r>
              <a:rPr lang="en-US" sz="2800" b="1" dirty="0" smtClean="0"/>
              <a:t/>
            </a:r>
            <a:br>
              <a:rPr lang="en-US" sz="2800" b="1" dirty="0" smtClean="0"/>
            </a:br>
            <a:r>
              <a:rPr lang="en-US" dirty="0" smtClean="0"/>
              <a:t>Dr. Fayyaz Ahmad </a:t>
            </a:r>
            <a:r>
              <a:rPr lang="en-US" dirty="0" err="1" smtClean="0"/>
              <a:t>Faize</a:t>
            </a:r>
            <a:r>
              <a:rPr lang="en-US" sz="2800" b="1" dirty="0" smtClean="0"/>
              <a:t/>
            </a:r>
            <a:br>
              <a:rPr lang="en-US" sz="2800" b="1" dirty="0" smtClean="0"/>
            </a:br>
            <a:r>
              <a:rPr lang="en-US" sz="2800" b="1" dirty="0" smtClean="0"/>
              <a:t/>
            </a:r>
            <a:br>
              <a:rPr lang="en-US" sz="2800" b="1" dirty="0" smtClean="0"/>
            </a:br>
            <a:endParaRPr lang="en-US" sz="2000" b="1" dirty="0" smtClean="0"/>
          </a:p>
        </p:txBody>
      </p:sp>
    </p:spTree>
    <p:extLst>
      <p:ext uri="{BB962C8B-B14F-4D97-AF65-F5344CB8AC3E}">
        <p14:creationId xmlns:p14="http://schemas.microsoft.com/office/powerpoint/2010/main" val="317243037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International Court of Justice</a:t>
            </a:r>
            <a:endParaRPr lang="en-US" dirty="0"/>
          </a:p>
        </p:txBody>
      </p:sp>
      <p:sp>
        <p:nvSpPr>
          <p:cNvPr id="3" name="Content Placeholder 2"/>
          <p:cNvSpPr>
            <a:spLocks noGrp="1"/>
          </p:cNvSpPr>
          <p:nvPr>
            <p:ph idx="1"/>
          </p:nvPr>
        </p:nvSpPr>
        <p:spPr/>
        <p:txBody>
          <a:bodyPr/>
          <a:lstStyle/>
          <a:p>
            <a:pPr>
              <a:lnSpc>
                <a:spcPct val="90000"/>
              </a:lnSpc>
            </a:pPr>
            <a:r>
              <a:rPr lang="en-US" dirty="0"/>
              <a:t>A branch of the </a:t>
            </a:r>
            <a:r>
              <a:rPr lang="en-US" dirty="0" smtClean="0"/>
              <a:t>UN- meets </a:t>
            </a:r>
            <a:r>
              <a:rPr lang="en-US" dirty="0"/>
              <a:t>in The Hague (Netherlands)</a:t>
            </a:r>
          </a:p>
          <a:p>
            <a:pPr>
              <a:lnSpc>
                <a:spcPct val="90000"/>
              </a:lnSpc>
            </a:pPr>
            <a:r>
              <a:rPr lang="en-US" dirty="0"/>
              <a:t>15 </a:t>
            </a:r>
            <a:r>
              <a:rPr lang="en-US" dirty="0" smtClean="0"/>
              <a:t>judges with </a:t>
            </a:r>
            <a:r>
              <a:rPr lang="en-US" dirty="0"/>
              <a:t>No two may be nationals of the same country.</a:t>
            </a:r>
          </a:p>
          <a:p>
            <a:pPr lvl="1">
              <a:lnSpc>
                <a:spcPct val="90000"/>
              </a:lnSpc>
            </a:pPr>
            <a:r>
              <a:rPr lang="en-US" dirty="0"/>
              <a:t>serving nine-year </a:t>
            </a:r>
            <a:r>
              <a:rPr lang="en-US" dirty="0" smtClean="0"/>
              <a:t>terms</a:t>
            </a:r>
          </a:p>
          <a:p>
            <a:pPr lvl="1">
              <a:lnSpc>
                <a:spcPct val="90000"/>
              </a:lnSpc>
            </a:pPr>
            <a:r>
              <a:rPr lang="en-US" dirty="0" smtClean="0"/>
              <a:t>five </a:t>
            </a:r>
            <a:r>
              <a:rPr lang="en-US" dirty="0"/>
              <a:t>judges elected every three years, in order to ensure continuity within the court.</a:t>
            </a:r>
          </a:p>
          <a:p>
            <a:pPr lvl="1">
              <a:lnSpc>
                <a:spcPct val="90000"/>
              </a:lnSpc>
            </a:pPr>
            <a:r>
              <a:rPr lang="en-US" dirty="0"/>
              <a:t>selected by </a:t>
            </a:r>
            <a:r>
              <a:rPr lang="en-US" dirty="0" smtClean="0"/>
              <a:t>UN </a:t>
            </a:r>
            <a:endParaRPr lang="en-US" dirty="0"/>
          </a:p>
          <a:p>
            <a:pPr>
              <a:lnSpc>
                <a:spcPct val="90000"/>
              </a:lnSpc>
            </a:pPr>
            <a:r>
              <a:rPr lang="en-US" dirty="0"/>
              <a:t>Hears cases brought by states against other </a:t>
            </a:r>
            <a:r>
              <a:rPr lang="en-US" dirty="0" smtClean="0"/>
              <a:t>states </a:t>
            </a:r>
            <a:r>
              <a:rPr lang="en-US" dirty="0"/>
              <a:t>E</a:t>
            </a:r>
            <a:r>
              <a:rPr lang="en-US" dirty="0" smtClean="0"/>
              <a:t>xample</a:t>
            </a:r>
            <a:r>
              <a:rPr lang="en-US" dirty="0"/>
              <a:t>: border disputes (Honduras </a:t>
            </a:r>
            <a:r>
              <a:rPr lang="en-US" dirty="0" smtClean="0"/>
              <a:t>vs. </a:t>
            </a:r>
            <a:r>
              <a:rPr lang="en-US" dirty="0"/>
              <a:t>El Salvador</a:t>
            </a:r>
            <a:r>
              <a:rPr lang="en-US" dirty="0" smtClean="0"/>
              <a:t>), Canal Water Dispute b/w Pakistan and India </a:t>
            </a:r>
          </a:p>
          <a:p>
            <a:pPr>
              <a:lnSpc>
                <a:spcPct val="90000"/>
              </a:lnSpc>
            </a:pPr>
            <a:endParaRPr lang="en-US" sz="2400" dirty="0">
              <a:latin typeface="Times New Roman" pitchFamily="18" charset="0"/>
            </a:endParaRPr>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61077226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Judges of ICJ</a:t>
            </a:r>
            <a:endParaRPr lang="en-US" dirty="0"/>
          </a:p>
        </p:txBody>
      </p:sp>
      <p:sp>
        <p:nvSpPr>
          <p:cNvPr id="3" name="Content Placeholder 2"/>
          <p:cNvSpPr>
            <a:spLocks noGrp="1"/>
          </p:cNvSpPr>
          <p:nvPr>
            <p:ph idx="1"/>
          </p:nvPr>
        </p:nvSpPr>
        <p:spPr/>
        <p:txBody>
          <a:bodyPr/>
          <a:lstStyle/>
          <a:p>
            <a:endParaRPr lang="en-US" dirty="0"/>
          </a:p>
        </p:txBody>
      </p:sp>
      <p:sp>
        <p:nvSpPr>
          <p:cNvPr id="4" name="Footer Placeholder 3"/>
          <p:cNvSpPr>
            <a:spLocks noGrp="1"/>
          </p:cNvSpPr>
          <p:nvPr>
            <p:ph type="ftr" sz="quarter" idx="11"/>
          </p:nvPr>
        </p:nvSpPr>
        <p:spPr>
          <a:xfrm>
            <a:off x="609600" y="6356350"/>
            <a:ext cx="7391400" cy="365125"/>
          </a:xfrm>
        </p:spPr>
        <p:txBody>
          <a:bodyPr/>
          <a:lstStyle/>
          <a:p>
            <a:r>
              <a:rPr lang="en-US" dirty="0"/>
              <a:t>http://www.firmmagazine.com/international-court-of-justice-to-settle-legal-status-of-independent-scotland/</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155032"/>
            <a:ext cx="7275689" cy="51695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657445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sp>
        <p:nvSpPr>
          <p:cNvPr id="4" name="Footer Placeholder 3"/>
          <p:cNvSpPr>
            <a:spLocks noGrp="1"/>
          </p:cNvSpPr>
          <p:nvPr>
            <p:ph type="ftr" sz="quarter" idx="11"/>
          </p:nvPr>
        </p:nvSpPr>
        <p:spPr>
          <a:xfrm>
            <a:off x="609600" y="6356350"/>
            <a:ext cx="5410200" cy="365125"/>
          </a:xfrm>
        </p:spPr>
        <p:txBody>
          <a:bodyPr/>
          <a:lstStyle/>
          <a:p>
            <a:r>
              <a:rPr lang="en-US" dirty="0"/>
              <a:t>http://en.wikipedia.org/wiki/Permanent_Court_of_International_Justice</a:t>
            </a:r>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571933"/>
            <a:ext cx="8534400" cy="5686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007339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a:t>
            </a:r>
            <a:r>
              <a:rPr lang="en-US" dirty="0" smtClean="0"/>
              <a:t>s International Law a Law?</a:t>
            </a:r>
            <a:endParaRPr lang="en-US" dirty="0"/>
          </a:p>
        </p:txBody>
      </p:sp>
      <p:sp>
        <p:nvSpPr>
          <p:cNvPr id="3" name="Content Placeholder 2"/>
          <p:cNvSpPr>
            <a:spLocks noGrp="1"/>
          </p:cNvSpPr>
          <p:nvPr>
            <p:ph idx="1"/>
          </p:nvPr>
        </p:nvSpPr>
        <p:spPr/>
        <p:txBody>
          <a:bodyPr>
            <a:normAutofit/>
          </a:bodyPr>
          <a:lstStyle/>
          <a:p>
            <a:r>
              <a:rPr lang="en-US" b="1" dirty="0" smtClean="0"/>
              <a:t>What is a law?</a:t>
            </a:r>
          </a:p>
          <a:p>
            <a:r>
              <a:rPr lang="en-US" b="1" dirty="0" smtClean="0"/>
              <a:t>Austin: </a:t>
            </a:r>
            <a:r>
              <a:rPr lang="en-US" dirty="0" smtClean="0"/>
              <a:t>A </a:t>
            </a:r>
            <a:r>
              <a:rPr lang="en-US" dirty="0"/>
              <a:t>rule of conduct imposed and enforced by sovereign in the form a command which obliges the subject to a course of </a:t>
            </a:r>
            <a:r>
              <a:rPr lang="en-US" dirty="0" smtClean="0"/>
              <a:t>conduct</a:t>
            </a:r>
          </a:p>
          <a:p>
            <a:r>
              <a:rPr lang="en-US" dirty="0" smtClean="0"/>
              <a:t>There </a:t>
            </a:r>
            <a:r>
              <a:rPr lang="en-US" dirty="0"/>
              <a:t>are two </a:t>
            </a:r>
            <a:r>
              <a:rPr lang="en-US" dirty="0" smtClean="0"/>
              <a:t>diverse views: </a:t>
            </a:r>
          </a:p>
          <a:p>
            <a:pPr marL="0" indent="0">
              <a:buNone/>
            </a:pPr>
            <a:r>
              <a:rPr lang="en-US" dirty="0" smtClean="0"/>
              <a:t>(i) Positive </a:t>
            </a:r>
            <a:r>
              <a:rPr lang="en-US" dirty="0"/>
              <a:t>school.</a:t>
            </a:r>
            <a:br>
              <a:rPr lang="en-US" dirty="0"/>
            </a:br>
            <a:r>
              <a:rPr lang="en-US" dirty="0"/>
              <a:t>(ii) Historical school</a:t>
            </a:r>
            <a:r>
              <a:rPr lang="en-US" dirty="0" smtClean="0"/>
              <a:t>.</a:t>
            </a:r>
          </a:p>
          <a:p>
            <a:pPr marL="0" indent="0">
              <a:buNone/>
            </a:pPr>
            <a:r>
              <a:rPr lang="en-US" dirty="0"/>
              <a:t/>
            </a:r>
            <a:br>
              <a:rPr lang="en-US" dirty="0"/>
            </a:br>
            <a:r>
              <a:rPr lang="en-US" b="1" dirty="0"/>
              <a:t>I. Positive school:</a:t>
            </a:r>
            <a:r>
              <a:rPr lang="en-US" dirty="0"/>
              <a:t/>
            </a:r>
            <a:br>
              <a:rPr lang="en-US" dirty="0"/>
            </a:br>
            <a:r>
              <a:rPr lang="en-US" dirty="0" smtClean="0"/>
              <a:t>Supported by John Austin and Holland: </a:t>
            </a:r>
          </a:p>
          <a:p>
            <a:r>
              <a:rPr lang="en-US" dirty="0" smtClean="0"/>
              <a:t>Austin: International </a:t>
            </a:r>
            <a:r>
              <a:rPr lang="en-US" dirty="0"/>
              <a:t>law is </a:t>
            </a:r>
            <a:r>
              <a:rPr lang="en-US" dirty="0" smtClean="0"/>
              <a:t>not a  </a:t>
            </a:r>
            <a:r>
              <a:rPr lang="en-US" dirty="0"/>
              <a:t>law but rules of morality governing international relation between states. </a:t>
            </a:r>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58315949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Is International Law a Law</a:t>
            </a:r>
            <a:r>
              <a:rPr lang="en-US" dirty="0" smtClean="0"/>
              <a:t>? Cont.</a:t>
            </a:r>
            <a:endParaRPr lang="en-US" dirty="0"/>
          </a:p>
        </p:txBody>
      </p:sp>
      <p:sp>
        <p:nvSpPr>
          <p:cNvPr id="3" name="Content Placeholder 2"/>
          <p:cNvSpPr>
            <a:spLocks noGrp="1"/>
          </p:cNvSpPr>
          <p:nvPr>
            <p:ph idx="1"/>
          </p:nvPr>
        </p:nvSpPr>
        <p:spPr/>
        <p:txBody>
          <a:bodyPr>
            <a:normAutofit/>
          </a:bodyPr>
          <a:lstStyle/>
          <a:p>
            <a:r>
              <a:rPr lang="en-US" dirty="0" smtClean="0"/>
              <a:t>International is not made by any formal legislature</a:t>
            </a:r>
          </a:p>
          <a:p>
            <a:r>
              <a:rPr lang="en-US" dirty="0" smtClean="0"/>
              <a:t>It is poorly developed and the process of its making is highly decentralized i.e. some time made through treaties, international organizations, customs etc. and thus may not be appealing to other states with diverse socio-cultural and economic institutions</a:t>
            </a:r>
          </a:p>
          <a:p>
            <a:r>
              <a:rPr lang="en-US" dirty="0" smtClean="0"/>
              <a:t>It lacks a formal agency to execute it. There is no police force. </a:t>
            </a:r>
          </a:p>
          <a:p>
            <a:r>
              <a:rPr lang="en-US" dirty="0" smtClean="0"/>
              <a:t>There is no sovereign that executes the law through his authority. The reason here is that the parties are sovereign states.</a:t>
            </a:r>
          </a:p>
          <a:p>
            <a:r>
              <a:rPr lang="en-US" dirty="0" smtClean="0"/>
              <a:t>The rules are vague and uncertain in international law and with limited scope. Most of them are coming from treaties with less appeal for others.</a:t>
            </a:r>
          </a:p>
          <a:p>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05984778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Is International Law a Law</a:t>
            </a:r>
            <a:r>
              <a:rPr lang="en-US" dirty="0" smtClean="0"/>
              <a:t>? Cont.</a:t>
            </a:r>
            <a:endParaRPr lang="en-US" dirty="0"/>
          </a:p>
        </p:txBody>
      </p:sp>
      <p:sp>
        <p:nvSpPr>
          <p:cNvPr id="3" name="Content Placeholder 2"/>
          <p:cNvSpPr>
            <a:spLocks noGrp="1"/>
          </p:cNvSpPr>
          <p:nvPr>
            <p:ph idx="1"/>
          </p:nvPr>
        </p:nvSpPr>
        <p:spPr/>
        <p:txBody>
          <a:bodyPr>
            <a:normAutofit/>
          </a:bodyPr>
          <a:lstStyle/>
          <a:p>
            <a:r>
              <a:rPr lang="en-US" dirty="0" smtClean="0"/>
              <a:t>It has limited jurisdiction. The </a:t>
            </a:r>
            <a:r>
              <a:rPr lang="en-US" dirty="0"/>
              <a:t>international disputes are referred to national courts and International Court of Justice (ICJ). However, ICJ has an advisory jurisdiction. Moreover, ICJ can take a case only if both the parties agree for the case to be put before ICJ for resolving</a:t>
            </a:r>
            <a:r>
              <a:rPr lang="en-US" dirty="0" smtClean="0"/>
              <a:t>.</a:t>
            </a:r>
          </a:p>
          <a:p>
            <a:r>
              <a:rPr lang="en-US" dirty="0"/>
              <a:t>It has only moral obligation and its violation does not invite any </a:t>
            </a:r>
            <a:r>
              <a:rPr lang="en-US" dirty="0" smtClean="0"/>
              <a:t>punishment. </a:t>
            </a:r>
          </a:p>
          <a:p>
            <a:r>
              <a:rPr lang="en-US" dirty="0" smtClean="0"/>
              <a:t>In </a:t>
            </a:r>
            <a:r>
              <a:rPr lang="en-US" dirty="0"/>
              <a:t>the light of discussion, one can say that international law is not a law.</a:t>
            </a:r>
          </a:p>
          <a:p>
            <a:endParaRPr lang="en-US" dirty="0" smtClean="0"/>
          </a:p>
          <a:p>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54256440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Is International Law a Law? Cont.</a:t>
            </a:r>
          </a:p>
        </p:txBody>
      </p:sp>
      <p:sp>
        <p:nvSpPr>
          <p:cNvPr id="3" name="Content Placeholder 2"/>
          <p:cNvSpPr>
            <a:spLocks noGrp="1"/>
          </p:cNvSpPr>
          <p:nvPr>
            <p:ph idx="1"/>
          </p:nvPr>
        </p:nvSpPr>
        <p:spPr/>
        <p:txBody>
          <a:bodyPr/>
          <a:lstStyle/>
          <a:p>
            <a:r>
              <a:rPr lang="en-US" b="1" dirty="0" smtClean="0"/>
              <a:t>Historical school: </a:t>
            </a:r>
          </a:p>
          <a:p>
            <a:r>
              <a:rPr lang="en-US" dirty="0" smtClean="0"/>
              <a:t>led </a:t>
            </a:r>
            <a:r>
              <a:rPr lang="en-US" dirty="0"/>
              <a:t>by </a:t>
            </a:r>
            <a:r>
              <a:rPr lang="en-US" dirty="0" smtClean="0"/>
              <a:t>Oppenheim, Starke, Lawrence, Hall</a:t>
            </a:r>
          </a:p>
          <a:p>
            <a:r>
              <a:rPr lang="en-US" dirty="0" smtClean="0"/>
              <a:t>law </a:t>
            </a:r>
            <a:r>
              <a:rPr lang="en-US" dirty="0"/>
              <a:t>in true sense because observance and not enforcement is essential element of law. </a:t>
            </a:r>
            <a:endParaRPr lang="en-US" dirty="0" smtClean="0"/>
          </a:p>
          <a:p>
            <a:r>
              <a:rPr lang="en-US" dirty="0" smtClean="0"/>
              <a:t>It’s </a:t>
            </a:r>
            <a:r>
              <a:rPr lang="en-US" dirty="0"/>
              <a:t>a law though it is violated some time but even national laws is violated by criminals</a:t>
            </a:r>
            <a:r>
              <a:rPr lang="en-US" dirty="0" smtClean="0"/>
              <a:t>. Violation does not </a:t>
            </a:r>
            <a:r>
              <a:rPr lang="en-US" dirty="0" smtClean="0"/>
              <a:t>mean </a:t>
            </a:r>
            <a:r>
              <a:rPr lang="en-US" dirty="0" smtClean="0"/>
              <a:t>that it is not a law. </a:t>
            </a:r>
          </a:p>
          <a:p>
            <a:r>
              <a:rPr lang="en-US" dirty="0"/>
              <a:t>The question is that if an enforcing agency is not present, will the law can not be called a law? Students playing football in a ground before teacher observe rules. What if the teacher is not present</a:t>
            </a:r>
            <a:r>
              <a:rPr lang="en-US" dirty="0" smtClean="0"/>
              <a:t>?</a:t>
            </a:r>
          </a:p>
          <a:p>
            <a:r>
              <a:rPr lang="en-US" dirty="0" smtClean="0"/>
              <a:t>The states observe it because it serves their purpose and is necessary for proper conduct in the international affairs</a:t>
            </a:r>
            <a:endParaRPr lang="en-US" dirty="0"/>
          </a:p>
          <a:p>
            <a:endParaRPr lang="en-US" dirty="0" smtClean="0"/>
          </a:p>
        </p:txBody>
      </p:sp>
      <p:sp>
        <p:nvSpPr>
          <p:cNvPr id="4" name="Footer Placeholder 3"/>
          <p:cNvSpPr>
            <a:spLocks noGrp="1"/>
          </p:cNvSpPr>
          <p:nvPr>
            <p:ph type="ftr" sz="quarter" idx="11"/>
          </p:nvPr>
        </p:nvSpPr>
        <p:spPr/>
        <p:txBody>
          <a:bodyPr/>
          <a:lstStyle/>
          <a:p>
            <a:endParaRPr lang="en-US"/>
          </a:p>
        </p:txBody>
      </p:sp>
      <mc:AlternateContent xmlns:mc="http://schemas.openxmlformats.org/markup-compatibility/2006">
        <mc:Choice xmlns:p14="http://schemas.microsoft.com/office/powerpoint/2010/main" Requires="p14">
          <p:contentPart p14:bwMode="auto" r:id="rId2">
            <p14:nvContentPartPr>
              <p14:cNvPr id="5" name="Ink 4"/>
              <p14:cNvContentPartPr/>
              <p14:nvPr/>
            </p14:nvContentPartPr>
            <p14:xfrm>
              <a:off x="7376040" y="4973760"/>
              <a:ext cx="360" cy="360"/>
            </p14:xfrm>
          </p:contentPart>
        </mc:Choice>
        <mc:Fallback>
          <p:pic>
            <p:nvPicPr>
              <p:cNvPr id="5" name="Ink 4"/>
              <p:cNvPicPr/>
              <p:nvPr/>
            </p:nvPicPr>
            <p:blipFill>
              <a:blip r:embed="rId3"/>
              <a:stretch>
                <a:fillRect/>
              </a:stretch>
            </p:blipFill>
            <p:spPr>
              <a:xfrm>
                <a:off x="7366680" y="4964400"/>
                <a:ext cx="19080" cy="19080"/>
              </a:xfrm>
              <a:prstGeom prst="rect">
                <a:avLst/>
              </a:prstGeom>
            </p:spPr>
          </p:pic>
        </mc:Fallback>
      </mc:AlternateContent>
    </p:spTree>
    <p:extLst>
      <p:ext uri="{BB962C8B-B14F-4D97-AF65-F5344CB8AC3E}">
        <p14:creationId xmlns:p14="http://schemas.microsoft.com/office/powerpoint/2010/main" val="16695381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Is International Law a Law? Cont.</a:t>
            </a:r>
          </a:p>
        </p:txBody>
      </p:sp>
      <p:sp>
        <p:nvSpPr>
          <p:cNvPr id="3" name="Content Placeholder 2"/>
          <p:cNvSpPr>
            <a:spLocks noGrp="1"/>
          </p:cNvSpPr>
          <p:nvPr>
            <p:ph idx="1"/>
          </p:nvPr>
        </p:nvSpPr>
        <p:spPr/>
        <p:txBody>
          <a:bodyPr>
            <a:normAutofit/>
          </a:bodyPr>
          <a:lstStyle/>
          <a:p>
            <a:r>
              <a:rPr lang="en-US" dirty="0" smtClean="0"/>
              <a:t>It is accepted by states as existing and binding for proper conduct in international affairs. Many states </a:t>
            </a:r>
            <a:r>
              <a:rPr lang="en-US" dirty="0"/>
              <a:t>have embodied </a:t>
            </a:r>
            <a:r>
              <a:rPr lang="en-US" dirty="0" smtClean="0"/>
              <a:t>it either </a:t>
            </a:r>
            <a:r>
              <a:rPr lang="en-US" dirty="0"/>
              <a:t>in their constitution </a:t>
            </a:r>
            <a:r>
              <a:rPr lang="en-US" dirty="0" smtClean="0"/>
              <a:t>as binding e.g</a:t>
            </a:r>
            <a:r>
              <a:rPr lang="en-US" dirty="0"/>
              <a:t>. India, US or through their government commitment as signatory on various treaties and </a:t>
            </a:r>
            <a:r>
              <a:rPr lang="en-US" dirty="0" smtClean="0"/>
              <a:t>resolutions, </a:t>
            </a:r>
          </a:p>
          <a:p>
            <a:pPr marL="346075" lvl="1" indent="-290513" algn="just">
              <a:lnSpc>
                <a:spcPct val="80000"/>
              </a:lnSpc>
              <a:buFont typeface="Arial" pitchFamily="34" charset="0"/>
              <a:buChar char="•"/>
              <a:defRPr/>
            </a:pPr>
            <a:r>
              <a:rPr lang="en-US" dirty="0" smtClean="0"/>
              <a:t>It is also accepted by ICJ and UN as well.</a:t>
            </a:r>
            <a:r>
              <a:rPr lang="en-US" dirty="0"/>
              <a:t> UN Charter of 1945 </a:t>
            </a:r>
            <a:r>
              <a:rPr lang="en-US" dirty="0" smtClean="0"/>
              <a:t>authorized the </a:t>
            </a:r>
            <a:r>
              <a:rPr lang="en-US" dirty="0"/>
              <a:t>UN Security Council </a:t>
            </a:r>
            <a:r>
              <a:rPr lang="en-US" dirty="0" smtClean="0"/>
              <a:t>to use force </a:t>
            </a:r>
            <a:r>
              <a:rPr lang="en-US" dirty="0"/>
              <a:t>in order to maintain peace and security and compliance with rules of international </a:t>
            </a:r>
            <a:r>
              <a:rPr lang="en-US" dirty="0" smtClean="0"/>
              <a:t>law-</a:t>
            </a:r>
          </a:p>
          <a:p>
            <a:pPr marL="346075" lvl="1" indent="-290513" algn="just">
              <a:lnSpc>
                <a:spcPct val="80000"/>
              </a:lnSpc>
              <a:buFont typeface="Arial" pitchFamily="34" charset="0"/>
              <a:buChar char="•"/>
              <a:defRPr/>
            </a:pPr>
            <a:r>
              <a:rPr lang="en-US" dirty="0" smtClean="0"/>
              <a:t>Enforced by ICJ, UN can also ask for blockades</a:t>
            </a:r>
            <a:r>
              <a:rPr lang="en-US" dirty="0"/>
              <a:t>, diplomatic sanctions, </a:t>
            </a:r>
            <a:r>
              <a:rPr lang="en-US" dirty="0" smtClean="0"/>
              <a:t>Court of Public Opinion through condemnation/shame and media talks etc. </a:t>
            </a:r>
          </a:p>
          <a:p>
            <a:pPr marL="346075" lvl="1" indent="-290513" algn="just">
              <a:lnSpc>
                <a:spcPct val="80000"/>
              </a:lnSpc>
              <a:buFont typeface="Arial" pitchFamily="34" charset="0"/>
              <a:buChar char="•"/>
              <a:defRPr/>
            </a:pPr>
            <a:r>
              <a:rPr lang="en-US" dirty="0" smtClean="0"/>
              <a:t>And it works most of the time</a:t>
            </a:r>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84811542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a:t>
            </a:r>
            <a:endParaRPr lang="en-US" dirty="0"/>
          </a:p>
        </p:txBody>
      </p:sp>
      <p:sp>
        <p:nvSpPr>
          <p:cNvPr id="3" name="Content Placeholder 2"/>
          <p:cNvSpPr>
            <a:spLocks noGrp="1"/>
          </p:cNvSpPr>
          <p:nvPr>
            <p:ph idx="1"/>
          </p:nvPr>
        </p:nvSpPr>
        <p:spPr/>
        <p:txBody>
          <a:bodyPr>
            <a:normAutofit/>
          </a:bodyPr>
          <a:lstStyle/>
          <a:p>
            <a:r>
              <a:rPr lang="en-US" dirty="0"/>
              <a:t>It </a:t>
            </a:r>
            <a:r>
              <a:rPr lang="en-US" dirty="0" smtClean="0"/>
              <a:t>is a law which is still under the process of development</a:t>
            </a:r>
          </a:p>
          <a:p>
            <a:r>
              <a:rPr lang="en-US" dirty="0" smtClean="0"/>
              <a:t>It is becoming more exact with the passage of time and as it is more codified</a:t>
            </a:r>
          </a:p>
          <a:p>
            <a:r>
              <a:rPr lang="en-US" dirty="0" smtClean="0"/>
              <a:t>There are sanctions behind international law though they are different such as international media, world public opinion, the aggrieved state may go for diplomatic protest, economic sanctions, boycott and according to </a:t>
            </a:r>
            <a:r>
              <a:rPr lang="en-US" dirty="0" err="1" smtClean="0"/>
              <a:t>Kleffens</a:t>
            </a:r>
            <a:r>
              <a:rPr lang="en-US" dirty="0" smtClean="0"/>
              <a:t>,  more important is the feeling in our heart and conscience to follow it.</a:t>
            </a:r>
          </a:p>
          <a:p>
            <a:r>
              <a:rPr lang="en-US" dirty="0" smtClean="0"/>
              <a:t>The decision of ICJ is binding upon the states.</a:t>
            </a:r>
          </a:p>
          <a:p>
            <a:r>
              <a:rPr lang="en-US" dirty="0"/>
              <a:t>However, it is a weaker law because it is between states and not above states (Oppenheim)</a:t>
            </a:r>
          </a:p>
          <a:p>
            <a:pPr marL="0" indent="0">
              <a:buNone/>
            </a:pPr>
            <a:endParaRPr lang="en-US" dirty="0" smtClean="0"/>
          </a:p>
          <a:p>
            <a:endParaRPr lang="en-US" dirty="0" smtClean="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7017462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Role of International Law</a:t>
            </a:r>
            <a:endParaRPr lang="en-US" dirty="0"/>
          </a:p>
        </p:txBody>
      </p:sp>
      <p:sp>
        <p:nvSpPr>
          <p:cNvPr id="3" name="Content Placeholder 2"/>
          <p:cNvSpPr>
            <a:spLocks noGrp="1"/>
          </p:cNvSpPr>
          <p:nvPr>
            <p:ph idx="1"/>
          </p:nvPr>
        </p:nvSpPr>
        <p:spPr/>
        <p:txBody>
          <a:bodyPr/>
          <a:lstStyle/>
          <a:p>
            <a:pPr marL="457200" indent="-457200">
              <a:buFont typeface="+mj-lt"/>
              <a:buAutoNum type="arabicPeriod"/>
            </a:pPr>
            <a:r>
              <a:rPr lang="en-US" dirty="0" smtClean="0"/>
              <a:t>Helpful in regulating peaceful relations among nation states. The states know what is expected behaviour from them and try to follow those rules and regulations. Thus, unpleasant and confrontational situation is avoided in the presence of international law.</a:t>
            </a:r>
          </a:p>
          <a:p>
            <a:pPr marL="457200" indent="-457200">
              <a:buFont typeface="+mj-lt"/>
              <a:buAutoNum type="arabicPeriod"/>
            </a:pPr>
            <a:r>
              <a:rPr lang="en-US" dirty="0" smtClean="0"/>
              <a:t>Helps in resolving problems confronted on the international level between states. In the absence, the states might have come across war like situation. In case a problem arises, both the states tries to solve problem keeping in mind the international accepted norms and principles. The two parties can also consult the international court of justice to decide the case between them. In case a state loses, no embarrassing arise as it can take it as a court decision to follow and not its weakness to give up its stand. </a:t>
            </a:r>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59554895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Role of International </a:t>
            </a:r>
            <a:r>
              <a:rPr lang="en-US" dirty="0" smtClean="0"/>
              <a:t>Law cont.</a:t>
            </a:r>
            <a:endParaRPr lang="en-US" dirty="0"/>
          </a:p>
        </p:txBody>
      </p:sp>
      <p:sp>
        <p:nvSpPr>
          <p:cNvPr id="3" name="Content Placeholder 2"/>
          <p:cNvSpPr>
            <a:spLocks noGrp="1"/>
          </p:cNvSpPr>
          <p:nvPr>
            <p:ph idx="1"/>
          </p:nvPr>
        </p:nvSpPr>
        <p:spPr/>
        <p:txBody>
          <a:bodyPr/>
          <a:lstStyle/>
          <a:p>
            <a:pPr marL="0" indent="0">
              <a:buNone/>
            </a:pPr>
            <a:r>
              <a:rPr lang="en-US" dirty="0" smtClean="0"/>
              <a:t>3. It helps the member states resolve their issues by themselves. The states know about international law and the conventions and resolution passed by various international bodies. The inter-state disputes can be amicably resolved such as inter-state boundary disputes, natural flow of water between states, movement across borders, air flights, navigation in high seas etc.</a:t>
            </a:r>
          </a:p>
          <a:p>
            <a:pPr marL="0" indent="0">
              <a:buNone/>
            </a:pPr>
            <a:r>
              <a:rPr lang="en-US" dirty="0" smtClean="0"/>
              <a:t>4. International law has greatly helped in specifying rules for diplomacy which is a very important instrument for keeping international relations between states. It underlined the guiding principles and rules for diplomatic mission, working of diplomatic offices, conduct of diplomatic staff, privileges and immunities etc.</a:t>
            </a:r>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4790617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Role of International </a:t>
            </a:r>
            <a:r>
              <a:rPr lang="en-US" dirty="0" smtClean="0"/>
              <a:t>Law cont.</a:t>
            </a:r>
            <a:endParaRPr lang="en-US" dirty="0"/>
          </a:p>
        </p:txBody>
      </p:sp>
      <p:sp>
        <p:nvSpPr>
          <p:cNvPr id="3" name="Content Placeholder 2"/>
          <p:cNvSpPr>
            <a:spLocks noGrp="1"/>
          </p:cNvSpPr>
          <p:nvPr>
            <p:ph idx="1"/>
          </p:nvPr>
        </p:nvSpPr>
        <p:spPr/>
        <p:txBody>
          <a:bodyPr/>
          <a:lstStyle/>
          <a:p>
            <a:pPr marL="0" indent="0">
              <a:buNone/>
            </a:pPr>
            <a:r>
              <a:rPr lang="en-US" dirty="0" smtClean="0"/>
              <a:t>5. International isolation is not possible today. The states are inter-dependent on one another for meeting various needs and human requirement. International law has a vital role in regulating the inter-state trade and business activities. This include the bilateral and multilateral trade agreements, principles of providing financial assistance to a state, international market policies etc.</a:t>
            </a:r>
          </a:p>
          <a:p>
            <a:pPr marL="0" indent="0">
              <a:buNone/>
            </a:pPr>
            <a:r>
              <a:rPr lang="en-US" dirty="0" smtClean="0"/>
              <a:t>6. International law has a key role in protection and promotion of social and political institutions. It has protected the rights of individuals against other states and organizations. It has codified and set rules and standards for advancing human rights, women rights, labor rights, child protection, child labor, animals rights etc. Most of these rights are given legal status by the member countries through their legislature acts and bills.</a:t>
            </a:r>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15116120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a:t>
            </a:r>
            <a:endParaRPr lang="en-US" dirty="0"/>
          </a:p>
        </p:txBody>
      </p:sp>
      <p:sp>
        <p:nvSpPr>
          <p:cNvPr id="3" name="Content Placeholder 2"/>
          <p:cNvSpPr>
            <a:spLocks noGrp="1"/>
          </p:cNvSpPr>
          <p:nvPr>
            <p:ph idx="1"/>
          </p:nvPr>
        </p:nvSpPr>
        <p:spPr/>
        <p:txBody>
          <a:bodyPr>
            <a:normAutofit/>
          </a:bodyPr>
          <a:lstStyle/>
          <a:p>
            <a:r>
              <a:rPr lang="en-US" b="1" dirty="0"/>
              <a:t>Definition and </a:t>
            </a:r>
            <a:r>
              <a:rPr lang="en-US" b="1" dirty="0" smtClean="0"/>
              <a:t>Concept</a:t>
            </a:r>
          </a:p>
          <a:p>
            <a:r>
              <a:rPr lang="en-US" b="1" dirty="0"/>
              <a:t>Need of International </a:t>
            </a:r>
            <a:r>
              <a:rPr lang="en-US" b="1" dirty="0" smtClean="0"/>
              <a:t>Law</a:t>
            </a:r>
            <a:r>
              <a:rPr lang="en-US" dirty="0" smtClean="0"/>
              <a:t>: </a:t>
            </a:r>
            <a:r>
              <a:rPr lang="en-US" dirty="0"/>
              <a:t>peaceful </a:t>
            </a:r>
            <a:r>
              <a:rPr lang="en-US" dirty="0" smtClean="0"/>
              <a:t>relations, preventing </a:t>
            </a:r>
            <a:r>
              <a:rPr lang="en-US" dirty="0"/>
              <a:t>use of </a:t>
            </a:r>
            <a:r>
              <a:rPr lang="en-US" dirty="0" smtClean="0"/>
              <a:t>force, solution </a:t>
            </a:r>
            <a:r>
              <a:rPr lang="en-US" dirty="0"/>
              <a:t>to </a:t>
            </a:r>
            <a:r>
              <a:rPr lang="en-US" dirty="0" smtClean="0"/>
              <a:t>problems, protects rights, natural resources, </a:t>
            </a:r>
            <a:r>
              <a:rPr lang="en-US" dirty="0"/>
              <a:t>trade or </a:t>
            </a:r>
            <a:r>
              <a:rPr lang="en-US" dirty="0" smtClean="0"/>
              <a:t>business, regulates </a:t>
            </a:r>
            <a:r>
              <a:rPr lang="en-US" dirty="0"/>
              <a:t>the conduct of  </a:t>
            </a:r>
            <a:r>
              <a:rPr lang="en-US" dirty="0" smtClean="0"/>
              <a:t>states, diplomacy</a:t>
            </a:r>
          </a:p>
          <a:p>
            <a:r>
              <a:rPr lang="en-US" b="1" dirty="0"/>
              <a:t>Sources of International </a:t>
            </a:r>
            <a:r>
              <a:rPr lang="en-US" b="1" dirty="0" smtClean="0"/>
              <a:t>Law</a:t>
            </a:r>
          </a:p>
          <a:p>
            <a:pPr marL="0" indent="0">
              <a:buNone/>
            </a:pPr>
            <a:r>
              <a:rPr lang="en-US" dirty="0"/>
              <a:t>Treaty </a:t>
            </a:r>
            <a:r>
              <a:rPr lang="en-US" dirty="0" smtClean="0"/>
              <a:t>, Custom, Judicial Decisions, Writings </a:t>
            </a:r>
            <a:r>
              <a:rPr lang="en-US" dirty="0"/>
              <a:t>of </a:t>
            </a:r>
            <a:r>
              <a:rPr lang="en-US" dirty="0" smtClean="0"/>
              <a:t>scholars/ jurists/ commentators,  </a:t>
            </a:r>
            <a:r>
              <a:rPr lang="en-US" dirty="0"/>
              <a:t>Resolutions of international Organizations</a:t>
            </a:r>
            <a:r>
              <a:rPr lang="en-US" dirty="0" smtClean="0"/>
              <a:t>/ Institutions</a:t>
            </a:r>
            <a:endParaRPr lang="en-US" dirty="0"/>
          </a:p>
          <a:p>
            <a:r>
              <a:rPr lang="en-US" b="1" dirty="0"/>
              <a:t>Is International Law </a:t>
            </a:r>
            <a:r>
              <a:rPr lang="en-US" b="1" dirty="0" smtClean="0"/>
              <a:t>really a </a:t>
            </a:r>
            <a:r>
              <a:rPr lang="en-US" b="1" dirty="0"/>
              <a:t>Law</a:t>
            </a:r>
            <a:r>
              <a:rPr lang="en-US" dirty="0"/>
              <a:t>? </a:t>
            </a:r>
            <a:r>
              <a:rPr lang="en-US" dirty="0" smtClean="0"/>
              <a:t>(not made by formal legislature, lacks an executing agency, no sovereign, limited jurisdiction, no punishment on violation)</a:t>
            </a:r>
          </a:p>
          <a:p>
            <a:r>
              <a:rPr lang="en-US" b="1" dirty="0" smtClean="0"/>
              <a:t>Role </a:t>
            </a:r>
            <a:r>
              <a:rPr lang="en-US" b="1" dirty="0"/>
              <a:t>of International </a:t>
            </a:r>
            <a:r>
              <a:rPr lang="en-US" b="1" dirty="0" smtClean="0"/>
              <a:t>Law</a:t>
            </a:r>
            <a:r>
              <a:rPr lang="en-US" dirty="0" smtClean="0"/>
              <a:t>: </a:t>
            </a:r>
            <a:r>
              <a:rPr lang="en-US" dirty="0"/>
              <a:t>peaceful relations, preventing use of force, solution to problems, protects rights, natural resources, trade or business, regulates the conduct of  states, diplomacy</a:t>
            </a:r>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76629668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Questions</a:t>
            </a:r>
            <a:endParaRPr lang="en-US" dirty="0"/>
          </a:p>
        </p:txBody>
      </p:sp>
      <p:sp>
        <p:nvSpPr>
          <p:cNvPr id="3" name="Content Placeholder 2"/>
          <p:cNvSpPr>
            <a:spLocks noGrp="1"/>
          </p:cNvSpPr>
          <p:nvPr>
            <p:ph idx="1"/>
          </p:nvPr>
        </p:nvSpPr>
        <p:spPr/>
        <p:txBody>
          <a:bodyPr/>
          <a:lstStyle/>
          <a:p>
            <a:pPr marL="0" indent="0">
              <a:buNone/>
            </a:pPr>
            <a:r>
              <a:rPr lang="en-US" dirty="0" smtClean="0"/>
              <a:t>Q. Define International law:</a:t>
            </a:r>
          </a:p>
          <a:p>
            <a:pPr marL="0" indent="0">
              <a:buNone/>
            </a:pPr>
            <a:r>
              <a:rPr lang="en-US" dirty="0" smtClean="0"/>
              <a:t>Q. Why International law is needed when national law exists?</a:t>
            </a:r>
            <a:endParaRPr lang="en-US" dirty="0"/>
          </a:p>
          <a:p>
            <a:pPr marL="0" indent="0">
              <a:buNone/>
            </a:pPr>
            <a:r>
              <a:rPr lang="en-US" dirty="0" smtClean="0"/>
              <a:t>Q, Discuss important sources </a:t>
            </a:r>
            <a:r>
              <a:rPr lang="en-US" dirty="0"/>
              <a:t>of International </a:t>
            </a:r>
            <a:r>
              <a:rPr lang="en-US" dirty="0" smtClean="0"/>
              <a:t>Law.</a:t>
            </a:r>
          </a:p>
          <a:p>
            <a:pPr marL="0" indent="0">
              <a:buNone/>
            </a:pPr>
            <a:r>
              <a:rPr lang="en-US" dirty="0" smtClean="0"/>
              <a:t>Q. Discuss whether International law is really a law or not?</a:t>
            </a:r>
          </a:p>
          <a:p>
            <a:pPr marL="0" indent="0">
              <a:buNone/>
            </a:pPr>
            <a:r>
              <a:rPr lang="en-US" dirty="0" smtClean="0"/>
              <a:t>Q. Describe the role of international law in the present world.</a:t>
            </a:r>
            <a:endParaRPr lang="en-US" dirty="0"/>
          </a:p>
          <a:p>
            <a:endParaRPr lang="en-US" b="1" dirty="0" smtClean="0"/>
          </a:p>
          <a:p>
            <a:endParaRPr lang="en-US" dirty="0"/>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67461705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3609</TotalTime>
  <Words>1372</Words>
  <Application>Microsoft Office PowerPoint</Application>
  <PresentationFormat>On-screen Show (4:3)</PresentationFormat>
  <Paragraphs>73</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Review of Previous Lecture: International Law</vt:lpstr>
      <vt:lpstr>INTRODUCTION TO INTERNATIONAL LAW cont. Dr. Fayyaz Ahmad Faize  </vt:lpstr>
      <vt:lpstr>International Court of Justice</vt:lpstr>
      <vt:lpstr>Judges of ICJ</vt:lpstr>
      <vt:lpstr>PowerPoint Presentation</vt:lpstr>
      <vt:lpstr>Is International Law a Law?</vt:lpstr>
      <vt:lpstr>Is International Law a Law? Cont.</vt:lpstr>
      <vt:lpstr>Is International Law a Law? Cont.</vt:lpstr>
      <vt:lpstr>Is International Law a Law? Cont.</vt:lpstr>
      <vt:lpstr>Is International Law a Law? Cont.</vt:lpstr>
      <vt:lpstr>Conclusion </vt:lpstr>
      <vt:lpstr>Role of International Law</vt:lpstr>
      <vt:lpstr>Role of International Law cont.</vt:lpstr>
      <vt:lpstr>Role of International Law cont.</vt:lpstr>
      <vt:lpstr>Summary </vt:lpstr>
      <vt:lpstr>Review Questions</vt:lpstr>
    </vt:vector>
  </TitlesOfParts>
  <Company>GHAZALA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GHAZALA</dc:creator>
  <cp:lastModifiedBy>NTS</cp:lastModifiedBy>
  <cp:revision>192</cp:revision>
  <dcterms:created xsi:type="dcterms:W3CDTF">2012-02-27T05:45:45Z</dcterms:created>
  <dcterms:modified xsi:type="dcterms:W3CDTF">2014-12-06T08:57:47Z</dcterms:modified>
</cp:coreProperties>
</file>