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47" r:id="rId2"/>
    <p:sldId id="295" r:id="rId3"/>
    <p:sldId id="314" r:id="rId4"/>
    <p:sldId id="346" r:id="rId5"/>
    <p:sldId id="315" r:id="rId6"/>
    <p:sldId id="328" r:id="rId7"/>
    <p:sldId id="316" r:id="rId8"/>
    <p:sldId id="317" r:id="rId9"/>
    <p:sldId id="319" r:id="rId10"/>
    <p:sldId id="348" r:id="rId11"/>
    <p:sldId id="327" r:id="rId12"/>
    <p:sldId id="321" r:id="rId13"/>
    <p:sldId id="322" r:id="rId14"/>
    <p:sldId id="350" r:id="rId15"/>
    <p:sldId id="351" r:id="rId16"/>
    <p:sldId id="341" r:id="rId17"/>
    <p:sldId id="349" r:id="rId18"/>
    <p:sldId id="33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12/24/2014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p14="http://schemas.microsoft.com/office/powerpoint/2010/main" xmlns=""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12/24/2014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12/24/2014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12/24/2014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12/24/2014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spcBef>
          <a:spcPct val="0"/>
        </a:spcBef>
        <a:buNone/>
        <a:defRPr sz="2800" b="1" i="0" kern="1200" baseline="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Lecture: Diplomacy</a:t>
            </a:r>
            <a:endParaRPr lang="en-US" dirty="0"/>
          </a:p>
        </p:txBody>
      </p:sp>
      <p:sp>
        <p:nvSpPr>
          <p:cNvPr id="3" name="Content Placeholder 2"/>
          <p:cNvSpPr>
            <a:spLocks noGrp="1"/>
          </p:cNvSpPr>
          <p:nvPr>
            <p:ph idx="1"/>
          </p:nvPr>
        </p:nvSpPr>
        <p:spPr/>
        <p:txBody>
          <a:bodyPr>
            <a:normAutofit/>
          </a:bodyPr>
          <a:lstStyle/>
          <a:p>
            <a:r>
              <a:rPr lang="en-US" dirty="0"/>
              <a:t>Usage of the term</a:t>
            </a:r>
          </a:p>
          <a:p>
            <a:r>
              <a:rPr lang="en-US" b="1" dirty="0"/>
              <a:t>Concept and Definition</a:t>
            </a:r>
          </a:p>
          <a:p>
            <a:r>
              <a:rPr lang="en-US" b="1" dirty="0"/>
              <a:t>Functions of </a:t>
            </a:r>
            <a:r>
              <a:rPr lang="en-US" b="1" dirty="0" smtClean="0"/>
              <a:t>Diplomats</a:t>
            </a:r>
            <a:r>
              <a:rPr lang="en-US" dirty="0" smtClean="0"/>
              <a:t>: Representation, Negotiation, Reporting, Protection </a:t>
            </a:r>
            <a:r>
              <a:rPr lang="en-US" dirty="0"/>
              <a:t>of national interests and citizens</a:t>
            </a:r>
          </a:p>
          <a:p>
            <a:r>
              <a:rPr lang="en-US" b="1" dirty="0" smtClean="0"/>
              <a:t>Types </a:t>
            </a:r>
            <a:r>
              <a:rPr lang="en-US" b="1" dirty="0"/>
              <a:t>of Diplomacy</a:t>
            </a:r>
          </a:p>
          <a:p>
            <a:r>
              <a:rPr lang="en-US" b="1" dirty="0" smtClean="0"/>
              <a:t>Comparison </a:t>
            </a:r>
            <a:r>
              <a:rPr lang="en-US" b="1" dirty="0"/>
              <a:t>of Old and New </a:t>
            </a:r>
            <a:r>
              <a:rPr lang="en-US" b="1" dirty="0" smtClean="0"/>
              <a:t>diplomacy: </a:t>
            </a:r>
            <a:r>
              <a:rPr lang="en-US" dirty="0" smtClean="0"/>
              <a:t>Europe centered, </a:t>
            </a:r>
            <a:r>
              <a:rPr lang="en-US" dirty="0"/>
              <a:t>ignore weak states, </a:t>
            </a:r>
            <a:r>
              <a:rPr lang="en-US" dirty="0" smtClean="0"/>
              <a:t>, secret, diplomats from aristocrat, more freedom, </a:t>
            </a:r>
            <a:r>
              <a:rPr lang="en-US" dirty="0"/>
              <a:t>summit diplomacy</a:t>
            </a:r>
          </a:p>
          <a:p>
            <a:r>
              <a:rPr lang="en-US" sz="2000" b="1" dirty="0"/>
              <a:t>Diplomatic </a:t>
            </a:r>
            <a:r>
              <a:rPr lang="en-US" sz="2000" b="1" dirty="0" smtClean="0"/>
              <a:t>Immunities: </a:t>
            </a:r>
            <a:r>
              <a:rPr lang="en-US" sz="2000" dirty="0" smtClean="0"/>
              <a:t>immunity from </a:t>
            </a:r>
            <a:r>
              <a:rPr lang="en-US" sz="2000" dirty="0"/>
              <a:t>police </a:t>
            </a:r>
            <a:r>
              <a:rPr lang="en-US" sz="2000" dirty="0" smtClean="0"/>
              <a:t>search, arrested, sue,  taxation, use </a:t>
            </a:r>
            <a:r>
              <a:rPr lang="en-US" sz="2000" dirty="0"/>
              <a:t>his country </a:t>
            </a:r>
            <a:r>
              <a:rPr lang="en-US" sz="2000" dirty="0" smtClean="0"/>
              <a:t>flag, move </a:t>
            </a:r>
            <a:r>
              <a:rPr lang="en-US" sz="2000" dirty="0"/>
              <a:t>freely </a:t>
            </a:r>
            <a:endParaRPr lang="en-US" sz="2000" b="1" dirty="0" smtClean="0"/>
          </a:p>
          <a:p>
            <a:r>
              <a:rPr lang="en-US" sz="2000" b="1" dirty="0" smtClean="0"/>
              <a:t>Termination </a:t>
            </a:r>
            <a:r>
              <a:rPr lang="en-US" sz="2000" b="1" dirty="0"/>
              <a:t>of diplomatic </a:t>
            </a:r>
            <a:r>
              <a:rPr lang="en-US" sz="2000" b="1" dirty="0" smtClean="0"/>
              <a:t>missions: </a:t>
            </a:r>
            <a:r>
              <a:rPr lang="en-US" sz="2000" dirty="0"/>
              <a:t>Expiry of the </a:t>
            </a:r>
            <a:r>
              <a:rPr lang="en-US" sz="2000" dirty="0" smtClean="0"/>
              <a:t>duration, </a:t>
            </a:r>
            <a:r>
              <a:rPr lang="en-US" sz="2000" dirty="0"/>
              <a:t>Recall </a:t>
            </a:r>
            <a:r>
              <a:rPr lang="en-US" sz="2000" dirty="0" smtClean="0"/>
              <a:t>notice, </a:t>
            </a:r>
            <a:r>
              <a:rPr lang="en-US" sz="2000" dirty="0"/>
              <a:t>persona </a:t>
            </a:r>
            <a:r>
              <a:rPr lang="en-US" sz="2000" dirty="0" smtClean="0"/>
              <a:t>non-grata, death/change </a:t>
            </a:r>
            <a:r>
              <a:rPr lang="en-US" sz="2000" dirty="0"/>
              <a:t>of the </a:t>
            </a:r>
            <a:r>
              <a:rPr lang="en-US" sz="2000" dirty="0" smtClean="0"/>
              <a:t>government, Declaration </a:t>
            </a:r>
            <a:r>
              <a:rPr lang="en-US" sz="2000" dirty="0"/>
              <a:t>of </a:t>
            </a:r>
            <a:r>
              <a:rPr lang="en-US" sz="2000" dirty="0" smtClean="0"/>
              <a:t>war, merger or extinction of either state</a:t>
            </a:r>
            <a:endParaRPr lang="en-US" sz="2000" b="1" dirty="0"/>
          </a:p>
          <a:p>
            <a:endParaRPr lang="en-US" b="1"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005176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2209800"/>
            <a:ext cx="7543800" cy="2743200"/>
          </a:xfrm>
        </p:spPr>
        <p:txBody>
          <a:bodyPr/>
          <a:lstStyle/>
          <a:p>
            <a:pPr algn="ctr" eaLnBrk="1" hangingPunct="1">
              <a:defRPr/>
            </a:pPr>
            <a:r>
              <a:rPr lang="en-US" sz="2800" b="1" dirty="0" smtClean="0"/>
              <a:t>INTRODUCTION TO INTERNATIONAL LAW</a:t>
            </a:r>
            <a:br>
              <a:rPr lang="en-US" sz="2800" b="1" dirty="0" smtClean="0"/>
            </a:br>
            <a:r>
              <a:rPr lang="en-US" dirty="0" smtClean="0"/>
              <a:t>Dr. Fayyaz Ahmad </a:t>
            </a:r>
            <a:r>
              <a:rPr lang="en-US" dirty="0" err="1" smtClean="0"/>
              <a:t>Faize</a:t>
            </a:r>
            <a:r>
              <a:rPr lang="en-US" sz="2800" b="1" dirty="0" smtClean="0"/>
              <a:t/>
            </a:r>
            <a:br>
              <a:rPr lang="en-US" sz="2800" b="1" dirty="0" smtClean="0"/>
            </a:br>
            <a:r>
              <a:rPr lang="en-US" sz="2800" b="1" dirty="0" smtClean="0"/>
              <a:t/>
            </a:r>
            <a:br>
              <a:rPr lang="en-US" sz="2800" b="1" dirty="0" smtClean="0"/>
            </a:br>
            <a:endParaRPr lang="en-US" sz="2000" b="1" dirty="0" smtClean="0"/>
          </a:p>
        </p:txBody>
      </p:sp>
    </p:spTree>
    <p:extLst>
      <p:ext uri="{BB962C8B-B14F-4D97-AF65-F5344CB8AC3E}">
        <p14:creationId xmlns:p14="http://schemas.microsoft.com/office/powerpoint/2010/main" xmlns="" val="3172430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Law</a:t>
            </a:r>
            <a:endParaRPr lang="en-US" dirty="0"/>
          </a:p>
        </p:txBody>
      </p:sp>
      <p:sp>
        <p:nvSpPr>
          <p:cNvPr id="3" name="Content Placeholder 2"/>
          <p:cNvSpPr>
            <a:spLocks noGrp="1"/>
          </p:cNvSpPr>
          <p:nvPr>
            <p:ph idx="1"/>
          </p:nvPr>
        </p:nvSpPr>
        <p:spPr/>
        <p:txBody>
          <a:bodyPr/>
          <a:lstStyle/>
          <a:p>
            <a:r>
              <a:rPr lang="en-US" dirty="0" smtClean="0"/>
              <a:t>Definition and concept</a:t>
            </a:r>
          </a:p>
          <a:p>
            <a:r>
              <a:rPr lang="en-US" dirty="0" smtClean="0"/>
              <a:t>Need of International Law</a:t>
            </a:r>
          </a:p>
          <a:p>
            <a:r>
              <a:rPr lang="en-US" dirty="0" smtClean="0"/>
              <a:t>Sources</a:t>
            </a:r>
          </a:p>
          <a:p>
            <a:r>
              <a:rPr lang="en-US" dirty="0" smtClean="0"/>
              <a:t>Is it a Law?</a:t>
            </a:r>
          </a:p>
          <a:p>
            <a:r>
              <a:rPr lang="en-US" dirty="0" smtClean="0"/>
              <a:t>Role of International Law</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485595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Law</a:t>
            </a:r>
          </a:p>
        </p:txBody>
      </p:sp>
      <p:sp>
        <p:nvSpPr>
          <p:cNvPr id="3" name="Content Placeholder 2"/>
          <p:cNvSpPr>
            <a:spLocks noGrp="1"/>
          </p:cNvSpPr>
          <p:nvPr>
            <p:ph idx="1"/>
          </p:nvPr>
        </p:nvSpPr>
        <p:spPr/>
        <p:txBody>
          <a:bodyPr/>
          <a:lstStyle/>
          <a:p>
            <a:pPr marL="0" indent="0">
              <a:buNone/>
            </a:pPr>
            <a:r>
              <a:rPr lang="en-US" dirty="0" smtClean="0"/>
              <a:t>Q. What is a law?</a:t>
            </a:r>
          </a:p>
          <a:p>
            <a:pPr marL="457200" indent="-457200">
              <a:buAutoNum type="alphaUcPeriod"/>
            </a:pPr>
            <a:r>
              <a:rPr lang="en-US" dirty="0" smtClean="0"/>
              <a:t>A set of </a:t>
            </a:r>
            <a:r>
              <a:rPr lang="en-US" dirty="0"/>
              <a:t>rules </a:t>
            </a:r>
            <a:r>
              <a:rPr lang="en-US" dirty="0" smtClean="0"/>
              <a:t>enforced by a sovereign</a:t>
            </a:r>
          </a:p>
          <a:p>
            <a:pPr marL="0" indent="0">
              <a:buNone/>
            </a:pPr>
            <a:r>
              <a:rPr lang="en-US" dirty="0" smtClean="0"/>
              <a:t>Q. What will happen if there is no law?</a:t>
            </a:r>
          </a:p>
          <a:p>
            <a:pPr marL="457200" indent="-457200">
              <a:buAutoNum type="alphaUcPeriod"/>
            </a:pPr>
            <a:r>
              <a:rPr lang="en-US" dirty="0" smtClean="0"/>
              <a:t>confusion, conflicts, violation of rights,</a:t>
            </a:r>
          </a:p>
          <a:p>
            <a:pPr marL="0" indent="0">
              <a:buNone/>
            </a:pPr>
            <a:r>
              <a:rPr lang="en-US" dirty="0" smtClean="0"/>
              <a:t>Uncertainty etc. </a:t>
            </a:r>
          </a:p>
          <a:p>
            <a:pPr marL="0" indent="0">
              <a:buNone/>
            </a:pPr>
            <a:r>
              <a:rPr lang="en-US" dirty="0" smtClean="0"/>
              <a:t>Q. What may be international law?</a:t>
            </a:r>
          </a:p>
          <a:p>
            <a:pPr marL="457200" indent="-457200">
              <a:buAutoNum type="alphaUcPeriod"/>
            </a:pPr>
            <a:r>
              <a:rPr lang="en-US" dirty="0" smtClean="0"/>
              <a:t>Set of rules related to sovereign states governing their behaviour</a:t>
            </a:r>
          </a:p>
          <a:p>
            <a:pPr marL="0" indent="0">
              <a:buNone/>
            </a:pPr>
            <a:r>
              <a:rPr lang="en-US" dirty="0" smtClean="0"/>
              <a:t>Q. What will happen if there is no international law?</a:t>
            </a:r>
          </a:p>
          <a:p>
            <a:pPr marL="0" indent="0">
              <a:buNone/>
            </a:pPr>
            <a:r>
              <a:rPr lang="en-US" dirty="0" smtClean="0"/>
              <a:t>A. Confusion, conflicts, uncertainty, unpredictable behaviour</a:t>
            </a:r>
          </a:p>
          <a:p>
            <a:endParaRPr lang="en-US" dirty="0"/>
          </a:p>
        </p:txBody>
      </p:sp>
      <p:sp>
        <p:nvSpPr>
          <p:cNvPr id="4" name="Footer Placeholder 3"/>
          <p:cNvSpPr>
            <a:spLocks noGrp="1"/>
          </p:cNvSpPr>
          <p:nvPr>
            <p:ph type="ftr" sz="quarter" idx="11"/>
          </p:nvPr>
        </p:nvSpPr>
        <p:spPr/>
        <p:txBody>
          <a:bodyPr/>
          <a:lstStyle/>
          <a:p>
            <a:endParaRPr lang="en-US"/>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739" r="46871"/>
          <a:stretch/>
        </p:blipFill>
        <p:spPr bwMode="auto">
          <a:xfrm>
            <a:off x="6324600" y="914400"/>
            <a:ext cx="2639291" cy="23305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67037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and Concept</a:t>
            </a:r>
          </a:p>
        </p:txBody>
      </p:sp>
      <p:sp>
        <p:nvSpPr>
          <p:cNvPr id="3" name="Content Placeholder 2"/>
          <p:cNvSpPr>
            <a:spLocks noGrp="1"/>
          </p:cNvSpPr>
          <p:nvPr>
            <p:ph idx="1"/>
          </p:nvPr>
        </p:nvSpPr>
        <p:spPr/>
        <p:txBody>
          <a:bodyPr/>
          <a:lstStyle/>
          <a:p>
            <a:r>
              <a:rPr lang="en-US" sz="2400" dirty="0"/>
              <a:t>a body of rules and principles governing the relations between </a:t>
            </a:r>
            <a:r>
              <a:rPr lang="en-US" sz="2400" dirty="0" smtClean="0"/>
              <a:t>states </a:t>
            </a:r>
          </a:p>
          <a:p>
            <a:r>
              <a:rPr lang="en-US" sz="2400" dirty="0" err="1" smtClean="0"/>
              <a:t>Brierly</a:t>
            </a:r>
            <a:r>
              <a:rPr lang="en-US" sz="2400" dirty="0" smtClean="0"/>
              <a:t>: ‘the sum of rights that a state may claim for itself and its nationals from other states, and of the duties which in consequence it must observe towards them’</a:t>
            </a:r>
          </a:p>
          <a:p>
            <a:r>
              <a:rPr lang="en-US" sz="2400" dirty="0" smtClean="0"/>
              <a:t>Prof. Oppenheim: ‘International law is the name for the body of customary and conventional rules which are considered legally binding by civilized states in their intercourse with each other’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294550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cont.</a:t>
            </a:r>
            <a:endParaRPr lang="en-US" dirty="0"/>
          </a:p>
        </p:txBody>
      </p:sp>
      <p:sp>
        <p:nvSpPr>
          <p:cNvPr id="3" name="Content Placeholder 2"/>
          <p:cNvSpPr>
            <a:spLocks noGrp="1"/>
          </p:cNvSpPr>
          <p:nvPr>
            <p:ph idx="1"/>
          </p:nvPr>
        </p:nvSpPr>
        <p:spPr/>
        <p:txBody>
          <a:bodyPr/>
          <a:lstStyle/>
          <a:p>
            <a:pPr marL="0" indent="0" algn="just">
              <a:buNone/>
              <a:defRPr/>
            </a:pPr>
            <a:r>
              <a:rPr lang="en-US" sz="2400" dirty="0" smtClean="0"/>
              <a:t>International </a:t>
            </a:r>
            <a:r>
              <a:rPr lang="en-US" sz="2400" dirty="0"/>
              <a:t>law </a:t>
            </a:r>
            <a:r>
              <a:rPr lang="en-US" sz="2400" dirty="0" smtClean="0"/>
              <a:t>deals with and protects the following:  </a:t>
            </a:r>
            <a:endParaRPr lang="en-US" sz="2400" dirty="0"/>
          </a:p>
          <a:p>
            <a:pPr marL="660400" indent="-660400" algn="just">
              <a:buFont typeface="+mj-lt"/>
              <a:buAutoNum type="arabicPeriod"/>
              <a:defRPr/>
            </a:pPr>
            <a:r>
              <a:rPr lang="en-US" sz="2400" dirty="0"/>
              <a:t>States</a:t>
            </a:r>
          </a:p>
          <a:p>
            <a:pPr marL="660400" indent="-660400" algn="just">
              <a:buFont typeface="+mj-lt"/>
              <a:buAutoNum type="arabicPeriod"/>
              <a:defRPr/>
            </a:pPr>
            <a:r>
              <a:rPr lang="en-US" sz="2400" dirty="0"/>
              <a:t>Individuals </a:t>
            </a:r>
            <a:r>
              <a:rPr lang="en-US" sz="1800" dirty="0" smtClean="0"/>
              <a:t>(human rights and humanitarian </a:t>
            </a:r>
            <a:r>
              <a:rPr lang="en-US" sz="1800" dirty="0"/>
              <a:t>laws </a:t>
            </a:r>
            <a:r>
              <a:rPr lang="en-US" sz="1800" dirty="0" smtClean="0"/>
              <a:t>protecting </a:t>
            </a:r>
            <a:r>
              <a:rPr lang="en-US" sz="1800" dirty="0"/>
              <a:t>the rights of individuals and groups in both peace and </a:t>
            </a:r>
            <a:r>
              <a:rPr lang="en-US" sz="1800" dirty="0" smtClean="0"/>
              <a:t>war against </a:t>
            </a:r>
            <a:r>
              <a:rPr lang="en-US" sz="1800" dirty="0"/>
              <a:t>violations by states, </a:t>
            </a:r>
            <a:r>
              <a:rPr lang="en-US" sz="1800" dirty="0" smtClean="0"/>
              <a:t>and non-state actors)</a:t>
            </a:r>
            <a:endParaRPr lang="en-US" sz="1800" dirty="0"/>
          </a:p>
          <a:p>
            <a:pPr marL="660400" indent="-660400" algn="just">
              <a:buFont typeface="+mj-lt"/>
              <a:buAutoNum type="arabicPeriod"/>
              <a:defRPr/>
            </a:pPr>
            <a:r>
              <a:rPr lang="en-US" sz="2400" dirty="0" smtClean="0"/>
              <a:t>Organizations/institutions/Multinational Corporations etc. </a:t>
            </a:r>
            <a:endParaRPr lang="en-US" sz="2400"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79808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68362"/>
          </a:xfrm>
        </p:spPr>
        <p:txBody>
          <a:bodyPr/>
          <a:lstStyle/>
          <a:p>
            <a:r>
              <a:rPr lang="en-US" dirty="0" smtClean="0"/>
              <a:t>Need of International Law</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dirty="0" smtClean="0"/>
              <a:t>Required for ensuring </a:t>
            </a:r>
            <a:r>
              <a:rPr lang="en-US" b="1" u="sng" dirty="0" smtClean="0"/>
              <a:t>peaceful relations </a:t>
            </a:r>
            <a:r>
              <a:rPr lang="en-US" dirty="0" smtClean="0"/>
              <a:t>between states</a:t>
            </a:r>
          </a:p>
          <a:p>
            <a:pPr marL="457200" indent="-457200">
              <a:buFont typeface="+mj-lt"/>
              <a:buAutoNum type="arabicPeriod"/>
            </a:pPr>
            <a:r>
              <a:rPr lang="en-US" b="1" u="sng" dirty="0" smtClean="0"/>
              <a:t>Preventing use of force and threats </a:t>
            </a:r>
            <a:r>
              <a:rPr lang="en-US" dirty="0" smtClean="0"/>
              <a:t>in case of international disputes</a:t>
            </a:r>
          </a:p>
          <a:p>
            <a:pPr marL="457200" indent="-457200">
              <a:buFont typeface="+mj-lt"/>
              <a:buAutoNum type="arabicPeriod"/>
            </a:pPr>
            <a:r>
              <a:rPr lang="en-US" dirty="0" smtClean="0"/>
              <a:t>Providing </a:t>
            </a:r>
            <a:r>
              <a:rPr lang="en-US" b="1" u="sng" dirty="0" smtClean="0"/>
              <a:t>solution to problems</a:t>
            </a:r>
            <a:r>
              <a:rPr lang="en-US" dirty="0" smtClean="0"/>
              <a:t> through pre-defined standards and principles</a:t>
            </a:r>
          </a:p>
          <a:p>
            <a:pPr marL="457200" indent="-457200">
              <a:buFont typeface="+mj-lt"/>
              <a:buAutoNum type="arabicPeriod"/>
            </a:pPr>
            <a:r>
              <a:rPr lang="en-US" b="1" u="sng" dirty="0" smtClean="0"/>
              <a:t>Protects rights and interests</a:t>
            </a:r>
            <a:r>
              <a:rPr lang="en-US" dirty="0" smtClean="0"/>
              <a:t> of states, individuals, groups and other non-state actors during peace as well as war.  </a:t>
            </a:r>
          </a:p>
          <a:p>
            <a:pPr marL="457200" indent="-457200">
              <a:buFont typeface="+mj-lt"/>
              <a:buAutoNum type="arabicPeriod"/>
            </a:pPr>
            <a:r>
              <a:rPr lang="en-US" dirty="0" smtClean="0"/>
              <a:t>Regulates issues </a:t>
            </a:r>
            <a:r>
              <a:rPr lang="en-US" b="1" u="sng" dirty="0" smtClean="0"/>
              <a:t>related to exploitation</a:t>
            </a:r>
            <a:r>
              <a:rPr lang="en-US" b="1" u="sng" dirty="0"/>
              <a:t>, exploration and utilization of natural resources</a:t>
            </a:r>
            <a:r>
              <a:rPr lang="en-US" dirty="0"/>
              <a:t>, trade or business relations as well as the protection and management of the </a:t>
            </a:r>
            <a:r>
              <a:rPr lang="en-US" dirty="0" smtClean="0"/>
              <a:t>environment.</a:t>
            </a:r>
          </a:p>
          <a:p>
            <a:pPr marL="457200" lvl="1" indent="-457200">
              <a:buFont typeface="+mj-lt"/>
              <a:buAutoNum type="arabicPeriod" startAt="6"/>
            </a:pPr>
            <a:r>
              <a:rPr lang="en-US" dirty="0" smtClean="0"/>
              <a:t>Regulates </a:t>
            </a:r>
            <a:r>
              <a:rPr lang="en-US" dirty="0"/>
              <a:t>the </a:t>
            </a:r>
            <a:r>
              <a:rPr lang="en-US" b="1" u="sng" dirty="0"/>
              <a:t>conduct of </a:t>
            </a:r>
            <a:r>
              <a:rPr lang="en-US" b="1" u="sng" dirty="0" smtClean="0"/>
              <a:t> states during warfare</a:t>
            </a:r>
            <a:r>
              <a:rPr lang="en-US" dirty="0" smtClean="0"/>
              <a:t>, the rights of prisoners, protection of civilian population, protection of educational institutions, hospitals, etc.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168030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International Law</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dirty="0" smtClean="0"/>
              <a:t>Treaty</a:t>
            </a:r>
            <a:r>
              <a:rPr lang="en-US" dirty="0"/>
              <a:t> </a:t>
            </a:r>
            <a:endParaRPr lang="en-US" dirty="0" smtClean="0"/>
          </a:p>
          <a:p>
            <a:pPr marL="457200" indent="-457200">
              <a:buFont typeface="+mj-lt"/>
              <a:buAutoNum type="arabicPeriod"/>
            </a:pPr>
            <a:r>
              <a:rPr lang="en-US" dirty="0" smtClean="0"/>
              <a:t>Custom</a:t>
            </a:r>
          </a:p>
          <a:p>
            <a:pPr marL="457200" indent="-457200">
              <a:buFont typeface="+mj-lt"/>
              <a:buAutoNum type="arabicPeriod"/>
            </a:pPr>
            <a:r>
              <a:rPr lang="en-US" dirty="0" smtClean="0"/>
              <a:t>Judicial Decisions</a:t>
            </a:r>
            <a:r>
              <a:rPr lang="en-US" dirty="0"/>
              <a:t> </a:t>
            </a:r>
            <a:endParaRPr lang="en-US" dirty="0" smtClean="0"/>
          </a:p>
          <a:p>
            <a:pPr marL="457200" indent="-457200">
              <a:buFont typeface="+mj-lt"/>
              <a:buAutoNum type="arabicPeriod"/>
            </a:pPr>
            <a:r>
              <a:rPr lang="en-US" dirty="0" smtClean="0"/>
              <a:t>Writings </a:t>
            </a:r>
            <a:r>
              <a:rPr lang="en-US" dirty="0"/>
              <a:t>of </a:t>
            </a:r>
            <a:r>
              <a:rPr lang="en-US" dirty="0" smtClean="0"/>
              <a:t>Scholars/Jurists/Commentators</a:t>
            </a:r>
          </a:p>
          <a:p>
            <a:pPr marL="457200" indent="-457200">
              <a:buFont typeface="+mj-lt"/>
              <a:buAutoNum type="arabicPeriod"/>
            </a:pPr>
            <a:r>
              <a:rPr lang="en-US" dirty="0" smtClean="0"/>
              <a:t> </a:t>
            </a:r>
            <a:r>
              <a:rPr lang="en-US" dirty="0"/>
              <a:t>Resolutions of international </a:t>
            </a:r>
            <a:r>
              <a:rPr lang="en-US" dirty="0" smtClean="0"/>
              <a:t>Organizations/Institutions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33339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Law</a:t>
            </a:r>
          </a:p>
        </p:txBody>
      </p:sp>
      <p:sp>
        <p:nvSpPr>
          <p:cNvPr id="3" name="Content Placeholder 2"/>
          <p:cNvSpPr>
            <a:spLocks noGrp="1"/>
          </p:cNvSpPr>
          <p:nvPr>
            <p:ph idx="1"/>
          </p:nvPr>
        </p:nvSpPr>
        <p:spPr>
          <a:xfrm>
            <a:off x="457200" y="1143000"/>
            <a:ext cx="5105400" cy="5181600"/>
          </a:xfrm>
        </p:spPr>
        <p:txBody>
          <a:bodyPr>
            <a:normAutofit fontScale="92500"/>
          </a:bodyPr>
          <a:lstStyle/>
          <a:p>
            <a:pPr marL="457200" indent="-457200">
              <a:buAutoNum type="arabicPeriod"/>
            </a:pPr>
            <a:r>
              <a:rPr lang="en-US" b="1" u="sng" dirty="0" smtClean="0"/>
              <a:t>Treaty:-</a:t>
            </a:r>
            <a:r>
              <a:rPr lang="en-US" u="sng" dirty="0" smtClean="0"/>
              <a:t> </a:t>
            </a:r>
          </a:p>
          <a:p>
            <a:pPr marL="0" indent="0">
              <a:buNone/>
            </a:pPr>
            <a:r>
              <a:rPr lang="en-US" u="sng" dirty="0" smtClean="0"/>
              <a:t>What is Treaty?</a:t>
            </a:r>
          </a:p>
          <a:p>
            <a:pPr marL="0" indent="0">
              <a:buNone/>
            </a:pPr>
            <a:r>
              <a:rPr lang="en-US" dirty="0" smtClean="0"/>
              <a:t>an </a:t>
            </a:r>
            <a:r>
              <a:rPr lang="en-US" dirty="0"/>
              <a:t>international agreement concluded between states or parties </a:t>
            </a:r>
            <a:endParaRPr lang="en-US" dirty="0" smtClean="0"/>
          </a:p>
          <a:p>
            <a:r>
              <a:rPr lang="en-US" b="1" dirty="0" smtClean="0"/>
              <a:t>2 types</a:t>
            </a:r>
          </a:p>
          <a:p>
            <a:r>
              <a:rPr lang="en-US" dirty="0" smtClean="0"/>
              <a:t>One deals with treaties and agreements between two states. They are binding on the signatory states.</a:t>
            </a:r>
          </a:p>
          <a:p>
            <a:r>
              <a:rPr lang="en-US" dirty="0" smtClean="0"/>
              <a:t>The second is the one that gives general rules for a large number of states. This plays more significant role than the first one. Examples: Peace of Westphalia (1648), treaty of Versailles (1919), Geneva convention 1929 and 1949, UN charter 1945.</a:t>
            </a:r>
          </a:p>
          <a:p>
            <a:endParaRPr lang="en-US" dirty="0"/>
          </a:p>
        </p:txBody>
      </p:sp>
      <p:sp>
        <p:nvSpPr>
          <p:cNvPr id="4" name="Footer Placeholder 3"/>
          <p:cNvSpPr>
            <a:spLocks noGrp="1"/>
          </p:cNvSpPr>
          <p:nvPr>
            <p:ph type="ftr" sz="quarter" idx="11"/>
          </p:nvPr>
        </p:nvSpPr>
        <p:spPr>
          <a:xfrm>
            <a:off x="1447800" y="6356350"/>
            <a:ext cx="4572000" cy="365125"/>
          </a:xfrm>
        </p:spPr>
        <p:txBody>
          <a:bodyPr/>
          <a:lstStyle/>
          <a:p>
            <a:r>
              <a:rPr lang="en-US" dirty="0"/>
              <a:t>http://kwilhelmii.weebly.com/treaty-of-versailles.html</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8800" y="381000"/>
            <a:ext cx="3114650" cy="55336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29883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Law</a:t>
            </a:r>
          </a:p>
        </p:txBody>
      </p:sp>
      <p:sp>
        <p:nvSpPr>
          <p:cNvPr id="3" name="Content Placeholder 2"/>
          <p:cNvSpPr>
            <a:spLocks noGrp="1"/>
          </p:cNvSpPr>
          <p:nvPr>
            <p:ph idx="1"/>
          </p:nvPr>
        </p:nvSpPr>
        <p:spPr/>
        <p:txBody>
          <a:bodyPr/>
          <a:lstStyle/>
          <a:p>
            <a:pPr marL="0" indent="0">
              <a:buNone/>
            </a:pPr>
            <a:r>
              <a:rPr lang="en-US" dirty="0" smtClean="0"/>
              <a:t>Q. Are all treaties can be source of international law?</a:t>
            </a:r>
          </a:p>
          <a:p>
            <a:pPr marL="457200" indent="-457200">
              <a:buAutoNum type="alphaUcPeriod"/>
            </a:pPr>
            <a:r>
              <a:rPr lang="en-US" dirty="0" smtClean="0"/>
              <a:t>No, not necessary</a:t>
            </a:r>
          </a:p>
          <a:p>
            <a:r>
              <a:rPr lang="en-US" dirty="0" smtClean="0"/>
              <a:t>Treaties which are widely accepted and endorsed by states can become source of international law</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89252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Law</a:t>
            </a:r>
          </a:p>
        </p:txBody>
      </p:sp>
      <p:sp>
        <p:nvSpPr>
          <p:cNvPr id="3" name="Content Placeholder 2"/>
          <p:cNvSpPr>
            <a:spLocks noGrp="1"/>
          </p:cNvSpPr>
          <p:nvPr>
            <p:ph idx="1"/>
          </p:nvPr>
        </p:nvSpPr>
        <p:spPr/>
        <p:txBody>
          <a:bodyPr/>
          <a:lstStyle/>
          <a:p>
            <a:pPr marL="55562" indent="0" algn="just">
              <a:buNone/>
              <a:defRPr/>
            </a:pPr>
            <a:r>
              <a:rPr lang="en-US" sz="2000" b="1" dirty="0" smtClean="0"/>
              <a:t>2. </a:t>
            </a:r>
            <a:r>
              <a:rPr lang="en-US" b="1" u="sng" dirty="0" smtClean="0"/>
              <a:t>Custom:-</a:t>
            </a:r>
            <a:r>
              <a:rPr lang="en-US" u="sng" dirty="0" smtClean="0"/>
              <a:t> </a:t>
            </a:r>
          </a:p>
          <a:p>
            <a:pPr marL="55562" indent="0" algn="just">
              <a:buNone/>
              <a:defRPr/>
            </a:pPr>
            <a:r>
              <a:rPr lang="en-US" u="sng" dirty="0" smtClean="0"/>
              <a:t>Q. What is custom?</a:t>
            </a:r>
          </a:p>
          <a:p>
            <a:pPr marL="55562" indent="0" algn="just">
              <a:buNone/>
              <a:defRPr/>
            </a:pPr>
            <a:r>
              <a:rPr lang="en-US" u="sng" dirty="0" smtClean="0"/>
              <a:t>A. Generally accepted practices of a group of people</a:t>
            </a:r>
          </a:p>
          <a:p>
            <a:pPr marL="398462" algn="just">
              <a:defRPr/>
            </a:pPr>
            <a:r>
              <a:rPr lang="en-US" dirty="0" smtClean="0"/>
              <a:t>If these rules and practices are widely accepted by states, then such customs are made part of international law. </a:t>
            </a:r>
          </a:p>
          <a:p>
            <a:pPr marL="346075" indent="-290513" algn="just">
              <a:defRPr/>
            </a:pPr>
            <a:r>
              <a:rPr lang="en-US" dirty="0" smtClean="0"/>
              <a:t>Examples: rules of diplomacy are taken from long prevalent customs coming from ancient Greek and Rome, navigation of commercial vessels, </a:t>
            </a:r>
            <a:r>
              <a:rPr lang="en-US" dirty="0"/>
              <a:t>the Geneva Conventions and the Hague Conventions (on conduct of war, treatment of prisoners of </a:t>
            </a:r>
            <a:r>
              <a:rPr lang="en-US" dirty="0" smtClean="0"/>
              <a:t>war) etc. and </a:t>
            </a:r>
            <a:r>
              <a:rPr lang="en-US" dirty="0"/>
              <a:t>the entire provisions of the Universal Declaration of Human Rights of 1948.</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730678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a:t>
            </a:r>
            <a:r>
              <a:rPr lang="en-US" dirty="0" smtClean="0"/>
              <a:t>Law cont.</a:t>
            </a:r>
            <a:endParaRPr lang="en-US" dirty="0"/>
          </a:p>
        </p:txBody>
      </p:sp>
      <p:sp>
        <p:nvSpPr>
          <p:cNvPr id="3" name="Content Placeholder 2"/>
          <p:cNvSpPr>
            <a:spLocks noGrp="1"/>
          </p:cNvSpPr>
          <p:nvPr>
            <p:ph idx="1"/>
          </p:nvPr>
        </p:nvSpPr>
        <p:spPr/>
        <p:txBody>
          <a:bodyPr>
            <a:normAutofit/>
          </a:bodyPr>
          <a:lstStyle/>
          <a:p>
            <a:pPr marL="0" indent="0" algn="just">
              <a:lnSpc>
                <a:spcPct val="90000"/>
              </a:lnSpc>
              <a:buNone/>
              <a:defRPr/>
            </a:pPr>
            <a:r>
              <a:rPr lang="en-US" dirty="0" smtClean="0"/>
              <a:t>3. </a:t>
            </a:r>
            <a:r>
              <a:rPr lang="en-US" b="1" u="sng" dirty="0" smtClean="0"/>
              <a:t>Judicial </a:t>
            </a:r>
            <a:r>
              <a:rPr lang="en-US" b="1" u="sng" dirty="0"/>
              <a:t>Decisions</a:t>
            </a:r>
            <a:r>
              <a:rPr lang="en-US" b="1" u="sng" dirty="0" smtClean="0"/>
              <a:t>:- </a:t>
            </a:r>
            <a:r>
              <a:rPr lang="en-US" dirty="0" smtClean="0"/>
              <a:t>The judges while interpreting law and using their good sense of justice also contributed to international law. The verdict given by judges also serves as precedent for other judges in deciding about a case. </a:t>
            </a:r>
          </a:p>
          <a:p>
            <a:pPr algn="just">
              <a:lnSpc>
                <a:spcPct val="90000"/>
              </a:lnSpc>
              <a:defRPr/>
            </a:pPr>
            <a:r>
              <a:rPr lang="en-US" dirty="0" smtClean="0"/>
              <a:t>The decisions of ICJ can also be accepted by national courts as based on equity and justice and thus become a part of national law.</a:t>
            </a:r>
          </a:p>
          <a:p>
            <a:pPr algn="just">
              <a:lnSpc>
                <a:spcPct val="90000"/>
              </a:lnSpc>
              <a:defRPr/>
            </a:pPr>
            <a:r>
              <a:rPr lang="en-US" dirty="0" smtClean="0"/>
              <a:t>E.g. The judicial decisions made by ICJ</a:t>
            </a:r>
            <a:r>
              <a:rPr lang="en-US" dirty="0"/>
              <a:t>, ICC</a:t>
            </a:r>
            <a:r>
              <a:rPr lang="en-US" dirty="0" smtClean="0"/>
              <a:t>, </a:t>
            </a:r>
            <a:r>
              <a:rPr lang="en-US" dirty="0"/>
              <a:t>UN Special Court for Sierra-Leone, European Court of Justice, European Court of Human Rights, African Court of Human Rights, Inter-American Court of Human Rights</a:t>
            </a:r>
            <a:r>
              <a:rPr lang="en-US" dirty="0" smtClean="0"/>
              <a:t>.</a:t>
            </a:r>
          </a:p>
          <a:p>
            <a:pPr algn="just">
              <a:lnSpc>
                <a:spcPct val="90000"/>
              </a:lnSpc>
              <a:defRPr/>
            </a:pPr>
            <a:r>
              <a:rPr lang="en-US" dirty="0"/>
              <a:t> </a:t>
            </a:r>
            <a:r>
              <a:rPr lang="en-US" dirty="0" smtClean="0"/>
              <a:t>In March 1941, the judgment </a:t>
            </a:r>
            <a:r>
              <a:rPr lang="en-US" dirty="0"/>
              <a:t>on </a:t>
            </a:r>
            <a:r>
              <a:rPr lang="en-US" dirty="0" smtClean="0"/>
              <a:t>environment said:  </a:t>
            </a:r>
            <a:r>
              <a:rPr lang="en-US" dirty="0"/>
              <a:t>“No state has the right to use or permit the use of its territory in such manner as to cause injury by fumes in or to the territory of another…”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0400058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a:t>
            </a:r>
            <a:r>
              <a:rPr lang="en-US" dirty="0" smtClean="0"/>
              <a:t>Law cont. </a:t>
            </a:r>
            <a:endParaRPr lang="en-US" dirty="0"/>
          </a:p>
        </p:txBody>
      </p:sp>
      <p:sp>
        <p:nvSpPr>
          <p:cNvPr id="3" name="Content Placeholder 2"/>
          <p:cNvSpPr>
            <a:spLocks noGrp="1"/>
          </p:cNvSpPr>
          <p:nvPr>
            <p:ph idx="1"/>
          </p:nvPr>
        </p:nvSpPr>
        <p:spPr/>
        <p:txBody>
          <a:bodyPr>
            <a:normAutofit/>
          </a:bodyPr>
          <a:lstStyle/>
          <a:p>
            <a:pPr marL="0" indent="0">
              <a:buNone/>
            </a:pPr>
            <a:r>
              <a:rPr lang="en-US" sz="2000" b="1" dirty="0" smtClean="0"/>
              <a:t>4. </a:t>
            </a:r>
            <a:r>
              <a:rPr lang="en-US" b="1" u="sng" dirty="0" smtClean="0"/>
              <a:t>Writings </a:t>
            </a:r>
            <a:r>
              <a:rPr lang="en-US" b="1" u="sng" dirty="0"/>
              <a:t>of Scholars/Jurists/Commentators</a:t>
            </a:r>
            <a:r>
              <a:rPr lang="en-US" b="1" u="sng" dirty="0" smtClean="0"/>
              <a:t>:-</a:t>
            </a:r>
            <a:r>
              <a:rPr lang="en-US" u="sng" dirty="0" smtClean="0"/>
              <a:t> </a:t>
            </a:r>
            <a:endParaRPr lang="en-US" u="sng" dirty="0"/>
          </a:p>
          <a:p>
            <a:r>
              <a:rPr lang="en-US" dirty="0" smtClean="0"/>
              <a:t>The legal opinion of jurists and scholars are held in high esteem and may become part of international law</a:t>
            </a:r>
          </a:p>
          <a:p>
            <a:r>
              <a:rPr lang="en-US" dirty="0" smtClean="0"/>
              <a:t>The commentaries, interpretations and explanations offer by these experts on different matters help in clarifying  concepts and may be accepted as part of international law</a:t>
            </a:r>
          </a:p>
          <a:p>
            <a:r>
              <a:rPr lang="en-US" dirty="0" smtClean="0"/>
              <a:t>Some notable names are Hammurabi, Sir Francis Bacon, John Austin, </a:t>
            </a:r>
            <a:r>
              <a:rPr lang="en-US" dirty="0" err="1" smtClean="0"/>
              <a:t>Legnano</a:t>
            </a:r>
            <a:r>
              <a:rPr lang="en-US" dirty="0" smtClean="0"/>
              <a:t>, Vitoria, </a:t>
            </a:r>
            <a:r>
              <a:rPr lang="en-US" dirty="0" err="1" smtClean="0"/>
              <a:t>Gentilis</a:t>
            </a:r>
            <a:r>
              <a:rPr lang="en-US" dirty="0" smtClean="0"/>
              <a:t>, Hugo Grotius,</a:t>
            </a:r>
          </a:p>
          <a:p>
            <a:r>
              <a:rPr lang="en-US" dirty="0" smtClean="0"/>
              <a:t>Examples: The </a:t>
            </a:r>
            <a:r>
              <a:rPr lang="en-US" dirty="0"/>
              <a:t>Code of </a:t>
            </a:r>
            <a:r>
              <a:rPr lang="en-US" dirty="0" smtClean="0"/>
              <a:t>Hammurabi consists 282 laws</a:t>
            </a:r>
          </a:p>
          <a:p>
            <a:r>
              <a:rPr lang="en-US" dirty="0" smtClean="0"/>
              <a:t>An eye for an eye, a tooth for a tooth</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637369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Hammurabi code</a:t>
            </a:r>
            <a:endParaRPr lang="en-US" dirty="0"/>
          </a:p>
        </p:txBody>
      </p:sp>
      <p:sp>
        <p:nvSpPr>
          <p:cNvPr id="3" name="Content Placeholder 2"/>
          <p:cNvSpPr>
            <a:spLocks noGrp="1"/>
          </p:cNvSpPr>
          <p:nvPr>
            <p:ph idx="1"/>
          </p:nvPr>
        </p:nvSpPr>
        <p:spPr/>
        <p:txBody>
          <a:bodyPr/>
          <a:lstStyle/>
          <a:p>
            <a:r>
              <a:rPr lang="en-US" dirty="0"/>
              <a:t>If a builder build a house for a man and do not make its construction firm, and the house which he has built collapse and cause the death of the owner of the house, that builder shall be put to death. If it cause the death of a son of the owner of the house, they shall put to death a son of that builder. If it cause the death of a slave of the owner of the house, he shall give the owner of the house a slave of equal value. If it destroy property, he shall restore whatever it destroyed, and because he did not make the house which he built firm and it collapsed, he shall rebuild the house which collapsed from his own property (i.e., at his own expense). </a:t>
            </a:r>
          </a:p>
          <a:p>
            <a:r>
              <a:rPr lang="en-US" dirty="0"/>
              <a:t>If a son strike his father, they shall cut off his fingers.</a:t>
            </a:r>
            <a:endParaRPr lang="en-US" u="sng"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410426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Law</a:t>
            </a:r>
            <a:endParaRPr lang="en-US" dirty="0"/>
          </a:p>
        </p:txBody>
      </p:sp>
      <p:sp>
        <p:nvSpPr>
          <p:cNvPr id="4" name="Footer Placeholder 3"/>
          <p:cNvSpPr>
            <a:spLocks noGrp="1"/>
          </p:cNvSpPr>
          <p:nvPr>
            <p:ph type="ftr" sz="quarter" idx="11"/>
          </p:nvPr>
        </p:nvSpPr>
        <p:spPr/>
        <p:txBody>
          <a:bodyPr/>
          <a:lstStyle/>
          <a:p>
            <a:endParaRPr lang="en-US"/>
          </a:p>
        </p:txBody>
      </p:sp>
      <p:pic>
        <p:nvPicPr>
          <p:cNvPr id="5" name="Picture 5" descr="grotius"/>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5257800" y="1371600"/>
            <a:ext cx="3632200" cy="4572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Box 5"/>
          <p:cNvSpPr txBox="1"/>
          <p:nvPr/>
        </p:nvSpPr>
        <p:spPr>
          <a:xfrm>
            <a:off x="685800" y="1524000"/>
            <a:ext cx="4495800" cy="4770537"/>
          </a:xfrm>
          <a:prstGeom prst="rect">
            <a:avLst/>
          </a:prstGeom>
          <a:noFill/>
        </p:spPr>
        <p:txBody>
          <a:bodyPr wrap="square" rtlCol="0">
            <a:spAutoFit/>
          </a:bodyPr>
          <a:lstStyle/>
          <a:p>
            <a:pPr marL="285750" indent="-285750">
              <a:buFont typeface="Arial" pitchFamily="34" charset="0"/>
              <a:buChar char="•"/>
            </a:pPr>
            <a:r>
              <a:rPr lang="en-US" sz="2200" dirty="0" smtClean="0">
                <a:latin typeface="Arial" pitchFamily="34" charset="0"/>
                <a:cs typeface="Arial" pitchFamily="34" charset="0"/>
              </a:rPr>
              <a:t>Hugo Grotius:  A lawyer who in 1621  </a:t>
            </a:r>
            <a:r>
              <a:rPr lang="en-US" sz="2200" dirty="0">
                <a:latin typeface="Arial" pitchFamily="34" charset="0"/>
                <a:cs typeface="Arial" pitchFamily="34" charset="0"/>
              </a:rPr>
              <a:t>wrote “The Law of War and Peace</a:t>
            </a:r>
            <a:r>
              <a:rPr lang="en-US" sz="2200" dirty="0" smtClean="0">
                <a:latin typeface="Arial" pitchFamily="34" charset="0"/>
                <a:cs typeface="Arial" pitchFamily="34" charset="0"/>
              </a:rPr>
              <a:t>,”</a:t>
            </a:r>
          </a:p>
          <a:p>
            <a:pPr marL="285750" indent="-285750">
              <a:buFont typeface="Arial" pitchFamily="34" charset="0"/>
              <a:buChar char="•"/>
            </a:pPr>
            <a:r>
              <a:rPr lang="en-US" sz="2200" dirty="0" smtClean="0">
                <a:latin typeface="Arial" pitchFamily="34" charset="0"/>
                <a:cs typeface="Arial" pitchFamily="34" charset="0"/>
              </a:rPr>
              <a:t> considered </a:t>
            </a:r>
            <a:r>
              <a:rPr lang="en-US" sz="2200" dirty="0">
                <a:latin typeface="Arial" pitchFamily="34" charset="0"/>
                <a:cs typeface="Arial" pitchFamily="34" charset="0"/>
              </a:rPr>
              <a:t>the first definitive book on international law. </a:t>
            </a:r>
            <a:endParaRPr lang="en-US" sz="2200" dirty="0" smtClean="0">
              <a:latin typeface="Arial" pitchFamily="34" charset="0"/>
              <a:cs typeface="Arial" pitchFamily="34" charset="0"/>
            </a:endParaRPr>
          </a:p>
          <a:p>
            <a:pPr marL="285750" indent="-285750">
              <a:buFont typeface="Arial" pitchFamily="34" charset="0"/>
              <a:buChar char="•"/>
            </a:pPr>
            <a:r>
              <a:rPr lang="en-US" sz="2200" dirty="0" smtClean="0">
                <a:latin typeface="Arial" pitchFamily="34" charset="0"/>
                <a:cs typeface="Arial" pitchFamily="34" charset="0"/>
              </a:rPr>
              <a:t>the </a:t>
            </a:r>
            <a:r>
              <a:rPr lang="en-US" sz="2200" dirty="0">
                <a:latin typeface="Arial" pitchFamily="34" charset="0"/>
                <a:cs typeface="Arial" pitchFamily="34" charset="0"/>
              </a:rPr>
              <a:t>conditions of warfare </a:t>
            </a:r>
            <a:r>
              <a:rPr lang="en-US" sz="2200" dirty="0" smtClean="0">
                <a:latin typeface="Arial" pitchFamily="34" charset="0"/>
                <a:cs typeface="Arial" pitchFamily="34" charset="0"/>
              </a:rPr>
              <a:t>and respect </a:t>
            </a:r>
            <a:r>
              <a:rPr lang="en-US" sz="2200" dirty="0">
                <a:latin typeface="Arial" pitchFamily="34" charset="0"/>
                <a:cs typeface="Arial" pitchFamily="34" charset="0"/>
              </a:rPr>
              <a:t>for private persons and their property. </a:t>
            </a:r>
            <a:endParaRPr lang="en-US" sz="2200" dirty="0" smtClean="0">
              <a:latin typeface="Arial" pitchFamily="34" charset="0"/>
              <a:cs typeface="Arial" pitchFamily="34" charset="0"/>
            </a:endParaRPr>
          </a:p>
          <a:p>
            <a:pPr marL="285750" indent="-285750">
              <a:buFont typeface="Arial" pitchFamily="34" charset="0"/>
              <a:buChar char="•"/>
            </a:pPr>
            <a:r>
              <a:rPr lang="en-US" sz="2200" dirty="0">
                <a:latin typeface="Arial" pitchFamily="34" charset="0"/>
                <a:cs typeface="Arial" pitchFamily="34" charset="0"/>
              </a:rPr>
              <a:t>the principle of freedom of the </a:t>
            </a:r>
            <a:r>
              <a:rPr lang="en-US" sz="2200" dirty="0" smtClean="0">
                <a:latin typeface="Arial" pitchFamily="34" charset="0"/>
                <a:cs typeface="Arial" pitchFamily="34" charset="0"/>
              </a:rPr>
              <a:t>seas</a:t>
            </a:r>
          </a:p>
          <a:p>
            <a:pPr marL="285750" indent="-285750">
              <a:buFont typeface="Arial" pitchFamily="34" charset="0"/>
              <a:buChar char="•"/>
            </a:pPr>
            <a:r>
              <a:rPr lang="en-US" sz="2200" dirty="0" smtClean="0">
                <a:latin typeface="Arial" pitchFamily="34" charset="0"/>
                <a:cs typeface="Arial" pitchFamily="34" charset="0"/>
              </a:rPr>
              <a:t>stresses </a:t>
            </a:r>
            <a:r>
              <a:rPr lang="en-US" sz="2200" dirty="0">
                <a:latin typeface="Arial" pitchFamily="34" charset="0"/>
                <a:cs typeface="Arial" pitchFamily="34" charset="0"/>
              </a:rPr>
              <a:t>freedom to navigate the oceans. It also disapproves of war fought in water</a:t>
            </a:r>
          </a:p>
          <a:p>
            <a:endParaRPr lang="en-US" dirty="0"/>
          </a:p>
        </p:txBody>
      </p:sp>
    </p:spTree>
    <p:extLst>
      <p:ext uri="{BB962C8B-B14F-4D97-AF65-F5344CB8AC3E}">
        <p14:creationId xmlns:p14="http://schemas.microsoft.com/office/powerpoint/2010/main" xmlns="" val="20911683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International Law cont. </a:t>
            </a:r>
          </a:p>
        </p:txBody>
      </p:sp>
      <p:sp>
        <p:nvSpPr>
          <p:cNvPr id="3" name="Content Placeholder 2"/>
          <p:cNvSpPr>
            <a:spLocks noGrp="1"/>
          </p:cNvSpPr>
          <p:nvPr>
            <p:ph idx="1"/>
          </p:nvPr>
        </p:nvSpPr>
        <p:spPr/>
        <p:txBody>
          <a:bodyPr/>
          <a:lstStyle/>
          <a:p>
            <a:pPr marL="0" indent="0" algn="just">
              <a:lnSpc>
                <a:spcPct val="90000"/>
              </a:lnSpc>
              <a:buNone/>
              <a:defRPr/>
            </a:pPr>
            <a:r>
              <a:rPr lang="en-US" b="1" u="sng" dirty="0"/>
              <a:t>5. Resolutions of international </a:t>
            </a:r>
            <a:r>
              <a:rPr lang="en-US" b="1" u="sng" dirty="0" err="1"/>
              <a:t>Organisations</a:t>
            </a:r>
            <a:r>
              <a:rPr lang="en-US" b="1" u="sng" dirty="0"/>
              <a:t>/Institutions:</a:t>
            </a:r>
            <a:r>
              <a:rPr lang="en-US" sz="2000" dirty="0"/>
              <a:t>-</a:t>
            </a:r>
          </a:p>
          <a:p>
            <a:pPr algn="just">
              <a:lnSpc>
                <a:spcPct val="90000"/>
              </a:lnSpc>
              <a:defRPr/>
            </a:pPr>
            <a:r>
              <a:rPr lang="en-US" dirty="0"/>
              <a:t>The resolutions passed by international organization on given subject matters constitute a source of international law with respect to the matters in </a:t>
            </a:r>
            <a:r>
              <a:rPr lang="en-US" dirty="0" smtClean="0"/>
              <a:t>question </a:t>
            </a:r>
          </a:p>
          <a:p>
            <a:pPr algn="just">
              <a:lnSpc>
                <a:spcPct val="90000"/>
              </a:lnSpc>
              <a:defRPr/>
            </a:pPr>
            <a:r>
              <a:rPr lang="en-US" dirty="0" smtClean="0"/>
              <a:t>Enjoys the support of many states for its enforcement e.g.</a:t>
            </a:r>
            <a:endParaRPr lang="en-US" dirty="0"/>
          </a:p>
          <a:p>
            <a:pPr>
              <a:lnSpc>
                <a:spcPct val="80000"/>
              </a:lnSpc>
            </a:pPr>
            <a:r>
              <a:rPr lang="en-US" dirty="0" smtClean="0"/>
              <a:t>U.N</a:t>
            </a:r>
            <a:r>
              <a:rPr lang="en-US" dirty="0"/>
              <a:t>. Covenant on Civil and Political Rights (1966</a:t>
            </a:r>
            <a:r>
              <a:rPr lang="en-US" dirty="0" smtClean="0"/>
              <a:t>)</a:t>
            </a:r>
          </a:p>
          <a:p>
            <a:pPr>
              <a:lnSpc>
                <a:spcPct val="80000"/>
              </a:lnSpc>
            </a:pPr>
            <a:r>
              <a:rPr lang="en-US" dirty="0" smtClean="0"/>
              <a:t>U.N</a:t>
            </a:r>
            <a:r>
              <a:rPr lang="en-US" dirty="0"/>
              <a:t>. Covenant on Economic, Social and Cultural Rights (1966</a:t>
            </a:r>
            <a:r>
              <a:rPr lang="en-US" dirty="0" smtClean="0"/>
              <a:t>)</a:t>
            </a:r>
          </a:p>
          <a:p>
            <a:pPr>
              <a:lnSpc>
                <a:spcPct val="80000"/>
              </a:lnSpc>
            </a:pPr>
            <a:r>
              <a:rPr lang="en-US" dirty="0" smtClean="0"/>
              <a:t>U.N</a:t>
            </a:r>
            <a:r>
              <a:rPr lang="en-US" dirty="0"/>
              <a:t>. Convention Against Torture (</a:t>
            </a:r>
            <a:r>
              <a:rPr lang="en-US" dirty="0" smtClean="0"/>
              <a:t>1984)</a:t>
            </a:r>
          </a:p>
          <a:p>
            <a:pPr>
              <a:lnSpc>
                <a:spcPct val="80000"/>
              </a:lnSpc>
            </a:pPr>
            <a:r>
              <a:rPr lang="en-US" dirty="0" smtClean="0"/>
              <a:t>U.N</a:t>
            </a:r>
            <a:r>
              <a:rPr lang="en-US" dirty="0"/>
              <a:t>. Convention on the Elimination of Racial Discrimination (1965</a:t>
            </a:r>
            <a:r>
              <a:rPr lang="en-US" dirty="0" smtClean="0"/>
              <a:t>)</a:t>
            </a:r>
          </a:p>
          <a:p>
            <a:pPr>
              <a:lnSpc>
                <a:spcPct val="80000"/>
              </a:lnSpc>
            </a:pPr>
            <a:r>
              <a:rPr lang="en-US" dirty="0"/>
              <a:t> </a:t>
            </a:r>
            <a:r>
              <a:rPr lang="en-US" dirty="0" smtClean="0"/>
              <a:t>U.N</a:t>
            </a:r>
            <a:r>
              <a:rPr lang="en-US" dirty="0"/>
              <a:t>. Convention on the Elimination of Discrimination Against </a:t>
            </a:r>
            <a:r>
              <a:rPr lang="en-US" dirty="0" smtClean="0"/>
              <a:t>Women (CEDAW) </a:t>
            </a:r>
            <a:r>
              <a:rPr lang="en-US" dirty="0"/>
              <a:t>(1979</a:t>
            </a:r>
            <a:r>
              <a:rPr lang="en-US" dirty="0" smtClean="0"/>
              <a:t>)</a:t>
            </a:r>
          </a:p>
          <a:p>
            <a:pPr>
              <a:lnSpc>
                <a:spcPct val="80000"/>
              </a:lnSpc>
            </a:pPr>
            <a:r>
              <a:rPr lang="en-US" dirty="0"/>
              <a:t> </a:t>
            </a:r>
            <a:r>
              <a:rPr lang="en-US" dirty="0" smtClean="0"/>
              <a:t>U.N</a:t>
            </a:r>
            <a:r>
              <a:rPr lang="en-US" dirty="0"/>
              <a:t>. Convention on the Rights of the Child (1989)</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90794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Examples from U.N</a:t>
            </a:r>
            <a:r>
              <a:rPr lang="en-US" dirty="0"/>
              <a:t>. Convention on the Elimination of Discrimination Against Women</a:t>
            </a:r>
          </a:p>
        </p:txBody>
      </p:sp>
      <p:sp>
        <p:nvSpPr>
          <p:cNvPr id="3" name="Content Placeholder 2"/>
          <p:cNvSpPr>
            <a:spLocks noGrp="1"/>
          </p:cNvSpPr>
          <p:nvPr>
            <p:ph idx="1"/>
          </p:nvPr>
        </p:nvSpPr>
        <p:spPr/>
        <p:txBody>
          <a:bodyPr/>
          <a:lstStyle/>
          <a:p>
            <a:r>
              <a:rPr lang="en-US" dirty="0" smtClean="0"/>
              <a:t>To </a:t>
            </a:r>
            <a:r>
              <a:rPr lang="en-US" dirty="0"/>
              <a:t>embody the principle of the equality of men and women in their national constitutions </a:t>
            </a:r>
            <a:endParaRPr lang="en-US" dirty="0" smtClean="0"/>
          </a:p>
          <a:p>
            <a:r>
              <a:rPr lang="en-US" dirty="0" smtClean="0"/>
              <a:t>States </a:t>
            </a:r>
            <a:r>
              <a:rPr lang="en-US" dirty="0"/>
              <a:t>Parties shall take all appropriate measures, including legislation, to suppress all forms of traffic in women and exploitation of prostitution of women. </a:t>
            </a:r>
            <a:endParaRPr lang="en-US" dirty="0" smtClean="0"/>
          </a:p>
          <a:p>
            <a:r>
              <a:rPr lang="en-US" dirty="0" smtClean="0"/>
              <a:t>States </a:t>
            </a:r>
            <a:r>
              <a:rPr lang="en-US" dirty="0"/>
              <a:t>Parties shall take all appropriate measures to eliminate discrimination against women in the political and public life of the </a:t>
            </a:r>
            <a:r>
              <a:rPr lang="en-US" dirty="0" smtClean="0"/>
              <a:t>country</a:t>
            </a:r>
          </a:p>
          <a:p>
            <a:r>
              <a:rPr lang="en-US" dirty="0" smtClean="0"/>
              <a:t>States </a:t>
            </a:r>
            <a:r>
              <a:rPr lang="en-US" dirty="0"/>
              <a:t>Parties shall take all appropriate measures to eliminate discrimination against women in order to ensure to them equal rights with men in the field of education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6426167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a:bodyPr>
          <a:lstStyle/>
          <a:p>
            <a:r>
              <a:rPr lang="en-US" b="1" dirty="0"/>
              <a:t>Definition and </a:t>
            </a:r>
            <a:r>
              <a:rPr lang="en-US" b="1" dirty="0" smtClean="0"/>
              <a:t>Concept</a:t>
            </a:r>
          </a:p>
          <a:p>
            <a:r>
              <a:rPr lang="en-US" b="1" dirty="0"/>
              <a:t>Need of International </a:t>
            </a:r>
            <a:r>
              <a:rPr lang="en-US" b="1" dirty="0" smtClean="0"/>
              <a:t>Law</a:t>
            </a:r>
            <a:r>
              <a:rPr lang="en-US" dirty="0" smtClean="0"/>
              <a:t>: </a:t>
            </a:r>
            <a:r>
              <a:rPr lang="en-US" dirty="0"/>
              <a:t>peaceful </a:t>
            </a:r>
            <a:r>
              <a:rPr lang="en-US" dirty="0" smtClean="0"/>
              <a:t>relations, preventing </a:t>
            </a:r>
            <a:r>
              <a:rPr lang="en-US" dirty="0"/>
              <a:t>use of </a:t>
            </a:r>
            <a:r>
              <a:rPr lang="en-US" dirty="0" smtClean="0"/>
              <a:t>force, solution </a:t>
            </a:r>
            <a:r>
              <a:rPr lang="en-US" dirty="0"/>
              <a:t>to </a:t>
            </a:r>
            <a:r>
              <a:rPr lang="en-US" dirty="0" smtClean="0"/>
              <a:t>problems, protects rights, natural resources, </a:t>
            </a:r>
            <a:r>
              <a:rPr lang="en-US" dirty="0"/>
              <a:t>trade or </a:t>
            </a:r>
            <a:r>
              <a:rPr lang="en-US" dirty="0" smtClean="0"/>
              <a:t>business, regulates </a:t>
            </a:r>
            <a:r>
              <a:rPr lang="en-US" dirty="0"/>
              <a:t>the conduct of  </a:t>
            </a:r>
            <a:r>
              <a:rPr lang="en-US" dirty="0" smtClean="0"/>
              <a:t>states, diplomacy</a:t>
            </a:r>
          </a:p>
          <a:p>
            <a:r>
              <a:rPr lang="en-US" b="1" dirty="0"/>
              <a:t>Sources of International </a:t>
            </a:r>
            <a:r>
              <a:rPr lang="en-US" b="1" dirty="0" smtClean="0"/>
              <a:t>Law</a:t>
            </a:r>
          </a:p>
          <a:p>
            <a:pPr marL="0" indent="0">
              <a:buNone/>
            </a:pPr>
            <a:r>
              <a:rPr lang="en-US" dirty="0"/>
              <a:t>Treaty </a:t>
            </a:r>
            <a:r>
              <a:rPr lang="en-US" dirty="0" smtClean="0"/>
              <a:t>, Custom, Judicial Decisions, Writings </a:t>
            </a:r>
            <a:r>
              <a:rPr lang="en-US" dirty="0"/>
              <a:t>of </a:t>
            </a:r>
            <a:r>
              <a:rPr lang="en-US" dirty="0" smtClean="0"/>
              <a:t>scholars/ jurists/ commentators,  </a:t>
            </a:r>
            <a:r>
              <a:rPr lang="en-US" dirty="0"/>
              <a:t>Resolutions of international Organizations</a:t>
            </a:r>
            <a:r>
              <a:rPr lang="en-US" dirty="0" smtClean="0"/>
              <a:t>/ Institutions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766296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3663</TotalTime>
  <Words>1457</Words>
  <Application>Microsoft Office PowerPoint</Application>
  <PresentationFormat>On-screen Show (4:3)</PresentationFormat>
  <Paragraphs>106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Review of Previous Lecture: Diplomacy</vt:lpstr>
      <vt:lpstr>INTRODUCTION TO INTERNATIONAL LAW Dr. Fayyaz Ahmad Faize  </vt:lpstr>
      <vt:lpstr>International Law</vt:lpstr>
      <vt:lpstr>International Law</vt:lpstr>
      <vt:lpstr>Definition and Concept</vt:lpstr>
      <vt:lpstr>Concept cont.</vt:lpstr>
      <vt:lpstr>Need of International Law</vt:lpstr>
      <vt:lpstr>Sources of International Law</vt:lpstr>
      <vt:lpstr>Sources of International Law</vt:lpstr>
      <vt:lpstr>Sources of International Law</vt:lpstr>
      <vt:lpstr>Sources of International Law</vt:lpstr>
      <vt:lpstr>Sources of International Law cont.</vt:lpstr>
      <vt:lpstr>Sources of International Law cont. </vt:lpstr>
      <vt:lpstr>Hammurabi code</vt:lpstr>
      <vt:lpstr>International Law</vt:lpstr>
      <vt:lpstr>Sources of International Law cont. </vt:lpstr>
      <vt:lpstr>Some Examples from U.N. Convention on the Elimination of Discrimination Against Women</vt:lpstr>
      <vt:lpstr>Summary </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190</cp:revision>
  <dcterms:created xsi:type="dcterms:W3CDTF">2012-02-27T05:45:45Z</dcterms:created>
  <dcterms:modified xsi:type="dcterms:W3CDTF">2014-12-24T09:06:46Z</dcterms:modified>
</cp:coreProperties>
</file>