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21" r:id="rId2"/>
    <p:sldId id="262" r:id="rId3"/>
    <p:sldId id="298" r:id="rId4"/>
    <p:sldId id="319" r:id="rId5"/>
    <p:sldId id="299" r:id="rId6"/>
    <p:sldId id="320" r:id="rId7"/>
    <p:sldId id="300" r:id="rId8"/>
    <p:sldId id="317" r:id="rId9"/>
    <p:sldId id="316" r:id="rId10"/>
    <p:sldId id="303" r:id="rId11"/>
    <p:sldId id="304" r:id="rId12"/>
    <p:sldId id="305" r:id="rId13"/>
    <p:sldId id="306" r:id="rId14"/>
    <p:sldId id="30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12/24/2014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p14="http://schemas.microsoft.com/office/powerpoint/2010/main" xmlns=""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12/24/2014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12/24/2014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12/24/2014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12/24/2014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oogle.com.pk/url?sa=t&amp;rct=j&amp;q=&amp;esrc=s&amp;source=web&amp;cd=1&amp;cad=rja&amp;uact=8&amp;ved=0CB0QFjAA&amp;url=http://hamariweb.com/dictionaries/persona+non+grata_urdu-meanings.aspx&amp;ei=ehl9VMitKNHraNXMgegD&amp;usg=AFQjCNE1fr9RcJH9PlbamVCKWxN3nj6Nng&amp;sig2=trXi8Px2AeewyPsnl3mpX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Previous Lecture- </a:t>
            </a:r>
            <a:r>
              <a:rPr lang="en-US" dirty="0" smtClean="0"/>
              <a:t>Diplomacy</a:t>
            </a:r>
            <a:endParaRPr lang="en-US" dirty="0"/>
          </a:p>
        </p:txBody>
      </p:sp>
      <p:sp>
        <p:nvSpPr>
          <p:cNvPr id="3" name="Content Placeholder 2"/>
          <p:cNvSpPr>
            <a:spLocks noGrp="1"/>
          </p:cNvSpPr>
          <p:nvPr>
            <p:ph idx="1"/>
          </p:nvPr>
        </p:nvSpPr>
        <p:spPr/>
        <p:txBody>
          <a:bodyPr>
            <a:normAutofit/>
          </a:bodyPr>
          <a:lstStyle/>
          <a:p>
            <a:r>
              <a:rPr lang="en-US" dirty="0">
                <a:solidFill>
                  <a:srgbClr val="FF0000"/>
                </a:solidFill>
              </a:rPr>
              <a:t>Usage of the term</a:t>
            </a:r>
          </a:p>
          <a:p>
            <a:r>
              <a:rPr lang="en-US" b="1" dirty="0">
                <a:solidFill>
                  <a:srgbClr val="FF0000"/>
                </a:solidFill>
              </a:rPr>
              <a:t>Concept and Definition</a:t>
            </a:r>
          </a:p>
          <a:p>
            <a:r>
              <a:rPr lang="en-US" b="1" dirty="0">
                <a:solidFill>
                  <a:srgbClr val="FF0000"/>
                </a:solidFill>
              </a:rPr>
              <a:t>Functions of </a:t>
            </a:r>
            <a:r>
              <a:rPr lang="en-US" b="1" dirty="0" smtClean="0">
                <a:solidFill>
                  <a:srgbClr val="FF0000"/>
                </a:solidFill>
              </a:rPr>
              <a:t>Diplomats</a:t>
            </a:r>
            <a:r>
              <a:rPr lang="en-US" dirty="0" smtClean="0">
                <a:solidFill>
                  <a:srgbClr val="FF0000"/>
                </a:solidFill>
              </a:rPr>
              <a:t>: Representation, Negotiation, Reporting, Protection </a:t>
            </a:r>
            <a:r>
              <a:rPr lang="en-US" dirty="0">
                <a:solidFill>
                  <a:srgbClr val="FF0000"/>
                </a:solidFill>
              </a:rPr>
              <a:t>of national interests and citizens</a:t>
            </a:r>
          </a:p>
          <a:p>
            <a:r>
              <a:rPr lang="en-US" b="1" dirty="0" smtClean="0">
                <a:solidFill>
                  <a:srgbClr val="FF0000"/>
                </a:solidFill>
              </a:rPr>
              <a:t>Types </a:t>
            </a:r>
            <a:r>
              <a:rPr lang="en-US" b="1" dirty="0">
                <a:solidFill>
                  <a:srgbClr val="FF0000"/>
                </a:solidFill>
              </a:rPr>
              <a:t>of Diplomacy</a:t>
            </a:r>
          </a:p>
          <a:p>
            <a:r>
              <a:rPr lang="en-US" b="1" dirty="0">
                <a:solidFill>
                  <a:srgbClr val="FF0000"/>
                </a:solidFill>
              </a:rPr>
              <a:t>Features of Traditional </a:t>
            </a:r>
            <a:r>
              <a:rPr lang="en-US" b="1" dirty="0" smtClean="0">
                <a:solidFill>
                  <a:srgbClr val="FF0000"/>
                </a:solidFill>
              </a:rPr>
              <a:t>Diplomacy</a:t>
            </a:r>
            <a:r>
              <a:rPr lang="en-US" dirty="0" smtClean="0">
                <a:solidFill>
                  <a:srgbClr val="FF0000"/>
                </a:solidFill>
              </a:rPr>
              <a:t>: Europe centered, ignore weak states, more power, secret</a:t>
            </a:r>
            <a:endParaRPr lang="en-US" dirty="0">
              <a:solidFill>
                <a:srgbClr val="FF0000"/>
              </a:solidFill>
            </a:endParaRPr>
          </a:p>
          <a:p>
            <a:r>
              <a:rPr lang="en-US" b="1" dirty="0"/>
              <a:t>Features of New </a:t>
            </a:r>
            <a:r>
              <a:rPr lang="en-US" b="1" dirty="0" smtClean="0"/>
              <a:t>Diplomacy</a:t>
            </a:r>
            <a:r>
              <a:rPr lang="en-US" dirty="0" smtClean="0"/>
              <a:t>: </a:t>
            </a:r>
            <a:r>
              <a:rPr lang="en-US" dirty="0"/>
              <a:t>Greater </a:t>
            </a:r>
            <a:r>
              <a:rPr lang="en-US" dirty="0" smtClean="0"/>
              <a:t>Openness, Multilateral Diplomacy, Personal </a:t>
            </a:r>
            <a:r>
              <a:rPr lang="en-US" dirty="0"/>
              <a:t>or Summit Diplomacy</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676880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Diplomacy cont. </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xmlns=""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Summit Diplomacy cont.</a:t>
            </a:r>
            <a:endParaRPr lang="en-US" dirty="0"/>
          </a:p>
        </p:txBody>
      </p:sp>
      <p:sp>
        <p:nvSpPr>
          <p:cNvPr id="3" name="Content Placeholder 2"/>
          <p:cNvSpPr>
            <a:spLocks noGrp="1"/>
          </p:cNvSpPr>
          <p:nvPr>
            <p:ph idx="1"/>
          </p:nvPr>
        </p:nvSpPr>
        <p:spPr/>
        <p:txBody>
          <a:bodyPr>
            <a:normAutofit/>
          </a:bodyPr>
          <a:lstStyle/>
          <a:p>
            <a:pPr marL="0" indent="0">
              <a:buNone/>
            </a:pPr>
            <a:endParaRPr lang="en-US" b="1" u="sng" dirty="0" smtClean="0"/>
          </a:p>
          <a:p>
            <a:pPr marL="0" indent="0">
              <a:buNone/>
            </a:pPr>
            <a:r>
              <a:rPr lang="en-US" b="1" u="sng" dirty="0" smtClean="0"/>
              <a:t>Advantage of Summit Diplomacy</a:t>
            </a:r>
          </a:p>
          <a:p>
            <a:r>
              <a:rPr lang="en-US" dirty="0" smtClean="0">
                <a:latin typeface="Tahoma" pitchFamily="34" charset="0"/>
                <a:cs typeface="Tahoma" pitchFamily="34" charset="0"/>
              </a:rPr>
              <a:t>Dramatic </a:t>
            </a:r>
            <a:r>
              <a:rPr lang="en-US" dirty="0">
                <a:latin typeface="Tahoma" pitchFamily="34" charset="0"/>
                <a:cs typeface="Tahoma" pitchFamily="34" charset="0"/>
              </a:rPr>
              <a:t>breakthroughs </a:t>
            </a:r>
            <a:r>
              <a:rPr lang="en-US" dirty="0" smtClean="0">
                <a:latin typeface="Tahoma" pitchFamily="34" charset="0"/>
                <a:cs typeface="Tahoma" pitchFamily="34" charset="0"/>
              </a:rPr>
              <a:t>or </a:t>
            </a:r>
            <a:r>
              <a:rPr lang="en-US" dirty="0" smtClean="0"/>
              <a:t>major decisions can be taken by the leaders (more freedom to make decision)</a:t>
            </a:r>
          </a:p>
          <a:p>
            <a:r>
              <a:rPr lang="en-US" dirty="0" smtClean="0"/>
              <a:t>It may saves time than normal channel of diplomacy</a:t>
            </a:r>
          </a:p>
          <a:p>
            <a:r>
              <a:rPr lang="en-US" dirty="0" smtClean="0">
                <a:latin typeface="Tahoma" pitchFamily="34" charset="0"/>
                <a:cs typeface="Tahoma" pitchFamily="34" charset="0"/>
              </a:rPr>
              <a:t>Mutual </a:t>
            </a:r>
            <a:r>
              <a:rPr lang="en-US" dirty="0">
                <a:latin typeface="Tahoma" pitchFamily="34" charset="0"/>
                <a:cs typeface="Tahoma" pitchFamily="34" charset="0"/>
              </a:rPr>
              <a:t>confidences/friendships may develop among leaders and lessening of tension e.g. PM of India and Pakistan and exchange of gifts for families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78950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Drawback of Summit Diplomacy</a:t>
            </a:r>
            <a:endParaRPr lang="en-US" dirty="0"/>
          </a:p>
        </p:txBody>
      </p:sp>
      <p:sp>
        <p:nvSpPr>
          <p:cNvPr id="3" name="Content Placeholder 2"/>
          <p:cNvSpPr>
            <a:spLocks noGrp="1"/>
          </p:cNvSpPr>
          <p:nvPr>
            <p:ph idx="1"/>
          </p:nvPr>
        </p:nvSpPr>
        <p:spPr/>
        <p:txBody>
          <a:bodyPr/>
          <a:lstStyle/>
          <a:p>
            <a:r>
              <a:rPr lang="en-US" dirty="0"/>
              <a:t>If the talks between diplomats fail, people would not care much. However, situation is more </a:t>
            </a:r>
            <a:r>
              <a:rPr lang="en-US" b="1" u="sng" dirty="0"/>
              <a:t>embarrassing</a:t>
            </a:r>
            <a:r>
              <a:rPr lang="en-US" dirty="0"/>
              <a:t> if summit diplomacy fails- creates frustration among people.</a:t>
            </a:r>
          </a:p>
          <a:p>
            <a:r>
              <a:rPr lang="en-US" dirty="0"/>
              <a:t>The real function of heads is to </a:t>
            </a:r>
            <a:r>
              <a:rPr lang="en-US" b="1" u="sng" dirty="0"/>
              <a:t>formulate policies </a:t>
            </a:r>
            <a:r>
              <a:rPr lang="en-US" dirty="0"/>
              <a:t>and not to negotiate which is the domain of diplomats.</a:t>
            </a:r>
          </a:p>
          <a:p>
            <a:r>
              <a:rPr lang="en-US" dirty="0"/>
              <a:t>Also, the heads are </a:t>
            </a:r>
            <a:r>
              <a:rPr lang="en-US" b="1" u="sng" dirty="0"/>
              <a:t>not technical and professional </a:t>
            </a:r>
            <a:r>
              <a:rPr lang="en-US" dirty="0"/>
              <a:t>and thus may not successfully negotiate as compared to diplomats who are specialist and professional trained for the purpose.</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418092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Summit Diplomacy cont.</a:t>
            </a:r>
          </a:p>
        </p:txBody>
      </p:sp>
      <p:sp>
        <p:nvSpPr>
          <p:cNvPr id="3" name="Content Placeholder 2"/>
          <p:cNvSpPr>
            <a:spLocks noGrp="1"/>
          </p:cNvSpPr>
          <p:nvPr>
            <p:ph idx="1"/>
          </p:nvPr>
        </p:nvSpPr>
        <p:spPr/>
        <p:txBody>
          <a:bodyPr/>
          <a:lstStyle/>
          <a:p>
            <a:r>
              <a:rPr lang="en-US" dirty="0" smtClean="0"/>
              <a:t>Summit diplomacy shall be conducted after the diplomacy at lower level reaches a settlement. The heads could then meet to guarantee their commitment for the settlement. And to give good news to public.</a:t>
            </a:r>
          </a:p>
          <a:p>
            <a:endParaRPr lang="en-US" dirty="0"/>
          </a:p>
        </p:txBody>
      </p:sp>
      <p:sp>
        <p:nvSpPr>
          <p:cNvPr id="4" name="Footer Placeholder 3"/>
          <p:cNvSpPr>
            <a:spLocks noGrp="1"/>
          </p:cNvSpPr>
          <p:nvPr>
            <p:ph type="ftr" sz="quarter" idx="11"/>
          </p:nvPr>
        </p:nvSpPr>
        <p:spPr>
          <a:xfrm>
            <a:off x="762000" y="6356350"/>
            <a:ext cx="7772400" cy="365125"/>
          </a:xfrm>
        </p:spPr>
        <p:txBody>
          <a:bodyPr/>
          <a:lstStyle/>
          <a:p>
            <a:r>
              <a:rPr lang="en-US" dirty="0"/>
              <a:t>http://www.democracyarsenal.org/2009/09/g20-g8-gx-options-for-future-summit-diplomacy.html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2667000"/>
            <a:ext cx="7815781"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23631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Both traditional and new diplomacy have merits and demerits</a:t>
            </a:r>
          </a:p>
          <a:p>
            <a:r>
              <a:rPr lang="en-US" dirty="0" smtClean="0"/>
              <a:t>We can avoid the weakness of each of them and combining their positive aspects</a:t>
            </a:r>
          </a:p>
          <a:p>
            <a:r>
              <a:rPr lang="en-US" dirty="0" smtClean="0"/>
              <a:t>Summit diplomacy shall not be conducted at the initial level</a:t>
            </a:r>
          </a:p>
          <a:p>
            <a:r>
              <a:rPr lang="en-US" dirty="0" smtClean="0"/>
              <a:t>The task of negotiations be given to diplomatic officials who are trained for this purpose and will use all types of techniques such as bargaining, give and take, rewards and punishment etc.</a:t>
            </a:r>
          </a:p>
          <a:p>
            <a:r>
              <a:rPr lang="en-US" dirty="0" smtClean="0"/>
              <a:t>These diplomatic talks shall be kept secret as it may include harsh and unpleasant moments and discussions</a:t>
            </a:r>
          </a:p>
          <a:p>
            <a:r>
              <a:rPr lang="en-US" dirty="0" smtClean="0"/>
              <a:t>Once agreement is reached, then summit diplomacy shall be involved</a:t>
            </a:r>
          </a:p>
          <a:p>
            <a:r>
              <a:rPr lang="en-US" dirty="0" smtClean="0"/>
              <a:t>The final agreement or settlement shall be made open and public and necessary approval is granted through summit diplomacy for its observance and compliance</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618755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Old and New diplomacy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096838764"/>
              </p:ext>
            </p:extLst>
          </p:nvPr>
        </p:nvGraphicFramePr>
        <p:xfrm>
          <a:off x="457200" y="1143000"/>
          <a:ext cx="8534400" cy="3677920"/>
        </p:xfrm>
        <a:graphic>
          <a:graphicData uri="http://schemas.openxmlformats.org/drawingml/2006/table">
            <a:tbl>
              <a:tblPr firstRow="1" bandRow="1">
                <a:tableStyleId>{5940675A-B579-460E-94D1-54222C63F5DA}</a:tableStyleId>
              </a:tblPr>
              <a:tblGrid>
                <a:gridCol w="4267200"/>
                <a:gridCol w="4267200"/>
              </a:tblGrid>
              <a:tr h="370840">
                <a:tc>
                  <a:txBody>
                    <a:bodyPr/>
                    <a:lstStyle/>
                    <a:p>
                      <a:r>
                        <a:rPr lang="en-US" b="1" dirty="0" smtClean="0"/>
                        <a:t>Old Diplomacy</a:t>
                      </a:r>
                      <a:endParaRPr lang="en-US" b="1" dirty="0"/>
                    </a:p>
                  </a:txBody>
                  <a:tcPr/>
                </a:tc>
                <a:tc>
                  <a:txBody>
                    <a:bodyPr/>
                    <a:lstStyle/>
                    <a:p>
                      <a:r>
                        <a:rPr lang="en-US" b="1" dirty="0" smtClean="0"/>
                        <a:t>New Diplomacy</a:t>
                      </a:r>
                      <a:endParaRPr lang="en-US" b="1" dirty="0"/>
                    </a:p>
                  </a:txBody>
                  <a:tcPr/>
                </a:tc>
              </a:tr>
              <a:tr h="370840">
                <a:tc>
                  <a:txBody>
                    <a:bodyPr/>
                    <a:lstStyle/>
                    <a:p>
                      <a:r>
                        <a:rPr lang="en-US" dirty="0" smtClean="0"/>
                        <a:t>Limited to European countries and politics</a:t>
                      </a:r>
                      <a:endParaRPr lang="en-US" dirty="0"/>
                    </a:p>
                  </a:txBody>
                  <a:tcPr/>
                </a:tc>
                <a:tc>
                  <a:txBody>
                    <a:bodyPr/>
                    <a:lstStyle/>
                    <a:p>
                      <a:r>
                        <a:rPr lang="en-US" dirty="0" smtClean="0"/>
                        <a:t>Extends</a:t>
                      </a:r>
                      <a:r>
                        <a:rPr lang="en-US" baseline="0" dirty="0" smtClean="0"/>
                        <a:t> to all countries of the world</a:t>
                      </a:r>
                      <a:endParaRPr lang="en-US" dirty="0"/>
                    </a:p>
                  </a:txBody>
                  <a:tcPr/>
                </a:tc>
              </a:tr>
              <a:tr h="370840">
                <a:tc>
                  <a:txBody>
                    <a:bodyPr/>
                    <a:lstStyle/>
                    <a:p>
                      <a:r>
                        <a:rPr lang="en-US" dirty="0" smtClean="0"/>
                        <a:t>Included only few major European powers</a:t>
                      </a:r>
                      <a:endParaRPr lang="en-US" dirty="0"/>
                    </a:p>
                  </a:txBody>
                  <a:tcPr/>
                </a:tc>
                <a:tc>
                  <a:txBody>
                    <a:bodyPr/>
                    <a:lstStyle/>
                    <a:p>
                      <a:r>
                        <a:rPr lang="en-US" dirty="0" smtClean="0"/>
                        <a:t>Include all countries small or big</a:t>
                      </a:r>
                      <a:endParaRPr lang="en-US" dirty="0"/>
                    </a:p>
                  </a:txBody>
                  <a:tcPr/>
                </a:tc>
              </a:tr>
              <a:tr h="370840">
                <a:tc>
                  <a:txBody>
                    <a:bodyPr/>
                    <a:lstStyle/>
                    <a:p>
                      <a:r>
                        <a:rPr lang="en-US" dirty="0" smtClean="0"/>
                        <a:t>The major powers were responsible for world peace</a:t>
                      </a:r>
                      <a:endParaRPr lang="en-US" dirty="0"/>
                    </a:p>
                  </a:txBody>
                  <a:tcPr/>
                </a:tc>
                <a:tc>
                  <a:txBody>
                    <a:bodyPr/>
                    <a:lstStyle/>
                    <a:p>
                      <a:r>
                        <a:rPr lang="en-US" dirty="0" smtClean="0"/>
                        <a:t>All states</a:t>
                      </a:r>
                      <a:r>
                        <a:rPr lang="en-US" baseline="0" dirty="0" smtClean="0"/>
                        <a:t> are responsible for world peace</a:t>
                      </a:r>
                      <a:endParaRPr lang="en-US" dirty="0"/>
                    </a:p>
                  </a:txBody>
                  <a:tcPr/>
                </a:tc>
              </a:tr>
              <a:tr h="370840">
                <a:tc>
                  <a:txBody>
                    <a:bodyPr/>
                    <a:lstStyle/>
                    <a:p>
                      <a:r>
                        <a:rPr lang="en-US" dirty="0" smtClean="0"/>
                        <a:t>Diplomats belong</a:t>
                      </a:r>
                      <a:r>
                        <a:rPr lang="en-US" baseline="0" dirty="0" smtClean="0"/>
                        <a:t> to aristocratic class having similar status and education.</a:t>
                      </a:r>
                      <a:endParaRPr lang="en-US" dirty="0"/>
                    </a:p>
                  </a:txBody>
                  <a:tcPr/>
                </a:tc>
                <a:tc>
                  <a:txBody>
                    <a:bodyPr/>
                    <a:lstStyle/>
                    <a:p>
                      <a:r>
                        <a:rPr lang="en-US" dirty="0" smtClean="0"/>
                        <a:t>Diplomats belong to all section of society (civil servants appointed through tests)</a:t>
                      </a:r>
                      <a:endParaRPr lang="en-US" dirty="0"/>
                    </a:p>
                  </a:txBody>
                  <a:tcPr/>
                </a:tc>
              </a:tr>
              <a:tr h="370840">
                <a:tc>
                  <a:txBody>
                    <a:bodyPr/>
                    <a:lstStyle/>
                    <a:p>
                      <a:r>
                        <a:rPr lang="en-US" dirty="0" smtClean="0"/>
                        <a:t>Diplomacy was secret</a:t>
                      </a:r>
                      <a:endParaRPr lang="en-US" dirty="0"/>
                    </a:p>
                  </a:txBody>
                  <a:tcPr/>
                </a:tc>
                <a:tc>
                  <a:txBody>
                    <a:bodyPr/>
                    <a:lstStyle/>
                    <a:p>
                      <a:r>
                        <a:rPr lang="en-US" dirty="0" smtClean="0"/>
                        <a:t>Diplomacy is open</a:t>
                      </a:r>
                      <a:endParaRPr lang="en-US" dirty="0"/>
                    </a:p>
                  </a:txBody>
                  <a:tcPr/>
                </a:tc>
              </a:tr>
              <a:tr h="370840">
                <a:tc>
                  <a:txBody>
                    <a:bodyPr/>
                    <a:lstStyle/>
                    <a:p>
                      <a:r>
                        <a:rPr lang="en-US" dirty="0" smtClean="0"/>
                        <a:t>Diplomats</a:t>
                      </a:r>
                      <a:r>
                        <a:rPr lang="en-US" baseline="0" dirty="0" smtClean="0"/>
                        <a:t> enjoyed more freedom in negotiation</a:t>
                      </a:r>
                      <a:endParaRPr lang="en-US" dirty="0"/>
                    </a:p>
                  </a:txBody>
                  <a:tcPr/>
                </a:tc>
                <a:tc>
                  <a:txBody>
                    <a:bodyPr/>
                    <a:lstStyle/>
                    <a:p>
                      <a:r>
                        <a:rPr lang="en-US" dirty="0" smtClean="0"/>
                        <a:t>Diplomats are dignified clerks and work</a:t>
                      </a:r>
                      <a:r>
                        <a:rPr lang="en-US" baseline="0" dirty="0" smtClean="0"/>
                        <a:t> under continuous instruction and guidance from foreign office</a:t>
                      </a:r>
                      <a:endParaRPr lang="en-US" dirty="0"/>
                    </a:p>
                  </a:txBody>
                  <a:tcPr/>
                </a:tc>
              </a:tr>
            </a:tbl>
          </a:graphicData>
        </a:graphic>
      </p:graphicFrame>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93519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xfrm>
            <a:off x="3124200" y="6356350"/>
            <a:ext cx="2895600" cy="365125"/>
          </a:xfrm>
        </p:spPr>
        <p:txBody>
          <a:bodyPr/>
          <a:lstStyle/>
          <a:p>
            <a:pPr algn="ctr">
              <a:defRPr/>
            </a:pPr>
            <a:fld id="{DD387DC8-9B16-4EEA-98FF-0364D2C7C9BC}" type="slidenum">
              <a:rPr lang="en-US"/>
              <a:pPr algn="ctr">
                <a:defRPr/>
              </a:pPr>
              <a:t>8</a:t>
            </a:fld>
            <a:endParaRPr lang="en-US" dirty="0"/>
          </a:p>
        </p:txBody>
      </p:sp>
      <p:sp>
        <p:nvSpPr>
          <p:cNvPr id="36867" name="Rectangle 2"/>
          <p:cNvSpPr>
            <a:spLocks noGrp="1" noChangeArrowheads="1"/>
          </p:cNvSpPr>
          <p:nvPr>
            <p:ph type="title"/>
          </p:nvPr>
        </p:nvSpPr>
        <p:spPr/>
        <p:txBody>
          <a:bodyPr>
            <a:normAutofit/>
          </a:bodyPr>
          <a:lstStyle/>
          <a:p>
            <a:pPr eaLnBrk="1" hangingPunct="1"/>
            <a:r>
              <a:rPr lang="en-US" dirty="0" smtClean="0">
                <a:cs typeface="Arial" pitchFamily="34" charset="0"/>
              </a:rPr>
              <a:t>The Rules of Effective Diplomacy</a:t>
            </a:r>
          </a:p>
        </p:txBody>
      </p:sp>
      <p:sp>
        <p:nvSpPr>
          <p:cNvPr id="36868" name="Rectangle 3"/>
          <p:cNvSpPr>
            <a:spLocks noGrp="1" noChangeArrowheads="1"/>
          </p:cNvSpPr>
          <p:nvPr>
            <p:ph type="body" idx="1"/>
          </p:nvPr>
        </p:nvSpPr>
        <p:spPr/>
        <p:txBody>
          <a:bodyPr>
            <a:normAutofit/>
          </a:bodyPr>
          <a:lstStyle/>
          <a:p>
            <a:pPr marL="457200" indent="-457200" eaLnBrk="1" hangingPunct="1">
              <a:buFont typeface="+mj-lt"/>
              <a:buAutoNum type="arabicPeriod"/>
            </a:pPr>
            <a:r>
              <a:rPr lang="en-US" dirty="0" smtClean="0">
                <a:cs typeface="Arial" pitchFamily="34" charset="0"/>
              </a:rPr>
              <a:t>Be realistic in negotiation and making commitment (don’t demand unrealistic and don’t commit unrealistic)</a:t>
            </a:r>
          </a:p>
          <a:p>
            <a:pPr marL="457200" indent="-457200" eaLnBrk="1" hangingPunct="1">
              <a:buFont typeface="+mj-lt"/>
              <a:buAutoNum type="arabicPeriod"/>
            </a:pPr>
            <a:r>
              <a:rPr lang="en-US" dirty="0" smtClean="0">
                <a:cs typeface="Arial" pitchFamily="34" charset="0"/>
              </a:rPr>
              <a:t>Understand the importance of language and words and their implications (use clear language and words, avoid double sense words)</a:t>
            </a:r>
          </a:p>
          <a:p>
            <a:pPr marL="457200" indent="-457200" eaLnBrk="1" hangingPunct="1">
              <a:buFont typeface="+mj-lt"/>
              <a:buAutoNum type="arabicPeriod"/>
            </a:pPr>
            <a:r>
              <a:rPr lang="en-US" dirty="0" smtClean="0">
                <a:cs typeface="Arial" pitchFamily="34" charset="0"/>
              </a:rPr>
              <a:t>Seek common ground and identical interests (conflicting demands be discussed at the end)</a:t>
            </a:r>
          </a:p>
          <a:p>
            <a:pPr marL="457200" indent="-457200" eaLnBrk="1" hangingPunct="1">
              <a:buFont typeface="+mj-lt"/>
              <a:buAutoNum type="arabicPeriod"/>
            </a:pPr>
            <a:r>
              <a:rPr lang="en-US" dirty="0" smtClean="0">
                <a:cs typeface="Arial" pitchFamily="34" charset="0"/>
              </a:rPr>
              <a:t>Be flexible (compromise and adjustments)</a:t>
            </a:r>
          </a:p>
          <a:p>
            <a:pPr marL="457200" indent="-457200" eaLnBrk="1" hangingPunct="1">
              <a:buFont typeface="+mj-lt"/>
              <a:buAutoNum type="arabicPeriod"/>
            </a:pPr>
            <a:r>
              <a:rPr lang="en-US" dirty="0" smtClean="0">
                <a:cs typeface="Arial" pitchFamily="34" charset="0"/>
              </a:rPr>
              <a:t>Listen carefully and understand the other side</a:t>
            </a:r>
          </a:p>
          <a:p>
            <a:pPr marL="457200" indent="-457200" eaLnBrk="1" hangingPunct="1">
              <a:buFont typeface="+mj-lt"/>
              <a:buAutoNum type="arabicPeriod"/>
            </a:pPr>
            <a:r>
              <a:rPr lang="en-US" dirty="0" smtClean="0">
                <a:cs typeface="Arial" pitchFamily="34" charset="0"/>
              </a:rPr>
              <a:t>Be patient in listening and acting</a:t>
            </a:r>
          </a:p>
          <a:p>
            <a:pPr marL="457200" indent="-457200" eaLnBrk="1" hangingPunct="1">
              <a:buFont typeface="+mj-lt"/>
              <a:buAutoNum type="arabicPeriod"/>
            </a:pPr>
            <a:r>
              <a:rPr lang="en-US" dirty="0" smtClean="0">
                <a:cs typeface="Arial" pitchFamily="34" charset="0"/>
              </a:rPr>
              <a:t>Leave avenues of retreat open and don’t push yourself to closed end</a:t>
            </a:r>
          </a:p>
          <a:p>
            <a:pPr marL="457200" indent="-457200" eaLnBrk="1" hangingPunct="1">
              <a:buFont typeface="+mj-lt"/>
              <a:buAutoNum type="arabicPeriod"/>
            </a:pPr>
            <a:r>
              <a:rPr lang="en-US" dirty="0" smtClean="0">
                <a:cs typeface="Arial" pitchFamily="34" charset="0"/>
              </a:rPr>
              <a:t>Write whatever is decided or committed</a:t>
            </a:r>
          </a:p>
        </p:txBody>
      </p:sp>
    </p:spTree>
    <p:extLst>
      <p:ext uri="{BB962C8B-B14F-4D97-AF65-F5344CB8AC3E}">
        <p14:creationId xmlns:p14="http://schemas.microsoft.com/office/powerpoint/2010/main" xmlns="" val="3203077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xfrm>
            <a:off x="3124200" y="6356350"/>
            <a:ext cx="2895600" cy="365125"/>
          </a:xfrm>
        </p:spPr>
        <p:txBody>
          <a:bodyPr/>
          <a:lstStyle/>
          <a:p>
            <a:pPr algn="ctr">
              <a:defRPr/>
            </a:pPr>
            <a:fld id="{3994953B-ADCC-4CE8-B796-1E3434DD74F2}" type="slidenum">
              <a:rPr lang="en-US"/>
              <a:pPr algn="ctr">
                <a:defRPr/>
              </a:pPr>
              <a:t>9</a:t>
            </a:fld>
            <a:endParaRPr lang="en-US" dirty="0"/>
          </a:p>
        </p:txBody>
      </p:sp>
      <p:sp>
        <p:nvSpPr>
          <p:cNvPr id="37891" name="Rectangle 2"/>
          <p:cNvSpPr>
            <a:spLocks noGrp="1" noChangeArrowheads="1"/>
          </p:cNvSpPr>
          <p:nvPr>
            <p:ph type="title"/>
          </p:nvPr>
        </p:nvSpPr>
        <p:spPr/>
        <p:txBody>
          <a:bodyPr>
            <a:normAutofit/>
          </a:bodyPr>
          <a:lstStyle/>
          <a:p>
            <a:pPr eaLnBrk="1" hangingPunct="1"/>
            <a:r>
              <a:rPr lang="en-US" dirty="0" smtClean="0">
                <a:cs typeface="Arial" pitchFamily="34" charset="0"/>
              </a:rPr>
              <a:t>Options for Conducting Diplomacy</a:t>
            </a:r>
          </a:p>
        </p:txBody>
      </p:sp>
      <p:sp>
        <p:nvSpPr>
          <p:cNvPr id="37892" name="Rectangle 3"/>
          <p:cNvSpPr>
            <a:spLocks noGrp="1" noChangeArrowheads="1"/>
          </p:cNvSpPr>
          <p:nvPr>
            <p:ph type="body" idx="1"/>
          </p:nvPr>
        </p:nvSpPr>
        <p:spPr>
          <a:xfrm>
            <a:off x="304800" y="1371600"/>
            <a:ext cx="8534400" cy="4953000"/>
          </a:xfrm>
        </p:spPr>
        <p:txBody>
          <a:bodyPr>
            <a:normAutofit/>
          </a:bodyPr>
          <a:lstStyle/>
          <a:p>
            <a:pPr marL="0" indent="0" eaLnBrk="1" hangingPunct="1">
              <a:lnSpc>
                <a:spcPct val="90000"/>
              </a:lnSpc>
              <a:buNone/>
            </a:pPr>
            <a:r>
              <a:rPr lang="en-US" b="1" dirty="0" smtClean="0">
                <a:cs typeface="Arial" pitchFamily="34" charset="0"/>
              </a:rPr>
              <a:t>Below are the options available for conducting diplomacy.</a:t>
            </a:r>
          </a:p>
          <a:p>
            <a:pPr marL="457200" indent="-457200" eaLnBrk="1" hangingPunct="1">
              <a:lnSpc>
                <a:spcPct val="90000"/>
              </a:lnSpc>
              <a:buFont typeface="+mj-lt"/>
              <a:buAutoNum type="arabicPeriod"/>
            </a:pPr>
            <a:r>
              <a:rPr lang="en-US" dirty="0" smtClean="0">
                <a:cs typeface="Arial" pitchFamily="34" charset="0"/>
              </a:rPr>
              <a:t>Direct versus indirect negotiation (through some third party or through press statements, letters or spokes person, envoy etc. Taliban when not recognized)</a:t>
            </a:r>
          </a:p>
          <a:p>
            <a:pPr marL="457200" indent="-457200" eaLnBrk="1" hangingPunct="1">
              <a:lnSpc>
                <a:spcPct val="90000"/>
              </a:lnSpc>
              <a:buFont typeface="+mj-lt"/>
              <a:buAutoNum type="arabicPeriod"/>
            </a:pPr>
            <a:r>
              <a:rPr lang="en-US" dirty="0" smtClean="0">
                <a:cs typeface="Arial" pitchFamily="34" charset="0"/>
              </a:rPr>
              <a:t>High-level versus low-level (depend upon issue)</a:t>
            </a:r>
          </a:p>
          <a:p>
            <a:pPr marL="457200" indent="-457200" eaLnBrk="1" hangingPunct="1">
              <a:lnSpc>
                <a:spcPct val="90000"/>
              </a:lnSpc>
              <a:buFont typeface="+mj-lt"/>
              <a:buAutoNum type="arabicPeriod"/>
            </a:pPr>
            <a:r>
              <a:rPr lang="en-US" dirty="0" smtClean="0">
                <a:cs typeface="Arial" pitchFamily="34" charset="0"/>
              </a:rPr>
              <a:t>Using threat versus rewards to gain agreement (awarding general amnesty vs. threat of war and punishment to Taliban, carrot and stick policy with Pak, N. Korea, Communists)</a:t>
            </a:r>
          </a:p>
          <a:p>
            <a:pPr marL="457200" indent="-457200" eaLnBrk="1" hangingPunct="1">
              <a:lnSpc>
                <a:spcPct val="90000"/>
              </a:lnSpc>
              <a:buFont typeface="+mj-lt"/>
              <a:buAutoNum type="arabicPeriod"/>
            </a:pPr>
            <a:r>
              <a:rPr lang="en-US" dirty="0" smtClean="0">
                <a:cs typeface="Arial" pitchFamily="34" charset="0"/>
              </a:rPr>
              <a:t>Being precise versus being intentionally vague (like politicians)</a:t>
            </a:r>
          </a:p>
          <a:p>
            <a:pPr marL="457200" indent="-457200" eaLnBrk="1" hangingPunct="1">
              <a:lnSpc>
                <a:spcPct val="90000"/>
              </a:lnSpc>
              <a:buFont typeface="+mj-lt"/>
              <a:buAutoNum type="arabicPeriod"/>
            </a:pPr>
            <a:r>
              <a:rPr lang="en-US" dirty="0" smtClean="0">
                <a:cs typeface="Arial" pitchFamily="34" charset="0"/>
              </a:rPr>
              <a:t>Communicating by word versus by deed (e.g. US insistence on Pakistan to show and do more on terrorism than words, voting against in UN)</a:t>
            </a:r>
          </a:p>
          <a:p>
            <a:pPr marL="457200" indent="-457200" eaLnBrk="1" hangingPunct="1">
              <a:lnSpc>
                <a:spcPct val="90000"/>
              </a:lnSpc>
              <a:buFont typeface="+mj-lt"/>
              <a:buAutoNum type="arabicPeriod"/>
            </a:pPr>
            <a:r>
              <a:rPr lang="en-US" dirty="0" smtClean="0">
                <a:cs typeface="Arial" pitchFamily="34" charset="0"/>
              </a:rPr>
              <a:t>Maximizing or minimizing a dispute (whether talks, propaganda, adopting rigid or flexible attitude</a:t>
            </a:r>
            <a:r>
              <a:rPr lang="en-US" dirty="0">
                <a:cs typeface="Arial" pitchFamily="34" charset="0"/>
              </a:rPr>
              <a:t> </a:t>
            </a:r>
            <a:r>
              <a:rPr lang="en-US" dirty="0" err="1" smtClean="0">
                <a:cs typeface="Arial" pitchFamily="34" charset="0"/>
              </a:rPr>
              <a:t>eg</a:t>
            </a:r>
            <a:r>
              <a:rPr lang="en-US" dirty="0" smtClean="0">
                <a:cs typeface="Arial" pitchFamily="34" charset="0"/>
              </a:rPr>
              <a:t> talks with Taliban, Kashmir)</a:t>
            </a:r>
          </a:p>
        </p:txBody>
      </p:sp>
    </p:spTree>
    <p:extLst>
      <p:ext uri="{BB962C8B-B14F-4D97-AF65-F5344CB8AC3E}">
        <p14:creationId xmlns:p14="http://schemas.microsoft.com/office/powerpoint/2010/main" xmlns="" val="143558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Diplomatic Immunities</a:t>
            </a:r>
            <a:endParaRPr lang="en-US" dirty="0"/>
          </a:p>
        </p:txBody>
      </p:sp>
      <p:sp>
        <p:nvSpPr>
          <p:cNvPr id="3" name="Content Placeholder 2"/>
          <p:cNvSpPr>
            <a:spLocks noGrp="1"/>
          </p:cNvSpPr>
          <p:nvPr>
            <p:ph idx="1"/>
          </p:nvPr>
        </p:nvSpPr>
        <p:spPr/>
        <p:txBody>
          <a:bodyPr/>
          <a:lstStyle/>
          <a:p>
            <a:pPr marL="0" indent="0">
              <a:buNone/>
            </a:pPr>
            <a:r>
              <a:rPr lang="en-US" dirty="0" smtClean="0"/>
              <a:t>Diplomats are given certain privileges and immunities. They are:</a:t>
            </a:r>
          </a:p>
          <a:p>
            <a:r>
              <a:rPr lang="en-US" dirty="0" smtClean="0"/>
              <a:t>The premises of diplomatic missions, offices, house, vehicle is immune from police search</a:t>
            </a:r>
          </a:p>
          <a:p>
            <a:r>
              <a:rPr lang="en-US" dirty="0" smtClean="0"/>
              <a:t>The diplomat can not be arrested or detained for any civil or criminal violation by the receiving state e.g. When Raymond Davis was arrested in Lahore for killing two civilians, he claimed to be a diplomat</a:t>
            </a:r>
          </a:p>
          <a:p>
            <a:r>
              <a:rPr lang="en-US" dirty="0" smtClean="0"/>
              <a:t>The diplomat can not be sue by receiving state in any court of law. Only his home country can sue him/her.</a:t>
            </a:r>
          </a:p>
          <a:p>
            <a:r>
              <a:rPr lang="en-US" dirty="0" smtClean="0"/>
              <a:t>Immunity from taxation under municipal law, income tax, custom duty on goods imported for office and personal use.</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39637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Diplomatic Immunities</a:t>
            </a:r>
          </a:p>
        </p:txBody>
      </p:sp>
      <p:sp>
        <p:nvSpPr>
          <p:cNvPr id="3" name="Content Placeholder 2"/>
          <p:cNvSpPr>
            <a:spLocks noGrp="1"/>
          </p:cNvSpPr>
          <p:nvPr>
            <p:ph idx="1"/>
          </p:nvPr>
        </p:nvSpPr>
        <p:spPr/>
        <p:txBody>
          <a:bodyPr/>
          <a:lstStyle/>
          <a:p>
            <a:r>
              <a:rPr lang="en-US" dirty="0"/>
              <a:t>Can use his country flag on his office, car and residence</a:t>
            </a:r>
          </a:p>
          <a:p>
            <a:r>
              <a:rPr lang="en-US" dirty="0"/>
              <a:t>Can move freely in the receiving country subject to security threats and traffic rules.</a:t>
            </a:r>
          </a:p>
          <a:p>
            <a:r>
              <a:rPr lang="en-US" dirty="0" smtClean="0"/>
              <a:t>The immunities available to diplomats can be waived by sending state through an expressed statements if involved in an act</a:t>
            </a:r>
          </a:p>
          <a:p>
            <a:r>
              <a:rPr lang="en-US" dirty="0" smtClean="0"/>
              <a:t>The receiving state can also request the sending state to waive the immunities because of some serious violation of law.</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740448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Termination of diplomatic missions</a:t>
            </a:r>
            <a:endParaRPr lang="en-US" dirty="0"/>
          </a:p>
        </p:txBody>
      </p:sp>
      <p:sp>
        <p:nvSpPr>
          <p:cNvPr id="3" name="Content Placeholder 2"/>
          <p:cNvSpPr>
            <a:spLocks noGrp="1"/>
          </p:cNvSpPr>
          <p:nvPr>
            <p:ph idx="1"/>
          </p:nvPr>
        </p:nvSpPr>
        <p:spPr/>
        <p:txBody>
          <a:bodyPr/>
          <a:lstStyle/>
          <a:p>
            <a:r>
              <a:rPr lang="en-US" dirty="0" smtClean="0"/>
              <a:t>Diplomatic missions are terminated  because of:</a:t>
            </a:r>
          </a:p>
          <a:p>
            <a:pPr marL="457200" indent="-457200">
              <a:buFont typeface="+mj-lt"/>
              <a:buAutoNum type="arabicPeriod"/>
            </a:pPr>
            <a:r>
              <a:rPr lang="en-US" dirty="0" smtClean="0"/>
              <a:t>Expiry of the duration of the diplomatic mission </a:t>
            </a:r>
          </a:p>
          <a:p>
            <a:pPr marL="457200" indent="-457200">
              <a:buFont typeface="+mj-lt"/>
              <a:buAutoNum type="arabicPeriod"/>
            </a:pPr>
            <a:r>
              <a:rPr lang="en-US" dirty="0" smtClean="0"/>
              <a:t>Recall notice by the sending state</a:t>
            </a:r>
          </a:p>
          <a:p>
            <a:pPr marL="457200" indent="-457200">
              <a:buFont typeface="+mj-lt"/>
              <a:buAutoNum type="arabicPeriod"/>
            </a:pPr>
            <a:r>
              <a:rPr lang="en-US" dirty="0" smtClean="0"/>
              <a:t>Declaring persona non-grata </a:t>
            </a:r>
            <a:r>
              <a:rPr lang="ar-AE" b="1" dirty="0">
                <a:hlinkClick r:id="rId2"/>
              </a:rPr>
              <a:t>ناپسندیدہ </a:t>
            </a:r>
            <a:r>
              <a:rPr lang="ar-AE" b="1" dirty="0" smtClean="0">
                <a:hlinkClick r:id="rId2"/>
              </a:rPr>
              <a:t>شخص</a:t>
            </a:r>
            <a:r>
              <a:rPr lang="en-US" b="1" dirty="0" smtClean="0"/>
              <a:t> </a:t>
            </a:r>
            <a:r>
              <a:rPr lang="en-US" dirty="0" smtClean="0"/>
              <a:t>by the receiving state</a:t>
            </a:r>
          </a:p>
          <a:p>
            <a:pPr marL="457200" indent="-457200">
              <a:buFont typeface="+mj-lt"/>
              <a:buAutoNum type="arabicPeriod"/>
            </a:pPr>
            <a:r>
              <a:rPr lang="en-US" dirty="0" smtClean="0"/>
              <a:t>Change or death of the head of sending state</a:t>
            </a:r>
          </a:p>
          <a:p>
            <a:pPr marL="457200" indent="-457200">
              <a:buFont typeface="+mj-lt"/>
              <a:buAutoNum type="arabicPeriod"/>
            </a:pPr>
            <a:r>
              <a:rPr lang="en-US" dirty="0" smtClean="0"/>
              <a:t>Declaration of war between the two states</a:t>
            </a:r>
          </a:p>
          <a:p>
            <a:pPr marL="457200" indent="-457200">
              <a:buFont typeface="+mj-lt"/>
              <a:buAutoNum type="arabicPeriod"/>
            </a:pPr>
            <a:r>
              <a:rPr lang="en-US" dirty="0" smtClean="0"/>
              <a:t>Merger or extinction of either sending or receiving state</a:t>
            </a:r>
          </a:p>
          <a:p>
            <a:pPr marL="457200" indent="-457200">
              <a:buFont typeface="+mj-lt"/>
              <a:buAutoNum type="arabicPeriod"/>
            </a:pPr>
            <a:r>
              <a:rPr lang="en-US" dirty="0" smtClean="0"/>
              <a:t>Change in the rank of diplomatic officer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54345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a:t>Usage of the term</a:t>
            </a:r>
          </a:p>
          <a:p>
            <a:r>
              <a:rPr lang="en-US" b="1" dirty="0"/>
              <a:t>Concept and Definition</a:t>
            </a:r>
          </a:p>
          <a:p>
            <a:r>
              <a:rPr lang="en-US" b="1" dirty="0"/>
              <a:t>Functions of Diplomats</a:t>
            </a:r>
            <a:r>
              <a:rPr lang="en-US" dirty="0"/>
              <a:t>: Representation, Negotiation, Reporting, Protection of national interests and citizens</a:t>
            </a:r>
          </a:p>
          <a:p>
            <a:r>
              <a:rPr lang="en-US" b="1" dirty="0"/>
              <a:t>Types of Diplomacy</a:t>
            </a:r>
          </a:p>
          <a:p>
            <a:r>
              <a:rPr lang="en-US" b="1" dirty="0"/>
              <a:t>Comparison of Old and New diplomacy: </a:t>
            </a:r>
            <a:r>
              <a:rPr lang="en-US" dirty="0"/>
              <a:t>Europe centered, ignore weak states, , secret, diplomats from aristocrat, more freedom, summit diplomacy</a:t>
            </a:r>
          </a:p>
          <a:p>
            <a:r>
              <a:rPr lang="en-US" sz="2000" b="1" dirty="0"/>
              <a:t>Diplomatic Immunities: </a:t>
            </a:r>
            <a:r>
              <a:rPr lang="en-US" sz="2000" dirty="0"/>
              <a:t>immunity from police search, arrested, sue,  taxation, use his country flag, move freely </a:t>
            </a:r>
            <a:endParaRPr lang="en-US" sz="2000" b="1" dirty="0"/>
          </a:p>
          <a:p>
            <a:r>
              <a:rPr lang="en-US" sz="2000" b="1"/>
              <a:t>Termination of diplomatic missions: </a:t>
            </a:r>
            <a:r>
              <a:rPr lang="en-US" sz="2000"/>
              <a:t>Expiry of the duration, Recall notice, persona non-grata, death/change of the government, Declaration of war, merger or extinction of either </a:t>
            </a:r>
            <a:r>
              <a:rPr lang="en-US" sz="2000" smtClean="0"/>
              <a:t>state</a:t>
            </a:r>
            <a:endParaRPr lang="en-US" sz="2000" b="1"/>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320314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pPr marL="0" indent="0">
              <a:buNone/>
            </a:pPr>
            <a:r>
              <a:rPr lang="en-US" dirty="0" smtClean="0"/>
              <a:t>Q. What is meant by diplomacy?</a:t>
            </a:r>
          </a:p>
          <a:p>
            <a:pPr marL="0" indent="0">
              <a:buNone/>
            </a:pPr>
            <a:r>
              <a:rPr lang="en-US" dirty="0" smtClean="0"/>
              <a:t>Q. Discuss the functions of diplomacy.</a:t>
            </a:r>
          </a:p>
          <a:p>
            <a:pPr marL="0" indent="0">
              <a:buNone/>
            </a:pPr>
            <a:r>
              <a:rPr lang="en-US" dirty="0" smtClean="0"/>
              <a:t>Q. Explain the two types of diplomacy.</a:t>
            </a:r>
          </a:p>
          <a:p>
            <a:pPr marL="0" indent="0">
              <a:buNone/>
            </a:pPr>
            <a:r>
              <a:rPr lang="en-US" dirty="0" smtClean="0"/>
              <a:t>Q. Discuss the main features of traditional diplomacy.</a:t>
            </a:r>
          </a:p>
          <a:p>
            <a:pPr marL="0" indent="0">
              <a:buNone/>
            </a:pPr>
            <a:r>
              <a:rPr lang="en-US" dirty="0" smtClean="0"/>
              <a:t>Q. Discuss the main features of new diplomacy.</a:t>
            </a:r>
          </a:p>
          <a:p>
            <a:pPr marL="0" indent="0">
              <a:buNone/>
            </a:pPr>
            <a:r>
              <a:rPr lang="en-US" dirty="0" smtClean="0">
                <a:cs typeface="Arial" pitchFamily="34" charset="0"/>
              </a:rPr>
              <a:t>Q. What are the </a:t>
            </a:r>
            <a:r>
              <a:rPr lang="en-US" dirty="0">
                <a:cs typeface="Arial" pitchFamily="34" charset="0"/>
              </a:rPr>
              <a:t>Rules of Effective </a:t>
            </a:r>
            <a:r>
              <a:rPr lang="en-US" dirty="0" smtClean="0">
                <a:cs typeface="Arial" pitchFamily="34" charset="0"/>
              </a:rPr>
              <a:t>Diplomacy?</a:t>
            </a:r>
          </a:p>
          <a:p>
            <a:pPr marL="0" indent="0">
              <a:buNone/>
            </a:pPr>
            <a:r>
              <a:rPr lang="en-US" dirty="0" smtClean="0">
                <a:cs typeface="Arial" pitchFamily="34" charset="0"/>
              </a:rPr>
              <a:t>Q. What options are available for Conducting Diplomacy?</a:t>
            </a:r>
            <a:endParaRPr lang="en-US" dirty="0" smtClean="0"/>
          </a:p>
          <a:p>
            <a:pPr marL="0" indent="0">
              <a:buNone/>
            </a:pPr>
            <a:r>
              <a:rPr lang="en-US" dirty="0" smtClean="0"/>
              <a:t>Q. Mention some of the diplomatic immunities at present.</a:t>
            </a:r>
          </a:p>
          <a:p>
            <a:pPr marL="0" indent="0">
              <a:buNone/>
            </a:pPr>
            <a:r>
              <a:rPr lang="en-US" dirty="0" smtClean="0"/>
              <a:t>Q. In what ways are diplomatic missions terminated?</a:t>
            </a:r>
          </a:p>
          <a:p>
            <a:pPr marL="0" indent="0">
              <a:buNone/>
            </a:pPr>
            <a:r>
              <a:rPr lang="en-US" dirty="0" smtClean="0"/>
              <a:t>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522017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3067</TotalTime>
  <Words>1156</Words>
  <Application>Microsoft Office PowerPoint</Application>
  <PresentationFormat>On-screen Show (4:3)</PresentationFormat>
  <Paragraphs>103</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Review of Previous Lecture- Diplomacy</vt:lpstr>
      <vt:lpstr>Diplomacy cont. </vt:lpstr>
      <vt:lpstr>Summit Diplomacy cont.</vt:lpstr>
      <vt:lpstr>Drawback of Summit Diplomacy</vt:lpstr>
      <vt:lpstr>Summit Diplomacy cont.</vt:lpstr>
      <vt:lpstr>Conclusion</vt:lpstr>
      <vt:lpstr>Comparison of Old and New diplomacy</vt:lpstr>
      <vt:lpstr>The Rules of Effective Diplomacy</vt:lpstr>
      <vt:lpstr>Options for Conducting Diplomacy</vt:lpstr>
      <vt:lpstr>Diplomatic Immunities</vt:lpstr>
      <vt:lpstr>Diplomatic Immunities</vt:lpstr>
      <vt:lpstr>Termination of diplomatic missions</vt:lpstr>
      <vt:lpstr>Summary</vt:lpstr>
      <vt:lpstr>Review Questions</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168</cp:revision>
  <dcterms:created xsi:type="dcterms:W3CDTF">2012-02-27T05:45:45Z</dcterms:created>
  <dcterms:modified xsi:type="dcterms:W3CDTF">2014-12-24T09:53:04Z</dcterms:modified>
</cp:coreProperties>
</file>