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7" r:id="rId2"/>
    <p:sldId id="262" r:id="rId3"/>
    <p:sldId id="321" r:id="rId4"/>
    <p:sldId id="322" r:id="rId5"/>
    <p:sldId id="294" r:id="rId6"/>
    <p:sldId id="323" r:id="rId7"/>
    <p:sldId id="314" r:id="rId8"/>
    <p:sldId id="295" r:id="rId9"/>
    <p:sldId id="296" r:id="rId10"/>
    <p:sldId id="324" r:id="rId11"/>
    <p:sldId id="325" r:id="rId12"/>
    <p:sldId id="318" r:id="rId13"/>
    <p:sldId id="297" r:id="rId14"/>
    <p:sldId id="326" r:id="rId15"/>
    <p:sldId id="327" r:id="rId16"/>
    <p:sldId id="30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Previous Lecture- </a:t>
            </a:r>
            <a:r>
              <a:rPr lang="en-US" dirty="0" smtClean="0"/>
              <a:t>Diplomacy</a:t>
            </a:r>
            <a:endParaRPr lang="en-US" dirty="0"/>
          </a:p>
        </p:txBody>
      </p:sp>
      <p:sp>
        <p:nvSpPr>
          <p:cNvPr id="3" name="Content Placeholder 2"/>
          <p:cNvSpPr>
            <a:spLocks noGrp="1"/>
          </p:cNvSpPr>
          <p:nvPr>
            <p:ph idx="1"/>
          </p:nvPr>
        </p:nvSpPr>
        <p:spPr/>
        <p:txBody>
          <a:bodyPr>
            <a:normAutofit/>
          </a:bodyPr>
          <a:lstStyle/>
          <a:p>
            <a:r>
              <a:rPr lang="en-US" dirty="0"/>
              <a:t>Usage of the term</a:t>
            </a:r>
          </a:p>
          <a:p>
            <a:r>
              <a:rPr lang="en-US" b="1" dirty="0"/>
              <a:t>Concept and Definition</a:t>
            </a:r>
          </a:p>
          <a:p>
            <a:r>
              <a:rPr lang="en-US" b="1" dirty="0"/>
              <a:t>Functions of Diplomats</a:t>
            </a:r>
            <a:r>
              <a:rPr lang="en-US" dirty="0"/>
              <a:t>: Representation, Negotiation, Reporting, Protection of national interests and citizens</a:t>
            </a:r>
          </a:p>
          <a:p>
            <a:r>
              <a:rPr lang="en-US" b="1" dirty="0"/>
              <a:t>Types of Diplomacy</a:t>
            </a:r>
          </a:p>
          <a:p>
            <a:r>
              <a:rPr lang="en-US" b="1" dirty="0"/>
              <a:t>Features of Traditional Diplomacy</a:t>
            </a:r>
            <a:r>
              <a:rPr lang="en-US" dirty="0"/>
              <a:t>: Europe centered, ignore weak states,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08341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mtClean="0"/>
              <a:t>Diplomacy cont. </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Traditional </a:t>
            </a:r>
            <a:r>
              <a:rPr lang="en-US" dirty="0" smtClean="0"/>
              <a:t>Diplomacy cont.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3. </a:t>
            </a:r>
            <a:r>
              <a:rPr lang="en-US" u="sng" dirty="0" smtClean="0"/>
              <a:t>Diplomatic </a:t>
            </a:r>
            <a:r>
              <a:rPr lang="en-US" u="sng" dirty="0"/>
              <a:t>service was taken as a profession </a:t>
            </a:r>
            <a:r>
              <a:rPr lang="en-US" dirty="0"/>
              <a:t>and specific training and standards were developed for diplomatic officials. The diplomats were regarded important for  world peace</a:t>
            </a:r>
            <a:r>
              <a:rPr lang="en-US" dirty="0" smtClean="0"/>
              <a:t>.</a:t>
            </a:r>
          </a:p>
          <a:p>
            <a:pPr marL="0" indent="0">
              <a:buNone/>
            </a:pPr>
            <a:endParaRPr lang="en-US" dirty="0"/>
          </a:p>
          <a:p>
            <a:pPr marL="0" indent="0">
              <a:buNone/>
            </a:pPr>
            <a:r>
              <a:rPr lang="en-US" dirty="0" smtClean="0"/>
              <a:t>4. </a:t>
            </a:r>
            <a:r>
              <a:rPr lang="en-US" u="sng" dirty="0" smtClean="0"/>
              <a:t>Traditional diplomacy was secret</a:t>
            </a:r>
            <a:r>
              <a:rPr lang="en-US" u="sng" dirty="0"/>
              <a:t> </a:t>
            </a:r>
            <a:r>
              <a:rPr lang="en-US" u="sng" dirty="0" smtClean="0"/>
              <a:t>and not open to public</a:t>
            </a:r>
          </a:p>
          <a:p>
            <a:pPr marL="0" indent="0">
              <a:buNone/>
            </a:pPr>
            <a:r>
              <a:rPr lang="en-US" dirty="0" smtClean="0"/>
              <a:t>Q. Why it was kept secret?</a:t>
            </a:r>
          </a:p>
          <a:p>
            <a:pPr marL="0" indent="0">
              <a:buNone/>
            </a:pPr>
            <a:r>
              <a:rPr lang="en-US" dirty="0" smtClean="0"/>
              <a:t>A. Monarchical forces were strong, public were not interested in foreign affairs, means of communication were not well developed, prince would care more about royal interests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44639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Traditional </a:t>
            </a:r>
            <a:r>
              <a:rPr lang="en-US" dirty="0" smtClean="0"/>
              <a:t>Diplomacy cont.</a:t>
            </a:r>
            <a:endParaRPr lang="en-US" dirty="0"/>
          </a:p>
        </p:txBody>
      </p:sp>
      <p:sp>
        <p:nvSpPr>
          <p:cNvPr id="3" name="Content Placeholder 2"/>
          <p:cNvSpPr>
            <a:spLocks noGrp="1"/>
          </p:cNvSpPr>
          <p:nvPr>
            <p:ph idx="1"/>
          </p:nvPr>
        </p:nvSpPr>
        <p:spPr/>
        <p:txBody>
          <a:bodyPr/>
          <a:lstStyle/>
          <a:p>
            <a:pPr marL="0" indent="0">
              <a:buNone/>
            </a:pPr>
            <a:r>
              <a:rPr lang="en-US" u="sng" dirty="0"/>
              <a:t>5. Diplomats have more freedom to negotiate and greater discretion</a:t>
            </a:r>
          </a:p>
          <a:p>
            <a:r>
              <a:rPr lang="en-US" dirty="0"/>
              <a:t>The public would not know about negotiations. settlement and moment of threats. The diplomats would conduct negotiations secretly with greater freedom and then convey the decision to their governments because the means of communication were not well developed and travelling was time consuming</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32301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Diplomacy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Q. When did new diplomacy started?</a:t>
            </a:r>
          </a:p>
          <a:p>
            <a:pPr marL="457200" indent="-457200">
              <a:buAutoNum type="alphaUcPeriod"/>
            </a:pPr>
            <a:r>
              <a:rPr lang="en-US" dirty="0" smtClean="0"/>
              <a:t>Started in the beginning of 20</a:t>
            </a:r>
            <a:r>
              <a:rPr lang="en-US" baseline="30000" dirty="0" smtClean="0"/>
              <a:t>th</a:t>
            </a:r>
            <a:r>
              <a:rPr lang="en-US" dirty="0" smtClean="0"/>
              <a:t> century </a:t>
            </a:r>
          </a:p>
          <a:p>
            <a:pPr marL="0" indent="0">
              <a:buNone/>
            </a:pPr>
            <a:endParaRPr lang="en-US" dirty="0" smtClean="0"/>
          </a:p>
          <a:p>
            <a:pPr marL="0" indent="0">
              <a:buNone/>
            </a:pPr>
            <a:r>
              <a:rPr lang="en-US" dirty="0" smtClean="0"/>
              <a:t>Q. Why new diplomacy become popular?</a:t>
            </a:r>
          </a:p>
          <a:p>
            <a:pPr marL="457200" indent="-457200">
              <a:buFont typeface="+mj-lt"/>
              <a:buAutoNum type="arabicPeriod"/>
            </a:pPr>
            <a:r>
              <a:rPr lang="en-US" dirty="0"/>
              <a:t>Development of social and political institutions and rise of democracy (people get interested in country’s international relations and foreign policy)</a:t>
            </a:r>
          </a:p>
          <a:p>
            <a:pPr marL="457200" indent="-457200">
              <a:buFont typeface="+mj-lt"/>
              <a:buAutoNum type="arabicPeriod"/>
            </a:pPr>
            <a:r>
              <a:rPr lang="en-US" dirty="0"/>
              <a:t>Development in communication technology such as telephone, television, fax machine, air travel, and now mobile, emails, video conferencing etc.</a:t>
            </a:r>
          </a:p>
          <a:p>
            <a:r>
              <a:rPr lang="en-US" dirty="0" smtClean="0"/>
              <a:t>Traditional diplomacy was conducted when the states were ruled by monarchs/princes. The power was with the ruler and people had no say in international affairs. The ruler would pursue diplomatic relations for royal benefit and interests.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12660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New </a:t>
            </a:r>
            <a:r>
              <a:rPr lang="en-US" dirty="0" smtClean="0"/>
              <a:t>Diplomacy cont.</a:t>
            </a:r>
            <a:endParaRPr lang="en-US" dirty="0"/>
          </a:p>
        </p:txBody>
      </p:sp>
      <p:sp>
        <p:nvSpPr>
          <p:cNvPr id="3" name="Content Placeholder 2"/>
          <p:cNvSpPr>
            <a:spLocks noGrp="1"/>
          </p:cNvSpPr>
          <p:nvPr>
            <p:ph idx="1"/>
          </p:nvPr>
        </p:nvSpPr>
        <p:spPr/>
        <p:txBody>
          <a:bodyPr>
            <a:normAutofit/>
          </a:bodyPr>
          <a:lstStyle/>
          <a:p>
            <a:r>
              <a:rPr lang="en-US" u="sng" dirty="0" smtClean="0"/>
              <a:t>The new diplomacy shifted the focus from </a:t>
            </a:r>
            <a:r>
              <a:rPr lang="en-US" u="sng" dirty="0"/>
              <a:t>royal interest to people’s interest</a:t>
            </a:r>
            <a:r>
              <a:rPr lang="en-US" dirty="0"/>
              <a:t>.</a:t>
            </a:r>
          </a:p>
          <a:p>
            <a:r>
              <a:rPr lang="en-US" u="sng" dirty="0" smtClean="0"/>
              <a:t>The new diplomacy </a:t>
            </a:r>
            <a:r>
              <a:rPr lang="en-US" u="sng" dirty="0"/>
              <a:t>became </a:t>
            </a:r>
            <a:r>
              <a:rPr lang="en-US" u="sng" dirty="0" smtClean="0"/>
              <a:t>more open </a:t>
            </a:r>
            <a:r>
              <a:rPr lang="en-US" u="sng" dirty="0"/>
              <a:t>and people were taken into confidence on various matters to get popular </a:t>
            </a:r>
            <a:r>
              <a:rPr lang="en-US" u="sng" dirty="0" smtClean="0"/>
              <a:t>support</a:t>
            </a:r>
          </a:p>
          <a:p>
            <a:pPr marL="0" indent="0">
              <a:buNone/>
            </a:pPr>
            <a:r>
              <a:rPr lang="en-US" dirty="0" smtClean="0"/>
              <a:t>Q. Why new diplomacy become open?</a:t>
            </a:r>
          </a:p>
          <a:p>
            <a:pPr marL="457200" indent="-457200">
              <a:buAutoNum type="alphaUcPeriod"/>
            </a:pPr>
            <a:r>
              <a:rPr lang="en-US" dirty="0" smtClean="0"/>
              <a:t>Because of rise of representative government and people’s growing interests to know about foreign relations</a:t>
            </a:r>
          </a:p>
          <a:p>
            <a:r>
              <a:rPr lang="en-US" u="sng" dirty="0" smtClean="0"/>
              <a:t>New Diplomacy reduced </a:t>
            </a:r>
            <a:r>
              <a:rPr lang="en-US" u="sng" dirty="0"/>
              <a:t>the role of diplomatic freedom and made them </a:t>
            </a:r>
            <a:r>
              <a:rPr lang="en-US" u="sng" dirty="0" smtClean="0"/>
              <a:t>more dependent </a:t>
            </a:r>
            <a:r>
              <a:rPr lang="en-US" u="sng" dirty="0"/>
              <a:t>on their foreign office for </a:t>
            </a:r>
            <a:r>
              <a:rPr lang="en-US" u="sng" dirty="0" smtClean="0"/>
              <a:t>guidance</a:t>
            </a:r>
          </a:p>
          <a:p>
            <a:pPr marL="0" indent="0">
              <a:buNone/>
            </a:pPr>
            <a:r>
              <a:rPr lang="en-US" u="sng" dirty="0" smtClean="0"/>
              <a:t>Q. Why diplomats become </a:t>
            </a:r>
            <a:r>
              <a:rPr lang="en-US" u="sng" dirty="0" smtClean="0"/>
              <a:t>dependent </a:t>
            </a:r>
            <a:r>
              <a:rPr lang="en-US" u="sng" dirty="0" smtClean="0"/>
              <a:t>on their foreign office?</a:t>
            </a:r>
          </a:p>
          <a:p>
            <a:pPr marL="0" indent="0">
              <a:buNone/>
            </a:pPr>
            <a:r>
              <a:rPr lang="en-US" dirty="0" smtClean="0"/>
              <a:t>A. The </a:t>
            </a:r>
            <a:r>
              <a:rPr lang="en-US" dirty="0"/>
              <a:t>advancement in communication technologies (aero planes, telephone, telegraphs) reduced the role of diplomatic freedom and made them dependent on their foreign office for guidance</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960880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New </a:t>
            </a:r>
            <a:r>
              <a:rPr lang="en-US" dirty="0" smtClean="0"/>
              <a:t>Diplomacy cont. </a:t>
            </a:r>
            <a:endParaRPr lang="en-US" dirty="0"/>
          </a:p>
        </p:txBody>
      </p:sp>
      <p:sp>
        <p:nvSpPr>
          <p:cNvPr id="3" name="Content Placeholder 2"/>
          <p:cNvSpPr>
            <a:spLocks noGrp="1"/>
          </p:cNvSpPr>
          <p:nvPr>
            <p:ph idx="1"/>
          </p:nvPr>
        </p:nvSpPr>
        <p:spPr/>
        <p:txBody>
          <a:bodyPr/>
          <a:lstStyle/>
          <a:p>
            <a:r>
              <a:rPr lang="en-US" dirty="0" smtClean="0"/>
              <a:t>Diplomats become ‘Dignified Clerks’ </a:t>
            </a:r>
            <a:endParaRPr lang="en-US" dirty="0"/>
          </a:p>
          <a:p>
            <a:endParaRPr lang="en-US" dirty="0"/>
          </a:p>
        </p:txBody>
      </p:sp>
      <p:sp>
        <p:nvSpPr>
          <p:cNvPr id="4" name="Footer Placeholder 3"/>
          <p:cNvSpPr>
            <a:spLocks noGrp="1"/>
          </p:cNvSpPr>
          <p:nvPr>
            <p:ph type="ftr" sz="quarter" idx="11"/>
          </p:nvPr>
        </p:nvSpPr>
        <p:spPr>
          <a:xfrm>
            <a:off x="457200" y="6356350"/>
            <a:ext cx="6629400" cy="365125"/>
          </a:xfrm>
        </p:spPr>
        <p:txBody>
          <a:bodyPr/>
          <a:lstStyle/>
          <a:p>
            <a:r>
              <a:rPr lang="en-US" dirty="0"/>
              <a:t>http://www.lepoint.fr/livres/quai-d-orsay-des-diplomates-en-folie-06-12-2011-1404378_37.php</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76400"/>
            <a:ext cx="8048704"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261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More Features of New Diplomacy</a:t>
            </a:r>
            <a:endParaRPr lang="en-US" dirty="0"/>
          </a:p>
        </p:txBody>
      </p:sp>
      <p:sp>
        <p:nvSpPr>
          <p:cNvPr id="3" name="Content Placeholder 2"/>
          <p:cNvSpPr>
            <a:spLocks noGrp="1"/>
          </p:cNvSpPr>
          <p:nvPr>
            <p:ph idx="1"/>
          </p:nvPr>
        </p:nvSpPr>
        <p:spPr/>
        <p:txBody>
          <a:bodyPr/>
          <a:lstStyle/>
          <a:p>
            <a:pPr marL="457200" indent="-457200">
              <a:buAutoNum type="arabicPeriod"/>
            </a:pPr>
            <a:r>
              <a:rPr lang="en-US" dirty="0" smtClean="0"/>
              <a:t>Greater Openness</a:t>
            </a:r>
          </a:p>
          <a:p>
            <a:pPr marL="457200" indent="-457200">
              <a:buAutoNum type="arabicPeriod"/>
            </a:pPr>
            <a:r>
              <a:rPr lang="en-US" dirty="0" smtClean="0"/>
              <a:t>Multilateral Diplomacy</a:t>
            </a:r>
          </a:p>
          <a:p>
            <a:pPr marL="457200" indent="-457200">
              <a:buAutoNum type="arabicPeriod"/>
            </a:pPr>
            <a:r>
              <a:rPr lang="en-US" dirty="0" smtClean="0"/>
              <a:t>Personal or Summit Diplomacy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15891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Diplomacy</a:t>
            </a:r>
          </a:p>
        </p:txBody>
      </p:sp>
      <p:sp>
        <p:nvSpPr>
          <p:cNvPr id="3" name="Content Placeholder 2"/>
          <p:cNvSpPr>
            <a:spLocks noGrp="1"/>
          </p:cNvSpPr>
          <p:nvPr>
            <p:ph idx="1"/>
          </p:nvPr>
        </p:nvSpPr>
        <p:spPr/>
        <p:txBody>
          <a:bodyPr>
            <a:normAutofit/>
          </a:bodyPr>
          <a:lstStyle/>
          <a:p>
            <a:pPr marL="457200" indent="-457200">
              <a:buAutoNum type="arabicPeriod"/>
            </a:pPr>
            <a:r>
              <a:rPr lang="en-US" b="1" dirty="0" smtClean="0"/>
              <a:t>Greater Openness</a:t>
            </a:r>
          </a:p>
          <a:p>
            <a:pPr marL="0" indent="0">
              <a:buNone/>
            </a:pPr>
            <a:r>
              <a:rPr lang="en-US" dirty="0" smtClean="0"/>
              <a:t>Q. What do we mean by greater openness?</a:t>
            </a:r>
          </a:p>
          <a:p>
            <a:pPr marL="0" indent="0">
              <a:buNone/>
            </a:pPr>
            <a:r>
              <a:rPr lang="en-US" dirty="0" smtClean="0"/>
              <a:t>A. That people are now made aware of whatever is decided.</a:t>
            </a:r>
          </a:p>
          <a:p>
            <a:pPr marL="0" indent="0">
              <a:buNone/>
            </a:pPr>
            <a:r>
              <a:rPr lang="en-US" dirty="0" smtClean="0"/>
              <a:t>Meaning: </a:t>
            </a:r>
          </a:p>
          <a:p>
            <a:r>
              <a:rPr lang="en-US" dirty="0" smtClean="0"/>
              <a:t>No more secret treaties, pacts, negotiations and agreements</a:t>
            </a:r>
          </a:p>
          <a:p>
            <a:r>
              <a:rPr lang="en-US" dirty="0" smtClean="0"/>
              <a:t>Every thing must be made clear and be known</a:t>
            </a:r>
          </a:p>
          <a:p>
            <a:r>
              <a:rPr lang="en-US" dirty="0" smtClean="0"/>
              <a:t>This feature was not available in traditional diplomacy where there were secret pacts and treaties which produced suspicion and distrust and what happened as a result?</a:t>
            </a:r>
          </a:p>
          <a:p>
            <a:r>
              <a:rPr lang="en-US" dirty="0" smtClean="0"/>
              <a:t>Open diplomacy was supported and advocated by </a:t>
            </a:r>
            <a:r>
              <a:rPr lang="en-US" dirty="0"/>
              <a:t>President Wilson of US</a:t>
            </a:r>
          </a:p>
          <a:p>
            <a:r>
              <a:rPr lang="en-US" dirty="0"/>
              <a:t>The League of Nations and UN Charter also supported </a:t>
            </a:r>
            <a:r>
              <a:rPr lang="en-US" dirty="0" smtClean="0"/>
              <a:t>this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62371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a:t>
            </a:r>
            <a:r>
              <a:rPr lang="en-US" dirty="0" smtClean="0"/>
              <a:t>Diplomacy cont.</a:t>
            </a:r>
            <a:endParaRPr lang="en-US" dirty="0"/>
          </a:p>
        </p:txBody>
      </p:sp>
      <p:sp>
        <p:nvSpPr>
          <p:cNvPr id="3" name="Content Placeholder 2"/>
          <p:cNvSpPr>
            <a:spLocks noGrp="1"/>
          </p:cNvSpPr>
          <p:nvPr>
            <p:ph idx="1"/>
          </p:nvPr>
        </p:nvSpPr>
        <p:spPr/>
        <p:txBody>
          <a:bodyPr>
            <a:normAutofit fontScale="92500" lnSpcReduction="20000"/>
          </a:bodyPr>
          <a:lstStyle/>
          <a:p>
            <a:r>
              <a:rPr lang="en-US" sz="2400" dirty="0"/>
              <a:t>Every treaty and international agreement must be registered with UN secretariat and will be published</a:t>
            </a:r>
          </a:p>
          <a:p>
            <a:r>
              <a:rPr lang="en-US" sz="2400" dirty="0"/>
              <a:t>Now every country makes its Foreign policy objectives and goals known to all states as well as its own people.</a:t>
            </a:r>
          </a:p>
          <a:p>
            <a:r>
              <a:rPr lang="en-US" sz="2400" dirty="0"/>
              <a:t>The date for the talks and negotiations with a state is announced in advance</a:t>
            </a:r>
          </a:p>
          <a:p>
            <a:r>
              <a:rPr lang="en-US" sz="2400" dirty="0"/>
              <a:t>Not only the people of both states are </a:t>
            </a:r>
            <a:r>
              <a:rPr lang="en-US" sz="2400" dirty="0" smtClean="0"/>
              <a:t>informed rather </a:t>
            </a:r>
            <a:r>
              <a:rPr lang="en-US" sz="2400" dirty="0"/>
              <a:t>other </a:t>
            </a:r>
            <a:r>
              <a:rPr lang="en-US" sz="2400" dirty="0" smtClean="0"/>
              <a:t>countries are </a:t>
            </a:r>
            <a:r>
              <a:rPr lang="en-US" sz="2400" dirty="0"/>
              <a:t>also </a:t>
            </a:r>
            <a:r>
              <a:rPr lang="en-US" sz="2400" dirty="0" smtClean="0"/>
              <a:t>informed about decision and the result</a:t>
            </a:r>
          </a:p>
          <a:p>
            <a:r>
              <a:rPr lang="en-US" sz="2400" dirty="0" smtClean="0"/>
              <a:t>The outcome whether successful or failure is intimated to all</a:t>
            </a:r>
          </a:p>
          <a:p>
            <a:r>
              <a:rPr lang="en-US" sz="2400" dirty="0" smtClean="0"/>
              <a:t>Now there are hundreds of news channels and newspapers covering from minute to large issues and problems as well as adding experts commentaries and analysis on it for public understanding </a:t>
            </a:r>
          </a:p>
          <a:p>
            <a:endParaRPr lang="en-US" dirty="0"/>
          </a:p>
          <a:p>
            <a:pPr marL="0" indent="0">
              <a:buNone/>
            </a:pPr>
            <a:endParaRPr lang="en-US" b="1" dirty="0" smtClean="0"/>
          </a:p>
          <a:p>
            <a:pPr marL="0" indent="0">
              <a:buNone/>
            </a:pPr>
            <a:r>
              <a:rPr lang="en-US" dirty="0" smtClean="0"/>
              <a:t>.</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77395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a:t>
            </a:r>
            <a:r>
              <a:rPr lang="en-US" dirty="0" smtClean="0"/>
              <a:t>Diplomacy cont. </a:t>
            </a:r>
            <a:endParaRPr lang="en-US" dirty="0"/>
          </a:p>
        </p:txBody>
      </p:sp>
      <p:sp>
        <p:nvSpPr>
          <p:cNvPr id="3" name="Content Placeholder 2"/>
          <p:cNvSpPr>
            <a:spLocks noGrp="1"/>
          </p:cNvSpPr>
          <p:nvPr>
            <p:ph idx="1"/>
          </p:nvPr>
        </p:nvSpPr>
        <p:spPr/>
        <p:txBody>
          <a:bodyPr/>
          <a:lstStyle/>
          <a:p>
            <a:pPr marL="0" indent="0">
              <a:buNone/>
            </a:pPr>
            <a:r>
              <a:rPr lang="en-US" b="1" dirty="0"/>
              <a:t>2. Multilateral Diplomacy</a:t>
            </a:r>
          </a:p>
          <a:p>
            <a:pPr marL="0" indent="0">
              <a:buNone/>
            </a:pPr>
            <a:r>
              <a:rPr lang="en-US" dirty="0" smtClean="0"/>
              <a:t>Q. What is multilateral and bilateral?</a:t>
            </a:r>
          </a:p>
          <a:p>
            <a:pPr marL="0" indent="0">
              <a:buNone/>
            </a:pPr>
            <a:r>
              <a:rPr lang="en-US" dirty="0" smtClean="0"/>
              <a:t>A. Multilateral involves more than two parties, bilateral involves two</a:t>
            </a:r>
          </a:p>
          <a:p>
            <a:r>
              <a:rPr lang="en-US" dirty="0" smtClean="0"/>
              <a:t>Earlier states would conduct bilateral agreements and talks</a:t>
            </a:r>
          </a:p>
          <a:p>
            <a:r>
              <a:rPr lang="en-US" dirty="0" smtClean="0"/>
              <a:t>Now States are involved in multi-lateral diplomacy</a:t>
            </a:r>
          </a:p>
          <a:p>
            <a:pPr marL="0" indent="0">
              <a:buNone/>
            </a:pPr>
            <a:r>
              <a:rPr lang="en-US" dirty="0" smtClean="0"/>
              <a:t>Q. Can you give any example from history when multilateral diplomacy was conducted</a:t>
            </a:r>
            <a:endParaRPr lang="en-US" dirty="0"/>
          </a:p>
          <a:p>
            <a:pPr marL="457200" indent="-457200">
              <a:buAutoNum type="alphaUcPeriod"/>
            </a:pPr>
            <a:r>
              <a:rPr lang="en-US" dirty="0" smtClean="0"/>
              <a:t>Peace </a:t>
            </a:r>
            <a:r>
              <a:rPr lang="en-US" dirty="0"/>
              <a:t>of Westphalia (1648) was </a:t>
            </a:r>
            <a:r>
              <a:rPr lang="en-US" dirty="0" smtClean="0"/>
              <a:t>multilateral as it involves several European states</a:t>
            </a:r>
          </a:p>
          <a:p>
            <a:r>
              <a:rPr lang="en-US" dirty="0" smtClean="0"/>
              <a:t>Other examples are treaty of Versailles, League of Nations, etc.</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1101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Multilateral Diplomacy</a:t>
            </a:r>
            <a:br>
              <a:rPr lang="en-US" dirty="0"/>
            </a:br>
            <a:endParaRPr lang="en-US" dirty="0"/>
          </a:p>
        </p:txBody>
      </p:sp>
      <p:sp>
        <p:nvSpPr>
          <p:cNvPr id="4" name="Footer Placeholder 3"/>
          <p:cNvSpPr>
            <a:spLocks noGrp="1"/>
          </p:cNvSpPr>
          <p:nvPr>
            <p:ph type="ftr" sz="quarter" idx="11"/>
          </p:nvPr>
        </p:nvSpPr>
        <p:spPr>
          <a:xfrm>
            <a:off x="762000" y="6356350"/>
            <a:ext cx="5257800" cy="365125"/>
          </a:xfrm>
        </p:spPr>
        <p:txBody>
          <a:bodyPr/>
          <a:lstStyle/>
          <a:p>
            <a:r>
              <a:rPr lang="en-US" dirty="0"/>
              <a:t>http://www.kln.gov.my/web/guest/md-overview</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14401"/>
            <a:ext cx="8610600" cy="5276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8548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a:t>
            </a:r>
            <a:r>
              <a:rPr lang="en-US" dirty="0" smtClean="0"/>
              <a:t>Diplomacy cont.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Q. Why states go far multilateral diplomacy at present?</a:t>
            </a:r>
          </a:p>
          <a:p>
            <a:pPr marL="457200" indent="-457200">
              <a:buAutoNum type="alphaUcPeriod"/>
            </a:pPr>
            <a:r>
              <a:rPr lang="en-US" dirty="0" smtClean="0"/>
              <a:t>Many reasons</a:t>
            </a:r>
          </a:p>
          <a:p>
            <a:r>
              <a:rPr lang="en-US" dirty="0" smtClean="0"/>
              <a:t>Due </a:t>
            </a:r>
            <a:r>
              <a:rPr lang="en-US" dirty="0"/>
              <a:t>to advancement of technology and growing international </a:t>
            </a:r>
            <a:r>
              <a:rPr lang="en-US" dirty="0" smtClean="0"/>
              <a:t>interaction</a:t>
            </a:r>
          </a:p>
          <a:p>
            <a:r>
              <a:rPr lang="en-US" dirty="0" smtClean="0"/>
              <a:t>problems </a:t>
            </a:r>
            <a:r>
              <a:rPr lang="en-US" dirty="0"/>
              <a:t>have assumed international </a:t>
            </a:r>
            <a:r>
              <a:rPr lang="en-US" dirty="0" smtClean="0"/>
              <a:t>character and involve many states for successful solution</a:t>
            </a:r>
          </a:p>
          <a:p>
            <a:r>
              <a:rPr lang="en-US" dirty="0" smtClean="0"/>
              <a:t>Mutual interest and benefits of all states involved in the process</a:t>
            </a:r>
          </a:p>
          <a:p>
            <a:r>
              <a:rPr lang="en-US" dirty="0" smtClean="0"/>
              <a:t>More funds, resources and energies can be utilized </a:t>
            </a:r>
          </a:p>
          <a:p>
            <a:r>
              <a:rPr lang="en-US" dirty="0" smtClean="0"/>
              <a:t>Major areas of interest for multilateral diplomacy are regional peace, trade, environment, science and technology collaboration, defence etc.</a:t>
            </a:r>
          </a:p>
          <a:p>
            <a:r>
              <a:rPr lang="en-US" dirty="0" smtClean="0"/>
              <a:t>The UN also help in arranging multilateral negotiations through conferences and seminars through its different bodies and agencies like UNESO, UNHCR, UNICEF etc. </a:t>
            </a:r>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38303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a:t>
            </a:r>
            <a:r>
              <a:rPr lang="en-US" dirty="0" smtClean="0"/>
              <a:t>Diplomacy cont</a:t>
            </a:r>
            <a:r>
              <a:rPr lang="en-US" dirty="0"/>
              <a:t>.</a:t>
            </a:r>
          </a:p>
        </p:txBody>
      </p:sp>
      <p:sp>
        <p:nvSpPr>
          <p:cNvPr id="3" name="Content Placeholder 2"/>
          <p:cNvSpPr>
            <a:spLocks noGrp="1"/>
          </p:cNvSpPr>
          <p:nvPr>
            <p:ph idx="1"/>
          </p:nvPr>
        </p:nvSpPr>
        <p:spPr/>
        <p:txBody>
          <a:bodyPr>
            <a:normAutofit/>
          </a:bodyPr>
          <a:lstStyle/>
          <a:p>
            <a:pPr marL="0" indent="0">
              <a:buNone/>
            </a:pPr>
            <a:r>
              <a:rPr lang="en-US" b="1" dirty="0"/>
              <a:t>3. Personal or Summit Diplomacy</a:t>
            </a:r>
          </a:p>
          <a:p>
            <a:r>
              <a:rPr lang="en-US" dirty="0"/>
              <a:t>Coined by Churchill, British PM after </a:t>
            </a:r>
            <a:r>
              <a:rPr lang="en-US" dirty="0" smtClean="0"/>
              <a:t>WWII</a:t>
            </a:r>
          </a:p>
          <a:p>
            <a:r>
              <a:rPr lang="en-US" dirty="0" smtClean="0"/>
              <a:t>Diplomacy conducted by the top person</a:t>
            </a:r>
          </a:p>
          <a:p>
            <a:pPr marL="0" indent="0">
              <a:buNone/>
            </a:pPr>
            <a:r>
              <a:rPr lang="en-US" dirty="0" smtClean="0"/>
              <a:t>Q. Who are involved in summit diplomacy?</a:t>
            </a:r>
          </a:p>
          <a:p>
            <a:r>
              <a:rPr lang="en-US" dirty="0" smtClean="0"/>
              <a:t>The </a:t>
            </a:r>
            <a:r>
              <a:rPr lang="en-US" dirty="0"/>
              <a:t>foreign ministers, the heads of states or heads of governments directly take part in negotiations</a:t>
            </a:r>
          </a:p>
          <a:p>
            <a:r>
              <a:rPr lang="en-US" dirty="0" smtClean="0"/>
              <a:t>During </a:t>
            </a:r>
            <a:r>
              <a:rPr lang="en-US" dirty="0"/>
              <a:t>WWII, Churchill, Roosevelt and Stalin and others leaders would meet on various </a:t>
            </a:r>
            <a:r>
              <a:rPr lang="en-US" dirty="0" smtClean="0"/>
              <a:t>occasions</a:t>
            </a:r>
          </a:p>
          <a:p>
            <a:r>
              <a:rPr lang="en-US" dirty="0" smtClean="0"/>
              <a:t>In traditional diplomacy, the relations were conducted mainly through diplomats but now its very common and frequent</a:t>
            </a:r>
          </a:p>
          <a:p>
            <a:r>
              <a:rPr lang="en-US" dirty="0" smtClean="0"/>
              <a:t>Why summit diplomacy has become more common and frequent?</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27172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New Diplomacy cont.</a:t>
            </a:r>
          </a:p>
        </p:txBody>
      </p:sp>
      <p:sp>
        <p:nvSpPr>
          <p:cNvPr id="3" name="Content Placeholder 2"/>
          <p:cNvSpPr>
            <a:spLocks noGrp="1"/>
          </p:cNvSpPr>
          <p:nvPr>
            <p:ph idx="1"/>
          </p:nvPr>
        </p:nvSpPr>
        <p:spPr/>
        <p:txBody>
          <a:bodyPr/>
          <a:lstStyle/>
          <a:p>
            <a:r>
              <a:rPr lang="en-US" dirty="0"/>
              <a:t>One reason may be the improved and fast means of communication.</a:t>
            </a:r>
          </a:p>
          <a:p>
            <a:r>
              <a:rPr lang="en-US" dirty="0" smtClean="0"/>
              <a:t>the </a:t>
            </a:r>
            <a:r>
              <a:rPr lang="en-US" dirty="0"/>
              <a:t>heads can easily travel and be back the same day in their country without spending much time on travelling which was not preferable in old diplomacy</a:t>
            </a:r>
          </a:p>
          <a:p>
            <a:r>
              <a:rPr lang="en-US" dirty="0"/>
              <a:t>Travelling outside has become more safe as well involves less people</a:t>
            </a:r>
          </a:p>
          <a:p>
            <a:r>
              <a:rPr lang="en-US" dirty="0"/>
              <a:t>Even, the heads can now communicate on fax, phone and </a:t>
            </a:r>
            <a:r>
              <a:rPr lang="en-US" dirty="0" smtClean="0"/>
              <a:t>internet (hot line established b/w US and SU during cold war)</a:t>
            </a:r>
            <a:endParaRPr lang="en-US" dirty="0"/>
          </a:p>
          <a:p>
            <a:r>
              <a:rPr lang="en-US" dirty="0"/>
              <a:t>OIC meetings, ECO meetings, SAARC, ASEAN, EU, Arab League, Pak-India PM meetings etc.</a:t>
            </a:r>
          </a:p>
          <a:p>
            <a:r>
              <a:rPr lang="en-US" dirty="0"/>
              <a:t>The heads may meet or may directly talk on phone</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56723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US" dirty="0"/>
              <a:t>Usage of the term</a:t>
            </a:r>
          </a:p>
          <a:p>
            <a:r>
              <a:rPr lang="en-US" b="1" dirty="0"/>
              <a:t>Concept and Definition</a:t>
            </a:r>
          </a:p>
          <a:p>
            <a:r>
              <a:rPr lang="en-US" b="1" dirty="0"/>
              <a:t>Functions of </a:t>
            </a:r>
            <a:r>
              <a:rPr lang="en-US" b="1" dirty="0" smtClean="0"/>
              <a:t>Diplomats</a:t>
            </a:r>
            <a:r>
              <a:rPr lang="en-US" dirty="0" smtClean="0"/>
              <a:t>: Representation, Negotiation, Reporting, Protection </a:t>
            </a:r>
            <a:r>
              <a:rPr lang="en-US" dirty="0"/>
              <a:t>of national interests and citizens</a:t>
            </a:r>
          </a:p>
          <a:p>
            <a:r>
              <a:rPr lang="en-US" b="1" dirty="0" smtClean="0"/>
              <a:t>Types </a:t>
            </a:r>
            <a:r>
              <a:rPr lang="en-US" b="1" dirty="0"/>
              <a:t>of Diplomacy</a:t>
            </a:r>
          </a:p>
          <a:p>
            <a:r>
              <a:rPr lang="en-US" b="1" dirty="0"/>
              <a:t>Features of Traditional </a:t>
            </a:r>
            <a:r>
              <a:rPr lang="en-US" b="1" dirty="0" smtClean="0"/>
              <a:t>Diplomacy</a:t>
            </a:r>
            <a:r>
              <a:rPr lang="en-US" dirty="0" smtClean="0"/>
              <a:t>: Europe centered, ignore weak states, more power, secret</a:t>
            </a:r>
            <a:endParaRPr lang="en-US" dirty="0"/>
          </a:p>
          <a:p>
            <a:r>
              <a:rPr lang="en-US" b="1" dirty="0"/>
              <a:t>Features of New </a:t>
            </a:r>
            <a:r>
              <a:rPr lang="en-US" b="1" dirty="0" smtClean="0"/>
              <a:t>Diplomacy</a:t>
            </a:r>
            <a:r>
              <a:rPr lang="en-US" dirty="0" smtClean="0"/>
              <a:t>: </a:t>
            </a:r>
            <a:r>
              <a:rPr lang="en-US" dirty="0"/>
              <a:t>Greater </a:t>
            </a:r>
            <a:r>
              <a:rPr lang="en-US" dirty="0" smtClean="0"/>
              <a:t>Openness, Multilateral Diplomacy, Personal </a:t>
            </a:r>
            <a:r>
              <a:rPr lang="en-US" dirty="0"/>
              <a:t>or Summit Diplomacy</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20314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3075</TotalTime>
  <Words>1137</Words>
  <Application>Microsoft Office PowerPoint</Application>
  <PresentationFormat>On-screen Show (4:3)</PresentationFormat>
  <Paragraphs>103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Review of Previous Lecture- Diplomacy</vt:lpstr>
      <vt:lpstr>Diplomacy cont. </vt:lpstr>
      <vt:lpstr>Traditional Diplomacy cont.</vt:lpstr>
      <vt:lpstr>Traditional Diplomacy cont.</vt:lpstr>
      <vt:lpstr>The New Diplomacy</vt:lpstr>
      <vt:lpstr>The New Diplomacy cont.</vt:lpstr>
      <vt:lpstr>The New Diplomacy cont. </vt:lpstr>
      <vt:lpstr>Some More Features of New Diplomacy</vt:lpstr>
      <vt:lpstr>Features of New Diplomacy</vt:lpstr>
      <vt:lpstr>Features of New Diplomacy cont.</vt:lpstr>
      <vt:lpstr>Features of New Diplomacy cont. </vt:lpstr>
      <vt:lpstr>2. Multilateral Diplomacy </vt:lpstr>
      <vt:lpstr>Features of New Diplomacy cont.</vt:lpstr>
      <vt:lpstr>Features of New Diplomacy cont.</vt:lpstr>
      <vt:lpstr>Features of New Diplomacy cont.</vt:lpstr>
      <vt:lpstr>Summary</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170</cp:revision>
  <dcterms:created xsi:type="dcterms:W3CDTF">2012-02-27T05:45:45Z</dcterms:created>
  <dcterms:modified xsi:type="dcterms:W3CDTF">2014-12-02T05:53:05Z</dcterms:modified>
</cp:coreProperties>
</file>