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259" r:id="rId2"/>
    <p:sldId id="260" r:id="rId3"/>
    <p:sldId id="273" r:id="rId4"/>
    <p:sldId id="287" r:id="rId5"/>
    <p:sldId id="274" r:id="rId6"/>
    <p:sldId id="275" r:id="rId7"/>
    <p:sldId id="276" r:id="rId8"/>
    <p:sldId id="277" r:id="rId9"/>
    <p:sldId id="278" r:id="rId10"/>
    <p:sldId id="288" r:id="rId11"/>
    <p:sldId id="279" r:id="rId12"/>
    <p:sldId id="280" r:id="rId13"/>
    <p:sldId id="281" r:id="rId14"/>
    <p:sldId id="283" r:id="rId15"/>
    <p:sldId id="285" r:id="rId16"/>
    <p:sldId id="286" r:id="rId1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42" autoAdjust="0"/>
    <p:restoredTop sz="94622" autoAdjust="0"/>
  </p:normalViewPr>
  <p:slideViewPr>
    <p:cSldViewPr>
      <p:cViewPr varScale="1">
        <p:scale>
          <a:sx n="62" d="100"/>
          <a:sy n="62" d="100"/>
        </p:scale>
        <p:origin x="-1506" y="-90"/>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B288D65-5B8A-45FF-B81B-3D66FD650148}" type="datetimeFigureOut">
              <a:rPr lang="en-US" smtClean="0"/>
              <a:t>12/1/2014</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4EE9A33-4E05-4F78-976F-8E97A05201B4}" type="slidenum">
              <a:rPr lang="en-US" smtClean="0"/>
              <a:t>‹#›</a:t>
            </a:fld>
            <a:endParaRPr lang="en-US" dirty="0"/>
          </a:p>
        </p:txBody>
      </p:sp>
    </p:spTree>
    <p:extLst>
      <p:ext uri="{BB962C8B-B14F-4D97-AF65-F5344CB8AC3E}">
        <p14:creationId xmlns:p14="http://schemas.microsoft.com/office/powerpoint/2010/main" val="246289867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0391C787-0946-4DFE-8924-90D327E0B50D}" type="datetime1">
              <a:rPr lang="en-US" smtClean="0"/>
              <a:t>12/1/2014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0AD2A1D3-94CF-4BE8-B9A0-75EFE4C74F95}" type="slidenum">
              <a:rPr lang="en-US" smtClean="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68362"/>
          </a:xfrm>
        </p:spPr>
        <p:txBody>
          <a:bodyPr>
            <a:normAutofit/>
          </a:bodyPr>
          <a:lstStyle>
            <a:lvl1pPr algn="l">
              <a:defRPr sz="2800" b="1" i="0" baseline="0">
                <a:latin typeface="Arial" pitchFamily="34" charset="0"/>
              </a:defRPr>
            </a:lvl1pPr>
          </a:lstStyle>
          <a:p>
            <a:r>
              <a:rPr lang="en-US" dirty="0" smtClean="0"/>
              <a:t>Click to edit Master title style</a:t>
            </a:r>
            <a:endParaRPr lang="en-US" dirty="0"/>
          </a:p>
        </p:txBody>
      </p:sp>
      <p:sp>
        <p:nvSpPr>
          <p:cNvPr id="3" name="Content Placeholder 2"/>
          <p:cNvSpPr>
            <a:spLocks noGrp="1"/>
          </p:cNvSpPr>
          <p:nvPr>
            <p:ph idx="1"/>
          </p:nvPr>
        </p:nvSpPr>
        <p:spPr>
          <a:xfrm>
            <a:off x="457200" y="1143000"/>
            <a:ext cx="8534400" cy="5181600"/>
          </a:xfrm>
        </p:spPr>
        <p:txBody>
          <a:bodyPr>
            <a:normAutofit/>
          </a:bodyPr>
          <a:lstStyle>
            <a:lvl1pPr>
              <a:defRPr sz="2200" baseline="0">
                <a:latin typeface="Arial" pitchFamily="34" charset="0"/>
              </a:defRPr>
            </a:lvl1pPr>
            <a:lvl2pPr>
              <a:defRPr sz="2200" baseline="0">
                <a:latin typeface="Arial" pitchFamily="34" charset="0"/>
              </a:defRPr>
            </a:lvl2pPr>
            <a:lvl3pPr>
              <a:defRPr sz="2200" baseline="0">
                <a:latin typeface="Arial" pitchFamily="34" charset="0"/>
              </a:defRPr>
            </a:lvl3pPr>
            <a:lvl4pPr>
              <a:defRPr sz="2200" baseline="0">
                <a:latin typeface="Arial" pitchFamily="34" charset="0"/>
              </a:defRPr>
            </a:lvl4pPr>
            <a:lvl5pPr>
              <a:defRPr sz="2200" baseline="0">
                <a:latin typeface="Arial"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10"/>
          </p:nvPr>
        </p:nvSpPr>
        <p:spPr/>
        <p:txBody>
          <a:bodyPr/>
          <a:lstStyle/>
          <a:p>
            <a:fld id="{532FFB55-3B08-4726-B2CE-2CA162AB6743}" type="datetime1">
              <a:rPr lang="en-US" smtClean="0"/>
              <a:t>12/1/2014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0AD2A1D3-94CF-4BE8-B9A0-75EFE4C74F95}" type="slidenum">
              <a:rPr lang="en-US" smtClean="0"/>
              <a:pPr/>
              <a:t>‹#›</a:t>
            </a:fld>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tmplLst>
          <p:tmpl lvl="1">
            <p:tnLst>
              <p:par>
                <p:cTn presetID="1"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childTnLst>
                </p:cTn>
              </p:par>
            </p:tnLst>
          </p:tmpl>
          <p:tmpl lvl="2">
            <p:tnLst>
              <p:par>
                <p:cTn presetID="1"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childTnLst>
                </p:cTn>
              </p:par>
            </p:tnLst>
          </p:tmpl>
          <p:tmpl lvl="3">
            <p:tnLst>
              <p:par>
                <p:cTn presetID="1"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childTnLst>
                </p:cTn>
              </p:par>
            </p:tnLst>
          </p:tmpl>
          <p:tmpl lvl="4">
            <p:tnLst>
              <p:par>
                <p:cTn presetID="1"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childTnLst>
                </p:cTn>
              </p:par>
            </p:tnLst>
          </p:tmpl>
          <p:tmpl lvl="5">
            <p:tnLst>
              <p:par>
                <p:cTn presetID="1"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childTnLst>
                </p:cTn>
              </p:par>
            </p:tnLst>
          </p:tmpl>
        </p:tmplLst>
      </p:bldP>
    </p:bld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6AD85B9-E6C1-46CD-BC43-77D2963D061B}" type="datetime1">
              <a:rPr lang="en-US" smtClean="0"/>
              <a:t>12/1/2014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0AD2A1D3-94CF-4BE8-B9A0-75EFE4C74F95}" type="slidenum">
              <a:rPr lang="en-US" smtClean="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350BE59-9F15-40DB-9568-D4787E893238}" type="datetime1">
              <a:rPr lang="en-US" smtClean="0"/>
              <a:t>12/1/2014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0AD2A1D3-94CF-4BE8-B9A0-75EFE4C74F95}" type="slidenum">
              <a:rPr lang="en-US" smtClean="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2018ECDD-18CF-43AE-98D1-2C21DB837022}" type="datetime1">
              <a:rPr lang="en-US" smtClean="0"/>
              <a:t>12/1/2014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0AD2A1D3-94CF-4BE8-B9A0-75EFE4C74F95}" type="slidenum">
              <a:rPr lang="en-US" smtClean="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165749E-9354-4B2A-871B-386334CD1FCF}" type="datetime1">
              <a:rPr lang="en-US" smtClean="0"/>
              <a:t>12/1/2014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0AD2A1D3-94CF-4BE8-B9A0-75EFE4C74F95}" type="slidenum">
              <a:rPr lang="en-US" smtClean="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141FE3D-DE58-470D-9E96-6AEC54C86FFA}" type="datetime1">
              <a:rPr lang="en-US" smtClean="0"/>
              <a:t>12/1/2014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0AD2A1D3-94CF-4BE8-B9A0-75EFE4C74F95}" type="slidenum">
              <a:rPr lang="en-US" smtClean="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C09F10F-B4B3-46C6-BB99-1C9C919241B5}" type="datetime1">
              <a:rPr lang="en-US" smtClean="0"/>
              <a:t>12/1/2014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0AD2A1D3-94CF-4BE8-B9A0-75EFE4C74F95}" type="slidenum">
              <a:rPr lang="en-US" smtClean="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BC8C813-A749-4CF0-B834-A5998D192DCC}" type="datetime1">
              <a:rPr lang="en-US" smtClean="0"/>
              <a:t>12/1/2014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0AD2A1D3-94CF-4BE8-B9A0-75EFE4C74F95}" type="slidenum">
              <a:rPr lang="en-US" smtClean="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D135424-565B-45A6-B898-21C0E97C9E2D}" type="datetime1">
              <a:rPr lang="en-US" smtClean="0"/>
              <a:t>12/1/2014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0AD2A1D3-94CF-4BE8-B9A0-75EFE4C74F95}" type="slidenum">
              <a:rPr lang="en-US" smtClean="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D26BCDD-3B70-4159-8A2A-54B7446BBC85}" type="datetime1">
              <a:rPr lang="en-US" smtClean="0"/>
              <a:t>12/1/2014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0AD2A1D3-94CF-4BE8-B9A0-75EFE4C74F95}" type="slidenum">
              <a:rPr lang="en-US" smtClean="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2FDDE15-47CF-4352-B965-BD87E0F4E03E}" type="datetime1">
              <a:rPr lang="en-US" smtClean="0"/>
              <a:t>12/1/2014</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AD2A1D3-94CF-4BE8-B9A0-75EFE4C74F95}"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Balance of Power</a:t>
            </a:r>
            <a:br>
              <a:rPr lang="en-US" dirty="0" smtClean="0"/>
            </a:br>
            <a:r>
              <a:rPr lang="en-US" dirty="0" smtClean="0"/>
              <a:t>Part II</a:t>
            </a:r>
            <a:endParaRPr lang="en-US" dirty="0"/>
          </a:p>
        </p:txBody>
      </p:sp>
      <p:sp>
        <p:nvSpPr>
          <p:cNvPr id="3" name="Subtitle 2"/>
          <p:cNvSpPr>
            <a:spLocks noGrp="1"/>
          </p:cNvSpPr>
          <p:nvPr>
            <p:ph type="subTitle" idx="1"/>
          </p:nvPr>
        </p:nvSpPr>
        <p:spPr/>
        <p:txBody>
          <a:bodyPr>
            <a:normAutofit/>
          </a:bodyPr>
          <a:lstStyle/>
          <a:p>
            <a:r>
              <a:rPr lang="en-US" dirty="0"/>
              <a:t>Dr. Fayyaz Ahmad </a:t>
            </a:r>
            <a:r>
              <a:rPr lang="en-US" dirty="0" err="1"/>
              <a:t>Faize</a:t>
            </a:r>
            <a:endParaRPr lang="en-US" dirty="0"/>
          </a:p>
          <a:p>
            <a:endParaRPr lang="en-US" dirty="0"/>
          </a:p>
        </p:txBody>
      </p:sp>
      <p:sp>
        <p:nvSpPr>
          <p:cNvPr id="4" name="Footer Placeholder 3"/>
          <p:cNvSpPr>
            <a:spLocks noGrp="1"/>
          </p:cNvSpPr>
          <p:nvPr>
            <p:ph type="ftr" sz="quarter" idx="11"/>
          </p:nvPr>
        </p:nvSpPr>
        <p:spPr/>
        <p:txBody>
          <a:bodyPr/>
          <a:lstStyle/>
          <a:p>
            <a:endParaRPr lang="en-US"/>
          </a:p>
        </p:txBody>
      </p:sp>
    </p:spTree>
    <p:extLst>
      <p:ext uri="{BB962C8B-B14F-4D97-AF65-F5344CB8AC3E}">
        <p14:creationId xmlns:p14="http://schemas.microsoft.com/office/powerpoint/2010/main" val="39364656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Review of Previous Lecture- BOP</a:t>
            </a:r>
            <a:endParaRPr lang="en-US" dirty="0"/>
          </a:p>
        </p:txBody>
      </p:sp>
      <p:sp>
        <p:nvSpPr>
          <p:cNvPr id="3" name="Content Placeholder 2"/>
          <p:cNvSpPr>
            <a:spLocks noGrp="1"/>
          </p:cNvSpPr>
          <p:nvPr>
            <p:ph idx="1"/>
          </p:nvPr>
        </p:nvSpPr>
        <p:spPr>
          <a:xfrm>
            <a:off x="457200" y="1295400"/>
            <a:ext cx="8229600" cy="4830763"/>
          </a:xfrm>
        </p:spPr>
        <p:txBody>
          <a:bodyPr>
            <a:normAutofit/>
          </a:bodyPr>
          <a:lstStyle/>
          <a:p>
            <a:r>
              <a:rPr lang="en-US" b="1" u="sng" dirty="0"/>
              <a:t>Concept and definition</a:t>
            </a:r>
          </a:p>
          <a:p>
            <a:r>
              <a:rPr lang="en-US" b="1" u="sng" dirty="0"/>
              <a:t>Types</a:t>
            </a:r>
            <a:r>
              <a:rPr lang="en-US" dirty="0"/>
              <a:t>- Simple and Complex</a:t>
            </a:r>
          </a:p>
          <a:p>
            <a:r>
              <a:rPr lang="en-US" b="1" u="sng" dirty="0" smtClean="0"/>
              <a:t>Characteristics</a:t>
            </a:r>
            <a:r>
              <a:rPr lang="en-US" b="1" dirty="0" smtClean="0"/>
              <a:t>: </a:t>
            </a:r>
            <a:r>
              <a:rPr lang="en-US" dirty="0" smtClean="0"/>
              <a:t>dynamic, not </a:t>
            </a:r>
            <a:r>
              <a:rPr lang="en-US" dirty="0"/>
              <a:t>achieved </a:t>
            </a:r>
            <a:r>
              <a:rPr lang="en-US" dirty="0" smtClean="0"/>
              <a:t>automatically, </a:t>
            </a:r>
            <a:r>
              <a:rPr lang="en-US" dirty="0"/>
              <a:t>aims at bringing </a:t>
            </a:r>
            <a:r>
              <a:rPr lang="en-US" dirty="0" smtClean="0"/>
              <a:t>peace, </a:t>
            </a:r>
            <a:r>
              <a:rPr lang="en-US" dirty="0"/>
              <a:t>power game of big </a:t>
            </a:r>
            <a:r>
              <a:rPr lang="en-US" dirty="0" smtClean="0"/>
              <a:t>states, balancer,</a:t>
            </a:r>
            <a:endParaRPr lang="en-US" b="1" dirty="0"/>
          </a:p>
          <a:p>
            <a:r>
              <a:rPr lang="en-US" b="1" u="sng" dirty="0" smtClean="0"/>
              <a:t>Techniques</a:t>
            </a:r>
            <a:r>
              <a:rPr lang="en-US" u="sng" dirty="0" smtClean="0"/>
              <a:t> </a:t>
            </a:r>
          </a:p>
          <a:p>
            <a:r>
              <a:rPr lang="en-US" dirty="0" smtClean="0"/>
              <a:t>Alliances </a:t>
            </a:r>
            <a:r>
              <a:rPr lang="en-US" dirty="0"/>
              <a:t>and Counter Alliances, </a:t>
            </a:r>
            <a:endParaRPr lang="en-US" dirty="0" smtClean="0"/>
          </a:p>
          <a:p>
            <a:r>
              <a:rPr lang="en-US" dirty="0" smtClean="0"/>
              <a:t>Compensation,</a:t>
            </a:r>
          </a:p>
          <a:p>
            <a:r>
              <a:rPr lang="en-US" dirty="0" smtClean="0"/>
              <a:t> </a:t>
            </a:r>
            <a:r>
              <a:rPr lang="en-US" dirty="0"/>
              <a:t>Partition,</a:t>
            </a:r>
          </a:p>
        </p:txBody>
      </p:sp>
      <p:sp>
        <p:nvSpPr>
          <p:cNvPr id="4" name="Footer Placeholder 3"/>
          <p:cNvSpPr>
            <a:spLocks noGrp="1"/>
          </p:cNvSpPr>
          <p:nvPr>
            <p:ph type="ftr" sz="quarter" idx="11"/>
          </p:nvPr>
        </p:nvSpPr>
        <p:spPr/>
        <p:txBody>
          <a:bodyPr/>
          <a:lstStyle/>
          <a:p>
            <a:endParaRPr lang="en-US"/>
          </a:p>
        </p:txBody>
      </p:sp>
    </p:spTree>
    <p:extLst>
      <p:ext uri="{BB962C8B-B14F-4D97-AF65-F5344CB8AC3E}">
        <p14:creationId xmlns:p14="http://schemas.microsoft.com/office/powerpoint/2010/main" val="61994963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Techniques for BOP cont.</a:t>
            </a:r>
          </a:p>
        </p:txBody>
      </p:sp>
      <p:sp>
        <p:nvSpPr>
          <p:cNvPr id="3" name="Content Placeholder 2"/>
          <p:cNvSpPr>
            <a:spLocks noGrp="1"/>
          </p:cNvSpPr>
          <p:nvPr>
            <p:ph idx="1"/>
          </p:nvPr>
        </p:nvSpPr>
        <p:spPr/>
        <p:txBody>
          <a:bodyPr>
            <a:normAutofit lnSpcReduction="10000"/>
          </a:bodyPr>
          <a:lstStyle/>
          <a:p>
            <a:pPr marL="0" indent="0">
              <a:buNone/>
            </a:pPr>
            <a:r>
              <a:rPr lang="en-US" b="1" dirty="0" smtClean="0"/>
              <a:t>3. Partition:</a:t>
            </a:r>
          </a:p>
          <a:p>
            <a:r>
              <a:rPr lang="en-US" dirty="0" smtClean="0"/>
              <a:t>The territory of a state is divided between the major actors in such a way as to maintain the power equation in the region</a:t>
            </a:r>
          </a:p>
          <a:p>
            <a:r>
              <a:rPr lang="en-US" dirty="0" smtClean="0"/>
              <a:t>In 1772, Poland was divided between Russia, Prussia and Austria-Hungary to maintain BOP among them</a:t>
            </a:r>
          </a:p>
          <a:p>
            <a:r>
              <a:rPr lang="en-US" dirty="0" smtClean="0"/>
              <a:t>Germany was divided in to East and West Germany after WWII,</a:t>
            </a:r>
          </a:p>
          <a:p>
            <a:pPr marL="0" indent="0">
              <a:buNone/>
            </a:pPr>
            <a:r>
              <a:rPr lang="en-US" b="1" dirty="0" smtClean="0"/>
              <a:t>4. Armament and Disarmament</a:t>
            </a:r>
          </a:p>
          <a:p>
            <a:r>
              <a:rPr lang="en-US" dirty="0" smtClean="0"/>
              <a:t>Armament is acquiring arms and weapons</a:t>
            </a:r>
          </a:p>
          <a:p>
            <a:r>
              <a:rPr lang="en-US" dirty="0" smtClean="0"/>
              <a:t>BOP can be achieve through armaments by which a weaker state may become powerful e.g. Germany after WWI armed itself heavily and thus prepared herself for WWII.</a:t>
            </a:r>
          </a:p>
          <a:p>
            <a:r>
              <a:rPr lang="en-US" dirty="0" smtClean="0"/>
              <a:t>The colonies that got independence acquired arms for national security and neighboring threats e.g. Pakistan, India, North Korea, China, etc.</a:t>
            </a:r>
          </a:p>
          <a:p>
            <a:endParaRPr lang="en-US" b="1" dirty="0" smtClean="0"/>
          </a:p>
          <a:p>
            <a:endParaRPr lang="en-US" dirty="0"/>
          </a:p>
        </p:txBody>
      </p:sp>
      <p:sp>
        <p:nvSpPr>
          <p:cNvPr id="4" name="Footer Placeholder 3"/>
          <p:cNvSpPr>
            <a:spLocks noGrp="1"/>
          </p:cNvSpPr>
          <p:nvPr>
            <p:ph type="ftr" sz="quarter" idx="11"/>
          </p:nvPr>
        </p:nvSpPr>
        <p:spPr/>
        <p:txBody>
          <a:bodyPr/>
          <a:lstStyle/>
          <a:p>
            <a:endParaRPr lang="en-US"/>
          </a:p>
        </p:txBody>
      </p:sp>
    </p:spTree>
    <p:extLst>
      <p:ext uri="{BB962C8B-B14F-4D97-AF65-F5344CB8AC3E}">
        <p14:creationId xmlns:p14="http://schemas.microsoft.com/office/powerpoint/2010/main" val="62797650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4" name="Footer Placeholder 3"/>
          <p:cNvSpPr>
            <a:spLocks noGrp="1"/>
          </p:cNvSpPr>
          <p:nvPr>
            <p:ph type="ftr" sz="quarter" idx="11"/>
          </p:nvPr>
        </p:nvSpPr>
        <p:spPr>
          <a:xfrm>
            <a:off x="533400" y="6356350"/>
            <a:ext cx="5486400" cy="365125"/>
          </a:xfrm>
        </p:spPr>
        <p:txBody>
          <a:bodyPr/>
          <a:lstStyle/>
          <a:p>
            <a:r>
              <a:rPr lang="en-US" dirty="0"/>
              <a:t>http://www.aljazeera.com/indepth/opinion/2011/06/20116713353508287.html</a:t>
            </a:r>
          </a:p>
        </p:txBody>
      </p:sp>
      <p:pic>
        <p:nvPicPr>
          <p:cNvPr id="5"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762000" y="1219200"/>
            <a:ext cx="7162800" cy="47400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8277590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Techniques for BOP cont.</a:t>
            </a:r>
          </a:p>
        </p:txBody>
      </p:sp>
      <p:sp>
        <p:nvSpPr>
          <p:cNvPr id="3" name="Content Placeholder 2"/>
          <p:cNvSpPr>
            <a:spLocks noGrp="1"/>
          </p:cNvSpPr>
          <p:nvPr>
            <p:ph idx="1"/>
          </p:nvPr>
        </p:nvSpPr>
        <p:spPr/>
        <p:txBody>
          <a:bodyPr/>
          <a:lstStyle/>
          <a:p>
            <a:r>
              <a:rPr lang="en-US" dirty="0" smtClean="0"/>
              <a:t>Arms race at present may lead to destruction due to deadly effect</a:t>
            </a:r>
          </a:p>
          <a:p>
            <a:r>
              <a:rPr lang="en-US" dirty="0" smtClean="0"/>
              <a:t>Race for Armament also leads to wastage of resources and economic backwardness</a:t>
            </a:r>
          </a:p>
          <a:p>
            <a:r>
              <a:rPr lang="en-US" dirty="0" smtClean="0"/>
              <a:t>So Disarmament is introduced</a:t>
            </a:r>
          </a:p>
          <a:p>
            <a:r>
              <a:rPr lang="en-US" dirty="0" smtClean="0"/>
              <a:t>The states disarm themselves and reduce the quantity of weapons though mutual agreement to maintain BOP</a:t>
            </a:r>
          </a:p>
          <a:p>
            <a:r>
              <a:rPr lang="en-US" dirty="0" smtClean="0"/>
              <a:t>1</a:t>
            </a:r>
            <a:r>
              <a:rPr lang="en-US" baseline="30000" dirty="0" smtClean="0"/>
              <a:t>st</a:t>
            </a:r>
            <a:r>
              <a:rPr lang="en-US" dirty="0" smtClean="0"/>
              <a:t> started in treaty of Versailles, then League </a:t>
            </a:r>
            <a:r>
              <a:rPr lang="en-US" smtClean="0"/>
              <a:t>of Nations </a:t>
            </a:r>
            <a:endParaRPr lang="en-US" dirty="0" smtClean="0"/>
          </a:p>
          <a:p>
            <a:r>
              <a:rPr lang="en-US" dirty="0" smtClean="0"/>
              <a:t>After WWII, many efforts for nuclear disarmament e.g. SALT, START, NPT, CTBT</a:t>
            </a:r>
          </a:p>
          <a:p>
            <a:r>
              <a:rPr lang="en-US" dirty="0" smtClean="0"/>
              <a:t>US Intervention in gulf war on the reason to disarm Iraq from some strategic weapons</a:t>
            </a:r>
            <a:endParaRPr lang="en-US" dirty="0"/>
          </a:p>
        </p:txBody>
      </p:sp>
      <p:sp>
        <p:nvSpPr>
          <p:cNvPr id="4" name="Footer Placeholder 3"/>
          <p:cNvSpPr>
            <a:spLocks noGrp="1"/>
          </p:cNvSpPr>
          <p:nvPr>
            <p:ph type="ftr" sz="quarter" idx="11"/>
          </p:nvPr>
        </p:nvSpPr>
        <p:spPr/>
        <p:txBody>
          <a:bodyPr/>
          <a:lstStyle/>
          <a:p>
            <a:endParaRPr lang="en-US"/>
          </a:p>
        </p:txBody>
      </p:sp>
    </p:spTree>
    <p:extLst>
      <p:ext uri="{BB962C8B-B14F-4D97-AF65-F5344CB8AC3E}">
        <p14:creationId xmlns:p14="http://schemas.microsoft.com/office/powerpoint/2010/main" val="15058002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Techniques for BOP cont.</a:t>
            </a:r>
          </a:p>
        </p:txBody>
      </p:sp>
      <p:sp>
        <p:nvSpPr>
          <p:cNvPr id="3" name="Content Placeholder 2"/>
          <p:cNvSpPr>
            <a:spLocks noGrp="1"/>
          </p:cNvSpPr>
          <p:nvPr>
            <p:ph idx="1"/>
          </p:nvPr>
        </p:nvSpPr>
        <p:spPr/>
        <p:txBody>
          <a:bodyPr/>
          <a:lstStyle/>
          <a:p>
            <a:pPr marL="0" indent="0">
              <a:buNone/>
            </a:pPr>
            <a:r>
              <a:rPr lang="en-US" b="1" dirty="0" smtClean="0"/>
              <a:t>5. Intervention and War</a:t>
            </a:r>
          </a:p>
          <a:p>
            <a:r>
              <a:rPr lang="en-US" dirty="0" smtClean="0"/>
              <a:t>The states intervene in the internal affairs of another state for gaining some benefits and to protect its national interests</a:t>
            </a:r>
          </a:p>
          <a:p>
            <a:r>
              <a:rPr lang="en-US" dirty="0" smtClean="0"/>
              <a:t>Intervention may result in war </a:t>
            </a:r>
          </a:p>
          <a:p>
            <a:r>
              <a:rPr lang="en-US" dirty="0" smtClean="0"/>
              <a:t>Examples: Italy and Germany intervened in Spanish Civil war,</a:t>
            </a:r>
          </a:p>
          <a:p>
            <a:r>
              <a:rPr lang="en-US" dirty="0" smtClean="0"/>
              <a:t> US intervened in gulf war in 1991 against Iraq to free Kuwait </a:t>
            </a:r>
          </a:p>
          <a:p>
            <a:r>
              <a:rPr lang="en-US" dirty="0" smtClean="0"/>
              <a:t>SU intervened in N. Korea, Hungary and Eastern Europe to combat capitalistic ideology</a:t>
            </a:r>
          </a:p>
          <a:p>
            <a:r>
              <a:rPr lang="en-US" dirty="0" smtClean="0"/>
              <a:t>SU intervene in Afghanistan and US start supporting Afghanistan</a:t>
            </a:r>
          </a:p>
          <a:p>
            <a:pPr marL="0" indent="0">
              <a:buNone/>
            </a:pPr>
            <a:endParaRPr lang="en-US" b="1" dirty="0"/>
          </a:p>
        </p:txBody>
      </p:sp>
      <p:sp>
        <p:nvSpPr>
          <p:cNvPr id="4" name="Footer Placeholder 3"/>
          <p:cNvSpPr>
            <a:spLocks noGrp="1"/>
          </p:cNvSpPr>
          <p:nvPr>
            <p:ph type="ftr" sz="quarter" idx="11"/>
          </p:nvPr>
        </p:nvSpPr>
        <p:spPr/>
        <p:txBody>
          <a:bodyPr/>
          <a:lstStyle/>
          <a:p>
            <a:endParaRPr lang="en-US"/>
          </a:p>
        </p:txBody>
      </p:sp>
    </p:spTree>
    <p:extLst>
      <p:ext uri="{BB962C8B-B14F-4D97-AF65-F5344CB8AC3E}">
        <p14:creationId xmlns:p14="http://schemas.microsoft.com/office/powerpoint/2010/main" val="22093886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Techniques for BOP cont.</a:t>
            </a:r>
          </a:p>
        </p:txBody>
      </p:sp>
      <p:sp>
        <p:nvSpPr>
          <p:cNvPr id="3" name="Content Placeholder 2"/>
          <p:cNvSpPr>
            <a:spLocks noGrp="1"/>
          </p:cNvSpPr>
          <p:nvPr>
            <p:ph idx="1"/>
          </p:nvPr>
        </p:nvSpPr>
        <p:spPr>
          <a:xfrm>
            <a:off x="457200" y="1143000"/>
            <a:ext cx="4648200" cy="5181600"/>
          </a:xfrm>
        </p:spPr>
        <p:txBody>
          <a:bodyPr/>
          <a:lstStyle/>
          <a:p>
            <a:pPr marL="0" indent="0">
              <a:buNone/>
            </a:pPr>
            <a:r>
              <a:rPr lang="en-US" b="1" dirty="0" smtClean="0"/>
              <a:t>6. </a:t>
            </a:r>
            <a:r>
              <a:rPr lang="en-US" b="1" u="sng" dirty="0" smtClean="0"/>
              <a:t>Divide and Rule:</a:t>
            </a:r>
          </a:p>
          <a:p>
            <a:r>
              <a:rPr lang="en-US" dirty="0" smtClean="0"/>
              <a:t>The policy is used to weaken the power of competitor by dividing their territory or producing rift among people</a:t>
            </a:r>
          </a:p>
          <a:p>
            <a:r>
              <a:rPr lang="en-US" dirty="0" smtClean="0"/>
              <a:t>This helps in maintaining rule over them</a:t>
            </a:r>
          </a:p>
          <a:p>
            <a:r>
              <a:rPr lang="en-US" dirty="0" smtClean="0"/>
              <a:t>Britain used the policy in her colonies</a:t>
            </a:r>
          </a:p>
          <a:p>
            <a:r>
              <a:rPr lang="en-US" dirty="0" smtClean="0"/>
              <a:t>SU adopted this policy in Eastern Europe</a:t>
            </a:r>
          </a:p>
          <a:p>
            <a:r>
              <a:rPr lang="en-US" dirty="0" smtClean="0"/>
              <a:t>France used it in Germany from 17</a:t>
            </a:r>
            <a:r>
              <a:rPr lang="en-US" baseline="30000" dirty="0" smtClean="0"/>
              <a:t>th</a:t>
            </a:r>
            <a:r>
              <a:rPr lang="en-US" dirty="0" smtClean="0"/>
              <a:t> century to beginning of 20</a:t>
            </a:r>
            <a:r>
              <a:rPr lang="en-US" baseline="30000" dirty="0" smtClean="0"/>
              <a:t>th</a:t>
            </a:r>
            <a:r>
              <a:rPr lang="en-US" dirty="0" smtClean="0"/>
              <a:t> century</a:t>
            </a:r>
          </a:p>
          <a:p>
            <a:endParaRPr lang="en-US" b="1" u="sng" dirty="0" smtClean="0"/>
          </a:p>
          <a:p>
            <a:pPr marL="0" indent="0">
              <a:buNone/>
            </a:pPr>
            <a:endParaRPr lang="en-US" b="1" u="sng" dirty="0" smtClean="0"/>
          </a:p>
          <a:p>
            <a:pPr marL="0" indent="0">
              <a:buNone/>
            </a:pPr>
            <a:endParaRPr lang="en-US" b="1" u="sng" dirty="0" smtClean="0"/>
          </a:p>
          <a:p>
            <a:pPr marL="0" indent="0">
              <a:buNone/>
            </a:pPr>
            <a:endParaRPr lang="en-US" dirty="0"/>
          </a:p>
        </p:txBody>
      </p:sp>
      <p:sp>
        <p:nvSpPr>
          <p:cNvPr id="4" name="Footer Placeholder 3"/>
          <p:cNvSpPr>
            <a:spLocks noGrp="1"/>
          </p:cNvSpPr>
          <p:nvPr>
            <p:ph type="ftr" sz="quarter" idx="11"/>
          </p:nvPr>
        </p:nvSpPr>
        <p:spPr>
          <a:xfrm>
            <a:off x="152400" y="6356350"/>
            <a:ext cx="7543800" cy="365125"/>
          </a:xfrm>
        </p:spPr>
        <p:txBody>
          <a:bodyPr/>
          <a:lstStyle/>
          <a:p>
            <a:r>
              <a:rPr lang="en-US" dirty="0"/>
              <a:t>https://syrianfreepress.wordpress.com/2013/07/28/archbishop-atallah-hanna-those-who-bear-arms-against-syria-serve-israel-eng-ita/</a:t>
            </a:r>
          </a:p>
        </p:txBody>
      </p:sp>
      <p:pic>
        <p:nvPicPr>
          <p:cNvPr id="5122"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11200" t="4655" r="11127"/>
          <a:stretch/>
        </p:blipFill>
        <p:spPr bwMode="auto">
          <a:xfrm>
            <a:off x="5257800" y="762000"/>
            <a:ext cx="3699164" cy="4800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0040432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Techniques for BOP cont.</a:t>
            </a:r>
          </a:p>
        </p:txBody>
      </p:sp>
      <p:sp>
        <p:nvSpPr>
          <p:cNvPr id="3" name="Content Placeholder 2"/>
          <p:cNvSpPr>
            <a:spLocks noGrp="1"/>
          </p:cNvSpPr>
          <p:nvPr>
            <p:ph idx="1"/>
          </p:nvPr>
        </p:nvSpPr>
        <p:spPr/>
        <p:txBody>
          <a:bodyPr/>
          <a:lstStyle/>
          <a:p>
            <a:pPr marL="0" indent="0">
              <a:buNone/>
            </a:pPr>
            <a:r>
              <a:rPr lang="en-US" b="1" dirty="0" smtClean="0"/>
              <a:t>7. Buffer State:</a:t>
            </a:r>
          </a:p>
          <a:p>
            <a:r>
              <a:rPr lang="en-US" dirty="0" smtClean="0"/>
              <a:t>Buffer state is a state that lies between two hostile states</a:t>
            </a:r>
          </a:p>
          <a:p>
            <a:r>
              <a:rPr lang="en-US" dirty="0" smtClean="0"/>
              <a:t>the conflicting states may agree over policy of non-interference towards the buffer state </a:t>
            </a:r>
          </a:p>
          <a:p>
            <a:r>
              <a:rPr lang="en-US" dirty="0" smtClean="0"/>
              <a:t>The non-interference may be due to mutual interest in buffer state or to maintain BOP</a:t>
            </a:r>
          </a:p>
          <a:p>
            <a:r>
              <a:rPr lang="en-US" dirty="0" smtClean="0"/>
              <a:t>Afghanistan acted as buffer state between Britain and Russia during 19</a:t>
            </a:r>
            <a:r>
              <a:rPr lang="en-US" baseline="30000" dirty="0" smtClean="0"/>
              <a:t>th</a:t>
            </a:r>
            <a:r>
              <a:rPr lang="en-US" dirty="0" smtClean="0"/>
              <a:t> and beginning of 20</a:t>
            </a:r>
            <a:r>
              <a:rPr lang="en-US" baseline="30000" dirty="0" smtClean="0"/>
              <a:t>th</a:t>
            </a:r>
            <a:r>
              <a:rPr lang="en-US" dirty="0" smtClean="0"/>
              <a:t> century</a:t>
            </a:r>
          </a:p>
          <a:p>
            <a:r>
              <a:rPr lang="en-US" dirty="0" smtClean="0"/>
              <a:t>Rhineland as buffer state between France and Germany</a:t>
            </a:r>
          </a:p>
          <a:p>
            <a:r>
              <a:rPr lang="en-US" dirty="0" smtClean="0"/>
              <a:t>Canada as buffer state between US and SU during cold war</a:t>
            </a:r>
          </a:p>
          <a:p>
            <a:endParaRPr lang="en-US" dirty="0"/>
          </a:p>
        </p:txBody>
      </p:sp>
      <p:sp>
        <p:nvSpPr>
          <p:cNvPr id="4" name="Footer Placeholder 3"/>
          <p:cNvSpPr>
            <a:spLocks noGrp="1"/>
          </p:cNvSpPr>
          <p:nvPr>
            <p:ph type="ftr" sz="quarter" idx="11"/>
          </p:nvPr>
        </p:nvSpPr>
        <p:spPr/>
        <p:txBody>
          <a:bodyPr/>
          <a:lstStyle/>
          <a:p>
            <a:endParaRPr lang="en-US"/>
          </a:p>
        </p:txBody>
      </p:sp>
    </p:spTree>
    <p:extLst>
      <p:ext uri="{BB962C8B-B14F-4D97-AF65-F5344CB8AC3E}">
        <p14:creationId xmlns:p14="http://schemas.microsoft.com/office/powerpoint/2010/main" val="334878262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Benefit of BOP</a:t>
            </a:r>
            <a:endParaRPr lang="en-US" dirty="0"/>
          </a:p>
        </p:txBody>
      </p:sp>
      <p:sp>
        <p:nvSpPr>
          <p:cNvPr id="3" name="Content Placeholder 2"/>
          <p:cNvSpPr>
            <a:spLocks noGrp="1"/>
          </p:cNvSpPr>
          <p:nvPr>
            <p:ph idx="1"/>
          </p:nvPr>
        </p:nvSpPr>
        <p:spPr/>
        <p:txBody>
          <a:bodyPr>
            <a:normAutofit/>
          </a:bodyPr>
          <a:lstStyle/>
          <a:p>
            <a:pPr marL="457200" indent="-457200">
              <a:buAutoNum type="arabicPeriod"/>
            </a:pPr>
            <a:r>
              <a:rPr lang="en-US" dirty="0" smtClean="0"/>
              <a:t>Helped in maintaining and brining peace. </a:t>
            </a:r>
            <a:r>
              <a:rPr lang="en-US" dirty="0"/>
              <a:t>It </a:t>
            </a:r>
            <a:r>
              <a:rPr lang="en-US" dirty="0" smtClean="0"/>
              <a:t>provided </a:t>
            </a:r>
            <a:r>
              <a:rPr lang="en-US" dirty="0"/>
              <a:t>peace in the absence of </a:t>
            </a:r>
            <a:r>
              <a:rPr lang="en-US" dirty="0" smtClean="0"/>
              <a:t>any other effective </a:t>
            </a:r>
            <a:r>
              <a:rPr lang="en-US" dirty="0"/>
              <a:t>mechanisms of collective security</a:t>
            </a:r>
            <a:r>
              <a:rPr lang="en-US" dirty="0" smtClean="0"/>
              <a:t>. Peace in Europe existed in 19</a:t>
            </a:r>
            <a:r>
              <a:rPr lang="en-US" baseline="30000" dirty="0" smtClean="0"/>
              <a:t>th</a:t>
            </a:r>
            <a:r>
              <a:rPr lang="en-US" dirty="0" smtClean="0"/>
              <a:t> century due to BOP. Peace between Pakistan and India exists for the same reason.</a:t>
            </a:r>
          </a:p>
          <a:p>
            <a:pPr marL="457200" indent="-457200">
              <a:buAutoNum type="arabicPeriod"/>
            </a:pPr>
            <a:r>
              <a:rPr lang="en-US" dirty="0" smtClean="0"/>
              <a:t>Helped in preservation of independence of smaller states post WWII. The smaller states joined with one of the block to ensure its security during cold war. While, some states formed Non Aligned Movement to become neutral during cold war and ensure their security. </a:t>
            </a:r>
          </a:p>
          <a:p>
            <a:r>
              <a:rPr lang="en-US" dirty="0" smtClean="0"/>
              <a:t>Due to BOP between the two super powers, the smaller states were able to maintain their independence while the super power also did not interfere in their affairs. Thus, the modern nation state system was strengthened by BOP.</a:t>
            </a:r>
          </a:p>
        </p:txBody>
      </p:sp>
      <p:sp>
        <p:nvSpPr>
          <p:cNvPr id="4" name="Footer Placeholder 3"/>
          <p:cNvSpPr>
            <a:spLocks noGrp="1"/>
          </p:cNvSpPr>
          <p:nvPr>
            <p:ph type="ftr" sz="quarter" idx="11"/>
          </p:nvPr>
        </p:nvSpPr>
        <p:spPr/>
        <p:txBody>
          <a:bodyPr/>
          <a:lstStyle/>
          <a:p>
            <a:endParaRPr lang="en-US" dirty="0"/>
          </a:p>
        </p:txBody>
      </p:sp>
    </p:spTree>
    <p:extLst>
      <p:ext uri="{BB962C8B-B14F-4D97-AF65-F5344CB8AC3E}">
        <p14:creationId xmlns:p14="http://schemas.microsoft.com/office/powerpoint/2010/main" val="349284920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Benefit of </a:t>
            </a:r>
            <a:r>
              <a:rPr lang="en-US" dirty="0" smtClean="0"/>
              <a:t>BOP cont. </a:t>
            </a:r>
            <a:endParaRPr lang="en-US" b="0" dirty="0"/>
          </a:p>
        </p:txBody>
      </p:sp>
      <p:sp>
        <p:nvSpPr>
          <p:cNvPr id="3" name="Content Placeholder 2"/>
          <p:cNvSpPr>
            <a:spLocks noGrp="1"/>
          </p:cNvSpPr>
          <p:nvPr>
            <p:ph idx="1"/>
          </p:nvPr>
        </p:nvSpPr>
        <p:spPr/>
        <p:txBody>
          <a:bodyPr/>
          <a:lstStyle/>
          <a:p>
            <a:pPr marL="0" indent="0">
              <a:buNone/>
            </a:pPr>
            <a:r>
              <a:rPr lang="en-US" dirty="0" smtClean="0"/>
              <a:t>3. The </a:t>
            </a:r>
            <a:r>
              <a:rPr lang="en-US" dirty="0"/>
              <a:t>BOP acted as an agent in observing respect and obedience for international law in the absence of any other agency</a:t>
            </a:r>
            <a:r>
              <a:rPr lang="en-US" dirty="0" smtClean="0"/>
              <a:t>.</a:t>
            </a:r>
          </a:p>
          <a:p>
            <a:r>
              <a:rPr lang="en-US" dirty="0" smtClean="0"/>
              <a:t>If BOP exist, then the </a:t>
            </a:r>
            <a:r>
              <a:rPr lang="en-US" dirty="0"/>
              <a:t>states would observe international law to avoid any unpleasant situation and international criticism </a:t>
            </a:r>
            <a:r>
              <a:rPr lang="en-US" dirty="0" smtClean="0"/>
              <a:t>for </a:t>
            </a:r>
            <a:r>
              <a:rPr lang="en-US" dirty="0"/>
              <a:t>its own benefit and interest</a:t>
            </a:r>
            <a:r>
              <a:rPr lang="en-US" dirty="0" smtClean="0"/>
              <a:t>. </a:t>
            </a:r>
          </a:p>
          <a:p>
            <a:r>
              <a:rPr lang="en-US" dirty="0" smtClean="0"/>
              <a:t>If a state is very powerful, then it will not care about any international law or principle and would follow ‘might is right’ principle e.g. US drone attacks is against international law but it does not care due to no check on her power, similarly Israel attacks in Gaza</a:t>
            </a:r>
          </a:p>
          <a:p>
            <a:pPr marL="0" indent="0">
              <a:buNone/>
            </a:pPr>
            <a:r>
              <a:rPr lang="en-US" dirty="0" smtClean="0"/>
              <a:t>4. BOP also contributed to disarmament and arms control. US and SU agreed to decrease their nuclear and other sophisticated weapons and still maintain BOP resulting in lessening of tension and distrust and building confidence between them.</a:t>
            </a:r>
            <a:endParaRPr lang="en-US" dirty="0"/>
          </a:p>
          <a:p>
            <a:endParaRPr lang="en-US" dirty="0"/>
          </a:p>
        </p:txBody>
      </p:sp>
      <p:sp>
        <p:nvSpPr>
          <p:cNvPr id="4" name="Footer Placeholder 3"/>
          <p:cNvSpPr>
            <a:spLocks noGrp="1"/>
          </p:cNvSpPr>
          <p:nvPr>
            <p:ph type="ftr" sz="quarter" idx="11"/>
          </p:nvPr>
        </p:nvSpPr>
        <p:spPr/>
        <p:txBody>
          <a:bodyPr/>
          <a:lstStyle/>
          <a:p>
            <a:endParaRPr lang="en-US" dirty="0"/>
          </a:p>
        </p:txBody>
      </p:sp>
    </p:spTree>
    <p:extLst>
      <p:ext uri="{BB962C8B-B14F-4D97-AF65-F5344CB8AC3E}">
        <p14:creationId xmlns:p14="http://schemas.microsoft.com/office/powerpoint/2010/main" val="425999730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Criticism of BOP</a:t>
            </a:r>
            <a:endParaRPr lang="en-US" dirty="0"/>
          </a:p>
        </p:txBody>
      </p:sp>
      <p:sp>
        <p:nvSpPr>
          <p:cNvPr id="3" name="Content Placeholder 2"/>
          <p:cNvSpPr>
            <a:spLocks noGrp="1"/>
          </p:cNvSpPr>
          <p:nvPr>
            <p:ph idx="1"/>
          </p:nvPr>
        </p:nvSpPr>
        <p:spPr/>
        <p:txBody>
          <a:bodyPr/>
          <a:lstStyle/>
          <a:p>
            <a:pPr marL="457200" indent="-457200">
              <a:buFont typeface="+mj-lt"/>
              <a:buAutoNum type="arabicPeriod"/>
            </a:pPr>
            <a:r>
              <a:rPr lang="en-US" dirty="0" smtClean="0"/>
              <a:t>BOP did not bring peace rather it encouraged war e.g. WWI and WWII. Peace exists because of preponderance of power</a:t>
            </a:r>
          </a:p>
          <a:p>
            <a:pPr marL="457200" indent="-457200">
              <a:buFont typeface="+mj-lt"/>
              <a:buAutoNum type="arabicPeriod"/>
            </a:pPr>
            <a:r>
              <a:rPr lang="en-US" dirty="0" smtClean="0"/>
              <a:t>BOP theory assumes that states actions are always aimed at seeking power. However, power is not the sole aim and actions are not always motivated to increase power. E.g. promotion of ideology, culture, trade, games tournament etc.</a:t>
            </a:r>
          </a:p>
          <a:p>
            <a:pPr marL="457200" indent="-457200">
              <a:buFont typeface="+mj-lt"/>
              <a:buAutoNum type="arabicPeriod"/>
            </a:pPr>
            <a:r>
              <a:rPr lang="en-US" dirty="0" smtClean="0"/>
              <a:t>Power is not increased through alliances, armaments, divide and rule and other factors discussed. It can also be increased through industrialization, national character and morale, improving education, charismatic leadership etc.</a:t>
            </a:r>
          </a:p>
          <a:p>
            <a:pPr marL="457200" indent="-457200">
              <a:buFont typeface="+mj-lt"/>
              <a:buAutoNum type="arabicPeriod"/>
            </a:pPr>
            <a:r>
              <a:rPr lang="en-US" dirty="0" smtClean="0"/>
              <a:t>Theory assumes that BOP has been prevalent through out ages which is wrong. Preponderance of power had been the rule throughout. E.g. Roman empire, Great Britain and now USA</a:t>
            </a:r>
            <a:endParaRPr lang="en-US" dirty="0"/>
          </a:p>
        </p:txBody>
      </p:sp>
      <p:sp>
        <p:nvSpPr>
          <p:cNvPr id="4" name="Footer Placeholder 3"/>
          <p:cNvSpPr>
            <a:spLocks noGrp="1"/>
          </p:cNvSpPr>
          <p:nvPr>
            <p:ph type="ftr" sz="quarter" idx="11"/>
          </p:nvPr>
        </p:nvSpPr>
        <p:spPr/>
        <p:txBody>
          <a:bodyPr/>
          <a:lstStyle/>
          <a:p>
            <a:endParaRPr lang="en-US" dirty="0"/>
          </a:p>
        </p:txBody>
      </p:sp>
    </p:spTree>
    <p:extLst>
      <p:ext uri="{BB962C8B-B14F-4D97-AF65-F5344CB8AC3E}">
        <p14:creationId xmlns:p14="http://schemas.microsoft.com/office/powerpoint/2010/main" val="34395069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Criticism of BOP</a:t>
            </a:r>
          </a:p>
        </p:txBody>
      </p:sp>
      <p:sp>
        <p:nvSpPr>
          <p:cNvPr id="3" name="Content Placeholder 2"/>
          <p:cNvSpPr>
            <a:spLocks noGrp="1"/>
          </p:cNvSpPr>
          <p:nvPr>
            <p:ph idx="1"/>
          </p:nvPr>
        </p:nvSpPr>
        <p:spPr/>
        <p:txBody>
          <a:bodyPr/>
          <a:lstStyle/>
          <a:p>
            <a:pPr marL="457200" indent="-457200">
              <a:buFont typeface="+mj-lt"/>
              <a:buAutoNum type="arabicPeriod" startAt="5"/>
            </a:pPr>
            <a:r>
              <a:rPr lang="en-US" dirty="0" smtClean="0"/>
              <a:t>Peace was disturbed by weaker states and their desire to increase their power. While preponderance of power is not a threat rather peace was established by big powers. Peace in Europe from 1815 to 1914 existed because of preponderance of Great Britain and France power.</a:t>
            </a:r>
          </a:p>
          <a:p>
            <a:pPr marL="457200" indent="-457200">
              <a:buFont typeface="+mj-lt"/>
              <a:buAutoNum type="arabicPeriod" startAt="5"/>
            </a:pPr>
            <a:r>
              <a:rPr lang="en-US" dirty="0" smtClean="0"/>
              <a:t>Its very difficult to measure power position and then ascertain that balance of power exist. It can be measured accurately through the result after the war which is not a proper and justified method.</a:t>
            </a:r>
          </a:p>
          <a:p>
            <a:pPr marL="457200" indent="-457200">
              <a:buFont typeface="+mj-lt"/>
              <a:buAutoNum type="arabicPeriod" startAt="5"/>
            </a:pPr>
            <a:r>
              <a:rPr lang="en-US" dirty="0" smtClean="0"/>
              <a:t>The BOP theory assumes that state can  take side as they wish to bring BOP which is not true. The states will not much care about balancing but will be driven by its national interest and goals to choose allies.</a:t>
            </a:r>
          </a:p>
          <a:p>
            <a:endParaRPr lang="en-US" dirty="0"/>
          </a:p>
        </p:txBody>
      </p:sp>
      <p:sp>
        <p:nvSpPr>
          <p:cNvPr id="4" name="Footer Placeholder 3"/>
          <p:cNvSpPr>
            <a:spLocks noGrp="1"/>
          </p:cNvSpPr>
          <p:nvPr>
            <p:ph type="ftr" sz="quarter" idx="11"/>
          </p:nvPr>
        </p:nvSpPr>
        <p:spPr/>
        <p:txBody>
          <a:bodyPr/>
          <a:lstStyle/>
          <a:p>
            <a:endParaRPr lang="en-US" dirty="0"/>
          </a:p>
        </p:txBody>
      </p:sp>
    </p:spTree>
    <p:extLst>
      <p:ext uri="{BB962C8B-B14F-4D97-AF65-F5344CB8AC3E}">
        <p14:creationId xmlns:p14="http://schemas.microsoft.com/office/powerpoint/2010/main" val="261999560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Criticism of BOP</a:t>
            </a:r>
          </a:p>
        </p:txBody>
      </p:sp>
      <p:sp>
        <p:nvSpPr>
          <p:cNvPr id="3" name="Content Placeholder 2"/>
          <p:cNvSpPr>
            <a:spLocks noGrp="1"/>
          </p:cNvSpPr>
          <p:nvPr>
            <p:ph idx="1"/>
          </p:nvPr>
        </p:nvSpPr>
        <p:spPr/>
        <p:txBody>
          <a:bodyPr/>
          <a:lstStyle/>
          <a:p>
            <a:pPr marL="0" indent="0">
              <a:buNone/>
            </a:pPr>
            <a:r>
              <a:rPr lang="en-US" dirty="0"/>
              <a:t>8</a:t>
            </a:r>
            <a:r>
              <a:rPr lang="en-US" dirty="0" smtClean="0"/>
              <a:t>. The theory assumes the presence of a ‘balancer’ that will side with the weak to bring balance. This is done because the stronger party is a threat while, with the weaker sides, a state can maintain its freedom. </a:t>
            </a:r>
          </a:p>
          <a:p>
            <a:r>
              <a:rPr lang="en-US" dirty="0" smtClean="0"/>
              <a:t>However, this may not happen. The balancer would not take side to maintain BOP rather would be driven by </a:t>
            </a:r>
            <a:r>
              <a:rPr lang="en-US" dirty="0"/>
              <a:t>h</a:t>
            </a:r>
            <a:r>
              <a:rPr lang="en-US" dirty="0" smtClean="0"/>
              <a:t>er own interests and goals. E.g. Britain as a balancer used to safeguard her interests </a:t>
            </a:r>
          </a:p>
          <a:p>
            <a:r>
              <a:rPr lang="en-US" dirty="0" smtClean="0"/>
              <a:t>Meanwhile, there exists no balancer at present in the </a:t>
            </a:r>
            <a:r>
              <a:rPr lang="en-US" dirty="0" err="1" smtClean="0"/>
              <a:t>uni</a:t>
            </a:r>
            <a:r>
              <a:rPr lang="en-US" dirty="0" smtClean="0"/>
              <a:t>-polar world.</a:t>
            </a:r>
            <a:endParaRPr lang="en-US" dirty="0"/>
          </a:p>
        </p:txBody>
      </p:sp>
      <p:sp>
        <p:nvSpPr>
          <p:cNvPr id="4" name="Footer Placeholder 3"/>
          <p:cNvSpPr>
            <a:spLocks noGrp="1"/>
          </p:cNvSpPr>
          <p:nvPr>
            <p:ph type="ftr" sz="quarter" idx="11"/>
          </p:nvPr>
        </p:nvSpPr>
        <p:spPr/>
        <p:txBody>
          <a:bodyPr/>
          <a:lstStyle/>
          <a:p>
            <a:endParaRPr lang="en-US" dirty="0"/>
          </a:p>
        </p:txBody>
      </p:sp>
    </p:spTree>
    <p:extLst>
      <p:ext uri="{BB962C8B-B14F-4D97-AF65-F5344CB8AC3E}">
        <p14:creationId xmlns:p14="http://schemas.microsoft.com/office/powerpoint/2010/main" val="148533759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Conclusion</a:t>
            </a:r>
            <a:endParaRPr lang="en-US" dirty="0"/>
          </a:p>
        </p:txBody>
      </p:sp>
      <p:sp>
        <p:nvSpPr>
          <p:cNvPr id="3" name="Content Placeholder 2"/>
          <p:cNvSpPr>
            <a:spLocks noGrp="1"/>
          </p:cNvSpPr>
          <p:nvPr>
            <p:ph idx="1"/>
          </p:nvPr>
        </p:nvSpPr>
        <p:spPr/>
        <p:txBody>
          <a:bodyPr/>
          <a:lstStyle/>
          <a:p>
            <a:r>
              <a:rPr lang="en-US" dirty="0" smtClean="0"/>
              <a:t>BOP is responsible for power struggle and power politics</a:t>
            </a:r>
          </a:p>
          <a:p>
            <a:r>
              <a:rPr lang="en-US" dirty="0" smtClean="0"/>
              <a:t>Power is dynamic and thus the states are forcefully driven into power game for their security</a:t>
            </a:r>
          </a:p>
          <a:p>
            <a:r>
              <a:rPr lang="en-US" dirty="0" smtClean="0"/>
              <a:t>Creates hatred, suspicion and arms race</a:t>
            </a:r>
          </a:p>
          <a:p>
            <a:r>
              <a:rPr lang="en-US" dirty="0" smtClean="0"/>
              <a:t>However, it also contributed to promoting international peace and collective security and leads to disarmament.</a:t>
            </a:r>
          </a:p>
          <a:p>
            <a:r>
              <a:rPr lang="en-US" dirty="0" smtClean="0"/>
              <a:t>Thus, the concept of BOP has utility as well and can not be abandoned</a:t>
            </a:r>
          </a:p>
          <a:p>
            <a:r>
              <a:rPr lang="en-US" dirty="0" smtClean="0"/>
              <a:t>Palmer and Perkins: ‘as long as the nation state system is the prevailing pattern of international society, balance of power policies will be followed in practice’</a:t>
            </a:r>
            <a:endParaRPr lang="en-US" dirty="0"/>
          </a:p>
        </p:txBody>
      </p:sp>
      <p:sp>
        <p:nvSpPr>
          <p:cNvPr id="4" name="Footer Placeholder 3"/>
          <p:cNvSpPr>
            <a:spLocks noGrp="1"/>
          </p:cNvSpPr>
          <p:nvPr>
            <p:ph type="ftr" sz="quarter" idx="11"/>
          </p:nvPr>
        </p:nvSpPr>
        <p:spPr/>
        <p:txBody>
          <a:bodyPr/>
          <a:lstStyle/>
          <a:p>
            <a:endParaRPr lang="en-US" dirty="0"/>
          </a:p>
        </p:txBody>
      </p:sp>
    </p:spTree>
    <p:extLst>
      <p:ext uri="{BB962C8B-B14F-4D97-AF65-F5344CB8AC3E}">
        <p14:creationId xmlns:p14="http://schemas.microsoft.com/office/powerpoint/2010/main" val="11393119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Summary</a:t>
            </a:r>
            <a:endParaRPr lang="en-US" dirty="0"/>
          </a:p>
        </p:txBody>
      </p:sp>
      <p:sp>
        <p:nvSpPr>
          <p:cNvPr id="3" name="Content Placeholder 2"/>
          <p:cNvSpPr>
            <a:spLocks noGrp="1"/>
          </p:cNvSpPr>
          <p:nvPr>
            <p:ph idx="1"/>
          </p:nvPr>
        </p:nvSpPr>
        <p:spPr/>
        <p:txBody>
          <a:bodyPr>
            <a:normAutofit fontScale="92500" lnSpcReduction="10000"/>
          </a:bodyPr>
          <a:lstStyle/>
          <a:p>
            <a:r>
              <a:rPr lang="en-US" dirty="0"/>
              <a:t>Concept and definition</a:t>
            </a:r>
          </a:p>
          <a:p>
            <a:r>
              <a:rPr lang="en-US" b="1" dirty="0" smtClean="0"/>
              <a:t>Types</a:t>
            </a:r>
            <a:r>
              <a:rPr lang="en-US" dirty="0" smtClean="0"/>
              <a:t>- Simple and Complex</a:t>
            </a:r>
            <a:endParaRPr lang="en-US" dirty="0"/>
          </a:p>
          <a:p>
            <a:r>
              <a:rPr lang="en-US" b="1" dirty="0" smtClean="0"/>
              <a:t>Characteristics: </a:t>
            </a:r>
            <a:r>
              <a:rPr lang="en-US" dirty="0"/>
              <a:t>dynamic, not achieved automatically, aims at bringing peace, power game of big states, balancer</a:t>
            </a:r>
            <a:endParaRPr lang="en-US" b="1" dirty="0"/>
          </a:p>
          <a:p>
            <a:r>
              <a:rPr lang="en-US" b="1" dirty="0" smtClean="0"/>
              <a:t>Techniques</a:t>
            </a:r>
            <a:r>
              <a:rPr lang="en-US" dirty="0" smtClean="0"/>
              <a:t>: </a:t>
            </a:r>
            <a:r>
              <a:rPr lang="en-US" dirty="0"/>
              <a:t>Alliances and Counter </a:t>
            </a:r>
            <a:r>
              <a:rPr lang="en-US" dirty="0" smtClean="0"/>
              <a:t>Alliances, Compensation, Partition, Armament </a:t>
            </a:r>
            <a:r>
              <a:rPr lang="en-US" dirty="0"/>
              <a:t>and </a:t>
            </a:r>
            <a:r>
              <a:rPr lang="en-US" dirty="0" smtClean="0"/>
              <a:t>Disarmament, Intervention </a:t>
            </a:r>
            <a:r>
              <a:rPr lang="en-US" dirty="0"/>
              <a:t>and </a:t>
            </a:r>
            <a:r>
              <a:rPr lang="en-US" dirty="0" smtClean="0"/>
              <a:t>War, Divide </a:t>
            </a:r>
            <a:r>
              <a:rPr lang="en-US" dirty="0"/>
              <a:t>and </a:t>
            </a:r>
            <a:r>
              <a:rPr lang="en-US" dirty="0" smtClean="0"/>
              <a:t>Rule, Buffer state, Neutralization</a:t>
            </a:r>
          </a:p>
          <a:p>
            <a:r>
              <a:rPr lang="en-US" b="1" dirty="0" smtClean="0"/>
              <a:t>Benefits </a:t>
            </a:r>
            <a:r>
              <a:rPr lang="en-US" b="1" dirty="0"/>
              <a:t>of </a:t>
            </a:r>
            <a:r>
              <a:rPr lang="en-US" b="1" dirty="0" smtClean="0"/>
              <a:t>BOP</a:t>
            </a:r>
            <a:r>
              <a:rPr lang="en-US" dirty="0" smtClean="0"/>
              <a:t>: </a:t>
            </a:r>
            <a:r>
              <a:rPr lang="en-US" dirty="0"/>
              <a:t>maintaining and brining </a:t>
            </a:r>
            <a:r>
              <a:rPr lang="en-US" dirty="0" smtClean="0"/>
              <a:t>peace,</a:t>
            </a:r>
            <a:r>
              <a:rPr lang="en-US" dirty="0"/>
              <a:t> preservation of independence of smaller </a:t>
            </a:r>
            <a:r>
              <a:rPr lang="en-US" dirty="0" smtClean="0"/>
              <a:t>states, </a:t>
            </a:r>
            <a:r>
              <a:rPr lang="en-US" dirty="0"/>
              <a:t>observing respect and obedience for international law </a:t>
            </a:r>
          </a:p>
          <a:p>
            <a:r>
              <a:rPr lang="en-US" b="1" dirty="0" smtClean="0"/>
              <a:t>Limitations/Criticism:</a:t>
            </a:r>
            <a:r>
              <a:rPr lang="en-US" dirty="0"/>
              <a:t> encouraged </a:t>
            </a:r>
            <a:r>
              <a:rPr lang="en-US" dirty="0" smtClean="0"/>
              <a:t>war, </a:t>
            </a:r>
            <a:r>
              <a:rPr lang="en-US" dirty="0"/>
              <a:t>states actions </a:t>
            </a:r>
            <a:r>
              <a:rPr lang="en-US" dirty="0" smtClean="0"/>
              <a:t>always </a:t>
            </a:r>
            <a:r>
              <a:rPr lang="en-US" dirty="0"/>
              <a:t>aimed at seeking </a:t>
            </a:r>
            <a:r>
              <a:rPr lang="en-US" dirty="0" smtClean="0"/>
              <a:t>power, </a:t>
            </a:r>
            <a:r>
              <a:rPr lang="en-US" dirty="0"/>
              <a:t>Power is not increased </a:t>
            </a:r>
            <a:r>
              <a:rPr lang="en-US" dirty="0" smtClean="0"/>
              <a:t>through the techniques, BOP </a:t>
            </a:r>
            <a:r>
              <a:rPr lang="en-US" dirty="0"/>
              <a:t>has </a:t>
            </a:r>
            <a:r>
              <a:rPr lang="en-US" dirty="0" smtClean="0"/>
              <a:t>not been </a:t>
            </a:r>
            <a:r>
              <a:rPr lang="en-US" dirty="0"/>
              <a:t>prevalent through out </a:t>
            </a:r>
            <a:r>
              <a:rPr lang="en-US" dirty="0" smtClean="0"/>
              <a:t>ages, </a:t>
            </a:r>
            <a:r>
              <a:rPr lang="en-US" dirty="0"/>
              <a:t>Peace was disturbed by weaker </a:t>
            </a:r>
            <a:r>
              <a:rPr lang="en-US" dirty="0" smtClean="0"/>
              <a:t>states, </a:t>
            </a:r>
            <a:r>
              <a:rPr lang="en-US" dirty="0"/>
              <a:t>difficult to measure </a:t>
            </a:r>
            <a:r>
              <a:rPr lang="en-US" dirty="0" smtClean="0"/>
              <a:t>power, </a:t>
            </a:r>
            <a:r>
              <a:rPr lang="en-US" dirty="0"/>
              <a:t>state can  take side as they </a:t>
            </a:r>
            <a:r>
              <a:rPr lang="en-US" dirty="0" smtClean="0"/>
              <a:t>wish, </a:t>
            </a:r>
            <a:r>
              <a:rPr lang="en-US" dirty="0"/>
              <a:t>presence of a ‘balancer</a:t>
            </a:r>
            <a:r>
              <a:rPr lang="en-US" dirty="0" smtClean="0"/>
              <a:t> </a:t>
            </a:r>
            <a:endParaRPr lang="en-US" b="1" dirty="0" smtClean="0"/>
          </a:p>
          <a:p>
            <a:r>
              <a:rPr lang="en-US" b="1" dirty="0" smtClean="0"/>
              <a:t>Conclusion</a:t>
            </a:r>
            <a:endParaRPr lang="en-US" b="1" dirty="0"/>
          </a:p>
          <a:p>
            <a:endParaRPr lang="en-US" dirty="0"/>
          </a:p>
        </p:txBody>
      </p:sp>
      <p:sp>
        <p:nvSpPr>
          <p:cNvPr id="4" name="Footer Placeholder 3"/>
          <p:cNvSpPr>
            <a:spLocks noGrp="1"/>
          </p:cNvSpPr>
          <p:nvPr>
            <p:ph type="ftr" sz="quarter" idx="11"/>
          </p:nvPr>
        </p:nvSpPr>
        <p:spPr/>
        <p:txBody>
          <a:bodyPr/>
          <a:lstStyle/>
          <a:p>
            <a:endParaRPr lang="en-US" dirty="0"/>
          </a:p>
        </p:txBody>
      </p:sp>
    </p:spTree>
    <p:extLst>
      <p:ext uri="{BB962C8B-B14F-4D97-AF65-F5344CB8AC3E}">
        <p14:creationId xmlns:p14="http://schemas.microsoft.com/office/powerpoint/2010/main" val="159774621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Review Questions</a:t>
            </a:r>
            <a:endParaRPr lang="en-US" dirty="0"/>
          </a:p>
        </p:txBody>
      </p:sp>
      <p:sp>
        <p:nvSpPr>
          <p:cNvPr id="3" name="Content Placeholder 2"/>
          <p:cNvSpPr>
            <a:spLocks noGrp="1"/>
          </p:cNvSpPr>
          <p:nvPr>
            <p:ph idx="1"/>
          </p:nvPr>
        </p:nvSpPr>
        <p:spPr/>
        <p:txBody>
          <a:bodyPr/>
          <a:lstStyle/>
          <a:p>
            <a:pPr marL="0" indent="0">
              <a:buNone/>
            </a:pPr>
            <a:r>
              <a:rPr lang="en-US" dirty="0" smtClean="0"/>
              <a:t>Q. Define the concept of balance of power and its types?</a:t>
            </a:r>
          </a:p>
          <a:p>
            <a:pPr marL="0" indent="0">
              <a:buNone/>
            </a:pPr>
            <a:r>
              <a:rPr lang="en-US" dirty="0" smtClean="0"/>
              <a:t>Q. Mention some of the characteristics of balance of power?</a:t>
            </a:r>
          </a:p>
          <a:p>
            <a:pPr marL="0" indent="0">
              <a:buNone/>
            </a:pPr>
            <a:r>
              <a:rPr lang="en-US" dirty="0" smtClean="0"/>
              <a:t>Q. What are the techniques for achieving balance of power?</a:t>
            </a:r>
          </a:p>
          <a:p>
            <a:pPr marL="0" indent="0">
              <a:buNone/>
            </a:pPr>
            <a:r>
              <a:rPr lang="en-US" dirty="0" smtClean="0"/>
              <a:t>Q. Balance of power has utility as well as criticism. Discuss.</a:t>
            </a:r>
          </a:p>
        </p:txBody>
      </p:sp>
      <p:sp>
        <p:nvSpPr>
          <p:cNvPr id="4" name="Footer Placeholder 3"/>
          <p:cNvSpPr>
            <a:spLocks noGrp="1"/>
          </p:cNvSpPr>
          <p:nvPr>
            <p:ph type="ftr" sz="quarter" idx="11"/>
          </p:nvPr>
        </p:nvSpPr>
        <p:spPr/>
        <p:txBody>
          <a:bodyPr/>
          <a:lstStyle/>
          <a:p>
            <a:endParaRPr lang="en-US" dirty="0"/>
          </a:p>
        </p:txBody>
      </p:sp>
    </p:spTree>
    <p:extLst>
      <p:ext uri="{BB962C8B-B14F-4D97-AF65-F5344CB8AC3E}">
        <p14:creationId xmlns:p14="http://schemas.microsoft.com/office/powerpoint/2010/main" val="2721123892"/>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1846</TotalTime>
  <Words>1446</Words>
  <Application>Microsoft Office PowerPoint</Application>
  <PresentationFormat>On-screen Show (4:3)</PresentationFormat>
  <Paragraphs>96</Paragraphs>
  <Slides>16</Slides>
  <Notes>0</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Office Theme</vt:lpstr>
      <vt:lpstr>Balance of Power Part II</vt:lpstr>
      <vt:lpstr>Review of Previous Lecture- BOP</vt:lpstr>
      <vt:lpstr>Techniques for BOP cont.</vt:lpstr>
      <vt:lpstr>PowerPoint Presentation</vt:lpstr>
      <vt:lpstr>Techniques for BOP cont.</vt:lpstr>
      <vt:lpstr>Techniques for BOP cont.</vt:lpstr>
      <vt:lpstr>Techniques for BOP cont.</vt:lpstr>
      <vt:lpstr>Techniques for BOP cont.</vt:lpstr>
      <vt:lpstr>Benefit of BOP</vt:lpstr>
      <vt:lpstr>Benefit of BOP cont. </vt:lpstr>
      <vt:lpstr>Criticism of BOP</vt:lpstr>
      <vt:lpstr>Criticism of BOP</vt:lpstr>
      <vt:lpstr>Criticism of BOP</vt:lpstr>
      <vt:lpstr>Conclusion</vt:lpstr>
      <vt:lpstr>Summary</vt:lpstr>
      <vt:lpstr>Review Questions</vt:lpstr>
    </vt:vector>
  </TitlesOfParts>
  <Company>GHAZALA</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GHAZALA</dc:creator>
  <cp:lastModifiedBy>NTS</cp:lastModifiedBy>
  <cp:revision>106</cp:revision>
  <dcterms:created xsi:type="dcterms:W3CDTF">2012-02-27T05:45:45Z</dcterms:created>
  <dcterms:modified xsi:type="dcterms:W3CDTF">2014-12-01T05:09:17Z</dcterms:modified>
</cp:coreProperties>
</file>