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9" r:id="rId2"/>
    <p:sldId id="260" r:id="rId3"/>
    <p:sldId id="261" r:id="rId4"/>
    <p:sldId id="262" r:id="rId5"/>
    <p:sldId id="266" r:id="rId6"/>
    <p:sldId id="263" r:id="rId7"/>
    <p:sldId id="264" r:id="rId8"/>
    <p:sldId id="267" r:id="rId9"/>
    <p:sldId id="265" r:id="rId10"/>
    <p:sldId id="282" r:id="rId11"/>
    <p:sldId id="268" r:id="rId12"/>
    <p:sldId id="269" r:id="rId13"/>
    <p:sldId id="284" r:id="rId14"/>
    <p:sldId id="270" r:id="rId15"/>
    <p:sldId id="271" r:id="rId16"/>
    <p:sldId id="272" r:id="rId17"/>
    <p:sldId id="273" r:id="rId18"/>
    <p:sldId id="287" r:id="rId19"/>
    <p:sldId id="274" r:id="rId20"/>
    <p:sldId id="275" r:id="rId21"/>
    <p:sldId id="276" r:id="rId22"/>
    <p:sldId id="277" r:id="rId23"/>
    <p:sldId id="278" r:id="rId24"/>
    <p:sldId id="288" r:id="rId25"/>
    <p:sldId id="279" r:id="rId26"/>
    <p:sldId id="280" r:id="rId27"/>
    <p:sldId id="281" r:id="rId28"/>
    <p:sldId id="283" r:id="rId29"/>
    <p:sldId id="285" r:id="rId30"/>
    <p:sldId id="28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2" d="100"/>
          <a:sy n="62" d="100"/>
        </p:scale>
        <p:origin x="-151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88D65-5B8A-45FF-B81B-3D66FD650148}" type="datetimeFigureOut">
              <a:rPr lang="en-US" smtClean="0"/>
              <a:pPr/>
              <a:t>27/11/2014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EE9A33-4E05-4F78-976F-8E97A05201B4}" type="slidenum">
              <a:rPr lang="en-US" smtClean="0"/>
              <a:pPr/>
              <a:t>‹#›</a:t>
            </a:fld>
            <a:endParaRPr lang="en-US"/>
          </a:p>
        </p:txBody>
      </p:sp>
    </p:spTree>
    <p:extLst>
      <p:ext uri="{BB962C8B-B14F-4D97-AF65-F5344CB8AC3E}">
        <p14:creationId xmlns:p14="http://schemas.microsoft.com/office/powerpoint/2010/main" xmlns="" val="2462898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391C787-0946-4DFE-8924-90D327E0B50D}" type="datetime1">
              <a:rPr lang="en-US" smtClean="0"/>
              <a:pPr/>
              <a:t>27/11/2014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l">
              <a:defRPr sz="2800" b="1" i="0" baseline="0">
                <a:latin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143000"/>
            <a:ext cx="8534400" cy="5181600"/>
          </a:xfrm>
        </p:spPr>
        <p:txBody>
          <a:bodyPr>
            <a:normAutofit/>
          </a:bodyPr>
          <a:lstStyle>
            <a:lvl1pPr>
              <a:defRPr sz="2200" baseline="0">
                <a:latin typeface="Arial" pitchFamily="34" charset="0"/>
              </a:defRPr>
            </a:lvl1pPr>
            <a:lvl2pPr>
              <a:defRPr sz="2200" baseline="0">
                <a:latin typeface="Arial" pitchFamily="34" charset="0"/>
              </a:defRPr>
            </a:lvl2pPr>
            <a:lvl3pPr>
              <a:defRPr sz="2200" baseline="0">
                <a:latin typeface="Arial" pitchFamily="34" charset="0"/>
              </a:defRPr>
            </a:lvl3pPr>
            <a:lvl4pPr>
              <a:defRPr sz="2200" baseline="0">
                <a:latin typeface="Arial" pitchFamily="34" charset="0"/>
              </a:defRPr>
            </a:lvl4pPr>
            <a:lvl5pPr>
              <a:defRPr sz="2200" baseline="0">
                <a:latin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2FFB55-3B08-4726-B2CE-2CA162AB6743}" type="datetime1">
              <a:rPr lang="en-US" smtClean="0"/>
              <a:pPr/>
              <a:t>27/11/2014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AD85B9-E6C1-46CD-BC43-77D2963D061B}" type="datetime1">
              <a:rPr lang="en-US" smtClean="0"/>
              <a:pPr/>
              <a:t>27/11/2014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50BE59-9F15-40DB-9568-D4787E893238}" type="datetime1">
              <a:rPr lang="en-US" smtClean="0"/>
              <a:pPr/>
              <a:t>27/11/2014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18ECDD-18CF-43AE-98D1-2C21DB837022}" type="datetime1">
              <a:rPr lang="en-US" smtClean="0"/>
              <a:pPr/>
              <a:t>27/11/2014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5749E-9354-4B2A-871B-386334CD1FCF}" type="datetime1">
              <a:rPr lang="en-US" smtClean="0"/>
              <a:pPr/>
              <a:t>27/11/2014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41FE3D-DE58-470D-9E96-6AEC54C86FFA}" type="datetime1">
              <a:rPr lang="en-US" smtClean="0"/>
              <a:pPr/>
              <a:t>27/11/2014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C09F10F-B4B3-46C6-BB99-1C9C919241B5}" type="datetime1">
              <a:rPr lang="en-US" smtClean="0"/>
              <a:pPr/>
              <a:t>27/11/2014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BC8C813-A749-4CF0-B834-A5998D192DCC}" type="datetime1">
              <a:rPr lang="en-US" smtClean="0"/>
              <a:pPr/>
              <a:t>27/11/2014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D135424-565B-45A6-B898-21C0E97C9E2D}" type="datetime1">
              <a:rPr lang="en-US" smtClean="0"/>
              <a:pPr/>
              <a:t>27/11/2014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26BCDD-3B70-4159-8A2A-54B7446BBC85}" type="datetime1">
              <a:rPr lang="en-US" smtClean="0"/>
              <a:pPr/>
              <a:t>27/11/2014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D2A1D3-94CF-4BE8-B9A0-75EFE4C74F9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DDE15-47CF-4352-B965-BD87E0F4E03E}" type="datetime1">
              <a:rPr lang="en-US" smtClean="0"/>
              <a:pPr/>
              <a:t>27/11/2014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2A1D3-94CF-4BE8-B9A0-75EFE4C74F9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Balance of Power</a:t>
            </a:r>
            <a:endParaRPr lang="en-US" dirty="0"/>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936465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of Previous Lecture- National Interests</a:t>
            </a:r>
            <a:endParaRPr lang="en-US" dirty="0"/>
          </a:p>
        </p:txBody>
      </p:sp>
      <p:sp>
        <p:nvSpPr>
          <p:cNvPr id="3" name="Content Placeholder 2"/>
          <p:cNvSpPr>
            <a:spLocks noGrp="1"/>
          </p:cNvSpPr>
          <p:nvPr>
            <p:ph idx="1"/>
          </p:nvPr>
        </p:nvSpPr>
        <p:spPr>
          <a:xfrm>
            <a:off x="457200" y="1295400"/>
            <a:ext cx="8229600" cy="4830763"/>
          </a:xfrm>
        </p:spPr>
        <p:txBody>
          <a:bodyPr>
            <a:normAutofit/>
          </a:bodyPr>
          <a:lstStyle/>
          <a:p>
            <a:r>
              <a:rPr lang="en-US" b="1" dirty="0" smtClean="0"/>
              <a:t>Interest</a:t>
            </a:r>
          </a:p>
          <a:p>
            <a:r>
              <a:rPr lang="en-US" b="1" dirty="0" smtClean="0"/>
              <a:t>National Interest</a:t>
            </a:r>
          </a:p>
          <a:p>
            <a:r>
              <a:rPr lang="en-US" b="1" dirty="0" smtClean="0"/>
              <a:t>Development </a:t>
            </a:r>
            <a:r>
              <a:rPr lang="en-US" b="1" dirty="0"/>
              <a:t>of National </a:t>
            </a:r>
            <a:r>
              <a:rPr lang="en-US" b="1" dirty="0" smtClean="0"/>
              <a:t>Interest</a:t>
            </a:r>
            <a:r>
              <a:rPr lang="en-US" b="1" dirty="0"/>
              <a:t> </a:t>
            </a:r>
            <a:endParaRPr lang="en-US" b="1" dirty="0" smtClean="0"/>
          </a:p>
          <a:p>
            <a:pPr marL="0" indent="0">
              <a:buNone/>
            </a:pPr>
            <a:r>
              <a:rPr lang="en-US" dirty="0" smtClean="0"/>
              <a:t>Interest of church, interest </a:t>
            </a:r>
            <a:r>
              <a:rPr lang="en-US" dirty="0"/>
              <a:t>of the ruling </a:t>
            </a:r>
            <a:r>
              <a:rPr lang="en-US" dirty="0" smtClean="0"/>
              <a:t>class, interest </a:t>
            </a:r>
            <a:r>
              <a:rPr lang="en-US" dirty="0"/>
              <a:t>of the </a:t>
            </a:r>
            <a:r>
              <a:rPr lang="en-US" dirty="0" smtClean="0"/>
              <a:t>people.</a:t>
            </a:r>
          </a:p>
          <a:p>
            <a:r>
              <a:rPr lang="en-US" b="1" dirty="0" smtClean="0"/>
              <a:t>Kinds </a:t>
            </a:r>
            <a:r>
              <a:rPr lang="en-US" b="1" dirty="0"/>
              <a:t>of National </a:t>
            </a:r>
            <a:r>
              <a:rPr lang="en-US" b="1" dirty="0" smtClean="0"/>
              <a:t>Interest</a:t>
            </a:r>
          </a:p>
          <a:p>
            <a:pPr marL="457200" indent="-457200">
              <a:buFont typeface="+mj-lt"/>
              <a:buAutoNum type="arabicPeriod"/>
            </a:pPr>
            <a:r>
              <a:rPr lang="en-US" dirty="0" smtClean="0"/>
              <a:t>Primary</a:t>
            </a:r>
          </a:p>
          <a:p>
            <a:pPr marL="457200" indent="-457200">
              <a:buFont typeface="+mj-lt"/>
              <a:buAutoNum type="arabicPeriod"/>
            </a:pPr>
            <a:r>
              <a:rPr lang="en-US" dirty="0" smtClean="0"/>
              <a:t>Secondary</a:t>
            </a:r>
          </a:p>
          <a:p>
            <a:pPr marL="457200" indent="-457200">
              <a:buFont typeface="+mj-lt"/>
              <a:buAutoNum type="arabicPeriod"/>
            </a:pPr>
            <a:r>
              <a:rPr lang="en-US" dirty="0" smtClean="0"/>
              <a:t>Permanent</a:t>
            </a:r>
          </a:p>
          <a:p>
            <a:pPr marL="457200" indent="-457200">
              <a:buFont typeface="+mj-lt"/>
              <a:buAutoNum type="arabicPeriod"/>
            </a:pPr>
            <a:r>
              <a:rPr lang="en-US" dirty="0" smtClean="0"/>
              <a:t>Variable </a:t>
            </a:r>
            <a:endParaRPr lang="en-US" dirty="0"/>
          </a:p>
          <a:p>
            <a:pPr marL="457200" indent="-457200">
              <a:buFont typeface="+mj-lt"/>
              <a:buAutoNum type="arabicPeriod"/>
            </a:pPr>
            <a:r>
              <a:rPr lang="en-US" dirty="0"/>
              <a:t>General </a:t>
            </a:r>
          </a:p>
          <a:p>
            <a:pPr marL="457200" indent="-457200">
              <a:buFont typeface="+mj-lt"/>
              <a:buAutoNum type="arabicPeriod"/>
            </a:pPr>
            <a:r>
              <a:rPr lang="en-US" dirty="0" smtClean="0"/>
              <a:t>Specific </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6199496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a:t>
            </a:r>
            <a:endParaRPr lang="en-US" dirty="0"/>
          </a:p>
        </p:txBody>
      </p:sp>
      <p:sp>
        <p:nvSpPr>
          <p:cNvPr id="3" name="Content Placeholder 2"/>
          <p:cNvSpPr>
            <a:spLocks noGrp="1"/>
          </p:cNvSpPr>
          <p:nvPr>
            <p:ph idx="1"/>
          </p:nvPr>
        </p:nvSpPr>
        <p:spPr>
          <a:xfrm>
            <a:off x="457200" y="1066800"/>
            <a:ext cx="8229600" cy="5059363"/>
          </a:xfrm>
        </p:spPr>
        <p:txBody>
          <a:bodyPr>
            <a:normAutofit fontScale="92500"/>
          </a:bodyPr>
          <a:lstStyle/>
          <a:p>
            <a:pPr marL="0" indent="0">
              <a:buNone/>
            </a:pPr>
            <a:r>
              <a:rPr lang="en-US" b="1" dirty="0"/>
              <a:t>How to Promote NI? </a:t>
            </a:r>
            <a:endParaRPr lang="en-US" b="1" dirty="0" smtClean="0"/>
          </a:p>
          <a:p>
            <a:pPr marL="457200" indent="-457200">
              <a:buAutoNum type="arabicPeriod"/>
            </a:pPr>
            <a:r>
              <a:rPr lang="en-US" dirty="0" smtClean="0"/>
              <a:t>Coercive </a:t>
            </a:r>
            <a:r>
              <a:rPr lang="en-US" dirty="0"/>
              <a:t>method</a:t>
            </a:r>
          </a:p>
          <a:p>
            <a:pPr marL="457200" indent="-457200">
              <a:buAutoNum type="arabicPeriod"/>
            </a:pPr>
            <a:r>
              <a:rPr lang="en-US" dirty="0"/>
              <a:t>Alliances</a:t>
            </a:r>
          </a:p>
          <a:p>
            <a:pPr marL="457200" indent="-457200">
              <a:buAutoNum type="arabicPeriod"/>
            </a:pPr>
            <a:r>
              <a:rPr lang="en-US" dirty="0"/>
              <a:t>Diplomacy</a:t>
            </a:r>
          </a:p>
          <a:p>
            <a:pPr marL="0" indent="0">
              <a:buNone/>
            </a:pPr>
            <a:r>
              <a:rPr lang="en-US" b="1" dirty="0"/>
              <a:t>National Interest and Foreign Policy </a:t>
            </a:r>
            <a:endParaRPr lang="en-US" b="1" dirty="0" smtClean="0"/>
          </a:p>
          <a:p>
            <a:r>
              <a:rPr lang="en-US" dirty="0" smtClean="0"/>
              <a:t>The </a:t>
            </a:r>
            <a:r>
              <a:rPr lang="en-US" dirty="0"/>
              <a:t>foreign policy ‘seeks the defence of NI through peaceful </a:t>
            </a:r>
            <a:r>
              <a:rPr lang="en-US" dirty="0" smtClean="0"/>
              <a:t>means</a:t>
            </a:r>
          </a:p>
          <a:p>
            <a:r>
              <a:rPr lang="en-US" dirty="0" smtClean="0"/>
              <a:t> </a:t>
            </a:r>
            <a:r>
              <a:rPr lang="en-US" dirty="0"/>
              <a:t>The government would never pursue a foreign policy which would harm </a:t>
            </a:r>
            <a:r>
              <a:rPr lang="en-US" dirty="0" smtClean="0"/>
              <a:t>NI</a:t>
            </a:r>
          </a:p>
          <a:p>
            <a:r>
              <a:rPr lang="en-US" dirty="0" smtClean="0"/>
              <a:t> </a:t>
            </a:r>
            <a:r>
              <a:rPr lang="en-US" dirty="0"/>
              <a:t>The national interests of other states are also kept into </a:t>
            </a:r>
            <a:r>
              <a:rPr lang="en-US" dirty="0" smtClean="0"/>
              <a:t>consideration</a:t>
            </a:r>
          </a:p>
          <a:p>
            <a:r>
              <a:rPr lang="en-US" dirty="0" smtClean="0"/>
              <a:t> </a:t>
            </a:r>
            <a:r>
              <a:rPr lang="en-US" dirty="0"/>
              <a:t>NI may result in conflict and tension in the international world due to conflicting interests</a:t>
            </a:r>
          </a:p>
          <a:p>
            <a:r>
              <a:rPr lang="en-US" dirty="0"/>
              <a:t>This kind of situation may lead to conflict or </a:t>
            </a:r>
            <a:r>
              <a:rPr lang="en-US" dirty="0" smtClean="0"/>
              <a:t>war</a:t>
            </a:r>
          </a:p>
          <a:p>
            <a:r>
              <a:rPr lang="en-US" dirty="0" smtClean="0"/>
              <a:t> </a:t>
            </a:r>
            <a:r>
              <a:rPr lang="en-US" dirty="0"/>
              <a:t>modification in foreign policy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791001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Balance of Power</a:t>
            </a:r>
            <a:endParaRPr lang="en-US" dirty="0"/>
          </a:p>
        </p:txBody>
      </p:sp>
      <p:sp>
        <p:nvSpPr>
          <p:cNvPr id="3" name="Subtitle 2"/>
          <p:cNvSpPr>
            <a:spLocks noGrp="1"/>
          </p:cNvSpPr>
          <p:nvPr>
            <p:ph type="subTitle" idx="1"/>
          </p:nvPr>
        </p:nvSpPr>
        <p:spPr/>
        <p:txBody>
          <a:bodyPr>
            <a:normAutofit/>
          </a:bodyPr>
          <a:lstStyle/>
          <a:p>
            <a:r>
              <a:rPr lang="en-US" dirty="0"/>
              <a:t>Dr. Fayyaz Ahmad </a:t>
            </a:r>
            <a:r>
              <a:rPr lang="en-US" dirty="0" err="1"/>
              <a:t>Faize</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2589104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 of Power (BOP)</a:t>
            </a:r>
            <a:endParaRPr lang="en-US" b="0" dirty="0"/>
          </a:p>
        </p:txBody>
      </p:sp>
      <p:sp>
        <p:nvSpPr>
          <p:cNvPr id="3" name="Content Placeholder 2"/>
          <p:cNvSpPr>
            <a:spLocks noGrp="1"/>
          </p:cNvSpPr>
          <p:nvPr>
            <p:ph idx="1"/>
          </p:nvPr>
        </p:nvSpPr>
        <p:spPr/>
        <p:txBody>
          <a:bodyPr/>
          <a:lstStyle/>
          <a:p>
            <a:r>
              <a:rPr lang="en-US" dirty="0" smtClean="0"/>
              <a:t>Concept and definition</a:t>
            </a:r>
          </a:p>
          <a:p>
            <a:r>
              <a:rPr lang="en-US" dirty="0" smtClean="0"/>
              <a:t>Types</a:t>
            </a:r>
          </a:p>
          <a:p>
            <a:r>
              <a:rPr lang="en-US" dirty="0" smtClean="0"/>
              <a:t>Characteristics</a:t>
            </a:r>
          </a:p>
          <a:p>
            <a:r>
              <a:rPr lang="en-US" dirty="0" smtClean="0"/>
              <a:t>Techniques</a:t>
            </a:r>
          </a:p>
          <a:p>
            <a:r>
              <a:rPr lang="en-US" dirty="0" smtClean="0"/>
              <a:t>Benefits of BOP</a:t>
            </a:r>
          </a:p>
          <a:p>
            <a:r>
              <a:rPr lang="en-US" dirty="0" smtClean="0"/>
              <a:t>Limitations/Criticism</a:t>
            </a:r>
          </a:p>
          <a:p>
            <a:r>
              <a:rPr lang="en-US" dirty="0" smtClean="0"/>
              <a:t>Conclusion</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4144257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 of </a:t>
            </a:r>
            <a:r>
              <a:rPr lang="en-US" dirty="0" smtClean="0"/>
              <a:t>Power (BOP)</a:t>
            </a:r>
            <a:endParaRPr lang="en-US" b="0" dirty="0"/>
          </a:p>
        </p:txBody>
      </p:sp>
      <p:sp>
        <p:nvSpPr>
          <p:cNvPr id="3" name="Content Placeholder 2"/>
          <p:cNvSpPr>
            <a:spLocks noGrp="1"/>
          </p:cNvSpPr>
          <p:nvPr>
            <p:ph idx="1"/>
          </p:nvPr>
        </p:nvSpPr>
        <p:spPr/>
        <p:txBody>
          <a:bodyPr>
            <a:normAutofit/>
          </a:bodyPr>
          <a:lstStyle/>
          <a:p>
            <a:pPr marL="0" indent="0">
              <a:buNone/>
            </a:pPr>
            <a:r>
              <a:rPr lang="en-US" b="1" u="sng" dirty="0" smtClean="0"/>
              <a:t>Concept</a:t>
            </a:r>
          </a:p>
          <a:p>
            <a:pPr>
              <a:buFont typeface="Arial" pitchFamily="34" charset="0"/>
              <a:buChar char="Q"/>
            </a:pPr>
            <a:r>
              <a:rPr lang="en-US" dirty="0" smtClean="0"/>
              <a:t>Is power a threat to Peace?</a:t>
            </a:r>
          </a:p>
          <a:p>
            <a:r>
              <a:rPr lang="en-US" dirty="0" smtClean="0"/>
              <a:t>May be.</a:t>
            </a:r>
          </a:p>
          <a:p>
            <a:pPr>
              <a:buFont typeface="Arial" pitchFamily="34" charset="0"/>
              <a:buChar char="Q"/>
            </a:pPr>
            <a:r>
              <a:rPr lang="en-US" dirty="0" smtClean="0"/>
              <a:t>Can power bring peace?</a:t>
            </a:r>
          </a:p>
          <a:p>
            <a:r>
              <a:rPr lang="en-US" dirty="0" smtClean="0"/>
              <a:t>May be </a:t>
            </a:r>
          </a:p>
          <a:p>
            <a:pPr>
              <a:buFont typeface="Arial" pitchFamily="34" charset="0"/>
              <a:buChar char="Q"/>
            </a:pPr>
            <a:r>
              <a:rPr lang="en-US" dirty="0" smtClean="0"/>
              <a:t>Can power maintain peace?</a:t>
            </a:r>
          </a:p>
          <a:p>
            <a:r>
              <a:rPr lang="en-US" dirty="0" smtClean="0"/>
              <a:t>May be</a:t>
            </a:r>
          </a:p>
          <a:p>
            <a:pPr>
              <a:buFont typeface="Arial" pitchFamily="34" charset="0"/>
              <a:buChar char="Q"/>
            </a:pPr>
            <a:r>
              <a:rPr lang="en-US" dirty="0" smtClean="0"/>
              <a:t>Will you prefer to fight a strong wrestler more powerful than you?</a:t>
            </a:r>
          </a:p>
          <a:p>
            <a:r>
              <a:rPr lang="en-US" dirty="0" smtClean="0"/>
              <a:t>May be not</a:t>
            </a:r>
          </a:p>
          <a:p>
            <a:pPr>
              <a:buFont typeface="Arial" pitchFamily="34" charset="0"/>
              <a:buChar char="Q"/>
            </a:pPr>
            <a:r>
              <a:rPr lang="en-US" dirty="0" smtClean="0"/>
              <a:t>What about the strong Wrestler? Will he prefer to fight with you?</a:t>
            </a:r>
          </a:p>
          <a:p>
            <a:pPr marL="0" indent="0">
              <a:buNone/>
            </a:pPr>
            <a:r>
              <a:rPr lang="en-US" dirty="0" smtClean="0"/>
              <a:t>Definitely</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9573212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 of Power (BOP)</a:t>
            </a:r>
          </a:p>
        </p:txBody>
      </p:sp>
      <p:sp>
        <p:nvSpPr>
          <p:cNvPr id="3" name="Content Placeholder 2"/>
          <p:cNvSpPr>
            <a:spLocks noGrp="1"/>
          </p:cNvSpPr>
          <p:nvPr>
            <p:ph idx="1"/>
          </p:nvPr>
        </p:nvSpPr>
        <p:spPr/>
        <p:txBody>
          <a:bodyPr>
            <a:normAutofit/>
          </a:bodyPr>
          <a:lstStyle/>
          <a:p>
            <a:pPr>
              <a:buFont typeface="Arial" pitchFamily="34" charset="0"/>
              <a:buChar char="Q"/>
            </a:pPr>
            <a:r>
              <a:rPr lang="en-US" dirty="0" smtClean="0"/>
              <a:t>How can you stop him from not fighting you?</a:t>
            </a:r>
          </a:p>
          <a:p>
            <a:r>
              <a:rPr lang="en-US" dirty="0" smtClean="0"/>
              <a:t>Increasing your own power</a:t>
            </a:r>
          </a:p>
          <a:p>
            <a:pPr>
              <a:buFont typeface="Arial" pitchFamily="34" charset="0"/>
              <a:buChar char="Q"/>
            </a:pPr>
            <a:r>
              <a:rPr lang="en-US" dirty="0" smtClean="0"/>
              <a:t>What will this do?</a:t>
            </a:r>
          </a:p>
          <a:p>
            <a:r>
              <a:rPr lang="en-US" dirty="0" smtClean="0"/>
              <a:t>It will balance your power against him.</a:t>
            </a:r>
          </a:p>
          <a:p>
            <a:pPr>
              <a:buFont typeface="Arial" pitchFamily="34" charset="0"/>
              <a:buChar char="Q"/>
            </a:pPr>
            <a:r>
              <a:rPr lang="en-US" dirty="0" smtClean="0"/>
              <a:t>What does this mean?</a:t>
            </a:r>
          </a:p>
          <a:p>
            <a:r>
              <a:rPr lang="en-US" dirty="0" smtClean="0"/>
              <a:t>BOP can stop fight, stop war and maintain peace.</a:t>
            </a:r>
          </a:p>
          <a:p>
            <a:r>
              <a:rPr lang="en-US" b="1" dirty="0" smtClean="0"/>
              <a:t>The same principle applies for states as well.</a:t>
            </a:r>
          </a:p>
          <a:p>
            <a:pPr marL="0" indent="0">
              <a:buNone/>
            </a:pP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0160110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BOP concept cont.</a:t>
            </a:r>
            <a:endParaRPr lang="en-US" dirty="0"/>
          </a:p>
        </p:txBody>
      </p:sp>
      <p:sp>
        <p:nvSpPr>
          <p:cNvPr id="3" name="Content Placeholder 2"/>
          <p:cNvSpPr>
            <a:spLocks noGrp="1"/>
          </p:cNvSpPr>
          <p:nvPr>
            <p:ph idx="1"/>
          </p:nvPr>
        </p:nvSpPr>
        <p:spPr/>
        <p:txBody>
          <a:bodyPr/>
          <a:lstStyle/>
          <a:p>
            <a:r>
              <a:rPr lang="en-US" b="1" dirty="0" smtClean="0"/>
              <a:t>As long as there is balance of power, there is peace</a:t>
            </a:r>
          </a:p>
          <a:p>
            <a:r>
              <a:rPr lang="en-US" b="1" dirty="0" smtClean="0"/>
              <a:t>War is the absence of BOP</a:t>
            </a:r>
          </a:p>
          <a:p>
            <a:r>
              <a:rPr lang="en-US" b="1" dirty="0" smtClean="0"/>
              <a:t>So Excess power brings war</a:t>
            </a:r>
          </a:p>
          <a:p>
            <a:pPr marL="0" indent="0">
              <a:buNone/>
            </a:pPr>
            <a:endParaRPr lang="en-US" i="1" dirty="0">
              <a:solidFill>
                <a:srgbClr val="FF0000"/>
              </a:solidFill>
            </a:endParaRPr>
          </a:p>
          <a:p>
            <a:pPr marL="0" indent="0">
              <a:buNone/>
            </a:pPr>
            <a:endParaRPr lang="en-US" i="1" dirty="0">
              <a:solidFill>
                <a:srgbClr val="FF0000"/>
              </a:solidFill>
            </a:endParaRPr>
          </a:p>
          <a:p>
            <a:r>
              <a:rPr lang="en-US" i="1" dirty="0">
                <a:solidFill>
                  <a:srgbClr val="FF0000"/>
                </a:solidFill>
              </a:rPr>
              <a:t>If power is not to be abuse, then it is in the nature of things that power be made a check to power (Montesquieu</a:t>
            </a:r>
            <a:r>
              <a:rPr lang="en-US" i="1" dirty="0" smtClean="0">
                <a:solidFill>
                  <a:srgbClr val="FF0000"/>
                </a:solidFill>
              </a:rPr>
              <a:t>)</a:t>
            </a:r>
          </a:p>
          <a:p>
            <a:pPr marL="0" indent="0">
              <a:buNone/>
            </a:pPr>
            <a:endParaRPr lang="en-US" i="1" dirty="0">
              <a:solidFill>
                <a:srgbClr val="FF0000"/>
              </a:solidFill>
            </a:endParaRPr>
          </a:p>
          <a:p>
            <a:r>
              <a:rPr lang="en-US" i="1" dirty="0">
                <a:solidFill>
                  <a:srgbClr val="FF0000"/>
                </a:solidFill>
              </a:rPr>
              <a:t>Power corrupts and absolute power corrupts absolutely. Great man are almost bad man </a:t>
            </a:r>
            <a:r>
              <a:rPr lang="en-US" i="1" dirty="0" smtClean="0">
                <a:solidFill>
                  <a:srgbClr val="FF0000"/>
                </a:solidFill>
              </a:rPr>
              <a:t>(Lord Acton)</a:t>
            </a:r>
            <a:endParaRPr lang="en-US" i="1" dirty="0">
              <a:solidFill>
                <a:srgbClr val="FF0000"/>
              </a:solidFill>
            </a:endParaRPr>
          </a:p>
          <a:p>
            <a:pPr marL="0" indent="0">
              <a:buNone/>
            </a:pPr>
            <a:endParaRPr lang="en-US" dirty="0"/>
          </a:p>
          <a:p>
            <a:r>
              <a:rPr lang="en-US" dirty="0"/>
              <a:t>Power can be used for peace keeping and peace making. </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9282584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BOP Definition</a:t>
            </a:r>
            <a:endParaRPr lang="en-US" dirty="0"/>
          </a:p>
        </p:txBody>
      </p:sp>
      <p:sp>
        <p:nvSpPr>
          <p:cNvPr id="3" name="Content Placeholder 2"/>
          <p:cNvSpPr>
            <a:spLocks noGrp="1"/>
          </p:cNvSpPr>
          <p:nvPr>
            <p:ph idx="1"/>
          </p:nvPr>
        </p:nvSpPr>
        <p:spPr/>
        <p:txBody>
          <a:bodyPr/>
          <a:lstStyle/>
          <a:p>
            <a:r>
              <a:rPr lang="en-US" dirty="0" smtClean="0"/>
              <a:t>Definition: Exact definition is a bit difficult</a:t>
            </a:r>
          </a:p>
          <a:p>
            <a:r>
              <a:rPr lang="en-US" b="1" u="sng" dirty="0" smtClean="0"/>
              <a:t>Claude</a:t>
            </a:r>
            <a:r>
              <a:rPr lang="en-US" dirty="0" smtClean="0"/>
              <a:t>: ‘the trouble with balance of power is not that it has no meaning but that it has too many meanings’</a:t>
            </a:r>
          </a:p>
          <a:p>
            <a:r>
              <a:rPr lang="en-US" b="1" u="sng" dirty="0" smtClean="0"/>
              <a:t>Palmer and Perkins</a:t>
            </a:r>
            <a:r>
              <a:rPr lang="en-US" dirty="0" smtClean="0"/>
              <a:t>: ‘that through shifting alliances and countervailing pressures, no one power or combination of powers will be allowed to grow so strong as to threaten the security of the rest’</a:t>
            </a:r>
          </a:p>
          <a:p>
            <a:r>
              <a:rPr lang="en-US" b="1" u="sng" dirty="0" smtClean="0"/>
              <a:t>Schwarzenberger: </a:t>
            </a:r>
            <a:r>
              <a:rPr lang="en-US" dirty="0" smtClean="0"/>
              <a:t>‘an equilibrium or a certain amount of stability in international relation’</a:t>
            </a:r>
          </a:p>
          <a:p>
            <a:r>
              <a:rPr lang="en-US" b="1" u="sng" dirty="0" err="1" smtClean="0"/>
              <a:t>Moregenthau</a:t>
            </a:r>
            <a:r>
              <a:rPr lang="en-US" dirty="0" smtClean="0"/>
              <a:t>: ‘It is an actual state of affairs in which power is distributed among several nations with approximate equality’</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104040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BOP </a:t>
            </a:r>
            <a:endParaRPr lang="en-US" dirty="0"/>
          </a:p>
        </p:txBody>
      </p:sp>
      <p:sp>
        <p:nvSpPr>
          <p:cNvPr id="3" name="Content Placeholder 2"/>
          <p:cNvSpPr>
            <a:spLocks noGrp="1"/>
          </p:cNvSpPr>
          <p:nvPr>
            <p:ph idx="1"/>
          </p:nvPr>
        </p:nvSpPr>
        <p:spPr/>
        <p:txBody>
          <a:bodyPr/>
          <a:lstStyle/>
          <a:p>
            <a:r>
              <a:rPr lang="en-US" dirty="0" smtClean="0"/>
              <a:t>The question now is that do states really aim at BOP?</a:t>
            </a:r>
          </a:p>
          <a:p>
            <a:r>
              <a:rPr lang="en-US" dirty="0" smtClean="0"/>
              <a:t>The reality is that States focus on increasing their power and not on balance of power</a:t>
            </a:r>
          </a:p>
          <a:p>
            <a:r>
              <a:rPr lang="en-US" dirty="0" smtClean="0"/>
              <a:t>But other states also respond in the same manner and thus the growing power can be checked</a:t>
            </a:r>
          </a:p>
          <a:p>
            <a:r>
              <a:rPr lang="en-US" dirty="0" smtClean="0"/>
              <a:t>Thus struggle for power continues in the international arena</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6868655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BOP</a:t>
            </a:r>
            <a:endParaRPr lang="en-US" dirty="0"/>
          </a:p>
        </p:txBody>
      </p:sp>
      <p:sp>
        <p:nvSpPr>
          <p:cNvPr id="3" name="Content Placeholder 2"/>
          <p:cNvSpPr>
            <a:spLocks noGrp="1"/>
          </p:cNvSpPr>
          <p:nvPr>
            <p:ph idx="1"/>
          </p:nvPr>
        </p:nvSpPr>
        <p:spPr>
          <a:xfrm>
            <a:off x="457200" y="1143000"/>
            <a:ext cx="8534400" cy="5181600"/>
          </a:xfrm>
        </p:spPr>
        <p:txBody>
          <a:bodyPr>
            <a:normAutofit lnSpcReduction="10000"/>
          </a:bodyPr>
          <a:lstStyle/>
          <a:p>
            <a:r>
              <a:rPr lang="en-US" b="1" dirty="0" smtClean="0"/>
              <a:t>Two types</a:t>
            </a:r>
          </a:p>
          <a:p>
            <a:pPr marL="457200" indent="-457200">
              <a:buAutoNum type="arabicPeriod"/>
            </a:pPr>
            <a:r>
              <a:rPr lang="en-US" dirty="0" smtClean="0"/>
              <a:t>Simple Balance</a:t>
            </a:r>
          </a:p>
          <a:p>
            <a:pPr marL="457200" indent="-457200">
              <a:buAutoNum type="arabicPeriod"/>
            </a:pPr>
            <a:r>
              <a:rPr lang="en-US" dirty="0" smtClean="0"/>
              <a:t>Multiple Balance</a:t>
            </a:r>
          </a:p>
          <a:p>
            <a:pPr marL="457200" indent="-457200">
              <a:buAutoNum type="arabicPeriod"/>
            </a:pPr>
            <a:endParaRPr lang="en-US" dirty="0"/>
          </a:p>
          <a:p>
            <a:pPr marL="0" indent="0">
              <a:buNone/>
            </a:pPr>
            <a:r>
              <a:rPr lang="en-US" b="1" u="sng" dirty="0" smtClean="0"/>
              <a:t>Simple Balance</a:t>
            </a:r>
            <a:r>
              <a:rPr lang="en-US" dirty="0" smtClean="0"/>
              <a:t>: A balance that exists between two states or any two groups of states</a:t>
            </a:r>
          </a:p>
          <a:p>
            <a:pPr marL="0" indent="0">
              <a:buNone/>
            </a:pPr>
            <a:r>
              <a:rPr lang="en-US" dirty="0" smtClean="0"/>
              <a:t>The number in each group may differ but the overall power is balanced between the two groups. E.g. Iran-Iraq war, India-Pakistan, the communist block against the capitalist block</a:t>
            </a:r>
          </a:p>
          <a:p>
            <a:pPr marL="0" indent="0">
              <a:buNone/>
            </a:pPr>
            <a:endParaRPr lang="en-US" dirty="0"/>
          </a:p>
          <a:p>
            <a:pPr marL="0" indent="0">
              <a:buNone/>
            </a:pPr>
            <a:r>
              <a:rPr lang="en-US" b="1" u="sng" dirty="0" smtClean="0"/>
              <a:t>Multiple Balance</a:t>
            </a:r>
            <a:r>
              <a:rPr lang="en-US" b="1" dirty="0" smtClean="0"/>
              <a:t>: </a:t>
            </a:r>
            <a:r>
              <a:rPr lang="en-US" dirty="0" smtClean="0"/>
              <a:t>Balance that exists among many nations or among different groups of nations e.g. France, Britain, Prussia, Russia, Austria-</a:t>
            </a:r>
            <a:r>
              <a:rPr lang="en-US" dirty="0" err="1" smtClean="0"/>
              <a:t>Hunagary</a:t>
            </a:r>
            <a:r>
              <a:rPr lang="en-US" dirty="0" smtClean="0"/>
              <a:t> </a:t>
            </a:r>
          </a:p>
          <a:p>
            <a:pPr marL="0" indent="0">
              <a:buNone/>
            </a:pPr>
            <a:r>
              <a:rPr lang="en-US" dirty="0" smtClean="0"/>
              <a:t>The world was multipolar from 1648 to 1945.</a:t>
            </a:r>
            <a:endParaRPr lang="en-US" dirty="0"/>
          </a:p>
        </p:txBody>
      </p:sp>
      <p:sp>
        <p:nvSpPr>
          <p:cNvPr id="4" name="Footer Placeholder 3"/>
          <p:cNvSpPr>
            <a:spLocks noGrp="1"/>
          </p:cNvSpPr>
          <p:nvPr>
            <p:ph type="ftr" sz="quarter" idx="11"/>
          </p:nvPr>
        </p:nvSpPr>
        <p:spPr/>
        <p:txBody>
          <a:bodyPr/>
          <a:lstStyle/>
          <a:p>
            <a:r>
              <a:rPr lang="en-US" dirty="0"/>
              <a:t>http://winstonbreen.com/blog/?m=200709</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172200" y="20782"/>
            <a:ext cx="2743200" cy="252804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4408690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Characteristics of BOP</a:t>
            </a:r>
            <a:endParaRPr lang="en-US" dirty="0"/>
          </a:p>
        </p:txBody>
      </p:sp>
      <p:sp>
        <p:nvSpPr>
          <p:cNvPr id="3" name="Content Placeholder 2"/>
          <p:cNvSpPr>
            <a:spLocks noGrp="1"/>
          </p:cNvSpPr>
          <p:nvPr>
            <p:ph idx="1"/>
          </p:nvPr>
        </p:nvSpPr>
        <p:spPr/>
        <p:txBody>
          <a:bodyPr/>
          <a:lstStyle/>
          <a:p>
            <a:r>
              <a:rPr lang="en-US" dirty="0" smtClean="0"/>
              <a:t>BOP is dynamic. It constantly changes from equilibrium to disequilibrium and the other way as well. (India’s nuclear explosion in 1998 disturbed BOP in South East Asia)</a:t>
            </a:r>
          </a:p>
          <a:p>
            <a:r>
              <a:rPr lang="en-US" dirty="0" smtClean="0"/>
              <a:t>BOP is not achieved automatically but by active intervention of man. However, some times nature can strike a balance by decreasing the growing power of a state by natural disaster such as flood, storm, famine, epidemic diseases etc.</a:t>
            </a:r>
          </a:p>
          <a:p>
            <a:r>
              <a:rPr lang="en-US" dirty="0" smtClean="0"/>
              <a:t>BOP aims at bringing peace and avoid arm conflict.</a:t>
            </a:r>
          </a:p>
          <a:p>
            <a:r>
              <a:rPr lang="en-US" dirty="0" smtClean="0"/>
              <a:t>BOP may offer subjective interpretation. The powerful state will claim that a balance exist in order to favor herself and to mislead the other states to acquire power. The states like imbalance in their favor rather than balance.</a:t>
            </a:r>
          </a:p>
          <a:p>
            <a:r>
              <a:rPr lang="en-US" dirty="0" smtClean="0"/>
              <a:t>BOP is a power game of big states and the weaker states are used as small weights/pawns for balancing</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4031597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Characteristics of BOP</a:t>
            </a:r>
          </a:p>
        </p:txBody>
      </p:sp>
      <p:sp>
        <p:nvSpPr>
          <p:cNvPr id="3" name="Content Placeholder 2"/>
          <p:cNvSpPr>
            <a:spLocks noGrp="1"/>
          </p:cNvSpPr>
          <p:nvPr>
            <p:ph idx="1"/>
          </p:nvPr>
        </p:nvSpPr>
        <p:spPr/>
        <p:txBody>
          <a:bodyPr/>
          <a:lstStyle/>
          <a:p>
            <a:r>
              <a:rPr lang="en-US" dirty="0"/>
              <a:t>A balancing power is required to keep BOP in the region</a:t>
            </a:r>
            <a:r>
              <a:rPr lang="en-US" dirty="0" smtClean="0"/>
              <a:t>. England served this role in Europe in 18</a:t>
            </a:r>
            <a:r>
              <a:rPr lang="en-US" baseline="30000" dirty="0" smtClean="0"/>
              <a:t>th</a:t>
            </a:r>
            <a:r>
              <a:rPr lang="en-US" dirty="0" smtClean="0"/>
              <a:t> and 19</a:t>
            </a:r>
            <a:r>
              <a:rPr lang="en-US" baseline="30000" dirty="0" smtClean="0"/>
              <a:t>th</a:t>
            </a:r>
            <a:r>
              <a:rPr lang="en-US" dirty="0" smtClean="0"/>
              <a:t> century. At present, no real balancer exist.</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860653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Techniques for BOP</a:t>
            </a:r>
            <a:endParaRPr lang="en-US" dirty="0"/>
          </a:p>
        </p:txBody>
      </p:sp>
      <p:sp>
        <p:nvSpPr>
          <p:cNvPr id="3" name="Content Placeholder 2"/>
          <p:cNvSpPr>
            <a:spLocks noGrp="1"/>
          </p:cNvSpPr>
          <p:nvPr>
            <p:ph idx="1"/>
          </p:nvPr>
        </p:nvSpPr>
        <p:spPr/>
        <p:txBody>
          <a:bodyPr/>
          <a:lstStyle/>
          <a:p>
            <a:r>
              <a:rPr lang="en-US" dirty="0" smtClean="0"/>
              <a:t>BOP can be achieved through the following techniques:</a:t>
            </a:r>
          </a:p>
          <a:p>
            <a:pPr marL="457200" indent="-457200">
              <a:buFont typeface="+mj-lt"/>
              <a:buAutoNum type="arabicPeriod"/>
            </a:pPr>
            <a:r>
              <a:rPr lang="en-US" dirty="0" smtClean="0"/>
              <a:t>Alliances and Counter Alliances</a:t>
            </a:r>
          </a:p>
          <a:p>
            <a:pPr marL="457200" indent="-457200">
              <a:buFont typeface="+mj-lt"/>
              <a:buAutoNum type="arabicPeriod"/>
            </a:pPr>
            <a:r>
              <a:rPr lang="en-US" dirty="0" smtClean="0"/>
              <a:t>Compensation</a:t>
            </a:r>
          </a:p>
          <a:p>
            <a:pPr marL="457200" indent="-457200">
              <a:buFont typeface="+mj-lt"/>
              <a:buAutoNum type="arabicPeriod"/>
            </a:pPr>
            <a:r>
              <a:rPr lang="en-US" dirty="0" smtClean="0"/>
              <a:t>Partition</a:t>
            </a:r>
          </a:p>
          <a:p>
            <a:pPr marL="457200" indent="-457200">
              <a:buFont typeface="+mj-lt"/>
              <a:buAutoNum type="arabicPeriod"/>
            </a:pPr>
            <a:r>
              <a:rPr lang="en-US" dirty="0" smtClean="0"/>
              <a:t>Armament and Disarmament</a:t>
            </a:r>
          </a:p>
          <a:p>
            <a:pPr marL="457200" indent="-457200">
              <a:buFont typeface="+mj-lt"/>
              <a:buAutoNum type="arabicPeriod"/>
            </a:pPr>
            <a:r>
              <a:rPr lang="en-US" dirty="0" smtClean="0"/>
              <a:t>Intervention and War</a:t>
            </a:r>
          </a:p>
          <a:p>
            <a:pPr marL="457200" indent="-457200">
              <a:buFont typeface="+mj-lt"/>
              <a:buAutoNum type="arabicPeriod"/>
            </a:pPr>
            <a:r>
              <a:rPr lang="en-US" dirty="0" smtClean="0"/>
              <a:t>Divide and Rule</a:t>
            </a:r>
          </a:p>
          <a:p>
            <a:pPr marL="457200" indent="-457200">
              <a:buFont typeface="+mj-lt"/>
              <a:buAutoNum type="arabicPeriod"/>
            </a:pPr>
            <a:r>
              <a:rPr lang="en-US" dirty="0" smtClean="0"/>
              <a:t>Buffer state</a:t>
            </a:r>
          </a:p>
          <a:p>
            <a:pPr marL="457200" indent="-457200">
              <a:buFont typeface="+mj-lt"/>
              <a:buAutoNum type="arabicPeriod"/>
            </a:pPr>
            <a:r>
              <a:rPr lang="en-US" dirty="0" smtClean="0"/>
              <a:t>Neutralization</a:t>
            </a:r>
            <a:endParaRPr lang="en-US" dirty="0"/>
          </a:p>
        </p:txBody>
      </p:sp>
      <p:sp>
        <p:nvSpPr>
          <p:cNvPr id="4" name="Footer Placeholder 3"/>
          <p:cNvSpPr>
            <a:spLocks noGrp="1"/>
          </p:cNvSpPr>
          <p:nvPr>
            <p:ph type="ftr" sz="quarter" idx="11"/>
          </p:nvPr>
        </p:nvSpPr>
        <p:spPr>
          <a:xfrm>
            <a:off x="457200" y="6356350"/>
            <a:ext cx="7086600" cy="365125"/>
          </a:xfrm>
        </p:spPr>
        <p:txBody>
          <a:bodyPr/>
          <a:lstStyle/>
          <a:p>
            <a:r>
              <a:rPr lang="en-US" dirty="0"/>
              <a:t>http://robertnyakundi.wordpress.com/2012/06/27/the-balance-of-power-a-cause-of-war-a-condition-of-peace-or-both/</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47424" y="2133600"/>
            <a:ext cx="4044174" cy="3276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901538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a:t>
            </a:r>
            <a:r>
              <a:rPr lang="en-US" dirty="0" smtClean="0"/>
              <a:t>BOP cont</a:t>
            </a:r>
            <a:r>
              <a:rPr lang="en-US" dirty="0"/>
              <a:t>.</a:t>
            </a:r>
          </a:p>
        </p:txBody>
      </p:sp>
      <p:sp>
        <p:nvSpPr>
          <p:cNvPr id="3" name="Content Placeholder 2"/>
          <p:cNvSpPr>
            <a:spLocks noGrp="1"/>
          </p:cNvSpPr>
          <p:nvPr>
            <p:ph idx="1"/>
          </p:nvPr>
        </p:nvSpPr>
        <p:spPr/>
        <p:txBody>
          <a:bodyPr/>
          <a:lstStyle/>
          <a:p>
            <a:pPr marL="457200" indent="-457200">
              <a:buAutoNum type="arabicPeriod"/>
            </a:pPr>
            <a:r>
              <a:rPr lang="en-US" b="1" dirty="0" smtClean="0"/>
              <a:t>Alliances and Counter Alliances: </a:t>
            </a:r>
            <a:r>
              <a:rPr lang="ar-AE" dirty="0"/>
              <a:t>معاہدہ</a:t>
            </a:r>
            <a:endParaRPr lang="en-US" b="1" dirty="0" smtClean="0"/>
          </a:p>
          <a:p>
            <a:r>
              <a:rPr lang="en-US" dirty="0" smtClean="0"/>
              <a:t>When the BOP is disturbed or the weaker states feel insecure, they make alliance with another weaker or powerful state </a:t>
            </a:r>
          </a:p>
          <a:p>
            <a:r>
              <a:rPr lang="en-US" dirty="0" smtClean="0"/>
              <a:t>The Alliance may be defensive or offensive</a:t>
            </a:r>
          </a:p>
          <a:p>
            <a:r>
              <a:rPr lang="en-US" dirty="0" smtClean="0"/>
              <a:t>A defensive alliance tries to restore BOP and maintain peace</a:t>
            </a:r>
          </a:p>
          <a:p>
            <a:r>
              <a:rPr lang="en-US" dirty="0" smtClean="0"/>
              <a:t>Offensive alliance aims at disturbing BOP by adopting different coercive measures (Germany, Italy in WWII)</a:t>
            </a:r>
          </a:p>
          <a:p>
            <a:r>
              <a:rPr lang="en-US" dirty="0" smtClean="0"/>
              <a:t>Alliances will be successful if mutual interest exists e.g. common enemy, common ideology, cultural similarity, common economic interests etc. e.g. Capitalistic Block during cold war</a:t>
            </a:r>
          </a:p>
          <a:p>
            <a:r>
              <a:rPr lang="en-US" dirty="0" smtClean="0"/>
              <a:t>In response to alliance, counter alliance is made to bring BOP</a:t>
            </a:r>
          </a:p>
          <a:p>
            <a:r>
              <a:rPr lang="en-US" dirty="0" smtClean="0"/>
              <a:t>Triple Alliance (1882)- Germany, Austria-Hungary, Italy </a:t>
            </a:r>
          </a:p>
          <a:p>
            <a:r>
              <a:rPr lang="en-US" dirty="0" smtClean="0"/>
              <a:t>Triple Entente (1907)- England, France and Russia</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310703" y="1"/>
            <a:ext cx="2404672" cy="1600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871924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r>
              <a:rPr lang="en-US" dirty="0" smtClean="0"/>
              <a:t>NATO (1949) vs. Warsaw Pact (1955) during cold war</a:t>
            </a:r>
          </a:p>
          <a:p>
            <a:r>
              <a:rPr lang="en-US" dirty="0" smtClean="0"/>
              <a:t>However, alliances and counter alliances results in suspicion, fear, tension and thus war</a:t>
            </a:r>
          </a:p>
          <a:p>
            <a:endParaRPr lang="en-US" dirty="0"/>
          </a:p>
          <a:p>
            <a:pPr marL="0" indent="0">
              <a:buNone/>
            </a:pPr>
            <a:r>
              <a:rPr lang="en-US" b="1" u="sng" dirty="0" smtClean="0"/>
              <a:t>2. Compensation </a:t>
            </a:r>
            <a:r>
              <a:rPr lang="en-US" u="sng" dirty="0" smtClean="0"/>
              <a:t>(</a:t>
            </a:r>
            <a:r>
              <a:rPr lang="ar-AE" dirty="0" smtClean="0"/>
              <a:t>ہرجانہ</a:t>
            </a:r>
            <a:r>
              <a:rPr lang="en-US" dirty="0" smtClean="0"/>
              <a:t>)</a:t>
            </a:r>
            <a:endParaRPr lang="en-US" b="1" u="sng" dirty="0" smtClean="0"/>
          </a:p>
          <a:p>
            <a:r>
              <a:rPr lang="en-US" dirty="0" smtClean="0"/>
              <a:t>In order to achieve BOP, the victor nations may divide the territory of the defeated state or annex it </a:t>
            </a:r>
          </a:p>
          <a:p>
            <a:r>
              <a:rPr lang="en-US" dirty="0" smtClean="0"/>
              <a:t>Mostly used in 18</a:t>
            </a:r>
            <a:r>
              <a:rPr lang="en-US" baseline="30000" dirty="0" smtClean="0"/>
              <a:t>th</a:t>
            </a:r>
            <a:r>
              <a:rPr lang="en-US" dirty="0" smtClean="0"/>
              <a:t> and 19</a:t>
            </a:r>
            <a:r>
              <a:rPr lang="en-US" baseline="30000" dirty="0" smtClean="0"/>
              <a:t>th</a:t>
            </a:r>
            <a:r>
              <a:rPr lang="en-US" dirty="0" smtClean="0"/>
              <a:t> century</a:t>
            </a:r>
          </a:p>
          <a:p>
            <a:r>
              <a:rPr lang="en-US" dirty="0" smtClean="0"/>
              <a:t>The areas in Ottoman empire was used by victor states as compensation</a:t>
            </a:r>
          </a:p>
          <a:p>
            <a:r>
              <a:rPr lang="en-US" dirty="0" smtClean="0"/>
              <a:t>After WWI, this method was used in the form of mandate system due to opposition of President Wilson of US</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0221342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normAutofit lnSpcReduction="10000"/>
          </a:bodyPr>
          <a:lstStyle/>
          <a:p>
            <a:pPr marL="0" indent="0">
              <a:buNone/>
            </a:pPr>
            <a:r>
              <a:rPr lang="en-US" b="1" dirty="0" smtClean="0"/>
              <a:t>3. Partition:</a:t>
            </a:r>
          </a:p>
          <a:p>
            <a:r>
              <a:rPr lang="en-US" dirty="0" smtClean="0"/>
              <a:t>The territory of a state is divided between the major actors in such a way as to maintain the power equation in the region</a:t>
            </a:r>
          </a:p>
          <a:p>
            <a:r>
              <a:rPr lang="en-US" dirty="0" smtClean="0"/>
              <a:t>In 1772, Poland was divided between Russia, Prussia and Austria-Hungary to maintain BOP among them</a:t>
            </a:r>
          </a:p>
          <a:p>
            <a:r>
              <a:rPr lang="en-US" dirty="0" smtClean="0"/>
              <a:t>Germany was divided in to East and West Germany after WWII,</a:t>
            </a:r>
          </a:p>
          <a:p>
            <a:pPr marL="0" indent="0">
              <a:buNone/>
            </a:pPr>
            <a:r>
              <a:rPr lang="en-US" b="1" dirty="0" smtClean="0"/>
              <a:t>4. Armament and Disarmament</a:t>
            </a:r>
          </a:p>
          <a:p>
            <a:r>
              <a:rPr lang="en-US" dirty="0" smtClean="0"/>
              <a:t>Armament is acquiring arms and weapons</a:t>
            </a:r>
          </a:p>
          <a:p>
            <a:r>
              <a:rPr lang="en-US" dirty="0" smtClean="0"/>
              <a:t>BOP can be achieve through armaments by which a weaker state may become powerful e.g. Germany after WWI armed itself heavily and thus prepared herself for WWII.</a:t>
            </a:r>
          </a:p>
          <a:p>
            <a:r>
              <a:rPr lang="en-US" dirty="0" smtClean="0"/>
              <a:t>The colonies that got independence acquired arms for national security and neighboring threats e.g. Pakistan, India, North Korea, China, etc.</a:t>
            </a:r>
          </a:p>
          <a:p>
            <a:endParaRPr lang="en-US" b="1" dirty="0" smtClean="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6279765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Footer Placeholder 3"/>
          <p:cNvSpPr>
            <a:spLocks noGrp="1"/>
          </p:cNvSpPr>
          <p:nvPr>
            <p:ph type="ftr" sz="quarter" idx="11"/>
          </p:nvPr>
        </p:nvSpPr>
        <p:spPr>
          <a:xfrm>
            <a:off x="533400" y="6356350"/>
            <a:ext cx="5486400" cy="365125"/>
          </a:xfrm>
        </p:spPr>
        <p:txBody>
          <a:bodyPr/>
          <a:lstStyle/>
          <a:p>
            <a:r>
              <a:rPr lang="en-US" dirty="0"/>
              <a:t>http://www.aljazeera.com/indepth/opinion/2011/06/20116713353508287.html</a:t>
            </a:r>
          </a:p>
        </p:txBody>
      </p:sp>
      <p:pic>
        <p:nvPicPr>
          <p:cNvPr id="5" name="Picture 2"/>
          <p:cNvPicPr>
            <a:picLocks noGrp="1" noChangeAspect="1" noChangeArrowheads="1"/>
          </p:cNvPicPr>
          <p:nvPr>
            <p:ph idx="1"/>
          </p:nvPr>
        </p:nvPicPr>
        <p:blipFill>
          <a:blip r:embed="rId2">
            <a:extLst>
              <a:ext uri="{28A0092B-C50C-407E-A947-70E740481C1C}">
                <a14:useLocalDpi xmlns:a14="http://schemas.microsoft.com/office/drawing/2010/main" xmlns="" val="0"/>
              </a:ext>
            </a:extLst>
          </a:blip>
          <a:srcRect/>
          <a:stretch>
            <a:fillRect/>
          </a:stretch>
        </p:blipFill>
        <p:spPr bwMode="auto">
          <a:xfrm>
            <a:off x="762000" y="1219200"/>
            <a:ext cx="7162800" cy="4740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827759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r>
              <a:rPr lang="en-US" dirty="0" smtClean="0"/>
              <a:t>Arms race at present may lead to destruction due to deadly effect</a:t>
            </a:r>
          </a:p>
          <a:p>
            <a:r>
              <a:rPr lang="en-US" dirty="0" smtClean="0"/>
              <a:t>Race for Armament also leads to wastage of resources and economic backwardness</a:t>
            </a:r>
          </a:p>
          <a:p>
            <a:r>
              <a:rPr lang="en-US" dirty="0" smtClean="0"/>
              <a:t>So Disarmament is introduced</a:t>
            </a:r>
          </a:p>
          <a:p>
            <a:r>
              <a:rPr lang="en-US" dirty="0" smtClean="0"/>
              <a:t>The states disarm herself and reduce the quantity of weapons though mutual agreement to maintain BOP</a:t>
            </a:r>
          </a:p>
          <a:p>
            <a:r>
              <a:rPr lang="en-US" dirty="0" smtClean="0"/>
              <a:t>1</a:t>
            </a:r>
            <a:r>
              <a:rPr lang="en-US" baseline="30000" dirty="0" smtClean="0"/>
              <a:t>st</a:t>
            </a:r>
            <a:r>
              <a:rPr lang="en-US" dirty="0" smtClean="0"/>
              <a:t> started in treaty of </a:t>
            </a:r>
            <a:r>
              <a:rPr lang="en-US" dirty="0"/>
              <a:t>Versailles </a:t>
            </a:r>
            <a:endParaRPr lang="en-US" dirty="0" smtClean="0"/>
          </a:p>
          <a:p>
            <a:r>
              <a:rPr lang="en-US" dirty="0" smtClean="0"/>
              <a:t>After WWII, many efforts for nuclear disarmament e.g. SALT, START, NPT, CTBT</a:t>
            </a:r>
          </a:p>
          <a:p>
            <a:r>
              <a:rPr lang="en-US" dirty="0" smtClean="0"/>
              <a:t>US Intervention in gulf war on the reason to disarm Iraq from some strategic weapons</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505800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pPr marL="0" indent="0">
              <a:buNone/>
            </a:pPr>
            <a:r>
              <a:rPr lang="en-US" b="1" dirty="0" smtClean="0"/>
              <a:t>5. Intervention and War</a:t>
            </a:r>
          </a:p>
          <a:p>
            <a:r>
              <a:rPr lang="en-US" dirty="0" smtClean="0"/>
              <a:t>The states intervene in the internal affairs of another state for gaining some benefits and to protect its national interests</a:t>
            </a:r>
          </a:p>
          <a:p>
            <a:r>
              <a:rPr lang="en-US" dirty="0" smtClean="0"/>
              <a:t>Intervention may result in war </a:t>
            </a:r>
          </a:p>
          <a:p>
            <a:r>
              <a:rPr lang="en-US" dirty="0" smtClean="0"/>
              <a:t>Examples: Italy and Germany intervened in Spanish Civil war,</a:t>
            </a:r>
          </a:p>
          <a:p>
            <a:r>
              <a:rPr lang="en-US" dirty="0" smtClean="0"/>
              <a:t> US intervened in gulf war in 1991 against Iraq to free Kuwait </a:t>
            </a:r>
          </a:p>
          <a:p>
            <a:r>
              <a:rPr lang="en-US" dirty="0" smtClean="0"/>
              <a:t>SU intervened in N. Korea, Hungary and Eastern Europe to combat capitalistic ideology</a:t>
            </a:r>
          </a:p>
          <a:p>
            <a:r>
              <a:rPr lang="en-US" dirty="0" smtClean="0"/>
              <a:t>SU intervene in Afghanistan and US start supporting Afghanistan</a:t>
            </a:r>
          </a:p>
          <a:p>
            <a:pPr marL="0" indent="0">
              <a:buNone/>
            </a:pPr>
            <a:endParaRPr lang="en-US" b="1"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209388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a:xfrm>
            <a:off x="457200" y="1143000"/>
            <a:ext cx="4648200" cy="5181600"/>
          </a:xfrm>
        </p:spPr>
        <p:txBody>
          <a:bodyPr/>
          <a:lstStyle/>
          <a:p>
            <a:pPr marL="0" indent="0">
              <a:buNone/>
            </a:pPr>
            <a:r>
              <a:rPr lang="en-US" b="1" dirty="0" smtClean="0"/>
              <a:t>6. </a:t>
            </a:r>
            <a:r>
              <a:rPr lang="en-US" b="1" u="sng" dirty="0" smtClean="0"/>
              <a:t>Divide and Rule:</a:t>
            </a:r>
          </a:p>
          <a:p>
            <a:r>
              <a:rPr lang="en-US" dirty="0" smtClean="0"/>
              <a:t>The policy is used to weaken the power of competitor by dividing their territory or producing rift among people</a:t>
            </a:r>
          </a:p>
          <a:p>
            <a:r>
              <a:rPr lang="en-US" dirty="0" smtClean="0"/>
              <a:t>This helps in maintaining rule over them</a:t>
            </a:r>
          </a:p>
          <a:p>
            <a:r>
              <a:rPr lang="en-US" dirty="0" smtClean="0"/>
              <a:t>Britain used the policy in her colonies</a:t>
            </a:r>
          </a:p>
          <a:p>
            <a:r>
              <a:rPr lang="en-US" dirty="0" smtClean="0"/>
              <a:t>SU adopted this policy in Eastern Europe</a:t>
            </a:r>
          </a:p>
          <a:p>
            <a:r>
              <a:rPr lang="en-US" dirty="0" smtClean="0"/>
              <a:t>France used it in Germany from 17</a:t>
            </a:r>
            <a:r>
              <a:rPr lang="en-US" baseline="30000" dirty="0" smtClean="0"/>
              <a:t>th</a:t>
            </a:r>
            <a:r>
              <a:rPr lang="en-US" dirty="0" smtClean="0"/>
              <a:t> century to beginning of 20</a:t>
            </a:r>
            <a:r>
              <a:rPr lang="en-US" baseline="30000" dirty="0" smtClean="0"/>
              <a:t>th</a:t>
            </a:r>
            <a:r>
              <a:rPr lang="en-US" dirty="0" smtClean="0"/>
              <a:t> century</a:t>
            </a:r>
          </a:p>
          <a:p>
            <a:endParaRPr lang="en-US" b="1" u="sng" dirty="0" smtClean="0"/>
          </a:p>
          <a:p>
            <a:pPr marL="0" indent="0">
              <a:buNone/>
            </a:pPr>
            <a:endParaRPr lang="en-US" b="1" u="sng" dirty="0" smtClean="0"/>
          </a:p>
          <a:p>
            <a:pPr marL="0" indent="0">
              <a:buNone/>
            </a:pPr>
            <a:endParaRPr lang="en-US" b="1" u="sng" dirty="0" smtClean="0"/>
          </a:p>
          <a:p>
            <a:pPr marL="0" indent="0">
              <a:buNone/>
            </a:pPr>
            <a:endParaRPr lang="en-US" dirty="0"/>
          </a:p>
        </p:txBody>
      </p:sp>
      <p:sp>
        <p:nvSpPr>
          <p:cNvPr id="4" name="Footer Placeholder 3"/>
          <p:cNvSpPr>
            <a:spLocks noGrp="1"/>
          </p:cNvSpPr>
          <p:nvPr>
            <p:ph type="ftr" sz="quarter" idx="11"/>
          </p:nvPr>
        </p:nvSpPr>
        <p:spPr>
          <a:xfrm>
            <a:off x="152400" y="6356350"/>
            <a:ext cx="7543800" cy="365125"/>
          </a:xfrm>
        </p:spPr>
        <p:txBody>
          <a:bodyPr/>
          <a:lstStyle/>
          <a:p>
            <a:r>
              <a:rPr lang="en-US" dirty="0"/>
              <a:t>https://syrianfreepress.wordpress.com/2013/07/28/archbishop-atallah-hanna-those-who-bear-arms-against-syria-serve-israel-eng-ita/</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xmlns="" val="0"/>
              </a:ext>
            </a:extLst>
          </a:blip>
          <a:srcRect l="11200" t="4655" r="11127"/>
          <a:stretch/>
        </p:blipFill>
        <p:spPr bwMode="auto">
          <a:xfrm>
            <a:off x="5257800" y="762000"/>
            <a:ext cx="3699164" cy="48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7004043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Techniques for BOP cont.</a:t>
            </a:r>
          </a:p>
        </p:txBody>
      </p:sp>
      <p:sp>
        <p:nvSpPr>
          <p:cNvPr id="3" name="Content Placeholder 2"/>
          <p:cNvSpPr>
            <a:spLocks noGrp="1"/>
          </p:cNvSpPr>
          <p:nvPr>
            <p:ph idx="1"/>
          </p:nvPr>
        </p:nvSpPr>
        <p:spPr/>
        <p:txBody>
          <a:bodyPr/>
          <a:lstStyle/>
          <a:p>
            <a:pPr marL="0" indent="0">
              <a:buNone/>
            </a:pPr>
            <a:r>
              <a:rPr lang="en-US" b="1" dirty="0" smtClean="0"/>
              <a:t>7. Buffer State:</a:t>
            </a:r>
          </a:p>
          <a:p>
            <a:r>
              <a:rPr lang="en-US" dirty="0" smtClean="0"/>
              <a:t>Buffer state is a state that lies between two hostile states</a:t>
            </a:r>
          </a:p>
          <a:p>
            <a:r>
              <a:rPr lang="en-US" dirty="0" smtClean="0"/>
              <a:t>the conflicting states may agree over policy of non-interference towards the buffer state </a:t>
            </a:r>
          </a:p>
          <a:p>
            <a:r>
              <a:rPr lang="en-US" dirty="0" smtClean="0"/>
              <a:t>The non-interference may be due to mutual interest in buffer state or to maintain BOP</a:t>
            </a:r>
          </a:p>
          <a:p>
            <a:r>
              <a:rPr lang="en-US" dirty="0" smtClean="0"/>
              <a:t>Afghanistan acted as buffer state between Britain and Russia during 19</a:t>
            </a:r>
            <a:r>
              <a:rPr lang="en-US" baseline="30000" dirty="0" smtClean="0"/>
              <a:t>th</a:t>
            </a:r>
            <a:r>
              <a:rPr lang="en-US" dirty="0" smtClean="0"/>
              <a:t> and beginning of 20</a:t>
            </a:r>
            <a:r>
              <a:rPr lang="en-US" baseline="30000" dirty="0" smtClean="0"/>
              <a:t>th</a:t>
            </a:r>
            <a:r>
              <a:rPr lang="en-US" dirty="0" smtClean="0"/>
              <a:t> century</a:t>
            </a:r>
          </a:p>
          <a:p>
            <a:r>
              <a:rPr lang="en-US" dirty="0" smtClean="0"/>
              <a:t>Rhineland as buffer state between France and Germany</a:t>
            </a:r>
          </a:p>
          <a:p>
            <a:r>
              <a:rPr lang="en-US" dirty="0" smtClean="0"/>
              <a:t>Canada as buffer state between US and SU during cold war</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3487826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Benefit of BOP</a:t>
            </a:r>
            <a:endParaRPr lang="en-US" dirty="0"/>
          </a:p>
        </p:txBody>
      </p:sp>
      <p:sp>
        <p:nvSpPr>
          <p:cNvPr id="3" name="Content Placeholder 2"/>
          <p:cNvSpPr>
            <a:spLocks noGrp="1"/>
          </p:cNvSpPr>
          <p:nvPr>
            <p:ph idx="1"/>
          </p:nvPr>
        </p:nvSpPr>
        <p:spPr/>
        <p:txBody>
          <a:bodyPr>
            <a:normAutofit/>
          </a:bodyPr>
          <a:lstStyle/>
          <a:p>
            <a:pPr marL="457200" indent="-457200">
              <a:buAutoNum type="arabicPeriod"/>
            </a:pPr>
            <a:r>
              <a:rPr lang="en-US" dirty="0" smtClean="0"/>
              <a:t>Helped in maintaining and brining peace. Peace in Europe existed in 19</a:t>
            </a:r>
            <a:r>
              <a:rPr lang="en-US" baseline="30000" dirty="0" smtClean="0"/>
              <a:t>th</a:t>
            </a:r>
            <a:r>
              <a:rPr lang="en-US" dirty="0" smtClean="0"/>
              <a:t> century due to BOP. Peace between Pakistan and India exists for the same reason.</a:t>
            </a:r>
          </a:p>
          <a:p>
            <a:pPr marL="457200" indent="-457200">
              <a:buAutoNum type="arabicPeriod"/>
            </a:pPr>
            <a:r>
              <a:rPr lang="en-US" dirty="0" smtClean="0"/>
              <a:t>Helped in preservation of independence of smaller states post WWII. The smaller states joined with one of the block to ensure its security during cold war. While, some states formed Non Aligned Movement to become neutral during cold war and ensure their security. The big powers will also not say any thing to smaller states otherwise, the BOP will be disturbed. Thus, the modern nation state system was strengthened by BOP.</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4928492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 of </a:t>
            </a:r>
            <a:r>
              <a:rPr lang="en-US" dirty="0" smtClean="0"/>
              <a:t>BOP cont. </a:t>
            </a:r>
            <a:endParaRPr lang="en-US" b="0" dirty="0"/>
          </a:p>
        </p:txBody>
      </p:sp>
      <p:sp>
        <p:nvSpPr>
          <p:cNvPr id="3" name="Content Placeholder 2"/>
          <p:cNvSpPr>
            <a:spLocks noGrp="1"/>
          </p:cNvSpPr>
          <p:nvPr>
            <p:ph idx="1"/>
          </p:nvPr>
        </p:nvSpPr>
        <p:spPr/>
        <p:txBody>
          <a:bodyPr/>
          <a:lstStyle/>
          <a:p>
            <a:pPr marL="0" indent="0">
              <a:buNone/>
            </a:pPr>
            <a:r>
              <a:rPr lang="en-US" dirty="0" smtClean="0"/>
              <a:t>3. The </a:t>
            </a:r>
            <a:r>
              <a:rPr lang="en-US" dirty="0"/>
              <a:t>BOP acted as an agent in observing respect and obedience for international law in the absence of any other agency. The states would observe international law to avoid any unpleasant situation and international criticism and for its own benefit and interest</a:t>
            </a:r>
            <a:r>
              <a:rPr lang="en-US" dirty="0" smtClean="0"/>
              <a:t>. If a state is very powerful, then it will not care about any international law or principle and would follow ‘might is right’ principle.</a:t>
            </a:r>
            <a:endParaRPr lang="en-US" dirty="0"/>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4259997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Criticism of BOP</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BOP did not bring peace rather it encouraged war e.g. WWI and WWII. Peace exists because of preponderance of power</a:t>
            </a:r>
          </a:p>
          <a:p>
            <a:pPr marL="457200" indent="-457200">
              <a:buFont typeface="+mj-lt"/>
              <a:buAutoNum type="arabicPeriod"/>
            </a:pPr>
            <a:r>
              <a:rPr lang="en-US" dirty="0" smtClean="0"/>
              <a:t>BOP theory assumes that states actions are always aimed at seeking power. However, power is not the sole aim and actions are not always motivated to increase power. E.g. promotion of ideology, culture, trade, games tournament etc.</a:t>
            </a:r>
          </a:p>
          <a:p>
            <a:pPr marL="457200" indent="-457200">
              <a:buFont typeface="+mj-lt"/>
              <a:buAutoNum type="arabicPeriod"/>
            </a:pPr>
            <a:r>
              <a:rPr lang="en-US" dirty="0" smtClean="0"/>
              <a:t>Power is not increased through alliances, armaments, divide and rule and other factors discussed. It can also be increased through industrialization, national character and morale, improving education, charismatic leadership etc.</a:t>
            </a:r>
          </a:p>
          <a:p>
            <a:pPr marL="457200" indent="-457200">
              <a:buFont typeface="+mj-lt"/>
              <a:buAutoNum type="arabicPeriod"/>
            </a:pPr>
            <a:r>
              <a:rPr lang="en-US" dirty="0" smtClean="0"/>
              <a:t>Theory assumes that BOP has been prevalent through out ages which is wrong. Preponderance of power had been the rule throughout. E.g. Roman empire, Great Britain and now USA</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3439506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Criticism of BOP</a:t>
            </a:r>
          </a:p>
        </p:txBody>
      </p:sp>
      <p:sp>
        <p:nvSpPr>
          <p:cNvPr id="3" name="Content Placeholder 2"/>
          <p:cNvSpPr>
            <a:spLocks noGrp="1"/>
          </p:cNvSpPr>
          <p:nvPr>
            <p:ph idx="1"/>
          </p:nvPr>
        </p:nvSpPr>
        <p:spPr/>
        <p:txBody>
          <a:bodyPr/>
          <a:lstStyle/>
          <a:p>
            <a:pPr marL="457200" indent="-457200">
              <a:buFont typeface="+mj-lt"/>
              <a:buAutoNum type="arabicPeriod" startAt="5"/>
            </a:pPr>
            <a:r>
              <a:rPr lang="en-US" dirty="0" smtClean="0"/>
              <a:t>Peace was disturbed by weaker states and their desire to increase their power. While preponderance of power is not a threat rather peace was established by big powers. Peace in Europe from 1815 to 1914 existed because of preponderance of Great Britain and France power.</a:t>
            </a:r>
          </a:p>
          <a:p>
            <a:pPr marL="457200" indent="-457200">
              <a:buFont typeface="+mj-lt"/>
              <a:buAutoNum type="arabicPeriod" startAt="5"/>
            </a:pPr>
            <a:r>
              <a:rPr lang="en-US" dirty="0" smtClean="0"/>
              <a:t>Its very difficult to measure power position and then ascertain that balance of power exist. It can be measured accurately through the result after the war which is not a proper and justified method.</a:t>
            </a:r>
          </a:p>
          <a:p>
            <a:pPr marL="457200" indent="-457200">
              <a:buFont typeface="+mj-lt"/>
              <a:buAutoNum type="arabicPeriod" startAt="5"/>
            </a:pPr>
            <a:r>
              <a:rPr lang="en-US" dirty="0" smtClean="0"/>
              <a:t>The BOP theory assumes that state can  take side as they wish to bring BOP which is not true. The states will not much care about balancing but will be driven by its national interest and goals to choose allies.</a:t>
            </a:r>
          </a:p>
          <a:p>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619995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Criticism of BOP</a:t>
            </a:r>
          </a:p>
        </p:txBody>
      </p:sp>
      <p:sp>
        <p:nvSpPr>
          <p:cNvPr id="3" name="Content Placeholder 2"/>
          <p:cNvSpPr>
            <a:spLocks noGrp="1"/>
          </p:cNvSpPr>
          <p:nvPr>
            <p:ph idx="1"/>
          </p:nvPr>
        </p:nvSpPr>
        <p:spPr/>
        <p:txBody>
          <a:bodyPr/>
          <a:lstStyle/>
          <a:p>
            <a:pPr marL="0" indent="0">
              <a:buNone/>
            </a:pPr>
            <a:r>
              <a:rPr lang="en-US" dirty="0"/>
              <a:t>8</a:t>
            </a:r>
            <a:r>
              <a:rPr lang="en-US" dirty="0" smtClean="0"/>
              <a:t>. The theory assumes the presence of a ‘balancer’ that will side with the weak to bring balance. This never has been. The balancer would not take side to maintain BOP rather would be driven by </a:t>
            </a:r>
            <a:r>
              <a:rPr lang="en-US" dirty="0"/>
              <a:t>h</a:t>
            </a:r>
            <a:r>
              <a:rPr lang="en-US" dirty="0" smtClean="0"/>
              <a:t>er own interests and goals. E.g. Britain as a balancer used to safeguard her interests </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4853375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smtClean="0"/>
              <a:t>BOP is responsible for power struggle and power politics</a:t>
            </a:r>
          </a:p>
          <a:p>
            <a:r>
              <a:rPr lang="en-US" dirty="0" smtClean="0"/>
              <a:t>Power is dynamic and thus the states are forcefully driven into power game for their security</a:t>
            </a:r>
          </a:p>
          <a:p>
            <a:r>
              <a:rPr lang="en-US" dirty="0" smtClean="0"/>
              <a:t>Creates hatred, suspicion and arms race</a:t>
            </a:r>
          </a:p>
          <a:p>
            <a:r>
              <a:rPr lang="en-US" dirty="0" smtClean="0"/>
              <a:t>However, it also contributed to promoting international peace and collective security</a:t>
            </a:r>
          </a:p>
          <a:p>
            <a:r>
              <a:rPr lang="en-US" dirty="0" smtClean="0"/>
              <a:t>Thus, the concept of BOP has utility as well and can not be abandoned</a:t>
            </a:r>
          </a:p>
          <a:p>
            <a:r>
              <a:rPr lang="en-US" dirty="0" smtClean="0"/>
              <a:t>Palmer and Perkins: ‘as long as the nation state system is the prevailing pattern of international society, balance of power policies will be followed in practice’</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13931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a:bodyPr>
          <a:lstStyle/>
          <a:p>
            <a:r>
              <a:rPr lang="en-US" dirty="0"/>
              <a:t>Concept and definition</a:t>
            </a:r>
          </a:p>
          <a:p>
            <a:r>
              <a:rPr lang="en-US" b="1" dirty="0" smtClean="0"/>
              <a:t>Types</a:t>
            </a:r>
            <a:r>
              <a:rPr lang="en-US" dirty="0" smtClean="0"/>
              <a:t>- Simple and Complex</a:t>
            </a:r>
            <a:endParaRPr lang="en-US" dirty="0"/>
          </a:p>
          <a:p>
            <a:r>
              <a:rPr lang="en-US" b="1" dirty="0"/>
              <a:t>Characteristics</a:t>
            </a:r>
          </a:p>
          <a:p>
            <a:r>
              <a:rPr lang="en-US" b="1" dirty="0" smtClean="0"/>
              <a:t>Techniques</a:t>
            </a:r>
            <a:r>
              <a:rPr lang="en-US" dirty="0" smtClean="0"/>
              <a:t>: </a:t>
            </a:r>
            <a:r>
              <a:rPr lang="en-US" dirty="0"/>
              <a:t>Alliances and Counter </a:t>
            </a:r>
            <a:r>
              <a:rPr lang="en-US" dirty="0" smtClean="0"/>
              <a:t>Alliances, Compensation, Partition, </a:t>
            </a:r>
            <a:endParaRPr lang="en-US" dirty="0"/>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159774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lstStyle/>
          <a:p>
            <a:pPr marL="0" indent="0">
              <a:buNone/>
            </a:pPr>
            <a:r>
              <a:rPr lang="en-US" dirty="0" smtClean="0"/>
              <a:t>Q. Define the concept of balance of power and its types?</a:t>
            </a:r>
          </a:p>
          <a:p>
            <a:pPr marL="0" indent="0">
              <a:buNone/>
            </a:pPr>
            <a:r>
              <a:rPr lang="en-US" dirty="0" smtClean="0"/>
              <a:t>Q. Mention some of the characteristics of balance of power?</a:t>
            </a:r>
          </a:p>
          <a:p>
            <a:pPr marL="0" indent="0">
              <a:buNone/>
            </a:pPr>
            <a:r>
              <a:rPr lang="en-US" dirty="0" smtClean="0"/>
              <a:t>Q. What are the techniques for achieving balance of power?</a:t>
            </a:r>
          </a:p>
          <a:p>
            <a:pPr marL="0" indent="0">
              <a:buNone/>
            </a:pPr>
            <a:r>
              <a:rPr lang="en-US" dirty="0" smtClean="0"/>
              <a:t>Q. Balance of power has utility as well as criticism. Discuss.</a:t>
            </a:r>
          </a:p>
        </p:txBody>
      </p:sp>
      <p:sp>
        <p:nvSpPr>
          <p:cNvPr id="4" name="Footer Placeholder 3"/>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xmlns="" val="2721123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1788</TotalTime>
  <Words>2202</Words>
  <Application>Microsoft Office PowerPoint</Application>
  <PresentationFormat>On-screen Show (4:3)</PresentationFormat>
  <Paragraphs>204</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Balance of Power</vt:lpstr>
      <vt:lpstr>Review of Previous Lecture- National Interests</vt:lpstr>
      <vt:lpstr>Summary cont.</vt:lpstr>
      <vt:lpstr>Balance of Power</vt:lpstr>
      <vt:lpstr>Balance of Power (BOP)</vt:lpstr>
      <vt:lpstr>Balance of Power (BOP)</vt:lpstr>
      <vt:lpstr>Balance of Power (BOP)</vt:lpstr>
      <vt:lpstr>BOP concept cont.</vt:lpstr>
      <vt:lpstr>BOP Definition</vt:lpstr>
      <vt:lpstr>BOP </vt:lpstr>
      <vt:lpstr>Types of BOP</vt:lpstr>
      <vt:lpstr>Characteristics of BOP</vt:lpstr>
      <vt:lpstr>Characteristics of BOP</vt:lpstr>
      <vt:lpstr>Techniques for BOP</vt:lpstr>
      <vt:lpstr>Techniques for BOP cont.</vt:lpstr>
      <vt:lpstr>Techniques for BOP cont.</vt:lpstr>
      <vt:lpstr>Techniques for BOP cont.</vt:lpstr>
      <vt:lpstr>Slide 18</vt:lpstr>
      <vt:lpstr>Techniques for BOP cont.</vt:lpstr>
      <vt:lpstr>Techniques for BOP cont.</vt:lpstr>
      <vt:lpstr>Techniques for BOP cont.</vt:lpstr>
      <vt:lpstr>Techniques for BOP cont.</vt:lpstr>
      <vt:lpstr>Benefit of BOP</vt:lpstr>
      <vt:lpstr>Benefit of BOP cont. </vt:lpstr>
      <vt:lpstr>Criticism of BOP</vt:lpstr>
      <vt:lpstr>Criticism of BOP</vt:lpstr>
      <vt:lpstr>Criticism of BOP</vt:lpstr>
      <vt:lpstr>Conclusion</vt:lpstr>
      <vt:lpstr>Summary</vt:lpstr>
      <vt:lpstr>Review Questions</vt:lpstr>
    </vt:vector>
  </TitlesOfParts>
  <Company>GHAZALA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GHAZALA</dc:creator>
  <cp:lastModifiedBy>NTS</cp:lastModifiedBy>
  <cp:revision>97</cp:revision>
  <dcterms:created xsi:type="dcterms:W3CDTF">2012-02-27T05:45:45Z</dcterms:created>
  <dcterms:modified xsi:type="dcterms:W3CDTF">2014-11-27T08:42:38Z</dcterms:modified>
</cp:coreProperties>
</file>