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87" r:id="rId2"/>
    <p:sldId id="259" r:id="rId3"/>
    <p:sldId id="279" r:id="rId4"/>
    <p:sldId id="280" r:id="rId5"/>
    <p:sldId id="281" r:id="rId6"/>
    <p:sldId id="282" r:id="rId7"/>
    <p:sldId id="283" r:id="rId8"/>
    <p:sldId id="284" r:id="rId9"/>
    <p:sldId id="272" r:id="rId10"/>
    <p:sldId id="278" r:id="rId11"/>
    <p:sldId id="276" r:id="rId12"/>
    <p:sldId id="277" r:id="rId13"/>
    <p:sldId id="285" r:id="rId14"/>
    <p:sldId id="286"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6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288D65-5B8A-45FF-B81B-3D66FD650148}" type="datetimeFigureOut">
              <a:rPr lang="en-US" smtClean="0"/>
              <a:t>11/25/2014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4EE9A33-4E05-4F78-976F-8E97A05201B4}" type="slidenum">
              <a:rPr lang="en-US" smtClean="0"/>
              <a:t>‹#›</a:t>
            </a:fld>
            <a:endParaRPr lang="en-US"/>
          </a:p>
        </p:txBody>
      </p:sp>
    </p:spTree>
    <p:extLst>
      <p:ext uri="{BB962C8B-B14F-4D97-AF65-F5344CB8AC3E}">
        <p14:creationId xmlns:p14="http://schemas.microsoft.com/office/powerpoint/2010/main" val="2462898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391C787-0946-4DFE-8924-90D327E0B50D}" type="datetime1">
              <a:rPr lang="en-US" smtClean="0"/>
              <a:t>11/25/2014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lgn="l">
              <a:defRPr sz="2800" b="1" i="0" baseline="0">
                <a:latin typeface="Arial"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normAutofit/>
          </a:bodyPr>
          <a:lstStyle>
            <a:lvl1pPr>
              <a:defRPr sz="2200" baseline="0">
                <a:latin typeface="Arial" pitchFamily="34" charset="0"/>
              </a:defRPr>
            </a:lvl1pPr>
            <a:lvl2pPr>
              <a:defRPr sz="2200" baseline="0">
                <a:latin typeface="Arial" pitchFamily="34" charset="0"/>
              </a:defRPr>
            </a:lvl2pPr>
            <a:lvl3pPr>
              <a:defRPr sz="2200" baseline="0">
                <a:latin typeface="Arial" pitchFamily="34" charset="0"/>
              </a:defRPr>
            </a:lvl3pPr>
            <a:lvl4pPr>
              <a:defRPr sz="2200" baseline="0">
                <a:latin typeface="Arial" pitchFamily="34" charset="0"/>
              </a:defRPr>
            </a:lvl4pPr>
            <a:lvl5pPr>
              <a:defRPr sz="2200" baseline="0">
                <a:latin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2FFB55-3B08-4726-B2CE-2CA162AB6743}" type="datetime1">
              <a:rPr lang="en-US" smtClean="0"/>
              <a:t>11/25/2014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tmplLst>
          <p:tmpl lvl="1">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2">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3">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4">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5">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Lst>
      </p:bldP>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6AD85B9-E6C1-46CD-BC43-77D2963D061B}" type="datetime1">
              <a:rPr lang="en-US" smtClean="0"/>
              <a:t>11/25/2014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350BE59-9F15-40DB-9568-D4787E893238}" type="datetime1">
              <a:rPr lang="en-US" smtClean="0"/>
              <a:t>11/25/2014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018ECDD-18CF-43AE-98D1-2C21DB837022}" type="datetime1">
              <a:rPr lang="en-US" smtClean="0"/>
              <a:t>11/25/2014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165749E-9354-4B2A-871B-386334CD1FCF}" type="datetime1">
              <a:rPr lang="en-US" smtClean="0"/>
              <a:t>11/25/2014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41FE3D-DE58-470D-9E96-6AEC54C86FFA}" type="datetime1">
              <a:rPr lang="en-US" smtClean="0"/>
              <a:t>11/25/2014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09F10F-B4B3-46C6-BB99-1C9C919241B5}" type="datetime1">
              <a:rPr lang="en-US" smtClean="0"/>
              <a:t>11/25/2014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BC8C813-A749-4CF0-B834-A5998D192DCC}" type="datetime1">
              <a:rPr lang="en-US" smtClean="0"/>
              <a:t>11/25/2014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135424-565B-45A6-B898-21C0E97C9E2D}" type="datetime1">
              <a:rPr lang="en-US" smtClean="0"/>
              <a:t>11/25/2014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D26BCDD-3B70-4159-8A2A-54B7446BBC85}" type="datetime1">
              <a:rPr lang="en-US" smtClean="0"/>
              <a:t>11/25/2014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DDE15-47CF-4352-B965-BD87E0F4E03E}" type="datetime1">
              <a:rPr lang="en-US" smtClean="0"/>
              <a:t>11/25/2014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D2A1D3-94CF-4BE8-B9A0-75EFE4C74F9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of Previous Lecture- National Interests</a:t>
            </a:r>
            <a:endParaRPr lang="en-US" dirty="0"/>
          </a:p>
        </p:txBody>
      </p:sp>
      <p:sp>
        <p:nvSpPr>
          <p:cNvPr id="3" name="Content Placeholder 2"/>
          <p:cNvSpPr>
            <a:spLocks noGrp="1"/>
          </p:cNvSpPr>
          <p:nvPr>
            <p:ph idx="1"/>
          </p:nvPr>
        </p:nvSpPr>
        <p:spPr>
          <a:xfrm>
            <a:off x="457200" y="1219200"/>
            <a:ext cx="8229600" cy="4906963"/>
          </a:xfrm>
        </p:spPr>
        <p:txBody>
          <a:bodyPr>
            <a:normAutofit/>
          </a:bodyPr>
          <a:lstStyle/>
          <a:p>
            <a:r>
              <a:rPr lang="en-US" b="1" dirty="0"/>
              <a:t>Interest</a:t>
            </a:r>
          </a:p>
          <a:p>
            <a:r>
              <a:rPr lang="en-US" b="1" dirty="0"/>
              <a:t>National Interest</a:t>
            </a:r>
          </a:p>
          <a:p>
            <a:r>
              <a:rPr lang="en-US" b="1" dirty="0"/>
              <a:t>Development of National Interest </a:t>
            </a:r>
          </a:p>
          <a:p>
            <a:pPr marL="0" indent="0">
              <a:buNone/>
            </a:pPr>
            <a:r>
              <a:rPr lang="en-US" dirty="0"/>
              <a:t>Interest of church, interest of the ruling class, interest of the people.</a:t>
            </a:r>
          </a:p>
          <a:p>
            <a:r>
              <a:rPr lang="en-US" b="1" dirty="0"/>
              <a:t>Kinds of National Interest</a:t>
            </a:r>
          </a:p>
          <a:p>
            <a:pPr marL="457200" indent="-457200">
              <a:buFont typeface="+mj-lt"/>
              <a:buAutoNum type="arabicPeriod"/>
            </a:pPr>
            <a:r>
              <a:rPr lang="en-US" dirty="0"/>
              <a:t>Primary</a:t>
            </a:r>
          </a:p>
          <a:p>
            <a:pPr marL="457200" indent="-457200">
              <a:buFont typeface="+mj-lt"/>
              <a:buAutoNum type="arabicPeriod"/>
            </a:pPr>
            <a:r>
              <a:rPr lang="en-US" dirty="0"/>
              <a:t>Secondary</a:t>
            </a:r>
          </a:p>
          <a:p>
            <a:pPr marL="457200" indent="-457200">
              <a:buFont typeface="+mj-lt"/>
              <a:buAutoNum type="arabicPeriod"/>
            </a:pPr>
            <a:r>
              <a:rPr lang="en-US" dirty="0"/>
              <a:t>Permanent</a:t>
            </a:r>
          </a:p>
          <a:p>
            <a:pPr marL="457200" indent="-457200">
              <a:buFont typeface="+mj-lt"/>
              <a:buAutoNum type="arabicPeriod"/>
            </a:pPr>
            <a:r>
              <a:rPr lang="en-US" dirty="0"/>
              <a:t>Variable </a:t>
            </a:r>
          </a:p>
          <a:p>
            <a:pPr marL="457200" indent="-457200">
              <a:buFont typeface="+mj-lt"/>
              <a:buAutoNum type="arabicPeriod"/>
            </a:pPr>
            <a:r>
              <a:rPr lang="en-US" dirty="0"/>
              <a:t>General </a:t>
            </a:r>
          </a:p>
          <a:p>
            <a:pPr marL="457200" indent="-457200">
              <a:buFont typeface="+mj-lt"/>
              <a:buAutoNum type="arabicPeriod"/>
            </a:pPr>
            <a:r>
              <a:rPr lang="en-US" dirty="0"/>
              <a:t>Specific </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42502555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National Interests cont.</a:t>
            </a:r>
            <a:endParaRPr lang="en-US" dirty="0"/>
          </a:p>
        </p:txBody>
      </p:sp>
      <p:sp>
        <p:nvSpPr>
          <p:cNvPr id="3" name="Subtitle 2"/>
          <p:cNvSpPr>
            <a:spLocks noGrp="1"/>
          </p:cNvSpPr>
          <p:nvPr>
            <p:ph type="subTitle" idx="1"/>
          </p:nvPr>
        </p:nvSpPr>
        <p:spPr/>
        <p:txBody>
          <a:bodyPr/>
          <a:lstStyle/>
          <a:p>
            <a:r>
              <a:rPr lang="en-US" dirty="0" smtClean="0"/>
              <a:t>Dr. Fayyaz Ahmad </a:t>
            </a:r>
            <a:r>
              <a:rPr lang="en-US" dirty="0" err="1" smtClean="0"/>
              <a:t>Faize</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3936465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cont.</a:t>
            </a:r>
            <a:endParaRPr lang="en-US" dirty="0"/>
          </a:p>
        </p:txBody>
      </p:sp>
      <p:sp>
        <p:nvSpPr>
          <p:cNvPr id="3" name="Content Placeholder 2"/>
          <p:cNvSpPr>
            <a:spLocks noGrp="1"/>
          </p:cNvSpPr>
          <p:nvPr>
            <p:ph idx="1"/>
          </p:nvPr>
        </p:nvSpPr>
        <p:spPr>
          <a:xfrm>
            <a:off x="457200" y="1219200"/>
            <a:ext cx="8229600" cy="5105400"/>
          </a:xfrm>
        </p:spPr>
        <p:txBody>
          <a:bodyPr>
            <a:normAutofit/>
          </a:bodyPr>
          <a:lstStyle/>
          <a:p>
            <a:pPr marL="0" indent="0">
              <a:buNone/>
            </a:pPr>
            <a:r>
              <a:rPr lang="en-US" dirty="0" smtClean="0"/>
              <a:t>Besides there are some others types of interests as well:</a:t>
            </a:r>
          </a:p>
          <a:p>
            <a:pPr marL="0" indent="0">
              <a:buNone/>
            </a:pPr>
            <a:endParaRPr lang="en-US" dirty="0" smtClean="0"/>
          </a:p>
          <a:p>
            <a:pPr marL="457200" indent="-457200">
              <a:buFont typeface="+mj-lt"/>
              <a:buAutoNum type="arabicPeriod"/>
            </a:pPr>
            <a:r>
              <a:rPr lang="en-US" u="sng" dirty="0" smtClean="0"/>
              <a:t>Identical </a:t>
            </a:r>
            <a:r>
              <a:rPr lang="en-US" u="sng" dirty="0"/>
              <a:t>Interests</a:t>
            </a:r>
            <a:r>
              <a:rPr lang="en-US" dirty="0"/>
              <a:t>: </a:t>
            </a:r>
            <a:r>
              <a:rPr lang="en-US" dirty="0" smtClean="0"/>
              <a:t>Interests which are held common or same  </a:t>
            </a:r>
            <a:r>
              <a:rPr lang="en-US" dirty="0"/>
              <a:t>by different </a:t>
            </a:r>
            <a:r>
              <a:rPr lang="en-US" dirty="0" smtClean="0"/>
              <a:t>states</a:t>
            </a:r>
          </a:p>
          <a:p>
            <a:r>
              <a:rPr lang="en-US" dirty="0" smtClean="0"/>
              <a:t>US and Western Europe have this identical interest to prevent expansion of communism in Europe, </a:t>
            </a:r>
          </a:p>
          <a:p>
            <a:r>
              <a:rPr lang="en-US" dirty="0" smtClean="0"/>
              <a:t>Climate protection, international peace</a:t>
            </a:r>
          </a:p>
          <a:p>
            <a:pPr marL="0" indent="0">
              <a:buNone/>
            </a:pPr>
            <a:endParaRPr lang="en-US" dirty="0" smtClean="0"/>
          </a:p>
          <a:p>
            <a:pPr marL="457200" indent="-457200">
              <a:buAutoNum type="arabicPeriod" startAt="2"/>
            </a:pPr>
            <a:r>
              <a:rPr lang="en-US" u="sng" dirty="0" smtClean="0"/>
              <a:t>Conflicting </a:t>
            </a:r>
            <a:r>
              <a:rPr lang="en-US" u="sng" dirty="0"/>
              <a:t>Interests</a:t>
            </a:r>
            <a:r>
              <a:rPr lang="en-US" dirty="0"/>
              <a:t>: </a:t>
            </a:r>
            <a:r>
              <a:rPr lang="en-US" dirty="0" smtClean="0"/>
              <a:t>Interests which are conflicting between      states</a:t>
            </a:r>
          </a:p>
          <a:p>
            <a:r>
              <a:rPr lang="en-US" dirty="0" smtClean="0"/>
              <a:t>Conflicting interest are not fixed and may change </a:t>
            </a:r>
          </a:p>
          <a:p>
            <a:r>
              <a:rPr lang="en-US" dirty="0" smtClean="0"/>
              <a:t> Jerusalem between Israel and Palestine,  India’s interference in Afghanistan affairs is not favorable with Pakistan</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2829490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to Promote NI?</a:t>
            </a:r>
            <a:endParaRPr lang="en-US" dirty="0"/>
          </a:p>
        </p:txBody>
      </p:sp>
      <p:sp>
        <p:nvSpPr>
          <p:cNvPr id="3" name="Content Placeholder 2"/>
          <p:cNvSpPr>
            <a:spLocks noGrp="1"/>
          </p:cNvSpPr>
          <p:nvPr>
            <p:ph idx="1"/>
          </p:nvPr>
        </p:nvSpPr>
        <p:spPr/>
        <p:txBody>
          <a:bodyPr/>
          <a:lstStyle/>
          <a:p>
            <a:pPr marL="0" indent="0">
              <a:buNone/>
            </a:pPr>
            <a:r>
              <a:rPr lang="en-US" dirty="0" smtClean="0"/>
              <a:t>NI can be promoted through the following methods:</a:t>
            </a:r>
          </a:p>
          <a:p>
            <a:pPr marL="457200" indent="-457200">
              <a:buAutoNum type="arabicPeriod"/>
            </a:pPr>
            <a:r>
              <a:rPr lang="en-US" dirty="0" smtClean="0"/>
              <a:t>Coercive method</a:t>
            </a:r>
          </a:p>
          <a:p>
            <a:pPr marL="457200" indent="-457200">
              <a:buAutoNum type="arabicPeriod"/>
            </a:pPr>
            <a:r>
              <a:rPr lang="en-US" dirty="0" smtClean="0"/>
              <a:t>Alliances</a:t>
            </a:r>
          </a:p>
          <a:p>
            <a:pPr marL="457200" indent="-457200">
              <a:buAutoNum type="arabicPeriod"/>
            </a:pPr>
            <a:r>
              <a:rPr lang="en-US" dirty="0" smtClean="0"/>
              <a:t>Diplomacy</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9965391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to Promote NI</a:t>
            </a:r>
            <a:r>
              <a:rPr lang="en-US" dirty="0" smtClean="0"/>
              <a:t>? cont</a:t>
            </a:r>
            <a:r>
              <a:rPr lang="en-US" dirty="0"/>
              <a:t>.</a:t>
            </a:r>
          </a:p>
        </p:txBody>
      </p:sp>
      <p:sp>
        <p:nvSpPr>
          <p:cNvPr id="3" name="Content Placeholder 2"/>
          <p:cNvSpPr>
            <a:spLocks noGrp="1"/>
          </p:cNvSpPr>
          <p:nvPr>
            <p:ph idx="1"/>
          </p:nvPr>
        </p:nvSpPr>
        <p:spPr/>
        <p:txBody>
          <a:bodyPr/>
          <a:lstStyle/>
          <a:p>
            <a:pPr marL="457200" indent="-457200">
              <a:buAutoNum type="arabicPeriod"/>
            </a:pPr>
            <a:r>
              <a:rPr lang="en-US" dirty="0" smtClean="0"/>
              <a:t>Coercive method</a:t>
            </a:r>
            <a:r>
              <a:rPr lang="en-US" dirty="0" smtClean="0"/>
              <a:t>: </a:t>
            </a:r>
            <a:r>
              <a:rPr lang="ar-AE" dirty="0"/>
              <a:t>جبری طریقے</a:t>
            </a:r>
            <a:endParaRPr lang="en-US" dirty="0" smtClean="0"/>
          </a:p>
          <a:p>
            <a:pPr marL="0" indent="0">
              <a:buNone/>
            </a:pPr>
            <a:r>
              <a:rPr lang="en-US" dirty="0" smtClean="0"/>
              <a:t>There are two categories according to Beard</a:t>
            </a:r>
          </a:p>
          <a:p>
            <a:pPr marL="514350" indent="-514350">
              <a:buAutoNum type="romanLcPeriod"/>
            </a:pPr>
            <a:r>
              <a:rPr lang="en-US" dirty="0" smtClean="0"/>
              <a:t>Measures taken internally within the state indirectly affecting the other state</a:t>
            </a:r>
          </a:p>
          <a:p>
            <a:pPr marL="514350" indent="-514350">
              <a:buAutoNum type="romanLcPeriod"/>
            </a:pPr>
            <a:r>
              <a:rPr lang="en-US" dirty="0" smtClean="0"/>
              <a:t>Measures taken directly</a:t>
            </a:r>
          </a:p>
          <a:p>
            <a:pPr marL="514350" indent="-514350">
              <a:buAutoNum type="romanLcPeriod"/>
            </a:pPr>
            <a:endParaRPr lang="en-US" dirty="0"/>
          </a:p>
          <a:p>
            <a:pPr marL="0" indent="0">
              <a:buNone/>
            </a:pP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39199735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to Promote NI</a:t>
            </a:r>
            <a:r>
              <a:rPr lang="en-US" dirty="0" smtClean="0"/>
              <a:t>? Cont.</a:t>
            </a:r>
            <a:endParaRPr lang="en-US" dirty="0"/>
          </a:p>
        </p:txBody>
      </p:sp>
      <p:sp>
        <p:nvSpPr>
          <p:cNvPr id="3" name="Content Placeholder 2"/>
          <p:cNvSpPr>
            <a:spLocks noGrp="1"/>
          </p:cNvSpPr>
          <p:nvPr>
            <p:ph idx="1"/>
          </p:nvPr>
        </p:nvSpPr>
        <p:spPr/>
        <p:txBody>
          <a:bodyPr/>
          <a:lstStyle/>
          <a:p>
            <a:pPr marL="514350" indent="-514350">
              <a:buAutoNum type="romanLcPeriod"/>
            </a:pPr>
            <a:r>
              <a:rPr lang="en-US" dirty="0" smtClean="0"/>
              <a:t>Measures taken within the state indirectly affecting the other the state against whom it is taken. It is then up to the other state whether to ignore these measures taken or consider it serious and give it a shape of war.</a:t>
            </a:r>
          </a:p>
          <a:p>
            <a:pPr marL="0" indent="0">
              <a:buNone/>
            </a:pPr>
            <a:r>
              <a:rPr lang="en-US" dirty="0" smtClean="0"/>
              <a:t>e.g. breaking up of diplomatic relations, expelling diplomatic staff as persona non grata, trade embargo, confiscation of property, freezing of bank’s account, suspension of treaties, </a:t>
            </a:r>
          </a:p>
          <a:p>
            <a:r>
              <a:rPr lang="en-US" dirty="0" smtClean="0"/>
              <a:t>US sanctions against Libya and Iran</a:t>
            </a:r>
          </a:p>
          <a:p>
            <a:pPr marL="0" indent="0">
              <a:buNone/>
            </a:pPr>
            <a:r>
              <a:rPr lang="en-US" dirty="0" smtClean="0"/>
              <a:t>ii. Measures taken directly against the state. This may include the use of force, bombarding of coastal areas, exchange of fire across border, shelling strategic areas etc.</a:t>
            </a:r>
          </a:p>
          <a:p>
            <a:r>
              <a:rPr lang="en-US" dirty="0" smtClean="0"/>
              <a:t>E.g. US attack on Iraq and Afghanistan</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41921104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to Promote NI</a:t>
            </a:r>
            <a:r>
              <a:rPr lang="en-US" dirty="0" smtClean="0"/>
              <a:t>? Cont. </a:t>
            </a:r>
            <a:endParaRPr lang="en-US" dirty="0"/>
          </a:p>
        </p:txBody>
      </p:sp>
      <p:sp>
        <p:nvSpPr>
          <p:cNvPr id="3" name="Content Placeholder 2"/>
          <p:cNvSpPr>
            <a:spLocks noGrp="1"/>
          </p:cNvSpPr>
          <p:nvPr>
            <p:ph idx="1"/>
          </p:nvPr>
        </p:nvSpPr>
        <p:spPr>
          <a:xfrm>
            <a:off x="457200" y="1600200"/>
            <a:ext cx="8229600" cy="4724400"/>
          </a:xfrm>
        </p:spPr>
        <p:txBody>
          <a:bodyPr>
            <a:normAutofit/>
          </a:bodyPr>
          <a:lstStyle/>
          <a:p>
            <a:pPr marL="0" indent="0">
              <a:buNone/>
            </a:pPr>
            <a:r>
              <a:rPr lang="en-US" b="1" dirty="0" smtClean="0"/>
              <a:t>2. </a:t>
            </a:r>
            <a:r>
              <a:rPr lang="en-US" b="1" dirty="0" smtClean="0"/>
              <a:t>Alliance </a:t>
            </a:r>
            <a:r>
              <a:rPr lang="ar-AE" dirty="0"/>
              <a:t>معاہدہ</a:t>
            </a:r>
            <a:endParaRPr lang="en-US" b="1" dirty="0" smtClean="0"/>
          </a:p>
          <a:p>
            <a:pPr marL="0" indent="0">
              <a:buNone/>
            </a:pPr>
            <a:r>
              <a:rPr lang="en-US" dirty="0" smtClean="0"/>
              <a:t>The states may form an alliance to promote and protect their common interests. The alliance gives strength and power to the allied states to pursue the common interests on international level.</a:t>
            </a:r>
          </a:p>
          <a:p>
            <a:pPr marL="0" indent="0">
              <a:buNone/>
            </a:pPr>
            <a:r>
              <a:rPr lang="en-US" dirty="0" smtClean="0"/>
              <a:t>Examples:</a:t>
            </a:r>
          </a:p>
          <a:p>
            <a:r>
              <a:rPr lang="en-US" dirty="0" smtClean="0"/>
              <a:t>NATO: for collective security of the capitalistic states against communist block</a:t>
            </a:r>
          </a:p>
          <a:p>
            <a:r>
              <a:rPr lang="en-US" dirty="0" smtClean="0"/>
              <a:t>OIC for protecting Muslim countries interest</a:t>
            </a:r>
          </a:p>
          <a:p>
            <a:r>
              <a:rPr lang="en-US" dirty="0" smtClean="0"/>
              <a:t>For Economic interests, similar alliances can be made e.g. European Union, General Agreement on Tariff and Trade, World Economic Forum, ECO</a:t>
            </a:r>
          </a:p>
          <a:p>
            <a:pPr marL="0" indent="0">
              <a:buNone/>
            </a:pPr>
            <a:endParaRPr lang="en-US" dirty="0" smtClean="0"/>
          </a:p>
          <a:p>
            <a:pPr marL="0" indent="0">
              <a:buNone/>
            </a:pPr>
            <a:endParaRPr lang="en-US" dirty="0"/>
          </a:p>
        </p:txBody>
      </p:sp>
      <p:sp>
        <p:nvSpPr>
          <p:cNvPr id="4" name="Footer Placeholder 3"/>
          <p:cNvSpPr>
            <a:spLocks noGrp="1"/>
          </p:cNvSpPr>
          <p:nvPr>
            <p:ph type="ftr" sz="quarter" idx="11"/>
          </p:nvPr>
        </p:nvSpPr>
        <p:spPr>
          <a:xfrm>
            <a:off x="457200" y="6356350"/>
            <a:ext cx="7467600" cy="365125"/>
          </a:xfrm>
        </p:spPr>
        <p:txBody>
          <a:bodyPr/>
          <a:lstStyle/>
          <a:p>
            <a:r>
              <a:rPr lang="en-US" dirty="0"/>
              <a:t>https://www.sba.gov/offices/district/ga/atlanta/resources/strategic-alliances-possibilities-through-collaboration</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304800"/>
            <a:ext cx="2466975"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460469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to Promote NI</a:t>
            </a:r>
            <a:r>
              <a:rPr lang="en-US" dirty="0" smtClean="0"/>
              <a:t>? Cont.</a:t>
            </a:r>
            <a:endParaRPr lang="en-US" dirty="0"/>
          </a:p>
        </p:txBody>
      </p:sp>
      <p:sp>
        <p:nvSpPr>
          <p:cNvPr id="3" name="Content Placeholder 2"/>
          <p:cNvSpPr>
            <a:spLocks noGrp="1"/>
          </p:cNvSpPr>
          <p:nvPr>
            <p:ph idx="1"/>
          </p:nvPr>
        </p:nvSpPr>
        <p:spPr/>
        <p:txBody>
          <a:bodyPr/>
          <a:lstStyle/>
          <a:p>
            <a:pPr marL="0" indent="0">
              <a:buNone/>
            </a:pPr>
            <a:r>
              <a:rPr lang="en-US" b="1" dirty="0" smtClean="0"/>
              <a:t>3. Diplomacy</a:t>
            </a:r>
          </a:p>
          <a:p>
            <a:r>
              <a:rPr lang="en-US" dirty="0" smtClean="0"/>
              <a:t>The peaceful means of promoting national interest.</a:t>
            </a:r>
          </a:p>
          <a:p>
            <a:r>
              <a:rPr lang="en-US" dirty="0" smtClean="0"/>
              <a:t>Involves skillful negotiation and dialogues</a:t>
            </a:r>
          </a:p>
          <a:p>
            <a:r>
              <a:rPr lang="en-US" dirty="0" smtClean="0"/>
              <a:t>Dialogues b/w diplomats, ministers and even heads of state</a:t>
            </a:r>
          </a:p>
          <a:p>
            <a:r>
              <a:rPr lang="en-US" dirty="0" smtClean="0"/>
              <a:t>Even the conflicting interests can be resolved through diplomacy by policy of give and take</a:t>
            </a:r>
          </a:p>
          <a:p>
            <a:r>
              <a:rPr lang="en-US" dirty="0" smtClean="0"/>
              <a:t>As war can not offer solution to problems and ultimately negotiations provides the solution</a:t>
            </a:r>
          </a:p>
          <a:p>
            <a:r>
              <a:rPr lang="en-US" dirty="0" smtClean="0"/>
              <a:t>US diplomacy to win support against war in Afghanistan and Iraq, Israel-Palestine issue and ceasefire through talks, Kashmir problem </a:t>
            </a:r>
            <a:r>
              <a:rPr lang="en-US" dirty="0" err="1" smtClean="0"/>
              <a:t>persual</a:t>
            </a:r>
            <a:r>
              <a:rPr lang="en-US" dirty="0" smtClean="0"/>
              <a:t> through diplomatic channels,  </a:t>
            </a:r>
          </a:p>
          <a:p>
            <a:endParaRPr lang="en-US" dirty="0" smtClean="0"/>
          </a:p>
          <a:p>
            <a:pPr marL="0" indent="0">
              <a:buNone/>
            </a:pPr>
            <a:endParaRPr lang="en-US" dirty="0"/>
          </a:p>
        </p:txBody>
      </p:sp>
      <p:sp>
        <p:nvSpPr>
          <p:cNvPr id="4" name="Footer Placeholder 3"/>
          <p:cNvSpPr>
            <a:spLocks noGrp="1"/>
          </p:cNvSpPr>
          <p:nvPr>
            <p:ph type="ftr" sz="quarter" idx="11"/>
          </p:nvPr>
        </p:nvSpPr>
        <p:spPr/>
        <p:txBody>
          <a:bodyPr/>
          <a:lstStyle/>
          <a:p>
            <a:r>
              <a:rPr lang="en-US" dirty="0"/>
              <a:t>http://</a:t>
            </a:r>
            <a:r>
              <a:rPr lang="en-US" dirty="0" smtClean="0"/>
              <a:t>talltown.us/guns/left.htm</a:t>
            </a:r>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3600" y="162357"/>
            <a:ext cx="2438400" cy="1876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46319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National Interest and Foreign Policy</a:t>
            </a:r>
            <a:endParaRPr lang="en-US" dirty="0"/>
          </a:p>
        </p:txBody>
      </p:sp>
      <p:sp>
        <p:nvSpPr>
          <p:cNvPr id="3" name="Content Placeholder 2"/>
          <p:cNvSpPr>
            <a:spLocks noGrp="1"/>
          </p:cNvSpPr>
          <p:nvPr>
            <p:ph idx="1"/>
          </p:nvPr>
        </p:nvSpPr>
        <p:spPr>
          <a:xfrm>
            <a:off x="457200" y="1295400"/>
            <a:ext cx="8229600" cy="5029200"/>
          </a:xfrm>
        </p:spPr>
        <p:txBody>
          <a:bodyPr>
            <a:normAutofit/>
          </a:bodyPr>
          <a:lstStyle/>
          <a:p>
            <a:r>
              <a:rPr lang="en-US" dirty="0" smtClean="0"/>
              <a:t>Is there any relation between national interest and foreign policy? </a:t>
            </a:r>
          </a:p>
          <a:p>
            <a:r>
              <a:rPr lang="en-US" dirty="0" smtClean="0"/>
              <a:t>NI is promoted and safeguarded through foreign policy</a:t>
            </a:r>
          </a:p>
          <a:p>
            <a:r>
              <a:rPr lang="en-US" dirty="0" smtClean="0"/>
              <a:t>As discussed national interests are pursued through force, alliances and diplomacy</a:t>
            </a:r>
          </a:p>
          <a:p>
            <a:r>
              <a:rPr lang="en-US" dirty="0" smtClean="0"/>
              <a:t>And diplomacy is operated through foreign policy </a:t>
            </a:r>
          </a:p>
          <a:p>
            <a:r>
              <a:rPr lang="en-US" dirty="0"/>
              <a:t>Foreign policy is the instrument through which national interests are pursued and promoted</a:t>
            </a:r>
          </a:p>
          <a:p>
            <a:r>
              <a:rPr lang="en-US" dirty="0" smtClean="0"/>
              <a:t>Morgenthau: The foreign policy ‘seeks the defence of NI through peaceful means’</a:t>
            </a:r>
          </a:p>
          <a:p>
            <a:r>
              <a:rPr lang="en-US" dirty="0" smtClean="0"/>
              <a:t>The government would never pursue a foreign policy which would harm NI.</a:t>
            </a:r>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5216116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National Interest and Foreign </a:t>
            </a:r>
            <a:r>
              <a:rPr lang="en-US" dirty="0" smtClean="0"/>
              <a:t>Policy cont.</a:t>
            </a:r>
            <a:endParaRPr lang="en-US" dirty="0"/>
          </a:p>
        </p:txBody>
      </p:sp>
      <p:sp>
        <p:nvSpPr>
          <p:cNvPr id="3" name="Content Placeholder 2"/>
          <p:cNvSpPr>
            <a:spLocks noGrp="1"/>
          </p:cNvSpPr>
          <p:nvPr>
            <p:ph idx="1"/>
          </p:nvPr>
        </p:nvSpPr>
        <p:spPr/>
        <p:txBody>
          <a:bodyPr/>
          <a:lstStyle/>
          <a:p>
            <a:r>
              <a:rPr lang="en-US" dirty="0"/>
              <a:t>When a government is formulating </a:t>
            </a:r>
            <a:r>
              <a:rPr lang="en-US" dirty="0" smtClean="0"/>
              <a:t>its </a:t>
            </a:r>
            <a:r>
              <a:rPr lang="en-US" dirty="0"/>
              <a:t>foreign policy, it </a:t>
            </a:r>
            <a:r>
              <a:rPr lang="en-US" dirty="0" smtClean="0"/>
              <a:t>make a list of all its national interests and goals</a:t>
            </a:r>
            <a:endParaRPr lang="en-US" dirty="0"/>
          </a:p>
          <a:p>
            <a:r>
              <a:rPr lang="en-US" dirty="0"/>
              <a:t>The national interests of other states are also kept into consideration. There may be identical or conflicting NI.</a:t>
            </a:r>
          </a:p>
          <a:p>
            <a:r>
              <a:rPr lang="en-US" dirty="0" smtClean="0"/>
              <a:t>The </a:t>
            </a:r>
            <a:r>
              <a:rPr lang="en-US" dirty="0"/>
              <a:t>government would then design a foreign policy to pursue its NI or bring modification and compromise in foreign policy keeping in mind the need of the interest and the strength of </a:t>
            </a:r>
            <a:r>
              <a:rPr lang="en-US" dirty="0" smtClean="0"/>
              <a:t>its national </a:t>
            </a:r>
            <a:r>
              <a:rPr lang="en-US" dirty="0"/>
              <a:t>power in supporting her policy</a:t>
            </a:r>
            <a:r>
              <a:rPr lang="en-US" dirty="0" smtClean="0"/>
              <a:t>.</a:t>
            </a:r>
          </a:p>
          <a:p>
            <a:r>
              <a:rPr lang="en-US" dirty="0" smtClean="0"/>
              <a:t>E.g. one NI of US is the support of Israel in middle east which is a conflicting interest with several Muslim states in the region. However, US shows little compromise in her foreign policy due to her status of being super power.</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9072259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National Interest and </a:t>
            </a:r>
            <a:r>
              <a:rPr lang="en-US" dirty="0" smtClean="0"/>
              <a:t>Foreign Policy cont.</a:t>
            </a:r>
            <a:endParaRPr lang="en-US" dirty="0"/>
          </a:p>
        </p:txBody>
      </p:sp>
      <p:sp>
        <p:nvSpPr>
          <p:cNvPr id="3" name="Content Placeholder 2"/>
          <p:cNvSpPr>
            <a:spLocks noGrp="1"/>
          </p:cNvSpPr>
          <p:nvPr>
            <p:ph idx="1"/>
          </p:nvPr>
        </p:nvSpPr>
        <p:spPr/>
        <p:txBody>
          <a:bodyPr/>
          <a:lstStyle/>
          <a:p>
            <a:r>
              <a:rPr lang="en-US" dirty="0"/>
              <a:t>One national interest of Pakistan is to establish friendly and brotherly relations with Muslim countries because Pakistan is an ideological state founded on the name of Islam. This NI is then the guiding principle of Pakistan foreign policy.</a:t>
            </a:r>
          </a:p>
          <a:p>
            <a:r>
              <a:rPr lang="en-US" dirty="0" smtClean="0"/>
              <a:t>Some times, NI may result in conflict and tension in the international world due to conflicting interests</a:t>
            </a:r>
          </a:p>
          <a:p>
            <a:r>
              <a:rPr lang="en-US" dirty="0" smtClean="0"/>
              <a:t>This kind of situation may lead to conflict or war </a:t>
            </a:r>
          </a:p>
          <a:p>
            <a:r>
              <a:rPr lang="en-US" dirty="0" smtClean="0"/>
              <a:t>In such case compromises and adjustment in NI is required and thus modification in foreign policy as well</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1301690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a:t>
            </a:r>
            <a:endParaRPr lang="en-US" dirty="0"/>
          </a:p>
        </p:txBody>
      </p:sp>
      <p:sp>
        <p:nvSpPr>
          <p:cNvPr id="3" name="Content Placeholder 2"/>
          <p:cNvSpPr>
            <a:spLocks noGrp="1"/>
          </p:cNvSpPr>
          <p:nvPr>
            <p:ph idx="1"/>
          </p:nvPr>
        </p:nvSpPr>
        <p:spPr>
          <a:xfrm>
            <a:off x="457200" y="1295400"/>
            <a:ext cx="8229600" cy="4830763"/>
          </a:xfrm>
        </p:spPr>
        <p:txBody>
          <a:bodyPr>
            <a:normAutofit/>
          </a:bodyPr>
          <a:lstStyle/>
          <a:p>
            <a:r>
              <a:rPr lang="en-US" b="1" dirty="0" smtClean="0"/>
              <a:t>Interest</a:t>
            </a:r>
          </a:p>
          <a:p>
            <a:r>
              <a:rPr lang="en-US" b="1" dirty="0" smtClean="0"/>
              <a:t>National Interest</a:t>
            </a:r>
          </a:p>
          <a:p>
            <a:r>
              <a:rPr lang="en-US" b="1" dirty="0" smtClean="0"/>
              <a:t>Development </a:t>
            </a:r>
            <a:r>
              <a:rPr lang="en-US" b="1" dirty="0"/>
              <a:t>of National </a:t>
            </a:r>
            <a:r>
              <a:rPr lang="en-US" b="1" dirty="0" smtClean="0"/>
              <a:t>Interest</a:t>
            </a:r>
            <a:r>
              <a:rPr lang="en-US" b="1" dirty="0"/>
              <a:t> </a:t>
            </a:r>
            <a:endParaRPr lang="en-US" b="1" dirty="0" smtClean="0"/>
          </a:p>
          <a:p>
            <a:pPr marL="0" indent="0">
              <a:buNone/>
            </a:pPr>
            <a:r>
              <a:rPr lang="en-US" dirty="0" smtClean="0"/>
              <a:t>Interest of church, interest </a:t>
            </a:r>
            <a:r>
              <a:rPr lang="en-US" dirty="0"/>
              <a:t>of the ruling </a:t>
            </a:r>
            <a:r>
              <a:rPr lang="en-US" dirty="0" smtClean="0"/>
              <a:t>class, interest </a:t>
            </a:r>
            <a:r>
              <a:rPr lang="en-US" dirty="0"/>
              <a:t>of the </a:t>
            </a:r>
            <a:r>
              <a:rPr lang="en-US" dirty="0" smtClean="0"/>
              <a:t>people.</a:t>
            </a:r>
          </a:p>
          <a:p>
            <a:r>
              <a:rPr lang="en-US" b="1" dirty="0" smtClean="0"/>
              <a:t>Kinds </a:t>
            </a:r>
            <a:r>
              <a:rPr lang="en-US" b="1" dirty="0"/>
              <a:t>of National </a:t>
            </a:r>
            <a:r>
              <a:rPr lang="en-US" b="1" dirty="0" smtClean="0"/>
              <a:t>Interest</a:t>
            </a:r>
          </a:p>
          <a:p>
            <a:pPr marL="457200" indent="-457200">
              <a:buFont typeface="+mj-lt"/>
              <a:buAutoNum type="arabicPeriod"/>
            </a:pPr>
            <a:r>
              <a:rPr lang="en-US" dirty="0" smtClean="0"/>
              <a:t>Primary</a:t>
            </a:r>
          </a:p>
          <a:p>
            <a:pPr marL="457200" indent="-457200">
              <a:buFont typeface="+mj-lt"/>
              <a:buAutoNum type="arabicPeriod"/>
            </a:pPr>
            <a:r>
              <a:rPr lang="en-US" dirty="0" smtClean="0"/>
              <a:t>Secondary</a:t>
            </a:r>
          </a:p>
          <a:p>
            <a:pPr marL="457200" indent="-457200">
              <a:buFont typeface="+mj-lt"/>
              <a:buAutoNum type="arabicPeriod"/>
            </a:pPr>
            <a:r>
              <a:rPr lang="en-US" dirty="0" smtClean="0"/>
              <a:t>Permanent</a:t>
            </a:r>
          </a:p>
          <a:p>
            <a:pPr marL="457200" indent="-457200">
              <a:buFont typeface="+mj-lt"/>
              <a:buAutoNum type="arabicPeriod"/>
            </a:pPr>
            <a:r>
              <a:rPr lang="en-US" dirty="0" smtClean="0"/>
              <a:t>Variable </a:t>
            </a:r>
            <a:endParaRPr lang="en-US" dirty="0"/>
          </a:p>
          <a:p>
            <a:pPr marL="457200" indent="-457200">
              <a:buFont typeface="+mj-lt"/>
              <a:buAutoNum type="arabicPeriod"/>
            </a:pPr>
            <a:r>
              <a:rPr lang="en-US" dirty="0"/>
              <a:t>General </a:t>
            </a:r>
          </a:p>
          <a:p>
            <a:pPr marL="457200" indent="-457200">
              <a:buFont typeface="+mj-lt"/>
              <a:buAutoNum type="arabicPeriod"/>
            </a:pPr>
            <a:r>
              <a:rPr lang="en-US" dirty="0" smtClean="0"/>
              <a:t>Specific </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34341810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cont.</a:t>
            </a:r>
            <a:endParaRPr lang="en-US" dirty="0"/>
          </a:p>
        </p:txBody>
      </p:sp>
      <p:sp>
        <p:nvSpPr>
          <p:cNvPr id="3" name="Content Placeholder 2"/>
          <p:cNvSpPr>
            <a:spLocks noGrp="1"/>
          </p:cNvSpPr>
          <p:nvPr>
            <p:ph idx="1"/>
          </p:nvPr>
        </p:nvSpPr>
        <p:spPr>
          <a:xfrm>
            <a:off x="457200" y="1066800"/>
            <a:ext cx="8229600" cy="5059363"/>
          </a:xfrm>
        </p:spPr>
        <p:txBody>
          <a:bodyPr>
            <a:normAutofit fontScale="92500"/>
          </a:bodyPr>
          <a:lstStyle/>
          <a:p>
            <a:pPr marL="0" indent="0">
              <a:buNone/>
            </a:pPr>
            <a:r>
              <a:rPr lang="en-US" b="1" dirty="0"/>
              <a:t>How to Promote NI? </a:t>
            </a:r>
            <a:endParaRPr lang="en-US" b="1" dirty="0" smtClean="0"/>
          </a:p>
          <a:p>
            <a:pPr marL="457200" indent="-457200">
              <a:buAutoNum type="arabicPeriod"/>
            </a:pPr>
            <a:r>
              <a:rPr lang="en-US" dirty="0" smtClean="0"/>
              <a:t>Coercive </a:t>
            </a:r>
            <a:r>
              <a:rPr lang="en-US" dirty="0"/>
              <a:t>method</a:t>
            </a:r>
          </a:p>
          <a:p>
            <a:pPr marL="457200" indent="-457200">
              <a:buAutoNum type="arabicPeriod"/>
            </a:pPr>
            <a:r>
              <a:rPr lang="en-US" dirty="0"/>
              <a:t>Alliances</a:t>
            </a:r>
          </a:p>
          <a:p>
            <a:pPr marL="457200" indent="-457200">
              <a:buAutoNum type="arabicPeriod"/>
            </a:pPr>
            <a:r>
              <a:rPr lang="en-US" dirty="0"/>
              <a:t>Diplomacy</a:t>
            </a:r>
          </a:p>
          <a:p>
            <a:pPr marL="0" indent="0">
              <a:buNone/>
            </a:pPr>
            <a:r>
              <a:rPr lang="en-US" b="1" dirty="0"/>
              <a:t>National Interest and Foreign Policy </a:t>
            </a:r>
            <a:endParaRPr lang="en-US" b="1" dirty="0" smtClean="0"/>
          </a:p>
          <a:p>
            <a:r>
              <a:rPr lang="en-US" dirty="0" smtClean="0"/>
              <a:t>The </a:t>
            </a:r>
            <a:r>
              <a:rPr lang="en-US" dirty="0"/>
              <a:t>foreign policy ‘seeks the defence of NI through peaceful </a:t>
            </a:r>
            <a:r>
              <a:rPr lang="en-US" dirty="0" smtClean="0"/>
              <a:t>means</a:t>
            </a:r>
          </a:p>
          <a:p>
            <a:r>
              <a:rPr lang="en-US" dirty="0" smtClean="0"/>
              <a:t> </a:t>
            </a:r>
            <a:r>
              <a:rPr lang="en-US" dirty="0"/>
              <a:t>The government would never pursue a foreign policy which would harm </a:t>
            </a:r>
            <a:r>
              <a:rPr lang="en-US" dirty="0" smtClean="0"/>
              <a:t>NI</a:t>
            </a:r>
          </a:p>
          <a:p>
            <a:r>
              <a:rPr lang="en-US" dirty="0" smtClean="0"/>
              <a:t> </a:t>
            </a:r>
            <a:r>
              <a:rPr lang="en-US" dirty="0"/>
              <a:t>The national interests of other states are also kept into </a:t>
            </a:r>
            <a:r>
              <a:rPr lang="en-US" dirty="0" smtClean="0"/>
              <a:t>consideration</a:t>
            </a:r>
          </a:p>
          <a:p>
            <a:r>
              <a:rPr lang="en-US" dirty="0" smtClean="0"/>
              <a:t> </a:t>
            </a:r>
            <a:r>
              <a:rPr lang="en-US" dirty="0"/>
              <a:t>NI may result in conflict and tension in the international world due to conflicting interests</a:t>
            </a:r>
          </a:p>
          <a:p>
            <a:r>
              <a:rPr lang="en-US" dirty="0"/>
              <a:t>This kind of situation may lead to conflict or </a:t>
            </a:r>
            <a:r>
              <a:rPr lang="en-US" dirty="0" smtClean="0"/>
              <a:t>war</a:t>
            </a:r>
          </a:p>
          <a:p>
            <a:r>
              <a:rPr lang="en-US" dirty="0" smtClean="0"/>
              <a:t> </a:t>
            </a:r>
            <a:r>
              <a:rPr lang="en-US" dirty="0"/>
              <a:t>modification in foreign policy </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34632951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Questions</a:t>
            </a:r>
            <a:endParaRPr lang="en-US" dirty="0"/>
          </a:p>
        </p:txBody>
      </p:sp>
      <p:sp>
        <p:nvSpPr>
          <p:cNvPr id="3" name="Content Placeholder 2"/>
          <p:cNvSpPr>
            <a:spLocks noGrp="1"/>
          </p:cNvSpPr>
          <p:nvPr>
            <p:ph idx="1"/>
          </p:nvPr>
        </p:nvSpPr>
        <p:spPr/>
        <p:txBody>
          <a:bodyPr/>
          <a:lstStyle/>
          <a:p>
            <a:r>
              <a:rPr lang="en-US" dirty="0" smtClean="0"/>
              <a:t>Define national interest and discuss briefly its development.</a:t>
            </a:r>
          </a:p>
          <a:p>
            <a:r>
              <a:rPr lang="en-US" dirty="0" smtClean="0"/>
              <a:t>Explain the various types of national interest used in international relations.</a:t>
            </a:r>
          </a:p>
          <a:p>
            <a:r>
              <a:rPr lang="en-US" dirty="0" smtClean="0"/>
              <a:t>What are the different methods for promoting national interest?</a:t>
            </a:r>
          </a:p>
          <a:p>
            <a:r>
              <a:rPr lang="en-US" smtClean="0"/>
              <a:t>Explain how </a:t>
            </a:r>
            <a:r>
              <a:rPr lang="en-US" dirty="0" smtClean="0"/>
              <a:t>national interest and foreign policy are interrelated? </a:t>
            </a:r>
          </a:p>
          <a:p>
            <a:endParaRPr lang="en-US" dirty="0" smtClean="0"/>
          </a:p>
          <a:p>
            <a:endParaRPr lang="en-US" dirty="0" smtClean="0"/>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4829845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814</TotalTime>
  <Words>964</Words>
  <Application>Microsoft Office PowerPoint</Application>
  <PresentationFormat>On-screen Show (4:3)</PresentationFormat>
  <Paragraphs>105</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Review of Previous Lecture- National Interests</vt:lpstr>
      <vt:lpstr>National Interests cont.</vt:lpstr>
      <vt:lpstr>Types cont.</vt:lpstr>
      <vt:lpstr>How to Promote NI?</vt:lpstr>
      <vt:lpstr>How to Promote NI? cont.</vt:lpstr>
      <vt:lpstr>How to Promote NI? Cont.</vt:lpstr>
      <vt:lpstr>How to Promote NI? Cont. </vt:lpstr>
      <vt:lpstr>How to Promote NI? Cont.</vt:lpstr>
      <vt:lpstr>National Interest and Foreign Policy</vt:lpstr>
      <vt:lpstr>National Interest and Foreign Policy cont.</vt:lpstr>
      <vt:lpstr>National Interest and Foreign Policy cont.</vt:lpstr>
      <vt:lpstr>Summary </vt:lpstr>
      <vt:lpstr>Summary cont.</vt:lpstr>
      <vt:lpstr>Review Questions</vt:lpstr>
    </vt:vector>
  </TitlesOfParts>
  <Company>GHAZALA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GHAZALA</dc:creator>
  <cp:lastModifiedBy>Fayy Ahmad</cp:lastModifiedBy>
  <cp:revision>72</cp:revision>
  <dcterms:created xsi:type="dcterms:W3CDTF">2012-02-27T05:45:45Z</dcterms:created>
  <dcterms:modified xsi:type="dcterms:W3CDTF">2014-11-25T02:26:47Z</dcterms:modified>
</cp:coreProperties>
</file>