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  <p:sldMasterId id="2147483813" r:id="rId2"/>
    <p:sldMasterId id="2147483825" r:id="rId3"/>
  </p:sldMasterIdLst>
  <p:notesMasterIdLst>
    <p:notesMasterId r:id="rId36"/>
  </p:notesMasterIdLst>
  <p:handoutMasterIdLst>
    <p:handoutMasterId r:id="rId37"/>
  </p:handoutMasterIdLst>
  <p:sldIdLst>
    <p:sldId id="256" r:id="rId4"/>
    <p:sldId id="258" r:id="rId5"/>
    <p:sldId id="316" r:id="rId6"/>
    <p:sldId id="304" r:id="rId7"/>
    <p:sldId id="294" r:id="rId8"/>
    <p:sldId id="259" r:id="rId9"/>
    <p:sldId id="295" r:id="rId10"/>
    <p:sldId id="296" r:id="rId11"/>
    <p:sldId id="261" r:id="rId12"/>
    <p:sldId id="262" r:id="rId13"/>
    <p:sldId id="263" r:id="rId14"/>
    <p:sldId id="312" r:id="rId15"/>
    <p:sldId id="264" r:id="rId16"/>
    <p:sldId id="265" r:id="rId17"/>
    <p:sldId id="308" r:id="rId18"/>
    <p:sldId id="297" r:id="rId19"/>
    <p:sldId id="309" r:id="rId20"/>
    <p:sldId id="310" r:id="rId21"/>
    <p:sldId id="311" r:id="rId22"/>
    <p:sldId id="266" r:id="rId23"/>
    <p:sldId id="267" r:id="rId24"/>
    <p:sldId id="315" r:id="rId25"/>
    <p:sldId id="268" r:id="rId26"/>
    <p:sldId id="298" r:id="rId27"/>
    <p:sldId id="299" r:id="rId28"/>
    <p:sldId id="313" r:id="rId29"/>
    <p:sldId id="269" r:id="rId30"/>
    <p:sldId id="270" r:id="rId31"/>
    <p:sldId id="314" r:id="rId32"/>
    <p:sldId id="307" r:id="rId33"/>
    <p:sldId id="306" r:id="rId34"/>
    <p:sldId id="305" r:id="rId35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ayy Ahmad" initials="F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000000"/>
    <a:srgbClr val="CB012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2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handoutMaster" Target="handoutMasters/handoutMaster1.xml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4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2149EA18-5C81-4A69-81DA-2E947718D2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994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790E623A-2B5F-4656-89C5-2339F914CF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943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0E623A-2B5F-4656-89C5-2339F914CFC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863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http://en.wikipedia.org/wiki/Jeremy_Bentham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0E623A-2B5F-4656-89C5-2339F914CFC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12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0E623A-2B5F-4656-89C5-2339F914CFC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77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Prof </a:t>
            </a:r>
            <a:r>
              <a:rPr lang="en-US" dirty="0" err="1" smtClean="0"/>
              <a:t>dunn</a:t>
            </a:r>
            <a:r>
              <a:rPr lang="en-US" dirty="0" smtClean="0"/>
              <a:t> pic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0E623A-2B5F-4656-89C5-2339F914CFC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17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Pic wright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0E623A-2B5F-4656-89C5-2339F914CFC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179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Kurd </a:t>
            </a:r>
            <a:r>
              <a:rPr lang="en-US" dirty="0" err="1" smtClean="0"/>
              <a:t>iraq</a:t>
            </a:r>
            <a:r>
              <a:rPr lang="en-US" dirty="0" smtClean="0"/>
              <a:t> turkey,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90E623A-2B5F-4656-89C5-2339F914CFC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79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5ADC5-41B5-41FC-8EE3-158D4B9ED012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322CD-9F75-43EE-8585-0138FAB133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732749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1E4FB-309F-4CE7-B0EA-51FAE9B8E841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B05C7-C36D-4CBA-ABBC-29DC62E3C9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67405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0CE6D-1D0A-4285-A054-918BEE6F1153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F7484-C4D1-4DAD-BD33-F77831DA77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00345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4BB12-B4D8-4799-81E9-7237633B7927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296A2-D944-4CC9-A40E-74F4E060F0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2313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5D06C-81A7-4B30-BD00-9FC43CBB4586}" type="datetime1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5FD23-F13B-44AD-B8E8-E156707B08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37022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F6AC0-7B88-413C-80CB-72C6592C135D}" type="datetime1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C2A37-1CAA-40DC-95D6-973D48547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22152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57A8B-DF27-42EC-9E56-CD672F8DA4CC}" type="datetime1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B20A0-378D-4696-99FF-6A4AD2791A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17569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D3A91D-6132-4A7E-8795-73E0438CA10A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58926-A97C-41A4-BAA1-BB2BC914B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255488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4C378-6316-47F2-BBD9-71A8A856E1AC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6A412-BDF8-42C4-B587-B14BFA7B28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51437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3F732-9754-4CC6-ACD3-4CB46FA33385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7D438-6281-4AB8-8F3E-B222DF01BD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165774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7A600-0BE9-4A4A-B6F2-90655501F4D7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40049-4133-4B15-BA98-AA8FC7330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59369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69FC-5135-4244-80F2-B9D2D8238105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041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 b="1" i="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200" baseline="0">
                <a:latin typeface="Arial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17EA4-74BA-4063-96C0-7AB2B4719231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66794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9C3F-D129-4089-B4B9-1D0517B9A3B4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00784075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83D2E-255A-44BD-A78C-08B17979D9AF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263014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67C3-3AA3-4008-B62B-5BB54F929BC6}" type="datetime1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25231765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127D-3692-4B9B-817C-C5D5D446E0D3}" type="datetime1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0813929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65A9-E1A5-4126-8312-2AC246146DE6}" type="datetime1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804673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72F63-3AD0-48A3-A9B0-11AD8E75D2A7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7565749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08A26-C8FD-441C-83F9-92D38F92B3D6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9573661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9265D-9B09-4C17-8000-EFB9E4527797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1938707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4226D-547E-4EB9-A19B-6BAF3D3C2ECC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6337162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 eaLnBrk="1" latinLnBrk="0" hangingPunct="1"/>
            <a:fld id="{2A2B16BE-C760-48F0-B3DA-9B1E7046FB42}" type="datetime1">
              <a:rPr lang="en-US" smtClean="0"/>
              <a:t>11/10/2014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6F42FDE4-A7DD-41A7-A0A6-9B649FB43336}" type="slidenum">
              <a:rPr kumimoji="0" lang="en-US" smtClean="0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2585637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385050"/>
      </p:ext>
    </p:extLst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AE416-D82E-4B27-9FC6-D9CA92980A51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313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9B444-8875-4B4C-884E-54FDC8E88D83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1587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E4F4-B9E1-4B88-B1A7-2B72387D725D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29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08CB-1624-476E-A616-528ECA551D62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0141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CE517-2E69-46F2-A73B-7905D780B7FB}" type="datetime1">
              <a:rPr lang="en-US" smtClean="0"/>
              <a:t>11/10/2014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521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A45A9-1A1E-45D2-8ED0-634034B70AC9}" type="datetime1">
              <a:rPr lang="en-US" smtClean="0"/>
              <a:t>11/10/2014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678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550B7-C469-4644-8526-4CE6A9D59EEA}" type="datetime1">
              <a:rPr lang="en-US" smtClean="0"/>
              <a:t>11/10/2014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20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0926D-7BA0-4B3E-9263-A52C5C435E44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0758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17557-99AE-462A-9FCB-6EB21651AF42}" type="datetime1">
              <a:rPr lang="en-US" smtClean="0"/>
              <a:t>11/10/2014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738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CF683-49FB-4306-A8F2-D0EE7A9579C0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486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D40C3-BDB0-447D-96FB-1E44FBDDE4C2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751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462D0F-C9B1-4D84-8F6C-D14B27EAC6C8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FCE9EA-4947-442D-A785-DA0BF56B2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>
    <p:split orient="vert"/>
  </p:transition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E85B019-0919-4968-B67D-2DF542E81F0A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FCE9EA-4947-442D-A785-DA0BF56B2B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4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12" r:id="rId12"/>
    <p:sldLayoutId id="2147483779" r:id="rId13"/>
  </p:sldLayoutIdLst>
  <p:transition spd="slow">
    <p:split orient="vert"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FA2FB-2FA9-4772-BB81-2E2A86CAD45E}" type="datetime1">
              <a:rPr lang="en-US" smtClean="0"/>
              <a:t>11/10/2014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3CC6E-6564-44DF-93A1-7C6E37558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97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2800" b="1" i="0" kern="1200" baseline="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ask.com/government-politics/definition-international-politics-bdd35028e4d6303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useumofplay.org/online-collections/3/41/93.1084" TargetMode="External"/><Relationship Id="rId2" Type="http://schemas.openxmlformats.org/officeDocument/2006/relationships/hyperlink" Target="http://www.keepcalm-o-matic.co.uk/p/drop-bombs-and-carry-arms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eepcalm-o-matic.co.uk/p/drop-bombs-and-carry-arms/" TargetMode="External"/><Relationship Id="rId13" Type="http://schemas.openxmlformats.org/officeDocument/2006/relationships/hyperlink" Target="http://www.universityofcalicut.info/SDE/IVSemInternationalPolitics.pdf" TargetMode="External"/><Relationship Id="rId3" Type="http://schemas.openxmlformats.org/officeDocument/2006/relationships/hyperlink" Target="http://www.incultureparent.com/2011/11/multicultural-matryoshka-dolls/" TargetMode="External"/><Relationship Id="rId7" Type="http://schemas.openxmlformats.org/officeDocument/2006/relationships/hyperlink" Target="http://www.museumofplay.org/online-collections/3/41/93.1084" TargetMode="External"/><Relationship Id="rId12" Type="http://schemas.openxmlformats.org/officeDocument/2006/relationships/hyperlink" Target="http://www.londoninternational.ac.uk/community/londonconnection/articles/features/new-ma-global-diplomacy-launches" TargetMode="External"/><Relationship Id="rId2" Type="http://schemas.openxmlformats.org/officeDocument/2006/relationships/hyperlink" Target="http://www.en.wikipedia.org/wiki" TargetMode="External"/><Relationship Id="rId16" Type="http://schemas.openxmlformats.org/officeDocument/2006/relationships/hyperlink" Target="http://figstory.com/styled-2/index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blogs.spectator.co.uk/coffeehouse/2013/09/times-up-for-todays-welfare-state/" TargetMode="External"/><Relationship Id="rId11" Type="http://schemas.openxmlformats.org/officeDocument/2006/relationships/hyperlink" Target="http://www.nps.gov/adam/planyourvisit/guest-lecture-april-2012.htm" TargetMode="External"/><Relationship Id="rId5" Type="http://schemas.openxmlformats.org/officeDocument/2006/relationships/hyperlink" Target="http://www.siliconafrica.com/where-is-the-problem/" TargetMode="External"/><Relationship Id="rId15" Type="http://schemas.openxmlformats.org/officeDocument/2006/relationships/hyperlink" Target="http://en.wikipedia.org/wiki/Jeremy_Bentham" TargetMode="External"/><Relationship Id="rId10" Type="http://schemas.openxmlformats.org/officeDocument/2006/relationships/hyperlink" Target="http://diveshistrory12.weebly.com/the-formation-of-the-league-of-nationscollective-security.html" TargetMode="External"/><Relationship Id="rId4" Type="http://schemas.openxmlformats.org/officeDocument/2006/relationships/hyperlink" Target="http://www.shutterstock.com/pic-78537562/stock-vector-international-cooperation-to-save-the-earth.html" TargetMode="External"/><Relationship Id="rId9" Type="http://schemas.openxmlformats.org/officeDocument/2006/relationships/hyperlink" Target="http://wwiifrecker11r.wikispaces.com/After+World+War+2+ended" TargetMode="External"/><Relationship Id="rId14" Type="http://schemas.openxmlformats.org/officeDocument/2006/relationships/hyperlink" Target="http://en.wikipedia.org/wiki/Timeline_of_British_diplomatic_history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905000"/>
            <a:ext cx="8305800" cy="355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International Relations</a:t>
            </a:r>
            <a:br>
              <a:rPr lang="en-US" sz="3600" b="1" dirty="0" smtClean="0"/>
            </a:br>
            <a:r>
              <a:rPr lang="en-US" sz="3600" b="1" dirty="0" smtClean="0"/>
              <a:t>Meaning, Scope and Importance</a:t>
            </a:r>
            <a:endParaRPr lang="en-US" sz="36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733800"/>
            <a:ext cx="8153400" cy="25146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Dr</a:t>
            </a:r>
            <a:r>
              <a:rPr lang="en-US" sz="2000" b="1" dirty="0">
                <a:solidFill>
                  <a:schemeClr val="tx1"/>
                </a:solidFill>
              </a:rPr>
              <a:t>. </a:t>
            </a:r>
            <a:r>
              <a:rPr lang="en-US" sz="2000" b="1" dirty="0" err="1">
                <a:solidFill>
                  <a:schemeClr val="tx1"/>
                </a:solidFill>
              </a:rPr>
              <a:t>Fayyaz</a:t>
            </a:r>
            <a:r>
              <a:rPr lang="en-US" sz="2000" b="1" dirty="0">
                <a:solidFill>
                  <a:schemeClr val="tx1"/>
                </a:solidFill>
              </a:rPr>
              <a:t> Ahmad </a:t>
            </a:r>
            <a:r>
              <a:rPr lang="en-US" sz="2000" b="1" dirty="0" err="1">
                <a:solidFill>
                  <a:schemeClr val="tx1"/>
                </a:solidFill>
              </a:rPr>
              <a:t>Faize</a:t>
            </a:r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b="1" dirty="0">
                <a:solidFill>
                  <a:schemeClr val="tx1"/>
                </a:solidFill>
              </a:rPr>
              <a:t>Assistant Professor, Department of Humanities,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COMSATS Institute of Information Technology, Islamabad-Pakistan</a:t>
            </a:r>
            <a:r>
              <a:rPr lang="en-US" sz="2000" b="1" dirty="0" smtClean="0">
                <a:solidFill>
                  <a:schemeClr val="tx1"/>
                </a:solidFill>
              </a:rPr>
              <a:t>.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International Relations (IR)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and Concept</a:t>
            </a:r>
          </a:p>
          <a:p>
            <a:r>
              <a:rPr lang="en-US" dirty="0" smtClean="0"/>
              <a:t>Scope</a:t>
            </a:r>
          </a:p>
          <a:p>
            <a:r>
              <a:rPr lang="en-US" dirty="0" smtClean="0"/>
              <a:t>Importance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358" y="1066800"/>
            <a:ext cx="3367768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http://figstory.com/styled-2/index.html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2060378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Review of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mean by the word ‘international’?</a:t>
            </a:r>
          </a:p>
          <a:p>
            <a:r>
              <a:rPr lang="en-US" dirty="0" smtClean="0"/>
              <a:t>What is meant by ‘International Relations’ (IR)?</a:t>
            </a:r>
          </a:p>
          <a:p>
            <a:r>
              <a:rPr lang="en-US" dirty="0" smtClean="0"/>
              <a:t>What relations we may study in IR?</a:t>
            </a:r>
          </a:p>
          <a:p>
            <a:r>
              <a:rPr lang="en-US" dirty="0" smtClean="0"/>
              <a:t>Is it compulsory to have relations with other states?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3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09400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Meaning and Origin</a:t>
            </a:r>
          </a:p>
          <a:p>
            <a:r>
              <a:rPr lang="en-US" dirty="0" smtClean="0"/>
              <a:t>Jeremy Bentham, the English political </a:t>
            </a:r>
          </a:p>
          <a:p>
            <a:pPr marL="0" indent="0">
              <a:buNone/>
            </a:pPr>
            <a:r>
              <a:rPr lang="en-US" dirty="0" smtClean="0"/>
              <a:t>philosopher </a:t>
            </a:r>
            <a:r>
              <a:rPr lang="en-US" dirty="0"/>
              <a:t>used the word ‘international’ for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1</a:t>
            </a:r>
            <a:r>
              <a:rPr lang="en-US" baseline="30000" dirty="0" smtClean="0"/>
              <a:t>st</a:t>
            </a:r>
            <a:r>
              <a:rPr lang="en-US" dirty="0" smtClean="0"/>
              <a:t> time in </a:t>
            </a:r>
            <a:r>
              <a:rPr lang="en-US" dirty="0" smtClean="0">
                <a:solidFill>
                  <a:srgbClr val="FF0000"/>
                </a:solidFill>
              </a:rPr>
              <a:t>1789 (?)</a:t>
            </a:r>
          </a:p>
          <a:p>
            <a:r>
              <a:rPr lang="en-US" dirty="0" smtClean="0"/>
              <a:t>Relations b/w nations</a:t>
            </a:r>
          </a:p>
          <a:p>
            <a:r>
              <a:rPr lang="en-US" dirty="0"/>
              <a:t>nation</a:t>
            </a:r>
            <a:r>
              <a:rPr lang="en-US" b="1" dirty="0"/>
              <a:t> </a:t>
            </a:r>
            <a:r>
              <a:rPr lang="en-US" dirty="0"/>
              <a:t>and state were </a:t>
            </a:r>
            <a:r>
              <a:rPr lang="en-US" dirty="0" smtClean="0"/>
              <a:t>used </a:t>
            </a:r>
            <a:r>
              <a:rPr lang="en-US" dirty="0"/>
              <a:t>interchangeably,</a:t>
            </a:r>
            <a:endParaRPr lang="en-US" dirty="0" smtClean="0"/>
          </a:p>
          <a:p>
            <a:r>
              <a:rPr lang="en-US" dirty="0" smtClean="0"/>
              <a:t>international for relations between states</a:t>
            </a:r>
          </a:p>
          <a:p>
            <a:r>
              <a:rPr lang="en-US" dirty="0" smtClean="0"/>
              <a:t>IR as a field of study-? </a:t>
            </a:r>
          </a:p>
          <a:p>
            <a:r>
              <a:rPr lang="en-US" dirty="0" smtClean="0"/>
              <a:t>starts since 1919 in University of Wales</a:t>
            </a:r>
          </a:p>
          <a:p>
            <a:r>
              <a:rPr lang="en-US" dirty="0" smtClean="0"/>
              <a:t>LSE and Oxford University then followed</a:t>
            </a:r>
          </a:p>
          <a:p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745" y="457200"/>
            <a:ext cx="183832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00400" cy="365125"/>
          </a:xfrm>
        </p:spPr>
        <p:txBody>
          <a:bodyPr/>
          <a:lstStyle/>
          <a:p>
            <a:r>
              <a:rPr kumimoji="0" lang="en-US" dirty="0"/>
              <a:t>http://en.wikipedia.org/wiki/Jeremy_Bentham</a:t>
            </a:r>
          </a:p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4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4786598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626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Two Schools of thought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Year 1789?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 French Revolution and US constitution, first President took oath</a:t>
            </a:r>
          </a:p>
          <a:p>
            <a:pPr algn="just"/>
            <a:endParaRPr lang="en-US" dirty="0" smtClean="0">
              <a:solidFill>
                <a:srgbClr val="FF0000"/>
              </a:solidFill>
            </a:endParaRPr>
          </a:p>
          <a:p>
            <a:pPr algn="just"/>
            <a:r>
              <a:rPr lang="en-US" dirty="0"/>
              <a:t>Two Schools of thought</a:t>
            </a:r>
          </a:p>
          <a:p>
            <a:pPr algn="just"/>
            <a:r>
              <a:rPr lang="en-US" dirty="0" smtClean="0"/>
              <a:t>Narrow </a:t>
            </a:r>
            <a:r>
              <a:rPr lang="en-US" dirty="0" err="1" smtClean="0"/>
              <a:t>vs</a:t>
            </a:r>
            <a:r>
              <a:rPr lang="en-US" dirty="0" smtClean="0"/>
              <a:t> Broad</a:t>
            </a:r>
          </a:p>
          <a:p>
            <a:pPr algn="just"/>
            <a:r>
              <a:rPr lang="en-US" dirty="0" smtClean="0"/>
              <a:t>Narrow View: Restrict IR to inter-state official relations</a:t>
            </a:r>
          </a:p>
          <a:p>
            <a:pPr algn="just"/>
            <a:r>
              <a:rPr lang="en-US" dirty="0" smtClean="0"/>
              <a:t>Does not include trade &amp; business activities, educational and cultural relations, religious affairs, non-governmental organizations etc. </a:t>
            </a:r>
          </a:p>
          <a:p>
            <a:pPr algn="just"/>
            <a:r>
              <a:rPr lang="en-US" dirty="0" smtClean="0"/>
              <a:t>Main supporters: Prof Dunn and Taylor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1589541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388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Prof Dunn: IR is concerned with ‘the actual relations that take place across national boundaries or as the body of knowledge which we have of these relations at any given time’</a:t>
            </a:r>
          </a:p>
          <a:p>
            <a:pPr algn="just"/>
            <a:r>
              <a:rPr lang="en-US" dirty="0"/>
              <a:t>Trevor Taylor (1979</a:t>
            </a:r>
            <a:r>
              <a:rPr lang="en-US" dirty="0" smtClean="0"/>
              <a:t>), "</a:t>
            </a:r>
            <a:r>
              <a:rPr lang="en-US" dirty="0"/>
              <a:t>a discipline, which tries to explain political </a:t>
            </a:r>
            <a:r>
              <a:rPr lang="en-US" dirty="0" smtClean="0"/>
              <a:t>activities across </a:t>
            </a:r>
            <a:r>
              <a:rPr lang="en-US" dirty="0"/>
              <a:t>state boundaries</a:t>
            </a:r>
            <a:r>
              <a:rPr lang="en-US" dirty="0" smtClean="0"/>
              <a:t>".</a:t>
            </a:r>
          </a:p>
          <a:p>
            <a:pPr algn="just"/>
            <a:r>
              <a:rPr lang="en-US" dirty="0" smtClean="0"/>
              <a:t>Very simplistic and </a:t>
            </a:r>
          </a:p>
          <a:p>
            <a:pPr marL="0" indent="0" algn="just">
              <a:buNone/>
            </a:pPr>
            <a:r>
              <a:rPr lang="en-US" dirty="0" smtClean="0"/>
              <a:t>Narrow view of IR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600200" y="6356350"/>
            <a:ext cx="4419600" cy="365125"/>
          </a:xfrm>
        </p:spPr>
        <p:txBody>
          <a:bodyPr/>
          <a:lstStyle/>
          <a:p>
            <a:r>
              <a:rPr kumimoji="0" lang="en-US" dirty="0"/>
              <a:t>http://en.wikipedia.org/wiki/Timeline_of_British_diplomatic_history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6</a:t>
            </a:fld>
            <a:endParaRPr kumimoji="0"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59601"/>
            <a:ext cx="4933950" cy="371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455580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5791200"/>
          </a:xfrm>
        </p:spPr>
        <p:txBody>
          <a:bodyPr/>
          <a:lstStyle/>
          <a:p>
            <a:r>
              <a:rPr lang="en-US" dirty="0" smtClean="0"/>
              <a:t>Broad View:</a:t>
            </a:r>
          </a:p>
          <a:p>
            <a:r>
              <a:rPr lang="en-US" dirty="0" smtClean="0"/>
              <a:t>Includes many activities, relations and interactions besides official relations</a:t>
            </a:r>
          </a:p>
          <a:p>
            <a:r>
              <a:rPr lang="en-US" dirty="0" smtClean="0"/>
              <a:t>Main Supporters: Quincy Wright, Hoffmann, </a:t>
            </a:r>
            <a:r>
              <a:rPr lang="en-US" dirty="0" err="1" smtClean="0"/>
              <a:t>Rosenau</a:t>
            </a:r>
            <a:r>
              <a:rPr lang="en-US" dirty="0" smtClean="0"/>
              <a:t>, </a:t>
            </a:r>
            <a:r>
              <a:rPr lang="en-US" dirty="0" err="1" smtClean="0"/>
              <a:t>Mathiesen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7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8748170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457200"/>
            <a:ext cx="8153400" cy="5638800"/>
          </a:xfrm>
        </p:spPr>
        <p:txBody>
          <a:bodyPr>
            <a:normAutofit/>
          </a:bodyPr>
          <a:lstStyle/>
          <a:p>
            <a:r>
              <a:rPr lang="en-US" u="sng" dirty="0" smtClean="0"/>
              <a:t>Quincy Wright</a:t>
            </a:r>
            <a:r>
              <a:rPr lang="en-US" dirty="0" smtClean="0"/>
              <a:t>: It is not only the nations which international relations seek to regulate. Varied types of groups- nations, states, government</a:t>
            </a:r>
          </a:p>
          <a:p>
            <a:r>
              <a:rPr lang="en-US" dirty="0" smtClean="0"/>
              <a:t>People,</a:t>
            </a:r>
          </a:p>
          <a:p>
            <a:r>
              <a:rPr lang="en-US" dirty="0" smtClean="0"/>
              <a:t>Regions, alliances,</a:t>
            </a:r>
          </a:p>
          <a:p>
            <a:r>
              <a:rPr lang="en-US" dirty="0" smtClean="0"/>
              <a:t>Confederations, international organizations,</a:t>
            </a:r>
          </a:p>
          <a:p>
            <a:r>
              <a:rPr lang="en-US" dirty="0" smtClean="0"/>
              <a:t>Even industrial organizations,</a:t>
            </a:r>
          </a:p>
          <a:p>
            <a:r>
              <a:rPr lang="en-US" dirty="0" smtClean="0"/>
              <a:t>Cultural organizations</a:t>
            </a:r>
          </a:p>
          <a:p>
            <a:r>
              <a:rPr lang="en-US" dirty="0" smtClean="0"/>
              <a:t>Religious organizations must be dealt with in the study of international relations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8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704016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err="1" smtClean="0"/>
              <a:t>Rosenau</a:t>
            </a:r>
            <a:r>
              <a:rPr lang="en-US" dirty="0" smtClean="0"/>
              <a:t>: The internal events within a state affects the relations on international level. </a:t>
            </a:r>
          </a:p>
          <a:p>
            <a:pPr marL="0" indent="0">
              <a:buNone/>
            </a:pPr>
            <a:r>
              <a:rPr lang="en-US" dirty="0" smtClean="0"/>
              <a:t>Even some time a boundary is difficult to draw between national and international action</a:t>
            </a:r>
          </a:p>
          <a:p>
            <a:pPr marL="0" indent="0">
              <a:buNone/>
            </a:pPr>
            <a:r>
              <a:rPr lang="en-US" dirty="0" err="1" smtClean="0"/>
              <a:t>Mathiesen</a:t>
            </a:r>
            <a:r>
              <a:rPr lang="en-US" dirty="0" smtClean="0"/>
              <a:t> holds the same view:</a:t>
            </a:r>
          </a:p>
          <a:p>
            <a:pPr marL="0" indent="0">
              <a:buNone/>
            </a:pPr>
            <a:r>
              <a:rPr lang="en-US" dirty="0" smtClean="0"/>
              <a:t>The internal affairs of a state fall with in jurisdiction of IR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9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7760878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001000" cy="5638800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Example: </a:t>
            </a:r>
            <a:endParaRPr lang="en-US" b="1" u="sng" dirty="0"/>
          </a:p>
          <a:p>
            <a:r>
              <a:rPr lang="en-US" dirty="0" smtClean="0"/>
              <a:t>Saudi government decide to decrease oil supply or stop?</a:t>
            </a:r>
          </a:p>
          <a:p>
            <a:r>
              <a:rPr lang="en-US" dirty="0" smtClean="0"/>
              <a:t>High level of concern through out the world, prices, inflation, jobs, etc.</a:t>
            </a:r>
          </a:p>
          <a:p>
            <a:r>
              <a:rPr lang="en-US" dirty="0" smtClean="0"/>
              <a:t>Currency devaluation? </a:t>
            </a:r>
          </a:p>
          <a:p>
            <a:r>
              <a:rPr lang="en-US" dirty="0" smtClean="0"/>
              <a:t>If </a:t>
            </a:r>
            <a:r>
              <a:rPr lang="en-US" dirty="0"/>
              <a:t>dollar value gets </a:t>
            </a:r>
            <a:r>
              <a:rPr lang="en-US" dirty="0" smtClean="0"/>
              <a:t>low, </a:t>
            </a:r>
            <a:r>
              <a:rPr lang="en-US" dirty="0"/>
              <a:t>many countries economies will be </a:t>
            </a:r>
            <a:r>
              <a:rPr lang="en-US" dirty="0" smtClean="0"/>
              <a:t>affected</a:t>
            </a:r>
          </a:p>
          <a:p>
            <a:r>
              <a:rPr lang="en-US" dirty="0" smtClean="0"/>
              <a:t>Increasing defence budget by a government</a:t>
            </a:r>
            <a:endParaRPr lang="en-US" dirty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1105509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/>
              <a:t>Conclusion</a:t>
            </a:r>
          </a:p>
          <a:p>
            <a:r>
              <a:rPr lang="en-US" dirty="0" smtClean="0"/>
              <a:t>IR- not limited to official relations at present</a:t>
            </a:r>
          </a:p>
          <a:p>
            <a:r>
              <a:rPr lang="en-US" dirty="0" smtClean="0"/>
              <a:t>Possible only in the old states or Greek city states</a:t>
            </a:r>
          </a:p>
          <a:p>
            <a:r>
              <a:rPr lang="en-US" dirty="0" smtClean="0"/>
              <a:t>need of the people has increased- welfare state</a:t>
            </a:r>
          </a:p>
          <a:p>
            <a:r>
              <a:rPr lang="en-US" dirty="0" smtClean="0"/>
              <a:t>Many organizations and associations emerged</a:t>
            </a:r>
          </a:p>
          <a:p>
            <a:r>
              <a:rPr lang="en-US" dirty="0" smtClean="0"/>
              <a:t>States have to consider all aspect of human life</a:t>
            </a:r>
          </a:p>
          <a:p>
            <a:r>
              <a:rPr lang="en-US" dirty="0" smtClean="0"/>
              <a:t>Thus IR is concerned with all types of official, political, social, cultural, economic, ideological, military relations between and among states.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69733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pPr marL="0" indent="0" algn="l"/>
            <a:r>
              <a:rPr lang="en-US" u="sng" dirty="0"/>
              <a:t>IR and International Politics (IP</a:t>
            </a:r>
            <a:r>
              <a:rPr lang="en-US" u="sng" dirty="0" smtClean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/>
          <a:lstStyle/>
          <a:p>
            <a:r>
              <a:rPr lang="en-US" dirty="0"/>
              <a:t>IP is not IR- </a:t>
            </a:r>
            <a:r>
              <a:rPr lang="en-US" dirty="0" smtClean="0"/>
              <a:t>different</a:t>
            </a:r>
          </a:p>
          <a:p>
            <a:r>
              <a:rPr lang="en-US" dirty="0"/>
              <a:t> </a:t>
            </a:r>
            <a:r>
              <a:rPr lang="en-US" dirty="0" smtClean="0"/>
              <a:t>Differ </a:t>
            </a:r>
            <a:r>
              <a:rPr lang="en-US" dirty="0"/>
              <a:t>like narrow and broad view of </a:t>
            </a:r>
            <a:r>
              <a:rPr lang="en-US" dirty="0" smtClean="0"/>
              <a:t>IR</a:t>
            </a:r>
          </a:p>
          <a:p>
            <a:r>
              <a:rPr lang="en-US" dirty="0"/>
              <a:t> </a:t>
            </a:r>
            <a:r>
              <a:rPr lang="en-US" dirty="0" smtClean="0"/>
              <a:t>IP </a:t>
            </a:r>
            <a:r>
              <a:rPr lang="en-US" dirty="0"/>
              <a:t>is limited and narrow in meaning and </a:t>
            </a:r>
            <a:r>
              <a:rPr lang="en-US" dirty="0" smtClean="0"/>
              <a:t>scope</a:t>
            </a:r>
          </a:p>
          <a:p>
            <a:r>
              <a:rPr lang="en-US" dirty="0"/>
              <a:t>International politics is the way in which sovereign states interact with each </a:t>
            </a:r>
            <a:r>
              <a:rPr lang="en-US" dirty="0" smtClean="0"/>
              <a:t>other on political level</a:t>
            </a:r>
          </a:p>
          <a:p>
            <a:pPr marL="0" indent="0">
              <a:buNone/>
            </a:pPr>
            <a:r>
              <a:rPr lang="en-US" sz="1100" dirty="0">
                <a:hlinkClick r:id="rId2"/>
              </a:rPr>
              <a:t>(http://www.ask.com/government-politics/definition-international-politics-bdd35028e4d6303</a:t>
            </a:r>
            <a:r>
              <a:rPr lang="en-US" sz="1100" dirty="0"/>
              <a:t>)</a:t>
            </a:r>
          </a:p>
          <a:p>
            <a:r>
              <a:rPr lang="en-US" dirty="0" smtClean="0"/>
              <a:t>IP </a:t>
            </a:r>
            <a:r>
              <a:rPr lang="en-US" dirty="0"/>
              <a:t>is concerned with political activities involving policies, state interests and conflicts</a:t>
            </a:r>
          </a:p>
          <a:p>
            <a:r>
              <a:rPr lang="en-US" dirty="0" smtClean="0"/>
              <a:t>“</a:t>
            </a:r>
            <a:r>
              <a:rPr lang="en-US" dirty="0"/>
              <a:t>It is the </a:t>
            </a:r>
            <a:r>
              <a:rPr lang="en-US" dirty="0" smtClean="0"/>
              <a:t>struggle for </a:t>
            </a:r>
            <a:r>
              <a:rPr lang="en-US" dirty="0"/>
              <a:t>and use of power among nations</a:t>
            </a:r>
            <a:r>
              <a:rPr lang="en-US" dirty="0" smtClean="0"/>
              <a:t>.” (Morgenthau) </a:t>
            </a:r>
            <a:r>
              <a:rPr lang="en-US" sz="1100" i="1" dirty="0"/>
              <a:t>www.universityofcalicut.info/SDE/IVSem</a:t>
            </a:r>
            <a:r>
              <a:rPr lang="en-US" sz="1100" b="1" i="1" dirty="0"/>
              <a:t>InternationalPolitics</a:t>
            </a:r>
            <a:r>
              <a:rPr lang="en-US" sz="1100" i="1" dirty="0"/>
              <a:t>.pdf</a:t>
            </a:r>
            <a:endParaRPr lang="en-US" sz="1100" dirty="0"/>
          </a:p>
          <a:p>
            <a:r>
              <a:rPr lang="en-US" dirty="0" smtClean="0"/>
              <a:t>His famous book is Politics among nations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5181600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12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t="13301" r="13637" b="18910"/>
          <a:stretch/>
        </p:blipFill>
        <p:spPr bwMode="auto">
          <a:xfrm>
            <a:off x="7343773" y="4343400"/>
            <a:ext cx="1514475" cy="201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596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305800" cy="5638800"/>
          </a:xfrm>
        </p:spPr>
        <p:txBody>
          <a:bodyPr>
            <a:normAutofit/>
          </a:bodyPr>
          <a:lstStyle/>
          <a:p>
            <a:r>
              <a:rPr lang="en-US" dirty="0" smtClean="0"/>
              <a:t>IR is broader and includes a wide variety of political, non-political, official and unofficial, formal and informal activities and relations (Palmer &amp; Perkins)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52400" y="6324600"/>
            <a:ext cx="4267200" cy="365125"/>
          </a:xfrm>
        </p:spPr>
        <p:txBody>
          <a:bodyPr/>
          <a:lstStyle/>
          <a:p>
            <a:r>
              <a:rPr kumimoji="0" lang="en-US" dirty="0"/>
              <a:t>http://www.londoninternational.ac.uk/community/londonconnection/articles/features/new-ma-global-diplomacy-launches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800600" y="6356350"/>
            <a:ext cx="3886200" cy="365125"/>
          </a:xfrm>
        </p:spPr>
        <p:txBody>
          <a:bodyPr/>
          <a:lstStyle/>
          <a:p>
            <a:fld id="{6F42FDE4-A7DD-41A7-A0A6-9B649FB43336}" type="slidenum">
              <a:rPr kumimoji="0" lang="en-US" sz="1100" smtClean="0"/>
              <a:t>13</a:t>
            </a:fld>
            <a:r>
              <a:rPr kumimoji="0" lang="en-US" sz="1100" dirty="0"/>
              <a:t>http://www.ihavenet.com/World-Religion-Growing-Influence-in-International-Politics-Foreign-Affairs.html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8" r="16572" b="3939"/>
          <a:stretch/>
        </p:blipFill>
        <p:spPr bwMode="auto">
          <a:xfrm>
            <a:off x="4211581" y="3200400"/>
            <a:ext cx="4038727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9" r="8789" b="6367"/>
          <a:stretch/>
        </p:blipFill>
        <p:spPr bwMode="auto">
          <a:xfrm>
            <a:off x="468758" y="2971800"/>
            <a:ext cx="3537186" cy="2954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3492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1534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/>
              <a:t>Scope:</a:t>
            </a:r>
          </a:p>
          <a:p>
            <a:r>
              <a:rPr lang="en-US" dirty="0" smtClean="0"/>
              <a:t>The extent of the area or subject matter that something deals with or to which it is relevant (Oxford dictionary)</a:t>
            </a:r>
          </a:p>
          <a:p>
            <a:r>
              <a:rPr lang="en-US" dirty="0" smtClean="0"/>
              <a:t>Increased with major developments and events</a:t>
            </a:r>
          </a:p>
          <a:p>
            <a:r>
              <a:rPr lang="en-US" dirty="0" smtClean="0"/>
              <a:t>Started with diplomatic history and conduct of diplomatic relations between governments 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981200" y="6356350"/>
            <a:ext cx="4664646" cy="365125"/>
          </a:xfrm>
        </p:spPr>
        <p:txBody>
          <a:bodyPr/>
          <a:lstStyle/>
          <a:p>
            <a:r>
              <a:rPr kumimoji="0" lang="en-US" dirty="0"/>
              <a:t>http://www.nps.gov/adam/planyourvisit/guest-lecture-april-2012.htm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14</a:t>
            </a:fld>
            <a:endParaRPr kumimoji="0"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19400"/>
            <a:ext cx="4604892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3315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Scope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Study of international law included- With more pacts and treaties, people movement</a:t>
            </a:r>
          </a:p>
          <a:p>
            <a:r>
              <a:rPr lang="en-US" dirty="0" smtClean="0"/>
              <a:t>International Organizations- League of Nations (when?)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Can you name some international and regional organizations?</a:t>
            </a:r>
          </a:p>
          <a:p>
            <a:r>
              <a:rPr lang="en-US" dirty="0" smtClean="0"/>
              <a:t>UNO, NATO, WARSAW Pact, SEATO, OIC, EU, SAARC </a:t>
            </a:r>
            <a:r>
              <a:rPr lang="en-US" dirty="0" err="1" smtClean="0"/>
              <a:t>etc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6481762" cy="365125"/>
          </a:xfrm>
        </p:spPr>
        <p:txBody>
          <a:bodyPr/>
          <a:lstStyle/>
          <a:p>
            <a:r>
              <a:rPr kumimoji="0" lang="en-US" dirty="0"/>
              <a:t>http://diveshistrory12.weebly.com/the-formation-of-the-league-of-nationscollective-security.html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15</a:t>
            </a:fld>
            <a:endParaRPr kumimoji="0" lang="en-US"/>
          </a:p>
        </p:txBody>
      </p:sp>
      <p:pic>
        <p:nvPicPr>
          <p:cNvPr id="6146" name="Picture 2" descr="https://encrypted-tbn0.gstatic.com/images?q=tbn:ANd9GcQUuLx-pBUluyUWUIIGkgIWQOgxiI8Fj3rr12X7lMiKfz0jU5Bwx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6941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17"/>
          <a:stretch/>
        </p:blipFill>
        <p:spPr bwMode="auto">
          <a:xfrm>
            <a:off x="1295400" y="2669380"/>
            <a:ext cx="2442668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41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"/>
            <a:ext cx="8153400" cy="5867400"/>
          </a:xfrm>
        </p:spPr>
        <p:txBody>
          <a:bodyPr>
            <a:normAutofit/>
          </a:bodyPr>
          <a:lstStyle/>
          <a:p>
            <a:r>
              <a:rPr lang="en-US" dirty="0" smtClean="0"/>
              <a:t>Post World War II- Great Changes in the world ?</a:t>
            </a:r>
          </a:p>
          <a:p>
            <a:r>
              <a:rPr lang="en-US" dirty="0" smtClean="0"/>
              <a:t>Decline in Europe power (why ?)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http://wwiifrecker11r.wikispaces.com/After+World+War+2+ended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16</a:t>
            </a:fld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85900"/>
            <a:ext cx="405847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79" y="1447800"/>
            <a:ext cx="4739821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27094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/>
              <a:t>colonies getting independence, (e.g. ?)</a:t>
            </a:r>
          </a:p>
          <a:p>
            <a:r>
              <a:rPr lang="en-US" dirty="0"/>
              <a:t>Emergence of bi-polar world </a:t>
            </a:r>
            <a:r>
              <a:rPr lang="en-US" dirty="0" smtClean="0"/>
              <a:t>?</a:t>
            </a:r>
          </a:p>
          <a:p>
            <a:r>
              <a:rPr lang="en-US" dirty="0" smtClean="0"/>
              <a:t>Multi-polar from 1648-1945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600200" y="6356350"/>
            <a:ext cx="4419600" cy="365125"/>
          </a:xfrm>
        </p:spPr>
        <p:txBody>
          <a:bodyPr/>
          <a:lstStyle/>
          <a:p>
            <a:r>
              <a:rPr kumimoji="0" lang="en-US" dirty="0"/>
              <a:t>http://coffeeforclosers.wordpress.com/2010/08/08/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17</a:t>
            </a:fld>
            <a:endParaRPr kumimoji="0"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547662" cy="503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55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/>
              <a:t>Armament ?</a:t>
            </a:r>
          </a:p>
          <a:p>
            <a:r>
              <a:rPr lang="en-US" dirty="0"/>
              <a:t>Nuclear Proliferations 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410200" cy="365125"/>
          </a:xfrm>
        </p:spPr>
        <p:txBody>
          <a:bodyPr/>
          <a:lstStyle/>
          <a:p>
            <a:r>
              <a:rPr kumimoji="0" lang="en-US" dirty="0">
                <a:hlinkClick r:id="rId2"/>
              </a:rPr>
              <a:t>http://www.keepcalm-o-matic.co.uk/p/drop-bombs-and-carry-arms</a:t>
            </a:r>
            <a:r>
              <a:rPr kumimoji="0" lang="en-US" dirty="0" smtClean="0">
                <a:hlinkClick r:id="rId2"/>
              </a:rPr>
              <a:t>/</a:t>
            </a:r>
            <a:endParaRPr kumimoji="0" lang="en-US" dirty="0" smtClean="0"/>
          </a:p>
          <a:p>
            <a:r>
              <a:rPr kumimoji="0" lang="en-US" dirty="0">
                <a:hlinkClick r:id="rId3"/>
              </a:rPr>
              <a:t>http://</a:t>
            </a:r>
            <a:r>
              <a:rPr kumimoji="0" lang="en-US" dirty="0" smtClean="0">
                <a:hlinkClick r:id="rId3"/>
              </a:rPr>
              <a:t>www.museumofplay.org/online-collections/3/41/93.1084</a:t>
            </a:r>
            <a:r>
              <a:rPr kumimoji="0" lang="en-US" dirty="0" smtClean="0"/>
              <a:t> 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18</a:t>
            </a:fld>
            <a:endParaRPr kumimoji="0"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1226125"/>
            <a:ext cx="3947522" cy="3927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9" b="7143"/>
          <a:stretch/>
        </p:blipFill>
        <p:spPr bwMode="auto">
          <a:xfrm>
            <a:off x="4998108" y="1191490"/>
            <a:ext cx="3817088" cy="3962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985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r>
              <a:rPr lang="en-US" dirty="0"/>
              <a:t>Rise of democratic governments and people expectations</a:t>
            </a:r>
          </a:p>
          <a:p>
            <a:r>
              <a:rPr lang="en-US" dirty="0"/>
              <a:t>Concept of welfare state and growing importance of individuals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5486400" cy="365125"/>
          </a:xfrm>
        </p:spPr>
        <p:txBody>
          <a:bodyPr/>
          <a:lstStyle/>
          <a:p>
            <a:r>
              <a:rPr kumimoji="0" lang="en-US" dirty="0"/>
              <a:t>http://blogs.spectator.co.uk/coffeehouse/2013/09/times-up-for-todays-welfare-state/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19</a:t>
            </a:fld>
            <a:endParaRPr kumimoji="0"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8" t="4156" b="9090"/>
          <a:stretch/>
        </p:blipFill>
        <p:spPr bwMode="auto">
          <a:xfrm>
            <a:off x="4572000" y="2241838"/>
            <a:ext cx="4031673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4"/>
          <a:stretch/>
        </p:blipFill>
        <p:spPr bwMode="auto">
          <a:xfrm>
            <a:off x="533400" y="2241838"/>
            <a:ext cx="3844636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6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914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Scope of IR- widened and broadened</a:t>
            </a:r>
          </a:p>
          <a:p>
            <a:r>
              <a:rPr lang="en-US" dirty="0" smtClean="0"/>
              <a:t>Includes- diplomatic activities,</a:t>
            </a:r>
          </a:p>
          <a:p>
            <a:r>
              <a:rPr lang="en-US" dirty="0" smtClean="0"/>
              <a:t> international politics,</a:t>
            </a:r>
          </a:p>
          <a:p>
            <a:r>
              <a:rPr lang="en-US" dirty="0" smtClean="0"/>
              <a:t> international law,</a:t>
            </a:r>
          </a:p>
          <a:p>
            <a:r>
              <a:rPr lang="en-US" dirty="0" smtClean="0"/>
              <a:t> study of international organizations, </a:t>
            </a:r>
          </a:p>
          <a:p>
            <a:r>
              <a:rPr lang="en-US" dirty="0" smtClean="0"/>
              <a:t>international administrations, </a:t>
            </a:r>
          </a:p>
          <a:p>
            <a:r>
              <a:rPr lang="en-US" dirty="0" smtClean="0"/>
              <a:t>area studies, foreign policies, </a:t>
            </a:r>
          </a:p>
          <a:p>
            <a:r>
              <a:rPr lang="en-US" dirty="0" smtClean="0"/>
              <a:t>economic and financial matters, </a:t>
            </a:r>
          </a:p>
          <a:p>
            <a:r>
              <a:rPr lang="en-US" dirty="0" smtClean="0"/>
              <a:t>geographical, ideological and military thoughts and strategic studies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0258486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Cont.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 smtClean="0"/>
              <a:t>Though IR is growing as a subject</a:t>
            </a:r>
          </a:p>
          <a:p>
            <a:r>
              <a:rPr lang="en-US" dirty="0" smtClean="0"/>
              <a:t>Still many weakness </a:t>
            </a:r>
          </a:p>
          <a:p>
            <a:r>
              <a:rPr lang="en-US" dirty="0" smtClean="0"/>
              <a:t>Lack systematic body of organized theories and principles</a:t>
            </a:r>
          </a:p>
          <a:p>
            <a:r>
              <a:rPr lang="en-US" dirty="0"/>
              <a:t>Lacks unity of subject matter- bundle of subjects</a:t>
            </a:r>
          </a:p>
          <a:p>
            <a:r>
              <a:rPr lang="en-US" dirty="0" smtClean="0"/>
              <a:t>Dependent on other better organized disciplines for explaining various international phenomena and events (Philosophy, law, history, political science, psychology)</a:t>
            </a:r>
          </a:p>
          <a:p>
            <a:r>
              <a:rPr lang="en-US" dirty="0" smtClean="0"/>
              <a:t>The international world is in transition due to rise in technology (movement of people, goods, ideas) </a:t>
            </a:r>
          </a:p>
          <a:p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8075269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Conclusion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Lacks </a:t>
            </a:r>
            <a:r>
              <a:rPr lang="en-US" dirty="0"/>
              <a:t>objectivity- subjective nature and the results can not be predicted </a:t>
            </a:r>
            <a:r>
              <a:rPr lang="en-US" dirty="0" smtClean="0"/>
              <a:t>(involve man and sovereign states)</a:t>
            </a:r>
          </a:p>
          <a:p>
            <a:r>
              <a:rPr lang="en-US" dirty="0" smtClean="0"/>
              <a:t>Comments and analysis of experts vary on different events</a:t>
            </a:r>
          </a:p>
          <a:p>
            <a:r>
              <a:rPr lang="en-US" dirty="0" smtClean="0"/>
              <a:t>IR is a growing subject with distinctive theories if not general and a distinctive subject matter may be regarded as a discipline (Palmer &amp; Perkins)</a:t>
            </a:r>
          </a:p>
          <a:p>
            <a:r>
              <a:rPr lang="en-US" dirty="0" smtClean="0"/>
              <a:t>To provide a  systematic approach for solving problems of international life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430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pPr algn="l"/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0010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1. Helps in understanding the present world and the causes of advancement and backwardness of different states</a:t>
            </a:r>
          </a:p>
          <a:p>
            <a:r>
              <a:rPr lang="en-US" dirty="0" smtClean="0"/>
              <a:t>Understanding government policies and the causes of success and failure, such as free market policy, privatization, nationalization, free media, education policies.. </a:t>
            </a:r>
          </a:p>
          <a:p>
            <a:r>
              <a:rPr lang="en-US" dirty="0" smtClean="0"/>
              <a:t>Lesson learnt can be used for progress and development </a:t>
            </a:r>
          </a:p>
          <a:p>
            <a:r>
              <a:rPr lang="en-US" dirty="0" smtClean="0"/>
              <a:t>E.g. the economic policies of China is a guidance for others</a:t>
            </a:r>
          </a:p>
          <a:p>
            <a:r>
              <a:rPr lang="en-US" dirty="0" smtClean="0"/>
              <a:t> the rise of Japan as a technologically advance state after WWII,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85800" y="6356350"/>
            <a:ext cx="5791200" cy="365125"/>
          </a:xfrm>
        </p:spPr>
        <p:txBody>
          <a:bodyPr/>
          <a:lstStyle/>
          <a:p>
            <a:r>
              <a:rPr kumimoji="0" lang="en-US" dirty="0"/>
              <a:t>http://www.recruitingblogs.com/profiles/blogs/understanding-the-world-recruiters-live-in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23</a:t>
            </a:fld>
            <a:endParaRPr kumimoji="0"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3" t="7184" r="12470"/>
          <a:stretch/>
        </p:blipFill>
        <p:spPr bwMode="auto">
          <a:xfrm>
            <a:off x="5562600" y="4419600"/>
            <a:ext cx="3124200" cy="204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94188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algn="l"/>
            <a:r>
              <a:rPr lang="en-US" dirty="0" smtClean="0"/>
              <a:t>Importance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2. Helps in understanding the problems facing the World and how to solve them</a:t>
            </a:r>
          </a:p>
          <a:p>
            <a:r>
              <a:rPr lang="en-US" dirty="0" smtClean="0"/>
              <a:t>Understanding and finding solutions to these problems through mutual cooperation and combined strategy</a:t>
            </a:r>
          </a:p>
          <a:p>
            <a:r>
              <a:rPr lang="en-US" dirty="0" smtClean="0"/>
              <a:t>E.g. Global warming, population utilization, collective security, terrorism etc.</a:t>
            </a:r>
          </a:p>
          <a:p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47800" y="6356350"/>
            <a:ext cx="3886200" cy="365125"/>
          </a:xfrm>
        </p:spPr>
        <p:txBody>
          <a:bodyPr/>
          <a:lstStyle/>
          <a:p>
            <a:r>
              <a:rPr kumimoji="0" lang="en-US" dirty="0"/>
              <a:t>http://www.siliconafrica.com/where-is-the-problem/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24</a:t>
            </a:fld>
            <a:endParaRPr kumimoji="0"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3031" r="7879" b="10706"/>
          <a:stretch/>
        </p:blipFill>
        <p:spPr bwMode="auto">
          <a:xfrm>
            <a:off x="4419600" y="3228109"/>
            <a:ext cx="3671456" cy="2957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67489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algn="l"/>
            <a:r>
              <a:rPr lang="en-US" dirty="0" smtClean="0"/>
              <a:t>Importance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3. Helps in seeking international cooperation </a:t>
            </a:r>
          </a:p>
          <a:p>
            <a:r>
              <a:rPr lang="en-US" dirty="0" smtClean="0"/>
              <a:t>Isolation in today’s world is not possible</a:t>
            </a:r>
          </a:p>
          <a:p>
            <a:r>
              <a:rPr lang="en-US" dirty="0" smtClean="0"/>
              <a:t>State depends on one another for various needs (economic, social, educational, defence etc.)</a:t>
            </a:r>
          </a:p>
          <a:p>
            <a:r>
              <a:rPr lang="en-US" dirty="0" smtClean="0"/>
              <a:t>IR </a:t>
            </a:r>
            <a:r>
              <a:rPr lang="en-US" dirty="0"/>
              <a:t>helps in sharing common concern over global issues and problems</a:t>
            </a:r>
          </a:p>
          <a:p>
            <a:r>
              <a:rPr lang="en-US" dirty="0"/>
              <a:t>Devising combined strategies for solution to </a:t>
            </a:r>
            <a:r>
              <a:rPr lang="en-US" dirty="0" smtClean="0"/>
              <a:t>problems</a:t>
            </a:r>
          </a:p>
          <a:p>
            <a:r>
              <a:rPr lang="en-US" dirty="0" smtClean="0"/>
              <a:t>Examples:</a:t>
            </a:r>
            <a:endParaRPr lang="en-US" dirty="0"/>
          </a:p>
          <a:p>
            <a:endParaRPr lang="en-US" dirty="0" smtClean="0"/>
          </a:p>
          <a:p>
            <a:endParaRPr lang="en-US" sz="2800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6096000" cy="365125"/>
          </a:xfrm>
        </p:spPr>
        <p:txBody>
          <a:bodyPr/>
          <a:lstStyle/>
          <a:p>
            <a:r>
              <a:rPr kumimoji="0" lang="en-US" dirty="0"/>
              <a:t>http://www.shutterstock.com/pic-78537562/stock-vector-international-cooperation-to-save-the-earth.html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25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329250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Illiteracy</a:t>
            </a:r>
            <a:r>
              <a:rPr lang="en-US" dirty="0"/>
              <a:t>, nuclear </a:t>
            </a:r>
            <a:r>
              <a:rPr lang="en-US" dirty="0" smtClean="0"/>
              <a:t>proliferation, threat to global peace, Climatic changes, energy conservation </a:t>
            </a:r>
            <a:r>
              <a:rPr lang="en-US" dirty="0"/>
              <a:t>etc.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6858000" cy="365125"/>
          </a:xfrm>
        </p:spPr>
        <p:txBody>
          <a:bodyPr/>
          <a:lstStyle/>
          <a:p>
            <a:r>
              <a:rPr kumimoji="0" lang="en-US" dirty="0"/>
              <a:t>http://www.shutterstock.com/pic-78537562/stock-vector-international-cooperation-to-save-the-earth.html</a:t>
            </a:r>
          </a:p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26</a:t>
            </a:fld>
            <a:endParaRPr kumimoji="0" 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9" r="19391" b="15100"/>
          <a:stretch/>
        </p:blipFill>
        <p:spPr bwMode="auto">
          <a:xfrm>
            <a:off x="838200" y="1905000"/>
            <a:ext cx="4220998" cy="314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0" t="6499" r="8525" b="13347"/>
          <a:stretch/>
        </p:blipFill>
        <p:spPr bwMode="auto">
          <a:xfrm>
            <a:off x="5577909" y="1905001"/>
            <a:ext cx="3060401" cy="314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04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838200"/>
          </a:xfrm>
        </p:spPr>
        <p:txBody>
          <a:bodyPr/>
          <a:lstStyle/>
          <a:p>
            <a:pPr algn="l"/>
            <a:r>
              <a:rPr lang="en-US" dirty="0" smtClean="0"/>
              <a:t>Importance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4. Helps in encouraging peaceful relations</a:t>
            </a:r>
          </a:p>
          <a:p>
            <a:r>
              <a:rPr lang="en-US" dirty="0" smtClean="0"/>
              <a:t>Avoiding policy of confrontation (propaganda, secret military alliance, armaments etc.)</a:t>
            </a:r>
          </a:p>
          <a:p>
            <a:r>
              <a:rPr lang="en-US" dirty="0" smtClean="0"/>
              <a:t>Teaches that national interests are supreme over personal interests but shall not contradict global interests</a:t>
            </a:r>
          </a:p>
          <a:p>
            <a:r>
              <a:rPr lang="en-US" dirty="0" smtClean="0"/>
              <a:t>Struggle for global interest and world peace- universal brotherhood </a:t>
            </a:r>
          </a:p>
          <a:p>
            <a:endParaRPr lang="en-US" sz="2800" dirty="0" smtClean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dirty="0"/>
              <a:t>http://www.khrag.org/?page_id=818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27</a:t>
            </a:fld>
            <a:endParaRPr kumimoji="0"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725141"/>
            <a:ext cx="2294659" cy="2294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005388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Importance cont.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5. Ensures and builds proper economic relations between international communities</a:t>
            </a:r>
          </a:p>
          <a:p>
            <a:r>
              <a:rPr lang="en-US" dirty="0" smtClean="0"/>
              <a:t>Helps in promoting effective trade policies</a:t>
            </a:r>
            <a:r>
              <a:rPr lang="en-US" dirty="0"/>
              <a:t> </a:t>
            </a:r>
            <a:r>
              <a:rPr lang="en-US" dirty="0" smtClean="0"/>
              <a:t>b/w states</a:t>
            </a:r>
          </a:p>
          <a:p>
            <a:r>
              <a:rPr lang="en-US" dirty="0" smtClean="0"/>
              <a:t>Helps in establishing better economic associations and business forums b/w states </a:t>
            </a:r>
          </a:p>
          <a:p>
            <a:r>
              <a:rPr lang="en-US" dirty="0" smtClean="0"/>
              <a:t>Regulating market policies and stock exchanges </a:t>
            </a:r>
          </a:p>
          <a:p>
            <a:r>
              <a:rPr lang="en-US" dirty="0" smtClean="0"/>
              <a:t>better exchange of goods and product, currency exchanges regulations etc.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0"/>
            <a:ext cx="5410200" cy="365125"/>
          </a:xfrm>
        </p:spPr>
        <p:txBody>
          <a:bodyPr/>
          <a:lstStyle/>
          <a:p>
            <a:r>
              <a:rPr kumimoji="0" lang="en-US" dirty="0"/>
              <a:t>http://icteducator.blogspot.com/2012/01/cultural-exchange-project.html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28</a:t>
            </a:fld>
            <a:endParaRPr kumimoji="0"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962400"/>
            <a:ext cx="25146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441072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356350"/>
            <a:ext cx="5715000" cy="365125"/>
          </a:xfrm>
        </p:spPr>
        <p:txBody>
          <a:bodyPr/>
          <a:lstStyle/>
          <a:p>
            <a:r>
              <a:rPr kumimoji="0" lang="en-US" dirty="0"/>
              <a:t>http://www.incultureparent.com/2011/11/multicultural-matryoshka-dolls/</a:t>
            </a:r>
          </a:p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29</a:t>
            </a:fld>
            <a:endParaRPr kumimoji="0"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533400"/>
            <a:ext cx="4343400" cy="5592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6. Understanding and promoting </a:t>
            </a:r>
            <a:r>
              <a:rPr lang="en-US" dirty="0"/>
              <a:t>human culture through international exchange </a:t>
            </a:r>
          </a:p>
          <a:p>
            <a:pPr lvl="0"/>
            <a:r>
              <a:rPr lang="en-US" dirty="0"/>
              <a:t>Better and safe travelling across the globe</a:t>
            </a:r>
          </a:p>
          <a:p>
            <a:pPr lvl="0"/>
            <a:r>
              <a:rPr lang="en-US" dirty="0"/>
              <a:t>Better Visa regulations, immigrations policies and citizenship laws</a:t>
            </a:r>
          </a:p>
          <a:p>
            <a:pPr lvl="0"/>
            <a:r>
              <a:rPr lang="en-US" dirty="0"/>
              <a:t>Encourages scholarly visits and exchange programs </a:t>
            </a:r>
          </a:p>
          <a:p>
            <a:pPr lvl="0"/>
            <a:r>
              <a:rPr lang="en-US" dirty="0"/>
              <a:t>Promoting national culture through cultural exhibitions programs and cultural fair</a:t>
            </a: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00" y="533400"/>
            <a:ext cx="47371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1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GB" sz="2300" dirty="0" smtClean="0"/>
              <a:t>Palmer &amp; Perkins, ‘International Relations’.   </a:t>
            </a:r>
            <a:endParaRPr lang="en-US" sz="2300" dirty="0" smtClean="0"/>
          </a:p>
          <a:p>
            <a:r>
              <a:rPr lang="en-GB" sz="2300" dirty="0" err="1" smtClean="0"/>
              <a:t>Parkash</a:t>
            </a:r>
            <a:r>
              <a:rPr lang="en-GB" sz="2300" dirty="0" smtClean="0"/>
              <a:t> </a:t>
            </a:r>
            <a:r>
              <a:rPr lang="en-GB" sz="2300" dirty="0" err="1" smtClean="0"/>
              <a:t>Chander</a:t>
            </a:r>
            <a:r>
              <a:rPr lang="en-GB" sz="2300" dirty="0" smtClean="0"/>
              <a:t>, ‘International Relations’.</a:t>
            </a:r>
          </a:p>
          <a:p>
            <a:r>
              <a:rPr lang="en-US" sz="2300" i="1" dirty="0" smtClean="0">
                <a:hlinkClick r:id="rId2"/>
              </a:rPr>
              <a:t>http://www.en.wikipedia.org/wiki</a:t>
            </a:r>
            <a:endParaRPr lang="en-US" sz="2300" i="1" dirty="0" smtClean="0"/>
          </a:p>
          <a:p>
            <a:r>
              <a:rPr lang="en-US" sz="2300" dirty="0">
                <a:hlinkClick r:id="rId3"/>
              </a:rPr>
              <a:t>http://</a:t>
            </a:r>
            <a:r>
              <a:rPr lang="en-US" sz="2300">
                <a:hlinkClick r:id="rId3"/>
              </a:rPr>
              <a:t>www.incultureparent.com/2011/11/multicultural-matryoshka-dolls</a:t>
            </a:r>
            <a:r>
              <a:rPr lang="en-US" sz="2300" smtClean="0">
                <a:hlinkClick r:id="rId3"/>
              </a:rPr>
              <a:t>/</a:t>
            </a:r>
            <a:r>
              <a:rPr lang="en-US" sz="2300" smtClean="0"/>
              <a:t> </a:t>
            </a:r>
            <a:endParaRPr lang="en-US" sz="2300" dirty="0"/>
          </a:p>
          <a:p>
            <a:r>
              <a:rPr lang="en-US" sz="2300" dirty="0">
                <a:hlinkClick r:id="rId4"/>
              </a:rPr>
              <a:t>http://</a:t>
            </a:r>
            <a:r>
              <a:rPr lang="en-US" sz="2300" dirty="0" smtClean="0">
                <a:hlinkClick r:id="rId4"/>
              </a:rPr>
              <a:t>www.shutterstock.com/pic-78537562/stock-vector-international-cooperation-to-save-the-earth.html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5"/>
              </a:rPr>
              <a:t>http://www.siliconafrica.com/where-is-the-problem</a:t>
            </a:r>
            <a:r>
              <a:rPr lang="en-US" sz="2300" dirty="0" smtClean="0">
                <a:hlinkClick r:id="rId5"/>
              </a:rPr>
              <a:t>/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6"/>
              </a:rPr>
              <a:t>http://blogs.spectator.co.uk/coffeehouse/2013/09/times-up-for-todays-welfare-state</a:t>
            </a:r>
            <a:r>
              <a:rPr lang="en-US" sz="2300" dirty="0" smtClean="0">
                <a:hlinkClick r:id="rId6"/>
              </a:rPr>
              <a:t>/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7"/>
              </a:rPr>
              <a:t>http://www.museumofplay.org/online-collections/3/41/93.1084</a:t>
            </a:r>
            <a:r>
              <a:rPr lang="en-US" sz="2300" dirty="0"/>
              <a:t> </a:t>
            </a:r>
          </a:p>
          <a:p>
            <a:r>
              <a:rPr lang="en-US" sz="2300" dirty="0">
                <a:hlinkClick r:id="rId8"/>
              </a:rPr>
              <a:t>http://www.keepcalm-o-matic.co.uk/p/drop-bombs-and-carry-arms/</a:t>
            </a:r>
            <a:endParaRPr lang="en-US" sz="2300" dirty="0"/>
          </a:p>
          <a:p>
            <a:r>
              <a:rPr lang="en-US" sz="2300" dirty="0">
                <a:hlinkClick r:id="rId9"/>
              </a:rPr>
              <a:t>http://</a:t>
            </a:r>
            <a:r>
              <a:rPr lang="en-US" sz="2300" dirty="0" smtClean="0">
                <a:hlinkClick r:id="rId9"/>
              </a:rPr>
              <a:t>wwiifrecker11r.wikispaces.com/After+World+War+2+ended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10"/>
              </a:rPr>
              <a:t>http://</a:t>
            </a:r>
            <a:r>
              <a:rPr lang="en-US" sz="2300" dirty="0" smtClean="0">
                <a:hlinkClick r:id="rId10"/>
              </a:rPr>
              <a:t>diveshistrory12.weebly.com/the-formation-of-the-league-of-nationscollective-security.html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11"/>
              </a:rPr>
              <a:t>http://</a:t>
            </a:r>
            <a:r>
              <a:rPr lang="en-US" sz="2300" dirty="0" smtClean="0">
                <a:hlinkClick r:id="rId11"/>
              </a:rPr>
              <a:t>www.nps.gov/adam/planyourvisit/guest-lecture-april-2012.htm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12"/>
              </a:rPr>
              <a:t>http://</a:t>
            </a:r>
            <a:r>
              <a:rPr lang="en-US" sz="2300" dirty="0" smtClean="0">
                <a:hlinkClick r:id="rId12"/>
              </a:rPr>
              <a:t>www.londoninternational.ac.uk/community/londonconnection/articles/features/new-ma-global-diplomacy-launches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i="1" dirty="0" smtClean="0">
                <a:hlinkClick r:id="rId13"/>
              </a:rPr>
              <a:t>www.universityofcalicut.info/SDE/IVSem</a:t>
            </a:r>
            <a:r>
              <a:rPr lang="en-US" sz="2300" b="1" i="1" dirty="0" smtClean="0">
                <a:hlinkClick r:id="rId13"/>
              </a:rPr>
              <a:t>InternationalPolitics</a:t>
            </a:r>
            <a:r>
              <a:rPr lang="en-US" sz="2300" i="1" dirty="0" smtClean="0">
                <a:hlinkClick r:id="rId13"/>
              </a:rPr>
              <a:t>.pdf</a:t>
            </a:r>
            <a:r>
              <a:rPr lang="en-US" sz="2300" i="1" dirty="0" smtClean="0"/>
              <a:t> </a:t>
            </a:r>
            <a:endParaRPr lang="en-US" sz="2300" dirty="0"/>
          </a:p>
          <a:p>
            <a:r>
              <a:rPr lang="en-US" sz="2300" dirty="0">
                <a:hlinkClick r:id="rId14"/>
              </a:rPr>
              <a:t>http://</a:t>
            </a:r>
            <a:r>
              <a:rPr lang="en-US" sz="2300" dirty="0" smtClean="0">
                <a:hlinkClick r:id="rId14"/>
              </a:rPr>
              <a:t>en.wikipedia.org/wiki/Timeline_of_British_diplomatic_history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15"/>
              </a:rPr>
              <a:t>http://</a:t>
            </a:r>
            <a:r>
              <a:rPr lang="en-US" sz="2300" dirty="0" smtClean="0">
                <a:hlinkClick r:id="rId15"/>
              </a:rPr>
              <a:t>en.wikipedia.org/wiki/Jeremy_Bentham</a:t>
            </a:r>
            <a:r>
              <a:rPr lang="en-US" sz="2300" dirty="0" smtClean="0"/>
              <a:t> </a:t>
            </a:r>
            <a:endParaRPr lang="en-US" sz="2300" dirty="0"/>
          </a:p>
          <a:p>
            <a:r>
              <a:rPr lang="en-US" sz="2300" dirty="0">
                <a:hlinkClick r:id="rId16"/>
              </a:rPr>
              <a:t>http://</a:t>
            </a:r>
            <a:r>
              <a:rPr lang="en-US" sz="2300" dirty="0" smtClean="0">
                <a:hlinkClick r:id="rId16"/>
              </a:rPr>
              <a:t>figstory.com/styled-2/index.html</a:t>
            </a:r>
            <a:r>
              <a:rPr lang="en-US" sz="2300" dirty="0" smtClean="0"/>
              <a:t> </a:t>
            </a:r>
            <a:endParaRPr lang="en-US" sz="23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30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29757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Summary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Meaning</a:t>
            </a:r>
            <a:r>
              <a:rPr lang="en-US" dirty="0" smtClean="0"/>
              <a:t> of IR</a:t>
            </a:r>
          </a:p>
          <a:p>
            <a:r>
              <a:rPr lang="en-US" b="1" dirty="0" smtClean="0"/>
              <a:t>Definition and Two views about IR</a:t>
            </a:r>
          </a:p>
          <a:p>
            <a:r>
              <a:rPr lang="en-US" b="1" dirty="0" smtClean="0"/>
              <a:t>Scope of IR</a:t>
            </a:r>
            <a:r>
              <a:rPr lang="en-US" dirty="0" smtClean="0"/>
              <a:t>: Diplomatic, </a:t>
            </a:r>
            <a:r>
              <a:rPr lang="en-US" dirty="0"/>
              <a:t>international </a:t>
            </a:r>
            <a:r>
              <a:rPr lang="en-US" dirty="0" smtClean="0"/>
              <a:t>law, </a:t>
            </a:r>
            <a:r>
              <a:rPr lang="en-US" dirty="0"/>
              <a:t>International </a:t>
            </a:r>
            <a:r>
              <a:rPr lang="en-US" dirty="0" smtClean="0"/>
              <a:t>Organizations, Post </a:t>
            </a:r>
            <a:r>
              <a:rPr lang="en-US" dirty="0"/>
              <a:t>World War II- </a:t>
            </a:r>
            <a:r>
              <a:rPr lang="en-US" dirty="0" smtClean="0"/>
              <a:t>Decline of Europe, independence of colonies, armament, bi-polar world, nuclear proliferation, rise of representative government, concept of welfare state</a:t>
            </a:r>
          </a:p>
          <a:p>
            <a:r>
              <a:rPr lang="en-US" b="1" dirty="0" smtClean="0"/>
              <a:t>Importance of IR</a:t>
            </a:r>
            <a:r>
              <a:rPr lang="en-US" dirty="0" smtClean="0"/>
              <a:t>: </a:t>
            </a:r>
            <a:r>
              <a:rPr lang="en-US" dirty="0"/>
              <a:t>understanding the present </a:t>
            </a:r>
            <a:r>
              <a:rPr lang="en-US" dirty="0" smtClean="0"/>
              <a:t>world, </a:t>
            </a:r>
            <a:r>
              <a:rPr lang="en-US" dirty="0"/>
              <a:t>understanding the </a:t>
            </a:r>
            <a:r>
              <a:rPr lang="en-US" dirty="0" smtClean="0"/>
              <a:t>problems, </a:t>
            </a:r>
            <a:r>
              <a:rPr lang="en-US" dirty="0"/>
              <a:t>international </a:t>
            </a:r>
            <a:r>
              <a:rPr lang="en-US" dirty="0" smtClean="0"/>
              <a:t>cooperation, </a:t>
            </a:r>
            <a:r>
              <a:rPr lang="en-US" dirty="0"/>
              <a:t>encouraging peaceful </a:t>
            </a:r>
            <a:r>
              <a:rPr lang="en-US" dirty="0" smtClean="0"/>
              <a:t>relations, </a:t>
            </a:r>
            <a:r>
              <a:rPr lang="en-US" dirty="0"/>
              <a:t>proper economic </a:t>
            </a:r>
            <a:r>
              <a:rPr lang="en-US" dirty="0" smtClean="0"/>
              <a:t>relations, </a:t>
            </a:r>
            <a:r>
              <a:rPr lang="en-US" dirty="0"/>
              <a:t>human </a:t>
            </a:r>
            <a:r>
              <a:rPr lang="en-US" dirty="0" smtClean="0"/>
              <a:t>culture.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31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091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Review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0010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Who used the word ‘International’ for the first time and how many schools of thought exist on IR definition?</a:t>
            </a:r>
          </a:p>
          <a:p>
            <a:r>
              <a:rPr lang="en-US" dirty="0" smtClean="0"/>
              <a:t>Distinguish between narrow and broad view about IR?</a:t>
            </a:r>
          </a:p>
          <a:p>
            <a:r>
              <a:rPr lang="en-US" dirty="0" smtClean="0"/>
              <a:t>Trace the growth of scope of IR with passage of time?</a:t>
            </a:r>
          </a:p>
          <a:p>
            <a:r>
              <a:rPr lang="en-US" dirty="0" smtClean="0"/>
              <a:t>What is the significance of studying IR?</a:t>
            </a:r>
          </a:p>
          <a:p>
            <a:endParaRPr lang="en-US" sz="2800" dirty="0" err="1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t>32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3958869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      KINEMATICS&amp;#x0D;&amp;#x0A;    PHYSICS&amp;#x0D;&amp;#x0A;    ‘A’ Level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KINEMATICS&amp;quot;&quot;/&gt;&lt;property id=&quot;20307&quot; value=&quot;257&quot;/&gt;&lt;/object&gt;&lt;object type=&quot;3&quot; unique_id=&quot;10007&quot;&gt;&lt;property id=&quot;20148&quot; value=&quot;5&quot;/&gt;&lt;property id=&quot;20300&quot; value=&quot;Slide 3&quot;/&gt;&lt;property id=&quot;20307&quot; value=&quot;291&quot;/&gt;&lt;/object&gt;&lt;object type=&quot;3&quot; unique_id=&quot;10008&quot;&gt;&lt;property id=&quot;20148&quot; value=&quot;5&quot;/&gt;&lt;property id=&quot;20300&quot; value=&quot;Slide 4 - &amp;quot;Angular Velocity&amp;quot;&quot;/&gt;&lt;property id=&quot;20307&quot; value=&quot;295&quot;/&gt;&lt;/object&gt;&lt;object type=&quot;3&quot; unique_id=&quot;10010&quot;&gt;&lt;property id=&quot;20148&quot; value=&quot;5&quot;/&gt;&lt;property id=&quot;20300&quot; value=&quot;Slide 5 - &amp;quot;Circular Motion &amp;amp; SHM&amp;quot;&quot;/&gt;&lt;property id=&quot;20307&quot; value=&quot;296&quot;/&gt;&lt;/object&gt;&lt;object type=&quot;3&quot; unique_id=&quot;10011&quot;&gt;&lt;property id=&quot;20148&quot; value=&quot;5&quot;/&gt;&lt;property id=&quot;20300&quot; value=&quot;Slide 6 - &amp;quot;Circular motion&amp;quot;&quot;/&gt;&lt;property id=&quot;20307&quot; value=&quot;297&quot;/&gt;&lt;/object&gt;&lt;object type=&quot;3&quot; unique_id=&quot;10015&quot;&gt;&lt;property id=&quot;20148&quot; value=&quot;5&quot;/&gt;&lt;property id=&quot;20300&quot; value=&quot;Slide 7&quot;/&gt;&lt;property id=&quot;20307&quot; value=&quot;292&quot;/&gt;&lt;/object&gt;&lt;object type=&quot;3&quot; unique_id=&quot;10016&quot;&gt;&lt;property id=&quot;20148&quot; value=&quot;5&quot;/&gt;&lt;property id=&quot;20300&quot; value=&quot;Slide 8 - &amp;quot; &amp;#x0D;&amp;#x0A;&amp;quot;&quot;/&gt;&lt;property id=&quot;20307&quot; value=&quot;258&quot;/&gt;&lt;/object&gt;&lt;object type=&quot;3&quot; unique_id=&quot;10017&quot;&gt;&lt;property id=&quot;20148&quot; value=&quot;5&quot;/&gt;&lt;property id=&quot;20300&quot; value=&quot;Slide 10&quot;/&gt;&lt;property id=&quot;20307&quot; value=&quot;259&quot;/&gt;&lt;/object&gt;&lt;object type=&quot;3&quot; unique_id=&quot;10018&quot;&gt;&lt;property id=&quot;20148&quot; value=&quot;5&quot;/&gt;&lt;property id=&quot;20300&quot; value=&quot;Slide 11&quot;/&gt;&lt;property id=&quot;20307&quot; value=&quot;260&quot;/&gt;&lt;/object&gt;&lt;object type=&quot;3&quot; unique_id=&quot;10019&quot;&gt;&lt;property id=&quot;20148&quot; value=&quot;5&quot;/&gt;&lt;property id=&quot;20300&quot; value=&quot;Slide 12 - &amp;quot;Kinematics&amp;quot;&quot;/&gt;&lt;property id=&quot;20307&quot; value=&quot;290&quot;/&gt;&lt;/object&gt;&lt;object type=&quot;3&quot; unique_id=&quot;10020&quot;&gt;&lt;property id=&quot;20148&quot; value=&quot;5&quot;/&gt;&lt;property id=&quot;20300&quot; value=&quot;Slide 13&quot;/&gt;&lt;property id=&quot;20307&quot; value=&quot;261&quot;/&gt;&lt;/object&gt;&lt;object type=&quot;3&quot; unique_id=&quot;10022&quot;&gt;&lt;property id=&quot;20148&quot; value=&quot;5&quot;/&gt;&lt;property id=&quot;20300&quot; value=&quot;Slide 15 - &amp;quot;Points to Remember&amp;quot;&quot;/&gt;&lt;property id=&quot;20307&quot; value=&quot;262&quot;/&gt;&lt;/object&gt;&lt;object type=&quot;3&quot; unique_id=&quot;10023&quot;&gt;&lt;property id=&quot;20148&quot; value=&quot;5&quot;/&gt;&lt;property id=&quot;20300&quot; value=&quot;Slide 19 - &amp;quot;*****GRAPHS*****&amp;quot;&quot;/&gt;&lt;property id=&quot;20307&quot; value=&quot;263&quot;/&gt;&lt;/object&gt;&lt;object type=&quot;3&quot; unique_id=&quot;10024&quot;&gt;&lt;property id=&quot;20148&quot; value=&quot;5&quot;/&gt;&lt;property id=&quot;20300&quot; value=&quot;Slide 20&quot;/&gt;&lt;property id=&quot;20307&quot; value=&quot;264&quot;/&gt;&lt;/object&gt;&lt;object type=&quot;3&quot; unique_id=&quot;10025&quot;&gt;&lt;property id=&quot;20148&quot; value=&quot;5&quot;/&gt;&lt;property id=&quot;20300&quot; value=&quot;Slide 21 - &amp;quot;Shapes of Graphs&amp;quot;&quot;/&gt;&lt;property id=&quot;20307&quot; value=&quot;265&quot;/&gt;&lt;/object&gt;&lt;object type=&quot;3&quot; unique_id=&quot;10026&quot;&gt;&lt;property id=&quot;20148&quot; value=&quot;5&quot;/&gt;&lt;property id=&quot;20300&quot; value=&quot;Slide 23 - &amp;quot;Body at Rest&amp;amp;#x09;&amp;amp;#x09;Uniform &amp;amp;#x09;&amp;amp;#x09; &amp;#x0D;&amp;#x0A;V=0&amp;amp;#x09;&amp;amp;#x09;&amp;amp;#x09;Velocity &amp;amp;#x09;&amp;amp;#x09;Acceleration&amp;quot;&quot;/&gt;&lt;property id=&quot;20307&quot; value=&quot;266&quot;/&gt;&lt;/object&gt;&lt;object type=&quot;3&quot; unique_id=&quot;10027&quot;&gt;&lt;property id=&quot;20148&quot; value=&quot;5&quot;/&gt;&lt;property id=&quot;20300&quot; value=&quot;Slide 24 - &amp;quot;Velocity – Time Graph&amp;quot;&quot;/&gt;&lt;property id=&quot;20307&quot; value=&quot;267&quot;/&gt;&lt;/object&gt;&lt;object type=&quot;3&quot; unique_id=&quot;10028&quot;&gt;&lt;property id=&quot;20148&quot; value=&quot;5&quot;/&gt;&lt;property id=&quot;20300&quot; value=&quot;Slide 25 - &amp;quot;Uniform Velocity            Uniform Acceleration&amp;amp;#x09;        Increasing&amp;#x0D;&amp;#x0A;&amp;amp;#x09;&amp;amp;#x09;&amp;amp;#x09;&amp;amp;#x09;&amp;amp;#x09;&amp;amp;#x09;        Acceleration&amp;quot;&quot;/&gt;&lt;property id=&quot;20307&quot; value=&quot;269&quot;/&gt;&lt;/object&gt;&lt;object type=&quot;3&quot; unique_id=&quot;10029&quot;&gt;&lt;property id=&quot;20148&quot; value=&quot;5&quot;/&gt;&lt;property id=&quot;20300&quot; value=&quot;Slide 26&quot;/&gt;&lt;property id=&quot;20307&quot; value=&quot;268&quot;/&gt;&lt;/object&gt;&lt;object type=&quot;3&quot; unique_id=&quot;10030&quot;&gt;&lt;property id=&quot;20148&quot; value=&quot;5&quot;/&gt;&lt;property id=&quot;20300&quot; value=&quot;Slide 27&quot;/&gt;&lt;property id=&quot;20307&quot; value=&quot;279&quot;/&gt;&lt;/object&gt;&lt;object type=&quot;3&quot; unique_id=&quot;10031&quot;&gt;&lt;property id=&quot;20148&quot; value=&quot;5&quot;/&gt;&lt;property id=&quot;20300&quot; value=&quot;Slide 28&quot;/&gt;&lt;property id=&quot;20307&quot; value=&quot;280&quot;/&gt;&lt;/object&gt;&lt;object type=&quot;3&quot; unique_id=&quot;10032&quot;&gt;&lt;property id=&quot;20148&quot; value=&quot;5&quot;/&gt;&lt;property id=&quot;20300&quot; value=&quot;Slide 29&quot;/&gt;&lt;property id=&quot;20307&quot; value=&quot;278&quot;/&gt;&lt;/object&gt;&lt;object type=&quot;3&quot; unique_id=&quot;10033&quot;&gt;&lt;property id=&quot;20148&quot; value=&quot;5&quot;/&gt;&lt;property id=&quot;20300&quot; value=&quot;Slide 30&quot;/&gt;&lt;property id=&quot;20307&quot; value=&quot;281&quot;/&gt;&lt;/object&gt;&lt;object type=&quot;3&quot; unique_id=&quot;10034&quot;&gt;&lt;property id=&quot;20148&quot; value=&quot;5&quot;/&gt;&lt;property id=&quot;20300&quot; value=&quot;Slide 31&quot;/&gt;&lt;property id=&quot;20307&quot; value=&quot;270&quot;/&gt;&lt;/object&gt;&lt;object type=&quot;3&quot; unique_id=&quot;10035&quot;&gt;&lt;property id=&quot;20148&quot; value=&quot;5&quot;/&gt;&lt;property id=&quot;20300&quot; value=&quot;Slide 32 - &amp;quot;Elephant and Feather&amp;quot;&quot;/&gt;&lt;property id=&quot;20307&quot; value=&quot;275&quot;/&gt;&lt;/object&gt;&lt;object type=&quot;3&quot; unique_id=&quot;10036&quot;&gt;&lt;property id=&quot;20148&quot; value=&quot;5&quot;/&gt;&lt;property id=&quot;20300&quot; value=&quot;Slide 33 - &amp;quot;Resource Academia&amp;#x0D;&amp;#x0A;PHYSICS&amp;quot;&quot;/&gt;&lt;property id=&quot;20307&quot; value=&quot;276&quot;/&gt;&lt;/object&gt;&lt;object type=&quot;3&quot; unique_id=&quot;10037&quot;&gt;&lt;property id=&quot;20148&quot; value=&quot;5&quot;/&gt;&lt;property id=&quot;20300&quot; value=&quot;Slide 34 - &amp;quot;Galileo Galilee&amp;quot;&quot;/&gt;&lt;property id=&quot;20307&quot; value=&quot;293&quot;/&gt;&lt;/object&gt;&lt;object type=&quot;3&quot; unique_id=&quot;10038&quot;&gt;&lt;property id=&quot;20148&quot; value=&quot;5&quot;/&gt;&lt;property id=&quot;20300&quot; value=&quot;Slide 35 - &amp;quot;Galileo Expt. with ‘g’&amp;quot;&quot;/&gt;&lt;property id=&quot;20307&quot; value=&quot;283&quot;/&gt;&lt;/object&gt;&lt;object type=&quot;3&quot; unique_id=&quot;10039&quot;&gt;&lt;property id=&quot;20148&quot; value=&quot;5&quot;/&gt;&lt;property id=&quot;20300&quot; value=&quot;Slide 36&quot;/&gt;&lt;property id=&quot;20307&quot; value=&quot;271&quot;/&gt;&lt;/object&gt;&lt;object type=&quot;3&quot; unique_id=&quot;10041&quot;&gt;&lt;property id=&quot;20148&quot; value=&quot;5&quot;/&gt;&lt;property id=&quot;20300&quot; value=&quot;Slide 37 - &amp;quot;Motion Under Gravity of two balls&amp;quot;&quot;/&gt;&lt;property id=&quot;20307&quot; value=&quot;303&quot;/&gt;&lt;/object&gt;&lt;object type=&quot;3&quot; unique_id=&quot;10042&quot;&gt;&lt;property id=&quot;20148&quot; value=&quot;5&quot;/&gt;&lt;property id=&quot;20300&quot; value=&quot;Slide 38 - &amp;quot;Terminal Velocity&amp;quot;&quot;/&gt;&lt;property id=&quot;20307&quot; value=&quot;304&quot;/&gt;&lt;/object&gt;&lt;object type=&quot;3&quot; unique_id=&quot;10043&quot;&gt;&lt;property id=&quot;20148&quot; value=&quot;5&quot;/&gt;&lt;property id=&quot;20300&quot; value=&quot;Slide 39 - &amp;quot;The parachutist has just jumped out of the aircraft, and is falling faster and faster (&amp;quot;accelerating&amp;quot;).As her spee&quot;/&gt;&lt;property id=&quot;20307&quot; value=&quot;286&quot;/&gt;&lt;/object&gt;&lt;object type=&quot;3&quot; unique_id=&quot;10044&quot;&gt;&lt;property id=&quot;20148&quot; value=&quot;5&quot;/&gt;&lt;property id=&quot;20300&quot; value=&quot;Slide 40 - &amp;quot;The parachutist is now falling fast enough for the air resistance to equal her weight &amp;quot;&quot;/&gt;&lt;property id=&quot;20307&quot; value=&quot;285&quot;/&gt;&lt;/object&gt;&lt;object type=&quot;3&quot; unique_id=&quot;10045&quot;&gt;&lt;property id=&quot;20148&quot; value=&quot;5&quot;/&gt;&lt;property id=&quot;20300&quot; value=&quot;Slide 41 - &amp;quot;When the parachute is opened, the air resistance increases, so the parachutist slows down greatly.&amp;#x0D;&amp;#x0A;For a few secon&quot;/&gt;&lt;property id=&quot;20307&quot; value=&quot;287&quot;/&gt;&lt;/object&gt;&lt;object type=&quot;3&quot; unique_id=&quot;10046&quot;&gt;&lt;property id=&quot;20148&quot; value=&quot;5&quot;/&gt;&lt;property id=&quot;20300&quot; value=&quot;Slide 42 - &amp;quot;The forces are again balanced. Her speed is constant again – but now she has a new, much slower, terminal velocity&quot;/&gt;&lt;property id=&quot;20307&quot; value=&quot;288&quot;/&gt;&lt;/object&gt;&lt;object type=&quot;3&quot; unique_id=&quot;10047&quot;&gt;&lt;property id=&quot;20148&quot; value=&quot;5&quot;/&gt;&lt;property id=&quot;20300&quot; value=&quot;Slide 43 - &amp;quot;On the ground, her speed immediately drops to zero. &amp;quot;&quot;/&gt;&lt;property id=&quot;20307&quot; value=&quot;289&quot;/&gt;&lt;/object&gt;&lt;object type=&quot;3&quot; unique_id=&quot;10048&quot;&gt;&lt;property id=&quot;20148&quot; value=&quot;5&quot;/&gt;&lt;property id=&quot;20300&quot; value=&quot;Slide 44 - &amp;quot;GOOD LUCK&amp;quot;&quot;/&gt;&lt;property id=&quot;20307&quot; value=&quot;272&quot;/&gt;&lt;/object&gt;&lt;object type=&quot;3&quot; unique_id=&quot;10338&quot;&gt;&lt;property id=&quot;20148&quot; value=&quot;5&quot;/&gt;&lt;property id=&quot;20300&quot; value=&quot;Slide 9 - &amp;quot;Distance &amp;amp; Displacement&amp;quot;&quot;/&gt;&lt;property id=&quot;20307&quot; value=&quot;305&quot;/&gt;&lt;/object&gt;&lt;object type=&quot;3&quot; unique_id=&quot;10339&quot;&gt;&lt;property id=&quot;20148&quot; value=&quot;5&quot;/&gt;&lt;property id=&quot;20300&quot; value=&quot;Slide 14 - &amp;quot;Uniform Motion&amp;quot;&quot;/&gt;&lt;property id=&quot;20307&quot; value=&quot;306&quot;/&gt;&lt;/object&gt;&lt;object type=&quot;3&quot; unique_id=&quot;10340&quot;&gt;&lt;property id=&quot;20148&quot; value=&quot;5&quot;/&gt;&lt;property id=&quot;20300&quot; value=&quot;Slide 16 - &amp;quot;Uniform Acceleration&amp;quot;&quot;/&gt;&lt;property id=&quot;20307&quot; value=&quot;307&quot;/&gt;&lt;/object&gt;&lt;object type=&quot;3&quot; unique_id=&quot;10341&quot;&gt;&lt;property id=&quot;20148&quot; value=&quot;5&quot;/&gt;&lt;property id=&quot;20300&quot; value=&quot;Slide 17 - &amp;quot;Projectile Motion&amp;quot;&quot;/&gt;&lt;property id=&quot;20307&quot; value=&quot;308&quot;/&gt;&lt;/object&gt;&lt;object type=&quot;3&quot; unique_id=&quot;10342&quot;&gt;&lt;property id=&quot;20148&quot; value=&quot;5&quot;/&gt;&lt;property id=&quot;20300&quot; value=&quot;Slide 18 - &amp;quot;Projectile of Ball&amp;quot;&quot;/&gt;&lt;property id=&quot;20307&quot; value=&quot;309&quot;/&gt;&lt;/object&gt;&lt;object type=&quot;3&quot; unique_id=&quot;10388&quot;&gt;&lt;property id=&quot;20148&quot; value=&quot;5&quot;/&gt;&lt;property id=&quot;20300&quot; value=&quot;Slide 22 - &amp;quot;Shapes of Distance-time graph&amp;quot;&quot;/&gt;&lt;property id=&quot;20307&quot; value=&quot;310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1.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rtual Comsat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Certificate</Template>
  <TotalTime>21523</TotalTime>
  <Words>1593</Words>
  <Application>Microsoft Office PowerPoint</Application>
  <PresentationFormat>On-screen Show (4:3)</PresentationFormat>
  <Paragraphs>246</Paragraphs>
  <Slides>32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Custom Design</vt:lpstr>
      <vt:lpstr>Office Theme</vt:lpstr>
      <vt:lpstr>1_Custom Design</vt:lpstr>
      <vt:lpstr>International Relations Meaning, Scope and Importance</vt:lpstr>
      <vt:lpstr>International Relations (IR)</vt:lpstr>
      <vt:lpstr>Review of Knowledge</vt:lpstr>
      <vt:lpstr>IR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IR and International Politics (IP) </vt:lpstr>
      <vt:lpstr>PowerPoint Presentation</vt:lpstr>
      <vt:lpstr>PowerPoint Presentation</vt:lpstr>
      <vt:lpstr>Scope cont.</vt:lpstr>
      <vt:lpstr>PowerPoint Presentation</vt:lpstr>
      <vt:lpstr>PowerPoint Presentation</vt:lpstr>
      <vt:lpstr>PowerPoint Presentation</vt:lpstr>
      <vt:lpstr>PowerPoint Presentation</vt:lpstr>
      <vt:lpstr>Conclusion</vt:lpstr>
      <vt:lpstr>Cont. </vt:lpstr>
      <vt:lpstr>Conclusion cont.</vt:lpstr>
      <vt:lpstr>Importance</vt:lpstr>
      <vt:lpstr>Importance cont.</vt:lpstr>
      <vt:lpstr>Importance cont.</vt:lpstr>
      <vt:lpstr>PowerPoint Presentation</vt:lpstr>
      <vt:lpstr>Importance cont.</vt:lpstr>
      <vt:lpstr>Importance cont. </vt:lpstr>
      <vt:lpstr>PowerPoint Presentation</vt:lpstr>
      <vt:lpstr>References</vt:lpstr>
      <vt:lpstr>Summary</vt:lpstr>
      <vt:lpstr>Review Questions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KINEMATICS PHYSICS</dc:title>
  <dc:creator>Resource Acdemia</dc:creator>
  <cp:lastModifiedBy>NTS</cp:lastModifiedBy>
  <cp:revision>223</cp:revision>
  <dcterms:created xsi:type="dcterms:W3CDTF">2005-09-16T06:15:04Z</dcterms:created>
  <dcterms:modified xsi:type="dcterms:W3CDTF">2014-11-10T05:40:34Z</dcterms:modified>
</cp:coreProperties>
</file>