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  <p:sldMasterId id="2147483860" r:id="rId2"/>
    <p:sldMasterId id="2147483884" r:id="rId3"/>
    <p:sldMasterId id="2147483872" r:id="rId4"/>
    <p:sldMasterId id="2147483848" r:id="rId5"/>
  </p:sldMasterIdLst>
  <p:notesMasterIdLst>
    <p:notesMasterId r:id="rId15"/>
  </p:notesMasterIdLst>
  <p:handoutMasterIdLst>
    <p:handoutMasterId r:id="rId16"/>
  </p:handoutMasterIdLst>
  <p:sldIdLst>
    <p:sldId id="256" r:id="rId6"/>
    <p:sldId id="270" r:id="rId7"/>
    <p:sldId id="271" r:id="rId8"/>
    <p:sldId id="272" r:id="rId9"/>
    <p:sldId id="258" r:id="rId10"/>
    <p:sldId id="268" r:id="rId11"/>
    <p:sldId id="260" r:id="rId12"/>
    <p:sldId id="261" r:id="rId13"/>
    <p:sldId id="267" r:id="rId14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000000"/>
    <a:srgbClr val="CB012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Fayyaz Ahmad Faize</a:t>
            </a:r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2149EA18-5C81-4A69-81DA-2E947718D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99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Fayyaz Ahmad Faize</a:t>
            </a:r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790E623A-2B5F-4656-89C5-2339F914C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943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B6476-134C-4E9F-9241-D105EA7E4461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322CD-9F75-43EE-8585-0138FAB13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32749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9D6A9-4A11-4142-AF06-D98F82E766BB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B05C7-C36D-4CBA-ABBC-29DC62E3C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67405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9B8C0-5E49-4657-8963-C754593ED0B7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F7484-C4D1-4DAD-BD33-F77831DA77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00345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D0CCF-E698-4BD4-B9A7-DD8ED20C10B4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296A2-D944-4CC9-A40E-74F4E060F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2313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1C8C6-D69A-46E3-B9A1-11572B2E77CC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5FD23-F13B-44AD-B8E8-E156707B08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37022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CA7B6-D2E7-43A0-AF53-BDD88AB5FC29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C2A37-1CAA-40DC-95D6-973D48547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22152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0D522-E085-4A0E-B6CB-56710259E5BC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B20A0-378D-4696-99FF-6A4AD2791A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17569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36849-665E-48EC-9C8A-6D557B2201FC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58926-A97C-41A4-BAA1-BB2BC914B0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55488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47EDA-6021-44A4-8D5E-6FB969BDFAFF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6A412-BDF8-42C4-B587-B14BFA7B2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5143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4986-EB2F-4642-A596-DAD9AC291B4F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7D438-6281-4AB8-8F3E-B222DF01B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65774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E54D3-E2E8-49A0-910D-FEDB42292388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40049-4133-4B15-BA98-AA8FC7330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59369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6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31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27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73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09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52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51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12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68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55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8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50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060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119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470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444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961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6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7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888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830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54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295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76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583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465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606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490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840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240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301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117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70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263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931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712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253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435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561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827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499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465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638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6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7DE2E-E2BE-4B3C-942D-5BED91E6A24A}" type="datetimeFigureOut">
              <a:rPr lang="en-US"/>
              <a:pPr>
                <a:defRPr/>
              </a:pPr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FCE9EA-4947-442D-A785-DA0BF56B2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23B9F-8CBB-4F69-BFD1-76BC0A3DD936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68868-B69A-44AA-9E94-71CB8A253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7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77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i="0" kern="1200" baseline="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D616A-C1BF-426C-A2F8-48F412E88869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C290-C5DF-4210-B32A-8E421F0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8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31257-04BA-4E13-87E0-690245807C73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5B4EE-5CBC-4CB9-9103-14C2906A9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i="0" kern="1200" baseline="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717B7-E75E-4781-ABEA-4DD3EE51CD5F}" type="datetimeFigureOut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90CA3-6168-49E6-99A7-5324F2932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9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19200"/>
            <a:ext cx="8305800" cy="1041400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/>
              <a:t>HUM 221 International Relations</a:t>
            </a:r>
            <a:endParaRPr lang="en-US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657600"/>
            <a:ext cx="7315200" cy="25146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Dr. Fayyaz Ahmad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Faize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  <a:p>
            <a:r>
              <a:rPr lang="en-US" b="1" dirty="0">
                <a:solidFill>
                  <a:schemeClr val="tx1"/>
                </a:solidFill>
                <a:cs typeface="Arial" pitchFamily="34" charset="0"/>
              </a:rPr>
              <a:t>Assistant Professor, Department of Humanities,</a:t>
            </a:r>
          </a:p>
          <a:p>
            <a:r>
              <a:rPr lang="en-US" b="1" dirty="0">
                <a:solidFill>
                  <a:schemeClr val="tx1"/>
                </a:solidFill>
                <a:cs typeface="Arial" pitchFamily="34" charset="0"/>
              </a:rPr>
              <a:t>COMSATS Institute of Information Technology, Islamabad-Pakistan.</a:t>
            </a:r>
          </a:p>
          <a:p>
            <a:pPr algn="ctr"/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pic>
        <p:nvPicPr>
          <p:cNvPr id="4" name="Picture 3" descr="logonew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15" y="152400"/>
            <a:ext cx="731520" cy="75438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295400" y="152400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COMSATS Institute of Information Technology, Virtual Campus, Islamabad.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About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doctorate </a:t>
            </a:r>
            <a:r>
              <a:rPr lang="en-GB" dirty="0"/>
              <a:t>degree from International Islamic University, Islamabad. </a:t>
            </a:r>
            <a:endParaRPr lang="en-GB" dirty="0" smtClean="0"/>
          </a:p>
          <a:p>
            <a:r>
              <a:rPr lang="en-GB" dirty="0" smtClean="0"/>
              <a:t>Teaching and research since 1999</a:t>
            </a:r>
          </a:p>
          <a:p>
            <a:r>
              <a:rPr lang="en-GB" dirty="0" smtClean="0"/>
              <a:t>‘</a:t>
            </a:r>
            <a:r>
              <a:rPr lang="en-GB" dirty="0"/>
              <a:t>Lead Master Trainer</a:t>
            </a:r>
            <a:r>
              <a:rPr lang="en-GB" dirty="0" smtClean="0"/>
              <a:t>’</a:t>
            </a:r>
          </a:p>
          <a:p>
            <a:r>
              <a:rPr lang="en-GB" dirty="0" smtClean="0"/>
              <a:t>20 </a:t>
            </a:r>
            <a:r>
              <a:rPr lang="en-GB" dirty="0"/>
              <a:t>research papers </a:t>
            </a:r>
            <a:endParaRPr lang="en-GB" dirty="0" smtClean="0"/>
          </a:p>
          <a:p>
            <a:r>
              <a:rPr lang="en-GB" dirty="0" smtClean="0"/>
              <a:t>seven </a:t>
            </a:r>
            <a:r>
              <a:rPr lang="en-GB" dirty="0"/>
              <a:t>conferences both nationally and </a:t>
            </a:r>
            <a:r>
              <a:rPr lang="en-GB" dirty="0" smtClean="0"/>
              <a:t>internationally</a:t>
            </a:r>
          </a:p>
          <a:p>
            <a:r>
              <a:rPr lang="en-GB" dirty="0" smtClean="0"/>
              <a:t>three </a:t>
            </a:r>
            <a:r>
              <a:rPr lang="en-GB" dirty="0"/>
              <a:t>research projects funded by different </a:t>
            </a:r>
            <a:r>
              <a:rPr lang="en-GB" dirty="0" smtClean="0"/>
              <a:t>agencies</a:t>
            </a:r>
          </a:p>
          <a:p>
            <a:r>
              <a:rPr lang="en-GB" dirty="0" smtClean="0"/>
              <a:t>working </a:t>
            </a:r>
            <a:r>
              <a:rPr lang="en-GB" dirty="0"/>
              <a:t>on HEC funded research </a:t>
            </a:r>
            <a:r>
              <a:rPr lang="en-GB" dirty="0" smtClean="0"/>
              <a:t>project</a:t>
            </a:r>
          </a:p>
          <a:p>
            <a:r>
              <a:rPr lang="en-GB" dirty="0" smtClean="0"/>
              <a:t>reviewer </a:t>
            </a:r>
            <a:r>
              <a:rPr lang="en-GB" dirty="0"/>
              <a:t>of seven journals </a:t>
            </a:r>
            <a:endParaRPr lang="en-GB" dirty="0" smtClean="0"/>
          </a:p>
          <a:p>
            <a:r>
              <a:rPr lang="en-US" dirty="0" smtClean="0"/>
              <a:t>COMSATS </a:t>
            </a:r>
            <a:r>
              <a:rPr lang="en-US" dirty="0"/>
              <a:t>Institute of Information Technology, Islamabad as Assistant </a:t>
            </a:r>
            <a:r>
              <a:rPr lang="en-US" dirty="0" smtClean="0"/>
              <a:t>Professor and also </a:t>
            </a:r>
            <a:r>
              <a:rPr lang="en-US" dirty="0"/>
              <a:t>HEC approved supervisor.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3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Why study IR?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State </a:t>
            </a:r>
            <a:r>
              <a:rPr lang="en-US" dirty="0"/>
              <a:t>living in isolation is not possible today. The states today are closely tied to one another. Studying about them is a necessity. IR helps you in understanding  the present world and how it get here </a:t>
            </a:r>
          </a:p>
          <a:p>
            <a:pPr lvl="0"/>
            <a:r>
              <a:rPr lang="en-US" dirty="0"/>
              <a:t>It provides insight about many issues revolving around our lives such as national borders, peace and conflicts, human rights, business activities, cultural exchange </a:t>
            </a:r>
            <a:r>
              <a:rPr lang="en-US" dirty="0" smtClean="0"/>
              <a:t>etc.</a:t>
            </a:r>
            <a:endParaRPr lang="en-US" dirty="0"/>
          </a:p>
          <a:p>
            <a:pPr lvl="0"/>
            <a:r>
              <a:rPr lang="en-US" dirty="0"/>
              <a:t>Learning from past for a better future – full of peace, mutual cooperation, respect, prosperity </a:t>
            </a:r>
            <a:r>
              <a:rPr lang="en-US" dirty="0" smtClean="0"/>
              <a:t>etc. </a:t>
            </a:r>
            <a:endParaRPr lang="en-US" dirty="0"/>
          </a:p>
          <a:p>
            <a:r>
              <a:rPr lang="en-US" dirty="0"/>
              <a:t>International relations is closely related to many other subjects, including politics, economics, history, law, psychology and sociology</a:t>
            </a:r>
          </a:p>
        </p:txBody>
      </p:sp>
    </p:spTree>
    <p:extLst>
      <p:ext uri="{BB962C8B-B14F-4D97-AF65-F5344CB8AC3E}">
        <p14:creationId xmlns:p14="http://schemas.microsoft.com/office/powerpoint/2010/main" val="143093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i="1" dirty="0"/>
              <a:t>What career can I adopt by studying IR?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There is no future in a job, the future lies in the person holding the job</a:t>
            </a:r>
          </a:p>
          <a:p>
            <a:pPr lvl="0"/>
            <a:r>
              <a:rPr lang="en-US" dirty="0" smtClean="0"/>
              <a:t>The </a:t>
            </a:r>
            <a:r>
              <a:rPr lang="en-US" dirty="0"/>
              <a:t>best-known international career is Foreign service. </a:t>
            </a:r>
          </a:p>
          <a:p>
            <a:pPr lvl="0"/>
            <a:r>
              <a:rPr lang="en-US" dirty="0"/>
              <a:t>Defense Department (both military and civilian)</a:t>
            </a:r>
          </a:p>
          <a:p>
            <a:pPr lvl="0"/>
            <a:r>
              <a:rPr lang="en-US" dirty="0"/>
              <a:t>International Organizations, Multi-national companies  and NGOs </a:t>
            </a:r>
          </a:p>
          <a:p>
            <a:pPr lvl="0"/>
            <a:r>
              <a:rPr lang="en-US" dirty="0"/>
              <a:t>Political parties and government analysts, experts</a:t>
            </a:r>
            <a:r>
              <a:rPr lang="en-US" dirty="0" smtClean="0"/>
              <a:t>, policies</a:t>
            </a:r>
            <a:endParaRPr lang="en-US" dirty="0"/>
          </a:p>
          <a:p>
            <a:pPr lvl="0"/>
            <a:r>
              <a:rPr lang="en-US" dirty="0"/>
              <a:t>Print Media and electronic media (Anchor person, reporters, analyst, expert, editors, etc.)</a:t>
            </a:r>
          </a:p>
          <a:p>
            <a:pPr lvl="0"/>
            <a:r>
              <a:rPr lang="en-US" dirty="0"/>
              <a:t>University Teaching and </a:t>
            </a:r>
            <a:r>
              <a:rPr lang="en-US" dirty="0" smtClean="0"/>
              <a:t>Research</a:t>
            </a:r>
          </a:p>
          <a:p>
            <a:pPr lvl="0"/>
            <a:r>
              <a:rPr lang="en-US" dirty="0" smtClean="0"/>
              <a:t>And many more……………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15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/>
              <a:t>HUM 221 International Relations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 smtClean="0"/>
              <a:t>3 credit hour</a:t>
            </a:r>
          </a:p>
          <a:p>
            <a:pPr marL="0" indent="0">
              <a:buNone/>
            </a:pPr>
            <a:r>
              <a:rPr lang="en-GB" sz="2400" b="1" u="sng" dirty="0" smtClean="0"/>
              <a:t>Course </a:t>
            </a:r>
            <a:r>
              <a:rPr lang="en-GB" sz="2400" b="1" u="sng" dirty="0"/>
              <a:t>Objectives  </a:t>
            </a:r>
            <a:endParaRPr lang="en-US" sz="2400" u="sng" dirty="0"/>
          </a:p>
          <a:p>
            <a:pPr lvl="0">
              <a:buFont typeface="Wingdings" pitchFamily="2" charset="2"/>
              <a:buChar char="v"/>
            </a:pPr>
            <a:r>
              <a:rPr lang="en-GB" dirty="0" smtClean="0"/>
              <a:t>Acquaint </a:t>
            </a:r>
            <a:r>
              <a:rPr lang="en-GB" dirty="0"/>
              <a:t>the students with the meaning and significance of International Relations.</a:t>
            </a:r>
            <a:endParaRPr lang="en-US" dirty="0"/>
          </a:p>
          <a:p>
            <a:pPr lvl="0">
              <a:buFont typeface="Wingdings" pitchFamily="2" charset="2"/>
              <a:buChar char="v"/>
            </a:pPr>
            <a:r>
              <a:rPr lang="en-GB" dirty="0" smtClean="0"/>
              <a:t>To </a:t>
            </a:r>
            <a:r>
              <a:rPr lang="en-GB" dirty="0"/>
              <a:t>produced </a:t>
            </a:r>
            <a:r>
              <a:rPr lang="en-GB" dirty="0" smtClean="0"/>
              <a:t>quality </a:t>
            </a:r>
            <a:r>
              <a:rPr lang="en-GB" dirty="0"/>
              <a:t>graduates for understanding and </a:t>
            </a:r>
            <a:r>
              <a:rPr lang="en-GB" dirty="0" smtClean="0"/>
              <a:t>fulfilling </a:t>
            </a:r>
            <a:r>
              <a:rPr lang="en-GB" dirty="0"/>
              <a:t>their duties and responsibilities at national and </a:t>
            </a:r>
            <a:r>
              <a:rPr lang="en-GB" dirty="0" smtClean="0"/>
              <a:t>international </a:t>
            </a:r>
            <a:r>
              <a:rPr lang="en-GB" dirty="0"/>
              <a:t>level</a:t>
            </a:r>
            <a:r>
              <a:rPr lang="en-GB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 Acquired knowledge and understanding of the issues and problems in the international world.</a:t>
            </a:r>
          </a:p>
          <a:p>
            <a:pPr lvl="0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6037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>
            <a:noAutofit/>
          </a:bodyPr>
          <a:lstStyle/>
          <a:p>
            <a:pPr algn="l"/>
            <a:r>
              <a:rPr lang="en-US" dirty="0" smtClean="0"/>
              <a:t>Method of Assessment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dirty="0"/>
              <a:t> </a:t>
            </a:r>
            <a:endParaRPr lang="en-US" sz="2800" dirty="0"/>
          </a:p>
          <a:p>
            <a:pPr marL="0" indent="0">
              <a:buNone/>
            </a:pPr>
            <a:r>
              <a:rPr lang="en-US" dirty="0" smtClean="0"/>
              <a:t>1.  4 Assignments 			          10%</a:t>
            </a:r>
          </a:p>
          <a:p>
            <a:pPr marL="0" indent="0">
              <a:buNone/>
            </a:pPr>
            <a:r>
              <a:rPr lang="en-US" dirty="0" smtClean="0"/>
              <a:t>2.   4 Quizzes				          10%</a:t>
            </a:r>
          </a:p>
          <a:p>
            <a:pPr marL="0" indent="0">
              <a:buNone/>
            </a:pPr>
            <a:r>
              <a:rPr lang="en-US" dirty="0" smtClean="0"/>
              <a:t>3.  Graded Discussion			5%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4</a:t>
            </a:r>
            <a:r>
              <a:rPr lang="en-US" dirty="0"/>
              <a:t>.</a:t>
            </a:r>
            <a:r>
              <a:rPr lang="en-US" dirty="0" smtClean="0"/>
              <a:t>   </a:t>
            </a:r>
            <a:r>
              <a:rPr lang="en-US" dirty="0"/>
              <a:t>Sessional I                                             </a:t>
            </a:r>
            <a:r>
              <a:rPr lang="en-US" dirty="0" smtClean="0"/>
              <a:t>10</a:t>
            </a:r>
            <a:r>
              <a:rPr lang="en-US" dirty="0"/>
              <a:t>%</a:t>
            </a:r>
          </a:p>
          <a:p>
            <a:pPr marL="0" indent="0">
              <a:buNone/>
            </a:pPr>
            <a:r>
              <a:rPr lang="en-US" dirty="0" smtClean="0"/>
              <a:t>5</a:t>
            </a:r>
            <a:r>
              <a:rPr lang="en-US" dirty="0"/>
              <a:t>.</a:t>
            </a:r>
            <a:r>
              <a:rPr lang="en-US" dirty="0" smtClean="0"/>
              <a:t>   </a:t>
            </a:r>
            <a:r>
              <a:rPr lang="en-US" dirty="0"/>
              <a:t>Sessional II                                           </a:t>
            </a:r>
            <a:r>
              <a:rPr lang="en-US" dirty="0" smtClean="0"/>
              <a:t> 15</a:t>
            </a:r>
            <a:r>
              <a:rPr lang="en-US" dirty="0"/>
              <a:t>% </a:t>
            </a:r>
          </a:p>
          <a:p>
            <a:pPr marL="0" indent="0">
              <a:buNone/>
            </a:pPr>
            <a:r>
              <a:rPr lang="en-US" dirty="0" smtClean="0"/>
              <a:t>6</a:t>
            </a:r>
            <a:r>
              <a:rPr lang="en-US" dirty="0"/>
              <a:t>.</a:t>
            </a:r>
            <a:r>
              <a:rPr lang="en-US" dirty="0" smtClean="0"/>
              <a:t>   Terminal Exam                                      </a:t>
            </a:r>
            <a:r>
              <a:rPr lang="en-US" dirty="0"/>
              <a:t>50%</a:t>
            </a:r>
          </a:p>
          <a:p>
            <a:pPr marL="0" indent="0">
              <a:buNone/>
            </a:pPr>
            <a:r>
              <a:rPr lang="en-US" b="1" dirty="0"/>
              <a:t>Total                                                          100 </a:t>
            </a:r>
            <a:r>
              <a:rPr lang="en-US" b="1" dirty="0" smtClean="0"/>
              <a:t>Marks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Quiz 	    – 25 MCQs</a:t>
            </a:r>
          </a:p>
          <a:p>
            <a:pPr marL="0" indent="0">
              <a:buNone/>
            </a:pPr>
            <a:r>
              <a:rPr lang="en-US" dirty="0" smtClean="0"/>
              <a:t>Sessional- 1 hour</a:t>
            </a:r>
          </a:p>
          <a:p>
            <a:pPr marL="0" indent="0">
              <a:buNone/>
            </a:pPr>
            <a:r>
              <a:rPr lang="en-US" dirty="0" smtClean="0"/>
              <a:t>Terminal – 3 hour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3969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/>
              <a:t>Course </a:t>
            </a:r>
            <a:r>
              <a:rPr lang="en-GB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924800" cy="4648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Introduction </a:t>
            </a:r>
            <a:r>
              <a:rPr lang="en-GB" dirty="0"/>
              <a:t>to International Relations, Meaning, </a:t>
            </a:r>
            <a:r>
              <a:rPr lang="en-GB" dirty="0" smtClean="0"/>
              <a:t>scope </a:t>
            </a:r>
            <a:r>
              <a:rPr lang="en-GB" dirty="0"/>
              <a:t>and </a:t>
            </a:r>
            <a:r>
              <a:rPr lang="en-GB" dirty="0" smtClean="0"/>
              <a:t>importance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Nature </a:t>
            </a:r>
            <a:r>
              <a:rPr lang="en-GB" dirty="0"/>
              <a:t>and Function of Sovereign </a:t>
            </a:r>
            <a:r>
              <a:rPr lang="en-GB" dirty="0" smtClean="0"/>
              <a:t>Nation </a:t>
            </a:r>
            <a:r>
              <a:rPr lang="en-GB" dirty="0"/>
              <a:t>State System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Elements </a:t>
            </a:r>
            <a:r>
              <a:rPr lang="en-GB" dirty="0"/>
              <a:t>of National Power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National </a:t>
            </a:r>
            <a:r>
              <a:rPr lang="en-GB" dirty="0"/>
              <a:t>Interest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Balance </a:t>
            </a:r>
            <a:r>
              <a:rPr lang="en-GB" dirty="0"/>
              <a:t>of </a:t>
            </a:r>
            <a:r>
              <a:rPr lang="en-GB" dirty="0" smtClean="0"/>
              <a:t>Power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Theories </a:t>
            </a:r>
            <a:r>
              <a:rPr lang="en-GB" dirty="0"/>
              <a:t>and Approaches to the Study of International </a:t>
            </a:r>
            <a:r>
              <a:rPr lang="en-GB" dirty="0" smtClean="0"/>
              <a:t>Politics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Diplomacy as an instrument of National Policy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1399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Course Outline cont.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International </a:t>
            </a:r>
            <a:r>
              <a:rPr lang="en-GB" dirty="0"/>
              <a:t>Law</a:t>
            </a:r>
            <a:endParaRPr lang="en-US" dirty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Conflict </a:t>
            </a:r>
            <a:r>
              <a:rPr lang="en-GB" dirty="0"/>
              <a:t>and Change in the Post-War World, League of Nations and </a:t>
            </a:r>
            <a:r>
              <a:rPr lang="en-GB" dirty="0" smtClean="0"/>
              <a:t>UNO</a:t>
            </a:r>
            <a:endParaRPr lang="en-US" dirty="0" smtClean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Role </a:t>
            </a:r>
            <a:r>
              <a:rPr lang="en-GB" dirty="0"/>
              <a:t>of regional and international pacts: NATO, SEATO, CENTO, WARSAW </a:t>
            </a:r>
            <a:r>
              <a:rPr lang="en-GB" dirty="0" smtClean="0"/>
              <a:t>PACT</a:t>
            </a:r>
            <a:r>
              <a:rPr lang="en-GB" dirty="0"/>
              <a:t>.</a:t>
            </a:r>
            <a:endParaRPr lang="en-US" dirty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Deterrence </a:t>
            </a:r>
            <a:r>
              <a:rPr lang="en-GB" dirty="0"/>
              <a:t>and Limited War</a:t>
            </a:r>
            <a:endParaRPr lang="en-US" dirty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Foreign </a:t>
            </a:r>
            <a:r>
              <a:rPr lang="en-GB" dirty="0"/>
              <a:t>Policies of the Major Powers</a:t>
            </a:r>
            <a:endParaRPr lang="en-US" dirty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Current </a:t>
            </a:r>
            <a:r>
              <a:rPr lang="en-GB" dirty="0"/>
              <a:t>Issues in global </a:t>
            </a:r>
            <a:r>
              <a:rPr lang="en-GB" dirty="0" smtClean="0"/>
              <a:t>politics</a:t>
            </a:r>
            <a:endParaRPr lang="en-US" dirty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Arms </a:t>
            </a:r>
            <a:r>
              <a:rPr lang="en-GB" dirty="0"/>
              <a:t>Control &amp; Disarmament</a:t>
            </a:r>
            <a:endParaRPr lang="en-US" dirty="0"/>
          </a:p>
          <a:p>
            <a:pPr marL="514350" indent="-514350">
              <a:buFont typeface="+mj-lt"/>
              <a:buAutoNum type="arabicPeriod" startAt="8"/>
            </a:pPr>
            <a:r>
              <a:rPr lang="en-GB" dirty="0" smtClean="0"/>
              <a:t>Role </a:t>
            </a:r>
            <a:r>
              <a:rPr lang="en-GB" dirty="0"/>
              <a:t>of Pakistan’s Foreign Policy in addressing challenges to Pakistan 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25347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7772400" cy="5410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000" b="1" dirty="0"/>
              <a:t>Text </a:t>
            </a:r>
            <a:r>
              <a:rPr lang="en-GB" sz="3000" b="1" dirty="0" smtClean="0"/>
              <a:t>Book</a:t>
            </a:r>
            <a:endParaRPr lang="en-US" sz="3000" dirty="0"/>
          </a:p>
          <a:p>
            <a:pPr marL="0" indent="0">
              <a:buNone/>
            </a:pPr>
            <a:r>
              <a:rPr lang="en-GB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 </a:t>
            </a:r>
            <a:endParaRPr lang="en-US" dirty="0"/>
          </a:p>
          <a:p>
            <a:r>
              <a:rPr lang="en-GB" dirty="0" smtClean="0"/>
              <a:t>Palmer &amp; Perkins</a:t>
            </a:r>
            <a:r>
              <a:rPr lang="en-GB" dirty="0"/>
              <a:t>, </a:t>
            </a:r>
            <a:r>
              <a:rPr lang="en-GB" dirty="0" smtClean="0"/>
              <a:t>‘</a:t>
            </a:r>
            <a:r>
              <a:rPr lang="en-GB" sz="2300" dirty="0" smtClean="0"/>
              <a:t>International Relations</a:t>
            </a:r>
            <a:r>
              <a:rPr lang="en-GB" dirty="0" smtClean="0"/>
              <a:t>’    </a:t>
            </a:r>
            <a:endParaRPr lang="en-US" dirty="0"/>
          </a:p>
          <a:p>
            <a:r>
              <a:rPr lang="en-GB" dirty="0" err="1" smtClean="0"/>
              <a:t>Parkash</a:t>
            </a:r>
            <a:r>
              <a:rPr lang="en-GB" dirty="0" smtClean="0"/>
              <a:t> </a:t>
            </a:r>
            <a:r>
              <a:rPr lang="en-GB" dirty="0" err="1" smtClean="0"/>
              <a:t>Chander</a:t>
            </a:r>
            <a:r>
              <a:rPr lang="en-GB" dirty="0" smtClean="0"/>
              <a:t>, ‘International Relations’</a:t>
            </a:r>
            <a:r>
              <a:rPr lang="en-GB" dirty="0"/>
              <a:t> </a:t>
            </a:r>
            <a:endParaRPr lang="en-GB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sz="2400" b="1" dirty="0"/>
              <a:t>Indicative Bibliography:</a:t>
            </a:r>
            <a:endParaRPr lang="en-US" sz="2400" dirty="0"/>
          </a:p>
          <a:p>
            <a:pPr marL="0" indent="0">
              <a:buNone/>
            </a:pPr>
            <a:r>
              <a:rPr lang="en-GB" dirty="0"/>
              <a:t>1- </a:t>
            </a:r>
            <a:r>
              <a:rPr lang="en-GB" dirty="0" err="1"/>
              <a:t>Zawodny,J.K</a:t>
            </a:r>
            <a:r>
              <a:rPr lang="en-GB" dirty="0"/>
              <a:t>, “Guide to the Study of International Relations” San Francisco: Chandler publishing  company, </a:t>
            </a:r>
            <a:r>
              <a:rPr lang="en-GB" dirty="0" smtClean="0"/>
              <a:t>1966</a:t>
            </a:r>
          </a:p>
          <a:p>
            <a:pPr marL="0" indent="0">
              <a:buNone/>
            </a:pPr>
            <a:r>
              <a:rPr lang="en-GB" dirty="0" smtClean="0"/>
              <a:t>2. </a:t>
            </a:r>
            <a:r>
              <a:rPr lang="en-GB" dirty="0" err="1" smtClean="0"/>
              <a:t>Dr.</a:t>
            </a:r>
            <a:r>
              <a:rPr lang="en-GB" dirty="0" smtClean="0"/>
              <a:t> Sultan Khan, ‘International Relations’</a:t>
            </a:r>
            <a:endParaRPr lang="en-US" dirty="0"/>
          </a:p>
          <a:p>
            <a:pPr marL="0" indent="0">
              <a:buNone/>
            </a:pPr>
            <a:r>
              <a:rPr lang="en-GB" dirty="0" smtClean="0"/>
              <a:t>3- </a:t>
            </a:r>
            <a:r>
              <a:rPr lang="en-GB" dirty="0" err="1"/>
              <a:t>Perviz</a:t>
            </a:r>
            <a:r>
              <a:rPr lang="en-GB" dirty="0"/>
              <a:t> </a:t>
            </a:r>
            <a:r>
              <a:rPr lang="en-GB" dirty="0" err="1"/>
              <a:t>Iqbal</a:t>
            </a:r>
            <a:r>
              <a:rPr lang="en-GB" dirty="0"/>
              <a:t> </a:t>
            </a:r>
            <a:r>
              <a:rPr lang="en-GB" dirty="0" err="1"/>
              <a:t>Cheema</a:t>
            </a:r>
            <a:r>
              <a:rPr lang="en-GB" dirty="0"/>
              <a:t>, Sanctuary and War</a:t>
            </a:r>
            <a:endParaRPr lang="en-US" dirty="0"/>
          </a:p>
          <a:p>
            <a:pPr marL="0" indent="0">
              <a:buNone/>
            </a:pPr>
            <a:r>
              <a:rPr lang="en-GB" dirty="0"/>
              <a:t>4- Gavin Boyd, Issues in Global Politics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5-Baylis, J &amp; Smith, S, eds., </a:t>
            </a:r>
            <a:r>
              <a:rPr lang="en-US" i="1" dirty="0"/>
              <a:t>The </a:t>
            </a:r>
            <a:r>
              <a:rPr lang="en-US" i="1" dirty="0" err="1"/>
              <a:t>Globalisation</a:t>
            </a:r>
            <a:r>
              <a:rPr lang="en-US" i="1" dirty="0"/>
              <a:t> of World Politics: </a:t>
            </a:r>
            <a:r>
              <a:rPr lang="en-US" i="1" dirty="0" smtClean="0"/>
              <a:t>An Introduction </a:t>
            </a:r>
            <a:r>
              <a:rPr lang="en-US" i="1" dirty="0"/>
              <a:t>to International Relations</a:t>
            </a:r>
            <a:r>
              <a:rPr lang="en-US" dirty="0"/>
              <a:t>, second edition (Oxford: </a:t>
            </a:r>
            <a:r>
              <a:rPr lang="en-US" dirty="0" smtClean="0"/>
              <a:t>Oxford    </a:t>
            </a:r>
            <a:r>
              <a:rPr lang="en-US" dirty="0"/>
              <a:t>University Press, 2001)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64496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      KINEMATICS&amp;#x0D;&amp;#x0A;    PHYSICS&amp;#x0D;&amp;#x0A;    ‘A’ Level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KINEMATICS&amp;quot;&quot;/&gt;&lt;property id=&quot;20307&quot; value=&quot;257&quot;/&gt;&lt;/object&gt;&lt;object type=&quot;3&quot; unique_id=&quot;10007&quot;&gt;&lt;property id=&quot;20148&quot; value=&quot;5&quot;/&gt;&lt;property id=&quot;20300&quot; value=&quot;Slide 3&quot;/&gt;&lt;property id=&quot;20307&quot; value=&quot;291&quot;/&gt;&lt;/object&gt;&lt;object type=&quot;3&quot; unique_id=&quot;10008&quot;&gt;&lt;property id=&quot;20148&quot; value=&quot;5&quot;/&gt;&lt;property id=&quot;20300&quot; value=&quot;Slide 4 - &amp;quot;Angular Velocity&amp;quot;&quot;/&gt;&lt;property id=&quot;20307&quot; value=&quot;295&quot;/&gt;&lt;/object&gt;&lt;object type=&quot;3&quot; unique_id=&quot;10010&quot;&gt;&lt;property id=&quot;20148&quot; value=&quot;5&quot;/&gt;&lt;property id=&quot;20300&quot; value=&quot;Slide 5 - &amp;quot;Circular Motion &amp;amp; SHM&amp;quot;&quot;/&gt;&lt;property id=&quot;20307&quot; value=&quot;296&quot;/&gt;&lt;/object&gt;&lt;object type=&quot;3&quot; unique_id=&quot;10011&quot;&gt;&lt;property id=&quot;20148&quot; value=&quot;5&quot;/&gt;&lt;property id=&quot;20300&quot; value=&quot;Slide 6 - &amp;quot;Circular motion&amp;quot;&quot;/&gt;&lt;property id=&quot;20307&quot; value=&quot;297&quot;/&gt;&lt;/object&gt;&lt;object type=&quot;3&quot; unique_id=&quot;10015&quot;&gt;&lt;property id=&quot;20148&quot; value=&quot;5&quot;/&gt;&lt;property id=&quot;20300&quot; value=&quot;Slide 7&quot;/&gt;&lt;property id=&quot;20307&quot; value=&quot;292&quot;/&gt;&lt;/object&gt;&lt;object type=&quot;3&quot; unique_id=&quot;10016&quot;&gt;&lt;property id=&quot;20148&quot; value=&quot;5&quot;/&gt;&lt;property id=&quot;20300&quot; value=&quot;Slide 8 - &amp;quot; &amp;#x0D;&amp;#x0A;&amp;quot;&quot;/&gt;&lt;property id=&quot;20307&quot; value=&quot;258&quot;/&gt;&lt;/object&gt;&lt;object type=&quot;3&quot; unique_id=&quot;10017&quot;&gt;&lt;property id=&quot;20148&quot; value=&quot;5&quot;/&gt;&lt;property id=&quot;20300&quot; value=&quot;Slide 10&quot;/&gt;&lt;property id=&quot;20307&quot; value=&quot;259&quot;/&gt;&lt;/object&gt;&lt;object type=&quot;3&quot; unique_id=&quot;10018&quot;&gt;&lt;property id=&quot;20148&quot; value=&quot;5&quot;/&gt;&lt;property id=&quot;20300&quot; value=&quot;Slide 11&quot;/&gt;&lt;property id=&quot;20307&quot; value=&quot;260&quot;/&gt;&lt;/object&gt;&lt;object type=&quot;3&quot; unique_id=&quot;10019&quot;&gt;&lt;property id=&quot;20148&quot; value=&quot;5&quot;/&gt;&lt;property id=&quot;20300&quot; value=&quot;Slide 12 - &amp;quot;Kinematics&amp;quot;&quot;/&gt;&lt;property id=&quot;20307&quot; value=&quot;290&quot;/&gt;&lt;/object&gt;&lt;object type=&quot;3&quot; unique_id=&quot;10020&quot;&gt;&lt;property id=&quot;20148&quot; value=&quot;5&quot;/&gt;&lt;property id=&quot;20300&quot; value=&quot;Slide 13&quot;/&gt;&lt;property id=&quot;20307&quot; value=&quot;261&quot;/&gt;&lt;/object&gt;&lt;object type=&quot;3&quot; unique_id=&quot;10022&quot;&gt;&lt;property id=&quot;20148&quot; value=&quot;5&quot;/&gt;&lt;property id=&quot;20300&quot; value=&quot;Slide 15 - &amp;quot;Points to Remember&amp;quot;&quot;/&gt;&lt;property id=&quot;20307&quot; value=&quot;262&quot;/&gt;&lt;/object&gt;&lt;object type=&quot;3&quot; unique_id=&quot;10023&quot;&gt;&lt;property id=&quot;20148&quot; value=&quot;5&quot;/&gt;&lt;property id=&quot;20300&quot; value=&quot;Slide 19 - &amp;quot;*****GRAPHS*****&amp;quot;&quot;/&gt;&lt;property id=&quot;20307&quot; value=&quot;263&quot;/&gt;&lt;/object&gt;&lt;object type=&quot;3&quot; unique_id=&quot;10024&quot;&gt;&lt;property id=&quot;20148&quot; value=&quot;5&quot;/&gt;&lt;property id=&quot;20300&quot; value=&quot;Slide 20&quot;/&gt;&lt;property id=&quot;20307&quot; value=&quot;264&quot;/&gt;&lt;/object&gt;&lt;object type=&quot;3&quot; unique_id=&quot;10025&quot;&gt;&lt;property id=&quot;20148&quot; value=&quot;5&quot;/&gt;&lt;property id=&quot;20300&quot; value=&quot;Slide 21 - &amp;quot;Shapes of Graphs&amp;quot;&quot;/&gt;&lt;property id=&quot;20307&quot; value=&quot;265&quot;/&gt;&lt;/object&gt;&lt;object type=&quot;3&quot; unique_id=&quot;10026&quot;&gt;&lt;property id=&quot;20148&quot; value=&quot;5&quot;/&gt;&lt;property id=&quot;20300&quot; value=&quot;Slide 23 - &amp;quot;Body at Rest&amp;amp;#x09;&amp;amp;#x09;Uniform &amp;amp;#x09;&amp;amp;#x09; &amp;#x0D;&amp;#x0A;V=0&amp;amp;#x09;&amp;amp;#x09;&amp;amp;#x09;Velocity &amp;amp;#x09;&amp;amp;#x09;Acceleration&amp;quot;&quot;/&gt;&lt;property id=&quot;20307&quot; value=&quot;266&quot;/&gt;&lt;/object&gt;&lt;object type=&quot;3&quot; unique_id=&quot;10027&quot;&gt;&lt;property id=&quot;20148&quot; value=&quot;5&quot;/&gt;&lt;property id=&quot;20300&quot; value=&quot;Slide 24 - &amp;quot;Velocity – Time Graph&amp;quot;&quot;/&gt;&lt;property id=&quot;20307&quot; value=&quot;267&quot;/&gt;&lt;/object&gt;&lt;object type=&quot;3&quot; unique_id=&quot;10028&quot;&gt;&lt;property id=&quot;20148&quot; value=&quot;5&quot;/&gt;&lt;property id=&quot;20300&quot; value=&quot;Slide 25 - &amp;quot;Uniform Velocity            Uniform Acceleration&amp;amp;#x09;        Increasing&amp;#x0D;&amp;#x0A;&amp;amp;#x09;&amp;amp;#x09;&amp;amp;#x09;&amp;amp;#x09;&amp;amp;#x09;&amp;amp;#x09;        Acceleration&amp;quot;&quot;/&gt;&lt;property id=&quot;20307&quot; value=&quot;269&quot;/&gt;&lt;/object&gt;&lt;object type=&quot;3&quot; unique_id=&quot;10029&quot;&gt;&lt;property id=&quot;20148&quot; value=&quot;5&quot;/&gt;&lt;property id=&quot;20300&quot; value=&quot;Slide 26&quot;/&gt;&lt;property id=&quot;20307&quot; value=&quot;268&quot;/&gt;&lt;/object&gt;&lt;object type=&quot;3&quot; unique_id=&quot;10030&quot;&gt;&lt;property id=&quot;20148&quot; value=&quot;5&quot;/&gt;&lt;property id=&quot;20300&quot; value=&quot;Slide 27&quot;/&gt;&lt;property id=&quot;20307&quot; value=&quot;279&quot;/&gt;&lt;/object&gt;&lt;object type=&quot;3&quot; unique_id=&quot;10031&quot;&gt;&lt;property id=&quot;20148&quot; value=&quot;5&quot;/&gt;&lt;property id=&quot;20300&quot; value=&quot;Slide 28&quot;/&gt;&lt;property id=&quot;20307&quot; value=&quot;280&quot;/&gt;&lt;/object&gt;&lt;object type=&quot;3&quot; unique_id=&quot;10032&quot;&gt;&lt;property id=&quot;20148&quot; value=&quot;5&quot;/&gt;&lt;property id=&quot;20300&quot; value=&quot;Slide 29&quot;/&gt;&lt;property id=&quot;20307&quot; value=&quot;278&quot;/&gt;&lt;/object&gt;&lt;object type=&quot;3&quot; unique_id=&quot;10033&quot;&gt;&lt;property id=&quot;20148&quot; value=&quot;5&quot;/&gt;&lt;property id=&quot;20300&quot; value=&quot;Slide 30&quot;/&gt;&lt;property id=&quot;20307&quot; value=&quot;281&quot;/&gt;&lt;/object&gt;&lt;object type=&quot;3&quot; unique_id=&quot;10034&quot;&gt;&lt;property id=&quot;20148&quot; value=&quot;5&quot;/&gt;&lt;property id=&quot;20300&quot; value=&quot;Slide 31&quot;/&gt;&lt;property id=&quot;20307&quot; value=&quot;270&quot;/&gt;&lt;/object&gt;&lt;object type=&quot;3&quot; unique_id=&quot;10035&quot;&gt;&lt;property id=&quot;20148&quot; value=&quot;5&quot;/&gt;&lt;property id=&quot;20300&quot; value=&quot;Slide 32 - &amp;quot;Elephant and Feather&amp;quot;&quot;/&gt;&lt;property id=&quot;20307&quot; value=&quot;275&quot;/&gt;&lt;/object&gt;&lt;object type=&quot;3&quot; unique_id=&quot;10036&quot;&gt;&lt;property id=&quot;20148&quot; value=&quot;5&quot;/&gt;&lt;property id=&quot;20300&quot; value=&quot;Slide 33 - &amp;quot;Resource Academia&amp;#x0D;&amp;#x0A;PHYSICS&amp;quot;&quot;/&gt;&lt;property id=&quot;20307&quot; value=&quot;276&quot;/&gt;&lt;/object&gt;&lt;object type=&quot;3&quot; unique_id=&quot;10037&quot;&gt;&lt;property id=&quot;20148&quot; value=&quot;5&quot;/&gt;&lt;property id=&quot;20300&quot; value=&quot;Slide 34 - &amp;quot;Galileo Galilee&amp;quot;&quot;/&gt;&lt;property id=&quot;20307&quot; value=&quot;293&quot;/&gt;&lt;/object&gt;&lt;object type=&quot;3&quot; unique_id=&quot;10038&quot;&gt;&lt;property id=&quot;20148&quot; value=&quot;5&quot;/&gt;&lt;property id=&quot;20300&quot; value=&quot;Slide 35 - &amp;quot;Galileo Expt. with ‘g’&amp;quot;&quot;/&gt;&lt;property id=&quot;20307&quot; value=&quot;283&quot;/&gt;&lt;/object&gt;&lt;object type=&quot;3&quot; unique_id=&quot;10039&quot;&gt;&lt;property id=&quot;20148&quot; value=&quot;5&quot;/&gt;&lt;property id=&quot;20300&quot; value=&quot;Slide 36&quot;/&gt;&lt;property id=&quot;20307&quot; value=&quot;271&quot;/&gt;&lt;/object&gt;&lt;object type=&quot;3&quot; unique_id=&quot;10041&quot;&gt;&lt;property id=&quot;20148&quot; value=&quot;5&quot;/&gt;&lt;property id=&quot;20300&quot; value=&quot;Slide 37 - &amp;quot;Motion Under Gravity of two balls&amp;quot;&quot;/&gt;&lt;property id=&quot;20307&quot; value=&quot;303&quot;/&gt;&lt;/object&gt;&lt;object type=&quot;3&quot; unique_id=&quot;10042&quot;&gt;&lt;property id=&quot;20148&quot; value=&quot;5&quot;/&gt;&lt;property id=&quot;20300&quot; value=&quot;Slide 38 - &amp;quot;Terminal Velocity&amp;quot;&quot;/&gt;&lt;property id=&quot;20307&quot; value=&quot;304&quot;/&gt;&lt;/object&gt;&lt;object type=&quot;3&quot; unique_id=&quot;10043&quot;&gt;&lt;property id=&quot;20148&quot; value=&quot;5&quot;/&gt;&lt;property id=&quot;20300&quot; value=&quot;Slide 39 - &amp;quot;The parachutist has just jumped out of the aircraft, and is falling faster and faster (&amp;quot;accelerating&amp;quot;).As her spee&quot;/&gt;&lt;property id=&quot;20307&quot; value=&quot;286&quot;/&gt;&lt;/object&gt;&lt;object type=&quot;3&quot; unique_id=&quot;10044&quot;&gt;&lt;property id=&quot;20148&quot; value=&quot;5&quot;/&gt;&lt;property id=&quot;20300&quot; value=&quot;Slide 40 - &amp;quot;The parachutist is now falling fast enough for the air resistance to equal her weight &amp;quot;&quot;/&gt;&lt;property id=&quot;20307&quot; value=&quot;285&quot;/&gt;&lt;/object&gt;&lt;object type=&quot;3&quot; unique_id=&quot;10045&quot;&gt;&lt;property id=&quot;20148&quot; value=&quot;5&quot;/&gt;&lt;property id=&quot;20300&quot; value=&quot;Slide 41 - &amp;quot;When the parachute is opened, the air resistance increases, so the parachutist slows down greatly.&amp;#x0D;&amp;#x0A;For a few secon&quot;/&gt;&lt;property id=&quot;20307&quot; value=&quot;287&quot;/&gt;&lt;/object&gt;&lt;object type=&quot;3&quot; unique_id=&quot;10046&quot;&gt;&lt;property id=&quot;20148&quot; value=&quot;5&quot;/&gt;&lt;property id=&quot;20300&quot; value=&quot;Slide 42 - &amp;quot;The forces are again balanced. Her speed is constant again – but now she has a new, much slower, terminal velocity&quot;/&gt;&lt;property id=&quot;20307&quot; value=&quot;288&quot;/&gt;&lt;/object&gt;&lt;object type=&quot;3&quot; unique_id=&quot;10047&quot;&gt;&lt;property id=&quot;20148&quot; value=&quot;5&quot;/&gt;&lt;property id=&quot;20300&quot; value=&quot;Slide 43 - &amp;quot;On the ground, her speed immediately drops to zero. &amp;quot;&quot;/&gt;&lt;property id=&quot;20307&quot; value=&quot;289&quot;/&gt;&lt;/object&gt;&lt;object type=&quot;3&quot; unique_id=&quot;10048&quot;&gt;&lt;property id=&quot;20148&quot; value=&quot;5&quot;/&gt;&lt;property id=&quot;20300&quot; value=&quot;Slide 44 - &amp;quot;GOOD LUCK&amp;quot;&quot;/&gt;&lt;property id=&quot;20307&quot; value=&quot;272&quot;/&gt;&lt;/object&gt;&lt;object type=&quot;3&quot; unique_id=&quot;10338&quot;&gt;&lt;property id=&quot;20148&quot; value=&quot;5&quot;/&gt;&lt;property id=&quot;20300&quot; value=&quot;Slide 9 - &amp;quot;Distance &amp;amp; Displacement&amp;quot;&quot;/&gt;&lt;property id=&quot;20307&quot; value=&quot;305&quot;/&gt;&lt;/object&gt;&lt;object type=&quot;3&quot; unique_id=&quot;10339&quot;&gt;&lt;property id=&quot;20148&quot; value=&quot;5&quot;/&gt;&lt;property id=&quot;20300&quot; value=&quot;Slide 14 - &amp;quot;Uniform Motion&amp;quot;&quot;/&gt;&lt;property id=&quot;20307&quot; value=&quot;306&quot;/&gt;&lt;/object&gt;&lt;object type=&quot;3&quot; unique_id=&quot;10340&quot;&gt;&lt;property id=&quot;20148&quot; value=&quot;5&quot;/&gt;&lt;property id=&quot;20300&quot; value=&quot;Slide 16 - &amp;quot;Uniform Acceleration&amp;quot;&quot;/&gt;&lt;property id=&quot;20307&quot; value=&quot;307&quot;/&gt;&lt;/object&gt;&lt;object type=&quot;3&quot; unique_id=&quot;10341&quot;&gt;&lt;property id=&quot;20148&quot; value=&quot;5&quot;/&gt;&lt;property id=&quot;20300&quot; value=&quot;Slide 17 - &amp;quot;Projectile Motion&amp;quot;&quot;/&gt;&lt;property id=&quot;20307&quot; value=&quot;308&quot;/&gt;&lt;/object&gt;&lt;object type=&quot;3&quot; unique_id=&quot;10342&quot;&gt;&lt;property id=&quot;20148&quot; value=&quot;5&quot;/&gt;&lt;property id=&quot;20300&quot; value=&quot;Slide 18 - &amp;quot;Projectile of Ball&amp;quot;&quot;/&gt;&lt;property id=&quot;20307&quot; value=&quot;309&quot;/&gt;&lt;/object&gt;&lt;object type=&quot;3&quot; unique_id=&quot;10388&quot;&gt;&lt;property id=&quot;20148&quot; value=&quot;5&quot;/&gt;&lt;property id=&quot;20300&quot; value=&quot;Slide 22 - &amp;quot;Shapes of Distance-time graph&amp;quot;&quot;/&gt;&lt;property id=&quot;20307&quot; value=&quot;310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1.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Certificate</Template>
  <TotalTime>11372</TotalTime>
  <Words>451</Words>
  <Application>Microsoft Office PowerPoint</Application>
  <PresentationFormat>On-screen Show (4:3)</PresentationFormat>
  <Paragraphs>77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Custom Design</vt:lpstr>
      <vt:lpstr>2_Custom Design</vt:lpstr>
      <vt:lpstr>4_Custom Design</vt:lpstr>
      <vt:lpstr>3_Custom Design</vt:lpstr>
      <vt:lpstr>1_Custom Design</vt:lpstr>
      <vt:lpstr>HUM 221 International Relations</vt:lpstr>
      <vt:lpstr>About me?</vt:lpstr>
      <vt:lpstr>Why study IR?</vt:lpstr>
      <vt:lpstr>What career can I adopt by studying IR?  </vt:lpstr>
      <vt:lpstr>HUM 221 International Relations</vt:lpstr>
      <vt:lpstr>Method of Assessment </vt:lpstr>
      <vt:lpstr>Course Outline</vt:lpstr>
      <vt:lpstr>Course Outline cont.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KINEMATICS PHYSICS</dc:title>
  <dc:creator>Resource Acdemia</dc:creator>
  <cp:lastModifiedBy>NTS</cp:lastModifiedBy>
  <cp:revision>149</cp:revision>
  <dcterms:created xsi:type="dcterms:W3CDTF">2005-09-16T06:15:04Z</dcterms:created>
  <dcterms:modified xsi:type="dcterms:W3CDTF">2014-11-10T04:48:17Z</dcterms:modified>
</cp:coreProperties>
</file>