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2" r:id="rId1"/>
  </p:sldMasterIdLst>
  <p:notesMasterIdLst>
    <p:notesMasterId r:id="rId46"/>
  </p:notesMasterIdLst>
  <p:sldIdLst>
    <p:sldId id="256" r:id="rId2"/>
    <p:sldId id="257" r:id="rId3"/>
    <p:sldId id="258" r:id="rId4"/>
    <p:sldId id="259" r:id="rId5"/>
    <p:sldId id="261" r:id="rId6"/>
    <p:sldId id="262" r:id="rId7"/>
    <p:sldId id="263" r:id="rId8"/>
    <p:sldId id="264" r:id="rId9"/>
    <p:sldId id="265" r:id="rId10"/>
    <p:sldId id="266" r:id="rId11"/>
    <p:sldId id="267" r:id="rId12"/>
    <p:sldId id="302" r:id="rId13"/>
    <p:sldId id="268" r:id="rId14"/>
    <p:sldId id="269" r:id="rId15"/>
    <p:sldId id="270" r:id="rId16"/>
    <p:sldId id="283" r:id="rId17"/>
    <p:sldId id="284" r:id="rId18"/>
    <p:sldId id="285" r:id="rId19"/>
    <p:sldId id="286" r:id="rId20"/>
    <p:sldId id="287" r:id="rId21"/>
    <p:sldId id="289" r:id="rId22"/>
    <p:sldId id="290" r:id="rId23"/>
    <p:sldId id="292" r:id="rId24"/>
    <p:sldId id="293" r:id="rId25"/>
    <p:sldId id="305" r:id="rId26"/>
    <p:sldId id="294" r:id="rId27"/>
    <p:sldId id="296" r:id="rId28"/>
    <p:sldId id="299" r:id="rId29"/>
    <p:sldId id="300" r:id="rId30"/>
    <p:sldId id="301" r:id="rId31"/>
    <p:sldId id="304" r:id="rId32"/>
    <p:sldId id="271" r:id="rId33"/>
    <p:sldId id="272" r:id="rId34"/>
    <p:sldId id="273" r:id="rId35"/>
    <p:sldId id="274" r:id="rId36"/>
    <p:sldId id="275" r:id="rId37"/>
    <p:sldId id="276" r:id="rId38"/>
    <p:sldId id="303" r:id="rId39"/>
    <p:sldId id="282" r:id="rId40"/>
    <p:sldId id="277" r:id="rId41"/>
    <p:sldId id="278" r:id="rId42"/>
    <p:sldId id="279" r:id="rId43"/>
    <p:sldId id="280" r:id="rId44"/>
    <p:sldId id="281"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809" autoAdjust="0"/>
    <p:restoredTop sz="94660"/>
  </p:normalViewPr>
  <p:slideViewPr>
    <p:cSldViewPr snapToGrid="0">
      <p:cViewPr varScale="1">
        <p:scale>
          <a:sx n="66" d="100"/>
          <a:sy n="66" d="100"/>
        </p:scale>
        <p:origin x="-57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A97557-29FD-44BD-ACF0-BA92D5E41048}" type="datetimeFigureOut">
              <a:rPr lang="en-US" smtClean="0"/>
              <a:pPr/>
              <a:t>3/30/2013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8C1388-D945-4956-AA1C-75F5794C7F25}" type="slidenum">
              <a:rPr lang="en-US" smtClean="0"/>
              <a:pPr/>
              <a:t>‹#›</a:t>
            </a:fld>
            <a:endParaRPr lang="en-US"/>
          </a:p>
        </p:txBody>
      </p:sp>
    </p:spTree>
    <p:extLst>
      <p:ext uri="{BB962C8B-B14F-4D97-AF65-F5344CB8AC3E}">
        <p14:creationId xmlns:p14="http://schemas.microsoft.com/office/powerpoint/2010/main" xmlns="" val="143271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AAAB43-F41B-4356-8233-60C193D54AA4}" type="slidenum">
              <a:rPr lang="en-US"/>
              <a:pPr/>
              <a:t>26</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74710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9212F5-4521-455C-8C38-33CED198483F}" type="slidenum">
              <a:rPr lang="en-US"/>
              <a:pPr/>
              <a:t>27</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804812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pPr/>
              <a:t>3/30/2013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094764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pPr/>
              <a:t>3/30/2013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715227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pPr/>
              <a:t>3/30/2013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111984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pPr/>
              <a:t>3/30/2013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651067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pPr/>
              <a:t>3/30/2013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871517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pPr/>
              <a:t>3/30/2013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1409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pPr/>
              <a:t>3/30/2013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300248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pPr/>
              <a:t>3/30/2013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989301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pPr/>
              <a:t>3/30/2013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68835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3/30/2013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35215119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3/30/2013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94037558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3/30/2013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xmlns="" val="423982878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3/30/2013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0568115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6E9DEC-419B-4CC5-A080-3B06BD5A8291}" type="datetimeFigureOut">
              <a:rPr lang="en-US" smtClean="0"/>
              <a:pPr/>
              <a:t>3/30/2013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1194119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6E9DEC-419B-4CC5-A080-3B06BD5A8291}" type="datetimeFigureOut">
              <a:rPr lang="en-US" smtClean="0"/>
              <a:pPr/>
              <a:t>3/30/2013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93680997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pPr/>
              <a:t>3/30/2013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288443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pPr/>
              <a:t>3/30/2013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223672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pPr/>
              <a:t>3/30/2013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601391294"/>
      </p:ext>
    </p:extLst>
  </p:cSld>
  <p:clrMap bg1="dk1" tx1="lt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NULL" TargetMode="External"/><Relationship Id="rId1" Type="http://schemas.openxmlformats.org/officeDocument/2006/relationships/vmlDrawing" Target="../drawings/vmlDrawing1.vml"/><Relationship Id="rId5" Type="http://schemas.openxmlformats.org/officeDocument/2006/relationships/image" Target="../media/image18.png"/><Relationship Id="rId4" Type="http://schemas.microsoft.com/office/2007/relationships/media" Target="../media/media1.wmv"/></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media" Target="../media/media2.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media" Target="../media/media3.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media" Target="../media/media4.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Life-styles, stress and health</a:t>
            </a:r>
            <a:endParaRPr lang="en-US" sz="4800" dirty="0"/>
          </a:p>
        </p:txBody>
      </p:sp>
      <p:sp>
        <p:nvSpPr>
          <p:cNvPr id="3" name="Subtitle 2"/>
          <p:cNvSpPr>
            <a:spLocks noGrp="1"/>
          </p:cNvSpPr>
          <p:nvPr>
            <p:ph type="subTitle" idx="1"/>
          </p:nvPr>
        </p:nvSpPr>
        <p:spPr/>
        <p:txBody>
          <a:bodyPr>
            <a:normAutofit fontScale="92500" lnSpcReduction="20000"/>
          </a:bodyPr>
          <a:lstStyle/>
          <a:p>
            <a:r>
              <a:rPr lang="en-US" b="1" dirty="0" smtClean="0">
                <a:effectLst>
                  <a:outerShdw blurRad="38100" dist="38100" dir="2700000" algn="tl">
                    <a:srgbClr val="000000">
                      <a:alpha val="43137"/>
                    </a:srgbClr>
                  </a:outerShdw>
                </a:effectLst>
              </a:rPr>
              <a:t>Presented by:</a:t>
            </a:r>
          </a:p>
          <a:p>
            <a:r>
              <a:rPr lang="en-US" b="1" dirty="0" smtClean="0">
                <a:effectLst>
                  <a:outerShdw blurRad="38100" dist="38100" dir="2700000" algn="tl">
                    <a:srgbClr val="000000">
                      <a:alpha val="43137"/>
                    </a:srgbClr>
                  </a:outerShdw>
                </a:effectLst>
              </a:rPr>
              <a:t>Clinical psychologist</a:t>
            </a:r>
          </a:p>
          <a:p>
            <a:r>
              <a:rPr lang="en-US" sz="3000" b="1" dirty="0" smtClean="0">
                <a:effectLst>
                  <a:outerShdw blurRad="38100" dist="38100" dir="2700000" algn="tl">
                    <a:srgbClr val="000000">
                      <a:alpha val="43137"/>
                    </a:srgbClr>
                  </a:outerShdw>
                </a:effectLst>
              </a:rPr>
              <a:t>SADAF SAJJAD</a:t>
            </a:r>
          </a:p>
        </p:txBody>
      </p:sp>
    </p:spTree>
    <p:extLst>
      <p:ext uri="{BB962C8B-B14F-4D97-AF65-F5344CB8AC3E}">
        <p14:creationId xmlns:p14="http://schemas.microsoft.com/office/powerpoint/2010/main" xmlns="" val="845801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life style?</a:t>
            </a:r>
            <a:endParaRPr lang="en-US" dirty="0"/>
          </a:p>
        </p:txBody>
      </p:sp>
      <p:sp>
        <p:nvSpPr>
          <p:cNvPr id="3" name="Content Placeholder 2"/>
          <p:cNvSpPr>
            <a:spLocks noGrp="1"/>
          </p:cNvSpPr>
          <p:nvPr>
            <p:ph idx="1"/>
          </p:nvPr>
        </p:nvSpPr>
        <p:spPr>
          <a:xfrm>
            <a:off x="792271" y="2117933"/>
            <a:ext cx="10296441" cy="3599316"/>
          </a:xfrm>
        </p:spPr>
        <p:txBody>
          <a:bodyPr>
            <a:normAutofit/>
          </a:bodyPr>
          <a:lstStyle/>
          <a:p>
            <a:pPr marL="0" indent="0" algn="just">
              <a:buNone/>
            </a:pPr>
            <a:r>
              <a:rPr lang="en-US" sz="2200" b="1" dirty="0" smtClean="0">
                <a:effectLst>
                  <a:outerShdw blurRad="38100" dist="38100" dir="2700000" algn="tl">
                    <a:srgbClr val="000000">
                      <a:alpha val="43137"/>
                    </a:srgbClr>
                  </a:outerShdw>
                </a:effectLst>
              </a:rPr>
              <a:t>A lifestyle </a:t>
            </a:r>
            <a:r>
              <a:rPr lang="en-US" sz="2200" b="1" dirty="0">
                <a:effectLst>
                  <a:outerShdw blurRad="38100" dist="38100" dir="2700000" algn="tl">
                    <a:srgbClr val="000000">
                      <a:alpha val="43137"/>
                    </a:srgbClr>
                  </a:outerShdw>
                </a:effectLst>
              </a:rPr>
              <a:t>is the way a person (or a group) lives. </a:t>
            </a:r>
            <a:endParaRPr lang="en-US" sz="2200" b="1" dirty="0" smtClean="0">
              <a:effectLst>
                <a:outerShdw blurRad="38100" dist="38100" dir="2700000" algn="tl">
                  <a:srgbClr val="000000">
                    <a:alpha val="43137"/>
                  </a:srgbClr>
                </a:outerShdw>
              </a:effectLst>
            </a:endParaRPr>
          </a:p>
          <a:p>
            <a:pPr marL="0" indent="0" algn="just">
              <a:buNone/>
            </a:pPr>
            <a:r>
              <a:rPr lang="en-US" sz="2200" b="1" dirty="0" smtClean="0">
                <a:effectLst>
                  <a:outerShdw blurRad="38100" dist="38100" dir="2700000" algn="tl">
                    <a:srgbClr val="000000">
                      <a:alpha val="43137"/>
                    </a:srgbClr>
                  </a:outerShdw>
                </a:effectLst>
              </a:rPr>
              <a:t>This </a:t>
            </a:r>
            <a:r>
              <a:rPr lang="en-US" sz="2200" b="1" dirty="0">
                <a:effectLst>
                  <a:outerShdw blurRad="38100" dist="38100" dir="2700000" algn="tl">
                    <a:srgbClr val="000000">
                      <a:alpha val="43137"/>
                    </a:srgbClr>
                  </a:outerShdw>
                </a:effectLst>
              </a:rPr>
              <a:t>includes patterns of daily </a:t>
            </a:r>
            <a:r>
              <a:rPr lang="en-US" sz="2200" b="1" dirty="0" err="1">
                <a:effectLst>
                  <a:outerShdw blurRad="38100" dist="38100" dir="2700000" algn="tl">
                    <a:srgbClr val="000000">
                      <a:alpha val="43137"/>
                    </a:srgbClr>
                  </a:outerShdw>
                </a:effectLst>
              </a:rPr>
              <a:t>activites</a:t>
            </a:r>
            <a:r>
              <a:rPr lang="en-US" sz="2200" b="1" dirty="0">
                <a:effectLst>
                  <a:outerShdw blurRad="38100" dist="38100" dir="2700000" algn="tl">
                    <a:srgbClr val="000000">
                      <a:alpha val="43137"/>
                    </a:srgbClr>
                  </a:outerShdw>
                </a:effectLst>
              </a:rPr>
              <a:t>, health behavior, social relations, consumption</a:t>
            </a:r>
            <a:r>
              <a:rPr lang="en-US" sz="2200" b="1" dirty="0" smtClean="0">
                <a:effectLst>
                  <a:outerShdw blurRad="38100" dist="38100" dir="2700000" algn="tl">
                    <a:srgbClr val="000000">
                      <a:alpha val="43137"/>
                    </a:srgbClr>
                  </a:outerShdw>
                </a:effectLst>
              </a:rPr>
              <a:t>, and </a:t>
            </a:r>
            <a:r>
              <a:rPr lang="en-US" sz="2200" b="1" dirty="0">
                <a:effectLst>
                  <a:outerShdw blurRad="38100" dist="38100" dir="2700000" algn="tl">
                    <a:srgbClr val="000000">
                      <a:alpha val="43137"/>
                    </a:srgbClr>
                  </a:outerShdw>
                </a:effectLst>
              </a:rPr>
              <a:t>leisure time </a:t>
            </a:r>
            <a:r>
              <a:rPr lang="en-US" sz="2200" b="1" dirty="0" smtClean="0">
                <a:effectLst>
                  <a:outerShdw blurRad="38100" dist="38100" dir="2700000" algn="tl">
                    <a:srgbClr val="000000">
                      <a:alpha val="43137"/>
                    </a:srgbClr>
                  </a:outerShdw>
                </a:effectLst>
              </a:rPr>
              <a:t>use. </a:t>
            </a:r>
          </a:p>
          <a:p>
            <a:pPr marL="0" indent="0" algn="just">
              <a:buNone/>
            </a:pPr>
            <a:r>
              <a:rPr lang="en-US" sz="2200" b="1" dirty="0" smtClean="0">
                <a:effectLst>
                  <a:outerShdw blurRad="38100" dist="38100" dir="2700000" algn="tl">
                    <a:srgbClr val="000000">
                      <a:alpha val="43137"/>
                    </a:srgbClr>
                  </a:outerShdw>
                </a:effectLst>
              </a:rPr>
              <a:t>A </a:t>
            </a:r>
            <a:r>
              <a:rPr lang="en-US" sz="2200" b="1" dirty="0">
                <a:effectLst>
                  <a:outerShdw blurRad="38100" dist="38100" dir="2700000" algn="tl">
                    <a:srgbClr val="000000">
                      <a:alpha val="43137"/>
                    </a:srgbClr>
                  </a:outerShdw>
                </a:effectLst>
              </a:rPr>
              <a:t>lifestyle typically also reflects an individual's attitudes, values or worldview.</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847237" y="4077331"/>
            <a:ext cx="3334622" cy="243440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387920" y="4077624"/>
            <a:ext cx="3245477" cy="2434108"/>
          </a:xfrm>
          <a:prstGeom prst="rect">
            <a:avLst/>
          </a:prstGeom>
        </p:spPr>
      </p:pic>
    </p:spTree>
    <p:extLst>
      <p:ext uri="{BB962C8B-B14F-4D97-AF65-F5344CB8AC3E}">
        <p14:creationId xmlns:p14="http://schemas.microsoft.com/office/powerpoint/2010/main" xmlns="" val="3544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Daily activities:</a:t>
            </a:r>
            <a:endParaRPr lang="en-US" dirty="0"/>
          </a:p>
        </p:txBody>
      </p:sp>
      <p:sp>
        <p:nvSpPr>
          <p:cNvPr id="3" name="Content Placeholder 2"/>
          <p:cNvSpPr>
            <a:spLocks noGrp="1"/>
          </p:cNvSpPr>
          <p:nvPr>
            <p:ph idx="1"/>
          </p:nvPr>
        </p:nvSpPr>
        <p:spPr>
          <a:xfrm>
            <a:off x="1040930" y="2130380"/>
            <a:ext cx="10485661" cy="3599316"/>
          </a:xfrm>
        </p:spPr>
        <p:txBody>
          <a:bodyPr>
            <a:normAutofit/>
          </a:bodyPr>
          <a:lstStyle/>
          <a:p>
            <a:pPr marL="0" indent="0" algn="just">
              <a:buNone/>
            </a:pPr>
            <a:r>
              <a:rPr lang="en-US" sz="2200" b="1" dirty="0">
                <a:effectLst>
                  <a:outerShdw blurRad="38100" dist="38100" dir="2700000" algn="tl">
                    <a:srgbClr val="000000">
                      <a:alpha val="43137"/>
                    </a:srgbClr>
                  </a:outerShdw>
                </a:effectLst>
              </a:rPr>
              <a:t>T</a:t>
            </a:r>
            <a:r>
              <a:rPr lang="en-US" sz="2200" b="1" dirty="0" smtClean="0">
                <a:effectLst>
                  <a:outerShdw blurRad="38100" dist="38100" dir="2700000" algn="tl">
                    <a:srgbClr val="000000">
                      <a:alpha val="43137"/>
                    </a:srgbClr>
                  </a:outerShdw>
                </a:effectLst>
              </a:rPr>
              <a:t>he </a:t>
            </a:r>
            <a:r>
              <a:rPr lang="en-US" sz="2200" b="1" dirty="0">
                <a:effectLst>
                  <a:outerShdw blurRad="38100" dist="38100" dir="2700000" algn="tl">
                    <a:srgbClr val="000000">
                      <a:alpha val="43137"/>
                    </a:srgbClr>
                  </a:outerShdw>
                </a:effectLst>
              </a:rPr>
              <a:t>things we normally do in daily living including any daily activity we perform for self-care (such as feeding ourselves, bathing, dressing, grooming), work, homemaking, and </a:t>
            </a:r>
            <a:r>
              <a:rPr lang="en-US" sz="2200" b="1" dirty="0" smtClean="0">
                <a:effectLst>
                  <a:outerShdw blurRad="38100" dist="38100" dir="2700000" algn="tl">
                    <a:srgbClr val="000000">
                      <a:alpha val="43137"/>
                    </a:srgbClr>
                  </a:outerShdw>
                </a:effectLst>
              </a:rPr>
              <a:t>leisure</a:t>
            </a:r>
            <a:r>
              <a:rPr lang="en-US" sz="2200" b="1" dirty="0">
                <a:effectLst>
                  <a:outerShdw blurRad="38100" dist="38100" dir="2700000" algn="tl">
                    <a:srgbClr val="000000">
                      <a:alpha val="43137"/>
                    </a:srgbClr>
                  </a:outerShdw>
                </a:effectLst>
              </a:rPr>
              <a:t>. </a:t>
            </a:r>
            <a:endParaRPr lang="en-US" sz="2200" b="1" dirty="0" smtClean="0">
              <a:effectLst>
                <a:outerShdw blurRad="38100" dist="38100" dir="2700000" algn="tl">
                  <a:srgbClr val="000000">
                    <a:alpha val="43137"/>
                  </a:srgbClr>
                </a:outerShdw>
              </a:effectLst>
            </a:endParaRPr>
          </a:p>
          <a:p>
            <a:pPr marL="0" indent="0" algn="just">
              <a:buNone/>
            </a:pPr>
            <a:r>
              <a:rPr lang="en-US" sz="2200" b="1" dirty="0" smtClean="0">
                <a:effectLst>
                  <a:outerShdw blurRad="38100" dist="38100" dir="2700000" algn="tl">
                    <a:srgbClr val="000000">
                      <a:alpha val="43137"/>
                    </a:srgbClr>
                  </a:outerShdw>
                </a:effectLst>
              </a:rPr>
              <a:t>Health </a:t>
            </a:r>
            <a:r>
              <a:rPr lang="en-US" sz="2200" b="1" dirty="0">
                <a:effectLst>
                  <a:outerShdw blurRad="38100" dist="38100" dir="2700000" algn="tl">
                    <a:srgbClr val="000000">
                      <a:alpha val="43137"/>
                    </a:srgbClr>
                  </a:outerShdw>
                </a:effectLst>
              </a:rPr>
              <a:t>professionals routinely refer to the ability or inability to perform </a:t>
            </a:r>
            <a:r>
              <a:rPr lang="en-US" sz="2200" b="1" dirty="0" smtClean="0">
                <a:effectLst>
                  <a:outerShdw blurRad="38100" dist="38100" dir="2700000" algn="tl">
                    <a:srgbClr val="000000">
                      <a:alpha val="43137"/>
                    </a:srgbClr>
                  </a:outerShdw>
                </a:effectLst>
              </a:rPr>
              <a:t>activities of daily life as </a:t>
            </a:r>
            <a:r>
              <a:rPr lang="en-US" sz="2200" b="1" dirty="0">
                <a:effectLst>
                  <a:outerShdw blurRad="38100" dist="38100" dir="2700000" algn="tl">
                    <a:srgbClr val="000000">
                      <a:alpha val="43137"/>
                    </a:srgbClr>
                  </a:outerShdw>
                </a:effectLst>
              </a:rPr>
              <a:t>a measurement of the functional status of a </a:t>
            </a:r>
            <a:r>
              <a:rPr lang="en-US" sz="2200" b="1" dirty="0" smtClean="0">
                <a:effectLst>
                  <a:outerShdw blurRad="38100" dist="38100" dir="2700000" algn="tl">
                    <a:srgbClr val="000000">
                      <a:alpha val="43137"/>
                    </a:srgbClr>
                  </a:outerShdw>
                </a:effectLst>
              </a:rPr>
              <a:t>person.</a:t>
            </a:r>
            <a:endParaRPr lang="en-US" sz="2200" b="1" dirty="0">
              <a:effectLst>
                <a:outerShdw blurRad="38100" dist="38100" dir="2700000" algn="tl">
                  <a:srgbClr val="000000">
                    <a:alpha val="43137"/>
                  </a:srgbClr>
                </a:outerShdw>
              </a:effectLst>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xmlns="" val="0"/>
              </a:ext>
            </a:extLst>
          </a:blip>
          <a:srcRect b="57746"/>
          <a:stretch/>
        </p:blipFill>
        <p:spPr>
          <a:xfrm>
            <a:off x="3000777" y="3894704"/>
            <a:ext cx="6699919" cy="2840946"/>
          </a:xfrm>
          <a:prstGeom prst="rect">
            <a:avLst/>
          </a:prstGeom>
        </p:spPr>
      </p:pic>
    </p:spTree>
    <p:extLst>
      <p:ext uri="{BB962C8B-B14F-4D97-AF65-F5344CB8AC3E}">
        <p14:creationId xmlns:p14="http://schemas.microsoft.com/office/powerpoint/2010/main" xmlns="" val="985475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Health behavior</a:t>
            </a:r>
            <a:endParaRPr lang="en-US" dirty="0"/>
          </a:p>
        </p:txBody>
      </p:sp>
      <p:sp>
        <p:nvSpPr>
          <p:cNvPr id="3" name="Content Placeholder 2"/>
          <p:cNvSpPr>
            <a:spLocks noGrp="1"/>
          </p:cNvSpPr>
          <p:nvPr>
            <p:ph idx="1"/>
          </p:nvPr>
        </p:nvSpPr>
        <p:spPr>
          <a:xfrm>
            <a:off x="796231" y="2195206"/>
            <a:ext cx="10498541" cy="3599316"/>
          </a:xfrm>
        </p:spPr>
        <p:txBody>
          <a:bodyPr>
            <a:normAutofit/>
          </a:bodyPr>
          <a:lstStyle/>
          <a:p>
            <a:pPr marL="0" indent="0" algn="just">
              <a:buNone/>
            </a:pPr>
            <a:r>
              <a:rPr lang="en-US" sz="2300" b="1" dirty="0">
                <a:effectLst>
                  <a:outerShdw blurRad="38100" dist="38100" dir="2700000" algn="tl">
                    <a:srgbClr val="000000">
                      <a:alpha val="43137"/>
                    </a:srgbClr>
                  </a:outerShdw>
                </a:effectLst>
              </a:rPr>
              <a:t>Health behavior is behavior concerned with the </a:t>
            </a:r>
            <a:r>
              <a:rPr lang="en-US" sz="2300" b="1" dirty="0" smtClean="0">
                <a:effectLst>
                  <a:outerShdw blurRad="38100" dist="38100" dir="2700000" algn="tl">
                    <a:srgbClr val="000000">
                      <a:alpha val="43137"/>
                    </a:srgbClr>
                  </a:outerShdw>
                </a:effectLst>
              </a:rPr>
              <a:t>maintenance </a:t>
            </a:r>
            <a:r>
              <a:rPr lang="en-US" sz="2300" b="1" dirty="0">
                <a:effectLst>
                  <a:outerShdw blurRad="38100" dist="38100" dir="2700000" algn="tl">
                    <a:srgbClr val="000000">
                      <a:alpha val="43137"/>
                    </a:srgbClr>
                  </a:outerShdw>
                </a:effectLst>
              </a:rPr>
              <a:t>of health and the individuals management of their ill </a:t>
            </a:r>
            <a:r>
              <a:rPr lang="en-US" sz="2300" b="1" dirty="0" smtClean="0">
                <a:effectLst>
                  <a:outerShdw blurRad="38100" dist="38100" dir="2700000" algn="tl">
                    <a:srgbClr val="000000">
                      <a:alpha val="43137"/>
                    </a:srgbClr>
                  </a:outerShdw>
                </a:effectLst>
              </a:rPr>
              <a:t>health</a:t>
            </a:r>
            <a:r>
              <a:rPr lang="en-US" sz="2300" b="1" dirty="0">
                <a:effectLst>
                  <a:outerShdw blurRad="38100" dist="38100" dir="2700000" algn="tl">
                    <a:srgbClr val="000000">
                      <a:alpha val="43137"/>
                    </a:srgbClr>
                  </a:outerShdw>
                </a:effectLst>
              </a:rPr>
              <a:t>. If people adopt attitudes and behaviors into </a:t>
            </a:r>
            <a:r>
              <a:rPr lang="en-US" sz="2300" b="1">
                <a:effectLst>
                  <a:outerShdw blurRad="38100" dist="38100" dir="2700000" algn="tl">
                    <a:srgbClr val="000000">
                      <a:alpha val="43137"/>
                    </a:srgbClr>
                  </a:outerShdw>
                </a:effectLst>
              </a:rPr>
              <a:t>their </a:t>
            </a:r>
            <a:r>
              <a:rPr lang="en-US" sz="2300" b="1" smtClean="0">
                <a:effectLst>
                  <a:outerShdw blurRad="38100" dist="38100" dir="2700000" algn="tl">
                    <a:srgbClr val="000000">
                      <a:alpha val="43137"/>
                    </a:srgbClr>
                  </a:outerShdw>
                </a:effectLst>
              </a:rPr>
              <a:t>lifestyle, </a:t>
            </a:r>
            <a:r>
              <a:rPr lang="en-US" sz="2300" b="1" dirty="0">
                <a:effectLst>
                  <a:outerShdw blurRad="38100" dist="38100" dir="2700000" algn="tl">
                    <a:srgbClr val="000000">
                      <a:alpha val="43137"/>
                    </a:srgbClr>
                  </a:outerShdw>
                </a:effectLst>
              </a:rPr>
              <a:t>which improve and maintain their health such as taking exercise, watching their </a:t>
            </a:r>
            <a:r>
              <a:rPr lang="en-US" sz="2300" b="1" dirty="0" smtClean="0">
                <a:effectLst>
                  <a:outerShdw blurRad="38100" dist="38100" dir="2700000" algn="tl">
                    <a:srgbClr val="000000">
                      <a:alpha val="43137"/>
                    </a:srgbClr>
                  </a:outerShdw>
                </a:effectLst>
              </a:rPr>
              <a:t>diet and </a:t>
            </a:r>
            <a:r>
              <a:rPr lang="en-US" sz="2300" b="1" dirty="0">
                <a:effectLst>
                  <a:outerShdw blurRad="38100" dist="38100" dir="2700000" algn="tl">
                    <a:srgbClr val="000000">
                      <a:alpha val="43137"/>
                    </a:srgbClr>
                  </a:outerShdw>
                </a:effectLst>
              </a:rPr>
              <a:t>maintaining sound hygiene then this will act as preventative medicine.</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638335" y="4027599"/>
            <a:ext cx="3474871" cy="2437596"/>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xmlns="" val="0"/>
              </a:ext>
            </a:extLst>
          </a:blip>
          <a:srcRect t="10848" b="13943"/>
          <a:stretch/>
        </p:blipFill>
        <p:spPr>
          <a:xfrm>
            <a:off x="6491282" y="4013847"/>
            <a:ext cx="3103479" cy="2451348"/>
          </a:xfrm>
          <a:prstGeom prst="rect">
            <a:avLst/>
          </a:prstGeom>
        </p:spPr>
      </p:pic>
    </p:spTree>
    <p:extLst>
      <p:ext uri="{BB962C8B-B14F-4D97-AF65-F5344CB8AC3E}">
        <p14:creationId xmlns:p14="http://schemas.microsoft.com/office/powerpoint/2010/main" xmlns="" val="205582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Consumption</a:t>
            </a:r>
            <a:endParaRPr lang="en-US" dirty="0"/>
          </a:p>
        </p:txBody>
      </p:sp>
      <p:sp>
        <p:nvSpPr>
          <p:cNvPr id="3" name="Content Placeholder 2"/>
          <p:cNvSpPr>
            <a:spLocks noGrp="1"/>
          </p:cNvSpPr>
          <p:nvPr>
            <p:ph idx="1"/>
          </p:nvPr>
        </p:nvSpPr>
        <p:spPr>
          <a:xfrm>
            <a:off x="937898" y="2233842"/>
            <a:ext cx="10434147" cy="3599316"/>
          </a:xfrm>
        </p:spPr>
        <p:txBody>
          <a:bodyPr/>
          <a:lstStyle/>
          <a:p>
            <a:pPr marL="0" indent="0" algn="just">
              <a:buNone/>
            </a:pPr>
            <a:r>
              <a:rPr lang="en-US" b="1" dirty="0">
                <a:effectLst>
                  <a:outerShdw blurRad="38100" dist="38100" dir="2700000" algn="tl">
                    <a:srgbClr val="000000">
                      <a:alpha val="43137"/>
                    </a:srgbClr>
                  </a:outerShdw>
                </a:effectLst>
              </a:rPr>
              <a:t>Consumer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the study of how people buy, what they buy, when they buy and why they buy. </a:t>
            </a:r>
            <a:r>
              <a:rPr lang="en-US" b="1" dirty="0" smtClean="0">
                <a:effectLst>
                  <a:outerShdw blurRad="38100" dist="38100" dir="2700000" algn="tl">
                    <a:srgbClr val="000000">
                      <a:alpha val="43137"/>
                    </a:srgbClr>
                  </a:outerShdw>
                </a:effectLst>
              </a:rPr>
              <a:t>It </a:t>
            </a:r>
            <a:r>
              <a:rPr lang="en-US" b="1" dirty="0">
                <a:effectLst>
                  <a:outerShdw blurRad="38100" dist="38100" dir="2700000" algn="tl">
                    <a:srgbClr val="000000">
                      <a:alpha val="43137"/>
                    </a:srgbClr>
                  </a:outerShdw>
                </a:effectLst>
              </a:rPr>
              <a:t>attempts to understand the buyer decision making process, both individually and in groups.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448921" y="3490673"/>
            <a:ext cx="2754403" cy="274216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610820" y="3490673"/>
            <a:ext cx="2378634" cy="2694282"/>
          </a:xfrm>
          <a:prstGeom prst="rect">
            <a:avLst/>
          </a:prstGeom>
        </p:spPr>
      </p:pic>
    </p:spTree>
    <p:extLst>
      <p:ext uri="{BB962C8B-B14F-4D97-AF65-F5344CB8AC3E}">
        <p14:creationId xmlns:p14="http://schemas.microsoft.com/office/powerpoint/2010/main" xmlns="" val="2852773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Leisure time use</a:t>
            </a:r>
            <a:endParaRPr lang="en-US" dirty="0"/>
          </a:p>
        </p:txBody>
      </p:sp>
      <p:sp>
        <p:nvSpPr>
          <p:cNvPr id="3" name="Content Placeholder 2"/>
          <p:cNvSpPr>
            <a:spLocks noGrp="1"/>
          </p:cNvSpPr>
          <p:nvPr>
            <p:ph idx="1"/>
          </p:nvPr>
        </p:nvSpPr>
        <p:spPr>
          <a:xfrm>
            <a:off x="680321" y="2208084"/>
            <a:ext cx="10975059" cy="3599316"/>
          </a:xfrm>
        </p:spPr>
        <p:txBody>
          <a:bodyPr/>
          <a:lstStyle/>
          <a:p>
            <a:pPr marL="0" indent="0" algn="just">
              <a:buNone/>
            </a:pPr>
            <a:r>
              <a:rPr lang="en-US" b="1" dirty="0">
                <a:effectLst>
                  <a:outerShdw blurRad="38100" dist="38100" dir="2700000" algn="tl">
                    <a:srgbClr val="000000">
                      <a:alpha val="43137"/>
                    </a:srgbClr>
                  </a:outerShdw>
                </a:effectLst>
              </a:rPr>
              <a:t>Leisure time or free time, is a period of time spent out of work and essential domestic activity. It is also the period of discretionary time before or after compulsory daily activities such as eating and sleeping, going to work or running a business, attending school and doing homework, household chores, and day-to-day stress.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t="3672" b="51460"/>
          <a:stretch/>
        </p:blipFill>
        <p:spPr>
          <a:xfrm>
            <a:off x="4043967" y="4084538"/>
            <a:ext cx="3825024" cy="2421705"/>
          </a:xfrm>
          <a:prstGeom prst="rect">
            <a:avLst/>
          </a:prstGeom>
        </p:spPr>
      </p:pic>
    </p:spTree>
    <p:extLst>
      <p:ext uri="{BB962C8B-B14F-4D97-AF65-F5344CB8AC3E}">
        <p14:creationId xmlns:p14="http://schemas.microsoft.com/office/powerpoint/2010/main" xmlns="" val="1870417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Individual’s attitude</a:t>
            </a:r>
            <a:endParaRPr lang="en-US" dirty="0"/>
          </a:p>
        </p:txBody>
      </p:sp>
      <p:sp>
        <p:nvSpPr>
          <p:cNvPr id="3" name="Content Placeholder 2"/>
          <p:cNvSpPr>
            <a:spLocks noGrp="1"/>
          </p:cNvSpPr>
          <p:nvPr>
            <p:ph idx="1"/>
          </p:nvPr>
        </p:nvSpPr>
        <p:spPr>
          <a:xfrm>
            <a:off x="680321" y="2336873"/>
            <a:ext cx="10820513" cy="3599316"/>
          </a:xfrm>
        </p:spPr>
        <p:txBody>
          <a:bodyPr>
            <a:normAutofit/>
          </a:bodyPr>
          <a:lstStyle/>
          <a:p>
            <a:pPr marL="0" indent="0" algn="just">
              <a:buNone/>
            </a:pPr>
            <a:r>
              <a:rPr lang="en-US" sz="2300" b="1" dirty="0">
                <a:effectLst>
                  <a:outerShdw blurRad="38100" dist="38100" dir="2700000" algn="tl">
                    <a:srgbClr val="000000">
                      <a:alpha val="43137"/>
                    </a:srgbClr>
                  </a:outerShdw>
                </a:effectLst>
              </a:rPr>
              <a:t>Attitude is a hypothetical construct that represents an individual's like or dislike for an item. Attitudes are positive, negative or neutral views of an "attitude object": i.e. a person, </a:t>
            </a:r>
            <a:r>
              <a:rPr lang="en-US" sz="2300" b="1" dirty="0" err="1">
                <a:effectLst>
                  <a:outerShdw blurRad="38100" dist="38100" dir="2700000" algn="tl">
                    <a:srgbClr val="000000">
                      <a:alpha val="43137"/>
                    </a:srgbClr>
                  </a:outerShdw>
                </a:effectLst>
              </a:rPr>
              <a:t>behaviour</a:t>
            </a:r>
            <a:r>
              <a:rPr lang="en-US" sz="2300" b="1" dirty="0">
                <a:effectLst>
                  <a:outerShdw blurRad="38100" dist="38100" dir="2700000" algn="tl">
                    <a:srgbClr val="000000">
                      <a:alpha val="43137"/>
                    </a:srgbClr>
                  </a:outerShdw>
                </a:effectLst>
              </a:rPr>
              <a:t> or event. </a:t>
            </a:r>
            <a:endParaRPr lang="en-US" sz="2300" b="1" dirty="0" smtClean="0">
              <a:effectLst>
                <a:outerShdw blurRad="38100" dist="38100" dir="2700000" algn="tl">
                  <a:srgbClr val="000000">
                    <a:alpha val="43137"/>
                  </a:srgbClr>
                </a:outerShdw>
              </a:effectLst>
            </a:endParaRPr>
          </a:p>
          <a:p>
            <a:pPr marL="0" indent="0" algn="just">
              <a:buNone/>
            </a:pPr>
            <a:r>
              <a:rPr lang="en-US" sz="2300" b="1" dirty="0" smtClean="0">
                <a:effectLst>
                  <a:outerShdw blurRad="38100" dist="38100" dir="2700000" algn="tl">
                    <a:srgbClr val="000000">
                      <a:alpha val="43137"/>
                    </a:srgbClr>
                  </a:outerShdw>
                </a:effectLst>
              </a:rPr>
              <a:t>People </a:t>
            </a:r>
            <a:r>
              <a:rPr lang="en-US" sz="2300" b="1" dirty="0">
                <a:effectLst>
                  <a:outerShdw blurRad="38100" dist="38100" dir="2700000" algn="tl">
                    <a:srgbClr val="000000">
                      <a:alpha val="43137"/>
                    </a:srgbClr>
                  </a:outerShdw>
                </a:effectLst>
              </a:rPr>
              <a:t>can also be "ambivalent" towards a target, meaning that they simultaneously possess a positive and a negative bias towards the attitude in question.</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640947" y="4362718"/>
            <a:ext cx="2494208" cy="187065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497822" y="4226483"/>
            <a:ext cx="2143125" cy="2143125"/>
          </a:xfrm>
          <a:prstGeom prst="rect">
            <a:avLst/>
          </a:prstGeom>
        </p:spPr>
      </p:pic>
    </p:spTree>
    <p:extLst>
      <p:ext uri="{BB962C8B-B14F-4D97-AF65-F5344CB8AC3E}">
        <p14:creationId xmlns:p14="http://schemas.microsoft.com/office/powerpoint/2010/main" xmlns="" val="3879528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ABC model of attitude</a:t>
            </a:r>
            <a:endParaRPr lang="en-US" dirty="0"/>
          </a:p>
        </p:txBody>
      </p:sp>
      <p:sp>
        <p:nvSpPr>
          <p:cNvPr id="3" name="Content Placeholder 2"/>
          <p:cNvSpPr>
            <a:spLocks noGrp="1"/>
          </p:cNvSpPr>
          <p:nvPr>
            <p:ph idx="1"/>
          </p:nvPr>
        </p:nvSpPr>
        <p:spPr>
          <a:xfrm>
            <a:off x="798489" y="2144116"/>
            <a:ext cx="10689465" cy="4521127"/>
          </a:xfrm>
        </p:spPr>
        <p:txBody>
          <a:bodyPr>
            <a:normAutofit/>
          </a:bodyPr>
          <a:lstStyle/>
          <a:p>
            <a:pPr marL="0" indent="0" algn="just">
              <a:buNone/>
            </a:pPr>
            <a:r>
              <a:rPr lang="en-US" sz="2200" b="1" dirty="0" smtClean="0">
                <a:effectLst>
                  <a:outerShdw blurRad="38100" dist="38100" dir="2700000" algn="tl">
                    <a:srgbClr val="000000">
                      <a:alpha val="43137"/>
                    </a:srgbClr>
                  </a:outerShdw>
                </a:effectLst>
              </a:rPr>
              <a:t>Attitudes </a:t>
            </a:r>
            <a:r>
              <a:rPr lang="en-US" sz="2200" b="1" dirty="0">
                <a:effectLst>
                  <a:outerShdw blurRad="38100" dist="38100" dir="2700000" algn="tl">
                    <a:srgbClr val="000000">
                      <a:alpha val="43137"/>
                    </a:srgbClr>
                  </a:outerShdw>
                </a:effectLst>
              </a:rPr>
              <a:t>develop on the ABC model (affect, behavioral change and cognition). </a:t>
            </a:r>
            <a:endParaRPr lang="en-US" sz="22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200" b="1" dirty="0" smtClean="0">
                <a:effectLst>
                  <a:outerShdw blurRad="38100" dist="38100" dir="2700000" algn="tl">
                    <a:srgbClr val="000000">
                      <a:alpha val="43137"/>
                    </a:srgbClr>
                  </a:outerShdw>
                </a:effectLst>
              </a:rPr>
              <a:t>The </a:t>
            </a:r>
            <a:r>
              <a:rPr lang="en-US" sz="2200" b="1" dirty="0">
                <a:effectLst>
                  <a:outerShdw blurRad="38100" dist="38100" dir="2700000" algn="tl">
                    <a:srgbClr val="000000">
                      <a:alpha val="43137"/>
                    </a:srgbClr>
                  </a:outerShdw>
                </a:effectLst>
              </a:rPr>
              <a:t>affective response is a physiological response that expresses an individual's preference for an entity. </a:t>
            </a:r>
            <a:endParaRPr lang="en-US" sz="22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200" b="1" dirty="0" smtClean="0">
                <a:effectLst>
                  <a:outerShdw blurRad="38100" dist="38100" dir="2700000" algn="tl">
                    <a:srgbClr val="000000">
                      <a:alpha val="43137"/>
                    </a:srgbClr>
                  </a:outerShdw>
                </a:effectLst>
              </a:rPr>
              <a:t>The </a:t>
            </a:r>
            <a:r>
              <a:rPr lang="en-US" sz="2200" b="1" dirty="0">
                <a:effectLst>
                  <a:outerShdw blurRad="38100" dist="38100" dir="2700000" algn="tl">
                    <a:srgbClr val="000000">
                      <a:alpha val="43137"/>
                    </a:srgbClr>
                  </a:outerShdw>
                </a:effectLst>
              </a:rPr>
              <a:t>behavioral intention is a verbal indication of the intention of an individual. </a:t>
            </a:r>
            <a:endParaRPr lang="en-US" sz="22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200" b="1" dirty="0" smtClean="0">
                <a:effectLst>
                  <a:outerShdw blurRad="38100" dist="38100" dir="2700000" algn="tl">
                    <a:srgbClr val="000000">
                      <a:alpha val="43137"/>
                    </a:srgbClr>
                  </a:outerShdw>
                </a:effectLst>
              </a:rPr>
              <a:t>The </a:t>
            </a:r>
            <a:r>
              <a:rPr lang="en-US" sz="2200" b="1" dirty="0">
                <a:effectLst>
                  <a:outerShdw blurRad="38100" dist="38100" dir="2700000" algn="tl">
                    <a:srgbClr val="000000">
                      <a:alpha val="43137"/>
                    </a:srgbClr>
                  </a:outerShdw>
                </a:effectLst>
              </a:rPr>
              <a:t>cognitive response is a cognitive evaluation of the entity to form an attitude. </a:t>
            </a:r>
            <a:endParaRPr lang="en-US" sz="2200" b="1"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135362" y="4662152"/>
            <a:ext cx="4487017" cy="1893193"/>
          </a:xfrm>
          <a:prstGeom prst="rect">
            <a:avLst/>
          </a:prstGeom>
        </p:spPr>
      </p:pic>
    </p:spTree>
    <p:extLst>
      <p:ext uri="{BB962C8B-B14F-4D97-AF65-F5344CB8AC3E}">
        <p14:creationId xmlns:p14="http://schemas.microsoft.com/office/powerpoint/2010/main" xmlns="" val="13066100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Values</a:t>
            </a:r>
            <a:endParaRPr lang="en-US" dirty="0"/>
          </a:p>
        </p:txBody>
      </p:sp>
      <p:sp>
        <p:nvSpPr>
          <p:cNvPr id="3" name="Content Placeholder 2"/>
          <p:cNvSpPr>
            <a:spLocks noGrp="1"/>
          </p:cNvSpPr>
          <p:nvPr>
            <p:ph idx="1"/>
          </p:nvPr>
        </p:nvSpPr>
        <p:spPr>
          <a:xfrm>
            <a:off x="487138" y="2323994"/>
            <a:ext cx="8399285" cy="4373020"/>
          </a:xfrm>
        </p:spPr>
        <p:txBody>
          <a:bodyPr>
            <a:normAutofit/>
          </a:bodyPr>
          <a:lstStyle/>
          <a:p>
            <a:pPr marL="0" indent="0" algn="just">
              <a:buNone/>
            </a:pPr>
            <a:r>
              <a:rPr lang="en-US" b="1" dirty="0">
                <a:effectLst>
                  <a:outerShdw blurRad="38100" dist="38100" dir="2700000" algn="tl">
                    <a:srgbClr val="000000">
                      <a:alpha val="43137"/>
                    </a:srgbClr>
                  </a:outerShdw>
                </a:effectLst>
              </a:rPr>
              <a:t>A personal or cultural value is an absolute or relative ethical value, the assumption of which can be the basis for ethical action. </a:t>
            </a:r>
            <a:r>
              <a:rPr lang="en-US" b="1" dirty="0" smtClean="0">
                <a:effectLst>
                  <a:outerShdw blurRad="38100" dist="38100" dir="2700000" algn="tl">
                    <a:srgbClr val="000000">
                      <a:alpha val="43137"/>
                    </a:srgbClr>
                  </a:outerShdw>
                </a:effectLst>
              </a:rPr>
              <a:t>Values </a:t>
            </a:r>
            <a:r>
              <a:rPr lang="en-US" b="1" dirty="0">
                <a:effectLst>
                  <a:outerShdw blurRad="38100" dist="38100" dir="2700000" algn="tl">
                    <a:srgbClr val="000000">
                      <a:alpha val="43137"/>
                    </a:srgbClr>
                  </a:outerShdw>
                </a:effectLst>
              </a:rPr>
              <a:t>can be defined as broad preferences concerning appropriate courses of action or outcomes. As such, values reflect a person’s sense of right and wrong or what “ought” to be. </a:t>
            </a:r>
            <a:endParaRPr lang="en-US" b="1" dirty="0" smtClean="0">
              <a:effectLst>
                <a:outerShdw blurRad="38100" dist="38100" dir="2700000" algn="tl">
                  <a:srgbClr val="000000">
                    <a:alpha val="43137"/>
                  </a:srgbClr>
                </a:outerShdw>
              </a:effectLst>
            </a:endParaRPr>
          </a:p>
          <a:p>
            <a:pPr marL="0" indent="0" algn="just">
              <a:buNone/>
            </a:pP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t>
            </a:r>
            <a:r>
              <a:rPr lang="en-US" b="1" dirty="0">
                <a:effectLst>
                  <a:outerShdw blurRad="38100" dist="38100" dir="2700000" algn="tl">
                    <a:srgbClr val="000000">
                      <a:alpha val="43137"/>
                    </a:srgbClr>
                  </a:outerShdw>
                </a:effectLst>
              </a:rPr>
              <a:t>Equal rights for all”, "Excellence deserves admiration", and “People should be treated with respect and dignity” are representative of values. Values tend to influence attitudes and behavior</a:t>
            </a:r>
            <a:r>
              <a:rPr lang="en-US" b="1" dirty="0" smtClean="0">
                <a:effectLst>
                  <a:outerShdw blurRad="38100" dist="38100" dir="2700000" algn="tl">
                    <a:srgbClr val="000000">
                      <a:alpha val="43137"/>
                    </a:srgbClr>
                  </a:outerShdw>
                </a:effectLst>
              </a:rPr>
              <a: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235829" y="2645536"/>
            <a:ext cx="2666396" cy="2666396"/>
          </a:xfrm>
          <a:prstGeom prst="rect">
            <a:avLst/>
          </a:prstGeom>
        </p:spPr>
      </p:pic>
    </p:spTree>
    <p:extLst>
      <p:ext uri="{BB962C8B-B14F-4D97-AF65-F5344CB8AC3E}">
        <p14:creationId xmlns:p14="http://schemas.microsoft.com/office/powerpoint/2010/main" xmlns="" val="933062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Worldview</a:t>
            </a:r>
            <a:endParaRPr lang="en-US" dirty="0"/>
          </a:p>
        </p:txBody>
      </p:sp>
      <p:sp>
        <p:nvSpPr>
          <p:cNvPr id="3" name="Content Placeholder 2"/>
          <p:cNvSpPr>
            <a:spLocks noGrp="1"/>
          </p:cNvSpPr>
          <p:nvPr>
            <p:ph idx="1"/>
          </p:nvPr>
        </p:nvSpPr>
        <p:spPr>
          <a:xfrm>
            <a:off x="306833" y="2349752"/>
            <a:ext cx="8759894" cy="4166958"/>
          </a:xfrm>
        </p:spPr>
        <p:txBody>
          <a:bodyPr>
            <a:normAutofit/>
          </a:bodyPr>
          <a:lstStyle/>
          <a:p>
            <a:pPr marL="0" indent="0" algn="just">
              <a:buNone/>
            </a:pPr>
            <a:r>
              <a:rPr lang="en-US" b="1" dirty="0" smtClean="0">
                <a:effectLst>
                  <a:outerShdw blurRad="38100" dist="38100" dir="2700000" algn="tl">
                    <a:srgbClr val="000000">
                      <a:alpha val="43137"/>
                    </a:srgbClr>
                  </a:outerShdw>
                </a:effectLst>
              </a:rPr>
              <a:t>It means </a:t>
            </a:r>
            <a:r>
              <a:rPr lang="en-US" b="1" dirty="0">
                <a:effectLst>
                  <a:outerShdw blurRad="38100" dist="38100" dir="2700000" algn="tl">
                    <a:srgbClr val="000000">
                      <a:alpha val="43137"/>
                    </a:srgbClr>
                  </a:outerShdw>
                </a:effectLst>
              </a:rPr>
              <a:t>a "look onto the world". </a:t>
            </a:r>
            <a:endParaRPr lang="en-US" b="1" dirty="0" smtClean="0">
              <a:effectLst>
                <a:outerShdw blurRad="38100" dist="38100" dir="2700000" algn="tl">
                  <a:srgbClr val="000000">
                    <a:alpha val="43137"/>
                  </a:srgbClr>
                </a:outerShdw>
              </a:effectLst>
            </a:endParaRPr>
          </a:p>
          <a:p>
            <a:pPr marL="0" indent="0" algn="just">
              <a:buNone/>
            </a:pPr>
            <a:r>
              <a:rPr lang="en-US" b="1" dirty="0" smtClean="0">
                <a:effectLst>
                  <a:outerShdw blurRad="38100" dist="38100" dir="2700000" algn="tl">
                    <a:srgbClr val="000000">
                      <a:alpha val="43137"/>
                    </a:srgbClr>
                  </a:outerShdw>
                </a:effectLst>
              </a:rPr>
              <a:t>It </a:t>
            </a:r>
            <a:r>
              <a:rPr lang="en-US" b="1" dirty="0">
                <a:effectLst>
                  <a:outerShdw blurRad="38100" dist="38100" dir="2700000" algn="tl">
                    <a:srgbClr val="000000">
                      <a:alpha val="43137"/>
                    </a:srgbClr>
                  </a:outerShdw>
                </a:effectLst>
              </a:rPr>
              <a:t>refers to the framework through which an individual interprets the world and interacts in it. A worldview describes a consistent (to a varying degree) and integral sense of existence and provides a framework for generating, sustaining and applying knowledge</a:t>
            </a:r>
            <a:r>
              <a:rPr lang="en-US" b="1" dirty="0" smtClean="0">
                <a:effectLst>
                  <a:outerShdw blurRad="38100" dist="38100" dir="2700000" algn="tl">
                    <a:srgbClr val="000000">
                      <a:alpha val="43137"/>
                    </a:srgbClr>
                  </a:outerShdw>
                </a:effectLst>
              </a:rPr>
              <a:t>.</a:t>
            </a:r>
          </a:p>
          <a:p>
            <a:pPr marL="0" indent="0" algn="just">
              <a:buNone/>
            </a:pPr>
            <a:r>
              <a:rPr lang="en-US" b="1" dirty="0" smtClean="0">
                <a:effectLst>
                  <a:outerShdw blurRad="38100" dist="38100" dir="2700000" algn="tl">
                    <a:srgbClr val="000000">
                      <a:alpha val="43137"/>
                    </a:srgbClr>
                  </a:outerShdw>
                </a:effectLst>
              </a:rPr>
              <a:t>	The </a:t>
            </a:r>
            <a:r>
              <a:rPr lang="en-US" b="1" dirty="0">
                <a:effectLst>
                  <a:outerShdw blurRad="38100" dist="38100" dir="2700000" algn="tl">
                    <a:srgbClr val="000000">
                      <a:alpha val="43137"/>
                    </a:srgbClr>
                  </a:outerShdw>
                </a:effectLst>
              </a:rPr>
              <a:t>'construction of integrating </a:t>
            </a:r>
            <a:r>
              <a:rPr lang="en-US" b="1" dirty="0" err="1">
                <a:effectLst>
                  <a:outerShdw blurRad="38100" dist="38100" dir="2700000" algn="tl">
                    <a:srgbClr val="000000">
                      <a:alpha val="43137"/>
                    </a:srgbClr>
                  </a:outerShdw>
                </a:effectLst>
              </a:rPr>
              <a:t>worldviews'</a:t>
            </a:r>
            <a:r>
              <a:rPr lang="en-US" b="1" dirty="0">
                <a:effectLst>
                  <a:outerShdw blurRad="38100" dist="38100" dir="2700000" algn="tl">
                    <a:srgbClr val="000000">
                      <a:alpha val="43137"/>
                    </a:srgbClr>
                  </a:outerShdw>
                </a:effectLst>
              </a:rPr>
              <a:t> begins from fragments of worldviews offered to us by the different scientific disciplines and the various systems of knowledge. It is contributed to by different perspectives that exist in the world's different cultures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168282" y="3085161"/>
            <a:ext cx="2844317" cy="2298208"/>
          </a:xfrm>
          <a:prstGeom prst="rect">
            <a:avLst/>
          </a:prstGeom>
        </p:spPr>
      </p:pic>
    </p:spTree>
    <p:extLst>
      <p:ext uri="{BB962C8B-B14F-4D97-AF65-F5344CB8AC3E}">
        <p14:creationId xmlns:p14="http://schemas.microsoft.com/office/powerpoint/2010/main" xmlns="" val="3295304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stress?</a:t>
            </a:r>
            <a:endParaRPr lang="en-US" dirty="0"/>
          </a:p>
        </p:txBody>
      </p:sp>
      <p:sp>
        <p:nvSpPr>
          <p:cNvPr id="3" name="Content Placeholder 2"/>
          <p:cNvSpPr>
            <a:spLocks noGrp="1"/>
          </p:cNvSpPr>
          <p:nvPr>
            <p:ph idx="1"/>
          </p:nvPr>
        </p:nvSpPr>
        <p:spPr>
          <a:xfrm>
            <a:off x="680320" y="2336873"/>
            <a:ext cx="11090969" cy="3599316"/>
          </a:xfrm>
        </p:spPr>
        <p:txBody>
          <a:bodyPr/>
          <a:lstStyle/>
          <a:p>
            <a:pPr marL="0" indent="0" algn="just">
              <a:buNone/>
            </a:pPr>
            <a:r>
              <a:rPr lang="en-US" b="1" dirty="0">
                <a:effectLst>
                  <a:outerShdw blurRad="38100" dist="38100" dir="2700000" algn="tl">
                    <a:srgbClr val="000000">
                      <a:alpha val="43137"/>
                    </a:srgbClr>
                  </a:outerShdw>
                </a:effectLst>
              </a:rPr>
              <a:t>Stress is a feeling of strain and pressure. A state of psychological tension or strain. </a:t>
            </a:r>
          </a:p>
          <a:p>
            <a:pPr marL="0" indent="0" algn="just">
              <a:buNone/>
            </a:pPr>
            <a:r>
              <a:rPr lang="en-US" b="1" dirty="0" smtClean="0">
                <a:effectLst>
                  <a:outerShdw blurRad="38100" dist="38100" dir="2700000" algn="tl">
                    <a:srgbClr val="000000">
                      <a:alpha val="43137"/>
                    </a:srgbClr>
                  </a:outerShdw>
                </a:effectLst>
              </a:rPr>
              <a:t>	Symptoms </a:t>
            </a:r>
            <a:r>
              <a:rPr lang="en-US" b="1" dirty="0">
                <a:effectLst>
                  <a:outerShdw blurRad="38100" dist="38100" dir="2700000" algn="tl">
                    <a:srgbClr val="000000">
                      <a:alpha val="43137"/>
                    </a:srgbClr>
                  </a:outerShdw>
                </a:effectLst>
              </a:rPr>
              <a:t>may include a sense of being overwhelmed, feelings of anxiety, overall irritability, insecurity, nervousness, social withdrawal, loss of appetite, depression, panic attacks</a:t>
            </a:r>
            <a:r>
              <a:rPr lang="en-US" b="1" dirty="0" smtClean="0">
                <a:effectLst>
                  <a:outerShdw blurRad="38100" dist="38100" dir="2700000" algn="tl">
                    <a:srgbClr val="000000">
                      <a:alpha val="43137"/>
                    </a:srgbClr>
                  </a:outerShdw>
                </a:effectLst>
              </a:rPr>
              <a:t>, and exhaustion.</a:t>
            </a:r>
            <a:endParaRPr lang="en-US"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79046" y="4226762"/>
            <a:ext cx="2574791" cy="2399418"/>
          </a:xfrm>
          <a:prstGeom prst="rect">
            <a:avLst/>
          </a:prstGeom>
        </p:spPr>
      </p:pic>
    </p:spTree>
    <p:extLst>
      <p:ext uri="{BB962C8B-B14F-4D97-AF65-F5344CB8AC3E}">
        <p14:creationId xmlns:p14="http://schemas.microsoft.com/office/powerpoint/2010/main" xmlns="" val="1484625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Watch explanation of stress </a:t>
            </a:r>
            <a:endParaRPr lang="en-US" dirty="0"/>
          </a:p>
        </p:txBody>
      </p:sp>
      <p:pic>
        <p:nvPicPr>
          <p:cNvPr id="5" name="video 1">
            <a:hlinkClick r:id="" action="ppaction://media"/>
          </p:cNvPr>
          <p:cNvPicPr>
            <a:picLocks noChangeAspect="1"/>
          </p:cNvPicPr>
          <p:nvPr>
            <a:videoFile r:link="rId2"/>
            <p:extLst>
              <p:ext uri="{DAA4B4D4-6D71-4841-9C94-3DE7FCFB9230}">
                <p14:media xmlns:p14="http://schemas.microsoft.com/office/powerpoint/2010/main" xmlns="" r:embed="rId4"/>
              </p:ext>
            </p:extLst>
          </p:nvPr>
        </p:nvPicPr>
        <p:blipFill>
          <a:blip r:embed="rId5"/>
          <a:stretch>
            <a:fillRect/>
          </a:stretch>
        </p:blipFill>
        <p:spPr>
          <a:xfrm>
            <a:off x="2243194" y="2063838"/>
            <a:ext cx="7729016" cy="4299265"/>
          </a:xfrm>
          <a:prstGeom prst="rect">
            <a:avLst/>
          </a:prstGeom>
        </p:spPr>
      </p:pic>
      <p:sp>
        <p:nvSpPr>
          <p:cNvPr id="3" name="TextBox 2"/>
          <p:cNvSpPr txBox="1"/>
          <p:nvPr/>
        </p:nvSpPr>
        <p:spPr>
          <a:xfrm>
            <a:off x="10294182" y="6363103"/>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1</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6435781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Stress</a:t>
            </a:r>
            <a:endParaRPr lang="en-US" dirty="0"/>
          </a:p>
        </p:txBody>
      </p:sp>
      <p:sp>
        <p:nvSpPr>
          <p:cNvPr id="3" name="Content Placeholder 2"/>
          <p:cNvSpPr>
            <a:spLocks noGrp="1"/>
          </p:cNvSpPr>
          <p:nvPr>
            <p:ph idx="1"/>
          </p:nvPr>
        </p:nvSpPr>
        <p:spPr>
          <a:xfrm>
            <a:off x="242441" y="2078868"/>
            <a:ext cx="9455352" cy="4643907"/>
          </a:xfrm>
        </p:spPr>
        <p:txBody>
          <a:bodyPr>
            <a:normAutofit lnSpcReduction="10000"/>
          </a:bodyPr>
          <a:lstStyle/>
          <a:p>
            <a:pPr marL="457200" indent="-457200" algn="just">
              <a:buFont typeface="Arial" panose="020B0604020202020204" pitchFamily="34" charset="0"/>
              <a:buAutoNum type="arabicPeriod"/>
            </a:pPr>
            <a:r>
              <a:rPr lang="en-US" altLang="zh-CN" sz="2300" b="1" dirty="0" smtClean="0">
                <a:solidFill>
                  <a:srgbClr val="FFFF00"/>
                </a:solidFill>
                <a:effectLst>
                  <a:outerShdw blurRad="38100" dist="38100" dir="2700000" algn="tl">
                    <a:srgbClr val="000000">
                      <a:alpha val="43137"/>
                    </a:srgbClr>
                  </a:outerShdw>
                </a:effectLst>
              </a:rPr>
              <a:t>Stressor: </a:t>
            </a:r>
            <a:r>
              <a:rPr lang="en-US" altLang="zh-CN" sz="2300" b="1" dirty="0">
                <a:effectLst>
                  <a:outerShdw blurRad="38100" dist="38100" dir="2700000" algn="tl">
                    <a:srgbClr val="000000">
                      <a:alpha val="43137"/>
                    </a:srgbClr>
                  </a:outerShdw>
                </a:effectLst>
              </a:rPr>
              <a:t>Any environmental demand that creates a state of tension or threat and requires change or adaptation. Stressors have physical, chemical and mental responses inside of the body. </a:t>
            </a:r>
            <a:endParaRPr lang="en-US" altLang="zh-CN" sz="2300" b="1" dirty="0" smtClean="0">
              <a:effectLst>
                <a:outerShdw blurRad="38100" dist="38100" dir="2700000" algn="tl">
                  <a:srgbClr val="000000">
                    <a:alpha val="43137"/>
                  </a:srgbClr>
                </a:outerShdw>
              </a:effectLst>
            </a:endParaRPr>
          </a:p>
          <a:p>
            <a:pPr marL="914400" lvl="1" indent="-457200" algn="just">
              <a:buFont typeface="Arial" panose="020B0604020202020204" pitchFamily="34" charset="0"/>
              <a:buAutoNum type="arabicPeriod"/>
            </a:pPr>
            <a:r>
              <a:rPr lang="en-US" altLang="zh-CN" b="1" dirty="0" smtClean="0">
                <a:effectLst>
                  <a:outerShdw blurRad="38100" dist="38100" dir="2700000" algn="tl">
                    <a:srgbClr val="000000">
                      <a:alpha val="43137"/>
                    </a:srgbClr>
                  </a:outerShdw>
                </a:effectLst>
              </a:rPr>
              <a:t>Physical </a:t>
            </a:r>
            <a:r>
              <a:rPr lang="en-US" altLang="zh-CN" b="1" dirty="0">
                <a:effectLst>
                  <a:outerShdw blurRad="38100" dist="38100" dir="2700000" algn="tl">
                    <a:srgbClr val="000000">
                      <a:alpha val="43137"/>
                    </a:srgbClr>
                  </a:outerShdw>
                </a:effectLst>
              </a:rPr>
              <a:t>stressor produce mechanical stresses on skin, bones, ligaments, tendons, muscles and nerves that cause tissue deformation and in extreme cases tissue failure. </a:t>
            </a:r>
            <a:endParaRPr lang="en-US" altLang="zh-CN" b="1" dirty="0" smtClean="0">
              <a:effectLst>
                <a:outerShdw blurRad="38100" dist="38100" dir="2700000" algn="tl">
                  <a:srgbClr val="000000">
                    <a:alpha val="43137"/>
                  </a:srgbClr>
                </a:outerShdw>
              </a:effectLst>
            </a:endParaRPr>
          </a:p>
          <a:p>
            <a:pPr marL="914400" lvl="1" indent="-457200" algn="just">
              <a:buFont typeface="Arial" panose="020B0604020202020204" pitchFamily="34" charset="0"/>
              <a:buAutoNum type="arabicPeriod"/>
            </a:pPr>
            <a:r>
              <a:rPr lang="en-US" altLang="zh-CN" b="1" dirty="0" smtClean="0">
                <a:effectLst>
                  <a:outerShdw blurRad="38100" dist="38100" dir="2700000" algn="tl">
                    <a:srgbClr val="000000">
                      <a:alpha val="43137"/>
                    </a:srgbClr>
                  </a:outerShdw>
                </a:effectLst>
              </a:rPr>
              <a:t>Chemical </a:t>
            </a:r>
            <a:r>
              <a:rPr lang="en-US" altLang="zh-CN" b="1" dirty="0">
                <a:effectLst>
                  <a:outerShdw blurRad="38100" dist="38100" dir="2700000" algn="tl">
                    <a:srgbClr val="000000">
                      <a:alpha val="43137"/>
                    </a:srgbClr>
                  </a:outerShdw>
                </a:effectLst>
              </a:rPr>
              <a:t>stresses also produce biomechanical responses associated with metabolism and tissue repair. Physical stressors may produce pain and impair work performance. Chronic pain and impairment requiring medical attention may result from extreme physical stressor or if there is not sufficient recovery time between successive </a:t>
            </a:r>
            <a:r>
              <a:rPr lang="en-US" altLang="zh-CN" b="1" dirty="0" smtClean="0">
                <a:effectLst>
                  <a:outerShdw blurRad="38100" dist="38100" dir="2700000" algn="tl">
                    <a:srgbClr val="000000">
                      <a:alpha val="43137"/>
                    </a:srgbClr>
                  </a:outerShdw>
                </a:effectLst>
              </a:rPr>
              <a:t>exposures. </a:t>
            </a:r>
          </a:p>
          <a:p>
            <a:pPr marL="914400" lvl="1" indent="-457200" algn="just">
              <a:buFont typeface="Arial" panose="020B0604020202020204" pitchFamily="34" charset="0"/>
              <a:buAutoNum type="arabicPeriod"/>
            </a:pPr>
            <a:r>
              <a:rPr lang="en-US" altLang="zh-CN" b="1" dirty="0" smtClean="0">
                <a:effectLst>
                  <a:outerShdw blurRad="38100" dist="38100" dir="2700000" algn="tl">
                    <a:srgbClr val="000000">
                      <a:alpha val="43137"/>
                    </a:srgbClr>
                  </a:outerShdw>
                </a:effectLst>
              </a:rPr>
              <a:t>Stressors </a:t>
            </a:r>
            <a:r>
              <a:rPr lang="en-US" altLang="zh-CN" b="1" dirty="0">
                <a:effectLst>
                  <a:outerShdw blurRad="38100" dist="38100" dir="2700000" algn="tl">
                    <a:srgbClr val="000000">
                      <a:alpha val="43137"/>
                    </a:srgbClr>
                  </a:outerShdw>
                </a:effectLst>
              </a:rPr>
              <a:t>may also affect mental function and performance. </a:t>
            </a:r>
          </a:p>
          <a:p>
            <a:pPr marL="457200" indent="-457200" algn="just">
              <a:buFont typeface="Arial" panose="020B0604020202020204" pitchFamily="34" charset="0"/>
              <a:buAutoNum type="arabicPeriod"/>
            </a:pPr>
            <a:r>
              <a:rPr lang="en-US" altLang="zh-CN" sz="2300" b="1" dirty="0" smtClean="0">
                <a:solidFill>
                  <a:srgbClr val="FFFF00"/>
                </a:solidFill>
                <a:effectLst>
                  <a:outerShdw blurRad="38100" dist="38100" dir="2700000" algn="tl">
                    <a:srgbClr val="000000">
                      <a:alpha val="43137"/>
                    </a:srgbClr>
                  </a:outerShdw>
                </a:effectLst>
              </a:rPr>
              <a:t>Change: </a:t>
            </a:r>
            <a:r>
              <a:rPr lang="en-US" altLang="zh-CN" sz="2300" b="1" dirty="0" smtClean="0">
                <a:effectLst>
                  <a:outerShdw blurRad="38100" dist="38100" dir="2700000" algn="tl">
                    <a:srgbClr val="000000">
                      <a:alpha val="43137"/>
                    </a:srgbClr>
                  </a:outerShdw>
                </a:effectLst>
              </a:rPr>
              <a:t>The change in life or life activities may cause stress for some people.</a:t>
            </a:r>
            <a:endParaRPr lang="en-US" altLang="zh-CN" sz="2300" b="1" dirty="0">
              <a:effectLst>
                <a:outerShdw blurRad="38100" dist="38100" dir="2700000" algn="tl">
                  <a:srgbClr val="000000">
                    <a:alpha val="43137"/>
                  </a:srgbClr>
                </a:outerShdw>
              </a:effectLst>
            </a:endParaRPr>
          </a:p>
          <a:p>
            <a:pPr marL="457200" indent="-457200" algn="just">
              <a:buAutoNum type="arabicPeriod"/>
            </a:pPr>
            <a:endParaRPr lang="en-US" altLang="zh-CN" dirty="0" smtClean="0"/>
          </a:p>
          <a:p>
            <a:pPr marL="457200" indent="-457200">
              <a:buAutoNum type="arabicPeriod"/>
            </a:pPr>
            <a:endParaRPr lang="en-US" altLang="zh-CN" sz="2400" b="1" dirty="0" smtClean="0">
              <a:solidFill>
                <a:srgbClr val="FFFF00"/>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839156" y="3116687"/>
            <a:ext cx="2102717" cy="1752264"/>
          </a:xfrm>
          <a:prstGeom prst="rect">
            <a:avLst/>
          </a:prstGeom>
        </p:spPr>
      </p:pic>
    </p:spTree>
    <p:extLst>
      <p:ext uri="{BB962C8B-B14F-4D97-AF65-F5344CB8AC3E}">
        <p14:creationId xmlns:p14="http://schemas.microsoft.com/office/powerpoint/2010/main" xmlns="" val="1012663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a:t>
            </a:r>
            <a:r>
              <a:rPr lang="en-US" dirty="0" smtClean="0"/>
              <a:t>Stress </a:t>
            </a:r>
            <a:r>
              <a:rPr lang="en-US" sz="2800" dirty="0" smtClean="0"/>
              <a:t>(continued…)</a:t>
            </a:r>
            <a:endParaRPr lang="en-US" sz="2800" dirty="0"/>
          </a:p>
        </p:txBody>
      </p:sp>
      <p:sp>
        <p:nvSpPr>
          <p:cNvPr id="3" name="Content Placeholder 2"/>
          <p:cNvSpPr>
            <a:spLocks noGrp="1"/>
          </p:cNvSpPr>
          <p:nvPr>
            <p:ph idx="1"/>
          </p:nvPr>
        </p:nvSpPr>
        <p:spPr>
          <a:xfrm>
            <a:off x="680321" y="2156570"/>
            <a:ext cx="7124276" cy="4553324"/>
          </a:xfrm>
        </p:spPr>
        <p:txBody>
          <a:bodyPr>
            <a:normAutofit lnSpcReduction="10000"/>
          </a:bodyPr>
          <a:lstStyle/>
          <a:p>
            <a:pPr marL="0" indent="0">
              <a:buNone/>
            </a:pPr>
            <a:r>
              <a:rPr lang="en-US" sz="2300" b="1" dirty="0" smtClean="0">
                <a:solidFill>
                  <a:srgbClr val="FFFF00"/>
                </a:solidFill>
                <a:effectLst>
                  <a:outerShdw blurRad="38100" dist="38100" dir="2700000" algn="tl">
                    <a:srgbClr val="000000">
                      <a:alpha val="43137"/>
                    </a:srgbClr>
                  </a:outerShdw>
                </a:effectLst>
              </a:rPr>
              <a:t>3</a:t>
            </a:r>
            <a:r>
              <a:rPr lang="en-US" sz="2300" b="1" dirty="0">
                <a:solidFill>
                  <a:srgbClr val="FFFF00"/>
                </a:solidFill>
                <a:effectLst>
                  <a:outerShdw blurRad="38100" dist="38100" dir="2700000" algn="tl">
                    <a:srgbClr val="000000">
                      <a:alpha val="43137"/>
                    </a:srgbClr>
                  </a:outerShdw>
                </a:effectLst>
              </a:rPr>
              <a:t>. Everyday </a:t>
            </a:r>
            <a:r>
              <a:rPr lang="en-US" sz="2300" b="1" dirty="0" smtClean="0">
                <a:solidFill>
                  <a:srgbClr val="FFFF00"/>
                </a:solidFill>
                <a:effectLst>
                  <a:outerShdw blurRad="38100" dist="38100" dir="2700000" algn="tl">
                    <a:srgbClr val="000000">
                      <a:alpha val="43137"/>
                    </a:srgbClr>
                  </a:outerShdw>
                </a:effectLst>
              </a:rPr>
              <a:t>hassles</a:t>
            </a:r>
          </a:p>
          <a:p>
            <a:pPr marL="0" indent="0" algn="just">
              <a:buNone/>
            </a:pPr>
            <a:r>
              <a:rPr lang="en-US" sz="2300" b="1" dirty="0">
                <a:effectLst>
                  <a:outerShdw blurRad="38100" dist="38100" dir="2700000" algn="tl">
                    <a:srgbClr val="000000">
                      <a:alpha val="43137"/>
                    </a:srgbClr>
                  </a:outerShdw>
                </a:effectLst>
              </a:rPr>
              <a:t>During daily interaction with your environment (which means: living your life) </a:t>
            </a:r>
            <a:r>
              <a:rPr lang="en-US" sz="2300" b="1" dirty="0" smtClean="0">
                <a:effectLst>
                  <a:outerShdw blurRad="38100" dist="38100" dir="2700000" algn="tl">
                    <a:srgbClr val="000000">
                      <a:alpha val="43137"/>
                    </a:srgbClr>
                  </a:outerShdw>
                </a:effectLst>
              </a:rPr>
              <a:t>people </a:t>
            </a:r>
            <a:r>
              <a:rPr lang="en-US" sz="2300" b="1" dirty="0">
                <a:effectLst>
                  <a:outerShdw blurRad="38100" dist="38100" dir="2700000" algn="tl">
                    <a:srgbClr val="000000">
                      <a:alpha val="43137"/>
                    </a:srgbClr>
                  </a:outerShdw>
                </a:effectLst>
              </a:rPr>
              <a:t>can run into all sorts of situations that can give stress</a:t>
            </a:r>
            <a:r>
              <a:rPr lang="en-US" sz="2300" b="1" dirty="0" smtClean="0">
                <a:effectLst>
                  <a:outerShdw blurRad="38100" dist="38100" dir="2700000" algn="tl">
                    <a:srgbClr val="000000">
                      <a:alpha val="43137"/>
                    </a:srgbClr>
                  </a:outerShdw>
                </a:effectLst>
              </a:rPr>
              <a:t>.</a:t>
            </a:r>
          </a:p>
          <a:p>
            <a:pPr marL="457200" indent="-457200" algn="just">
              <a:buFont typeface="+mj-lt"/>
              <a:buAutoNum type="alphaLcParenR"/>
            </a:pPr>
            <a:r>
              <a:rPr lang="en-US" altLang="zh-CN" sz="2300" b="1" dirty="0">
                <a:solidFill>
                  <a:srgbClr val="FFFF00"/>
                </a:solidFill>
                <a:effectLst>
                  <a:outerShdw blurRad="38100" dist="38100" dir="2700000" algn="tl">
                    <a:srgbClr val="000000">
                      <a:alpha val="43137"/>
                    </a:srgbClr>
                  </a:outerShdw>
                </a:effectLst>
              </a:rPr>
              <a:t>Pressure: </a:t>
            </a:r>
            <a:r>
              <a:rPr lang="en-US" altLang="zh-CN" sz="2300" b="1" dirty="0">
                <a:effectLst>
                  <a:outerShdw blurRad="38100" dist="38100" dir="2700000" algn="tl">
                    <a:srgbClr val="000000">
                      <a:alpha val="43137"/>
                    </a:srgbClr>
                  </a:outerShdw>
                </a:effectLst>
              </a:rPr>
              <a:t>A feeling that one must speed up, intensify, or change the direction of one’s behavior or live up to a higher standard of performance. </a:t>
            </a:r>
          </a:p>
          <a:p>
            <a:pPr marL="457200" indent="-457200" algn="just">
              <a:buFont typeface="+mj-lt"/>
              <a:buAutoNum type="alphaLcParenR"/>
            </a:pPr>
            <a:r>
              <a:rPr lang="en-US" altLang="zh-CN" sz="2300" b="1" dirty="0">
                <a:solidFill>
                  <a:srgbClr val="FFFF00"/>
                </a:solidFill>
                <a:effectLst>
                  <a:outerShdw blurRad="38100" dist="38100" dir="2700000" algn="tl">
                    <a:srgbClr val="000000">
                      <a:alpha val="43137"/>
                    </a:srgbClr>
                  </a:outerShdw>
                </a:effectLst>
              </a:rPr>
              <a:t>Frustration: </a:t>
            </a:r>
            <a:r>
              <a:rPr lang="en-US" altLang="zh-CN" sz="2300" b="1" dirty="0">
                <a:effectLst>
                  <a:outerShdw blurRad="38100" dist="38100" dir="2700000" algn="tl">
                    <a:srgbClr val="000000">
                      <a:alpha val="43137"/>
                    </a:srgbClr>
                  </a:outerShdw>
                </a:effectLst>
              </a:rPr>
              <a:t>The feeling that occurs when a person is prevented from reaching a goal</a:t>
            </a:r>
            <a:r>
              <a:rPr lang="en-US" altLang="zh-CN" sz="2300" b="1" dirty="0" smtClean="0">
                <a:effectLst>
                  <a:outerShdw blurRad="38100" dist="38100" dir="2700000" algn="tl">
                    <a:srgbClr val="000000">
                      <a:alpha val="43137"/>
                    </a:srgbClr>
                  </a:outerShdw>
                </a:effectLst>
              </a:rPr>
              <a:t>.</a:t>
            </a:r>
          </a:p>
          <a:p>
            <a:pPr marL="457200" indent="-457200" algn="just">
              <a:buFont typeface="+mj-lt"/>
              <a:buAutoNum type="alphaLcParenR"/>
            </a:pPr>
            <a:r>
              <a:rPr lang="en-US" altLang="zh-CN" sz="2300" b="1" dirty="0">
                <a:solidFill>
                  <a:srgbClr val="FFFF00"/>
                </a:solidFill>
                <a:effectLst>
                  <a:outerShdw blurRad="38100" dist="38100" dir="2700000" algn="tl">
                    <a:srgbClr val="000000">
                      <a:alpha val="43137"/>
                    </a:srgbClr>
                  </a:outerShdw>
                </a:effectLst>
              </a:rPr>
              <a:t>Conflict: </a:t>
            </a:r>
            <a:r>
              <a:rPr lang="en-US" altLang="zh-CN" sz="2300" b="1" dirty="0">
                <a:effectLst>
                  <a:outerShdw blurRad="38100" dist="38100" dir="2700000" algn="tl">
                    <a:srgbClr val="000000">
                      <a:alpha val="43137"/>
                    </a:srgbClr>
                  </a:outerShdw>
                </a:effectLst>
              </a:rPr>
              <a:t>Simultaneous existence of incompatible demands, opportunities, needs,  or goals</a:t>
            </a:r>
            <a:r>
              <a:rPr lang="en-US" altLang="zh-CN" b="1" dirty="0">
                <a:effectLst>
                  <a:outerShdw blurRad="38100" dist="38100" dir="2700000" algn="tl">
                    <a:srgbClr val="000000">
                      <a:alpha val="43137"/>
                    </a:srgbClr>
                  </a:outerShdw>
                </a:effectLst>
              </a:rPr>
              <a:t>. </a:t>
            </a:r>
          </a:p>
          <a:p>
            <a:pPr marL="0" indent="0" algn="just">
              <a:buNone/>
            </a:pPr>
            <a:endParaRPr lang="en-US" altLang="zh-CN" dirty="0"/>
          </a:p>
          <a:p>
            <a:pPr marL="457200" indent="-457200" algn="just">
              <a:buFont typeface="+mj-lt"/>
              <a:buAutoNum type="alphaLcParen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208897" y="2578239"/>
            <a:ext cx="3472239" cy="15873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625826" y="4433232"/>
            <a:ext cx="2847975" cy="1600200"/>
          </a:xfrm>
          <a:prstGeom prst="rect">
            <a:avLst/>
          </a:prstGeom>
        </p:spPr>
      </p:pic>
    </p:spTree>
    <p:extLst>
      <p:ext uri="{BB962C8B-B14F-4D97-AF65-F5344CB8AC3E}">
        <p14:creationId xmlns:p14="http://schemas.microsoft.com/office/powerpoint/2010/main" xmlns="" val="3792177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sz="half" idx="1"/>
          </p:nvPr>
        </p:nvSpPr>
        <p:spPr>
          <a:xfrm>
            <a:off x="1421791" y="2837557"/>
            <a:ext cx="4698358" cy="3599316"/>
          </a:xfrm>
        </p:spPr>
        <p:txBody>
          <a:bodyPr>
            <a:normAutofit/>
          </a:bodyPr>
          <a:lstStyle/>
          <a:p>
            <a:pPr marL="457200" indent="-457200" algn="just">
              <a:buFont typeface="+mj-lt"/>
              <a:buAutoNum type="arabicPeriod"/>
            </a:pPr>
            <a:r>
              <a:rPr lang="en-US" dirty="0" smtClean="0"/>
              <a:t>To </a:t>
            </a:r>
            <a:r>
              <a:rPr lang="en-US" dirty="0"/>
              <a:t>feel </a:t>
            </a:r>
            <a:r>
              <a:rPr lang="en-US" dirty="0" smtClean="0"/>
              <a:t>alone</a:t>
            </a:r>
          </a:p>
          <a:p>
            <a:pPr marL="457200" indent="-457200" algn="just">
              <a:buFont typeface="+mj-lt"/>
              <a:buAutoNum type="arabicPeriod"/>
            </a:pPr>
            <a:r>
              <a:rPr lang="en-US" dirty="0" smtClean="0"/>
              <a:t>Fear </a:t>
            </a:r>
            <a:r>
              <a:rPr lang="en-US" dirty="0"/>
              <a:t>of </a:t>
            </a:r>
            <a:r>
              <a:rPr lang="en-US" dirty="0" smtClean="0"/>
              <a:t>rejection</a:t>
            </a:r>
          </a:p>
          <a:p>
            <a:pPr marL="457200" indent="-457200" algn="just">
              <a:buFont typeface="+mj-lt"/>
              <a:buAutoNum type="arabicPeriod"/>
            </a:pPr>
            <a:r>
              <a:rPr lang="en-US" dirty="0" smtClean="0"/>
              <a:t>worry </a:t>
            </a:r>
            <a:r>
              <a:rPr lang="en-US" dirty="0"/>
              <a:t>about the meaning of </a:t>
            </a:r>
            <a:r>
              <a:rPr lang="en-US" dirty="0" smtClean="0"/>
              <a:t>life</a:t>
            </a:r>
          </a:p>
          <a:p>
            <a:pPr marL="457200" indent="-457200" algn="just">
              <a:buFont typeface="+mj-lt"/>
              <a:buAutoNum type="arabicPeriod"/>
            </a:pPr>
            <a:r>
              <a:rPr lang="en-US" dirty="0"/>
              <a:t>N</a:t>
            </a:r>
            <a:r>
              <a:rPr lang="en-US" dirty="0" smtClean="0"/>
              <a:t>ot </a:t>
            </a:r>
            <a:r>
              <a:rPr lang="en-US" dirty="0"/>
              <a:t>enough money for basic maintenance or </a:t>
            </a:r>
            <a:r>
              <a:rPr lang="en-US" dirty="0" smtClean="0"/>
              <a:t>clothing</a:t>
            </a:r>
          </a:p>
          <a:p>
            <a:pPr marL="457200" indent="-457200" algn="just">
              <a:buFont typeface="+mj-lt"/>
              <a:buAutoNum type="arabicPeriod"/>
            </a:pPr>
            <a:r>
              <a:rPr lang="en-US" dirty="0" smtClean="0"/>
              <a:t>Worry </a:t>
            </a:r>
            <a:r>
              <a:rPr lang="en-US" dirty="0"/>
              <a:t>about owing </a:t>
            </a:r>
            <a:r>
              <a:rPr lang="en-US" dirty="0" smtClean="0"/>
              <a:t>money</a:t>
            </a:r>
          </a:p>
          <a:p>
            <a:pPr marL="457200" indent="-457200" algn="just">
              <a:buFont typeface="+mj-lt"/>
              <a:buAutoNum type="arabicPeriod"/>
            </a:pPr>
            <a:r>
              <a:rPr lang="en-US" dirty="0" smtClean="0"/>
              <a:t>Side </a:t>
            </a:r>
            <a:r>
              <a:rPr lang="en-US" dirty="0"/>
              <a:t>effects of medication. </a:t>
            </a:r>
          </a:p>
          <a:p>
            <a:pPr marL="457200" indent="-457200" algn="just">
              <a:buFont typeface="+mj-lt"/>
              <a:buAutoNum type="arabicPeriod"/>
            </a:pPr>
            <a:endParaRPr lang="en-US" dirty="0" smtClean="0"/>
          </a:p>
        </p:txBody>
      </p:sp>
      <p:sp>
        <p:nvSpPr>
          <p:cNvPr id="5" name="Content Placeholder 4"/>
          <p:cNvSpPr>
            <a:spLocks noGrp="1"/>
          </p:cNvSpPr>
          <p:nvPr>
            <p:ph sz="half" idx="2"/>
          </p:nvPr>
        </p:nvSpPr>
        <p:spPr>
          <a:xfrm>
            <a:off x="6624431" y="2809237"/>
            <a:ext cx="4116549" cy="3862020"/>
          </a:xfrm>
        </p:spPr>
        <p:txBody>
          <a:bodyPr>
            <a:normAutofit/>
          </a:bodyPr>
          <a:lstStyle/>
          <a:p>
            <a:pPr marL="457200" indent="-457200">
              <a:buFont typeface="+mj-lt"/>
              <a:buAutoNum type="arabicPeriod" startAt="7"/>
            </a:pPr>
            <a:r>
              <a:rPr lang="en-US" dirty="0" smtClean="0"/>
              <a:t>Too </a:t>
            </a:r>
            <a:r>
              <a:rPr lang="en-US" dirty="0"/>
              <a:t>little time for all </a:t>
            </a:r>
            <a:r>
              <a:rPr lang="en-US" dirty="0" smtClean="0"/>
              <a:t>obligations</a:t>
            </a:r>
          </a:p>
          <a:p>
            <a:pPr marL="457200" indent="-457200">
              <a:buFont typeface="+mj-lt"/>
              <a:buAutoNum type="arabicPeriod" startAt="7"/>
            </a:pPr>
            <a:r>
              <a:rPr lang="en-US" dirty="0" smtClean="0"/>
              <a:t>Not </a:t>
            </a:r>
            <a:r>
              <a:rPr lang="en-US" dirty="0"/>
              <a:t>having slept </a:t>
            </a:r>
            <a:r>
              <a:rPr lang="en-US" dirty="0" smtClean="0"/>
              <a:t>enough</a:t>
            </a:r>
          </a:p>
          <a:p>
            <a:pPr marL="457200" indent="-457200">
              <a:buFont typeface="+mj-lt"/>
              <a:buAutoNum type="arabicPeriod" startAt="7"/>
            </a:pPr>
            <a:r>
              <a:rPr lang="en-US" dirty="0" smtClean="0"/>
              <a:t>Dissatisfaction </a:t>
            </a:r>
            <a:r>
              <a:rPr lang="en-US" dirty="0"/>
              <a:t>with </a:t>
            </a:r>
            <a:r>
              <a:rPr lang="en-US" dirty="0" smtClean="0"/>
              <a:t>work</a:t>
            </a:r>
          </a:p>
          <a:p>
            <a:pPr marL="457200" indent="-457200">
              <a:buFont typeface="+mj-lt"/>
              <a:buAutoNum type="arabicPeriod" startAt="7"/>
            </a:pPr>
            <a:r>
              <a:rPr lang="en-US" dirty="0" smtClean="0"/>
              <a:t>Not </a:t>
            </a:r>
            <a:r>
              <a:rPr lang="en-US" dirty="0"/>
              <a:t>liking your </a:t>
            </a:r>
            <a:r>
              <a:rPr lang="en-US" dirty="0" smtClean="0"/>
              <a:t>colleagues</a:t>
            </a:r>
          </a:p>
          <a:p>
            <a:pPr marL="457200" indent="-457200">
              <a:buFont typeface="+mj-lt"/>
              <a:buAutoNum type="arabicPeriod" startAt="7"/>
            </a:pPr>
            <a:r>
              <a:rPr lang="en-US" dirty="0" smtClean="0"/>
              <a:t>Traffic</a:t>
            </a:r>
          </a:p>
          <a:p>
            <a:pPr marL="457200" indent="-457200">
              <a:buFont typeface="+mj-lt"/>
              <a:buAutoNum type="arabicPeriod" startAt="7"/>
            </a:pPr>
            <a:r>
              <a:rPr lang="en-US" dirty="0" smtClean="0"/>
              <a:t>Problems </a:t>
            </a:r>
            <a:r>
              <a:rPr lang="en-US" dirty="0"/>
              <a:t>with your </a:t>
            </a:r>
            <a:r>
              <a:rPr lang="en-US" dirty="0" smtClean="0"/>
              <a:t>child</a:t>
            </a:r>
            <a:endParaRPr lang="en-US" dirty="0"/>
          </a:p>
        </p:txBody>
      </p:sp>
      <p:sp>
        <p:nvSpPr>
          <p:cNvPr id="6" name="Rectangle 5"/>
          <p:cNvSpPr/>
          <p:nvPr/>
        </p:nvSpPr>
        <p:spPr>
          <a:xfrm>
            <a:off x="1020322" y="2039353"/>
            <a:ext cx="6571030" cy="461665"/>
          </a:xfrm>
          <a:prstGeom prst="rect">
            <a:avLst/>
          </a:prstGeom>
        </p:spPr>
        <p:txBody>
          <a:bodyPr wrap="none">
            <a:spAutoFit/>
          </a:bodyPr>
          <a:lstStyle/>
          <a:p>
            <a:pPr algn="just"/>
            <a:r>
              <a:rPr lang="en-US" sz="2400" dirty="0"/>
              <a:t>Some other examples of everyday </a:t>
            </a:r>
            <a:r>
              <a:rPr lang="en-US" sz="2400" dirty="0" smtClean="0"/>
              <a:t>hassles </a:t>
            </a:r>
            <a:r>
              <a:rPr lang="en-US" sz="2400" dirty="0"/>
              <a:t>are:</a:t>
            </a:r>
          </a:p>
        </p:txBody>
      </p:sp>
    </p:spTree>
    <p:extLst>
      <p:ext uri="{BB962C8B-B14F-4D97-AF65-F5344CB8AC3E}">
        <p14:creationId xmlns:p14="http://schemas.microsoft.com/office/powerpoint/2010/main" xmlns="" val="6961899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a:t>
            </a:r>
            <a:endParaRPr lang="en-US" dirty="0"/>
          </a:p>
        </p:txBody>
      </p:sp>
      <p:sp>
        <p:nvSpPr>
          <p:cNvPr id="5" name="Content Placeholder 4"/>
          <p:cNvSpPr>
            <a:spLocks noGrp="1"/>
          </p:cNvSpPr>
          <p:nvPr>
            <p:ph idx="1"/>
          </p:nvPr>
        </p:nvSpPr>
        <p:spPr>
          <a:xfrm>
            <a:off x="371227" y="2060619"/>
            <a:ext cx="8502317" cy="5016321"/>
          </a:xfrm>
        </p:spPr>
        <p:txBody>
          <a:bodyPr>
            <a:normAutofit/>
          </a:bodyPr>
          <a:lstStyle/>
          <a:p>
            <a:pPr marL="0" indent="0" algn="just">
              <a:buNone/>
            </a:pPr>
            <a:r>
              <a:rPr lang="en-US" sz="2200" b="1" dirty="0">
                <a:effectLst>
                  <a:outerShdw blurRad="38100" dist="38100" dir="2700000" algn="tl">
                    <a:srgbClr val="000000">
                      <a:alpha val="43137"/>
                    </a:srgbClr>
                  </a:outerShdw>
                </a:effectLst>
              </a:rPr>
              <a:t>From the studies conducted by Holmes and </a:t>
            </a:r>
            <a:r>
              <a:rPr lang="en-US" sz="2200" b="1" dirty="0" err="1" smtClean="0">
                <a:effectLst>
                  <a:outerShdw blurRad="38100" dist="38100" dir="2700000" algn="tl">
                    <a:srgbClr val="000000">
                      <a:alpha val="43137"/>
                    </a:srgbClr>
                  </a:outerShdw>
                </a:effectLst>
              </a:rPr>
              <a:t>Rahe</a:t>
            </a:r>
            <a:r>
              <a:rPr lang="en-US" sz="2200" b="1" dirty="0" smtClean="0">
                <a:effectLst>
                  <a:outerShdw blurRad="38100" dist="38100" dir="2700000" algn="tl">
                    <a:srgbClr val="000000">
                      <a:alpha val="43137"/>
                    </a:srgbClr>
                  </a:outerShdw>
                </a:effectLst>
              </a:rPr>
              <a:t>, it </a:t>
            </a:r>
            <a:r>
              <a:rPr lang="en-US" sz="2200" b="1" dirty="0">
                <a:effectLst>
                  <a:outerShdw blurRad="38100" dist="38100" dir="2700000" algn="tl">
                    <a:srgbClr val="000000">
                      <a:alpha val="43137"/>
                    </a:srgbClr>
                  </a:outerShdw>
                </a:effectLst>
              </a:rPr>
              <a:t>seems that following are the biggest causes of present day stress levels in modern societies</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200" b="1" dirty="0">
                <a:solidFill>
                  <a:srgbClr val="FFFF00"/>
                </a:solidFill>
                <a:effectLst>
                  <a:outerShdw blurRad="38100" dist="38100" dir="2700000" algn="tl">
                    <a:srgbClr val="000000">
                      <a:alpha val="43137"/>
                    </a:srgbClr>
                  </a:outerShdw>
                </a:effectLst>
              </a:rPr>
              <a:t>Financial Problems </a:t>
            </a:r>
            <a:r>
              <a:rPr lang="en-US" sz="2200" b="1" dirty="0" smtClean="0">
                <a:solidFill>
                  <a:srgbClr val="FFFF00"/>
                </a:solidFill>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You </a:t>
            </a:r>
            <a:r>
              <a:rPr lang="en-US" sz="2200" b="1" dirty="0">
                <a:effectLst>
                  <a:outerShdw blurRad="38100" dist="38100" dir="2700000" algn="tl">
                    <a:srgbClr val="000000">
                      <a:alpha val="43137"/>
                    </a:srgbClr>
                  </a:outerShdw>
                </a:effectLst>
              </a:rPr>
              <a:t>and your family are not be able to do what you want to due to lack of money. Debts are piling up. Credit Card payments, pending mortgage installments, rising costs of education, mounting expenditure on health concerns. Financial matters top the list of stressors</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200" b="1" dirty="0">
                <a:solidFill>
                  <a:srgbClr val="FFFF00"/>
                </a:solidFill>
                <a:effectLst>
                  <a:outerShdw blurRad="38100" dist="38100" dir="2700000" algn="tl">
                    <a:srgbClr val="000000">
                      <a:alpha val="43137"/>
                    </a:srgbClr>
                  </a:outerShdw>
                </a:effectLst>
              </a:rPr>
              <a:t>Workplace Stress –</a:t>
            </a:r>
            <a:r>
              <a:rPr lang="en-US" sz="2200" b="1" dirty="0">
                <a:effectLst>
                  <a:outerShdw blurRad="38100" dist="38100" dir="2700000" algn="tl">
                    <a:srgbClr val="000000">
                      <a:alpha val="43137"/>
                    </a:srgbClr>
                  </a:outerShdw>
                </a:effectLst>
              </a:rPr>
              <a:t> Stress at workplace is another of the main causes of stress. You may be worried about your next promotion. You might be facing the negative or bullying behavior of your boss. You might not be reaching your well-deserved career goals; you might be worried due to office politics. </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083094" y="2196853"/>
            <a:ext cx="2628900" cy="17430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292644" y="4173157"/>
            <a:ext cx="2419350" cy="1885950"/>
          </a:xfrm>
          <a:prstGeom prst="rect">
            <a:avLst/>
          </a:prstGeom>
        </p:spPr>
      </p:pic>
    </p:spTree>
    <p:extLst>
      <p:ext uri="{BB962C8B-B14F-4D97-AF65-F5344CB8AC3E}">
        <p14:creationId xmlns:p14="http://schemas.microsoft.com/office/powerpoint/2010/main" xmlns="" val="22532468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268196" y="2391915"/>
            <a:ext cx="8154588" cy="5016321"/>
          </a:xfrm>
        </p:spPr>
        <p:txBody>
          <a:bodyPr>
            <a:normAutofit/>
          </a:bodyPr>
          <a:lstStyle/>
          <a:p>
            <a:pPr marL="457200" indent="-457200" algn="just">
              <a:buFont typeface="+mj-lt"/>
              <a:buAutoNum type="arabicPeriod" startAt="3"/>
            </a:pPr>
            <a:r>
              <a:rPr lang="en-US" sz="2200" b="1" dirty="0">
                <a:solidFill>
                  <a:srgbClr val="FFFF00"/>
                </a:solidFill>
                <a:effectLst>
                  <a:outerShdw blurRad="38100" dist="38100" dir="2700000" algn="tl">
                    <a:srgbClr val="000000">
                      <a:alpha val="43137"/>
                    </a:srgbClr>
                  </a:outerShdw>
                </a:effectLst>
              </a:rPr>
              <a:t>Personal Relationships – </a:t>
            </a:r>
            <a:r>
              <a:rPr lang="en-US" sz="2200" b="1" dirty="0">
                <a:effectLst>
                  <a:outerShdw blurRad="38100" dist="38100" dir="2700000" algn="tl">
                    <a:srgbClr val="000000">
                      <a:alpha val="43137"/>
                    </a:srgbClr>
                  </a:outerShdw>
                </a:effectLst>
              </a:rPr>
              <a:t>Studies of children, attitude of relatives, arguments with spouse or children, change of place due to requirements of your job, illness of a family member, moving in of parents or moving out of elder children are all main causes of stress</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startAt="3"/>
            </a:pPr>
            <a:r>
              <a:rPr lang="en-US" sz="2200" b="1" dirty="0">
                <a:solidFill>
                  <a:srgbClr val="FFFF00"/>
                </a:solidFill>
                <a:effectLst>
                  <a:outerShdw blurRad="38100" dist="38100" dir="2700000" algn="tl">
                    <a:srgbClr val="000000">
                      <a:alpha val="43137"/>
                    </a:srgbClr>
                  </a:outerShdw>
                </a:effectLst>
              </a:rPr>
              <a:t>Health – </a:t>
            </a:r>
            <a:r>
              <a:rPr lang="en-US" sz="2200" b="1" dirty="0">
                <a:effectLst>
                  <a:outerShdw blurRad="38100" dist="38100" dir="2700000" algn="tl">
                    <a:srgbClr val="000000">
                      <a:alpha val="43137"/>
                    </a:srgbClr>
                  </a:outerShdw>
                </a:effectLst>
              </a:rPr>
              <a:t>Heart diseases, hypertension, problems with eye sight and sugar afflict many people becoming a major cause of life stress for them. Maintaining good health, reducing weight, increasing weight, being able to lead a healthy life-style: all of these and a few more are the main causes of stress due to health concerns.</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84493" y="2288884"/>
            <a:ext cx="2619375" cy="17430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3080" y="4115335"/>
            <a:ext cx="2362200" cy="1943100"/>
          </a:xfrm>
          <a:prstGeom prst="rect">
            <a:avLst/>
          </a:prstGeom>
        </p:spPr>
      </p:pic>
    </p:spTree>
    <p:extLst>
      <p:ext uri="{BB962C8B-B14F-4D97-AF65-F5344CB8AC3E}">
        <p14:creationId xmlns:p14="http://schemas.microsoft.com/office/powerpoint/2010/main" xmlns="" val="25082792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680321" y="2292439"/>
            <a:ext cx="10472785" cy="5016321"/>
          </a:xfrm>
        </p:spPr>
        <p:txBody>
          <a:bodyPr>
            <a:normAutofit/>
          </a:bodyPr>
          <a:lstStyle/>
          <a:p>
            <a:pPr marL="457200" indent="-457200" algn="just">
              <a:buFont typeface="+mj-lt"/>
              <a:buAutoNum type="arabicPeriod" startAt="5"/>
            </a:pPr>
            <a:r>
              <a:rPr lang="en-US" sz="2200" b="1" dirty="0">
                <a:solidFill>
                  <a:srgbClr val="FFFF00"/>
                </a:solidFill>
                <a:effectLst>
                  <a:outerShdw blurRad="38100" dist="38100" dir="2700000" algn="tl">
                    <a:srgbClr val="000000">
                      <a:alpha val="43137"/>
                    </a:srgbClr>
                  </a:outerShdw>
                </a:effectLst>
              </a:rPr>
              <a:t>Irritants - </a:t>
            </a:r>
            <a:r>
              <a:rPr lang="en-US" sz="2200" b="1" dirty="0">
                <a:effectLst>
                  <a:outerShdw blurRad="38100" dist="38100" dir="2700000" algn="tl">
                    <a:srgbClr val="000000">
                      <a:alpha val="43137"/>
                    </a:srgbClr>
                  </a:outerShdw>
                </a:effectLst>
              </a:rPr>
              <a:t>Besides the ones that </a:t>
            </a:r>
            <a:r>
              <a:rPr lang="en-US" sz="2200" b="1" dirty="0" smtClean="0">
                <a:effectLst>
                  <a:outerShdw blurRad="38100" dist="38100" dir="2700000" algn="tl">
                    <a:srgbClr val="000000">
                      <a:alpha val="43137"/>
                    </a:srgbClr>
                  </a:outerShdw>
                </a:effectLst>
              </a:rPr>
              <a:t>are mentioned earlier </a:t>
            </a:r>
            <a:r>
              <a:rPr lang="en-US" sz="2200" b="1" dirty="0">
                <a:effectLst>
                  <a:outerShdw blurRad="38100" dist="38100" dir="2700000" algn="tl">
                    <a:srgbClr val="000000">
                      <a:alpha val="43137"/>
                    </a:srgbClr>
                  </a:outerShdw>
                </a:effectLst>
              </a:rPr>
              <a:t>there are those annoyances and irritations that you encounter in your daily lives which go on to become biggest </a:t>
            </a:r>
            <a:r>
              <a:rPr lang="en-US" sz="2200" b="1" dirty="0" smtClean="0">
                <a:effectLst>
                  <a:outerShdw blurRad="38100" dist="38100" dir="2700000" algn="tl">
                    <a:srgbClr val="000000">
                      <a:alpha val="43137"/>
                    </a:srgbClr>
                  </a:outerShdw>
                </a:effectLst>
              </a:rPr>
              <a:t>causes </a:t>
            </a:r>
            <a:r>
              <a:rPr lang="en-US" sz="2200" b="1" dirty="0">
                <a:effectLst>
                  <a:outerShdw blurRad="38100" dist="38100" dir="2700000" algn="tl">
                    <a:srgbClr val="000000">
                      <a:alpha val="43137"/>
                    </a:srgbClr>
                  </a:outerShdw>
                </a:effectLst>
              </a:rPr>
              <a:t>of stress for you. </a:t>
            </a:r>
            <a:endParaRPr lang="en-US" sz="2200" b="1" dirty="0" smtClean="0">
              <a:effectLst>
                <a:outerShdw blurRad="38100" dist="38100" dir="2700000" algn="tl">
                  <a:srgbClr val="000000">
                    <a:alpha val="43137"/>
                  </a:srgbClr>
                </a:outerShdw>
              </a:effectLst>
            </a:endParaRPr>
          </a:p>
          <a:p>
            <a:pPr marL="0" indent="0" algn="just">
              <a:buNone/>
            </a:pPr>
            <a:r>
              <a:rPr lang="en-US" sz="2200" b="1" dirty="0">
                <a:effectLst>
                  <a:outerShdw blurRad="38100" dist="38100" dir="2700000" algn="tl">
                    <a:srgbClr val="000000">
                      <a:alpha val="43137"/>
                    </a:srgbClr>
                  </a:outerShdw>
                </a:effectLst>
              </a:rPr>
              <a:t>	</a:t>
            </a:r>
            <a:endParaRPr lang="en-US" sz="2200" b="1" dirty="0" smtClean="0">
              <a:effectLst>
                <a:outerShdw blurRad="38100" dist="38100" dir="2700000" algn="tl">
                  <a:srgbClr val="000000">
                    <a:alpha val="43137"/>
                  </a:srgbClr>
                </a:outerShdw>
              </a:effectLst>
            </a:endParaRPr>
          </a:p>
          <a:p>
            <a:pPr marL="0" indent="0" algn="just">
              <a:buNone/>
            </a:pPr>
            <a:r>
              <a:rPr lang="en-US" sz="2200" b="1" dirty="0">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Problems </a:t>
            </a:r>
            <a:r>
              <a:rPr lang="en-US" sz="2200" b="1" dirty="0">
                <a:effectLst>
                  <a:outerShdw blurRad="38100" dist="38100" dir="2700000" algn="tl">
                    <a:srgbClr val="000000">
                      <a:alpha val="43137"/>
                    </a:srgbClr>
                  </a:outerShdw>
                </a:effectLst>
              </a:rPr>
              <a:t>in commuting to workplace, balance of work and family life, </a:t>
            </a:r>
            <a:r>
              <a:rPr lang="en-US" sz="2200" b="1" dirty="0" smtClean="0">
                <a:effectLst>
                  <a:outerShdw blurRad="38100" dist="38100" dir="2700000" algn="tl">
                    <a:srgbClr val="000000">
                      <a:alpha val="43137"/>
                    </a:srgbClr>
                  </a:outerShdw>
                </a:effectLst>
              </a:rPr>
              <a:t>workload</a:t>
            </a:r>
            <a:r>
              <a:rPr lang="en-US" sz="2200" b="1" dirty="0">
                <a:effectLst>
                  <a:outerShdw blurRad="38100" dist="38100" dir="2700000" algn="tl">
                    <a:srgbClr val="000000">
                      <a:alpha val="43137"/>
                    </a:srgbClr>
                  </a:outerShdw>
                </a:effectLst>
              </a:rPr>
              <a:t>, visit to doctor, not enough sleep, no time to relax, no time to discuss some nagging problems – who is not aware of these stresses and strains of our lives? You fight with them every day</a:t>
            </a:r>
            <a:r>
              <a:rPr lang="en-US" sz="2200" b="1" dirty="0" smtClean="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xmlns="" val="2662185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255316" y="2150772"/>
            <a:ext cx="9339444" cy="5016321"/>
          </a:xfrm>
        </p:spPr>
        <p:txBody>
          <a:bodyPr>
            <a:normAutofit/>
          </a:bodyPr>
          <a:lstStyle/>
          <a:p>
            <a:pPr marL="457200" indent="-457200" algn="just">
              <a:buFont typeface="+mj-lt"/>
              <a:buAutoNum type="arabicPeriod" startAt="6"/>
            </a:pPr>
            <a:r>
              <a:rPr lang="en-US" sz="2200" b="1" dirty="0" smtClean="0">
                <a:solidFill>
                  <a:srgbClr val="FFFF00"/>
                </a:solidFill>
                <a:effectLst>
                  <a:outerShdw blurRad="38100" dist="38100" dir="2700000" algn="tl">
                    <a:srgbClr val="000000">
                      <a:alpha val="43137"/>
                    </a:srgbClr>
                  </a:outerShdw>
                </a:effectLst>
              </a:rPr>
              <a:t>Personal </a:t>
            </a:r>
            <a:r>
              <a:rPr lang="en-US" sz="2200" b="1" dirty="0">
                <a:solidFill>
                  <a:srgbClr val="FFFF00"/>
                </a:solidFill>
                <a:effectLst>
                  <a:outerShdw blurRad="38100" dist="38100" dir="2700000" algn="tl">
                    <a:srgbClr val="000000">
                      <a:alpha val="43137"/>
                    </a:srgbClr>
                  </a:outerShdw>
                </a:effectLst>
              </a:rPr>
              <a:t>problems </a:t>
            </a:r>
            <a:r>
              <a:rPr lang="en-US" sz="2200" b="1" dirty="0" smtClean="0">
                <a:solidFill>
                  <a:srgbClr val="FFFF00"/>
                </a:solidFill>
                <a:effectLst>
                  <a:outerShdw blurRad="38100" dist="38100" dir="2700000" algn="tl">
                    <a:srgbClr val="000000">
                      <a:alpha val="43137"/>
                    </a:srgbClr>
                  </a:outerShdw>
                </a:effectLst>
              </a:rPr>
              <a:t>– It includes various elements:</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Your </a:t>
            </a:r>
            <a:r>
              <a:rPr lang="en-US" sz="2200" b="1" dirty="0">
                <a:effectLst>
                  <a:outerShdw blurRad="38100" dist="38100" dir="2700000" algn="tl">
                    <a:srgbClr val="000000">
                      <a:alpha val="43137"/>
                    </a:srgbClr>
                  </a:outerShdw>
                </a:effectLst>
              </a:rPr>
              <a:t>health, </a:t>
            </a:r>
            <a:r>
              <a:rPr lang="en-US" sz="2200" b="1" dirty="0" smtClean="0">
                <a:effectLst>
                  <a:outerShdw blurRad="38100" dist="38100" dir="2700000" algn="tl">
                    <a:srgbClr val="000000">
                      <a:alpha val="43137"/>
                    </a:srgbClr>
                  </a:outerShdw>
                </a:effectLst>
              </a:rPr>
              <a:t>if </a:t>
            </a:r>
            <a:r>
              <a:rPr lang="en-US" sz="2200" b="1" dirty="0">
                <a:effectLst>
                  <a:outerShdw blurRad="38100" dist="38100" dir="2700000" algn="tl">
                    <a:srgbClr val="000000">
                      <a:alpha val="43137"/>
                    </a:srgbClr>
                  </a:outerShdw>
                </a:effectLst>
              </a:rPr>
              <a:t>you have a chronic illness such as heart disease, diabetes, or </a:t>
            </a:r>
            <a:r>
              <a:rPr lang="en-US" sz="2200" b="1" dirty="0" smtClean="0">
                <a:effectLst>
                  <a:outerShdw blurRad="38100" dist="38100" dir="2700000" algn="tl">
                    <a:srgbClr val="000000">
                      <a:alpha val="43137"/>
                    </a:srgbClr>
                  </a:outerShdw>
                </a:effectLst>
              </a:rPr>
              <a:t>arthritis.</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Emotional </a:t>
            </a:r>
            <a:r>
              <a:rPr lang="en-US" sz="2200" b="1" dirty="0">
                <a:effectLst>
                  <a:outerShdw blurRad="38100" dist="38100" dir="2700000" algn="tl">
                    <a:srgbClr val="000000">
                      <a:alpha val="43137"/>
                    </a:srgbClr>
                  </a:outerShdw>
                </a:effectLst>
              </a:rPr>
              <a:t>problems, such as anger you can't express, depression, grief, guilt, or low </a:t>
            </a:r>
            <a:r>
              <a:rPr lang="en-US" sz="2200" b="1" dirty="0" smtClean="0">
                <a:effectLst>
                  <a:outerShdw blurRad="38100" dist="38100" dir="2700000" algn="tl">
                    <a:srgbClr val="000000">
                      <a:alpha val="43137"/>
                    </a:srgbClr>
                  </a:outerShdw>
                </a:effectLst>
              </a:rPr>
              <a:t>self-esteem.</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Your </a:t>
            </a:r>
            <a:r>
              <a:rPr lang="en-US" sz="2200" b="1" dirty="0">
                <a:effectLst>
                  <a:outerShdw blurRad="38100" dist="38100" dir="2700000" algn="tl">
                    <a:srgbClr val="000000">
                      <a:alpha val="43137"/>
                    </a:srgbClr>
                  </a:outerShdw>
                </a:effectLst>
              </a:rPr>
              <a:t>relationships, such as </a:t>
            </a:r>
            <a:r>
              <a:rPr lang="en-US" sz="2200" b="1" dirty="0" smtClean="0">
                <a:effectLst>
                  <a:outerShdw blurRad="38100" dist="38100" dir="2700000" algn="tl">
                    <a:srgbClr val="000000">
                      <a:alpha val="43137"/>
                    </a:srgbClr>
                  </a:outerShdw>
                </a:effectLst>
              </a:rPr>
              <a:t>feeling </a:t>
            </a:r>
            <a:r>
              <a:rPr lang="en-US" sz="2200" b="1" dirty="0">
                <a:effectLst>
                  <a:outerShdw blurRad="38100" dist="38100" dir="2700000" algn="tl">
                    <a:srgbClr val="000000">
                      <a:alpha val="43137"/>
                    </a:srgbClr>
                  </a:outerShdw>
                </a:effectLst>
              </a:rPr>
              <a:t>a lack of friendships or support in your </a:t>
            </a:r>
            <a:r>
              <a:rPr lang="en-US" sz="2200" b="1" dirty="0" smtClean="0">
                <a:effectLst>
                  <a:outerShdw blurRad="38100" dist="38100" dir="2700000" algn="tl">
                    <a:srgbClr val="000000">
                      <a:alpha val="43137"/>
                    </a:srgbClr>
                  </a:outerShdw>
                </a:effectLst>
              </a:rPr>
              <a:t>life.</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Major </a:t>
            </a:r>
            <a:r>
              <a:rPr lang="en-US" sz="2200" b="1" dirty="0">
                <a:effectLst>
                  <a:outerShdw blurRad="38100" dist="38100" dir="2700000" algn="tl">
                    <a:srgbClr val="000000">
                      <a:alpha val="43137"/>
                    </a:srgbClr>
                  </a:outerShdw>
                </a:effectLst>
              </a:rPr>
              <a:t>life changes, such as dealing with the death of a parent or spouse, losing your job, getting married, or moving to a new </a:t>
            </a:r>
            <a:r>
              <a:rPr lang="en-US" sz="2200" b="1" dirty="0" smtClean="0">
                <a:effectLst>
                  <a:outerShdw blurRad="38100" dist="38100" dir="2700000" algn="tl">
                    <a:srgbClr val="000000">
                      <a:alpha val="43137"/>
                    </a:srgbClr>
                  </a:outerShdw>
                </a:effectLst>
              </a:rPr>
              <a:t>city.</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Stress </a:t>
            </a:r>
            <a:r>
              <a:rPr lang="en-US" sz="2200" b="1" dirty="0">
                <a:effectLst>
                  <a:outerShdw blurRad="38100" dist="38100" dir="2700000" algn="tl">
                    <a:srgbClr val="000000">
                      <a:alpha val="43137"/>
                    </a:srgbClr>
                  </a:outerShdw>
                </a:effectLst>
              </a:rPr>
              <a:t>in your family, such as having a child, teen, or other family member who is under </a:t>
            </a:r>
            <a:r>
              <a:rPr lang="en-US" sz="2200" b="1" dirty="0" err="1" smtClean="0">
                <a:effectLst>
                  <a:outerShdw blurRad="38100" dist="38100" dir="2700000" algn="tl">
                    <a:srgbClr val="000000">
                      <a:alpha val="43137"/>
                    </a:srgbClr>
                  </a:outerShdw>
                </a:effectLst>
              </a:rPr>
              <a:t>stressConflicts</a:t>
            </a:r>
            <a:r>
              <a:rPr lang="en-US" sz="2200" b="1" dirty="0" smtClean="0">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with your beliefs and values. </a:t>
            </a:r>
          </a:p>
        </p:txBody>
      </p:sp>
      <p:pic>
        <p:nvPicPr>
          <p:cNvPr id="3" name="Picture 2"/>
          <p:cNvPicPr>
            <a:picLocks noChangeAspect="1"/>
          </p:cNvPicPr>
          <p:nvPr/>
        </p:nvPicPr>
        <p:blipFill rotWithShape="1">
          <a:blip r:embed="rId2">
            <a:extLst>
              <a:ext uri="{28A0092B-C50C-407E-A947-70E740481C1C}">
                <a14:useLocalDpi xmlns:a14="http://schemas.microsoft.com/office/drawing/2010/main" xmlns="" val="0"/>
              </a:ext>
            </a:extLst>
          </a:blip>
          <a:srcRect l="7583" r="8228"/>
          <a:stretch/>
        </p:blipFill>
        <p:spPr>
          <a:xfrm>
            <a:off x="9684912" y="2799368"/>
            <a:ext cx="2369713" cy="2814747"/>
          </a:xfrm>
          <a:prstGeom prst="rect">
            <a:avLst/>
          </a:prstGeom>
        </p:spPr>
      </p:pic>
    </p:spTree>
    <p:extLst>
      <p:ext uri="{BB962C8B-B14F-4D97-AF65-F5344CB8AC3E}">
        <p14:creationId xmlns:p14="http://schemas.microsoft.com/office/powerpoint/2010/main" xmlns="" val="479268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255316" y="2150772"/>
            <a:ext cx="8798532" cy="5016321"/>
          </a:xfrm>
        </p:spPr>
        <p:txBody>
          <a:bodyPr>
            <a:normAutofit/>
          </a:bodyPr>
          <a:lstStyle/>
          <a:p>
            <a:pPr marL="457200" indent="-457200" algn="just">
              <a:buFont typeface="+mj-lt"/>
              <a:buAutoNum type="arabicPeriod" startAt="7"/>
            </a:pPr>
            <a:r>
              <a:rPr lang="en-US" sz="2200" b="1" dirty="0">
                <a:solidFill>
                  <a:srgbClr val="FFFF00"/>
                </a:solidFill>
                <a:effectLst>
                  <a:outerShdw blurRad="38100" dist="38100" dir="2700000" algn="tl">
                    <a:srgbClr val="000000">
                      <a:alpha val="43137"/>
                    </a:srgbClr>
                  </a:outerShdw>
                </a:effectLst>
              </a:rPr>
              <a:t>Social and job issues that can cause stress include:</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Your </a:t>
            </a:r>
            <a:r>
              <a:rPr lang="en-US" sz="2200" b="1" dirty="0">
                <a:effectLst>
                  <a:outerShdw blurRad="38100" dist="38100" dir="2700000" algn="tl">
                    <a:srgbClr val="000000">
                      <a:alpha val="43137"/>
                    </a:srgbClr>
                  </a:outerShdw>
                </a:effectLst>
              </a:rPr>
              <a:t>surroundings. Living in an area where overcrowding, crime, pollution, or noise is a problem can create chronic stress.</a:t>
            </a:r>
          </a:p>
          <a:p>
            <a:pPr marL="914400" lvl="1" indent="-457200" algn="just">
              <a:buFont typeface="+mj-lt"/>
              <a:buAutoNum type="alphaLcParenR"/>
            </a:pPr>
            <a:r>
              <a:rPr lang="en-US" sz="2200" b="1" dirty="0">
                <a:effectLst>
                  <a:outerShdw blurRad="38100" dist="38100" dir="2700000" algn="tl">
                    <a:srgbClr val="000000">
                      <a:alpha val="43137"/>
                    </a:srgbClr>
                  </a:outerShdw>
                </a:effectLst>
              </a:rPr>
              <a:t>Your social situation. Being poor, feeling lonely, or facing discrimination based on your race, gender, </a:t>
            </a:r>
            <a:r>
              <a:rPr lang="en-US" sz="2200" b="1" dirty="0" smtClean="0">
                <a:effectLst>
                  <a:outerShdw blurRad="38100" dist="38100" dir="2700000" algn="tl">
                    <a:srgbClr val="000000">
                      <a:alpha val="43137"/>
                    </a:srgbClr>
                  </a:outerShdw>
                </a:effectLst>
              </a:rPr>
              <a:t>age.</a:t>
            </a:r>
            <a:endParaRPr lang="en-US" sz="2200" b="1" dirty="0">
              <a:effectLst>
                <a:outerShdw blurRad="38100" dist="38100" dir="2700000" algn="tl">
                  <a:srgbClr val="000000">
                    <a:alpha val="43137"/>
                  </a:srgbClr>
                </a:outerShdw>
              </a:effectLst>
            </a:endParaRPr>
          </a:p>
          <a:p>
            <a:pPr marL="914400" lvl="1" indent="-457200" algn="just">
              <a:buFont typeface="+mj-lt"/>
              <a:buAutoNum type="alphaLcParenR"/>
            </a:pPr>
            <a:r>
              <a:rPr lang="en-US" sz="2200" b="1" dirty="0">
                <a:effectLst>
                  <a:outerShdw blurRad="38100" dist="38100" dir="2700000" algn="tl">
                    <a:srgbClr val="000000">
                      <a:alpha val="43137"/>
                    </a:srgbClr>
                  </a:outerShdw>
                </a:effectLst>
              </a:rPr>
              <a:t>Your job. Being unhappy with your work or finding your job too demanding can lead to chronic stress. Learn how to manage job stress.</a:t>
            </a:r>
          </a:p>
          <a:p>
            <a:pPr marL="914400" lvl="1" indent="-457200" algn="just">
              <a:buFont typeface="+mj-lt"/>
              <a:buAutoNum type="alphaLcParenR"/>
            </a:pPr>
            <a:r>
              <a:rPr lang="en-US" sz="2200" b="1" dirty="0">
                <a:effectLst>
                  <a:outerShdw blurRad="38100" dist="38100" dir="2700000" algn="tl">
                    <a:srgbClr val="000000">
                      <a:alpha val="43137"/>
                    </a:srgbClr>
                  </a:outerShdw>
                </a:effectLst>
              </a:rPr>
              <a:t>Unemployment. Losing your job or not being able to find work can also add to your stress level.</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232005" y="2992057"/>
            <a:ext cx="2743200" cy="1666875"/>
          </a:xfrm>
          <a:prstGeom prst="rect">
            <a:avLst/>
          </a:prstGeom>
        </p:spPr>
      </p:pic>
    </p:spTree>
    <p:extLst>
      <p:ext uri="{BB962C8B-B14F-4D97-AF65-F5344CB8AC3E}">
        <p14:creationId xmlns:p14="http://schemas.microsoft.com/office/powerpoint/2010/main" xmlns="" val="676300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20333" y="763074"/>
            <a:ext cx="7772400" cy="1143000"/>
          </a:xfrm>
        </p:spPr>
        <p:txBody>
          <a:bodyPr/>
          <a:lstStyle/>
          <a:p>
            <a:r>
              <a:rPr lang="en-US" b="1" dirty="0" smtClean="0">
                <a:effectLst>
                  <a:outerShdw blurRad="38100" dist="38100" dir="2700000" algn="tl">
                    <a:srgbClr val="000000">
                      <a:alpha val="43137"/>
                    </a:srgbClr>
                  </a:outerShdw>
                </a:effectLst>
              </a:rPr>
              <a:t>Levels of stress</a:t>
            </a:r>
            <a:endParaRPr lang="en-US" b="1" dirty="0">
              <a:effectLst>
                <a:outerShdw blurRad="38100" dist="38100" dir="2700000" algn="tl">
                  <a:srgbClr val="000000">
                    <a:alpha val="43137"/>
                  </a:srgbClr>
                </a:outerShdw>
              </a:effectLst>
            </a:endParaRPr>
          </a:p>
        </p:txBody>
      </p:sp>
      <p:sp>
        <p:nvSpPr>
          <p:cNvPr id="4099" name="Rectangle 3"/>
          <p:cNvSpPr>
            <a:spLocks noGrp="1" noChangeArrowheads="1"/>
          </p:cNvSpPr>
          <p:nvPr>
            <p:ph idx="1"/>
          </p:nvPr>
        </p:nvSpPr>
        <p:spPr>
          <a:xfrm>
            <a:off x="528034" y="2456644"/>
            <a:ext cx="7103773" cy="4114800"/>
          </a:xfrm>
        </p:spPr>
        <p:txBody>
          <a:bodyPr/>
          <a:lstStyle/>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Eustress </a:t>
            </a:r>
            <a:r>
              <a:rPr lang="en-US" sz="2300" b="1" dirty="0">
                <a:solidFill>
                  <a:srgbClr val="FFFF00"/>
                </a:solidFill>
                <a:effectLst>
                  <a:outerShdw blurRad="38100" dist="38100" dir="2700000" algn="tl">
                    <a:srgbClr val="000000">
                      <a:alpha val="43137"/>
                    </a:srgbClr>
                  </a:outerShdw>
                </a:effectLst>
              </a:rPr>
              <a:t>or positive stress </a:t>
            </a:r>
            <a:r>
              <a:rPr lang="en-US" sz="2300" b="1" dirty="0">
                <a:effectLst>
                  <a:outerShdw blurRad="38100" dist="38100" dir="2700000" algn="tl">
                    <a:srgbClr val="000000">
                      <a:alpha val="43137"/>
                    </a:srgbClr>
                  </a:outerShdw>
                </a:effectLst>
              </a:rPr>
              <a:t>occurs when your level of stress is high enough to motivate you to move into action to get things accomplished</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Distress or negative stress </a:t>
            </a:r>
            <a:r>
              <a:rPr lang="en-US" sz="2300" b="1" dirty="0">
                <a:effectLst>
                  <a:outerShdw blurRad="38100" dist="38100" dir="2700000" algn="tl">
                    <a:srgbClr val="000000">
                      <a:alpha val="43137"/>
                    </a:srgbClr>
                  </a:outerShdw>
                </a:effectLst>
              </a:rPr>
              <a:t>occurs when your level of stress is either too high or too low and your body and/or mind begin to respond negatively to the stressors.</a:t>
            </a:r>
          </a:p>
          <a:p>
            <a:pPr marL="457200" indent="-457200" algn="just">
              <a:buFont typeface="+mj-lt"/>
              <a:buAutoNum type="arabicPeriod"/>
            </a:pPr>
            <a:endParaRPr lang="en-US" sz="2300" b="1" dirty="0">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3"/>
          <a:stretch>
            <a:fillRect/>
          </a:stretch>
        </p:blipFill>
        <p:spPr>
          <a:xfrm>
            <a:off x="9169757" y="2255398"/>
            <a:ext cx="1941479" cy="1571716"/>
          </a:xfrm>
          <a:prstGeom prst="rect">
            <a:avLst/>
          </a:prstGeom>
        </p:spPr>
      </p:pic>
      <p:pic>
        <p:nvPicPr>
          <p:cNvPr id="3" name="Picture 2"/>
          <p:cNvPicPr>
            <a:picLocks noChangeAspect="1"/>
          </p:cNvPicPr>
          <p:nvPr/>
        </p:nvPicPr>
        <p:blipFill>
          <a:blip r:embed="rId4"/>
          <a:stretch>
            <a:fillRect/>
          </a:stretch>
        </p:blipFill>
        <p:spPr>
          <a:xfrm>
            <a:off x="8731876" y="3966908"/>
            <a:ext cx="2571575" cy="1922304"/>
          </a:xfrm>
          <a:prstGeom prst="rect">
            <a:avLst/>
          </a:prstGeom>
        </p:spPr>
      </p:pic>
    </p:spTree>
    <p:extLst>
      <p:ext uri="{BB962C8B-B14F-4D97-AF65-F5344CB8AC3E}">
        <p14:creationId xmlns:p14="http://schemas.microsoft.com/office/powerpoint/2010/main" xmlns="" val="60223318"/>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ox(out)">
                                      <p:cBhvr>
                                        <p:cTn id="7" dur="500"/>
                                        <p:tgtEl>
                                          <p:spTgt spid="409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box(out)">
                                      <p:cBhvr>
                                        <p:cTn id="12" dur="500"/>
                                        <p:tgtEl>
                                          <p:spTgt spid="4099">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with stress</a:t>
            </a:r>
            <a:endParaRPr lang="en-US" dirty="0"/>
          </a:p>
        </p:txBody>
      </p:sp>
      <p:sp>
        <p:nvSpPr>
          <p:cNvPr id="3" name="Content Placeholder 2"/>
          <p:cNvSpPr>
            <a:spLocks noGrp="1"/>
          </p:cNvSpPr>
          <p:nvPr>
            <p:ph idx="1"/>
          </p:nvPr>
        </p:nvSpPr>
        <p:spPr>
          <a:xfrm>
            <a:off x="564413" y="2517177"/>
            <a:ext cx="8128826" cy="3599316"/>
          </a:xfrm>
        </p:spPr>
        <p:txBody>
          <a:bodyPr>
            <a:normAutofit/>
          </a:bodyPr>
          <a:lstStyle/>
          <a:p>
            <a:pPr marL="0" indent="0" algn="just">
              <a:buNone/>
            </a:pPr>
            <a:r>
              <a:rPr lang="en-US" b="1" dirty="0" smtClean="0">
                <a:solidFill>
                  <a:srgbClr val="FFFF00"/>
                </a:solidFill>
                <a:effectLst>
                  <a:outerShdw blurRad="38100" dist="38100" dir="2700000" algn="tl">
                    <a:srgbClr val="000000">
                      <a:alpha val="43137"/>
                    </a:srgbClr>
                  </a:outerShdw>
                </a:effectLst>
              </a:rPr>
              <a:t>Direct coping:</a:t>
            </a:r>
          </a:p>
          <a:p>
            <a:pPr marL="457200" indent="-457200" algn="just">
              <a:buFont typeface="+mj-lt"/>
              <a:buAutoNum type="arabicPeriod"/>
            </a:pPr>
            <a:r>
              <a:rPr lang="en-US" b="1" dirty="0">
                <a:effectLst>
                  <a:outerShdw blurRad="38100" dist="38100" dir="2700000" algn="tl">
                    <a:srgbClr val="000000">
                      <a:alpha val="43137"/>
                    </a:srgbClr>
                  </a:outerShdw>
                </a:effectLst>
              </a:rPr>
              <a:t>Confrontation: Acknowledging a stressful situation directly and attempting to find a solution to the problem or to attain the difficult goal. </a:t>
            </a:r>
          </a:p>
          <a:p>
            <a:pPr marL="457200" indent="-457200" algn="just">
              <a:buFont typeface="+mj-lt"/>
              <a:buAutoNum type="arabicPeriod"/>
            </a:pPr>
            <a:r>
              <a:rPr lang="en-US" b="1" dirty="0">
                <a:effectLst>
                  <a:outerShdw blurRad="38100" dist="38100" dir="2700000" algn="tl">
                    <a:srgbClr val="000000">
                      <a:alpha val="43137"/>
                    </a:srgbClr>
                  </a:outerShdw>
                </a:effectLst>
              </a:rPr>
              <a:t>Compromise: deciding on a more realistic solution or goal when an ideal solution or goal is not practical. </a:t>
            </a:r>
          </a:p>
          <a:p>
            <a:pPr marL="457200" indent="-457200" algn="just">
              <a:buFont typeface="+mj-lt"/>
              <a:buAutoNum type="arabicPeriod"/>
            </a:pPr>
            <a:r>
              <a:rPr lang="en-US" b="1" dirty="0">
                <a:effectLst>
                  <a:outerShdw blurRad="38100" dist="38100" dir="2700000" algn="tl">
                    <a:srgbClr val="000000">
                      <a:alpha val="43137"/>
                    </a:srgbClr>
                  </a:outerShdw>
                </a:effectLst>
              </a:rPr>
              <a:t>Withdrawal: Avoiding a situation when other forms of coping are not practical. </a:t>
            </a:r>
          </a:p>
          <a:p>
            <a:pPr marL="457200" indent="-457200">
              <a:buFont typeface="+mj-lt"/>
              <a:buAutoNum type="arabicPeriod"/>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025944" y="2945235"/>
            <a:ext cx="2743200" cy="2743200"/>
          </a:xfrm>
          <a:prstGeom prst="rect">
            <a:avLst/>
          </a:prstGeom>
        </p:spPr>
      </p:pic>
    </p:spTree>
    <p:extLst>
      <p:ext uri="{BB962C8B-B14F-4D97-AF65-F5344CB8AC3E}">
        <p14:creationId xmlns:p14="http://schemas.microsoft.com/office/powerpoint/2010/main" xmlns="" val="34821795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with stress </a:t>
            </a:r>
            <a:r>
              <a:rPr lang="en-US" sz="2800" dirty="0" smtClean="0"/>
              <a:t>(continued…)</a:t>
            </a:r>
            <a:endParaRPr lang="en-US" sz="2800" dirty="0"/>
          </a:p>
        </p:txBody>
      </p:sp>
      <p:sp>
        <p:nvSpPr>
          <p:cNvPr id="3" name="Content Placeholder 2"/>
          <p:cNvSpPr>
            <a:spLocks noGrp="1"/>
          </p:cNvSpPr>
          <p:nvPr>
            <p:ph idx="1"/>
          </p:nvPr>
        </p:nvSpPr>
        <p:spPr>
          <a:xfrm>
            <a:off x="796232" y="2233841"/>
            <a:ext cx="10588692" cy="4321505"/>
          </a:xfrm>
        </p:spPr>
        <p:txBody>
          <a:bodyPr>
            <a:normAutofit/>
          </a:bodyPr>
          <a:lstStyle/>
          <a:p>
            <a:pPr marL="0" indent="0" algn="just">
              <a:buNone/>
            </a:pPr>
            <a:r>
              <a:rPr lang="en-US" b="1" dirty="0" smtClean="0">
                <a:solidFill>
                  <a:srgbClr val="FFFF00"/>
                </a:solidFill>
                <a:effectLst>
                  <a:outerShdw blurRad="38100" dist="38100" dir="2700000" algn="tl">
                    <a:srgbClr val="000000">
                      <a:alpha val="43137"/>
                    </a:srgbClr>
                  </a:outerShdw>
                </a:effectLst>
              </a:rPr>
              <a:t>Defensive coping:</a:t>
            </a:r>
          </a:p>
          <a:p>
            <a:pPr marL="0" indent="0" algn="just">
              <a:buNone/>
            </a:pPr>
            <a:r>
              <a:rPr lang="en-US" b="1" dirty="0">
                <a:effectLst>
                  <a:outerShdw blurRad="38100" dist="38100" dir="2700000" algn="tl">
                    <a:srgbClr val="000000">
                      <a:alpha val="43137"/>
                    </a:srgbClr>
                  </a:outerShdw>
                </a:effectLst>
              </a:rPr>
              <a:t>Defense mechanisms: </a:t>
            </a:r>
            <a:endParaRPr lang="en-US" b="1" dirty="0" smtClean="0">
              <a:effectLst>
                <a:outerShdw blurRad="38100" dist="38100" dir="2700000" algn="tl">
                  <a:srgbClr val="000000">
                    <a:alpha val="43137"/>
                  </a:srgbClr>
                </a:outerShdw>
              </a:effectLst>
            </a:endParaRPr>
          </a:p>
          <a:p>
            <a:pPr marL="457200" indent="-457200" algn="just">
              <a:buFont typeface="+mj-lt"/>
              <a:buAutoNum type="arabicPeriod"/>
            </a:pPr>
            <a:r>
              <a:rPr lang="en-US" b="1" dirty="0">
                <a:effectLst>
                  <a:outerShdw blurRad="38100" dist="38100" dir="2700000" algn="tl">
                    <a:srgbClr val="000000">
                      <a:alpha val="43137"/>
                    </a:srgbClr>
                  </a:outerShdw>
                </a:effectLst>
              </a:rPr>
              <a:t>Denial: Refusal to acknowledge a painful or threatening reality. </a:t>
            </a:r>
          </a:p>
          <a:p>
            <a:pPr marL="457200" indent="-457200" algn="just">
              <a:buFont typeface="+mj-lt"/>
              <a:buAutoNum type="arabicPeriod"/>
            </a:pPr>
            <a:r>
              <a:rPr lang="en-US" b="1" dirty="0">
                <a:effectLst>
                  <a:outerShdw blurRad="38100" dist="38100" dir="2700000" algn="tl">
                    <a:srgbClr val="000000">
                      <a:alpha val="43137"/>
                    </a:srgbClr>
                  </a:outerShdw>
                </a:effectLst>
              </a:rPr>
              <a:t>Repression: Excluding uncomfortable thoughts, feelings, and desires from consciousness.</a:t>
            </a:r>
          </a:p>
          <a:p>
            <a:pPr marL="457200" indent="-457200" algn="just">
              <a:buFont typeface="+mj-lt"/>
              <a:buAutoNum type="arabicPeriod"/>
            </a:pPr>
            <a:r>
              <a:rPr lang="en-US" b="1" dirty="0">
                <a:effectLst>
                  <a:outerShdw blurRad="38100" dist="38100" dir="2700000" algn="tl">
                    <a:srgbClr val="000000">
                      <a:alpha val="43137"/>
                    </a:srgbClr>
                  </a:outerShdw>
                </a:effectLst>
              </a:rPr>
              <a:t>Projection: Attributing one’s repressed motives, feelings, or wishes to others</a:t>
            </a:r>
            <a:r>
              <a:rPr lang="en-US" b="1" dirty="0" smtClean="0">
                <a:effectLst>
                  <a:outerShdw blurRad="38100" dist="38100" dir="2700000" algn="tl">
                    <a:srgbClr val="000000">
                      <a:alpha val="43137"/>
                    </a:srgbClr>
                  </a:outerShdw>
                </a:effectLst>
              </a:rPr>
              <a:t>.</a:t>
            </a:r>
          </a:p>
          <a:p>
            <a:pPr marL="457200" indent="-457200" algn="just">
              <a:buFont typeface="+mj-lt"/>
              <a:buAutoNum type="arabicPeriod"/>
            </a:pPr>
            <a:r>
              <a:rPr lang="en-US" b="1" dirty="0">
                <a:effectLst>
                  <a:outerShdw blurRad="38100" dist="38100" dir="2700000" algn="tl">
                    <a:srgbClr val="000000">
                      <a:alpha val="43137"/>
                    </a:srgbClr>
                  </a:outerShdw>
                </a:effectLst>
              </a:rPr>
              <a:t>Identification: Taking on the characteristics of someone else to avoid feeling incompetent. </a:t>
            </a:r>
          </a:p>
          <a:p>
            <a:pPr marL="457200" indent="-457200" algn="just">
              <a:buFont typeface="+mj-lt"/>
              <a:buAutoNum type="arabicPeriod"/>
            </a:pPr>
            <a:r>
              <a:rPr lang="en-US" b="1" dirty="0">
                <a:effectLst>
                  <a:outerShdw blurRad="38100" dist="38100" dir="2700000" algn="tl">
                    <a:srgbClr val="000000">
                      <a:alpha val="43137"/>
                    </a:srgbClr>
                  </a:outerShdw>
                </a:effectLst>
              </a:rPr>
              <a:t>Regression: Reverting to childlike behavior and defenses. </a:t>
            </a:r>
            <a:r>
              <a:rPr lang="en-US" b="1" dirty="0" smtClean="0">
                <a:effectLst>
                  <a:outerShdw blurRad="38100" dist="38100" dir="2700000" algn="tl">
                    <a:srgbClr val="000000">
                      <a:alpha val="43137"/>
                    </a:srgbClr>
                  </a:outerShdw>
                </a:effectLst>
              </a:rPr>
              <a:t> </a:t>
            </a:r>
            <a:endParaRPr lang="en-US" dirty="0"/>
          </a:p>
        </p:txBody>
      </p:sp>
    </p:spTree>
    <p:extLst>
      <p:ext uri="{BB962C8B-B14F-4D97-AF65-F5344CB8AC3E}">
        <p14:creationId xmlns:p14="http://schemas.microsoft.com/office/powerpoint/2010/main" xmlns="" val="33511778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with stress </a:t>
            </a:r>
            <a:r>
              <a:rPr lang="en-US" sz="2800" dirty="0" smtClean="0"/>
              <a:t>(continued…)</a:t>
            </a:r>
            <a:endParaRPr lang="en-US" sz="2800" dirty="0"/>
          </a:p>
        </p:txBody>
      </p:sp>
      <p:sp>
        <p:nvSpPr>
          <p:cNvPr id="3" name="Content Placeholder 2"/>
          <p:cNvSpPr>
            <a:spLocks noGrp="1"/>
          </p:cNvSpPr>
          <p:nvPr>
            <p:ph idx="1"/>
          </p:nvPr>
        </p:nvSpPr>
        <p:spPr>
          <a:xfrm>
            <a:off x="886383" y="2336871"/>
            <a:ext cx="10060659" cy="3896503"/>
          </a:xfrm>
        </p:spPr>
        <p:txBody>
          <a:bodyPr>
            <a:normAutofit/>
          </a:bodyPr>
          <a:lstStyle/>
          <a:p>
            <a:pPr marL="0" indent="0" algn="just">
              <a:buNone/>
            </a:pPr>
            <a:r>
              <a:rPr lang="en-US" b="1" dirty="0" smtClean="0">
                <a:solidFill>
                  <a:srgbClr val="FFFF00"/>
                </a:solidFill>
                <a:effectLst>
                  <a:outerShdw blurRad="38100" dist="38100" dir="2700000" algn="tl">
                    <a:srgbClr val="000000">
                      <a:alpha val="43137"/>
                    </a:srgbClr>
                  </a:outerShdw>
                </a:effectLst>
              </a:rPr>
              <a:t>Defensive coping:</a:t>
            </a:r>
          </a:p>
          <a:p>
            <a:pPr marL="457200" indent="-457200" algn="just">
              <a:buFont typeface="+mj-lt"/>
              <a:buAutoNum type="arabicPeriod" startAt="6"/>
            </a:pPr>
            <a:r>
              <a:rPr lang="en-US" b="1" dirty="0" smtClean="0"/>
              <a:t>Intellectualization</a:t>
            </a:r>
            <a:r>
              <a:rPr lang="en-US" b="1" dirty="0"/>
              <a:t>: Thinking abstractly about stressful problems as a way of detaching oneself from them. </a:t>
            </a:r>
            <a:endParaRPr lang="en-US" b="1" dirty="0" smtClean="0"/>
          </a:p>
          <a:p>
            <a:pPr marL="457200" indent="-457200" algn="just">
              <a:buFont typeface="+mj-lt"/>
              <a:buAutoNum type="arabicPeriod" startAt="6"/>
            </a:pPr>
            <a:r>
              <a:rPr lang="en-US" b="1" dirty="0"/>
              <a:t>Reaction formation: Expression of exaggerated ideas and emotions that are the opposite of one’s repressed beliefs or feelings. </a:t>
            </a:r>
          </a:p>
          <a:p>
            <a:pPr marL="457200" indent="-457200" algn="just">
              <a:buFont typeface="+mj-lt"/>
              <a:buAutoNum type="arabicPeriod" startAt="6"/>
            </a:pPr>
            <a:r>
              <a:rPr lang="en-US" b="1" dirty="0"/>
              <a:t>Displacement: Shifting repressed motives and emotions from an </a:t>
            </a:r>
            <a:r>
              <a:rPr lang="en-US" b="1" dirty="0" smtClean="0"/>
              <a:t>original </a:t>
            </a:r>
            <a:r>
              <a:rPr lang="en-US" b="1" dirty="0"/>
              <a:t>object to a substitute object. </a:t>
            </a:r>
          </a:p>
          <a:p>
            <a:pPr marL="457200" indent="-457200" algn="just">
              <a:buFont typeface="+mj-lt"/>
              <a:buAutoNum type="arabicPeriod" startAt="6"/>
            </a:pPr>
            <a:r>
              <a:rPr lang="en-US" b="1" dirty="0"/>
              <a:t>Sublimation: Redirection repressed motives and feelings into more socially acceptable channels. </a:t>
            </a:r>
          </a:p>
        </p:txBody>
      </p:sp>
    </p:spTree>
    <p:extLst>
      <p:ext uri="{BB962C8B-B14F-4D97-AF65-F5344CB8AC3E}">
        <p14:creationId xmlns:p14="http://schemas.microsoft.com/office/powerpoint/2010/main" xmlns="" val="3962804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Watch video on stress management </a:t>
            </a:r>
            <a:endParaRPr lang="en-US" b="1" dirty="0">
              <a:effectLst>
                <a:outerShdw blurRad="38100" dist="38100" dir="2700000" algn="tl">
                  <a:srgbClr val="000000">
                    <a:alpha val="43137"/>
                  </a:srgbClr>
                </a:outerShdw>
              </a:effectLst>
            </a:endParaRPr>
          </a:p>
        </p:txBody>
      </p:sp>
      <p:pic>
        <p:nvPicPr>
          <p:cNvPr id="3" name="video 2">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240924" y="2186190"/>
            <a:ext cx="7053329" cy="3967498"/>
          </a:xfrm>
          <a:prstGeom prst="rect">
            <a:avLst/>
          </a:prstGeom>
        </p:spPr>
      </p:pic>
      <p:sp>
        <p:nvSpPr>
          <p:cNvPr id="4" name="TextBox 3"/>
          <p:cNvSpPr txBox="1"/>
          <p:nvPr/>
        </p:nvSpPr>
        <p:spPr>
          <a:xfrm>
            <a:off x="9762186" y="6153688"/>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2</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116094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Stress</a:t>
            </a:r>
            <a:endParaRPr lang="en-US" dirty="0"/>
          </a:p>
        </p:txBody>
      </p:sp>
      <p:sp>
        <p:nvSpPr>
          <p:cNvPr id="8195" name="Rectangle 3"/>
          <p:cNvSpPr>
            <a:spLocks noGrp="1" noChangeArrowheads="1"/>
          </p:cNvSpPr>
          <p:nvPr>
            <p:ph idx="1"/>
          </p:nvPr>
        </p:nvSpPr>
        <p:spPr>
          <a:xfrm>
            <a:off x="793124" y="2009104"/>
            <a:ext cx="8358058" cy="4732986"/>
          </a:xfrm>
        </p:spPr>
        <p:txBody>
          <a:bodyPr>
            <a:normAutofit/>
          </a:bodyPr>
          <a:lstStyle/>
          <a:p>
            <a:pPr>
              <a:buFont typeface="Monotype Sorts" pitchFamily="2" charset="2"/>
              <a:buNone/>
            </a:pPr>
            <a:r>
              <a:rPr lang="en-US" b="1" dirty="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Alarm stage: </a:t>
            </a:r>
          </a:p>
          <a:p>
            <a:pPr algn="just">
              <a:buFont typeface="Monotype Sorts" pitchFamily="2" charset="2"/>
              <a:buNone/>
            </a:pPr>
            <a:r>
              <a:rPr lang="en-US" b="1" dirty="0" smtClean="0">
                <a:effectLst>
                  <a:outerShdw blurRad="38100" dist="38100" dir="2700000" algn="tl">
                    <a:srgbClr val="000000">
                      <a:alpha val="43137"/>
                    </a:srgbClr>
                  </a:outerShdw>
                </a:effectLst>
              </a:rPr>
              <a:t>   As </a:t>
            </a:r>
            <a:r>
              <a:rPr lang="en-US" b="1" dirty="0">
                <a:effectLst>
                  <a:outerShdw blurRad="38100" dist="38100" dir="2700000" algn="tl">
                    <a:srgbClr val="000000">
                      <a:alpha val="43137"/>
                    </a:srgbClr>
                  </a:outerShdw>
                </a:effectLst>
              </a:rPr>
              <a:t>you begin to experience a stressful event </a:t>
            </a:r>
            <a:r>
              <a:rPr lang="en-US" b="1" dirty="0" smtClean="0">
                <a:effectLst>
                  <a:outerShdw blurRad="38100" dist="38100" dir="2700000" algn="tl">
                    <a:srgbClr val="000000">
                      <a:alpha val="43137"/>
                    </a:srgbClr>
                  </a:outerShdw>
                </a:effectLst>
              </a:rPr>
              <a:t>or perceive </a:t>
            </a:r>
            <a:r>
              <a:rPr lang="en-US" b="1" dirty="0">
                <a:effectLst>
                  <a:outerShdw blurRad="38100" dist="38100" dir="2700000" algn="tl">
                    <a:srgbClr val="000000">
                      <a:alpha val="43137"/>
                    </a:srgbClr>
                  </a:outerShdw>
                </a:effectLst>
              </a:rPr>
              <a:t>something to be stressful psychological changes occur in your body.  This experience or perception disrupts your body’s normal balance and immediately your body begins to respond to the stressor(s) as effectively as possible</a:t>
            </a:r>
            <a:r>
              <a:rPr lang="en-US" b="1" dirty="0" smtClean="0">
                <a:effectLst>
                  <a:outerShdw blurRad="38100" dist="38100" dir="2700000" algn="tl">
                    <a:srgbClr val="000000">
                      <a:alpha val="43137"/>
                    </a:srgbClr>
                  </a:outerShdw>
                </a:effectLst>
              </a:rPr>
              <a:t>.</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Cardiac - increased heart rate</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Respiratory - increased respiration</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Skin - decreased temperature</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Hormonal - increased stimulation of adrenal genes which produce an adrenal rush.</a:t>
            </a:r>
          </a:p>
          <a:p>
            <a:pPr algn="just">
              <a:buFont typeface="Monotype Sorts" pitchFamily="2" charset="2"/>
              <a:buNone/>
            </a:pPr>
            <a:endParaRPr lang="en-US"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stretch>
            <a:fillRect/>
          </a:stretch>
        </p:blipFill>
        <p:spPr>
          <a:xfrm>
            <a:off x="9440734" y="2910625"/>
            <a:ext cx="2467934" cy="3208401"/>
          </a:xfrm>
          <a:prstGeom prst="rect">
            <a:avLst/>
          </a:prstGeom>
        </p:spPr>
      </p:pic>
    </p:spTree>
    <p:extLst>
      <p:ext uri="{BB962C8B-B14F-4D97-AF65-F5344CB8AC3E}">
        <p14:creationId xmlns:p14="http://schemas.microsoft.com/office/powerpoint/2010/main" xmlns="" val="3122524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Stages of </a:t>
            </a:r>
            <a:r>
              <a:rPr lang="en-US" dirty="0" smtClean="0"/>
              <a:t>Stress </a:t>
            </a:r>
            <a:r>
              <a:rPr lang="en-US" sz="2800" dirty="0" smtClean="0"/>
              <a:t>(continued…)</a:t>
            </a:r>
            <a:endParaRPr lang="en-US" sz="2800" dirty="0"/>
          </a:p>
        </p:txBody>
      </p:sp>
      <p:sp>
        <p:nvSpPr>
          <p:cNvPr id="10243" name="Rectangle 3"/>
          <p:cNvSpPr>
            <a:spLocks noGrp="1" noChangeArrowheads="1"/>
          </p:cNvSpPr>
          <p:nvPr>
            <p:ph idx="1"/>
          </p:nvPr>
        </p:nvSpPr>
        <p:spPr>
          <a:xfrm>
            <a:off x="384107" y="2079937"/>
            <a:ext cx="9910075" cy="4778063"/>
          </a:xfrm>
        </p:spPr>
        <p:txBody>
          <a:bodyPr>
            <a:normAutofit/>
          </a:bodyPr>
          <a:lstStyle/>
          <a:p>
            <a:pPr>
              <a:buFont typeface="Monotype Sorts" pitchFamily="2" charset="2"/>
              <a:buNone/>
            </a:pPr>
            <a:r>
              <a:rPr lang="en-US" dirty="0"/>
              <a:t>  </a:t>
            </a:r>
            <a:r>
              <a:rPr lang="en-US" b="1" dirty="0" smtClean="0">
                <a:solidFill>
                  <a:srgbClr val="FFFF00"/>
                </a:solidFill>
                <a:effectLst>
                  <a:outerShdw blurRad="38100" dist="38100" dir="2700000" algn="tl">
                    <a:srgbClr val="000000">
                      <a:alpha val="43137"/>
                    </a:srgbClr>
                  </a:outerShdw>
                </a:effectLst>
              </a:rPr>
              <a:t>Resistance stage: </a:t>
            </a:r>
          </a:p>
          <a:p>
            <a:pPr algn="just">
              <a:buFont typeface="Monotype Sorts" pitchFamily="2" charset="2"/>
              <a:buNone/>
            </a:pPr>
            <a:r>
              <a:rPr lang="en-US" sz="2200" b="1" dirty="0">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  During </a:t>
            </a:r>
            <a:r>
              <a:rPr lang="en-US" sz="2200" b="1" dirty="0">
                <a:effectLst>
                  <a:outerShdw blurRad="38100" dist="38100" dir="2700000" algn="tl">
                    <a:srgbClr val="000000">
                      <a:alpha val="43137"/>
                    </a:srgbClr>
                  </a:outerShdw>
                </a:effectLst>
              </a:rPr>
              <a:t>this stage your body tries to cope or adapt to the stressors by beginning a process of repairing any damage the stressor has caused.  Your friends, family or co-workers may notice changes in you before you do so it is important to examine their feedback to make sure you do not reach overload</a:t>
            </a:r>
            <a:r>
              <a:rPr lang="en-US" sz="2200" b="1" dirty="0" smtClean="0">
                <a:effectLst>
                  <a:outerShdw blurRad="38100" dist="38100" dir="2700000" algn="tl">
                    <a:srgbClr val="000000">
                      <a:alpha val="43137"/>
                    </a:srgbClr>
                  </a:outerShdw>
                </a:effectLst>
              </a:rPr>
              <a:t>.</a:t>
            </a:r>
          </a:p>
          <a:p>
            <a:pPr marL="914400" lvl="1" indent="-457200" algn="just">
              <a:buFont typeface="+mj-lt"/>
              <a:buAutoNum type="arabicPeriod"/>
            </a:pPr>
            <a:r>
              <a:rPr lang="en-US" sz="2200" b="1" dirty="0">
                <a:effectLst>
                  <a:outerShdw blurRad="38100" dist="38100" dir="2700000" algn="tl">
                    <a:srgbClr val="000000">
                      <a:alpha val="43137"/>
                    </a:srgbClr>
                  </a:outerShdw>
                </a:effectLst>
              </a:rPr>
              <a:t>Behavior indicators include:  lack of enthusiasm for family, school, work or life in general, withdrawal, change in eating habits, insomnia, hypersomnia, anger, </a:t>
            </a:r>
            <a:r>
              <a:rPr lang="en-US" sz="2200" b="1" dirty="0" smtClean="0">
                <a:effectLst>
                  <a:outerShdw blurRad="38100" dist="38100" dir="2700000" algn="tl">
                    <a:srgbClr val="000000">
                      <a:alpha val="43137"/>
                    </a:srgbClr>
                  </a:outerShdw>
                </a:effectLst>
              </a:rPr>
              <a:t>fatigue.</a:t>
            </a:r>
          </a:p>
          <a:p>
            <a:pPr marL="914400" lvl="1" indent="-457200" algn="just">
              <a:buFont typeface="+mj-lt"/>
              <a:buAutoNum type="arabicPeriod"/>
            </a:pPr>
            <a:r>
              <a:rPr lang="en-US" sz="2200" b="1" dirty="0" smtClean="0">
                <a:effectLst>
                  <a:outerShdw blurRad="38100" dist="38100" dir="2700000" algn="tl">
                    <a:srgbClr val="000000">
                      <a:alpha val="43137"/>
                    </a:srgbClr>
                  </a:outerShdw>
                </a:effectLst>
              </a:rPr>
              <a:t>Cognitive </a:t>
            </a:r>
            <a:r>
              <a:rPr lang="en-US" sz="2200" b="1" dirty="0">
                <a:effectLst>
                  <a:outerShdw blurRad="38100" dist="38100" dir="2700000" algn="tl">
                    <a:srgbClr val="000000">
                      <a:alpha val="43137"/>
                    </a:srgbClr>
                  </a:outerShdw>
                </a:effectLst>
              </a:rPr>
              <a:t>Indicators include:  poor problem solving, confusion, nightmares, </a:t>
            </a:r>
            <a:r>
              <a:rPr lang="en-US" sz="2200" b="1" dirty="0" smtClean="0">
                <a:effectLst>
                  <a:outerShdw blurRad="38100" dist="38100" dir="2700000" algn="tl">
                    <a:srgbClr val="000000">
                      <a:alpha val="43137"/>
                    </a:srgbClr>
                  </a:outerShdw>
                </a:effectLst>
              </a:rPr>
              <a:t>hyper-vigilance.</a:t>
            </a:r>
          </a:p>
          <a:p>
            <a:pPr marL="914400" lvl="1" indent="-457200" algn="just">
              <a:buFont typeface="+mj-lt"/>
              <a:buAutoNum type="arabicPeriod"/>
            </a:pPr>
            <a:r>
              <a:rPr lang="en-US" sz="2200" dirty="0" smtClean="0"/>
              <a:t>Emotional </a:t>
            </a:r>
            <a:r>
              <a:rPr lang="en-US" sz="2200" dirty="0"/>
              <a:t>indicators </a:t>
            </a:r>
            <a:r>
              <a:rPr lang="en-US" sz="2200" dirty="0" smtClean="0"/>
              <a:t>include: tearfulness, fear, anxiety, panic, guilt, agitation, depression and  </a:t>
            </a:r>
            <a:r>
              <a:rPr lang="en-US" sz="2200" dirty="0"/>
              <a:t>overwhelmed.</a:t>
            </a:r>
            <a:endParaRPr lang="en-US" sz="2200" b="1" dirty="0">
              <a:effectLst>
                <a:outerShdw blurRad="38100" dist="38100" dir="2700000" algn="tl">
                  <a:srgbClr val="000000">
                    <a:alpha val="43137"/>
                  </a:srgbClr>
                </a:outerShdw>
              </a:effectLst>
            </a:endParaRPr>
          </a:p>
          <a:p>
            <a:pPr algn="just">
              <a:buFont typeface="Monotype Sorts" pitchFamily="2" charset="2"/>
              <a:buNone/>
            </a:pPr>
            <a:endParaRPr lang="en-US"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stretch>
            <a:fillRect/>
          </a:stretch>
        </p:blipFill>
        <p:spPr>
          <a:xfrm>
            <a:off x="9996179" y="4564000"/>
            <a:ext cx="2260216" cy="2319758"/>
          </a:xfrm>
          <a:prstGeom prst="rect">
            <a:avLst/>
          </a:prstGeom>
        </p:spPr>
      </p:pic>
    </p:spTree>
    <p:extLst>
      <p:ext uri="{BB962C8B-B14F-4D97-AF65-F5344CB8AC3E}">
        <p14:creationId xmlns:p14="http://schemas.microsoft.com/office/powerpoint/2010/main" xmlns="" val="21320783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99374" y="698678"/>
            <a:ext cx="7772400" cy="1143000"/>
          </a:xfrm>
        </p:spPr>
        <p:txBody>
          <a:bodyPr/>
          <a:lstStyle/>
          <a:p>
            <a:r>
              <a:rPr lang="en-US" dirty="0"/>
              <a:t>Stages of Stress </a:t>
            </a:r>
            <a:r>
              <a:rPr lang="en-US" sz="2800" dirty="0"/>
              <a:t>(continued…)</a:t>
            </a:r>
            <a:endParaRPr lang="en-US" dirty="0"/>
          </a:p>
        </p:txBody>
      </p:sp>
      <p:sp>
        <p:nvSpPr>
          <p:cNvPr id="12291" name="Rectangle 3"/>
          <p:cNvSpPr>
            <a:spLocks noGrp="1" noChangeArrowheads="1"/>
          </p:cNvSpPr>
          <p:nvPr>
            <p:ph idx="1"/>
          </p:nvPr>
        </p:nvSpPr>
        <p:spPr>
          <a:xfrm>
            <a:off x="1026017" y="2251656"/>
            <a:ext cx="8156619" cy="4606344"/>
          </a:xfrm>
        </p:spPr>
        <p:txBody>
          <a:bodyPr>
            <a:normAutofit/>
          </a:bodyPr>
          <a:lstStyle/>
          <a:p>
            <a:pPr algn="just">
              <a:buFont typeface="Monotype Sorts" pitchFamily="2" charset="2"/>
              <a:buNone/>
            </a:pPr>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Exhaustion stage: </a:t>
            </a:r>
          </a:p>
          <a:p>
            <a:pPr algn="just">
              <a:buFont typeface="Monotype Sorts" pitchFamily="2" charset="2"/>
              <a:buNone/>
            </a:pPr>
            <a:r>
              <a:rPr lang="en-US" b="1" dirty="0" smtClean="0">
                <a:effectLst>
                  <a:outerShdw blurRad="38100" dist="38100" dir="2700000" algn="tl">
                    <a:srgbClr val="000000">
                      <a:alpha val="43137"/>
                    </a:srgbClr>
                  </a:outerShdw>
                </a:effectLst>
              </a:rPr>
              <a:t>	During </a:t>
            </a:r>
            <a:r>
              <a:rPr lang="en-US" b="1" dirty="0">
                <a:effectLst>
                  <a:outerShdw blurRad="38100" dist="38100" dir="2700000" algn="tl">
                    <a:srgbClr val="000000">
                      <a:alpha val="43137"/>
                    </a:srgbClr>
                  </a:outerShdw>
                </a:effectLst>
              </a:rPr>
              <a:t>this stage the stressor is not being managed effectively and the body and mind are not able to repair the damage</a:t>
            </a:r>
            <a:r>
              <a:rPr lang="en-US" b="1" dirty="0" smtClean="0">
                <a:effectLst>
                  <a:outerShdw blurRad="38100" dist="38100" dir="2700000" algn="tl">
                    <a:srgbClr val="000000">
                      <a:alpha val="43137"/>
                    </a:srgbClr>
                  </a:outerShdw>
                </a:effectLst>
              </a:rPr>
              <a:t>.</a:t>
            </a:r>
          </a:p>
          <a:p>
            <a:pPr algn="just">
              <a:buFont typeface="Monotype Sorts" pitchFamily="2" charset="2"/>
              <a:buNone/>
            </a:pPr>
            <a:r>
              <a:rPr lang="en-US" b="1" dirty="0" smtClean="0">
                <a:effectLst>
                  <a:outerShdw blurRad="38100" dist="38100" dir="2700000" algn="tl">
                    <a:srgbClr val="000000">
                      <a:alpha val="43137"/>
                    </a:srgbClr>
                  </a:outerShdw>
                </a:effectLst>
              </a:rPr>
              <a:t>	Examples: Digestive </a:t>
            </a:r>
            <a:r>
              <a:rPr lang="en-US" b="1" dirty="0">
                <a:effectLst>
                  <a:outerShdw blurRad="38100" dist="38100" dir="2700000" algn="tl">
                    <a:srgbClr val="000000">
                      <a:alpha val="43137"/>
                    </a:srgbClr>
                  </a:outerShdw>
                </a:effectLst>
              </a:rPr>
              <a:t>disorders, withdrawal, headaches, tension, insomnia, loss of temper.</a:t>
            </a:r>
          </a:p>
        </p:txBody>
      </p:sp>
      <p:pic>
        <p:nvPicPr>
          <p:cNvPr id="2" name="Picture 1"/>
          <p:cNvPicPr>
            <a:picLocks noChangeAspect="1"/>
          </p:cNvPicPr>
          <p:nvPr/>
        </p:nvPicPr>
        <p:blipFill>
          <a:blip r:embed="rId2"/>
          <a:stretch>
            <a:fillRect/>
          </a:stretch>
        </p:blipFill>
        <p:spPr>
          <a:xfrm>
            <a:off x="9714058" y="2121232"/>
            <a:ext cx="1727579" cy="4573126"/>
          </a:xfrm>
          <a:prstGeom prst="rect">
            <a:avLst/>
          </a:prstGeom>
        </p:spPr>
      </p:pic>
    </p:spTree>
    <p:extLst>
      <p:ext uri="{BB962C8B-B14F-4D97-AF65-F5344CB8AC3E}">
        <p14:creationId xmlns:p14="http://schemas.microsoft.com/office/powerpoint/2010/main" xmlns="" val="33053821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stress</a:t>
            </a:r>
            <a:endParaRPr lang="en-US" dirty="0"/>
          </a:p>
        </p:txBody>
      </p:sp>
      <p:sp>
        <p:nvSpPr>
          <p:cNvPr id="3" name="Content Placeholder 2"/>
          <p:cNvSpPr>
            <a:spLocks noGrp="1"/>
          </p:cNvSpPr>
          <p:nvPr>
            <p:ph idx="1"/>
          </p:nvPr>
        </p:nvSpPr>
        <p:spPr>
          <a:xfrm>
            <a:off x="680321" y="2195204"/>
            <a:ext cx="10498541" cy="4295747"/>
          </a:xfrm>
        </p:spPr>
        <p:txBody>
          <a:bodyPr>
            <a:noAutofit/>
          </a:bodyPr>
          <a:lstStyle/>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Memory </a:t>
            </a:r>
            <a:r>
              <a:rPr lang="en-US" sz="2300" b="1" dirty="0" smtClean="0">
                <a:solidFill>
                  <a:srgbClr val="FFFF00"/>
                </a:solidFill>
                <a:effectLst>
                  <a:outerShdw blurRad="38100" dist="38100" dir="2700000" algn="tl">
                    <a:srgbClr val="000000">
                      <a:alpha val="43137"/>
                    </a:srgbClr>
                  </a:outerShdw>
                </a:effectLst>
              </a:rPr>
              <a:t>Loss: </a:t>
            </a:r>
            <a:r>
              <a:rPr lang="en-US" sz="2300" b="1" dirty="0" smtClean="0">
                <a:effectLst>
                  <a:outerShdw blurRad="38100" dist="38100" dir="2700000" algn="tl">
                    <a:srgbClr val="000000">
                      <a:alpha val="43137"/>
                    </a:srgbClr>
                  </a:outerShdw>
                </a:effectLst>
              </a:rPr>
              <a:t>Stress </a:t>
            </a:r>
            <a:r>
              <a:rPr lang="en-US" sz="2300" b="1" dirty="0">
                <a:effectLst>
                  <a:outerShdw blurRad="38100" dist="38100" dir="2700000" algn="tl">
                    <a:srgbClr val="000000">
                      <a:alpha val="43137"/>
                    </a:srgbClr>
                  </a:outerShdw>
                </a:effectLst>
              </a:rPr>
              <a:t>may cause more incidences of forgetfulness – misplacing items, missing appointments, and losing track of conversations.  </a:t>
            </a: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Moodiness: </a:t>
            </a:r>
            <a:r>
              <a:rPr lang="en-US" sz="2300" b="1" dirty="0" smtClean="0">
                <a:effectLst>
                  <a:outerShdw blurRad="38100" dist="38100" dir="2700000" algn="tl">
                    <a:srgbClr val="000000">
                      <a:alpha val="43137"/>
                    </a:srgbClr>
                  </a:outerShdw>
                </a:effectLst>
              </a:rPr>
              <a:t>When </a:t>
            </a:r>
            <a:r>
              <a:rPr lang="en-US" sz="2300" b="1" dirty="0">
                <a:effectLst>
                  <a:outerShdw blurRad="38100" dist="38100" dir="2700000" algn="tl">
                    <a:srgbClr val="000000">
                      <a:alpha val="43137"/>
                    </a:srgbClr>
                  </a:outerShdw>
                </a:effectLst>
              </a:rPr>
              <a:t>a usually even-tempered person becomes short with colleagues with little provocation, it can be a warning sign that something else is going on.  Rapid swings from very good to very bad moods are also concerning, as they signal that stress is negatively impacting brain chemistry</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Sweating the Small </a:t>
            </a:r>
            <a:r>
              <a:rPr lang="en-US" sz="2300" b="1" dirty="0" smtClean="0">
                <a:solidFill>
                  <a:srgbClr val="FFFF00"/>
                </a:solidFill>
                <a:effectLst>
                  <a:outerShdw blurRad="38100" dist="38100" dir="2700000" algn="tl">
                    <a:srgbClr val="000000">
                      <a:alpha val="43137"/>
                    </a:srgbClr>
                  </a:outerShdw>
                </a:effectLst>
              </a:rPr>
              <a:t>Stuff: </a:t>
            </a:r>
            <a:r>
              <a:rPr lang="en-US" sz="2300" b="1" dirty="0" smtClean="0">
                <a:effectLst>
                  <a:outerShdw blurRad="38100" dist="38100" dir="2700000" algn="tl">
                    <a:srgbClr val="000000">
                      <a:alpha val="43137"/>
                    </a:srgbClr>
                  </a:outerShdw>
                </a:effectLst>
              </a:rPr>
              <a:t>For </a:t>
            </a:r>
            <a:r>
              <a:rPr lang="en-US" sz="2300" b="1" dirty="0">
                <a:effectLst>
                  <a:outerShdw blurRad="38100" dist="38100" dir="2700000" algn="tl">
                    <a:srgbClr val="000000">
                      <a:alpha val="43137"/>
                    </a:srgbClr>
                  </a:outerShdw>
                </a:effectLst>
              </a:rPr>
              <a:t>some, stress takes the form of worry over every little thing, from a red light at a busy intersection to the wrong ink color on your meeting printouts.  If you find yourself always moving from one insignificant worry to the next, it’s probably time to look at the bigger picture and determine what’s really bothering you.</a:t>
            </a:r>
          </a:p>
        </p:txBody>
      </p:sp>
    </p:spTree>
    <p:extLst>
      <p:ext uri="{BB962C8B-B14F-4D97-AF65-F5344CB8AC3E}">
        <p14:creationId xmlns:p14="http://schemas.microsoft.com/office/powerpoint/2010/main" xmlns="" val="16532587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stress </a:t>
            </a:r>
            <a:r>
              <a:rPr lang="en-US" sz="2800" dirty="0" smtClean="0"/>
              <a:t>(continued…)</a:t>
            </a:r>
            <a:endParaRPr lang="en-US" sz="2800" dirty="0"/>
          </a:p>
        </p:txBody>
      </p:sp>
      <p:sp>
        <p:nvSpPr>
          <p:cNvPr id="3" name="Content Placeholder 2"/>
          <p:cNvSpPr>
            <a:spLocks noGrp="1"/>
          </p:cNvSpPr>
          <p:nvPr>
            <p:ph idx="1"/>
          </p:nvPr>
        </p:nvSpPr>
        <p:spPr>
          <a:xfrm>
            <a:off x="680320" y="2336872"/>
            <a:ext cx="10498541" cy="4295747"/>
          </a:xfrm>
        </p:spPr>
        <p:txBody>
          <a:bodyPr>
            <a:normAutofit/>
          </a:bodyPr>
          <a:lstStyle/>
          <a:p>
            <a:pPr marL="457200" indent="-457200" algn="just">
              <a:buFont typeface="+mj-lt"/>
              <a:buAutoNum type="arabicPeriod" startAt="4"/>
            </a:pPr>
            <a:r>
              <a:rPr lang="en-US" b="1" dirty="0">
                <a:solidFill>
                  <a:srgbClr val="FFFF00"/>
                </a:solidFill>
                <a:effectLst>
                  <a:outerShdw blurRad="38100" dist="38100" dir="2700000" algn="tl">
                    <a:srgbClr val="000000">
                      <a:alpha val="43137"/>
                    </a:srgbClr>
                  </a:outerShdw>
                </a:effectLst>
              </a:rPr>
              <a:t>Undiagnosed </a:t>
            </a:r>
            <a:r>
              <a:rPr lang="en-US" b="1" dirty="0" smtClean="0">
                <a:solidFill>
                  <a:srgbClr val="FFFF00"/>
                </a:solidFill>
                <a:effectLst>
                  <a:outerShdw blurRad="38100" dist="38100" dir="2700000" algn="tl">
                    <a:srgbClr val="000000">
                      <a:alpha val="43137"/>
                    </a:srgbClr>
                  </a:outerShdw>
                </a:effectLst>
              </a:rPr>
              <a:t>Illness: </a:t>
            </a:r>
            <a:r>
              <a:rPr lang="en-US" b="1" dirty="0" smtClean="0">
                <a:effectLst>
                  <a:outerShdw blurRad="38100" dist="38100" dir="2700000" algn="tl">
                    <a:srgbClr val="000000">
                      <a:alpha val="43137"/>
                    </a:srgbClr>
                  </a:outerShdw>
                </a:effectLst>
              </a:rPr>
              <a:t>It certainly </a:t>
            </a:r>
            <a:r>
              <a:rPr lang="en-US" b="1" dirty="0">
                <a:effectLst>
                  <a:outerShdw blurRad="38100" dist="38100" dir="2700000" algn="tl">
                    <a:srgbClr val="000000">
                      <a:alpha val="43137"/>
                    </a:srgbClr>
                  </a:outerShdw>
                </a:effectLst>
              </a:rPr>
              <a:t>seems plausible that ongoing stress can result in physical ailments like stomachaches and headaches that medical tests can’t explain</a:t>
            </a:r>
            <a:r>
              <a:rPr lang="en-US" b="1" dirty="0" smtClean="0">
                <a:effectLst>
                  <a:outerShdw blurRad="38100" dist="38100" dir="2700000" algn="tl">
                    <a:srgbClr val="000000">
                      <a:alpha val="43137"/>
                    </a:srgbClr>
                  </a:outerShdw>
                </a:effectLst>
              </a:rPr>
              <a:t>.</a:t>
            </a:r>
          </a:p>
          <a:p>
            <a:pPr marL="457200" indent="-457200" algn="just">
              <a:buFont typeface="+mj-lt"/>
              <a:buAutoNum type="arabicPeriod" startAt="4"/>
            </a:pPr>
            <a:r>
              <a:rPr lang="en-US" b="1" dirty="0">
                <a:solidFill>
                  <a:srgbClr val="FFFF00"/>
                </a:solidFill>
                <a:effectLst>
                  <a:outerShdw blurRad="38100" dist="38100" dir="2700000" algn="tl">
                    <a:srgbClr val="000000">
                      <a:alpha val="43137"/>
                    </a:srgbClr>
                  </a:outerShdw>
                </a:effectLst>
              </a:rPr>
              <a:t>Carbohydrate </a:t>
            </a:r>
            <a:r>
              <a:rPr lang="en-US" b="1" dirty="0" smtClean="0">
                <a:solidFill>
                  <a:srgbClr val="FFFF00"/>
                </a:solidFill>
                <a:effectLst>
                  <a:outerShdw blurRad="38100" dist="38100" dir="2700000" algn="tl">
                    <a:srgbClr val="000000">
                      <a:alpha val="43137"/>
                    </a:srgbClr>
                  </a:outerShdw>
                </a:effectLst>
              </a:rPr>
              <a:t>Cravings: </a:t>
            </a:r>
            <a:r>
              <a:rPr lang="en-US" b="1" dirty="0" smtClean="0">
                <a:effectLst>
                  <a:outerShdw blurRad="38100" dist="38100" dir="2700000" algn="tl">
                    <a:srgbClr val="000000">
                      <a:alpha val="43137"/>
                    </a:srgbClr>
                  </a:outerShdw>
                </a:effectLst>
              </a:rPr>
              <a:t>Stress </a:t>
            </a:r>
            <a:r>
              <a:rPr lang="en-US" b="1" dirty="0">
                <a:effectLst>
                  <a:outerShdw blurRad="38100" dist="38100" dir="2700000" algn="tl">
                    <a:srgbClr val="000000">
                      <a:alpha val="43137"/>
                    </a:srgbClr>
                  </a:outerShdw>
                </a:effectLst>
              </a:rPr>
              <a:t>is closely tied to the adrenal system, causing us to desire products made with refined sugar and salt.  Ironically, though, sugar prompts the adrenal glands to release more stress hormones, keeping us trapped in a vicious cycle.  And, of course, the more carbs you eat, the heavier you get and the worse you feel.</a:t>
            </a:r>
          </a:p>
        </p:txBody>
      </p:sp>
    </p:spTree>
    <p:extLst>
      <p:ext uri="{BB962C8B-B14F-4D97-AF65-F5344CB8AC3E}">
        <p14:creationId xmlns:p14="http://schemas.microsoft.com/office/powerpoint/2010/main" xmlns="" val="13208812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Watch video on effects of stress</a:t>
            </a:r>
            <a:endParaRPr lang="en-US" b="1" dirty="0">
              <a:effectLst>
                <a:outerShdw blurRad="38100" dist="38100" dir="2700000" algn="tl">
                  <a:srgbClr val="000000">
                    <a:alpha val="43137"/>
                  </a:srgbClr>
                </a:outerShdw>
              </a:effectLst>
            </a:endParaRPr>
          </a:p>
        </p:txBody>
      </p:sp>
      <p:sp>
        <p:nvSpPr>
          <p:cNvPr id="4" name="TextBox 3"/>
          <p:cNvSpPr txBox="1"/>
          <p:nvPr/>
        </p:nvSpPr>
        <p:spPr>
          <a:xfrm>
            <a:off x="10294182" y="6272011"/>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3</a:t>
            </a:r>
            <a:endParaRPr lang="en-US" b="1" dirty="0">
              <a:effectLst>
                <a:outerShdw blurRad="38100" dist="38100" dir="2700000" algn="tl">
                  <a:srgbClr val="000000">
                    <a:alpha val="43137"/>
                  </a:srgbClr>
                </a:outerShdw>
              </a:effectLst>
            </a:endParaRPr>
          </a:p>
        </p:txBody>
      </p:sp>
      <p:pic>
        <p:nvPicPr>
          <p:cNvPr id="5" name="video 3">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498502" y="2147552"/>
            <a:ext cx="6229082" cy="3503859"/>
          </a:xfrm>
          <a:prstGeom prst="rect">
            <a:avLst/>
          </a:prstGeom>
        </p:spPr>
      </p:pic>
    </p:spTree>
    <p:extLst>
      <p:ext uri="{BB962C8B-B14F-4D97-AF65-F5344CB8AC3E}">
        <p14:creationId xmlns:p14="http://schemas.microsoft.com/office/powerpoint/2010/main" xmlns="" val="27269502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health?</a:t>
            </a:r>
            <a:endParaRPr lang="en-US" dirty="0"/>
          </a:p>
        </p:txBody>
      </p:sp>
      <p:sp>
        <p:nvSpPr>
          <p:cNvPr id="5" name="Content Placeholder 4"/>
          <p:cNvSpPr>
            <a:spLocks noGrp="1"/>
          </p:cNvSpPr>
          <p:nvPr>
            <p:ph idx="1"/>
          </p:nvPr>
        </p:nvSpPr>
        <p:spPr>
          <a:xfrm>
            <a:off x="680321" y="2336873"/>
            <a:ext cx="8489436" cy="4521127"/>
          </a:xfrm>
        </p:spPr>
        <p:txBody>
          <a:bodyPr>
            <a:normAutofit/>
          </a:bodyPr>
          <a:lstStyle/>
          <a:p>
            <a:pPr marL="0" indent="0" algn="just">
              <a:buNone/>
            </a:pPr>
            <a:r>
              <a:rPr lang="en-US" sz="2300" b="1" dirty="0">
                <a:effectLst>
                  <a:outerShdw blurRad="38100" dist="38100" dir="2700000" algn="tl">
                    <a:srgbClr val="000000">
                      <a:alpha val="43137"/>
                    </a:srgbClr>
                  </a:outerShdw>
                </a:effectLst>
              </a:rPr>
              <a:t>Health is the level of functional or metabolic efficiency of a living being. In humans, it is the general condition of a person's mind and body, usually meaning to be free from illness, injury or </a:t>
            </a:r>
            <a:r>
              <a:rPr lang="en-US" sz="2300" b="1" dirty="0" smtClean="0">
                <a:effectLst>
                  <a:outerShdw blurRad="38100" dist="38100" dir="2700000" algn="tl">
                    <a:srgbClr val="000000">
                      <a:alpha val="43137"/>
                    </a:srgbClr>
                  </a:outerShdw>
                </a:effectLst>
              </a:rPr>
              <a:t>pain.</a:t>
            </a: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Physical health </a:t>
            </a:r>
            <a:r>
              <a:rPr lang="en-US" sz="2300" b="1" dirty="0">
                <a:effectLst>
                  <a:outerShdw blurRad="38100" dist="38100" dir="2700000" algn="tl">
                    <a:srgbClr val="000000">
                      <a:alpha val="43137"/>
                    </a:srgbClr>
                  </a:outerShdw>
                </a:effectLst>
              </a:rPr>
              <a:t>deals with the body’s ability to function. Physical health has many components including: exercise, nutrition, sleep, </a:t>
            </a:r>
            <a:r>
              <a:rPr lang="en-US" sz="2300" b="1" dirty="0" smtClean="0">
                <a:effectLst>
                  <a:outerShdw blurRad="38100" dist="38100" dir="2700000" algn="tl">
                    <a:srgbClr val="000000">
                      <a:alpha val="43137"/>
                    </a:srgbClr>
                  </a:outerShdw>
                </a:effectLst>
              </a:rPr>
              <a:t>drugs</a:t>
            </a:r>
            <a:r>
              <a:rPr lang="en-US" sz="2300" b="1" dirty="0">
                <a:effectLst>
                  <a:outerShdw blurRad="38100" dist="38100" dir="2700000" algn="tl">
                    <a:srgbClr val="000000">
                      <a:alpha val="43137"/>
                    </a:srgbClr>
                  </a:outerShdw>
                </a:effectLst>
              </a:rPr>
              <a:t>, and weight management</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Mental </a:t>
            </a:r>
            <a:r>
              <a:rPr lang="en-US" sz="2300" b="1" dirty="0">
                <a:solidFill>
                  <a:srgbClr val="FFFF00"/>
                </a:solidFill>
                <a:effectLst>
                  <a:outerShdw blurRad="38100" dist="38100" dir="2700000" algn="tl">
                    <a:srgbClr val="000000">
                      <a:alpha val="43137"/>
                    </a:srgbClr>
                  </a:outerShdw>
                </a:effectLst>
              </a:rPr>
              <a:t>heath </a:t>
            </a:r>
            <a:r>
              <a:rPr lang="en-US" sz="2300" b="1" dirty="0">
                <a:effectLst>
                  <a:outerShdw blurRad="38100" dist="38100" dir="2700000" algn="tl">
                    <a:srgbClr val="000000">
                      <a:alpha val="43137"/>
                    </a:srgbClr>
                  </a:outerShdw>
                </a:effectLst>
              </a:rPr>
              <a:t>deals with how we think, feel and cope with daily </a:t>
            </a:r>
            <a:r>
              <a:rPr lang="en-US" sz="2300" b="1" dirty="0" smtClean="0">
                <a:effectLst>
                  <a:outerShdw blurRad="38100" dist="38100" dir="2700000" algn="tl">
                    <a:srgbClr val="000000">
                      <a:alpha val="43137"/>
                    </a:srgbClr>
                  </a:outerShdw>
                </a:effectLst>
              </a:rPr>
              <a:t>life. Mental </a:t>
            </a:r>
            <a:r>
              <a:rPr lang="en-US" sz="2300" b="1" dirty="0">
                <a:effectLst>
                  <a:outerShdw blurRad="38100" dist="38100" dir="2700000" algn="tl">
                    <a:srgbClr val="000000">
                      <a:alpha val="43137"/>
                    </a:srgbClr>
                  </a:outerShdw>
                </a:effectLst>
              </a:rPr>
              <a:t>health encompasses learning, stress management, and mental illnesses or disorders.</a:t>
            </a:r>
          </a:p>
          <a:p>
            <a:pPr marL="0" indent="0" algn="just">
              <a:buNone/>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82473" y="2246720"/>
            <a:ext cx="2190750" cy="20859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530098" y="4422848"/>
            <a:ext cx="2143125" cy="2143125"/>
          </a:xfrm>
          <a:prstGeom prst="rect">
            <a:avLst/>
          </a:prstGeom>
        </p:spPr>
      </p:pic>
    </p:spTree>
    <p:extLst>
      <p:ext uri="{BB962C8B-B14F-4D97-AF65-F5344CB8AC3E}">
        <p14:creationId xmlns:p14="http://schemas.microsoft.com/office/powerpoint/2010/main" xmlns="" val="9931774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life style</a:t>
            </a:r>
            <a:endParaRPr lang="en-US" dirty="0"/>
          </a:p>
        </p:txBody>
      </p:sp>
      <p:sp>
        <p:nvSpPr>
          <p:cNvPr id="3" name="Content Placeholder 2"/>
          <p:cNvSpPr>
            <a:spLocks noGrp="1"/>
          </p:cNvSpPr>
          <p:nvPr>
            <p:ph idx="1"/>
          </p:nvPr>
        </p:nvSpPr>
        <p:spPr>
          <a:xfrm>
            <a:off x="566669" y="2066417"/>
            <a:ext cx="8590209" cy="4476051"/>
          </a:xfrm>
        </p:spPr>
        <p:txBody>
          <a:bodyPr>
            <a:normAutofit/>
          </a:bodyPr>
          <a:lstStyle/>
          <a:p>
            <a:pPr marL="0" indent="0" algn="just">
              <a:buNone/>
            </a:pPr>
            <a:r>
              <a:rPr lang="en-US" sz="2300" b="1" dirty="0">
                <a:effectLst>
                  <a:outerShdw blurRad="38100" dist="38100" dir="2700000" algn="tl">
                    <a:srgbClr val="000000">
                      <a:alpha val="43137"/>
                    </a:srgbClr>
                  </a:outerShdw>
                </a:effectLst>
              </a:rPr>
              <a:t>The lifestyle choices we make impact the quality of our lives, of the environment, and of the world we create for future generations</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Habits – </a:t>
            </a:r>
            <a:r>
              <a:rPr lang="en-US" sz="2300" b="1" dirty="0" smtClean="0">
                <a:effectLst>
                  <a:outerShdw blurRad="38100" dist="38100" dir="2700000" algn="tl">
                    <a:srgbClr val="000000">
                      <a:alpha val="43137"/>
                    </a:srgbClr>
                  </a:outerShdw>
                </a:effectLst>
              </a:rPr>
              <a:t>Everything a person does on a habitual or regular basis helps make up their unique lifestyle. From diet and the pursuit of a good lifestyle family fitness to bad habits like smoking, they're all part of the picture.</a:t>
            </a:r>
          </a:p>
          <a:p>
            <a:pPr marL="457200" indent="-457200" algn="just">
              <a:buFont typeface="+mj-lt"/>
              <a:buAutoNum type="arabicPeriod"/>
            </a:pPr>
            <a:endParaRPr lang="en-US" sz="2300" b="1" dirty="0">
              <a:effectLst>
                <a:outerShdw blurRad="38100" dist="38100" dir="2700000" algn="tl">
                  <a:srgbClr val="000000">
                    <a:alpha val="43137"/>
                  </a:srgbClr>
                </a:outerShdw>
              </a:effectLst>
            </a:endParaRP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Career – </a:t>
            </a:r>
            <a:r>
              <a:rPr lang="en-US" sz="2300" b="1" dirty="0">
                <a:effectLst>
                  <a:outerShdw blurRad="38100" dist="38100" dir="2700000" algn="tl">
                    <a:srgbClr val="000000">
                      <a:alpha val="43137"/>
                    </a:srgbClr>
                  </a:outerShdw>
                </a:effectLst>
              </a:rPr>
              <a:t>The career or employment opportunities a person pursues also help define lifestyle</a:t>
            </a:r>
            <a:r>
              <a:rPr lang="en-US" sz="2300" b="1" dirty="0" smtClean="0">
                <a:effectLst>
                  <a:outerShdw blurRad="38100" dist="38100" dir="2700000" algn="tl">
                    <a:srgbClr val="000000">
                      <a:alpha val="43137"/>
                    </a:srgbClr>
                  </a:outerShdw>
                </a:effectLst>
              </a:rPr>
              <a:t>.</a:t>
            </a:r>
            <a:endParaRPr lang="en-US" sz="2300" b="1" dirty="0">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t="5258" r="32687" b="47793"/>
          <a:stretch/>
        </p:blipFill>
        <p:spPr>
          <a:xfrm>
            <a:off x="9337963" y="2183416"/>
            <a:ext cx="2562116" cy="236477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767908" y="4681895"/>
            <a:ext cx="1702226" cy="1860573"/>
          </a:xfrm>
          <a:prstGeom prst="rect">
            <a:avLst/>
          </a:prstGeom>
        </p:spPr>
      </p:pic>
    </p:spTree>
    <p:extLst>
      <p:ext uri="{BB962C8B-B14F-4D97-AF65-F5344CB8AC3E}">
        <p14:creationId xmlns:p14="http://schemas.microsoft.com/office/powerpoint/2010/main" xmlns="" val="23438934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life style </a:t>
            </a:r>
            <a:r>
              <a:rPr lang="en-US" sz="2800" dirty="0" smtClean="0"/>
              <a:t>(continued…)</a:t>
            </a:r>
            <a:endParaRPr lang="en-US" sz="2800" dirty="0"/>
          </a:p>
        </p:txBody>
      </p:sp>
      <p:sp>
        <p:nvSpPr>
          <p:cNvPr id="3" name="Content Placeholder 2"/>
          <p:cNvSpPr>
            <a:spLocks noGrp="1"/>
          </p:cNvSpPr>
          <p:nvPr>
            <p:ph idx="1"/>
          </p:nvPr>
        </p:nvSpPr>
        <p:spPr>
          <a:xfrm>
            <a:off x="450759" y="2272478"/>
            <a:ext cx="8023539" cy="4476051"/>
          </a:xfrm>
        </p:spPr>
        <p:txBody>
          <a:bodyPr>
            <a:normAutofit/>
          </a:bodyPr>
          <a:lstStyle/>
          <a:p>
            <a:pPr marL="457200" indent="-457200" algn="just">
              <a:buFont typeface="+mj-lt"/>
              <a:buAutoNum type="arabicPeriod" startAt="3"/>
            </a:pPr>
            <a:r>
              <a:rPr lang="en-US" sz="2300" b="1" dirty="0" smtClean="0">
                <a:solidFill>
                  <a:srgbClr val="FFFF00"/>
                </a:solidFill>
                <a:effectLst>
                  <a:outerShdw blurRad="38100" dist="38100" dir="2700000" algn="tl">
                    <a:srgbClr val="000000">
                      <a:alpha val="43137"/>
                    </a:srgbClr>
                  </a:outerShdw>
                </a:effectLst>
              </a:rPr>
              <a:t>Financial </a:t>
            </a:r>
            <a:r>
              <a:rPr lang="en-US" sz="2300" b="1" dirty="0">
                <a:solidFill>
                  <a:srgbClr val="FFFF00"/>
                </a:solidFill>
                <a:effectLst>
                  <a:outerShdw blurRad="38100" dist="38100" dir="2700000" algn="tl">
                    <a:srgbClr val="000000">
                      <a:alpha val="43137"/>
                    </a:srgbClr>
                  </a:outerShdw>
                </a:effectLst>
              </a:rPr>
              <a:t>means – </a:t>
            </a:r>
            <a:r>
              <a:rPr lang="en-US" sz="2300" b="1" dirty="0">
                <a:effectLst>
                  <a:outerShdw blurRad="38100" dist="38100" dir="2700000" algn="tl">
                    <a:srgbClr val="000000">
                      <a:alpha val="43137"/>
                    </a:srgbClr>
                  </a:outerShdw>
                </a:effectLst>
              </a:rPr>
              <a:t>While this isn't necessarily the most important facet of a lifestyle, it does help define the manner in which an individual might live</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startAt="3"/>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3"/>
            </a:pPr>
            <a:endParaRPr lang="en-US" sz="2300" b="1" dirty="0">
              <a:effectLst>
                <a:outerShdw blurRad="38100" dist="38100" dir="2700000" algn="tl">
                  <a:srgbClr val="000000">
                    <a:alpha val="43137"/>
                  </a:srgbClr>
                </a:outerShdw>
              </a:effectLst>
            </a:endParaRPr>
          </a:p>
          <a:p>
            <a:pPr marL="457200" indent="-457200" algn="just">
              <a:buFont typeface="+mj-lt"/>
              <a:buAutoNum type="arabicPeriod" startAt="3"/>
            </a:pPr>
            <a:r>
              <a:rPr lang="en-US" sz="2300" b="1" dirty="0">
                <a:solidFill>
                  <a:srgbClr val="FFFF00"/>
                </a:solidFill>
                <a:effectLst>
                  <a:outerShdw blurRad="38100" dist="38100" dir="2700000" algn="tl">
                    <a:srgbClr val="000000">
                      <a:alpha val="43137"/>
                    </a:srgbClr>
                  </a:outerShdw>
                </a:effectLst>
              </a:rPr>
              <a:t>Emotional well being – </a:t>
            </a:r>
            <a:r>
              <a:rPr lang="en-US" sz="2300" b="1" dirty="0">
                <a:effectLst>
                  <a:outerShdw blurRad="38100" dist="38100" dir="2700000" algn="tl">
                    <a:srgbClr val="000000">
                      <a:alpha val="43137"/>
                    </a:srgbClr>
                  </a:outerShdw>
                </a:effectLst>
              </a:rPr>
              <a:t>Lifestyle is also a state of mind. When personal peace and satisfaction are a part of everyday living, wealth won't necessarily matter in the creation of a healthy, happy lifestyle.</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836857" y="2272478"/>
            <a:ext cx="2914650" cy="15716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72983" y="4011527"/>
            <a:ext cx="2442397" cy="2442397"/>
          </a:xfrm>
          <a:prstGeom prst="rect">
            <a:avLst/>
          </a:prstGeom>
        </p:spPr>
      </p:pic>
    </p:spTree>
    <p:extLst>
      <p:ext uri="{BB962C8B-B14F-4D97-AF65-F5344CB8AC3E}">
        <p14:creationId xmlns:p14="http://schemas.microsoft.com/office/powerpoint/2010/main" xmlns="" val="33301747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a:t>
            </a:r>
            <a:r>
              <a:rPr lang="en-US" dirty="0"/>
              <a:t>life style </a:t>
            </a:r>
            <a:r>
              <a:rPr lang="en-US" sz="2800" dirty="0"/>
              <a:t>(continued…)</a:t>
            </a:r>
          </a:p>
        </p:txBody>
      </p:sp>
      <p:sp>
        <p:nvSpPr>
          <p:cNvPr id="3" name="Content Placeholder 2"/>
          <p:cNvSpPr>
            <a:spLocks noGrp="1"/>
          </p:cNvSpPr>
          <p:nvPr>
            <p:ph idx="1"/>
          </p:nvPr>
        </p:nvSpPr>
        <p:spPr>
          <a:xfrm>
            <a:off x="270455" y="2381949"/>
            <a:ext cx="8023539" cy="4476051"/>
          </a:xfrm>
        </p:spPr>
        <p:txBody>
          <a:bodyPr>
            <a:normAutofit/>
          </a:bodyPr>
          <a:lstStyle/>
          <a:p>
            <a:pPr marL="457200" indent="-457200" algn="just">
              <a:buFont typeface="+mj-lt"/>
              <a:buAutoNum type="arabicPeriod" startAt="5"/>
            </a:pPr>
            <a:r>
              <a:rPr lang="en-US" sz="2300" b="1" dirty="0" smtClean="0">
                <a:solidFill>
                  <a:srgbClr val="FFFF00"/>
                </a:solidFill>
                <a:effectLst>
                  <a:outerShdw blurRad="38100" dist="38100" dir="2700000" algn="tl">
                    <a:srgbClr val="000000">
                      <a:alpha val="43137"/>
                    </a:srgbClr>
                  </a:outerShdw>
                </a:effectLst>
              </a:rPr>
              <a:t>Environment </a:t>
            </a:r>
            <a:r>
              <a:rPr lang="en-US" sz="2300" b="1" dirty="0">
                <a:solidFill>
                  <a:srgbClr val="FFFF00"/>
                </a:solidFill>
                <a:effectLst>
                  <a:outerShdw blurRad="38100" dist="38100" dir="2700000" algn="tl">
                    <a:srgbClr val="000000">
                      <a:alpha val="43137"/>
                    </a:srgbClr>
                  </a:outerShdw>
                </a:effectLst>
              </a:rPr>
              <a:t>- </a:t>
            </a:r>
            <a:r>
              <a:rPr lang="en-US" sz="2300" b="1" dirty="0">
                <a:effectLst>
                  <a:outerShdw blurRad="38100" dist="38100" dir="2700000" algn="tl">
                    <a:srgbClr val="000000">
                      <a:alpha val="43137"/>
                    </a:srgbClr>
                  </a:outerShdw>
                </a:effectLst>
              </a:rPr>
              <a:t>There are two types of environment for a lifestyle: nature and social. </a:t>
            </a:r>
            <a:endParaRPr lang="en-US" sz="2300" b="1" dirty="0" smtClean="0">
              <a:effectLst>
                <a:outerShdw blurRad="38100" dist="38100" dir="2700000" algn="tl">
                  <a:srgbClr val="000000">
                    <a:alpha val="43137"/>
                  </a:srgbClr>
                </a:outerShdw>
              </a:effectLst>
            </a:endParaRPr>
          </a:p>
          <a:p>
            <a:pPr marL="914400" lvl="1" indent="-457200" algn="just">
              <a:buFont typeface="+mj-lt"/>
              <a:buAutoNum type="alphaLcParenR"/>
            </a:pPr>
            <a:r>
              <a:rPr lang="en-US" sz="2400" b="1" dirty="0" smtClean="0">
                <a:effectLst>
                  <a:outerShdw blurRad="38100" dist="38100" dir="2700000" algn="tl">
                    <a:srgbClr val="000000">
                      <a:alpha val="43137"/>
                    </a:srgbClr>
                  </a:outerShdw>
                </a:effectLst>
              </a:rPr>
              <a:t>Natural </a:t>
            </a:r>
            <a:r>
              <a:rPr lang="en-US" sz="2400" b="1" dirty="0">
                <a:effectLst>
                  <a:outerShdw blurRad="38100" dist="38100" dir="2700000" algn="tl">
                    <a:srgbClr val="000000">
                      <a:alpha val="43137"/>
                    </a:srgbClr>
                  </a:outerShdw>
                </a:effectLst>
              </a:rPr>
              <a:t>environment is the conditions in which a person, animal, or plant lives or operates</a:t>
            </a:r>
            <a:r>
              <a:rPr lang="en-US" sz="2400" b="1" dirty="0" smtClean="0">
                <a:effectLst>
                  <a:outerShdw blurRad="38100" dist="38100" dir="2700000" algn="tl">
                    <a:srgbClr val="000000">
                      <a:alpha val="43137"/>
                    </a:srgbClr>
                  </a:outerShdw>
                </a:effectLst>
              </a:rPr>
              <a:t>.</a:t>
            </a:r>
          </a:p>
          <a:p>
            <a:pPr marL="914400" lvl="1" indent="-457200" algn="just">
              <a:buFont typeface="+mj-lt"/>
              <a:buAutoNum type="alphaLcParenR"/>
            </a:pPr>
            <a:r>
              <a:rPr lang="en-US" sz="2400" b="1" dirty="0">
                <a:effectLst>
                  <a:outerShdw blurRad="38100" dist="38100" dir="2700000" algn="tl">
                    <a:srgbClr val="000000">
                      <a:alpha val="43137"/>
                    </a:srgbClr>
                  </a:outerShdw>
                </a:effectLst>
              </a:rPr>
              <a:t>Social environment is totally different. Social Environment includes an individuals living and working conditions, </a:t>
            </a:r>
            <a:r>
              <a:rPr lang="en-US" sz="2400" b="1" dirty="0" smtClean="0">
                <a:effectLst>
                  <a:outerShdw blurRad="38100" dist="38100" dir="2700000" algn="tl">
                    <a:srgbClr val="000000">
                      <a:alpha val="43137"/>
                    </a:srgbClr>
                  </a:outerShdw>
                </a:effectLst>
              </a:rPr>
              <a:t>social relations, income </a:t>
            </a:r>
            <a:r>
              <a:rPr lang="en-US" sz="2400" b="1" dirty="0">
                <a:effectLst>
                  <a:outerShdw blurRad="38100" dist="38100" dir="2700000" algn="tl">
                    <a:srgbClr val="000000">
                      <a:alpha val="43137"/>
                    </a:srgbClr>
                  </a:outerShdw>
                </a:effectLst>
              </a:rPr>
              <a:t>level, educational background, community and religious beliefs if they have </a:t>
            </a:r>
            <a:r>
              <a:rPr lang="en-US" sz="2400" b="1" dirty="0" smtClean="0">
                <a:effectLst>
                  <a:outerShdw blurRad="38100" dist="38100" dir="2700000" algn="tl">
                    <a:srgbClr val="000000">
                      <a:alpha val="43137"/>
                    </a:srgbClr>
                  </a:outerShdw>
                </a:effectLst>
              </a:rPr>
              <a:t>any. </a:t>
            </a:r>
          </a:p>
          <a:p>
            <a:pPr marL="457200" indent="-457200" algn="just">
              <a:buFont typeface="+mj-lt"/>
              <a:buAutoNum type="arabicPeriod" startAt="5"/>
            </a:pPr>
            <a:endParaRPr lang="en-US" sz="23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871732" y="2381949"/>
            <a:ext cx="2562225" cy="17907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12527" y="4268273"/>
            <a:ext cx="2280634" cy="2280634"/>
          </a:xfrm>
          <a:prstGeom prst="rect">
            <a:avLst/>
          </a:prstGeom>
        </p:spPr>
      </p:pic>
    </p:spTree>
    <p:extLst>
      <p:ext uri="{BB962C8B-B14F-4D97-AF65-F5344CB8AC3E}">
        <p14:creationId xmlns:p14="http://schemas.microsoft.com/office/powerpoint/2010/main" xmlns="" val="38909769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a:t>
            </a:r>
            <a:r>
              <a:rPr lang="en-US" dirty="0"/>
              <a:t>life style </a:t>
            </a:r>
            <a:r>
              <a:rPr lang="en-US" sz="2800" dirty="0"/>
              <a:t>(continued…)</a:t>
            </a:r>
          </a:p>
        </p:txBody>
      </p:sp>
      <p:sp>
        <p:nvSpPr>
          <p:cNvPr id="3" name="Content Placeholder 2"/>
          <p:cNvSpPr>
            <a:spLocks noGrp="1"/>
          </p:cNvSpPr>
          <p:nvPr>
            <p:ph idx="1"/>
          </p:nvPr>
        </p:nvSpPr>
        <p:spPr>
          <a:xfrm>
            <a:off x="270454" y="2381949"/>
            <a:ext cx="9015213" cy="4476051"/>
          </a:xfrm>
        </p:spPr>
        <p:txBody>
          <a:bodyPr>
            <a:normAutofit/>
          </a:bodyPr>
          <a:lstStyle/>
          <a:p>
            <a:pPr marL="457200" indent="-457200" algn="just">
              <a:buFont typeface="+mj-lt"/>
              <a:buAutoNum type="arabicPeriod" startAt="6"/>
            </a:pPr>
            <a:r>
              <a:rPr lang="en-US" sz="2300" b="1" dirty="0" smtClean="0">
                <a:solidFill>
                  <a:srgbClr val="FFFF00"/>
                </a:solidFill>
                <a:effectLst>
                  <a:outerShdw blurRad="38100" dist="38100" dir="2700000" algn="tl">
                    <a:srgbClr val="000000">
                      <a:alpha val="43137"/>
                    </a:srgbClr>
                  </a:outerShdw>
                </a:effectLst>
              </a:rPr>
              <a:t>Technology </a:t>
            </a:r>
            <a:r>
              <a:rPr lang="en-US" sz="2300" b="1" dirty="0">
                <a:solidFill>
                  <a:srgbClr val="FFFF00"/>
                </a:solidFill>
                <a:effectLst>
                  <a:outerShdw blurRad="38100" dist="38100" dir="2700000" algn="tl">
                    <a:srgbClr val="000000">
                      <a:alpha val="43137"/>
                    </a:srgbClr>
                  </a:outerShdw>
                </a:effectLst>
              </a:rPr>
              <a:t>- </a:t>
            </a:r>
            <a:r>
              <a:rPr lang="en-US" sz="2300" b="1" dirty="0">
                <a:effectLst>
                  <a:outerShdw blurRad="38100" dist="38100" dir="2700000" algn="tl">
                    <a:srgbClr val="000000">
                      <a:alpha val="43137"/>
                    </a:srgbClr>
                  </a:outerShdw>
                </a:effectLst>
              </a:rPr>
              <a:t>O</a:t>
            </a:r>
            <a:r>
              <a:rPr lang="en-US" sz="2300" b="1" dirty="0" smtClean="0">
                <a:effectLst>
                  <a:outerShdw blurRad="38100" dist="38100" dir="2700000" algn="tl">
                    <a:srgbClr val="000000">
                      <a:alpha val="43137"/>
                    </a:srgbClr>
                  </a:outerShdw>
                </a:effectLst>
              </a:rPr>
              <a:t>ur </a:t>
            </a:r>
            <a:r>
              <a:rPr lang="en-US" sz="2300" b="1" dirty="0">
                <a:effectLst>
                  <a:outerShdw blurRad="38100" dist="38100" dir="2700000" algn="tl">
                    <a:srgbClr val="000000">
                      <a:alpha val="43137"/>
                    </a:srgbClr>
                  </a:outerShdw>
                </a:effectLst>
              </a:rPr>
              <a:t>lifestyle controls our use of technology, while technology influences our </a:t>
            </a:r>
            <a:r>
              <a:rPr lang="en-US" sz="2300" b="1" dirty="0" smtClean="0">
                <a:effectLst>
                  <a:outerShdw blurRad="38100" dist="38100" dir="2700000" algn="tl">
                    <a:srgbClr val="000000">
                      <a:alpha val="43137"/>
                    </a:srgbClr>
                  </a:outerShdw>
                </a:effectLst>
              </a:rPr>
              <a:t>lifestyles that is present in the environment e-g television, mobiles, computer, laptop, </a:t>
            </a:r>
            <a:r>
              <a:rPr lang="en-US" sz="2300" b="1" dirty="0" err="1" smtClean="0">
                <a:effectLst>
                  <a:outerShdw blurRad="38100" dist="38100" dir="2700000" algn="tl">
                    <a:srgbClr val="000000">
                      <a:alpha val="43137"/>
                    </a:srgbClr>
                  </a:outerShdw>
                </a:effectLst>
              </a:rPr>
              <a:t>WiFi</a:t>
            </a:r>
            <a:r>
              <a:rPr lang="en-US" sz="2300" b="1" dirty="0" smtClean="0">
                <a:effectLst>
                  <a:outerShdw blurRad="38100" dist="38100" dir="2700000" algn="tl">
                    <a:srgbClr val="000000">
                      <a:alpha val="43137"/>
                    </a:srgbClr>
                  </a:outerShdw>
                </a:effectLst>
              </a:rPr>
              <a:t> etc</a:t>
            </a:r>
            <a:r>
              <a:rPr lang="en-US" sz="2300" b="1" dirty="0">
                <a:effectLst>
                  <a:outerShdw blurRad="38100" dist="38100" dir="2700000" algn="tl">
                    <a:srgbClr val="000000">
                      <a:alpha val="43137"/>
                    </a:srgbClr>
                  </a:outerShdw>
                </a:effectLst>
              </a:rPr>
              <a:t>. Technology has also made it easier for other factors to affect our lifestyles, such as the media</a:t>
            </a:r>
            <a:r>
              <a:rPr lang="en-US" sz="2300" b="1" dirty="0" smtClean="0">
                <a:effectLst>
                  <a:outerShdw blurRad="38100" dist="38100" dir="2700000" algn="tl">
                    <a:srgbClr val="000000">
                      <a:alpha val="43137"/>
                    </a:srgbClr>
                  </a:outerShdw>
                </a:effectLst>
              </a:rPr>
              <a:t>. </a:t>
            </a:r>
          </a:p>
          <a:p>
            <a:pPr marL="457200" indent="-457200" algn="just">
              <a:buFont typeface="+mj-lt"/>
              <a:buAutoNum type="arabicPeriod" startAt="6"/>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6"/>
            </a:pPr>
            <a:r>
              <a:rPr lang="en-US" sz="2300" b="1" dirty="0" smtClean="0">
                <a:solidFill>
                  <a:srgbClr val="FFFF00"/>
                </a:solidFill>
                <a:effectLst>
                  <a:outerShdw blurRad="38100" dist="38100" dir="2700000" algn="tl">
                    <a:srgbClr val="000000">
                      <a:alpha val="43137"/>
                    </a:srgbClr>
                  </a:outerShdw>
                </a:effectLst>
              </a:rPr>
              <a:t>Diet Choices – </a:t>
            </a:r>
            <a:r>
              <a:rPr lang="en-US" sz="2300" b="1" dirty="0" smtClean="0">
                <a:effectLst>
                  <a:outerShdw blurRad="38100" dist="38100" dir="2700000" algn="tl">
                    <a:srgbClr val="000000">
                      <a:alpha val="43137"/>
                    </a:srgbClr>
                  </a:outerShdw>
                </a:effectLst>
              </a:rPr>
              <a:t>These choices are made according to the resources and finances available as well as the locality in which people live. </a:t>
            </a:r>
            <a:endParaRPr lang="en-US" sz="23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15362" y="2163008"/>
            <a:ext cx="2169763" cy="197207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304855" y="4274779"/>
            <a:ext cx="2390775" cy="1914525"/>
          </a:xfrm>
          <a:prstGeom prst="rect">
            <a:avLst/>
          </a:prstGeom>
        </p:spPr>
      </p:pic>
    </p:spTree>
    <p:extLst>
      <p:ext uri="{BB962C8B-B14F-4D97-AF65-F5344CB8AC3E}">
        <p14:creationId xmlns:p14="http://schemas.microsoft.com/office/powerpoint/2010/main" xmlns="" val="18758521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Healthy life style</a:t>
            </a:r>
            <a:endParaRPr lang="en-US" dirty="0"/>
          </a:p>
        </p:txBody>
      </p:sp>
      <p:sp>
        <p:nvSpPr>
          <p:cNvPr id="3" name="Content Placeholder 2"/>
          <p:cNvSpPr>
            <a:spLocks noGrp="1"/>
          </p:cNvSpPr>
          <p:nvPr>
            <p:ph idx="1"/>
          </p:nvPr>
        </p:nvSpPr>
        <p:spPr>
          <a:xfrm>
            <a:off x="384107" y="2105697"/>
            <a:ext cx="9416716" cy="4752303"/>
          </a:xfrm>
        </p:spPr>
        <p:txBody>
          <a:bodyPr>
            <a:normAutofit/>
          </a:bodyPr>
          <a:lstStyle/>
          <a:p>
            <a:pPr marL="0" indent="0" algn="just">
              <a:buNone/>
            </a:pPr>
            <a:r>
              <a:rPr lang="en-US" sz="2100" b="1" dirty="0" smtClean="0">
                <a:effectLst>
                  <a:outerShdw blurRad="38100" dist="38100" dir="2700000" algn="tl">
                    <a:srgbClr val="000000">
                      <a:alpha val="43137"/>
                    </a:srgbClr>
                  </a:outerShdw>
                </a:effectLst>
              </a:rPr>
              <a:t>It is </a:t>
            </a:r>
            <a:r>
              <a:rPr lang="en-US" sz="2100" b="1" dirty="0">
                <a:effectLst>
                  <a:outerShdw blurRad="38100" dist="38100" dir="2700000" algn="tl">
                    <a:srgbClr val="000000">
                      <a:alpha val="43137"/>
                    </a:srgbClr>
                  </a:outerShdw>
                </a:effectLst>
              </a:rPr>
              <a:t>personal health maintenance. It is any activity of an individual, family or community, with the intention of improving or restoring health, or treating or preventing disease.</a:t>
            </a:r>
          </a:p>
          <a:p>
            <a:pPr marL="457200" indent="-457200" algn="just">
              <a:buFont typeface="+mj-lt"/>
              <a:buAutoNum type="arabicPeriod"/>
            </a:pPr>
            <a:r>
              <a:rPr lang="en-US" sz="2100" b="1" dirty="0" smtClean="0">
                <a:solidFill>
                  <a:srgbClr val="FFFF00"/>
                </a:solidFill>
                <a:effectLst>
                  <a:outerShdw blurRad="38100" dist="38100" dir="2700000" algn="tl">
                    <a:srgbClr val="000000">
                      <a:alpha val="43137"/>
                    </a:srgbClr>
                  </a:outerShdw>
                </a:effectLst>
              </a:rPr>
              <a:t>Nutrition </a:t>
            </a:r>
            <a:r>
              <a:rPr lang="en-US" sz="2100" b="1" dirty="0">
                <a:solidFill>
                  <a:srgbClr val="FFFF00"/>
                </a:solidFill>
                <a:effectLst>
                  <a:outerShdw blurRad="38100" dist="38100" dir="2700000" algn="tl">
                    <a:srgbClr val="000000">
                      <a:alpha val="43137"/>
                    </a:srgbClr>
                  </a:outerShdw>
                </a:effectLst>
              </a:rPr>
              <a:t>and healthy </a:t>
            </a:r>
            <a:r>
              <a:rPr lang="en-US" sz="2100" b="1" dirty="0" smtClean="0">
                <a:solidFill>
                  <a:srgbClr val="FFFF00"/>
                </a:solidFill>
                <a:effectLst>
                  <a:outerShdw blurRad="38100" dist="38100" dir="2700000" algn="tl">
                    <a:srgbClr val="000000">
                      <a:alpha val="43137"/>
                    </a:srgbClr>
                  </a:outerShdw>
                </a:effectLst>
              </a:rPr>
              <a:t>eating</a:t>
            </a:r>
            <a:r>
              <a:rPr lang="en-US" sz="2100" b="1" dirty="0">
                <a:solidFill>
                  <a:srgbClr val="FFFF00"/>
                </a:solidFill>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Healthy eating is not about strict nutrition philosophies, staying unrealistically thin, or depriving yourself of the foods you love. Rather, it’s about feeling great, having more energy, stabilizing your mood, and keeping yourself as healthy as possible– all of which can be achieved by learning some nutrition basics and using them in a way that works for you. </a:t>
            </a:r>
            <a:endParaRPr lang="en-US" sz="21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100" b="1" dirty="0" smtClean="0">
                <a:solidFill>
                  <a:srgbClr val="FFFF00"/>
                </a:solidFill>
                <a:effectLst>
                  <a:outerShdw blurRad="38100" dist="38100" dir="2700000" algn="tl">
                    <a:srgbClr val="000000">
                      <a:alpha val="43137"/>
                    </a:srgbClr>
                  </a:outerShdw>
                </a:effectLst>
              </a:rPr>
              <a:t>Physical Fitness</a:t>
            </a:r>
            <a:r>
              <a:rPr lang="en-US" sz="2100" b="1" dirty="0">
                <a:solidFill>
                  <a:srgbClr val="FFFF00"/>
                </a:solidFill>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Physical fitness comprises two related concepts: general fitness (a state of health and well-being), and specific fitness (a task-oriented definition based on the ability to perform specific aspects of sports or occupations). Physical fitness is generally achieved through correct nutrition, exercise, hygiene and rest.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68247" y="2754401"/>
            <a:ext cx="2009775" cy="2276475"/>
          </a:xfrm>
          <a:prstGeom prst="rect">
            <a:avLst/>
          </a:prstGeom>
        </p:spPr>
      </p:pic>
    </p:spTree>
    <p:extLst>
      <p:ext uri="{BB962C8B-B14F-4D97-AF65-F5344CB8AC3E}">
        <p14:creationId xmlns:p14="http://schemas.microsoft.com/office/powerpoint/2010/main" xmlns="" val="12214000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Watch video on healthy eating </a:t>
            </a:r>
            <a:endParaRPr lang="en-US" b="1" dirty="0">
              <a:effectLst>
                <a:outerShdw blurRad="38100" dist="38100" dir="2700000" algn="tl">
                  <a:srgbClr val="000000">
                    <a:alpha val="43137"/>
                  </a:srgbClr>
                </a:outerShdw>
              </a:effectLst>
            </a:endParaRPr>
          </a:p>
        </p:txBody>
      </p:sp>
      <p:pic>
        <p:nvPicPr>
          <p:cNvPr id="3" name="video 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975020" y="2050960"/>
            <a:ext cx="5894231" cy="4420673"/>
          </a:xfrm>
          <a:prstGeom prst="rect">
            <a:avLst/>
          </a:prstGeom>
        </p:spPr>
      </p:pic>
      <p:sp>
        <p:nvSpPr>
          <p:cNvPr id="4" name="TextBox 3"/>
          <p:cNvSpPr txBox="1"/>
          <p:nvPr/>
        </p:nvSpPr>
        <p:spPr>
          <a:xfrm>
            <a:off x="9796770" y="6102301"/>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4</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861473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health </a:t>
            </a:r>
            <a:r>
              <a:rPr lang="en-US" dirty="0" err="1"/>
              <a:t>behaviours</a:t>
            </a:r>
            <a:r>
              <a:rPr lang="en-US" dirty="0"/>
              <a:t>?</a:t>
            </a:r>
          </a:p>
        </p:txBody>
      </p:sp>
      <p:sp>
        <p:nvSpPr>
          <p:cNvPr id="3" name="Content Placeholder 2"/>
          <p:cNvSpPr>
            <a:spLocks noGrp="1"/>
          </p:cNvSpPr>
          <p:nvPr>
            <p:ph idx="1"/>
          </p:nvPr>
        </p:nvSpPr>
        <p:spPr>
          <a:xfrm>
            <a:off x="809111" y="2414146"/>
            <a:ext cx="10485660" cy="3599316"/>
          </a:xfrm>
        </p:spPr>
        <p:txBody>
          <a:bodyPr/>
          <a:lstStyle/>
          <a:p>
            <a:pPr marL="0" indent="0" algn="just">
              <a:buNone/>
            </a:pPr>
            <a:r>
              <a:rPr lang="en-US" b="1" dirty="0" err="1">
                <a:effectLst>
                  <a:outerShdw blurRad="38100" dist="38100" dir="2700000" algn="tl">
                    <a:srgbClr val="000000">
                      <a:alpha val="43137"/>
                    </a:srgbClr>
                  </a:outerShdw>
                </a:effectLst>
              </a:rPr>
              <a:t>Kasl</a:t>
            </a:r>
            <a:r>
              <a:rPr lang="en-US" b="1" dirty="0">
                <a:effectLst>
                  <a:outerShdw blurRad="38100" dist="38100" dir="2700000" algn="tl">
                    <a:srgbClr val="000000">
                      <a:alpha val="43137"/>
                    </a:srgbClr>
                  </a:outerShdw>
                </a:effectLst>
              </a:rPr>
              <a:t> and Cobb (1966) defined three types of health related </a:t>
            </a:r>
            <a:r>
              <a:rPr lang="en-US" b="1" dirty="0" err="1">
                <a:effectLst>
                  <a:outerShdw blurRad="38100" dist="38100" dir="2700000" algn="tl">
                    <a:srgbClr val="000000">
                      <a:alpha val="43137"/>
                    </a:srgbClr>
                  </a:outerShdw>
                </a:effectLst>
              </a:rPr>
              <a:t>behaviours</a:t>
            </a:r>
            <a:r>
              <a:rPr lang="en-US" b="1" dirty="0">
                <a:effectLst>
                  <a:outerShdw blurRad="38100" dist="38100" dir="2700000" algn="tl">
                    <a:srgbClr val="000000">
                      <a:alpha val="43137"/>
                    </a:srgbClr>
                  </a:outerShdw>
                </a:effectLst>
              </a:rPr>
              <a:t>. They suggested that;</a:t>
            </a:r>
          </a:p>
          <a:p>
            <a:pPr marL="457200" indent="-457200" algn="just">
              <a:buFont typeface="+mj-lt"/>
              <a:buAutoNum type="arabicPeriod"/>
            </a:pPr>
            <a:r>
              <a:rPr lang="en-US" b="1" dirty="0" smtClean="0">
                <a:effectLst>
                  <a:outerShdw blurRad="38100" dist="38100" dir="2700000" algn="tl">
                    <a:srgbClr val="000000">
                      <a:alpha val="43137"/>
                    </a:srgbClr>
                  </a:outerShdw>
                </a:effectLst>
              </a:rPr>
              <a:t>A </a:t>
            </a:r>
            <a:r>
              <a:rPr lang="en-US" b="1" dirty="0">
                <a:effectLst>
                  <a:outerShdw blurRad="38100" dist="38100" dir="2700000" algn="tl">
                    <a:srgbClr val="000000">
                      <a:alpha val="43137"/>
                    </a:srgbClr>
                  </a:outerShdw>
                </a:effectLst>
              </a:rPr>
              <a:t>health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a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aimed at preventing disease (e.g. eating a healthy diet</a:t>
            </a:r>
            <a:r>
              <a:rPr lang="en-US" b="1" dirty="0" smtClean="0">
                <a:effectLst>
                  <a:outerShdw blurRad="38100" dist="38100" dir="2700000" algn="tl">
                    <a:srgbClr val="000000">
                      <a:alpha val="43137"/>
                    </a:srgbClr>
                  </a:outerShdw>
                </a:effectLst>
              </a:rPr>
              <a:t>). </a:t>
            </a:r>
            <a:endParaRPr lang="en-US" b="1" dirty="0">
              <a:effectLst>
                <a:outerShdw blurRad="38100" dist="38100" dir="2700000" algn="tl">
                  <a:srgbClr val="000000">
                    <a:alpha val="43137"/>
                  </a:srgbClr>
                </a:outerShdw>
              </a:effectLst>
            </a:endParaRPr>
          </a:p>
          <a:p>
            <a:pPr marL="457200" indent="-457200" algn="just">
              <a:buFont typeface="+mj-lt"/>
              <a:buAutoNum type="arabicPeriod"/>
            </a:pPr>
            <a:r>
              <a:rPr lang="en-US" b="1" dirty="0" smtClean="0">
                <a:effectLst>
                  <a:outerShdw blurRad="38100" dist="38100" dir="2700000" algn="tl">
                    <a:srgbClr val="000000">
                      <a:alpha val="43137"/>
                    </a:srgbClr>
                  </a:outerShdw>
                </a:effectLst>
              </a:rPr>
              <a:t>An </a:t>
            </a:r>
            <a:r>
              <a:rPr lang="en-US" b="1" dirty="0">
                <a:effectLst>
                  <a:outerShdw blurRad="38100" dist="38100" dir="2700000" algn="tl">
                    <a:srgbClr val="000000">
                      <a:alpha val="43137"/>
                    </a:srgbClr>
                  </a:outerShdw>
                </a:effectLst>
              </a:rPr>
              <a:t>illness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a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aimed at seeking a remedy (e.g. going to the doctor</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457200" indent="-457200" algn="just">
              <a:buFont typeface="+mj-lt"/>
              <a:buAutoNum type="arabicPeriod"/>
            </a:pPr>
            <a:r>
              <a:rPr lang="en-US" b="1" dirty="0" smtClean="0">
                <a:effectLst>
                  <a:outerShdw blurRad="38100" dist="38100" dir="2700000" algn="tl">
                    <a:srgbClr val="000000">
                      <a:alpha val="43137"/>
                    </a:srgbClr>
                  </a:outerShdw>
                </a:effectLst>
              </a:rPr>
              <a:t>A </a:t>
            </a:r>
            <a:r>
              <a:rPr lang="en-US" b="1" dirty="0">
                <a:effectLst>
                  <a:outerShdw blurRad="38100" dist="38100" dir="2700000" algn="tl">
                    <a:srgbClr val="000000">
                      <a:alpha val="43137"/>
                    </a:srgbClr>
                  </a:outerShdw>
                </a:effectLst>
              </a:rPr>
              <a:t>sick role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an activity aimed at getting well (e.g. taking prescribed medication or resting). </a:t>
            </a:r>
          </a:p>
        </p:txBody>
      </p:sp>
    </p:spTree>
    <p:extLst>
      <p:ext uri="{BB962C8B-B14F-4D97-AF65-F5344CB8AC3E}">
        <p14:creationId xmlns:p14="http://schemas.microsoft.com/office/powerpoint/2010/main" xmlns="" val="3053835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Healthy life style </a:t>
            </a:r>
            <a:r>
              <a:rPr lang="en-US" sz="2800" dirty="0" smtClean="0"/>
              <a:t>(continued…)</a:t>
            </a:r>
            <a:endParaRPr lang="en-US" sz="2800" dirty="0"/>
          </a:p>
        </p:txBody>
      </p:sp>
      <p:sp>
        <p:nvSpPr>
          <p:cNvPr id="3" name="Content Placeholder 2"/>
          <p:cNvSpPr>
            <a:spLocks noGrp="1"/>
          </p:cNvSpPr>
          <p:nvPr>
            <p:ph idx="1"/>
          </p:nvPr>
        </p:nvSpPr>
        <p:spPr>
          <a:xfrm>
            <a:off x="384108" y="2143689"/>
            <a:ext cx="8425042" cy="4476051"/>
          </a:xfrm>
        </p:spPr>
        <p:txBody>
          <a:bodyPr>
            <a:normAutofit/>
          </a:bodyPr>
          <a:lstStyle/>
          <a:p>
            <a:pPr marL="457200" indent="-457200" algn="just">
              <a:buFont typeface="+mj-lt"/>
              <a:buAutoNum type="arabicPeriod" startAt="3"/>
            </a:pPr>
            <a:r>
              <a:rPr lang="en-US" sz="2200" b="1" dirty="0" smtClean="0">
                <a:solidFill>
                  <a:srgbClr val="FFFF00"/>
                </a:solidFill>
                <a:effectLst>
                  <a:outerShdw blurRad="38100" dist="38100" dir="2700000" algn="tl">
                    <a:srgbClr val="000000">
                      <a:alpha val="43137"/>
                    </a:srgbClr>
                  </a:outerShdw>
                </a:effectLst>
              </a:rPr>
              <a:t>Stress management: </a:t>
            </a:r>
            <a:r>
              <a:rPr lang="en-US" sz="2200" b="1" dirty="0">
                <a:effectLst>
                  <a:outerShdw blurRad="38100" dist="38100" dir="2700000" algn="tl">
                    <a:srgbClr val="000000">
                      <a:alpha val="43137"/>
                    </a:srgbClr>
                  </a:outerShdw>
                </a:effectLst>
              </a:rPr>
              <a:t>Stress management refers to a wide spectrum of techniques and psychotherapies aimed at controlling a person's levels of stress, especially chronic stress, usually for the purpose of improving everyday functioning. Many practical stress management techniques are available, some for use by health practitioners and others for self-help, which may help an individual to reduce stress, provide positive feelings of being in control of one's life and promote general well-being</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startAt="3"/>
            </a:pPr>
            <a:r>
              <a:rPr lang="en-US" sz="2200" b="1" dirty="0" smtClean="0">
                <a:solidFill>
                  <a:srgbClr val="FFFF00"/>
                </a:solidFill>
                <a:effectLst>
                  <a:outerShdw blurRad="38100" dist="38100" dir="2700000" algn="tl">
                    <a:srgbClr val="000000">
                      <a:alpha val="43137"/>
                    </a:srgbClr>
                  </a:outerShdw>
                </a:effectLst>
              </a:rPr>
              <a:t>Positive attitude</a:t>
            </a:r>
            <a:r>
              <a:rPr lang="en-US" sz="2200" b="1" dirty="0">
                <a:solidFill>
                  <a:srgbClr val="FFFF00"/>
                </a:solidFill>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Do your best to look at life as if "the glass is half full." You must believe in yourself, have good support systems, and think positively ("I think I can, I think I can…") to succeed.</a:t>
            </a:r>
            <a:endParaRPr lang="en-US" sz="2200" b="1"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367972" y="2267164"/>
            <a:ext cx="2162175" cy="21145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215571" y="4483659"/>
            <a:ext cx="2466975" cy="1857375"/>
          </a:xfrm>
          <a:prstGeom prst="rect">
            <a:avLst/>
          </a:prstGeom>
        </p:spPr>
      </p:pic>
    </p:spTree>
    <p:extLst>
      <p:ext uri="{BB962C8B-B14F-4D97-AF65-F5344CB8AC3E}">
        <p14:creationId xmlns:p14="http://schemas.microsoft.com/office/powerpoint/2010/main" xmlns="" val="13855246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Healthy life style </a:t>
            </a:r>
            <a:r>
              <a:rPr lang="en-US" sz="2800" dirty="0" smtClean="0"/>
              <a:t>(continued…)</a:t>
            </a:r>
            <a:endParaRPr lang="en-US" sz="2800" dirty="0"/>
          </a:p>
        </p:txBody>
      </p:sp>
      <p:sp>
        <p:nvSpPr>
          <p:cNvPr id="3" name="Content Placeholder 2"/>
          <p:cNvSpPr>
            <a:spLocks noGrp="1"/>
          </p:cNvSpPr>
          <p:nvPr>
            <p:ph idx="1"/>
          </p:nvPr>
        </p:nvSpPr>
        <p:spPr>
          <a:xfrm>
            <a:off x="384108" y="2156568"/>
            <a:ext cx="8360648" cy="4476051"/>
          </a:xfrm>
        </p:spPr>
        <p:txBody>
          <a:bodyPr>
            <a:normAutofit/>
          </a:bodyPr>
          <a:lstStyle/>
          <a:p>
            <a:pPr marL="457200" indent="-457200" algn="just">
              <a:buFont typeface="+mj-lt"/>
              <a:buAutoNum type="arabicPeriod" startAt="5"/>
            </a:pPr>
            <a:r>
              <a:rPr lang="en-US" sz="2300" b="1" dirty="0" smtClean="0">
                <a:solidFill>
                  <a:srgbClr val="FFFF00"/>
                </a:solidFill>
                <a:effectLst>
                  <a:outerShdw blurRad="38100" dist="38100" dir="2700000" algn="tl">
                    <a:srgbClr val="000000">
                      <a:alpha val="43137"/>
                    </a:srgbClr>
                  </a:outerShdw>
                </a:effectLst>
              </a:rPr>
              <a:t>Regular exercise: </a:t>
            </a:r>
            <a:r>
              <a:rPr lang="en-US" sz="2300" b="1" dirty="0">
                <a:effectLst>
                  <a:outerShdw blurRad="38100" dist="38100" dir="2700000" algn="tl">
                    <a:srgbClr val="000000">
                      <a:alpha val="43137"/>
                    </a:srgbClr>
                  </a:outerShdw>
                </a:effectLst>
              </a:rPr>
              <a:t>A healthy life requires periodic physical activity. To prevent </a:t>
            </a:r>
            <a:r>
              <a:rPr lang="en-US" sz="2300" b="1" dirty="0" smtClean="0">
                <a:effectLst>
                  <a:outerShdw blurRad="38100" dist="38100" dir="2700000" algn="tl">
                    <a:srgbClr val="000000">
                      <a:alpha val="43137"/>
                    </a:srgbClr>
                  </a:outerShdw>
                </a:effectLst>
              </a:rPr>
              <a:t>any type of disease exercise is important</a:t>
            </a:r>
            <a:r>
              <a:rPr lang="en-US" sz="2300" b="1" dirty="0">
                <a:effectLst>
                  <a:outerShdw blurRad="38100" dist="38100" dir="2700000" algn="tl">
                    <a:srgbClr val="000000">
                      <a:alpha val="43137"/>
                    </a:srgbClr>
                  </a:outerShdw>
                </a:effectLst>
              </a:rPr>
              <a:t>. It is performed for various reasons including strengthening muscles and the cardiovascular system, honing athletic skills, weight loss or maintenance, as well as for the purpose of enjoyment. </a:t>
            </a: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5"/>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5"/>
            </a:pPr>
            <a:r>
              <a:rPr lang="en-US" sz="2300" b="1" dirty="0">
                <a:solidFill>
                  <a:srgbClr val="FFFF00"/>
                </a:solidFill>
                <a:effectLst>
                  <a:outerShdw blurRad="38100" dist="38100" dir="2700000" algn="tl">
                    <a:srgbClr val="000000">
                      <a:alpha val="43137"/>
                    </a:srgbClr>
                  </a:outerShdw>
                </a:effectLst>
              </a:rPr>
              <a:t>Understand Each Others' Family Patterns: </a:t>
            </a:r>
            <a:r>
              <a:rPr lang="en-US" sz="2300" b="1" dirty="0">
                <a:effectLst>
                  <a:outerShdw blurRad="38100" dist="38100" dir="2700000" algn="tl">
                    <a:srgbClr val="000000">
                      <a:alpha val="43137"/>
                    </a:srgbClr>
                  </a:outerShdw>
                </a:effectLst>
              </a:rPr>
              <a:t>Find out how conflicts </a:t>
            </a:r>
            <a:r>
              <a:rPr lang="en-US" sz="2300" b="1" dirty="0" smtClean="0">
                <a:effectLst>
                  <a:outerShdw blurRad="38100" dist="38100" dir="2700000" algn="tl">
                    <a:srgbClr val="000000">
                      <a:alpha val="43137"/>
                    </a:srgbClr>
                  </a:outerShdw>
                </a:effectLst>
              </a:rPr>
              <a:t>are </a:t>
            </a:r>
            <a:r>
              <a:rPr lang="en-US" sz="2300" b="1" dirty="0">
                <a:effectLst>
                  <a:outerShdw blurRad="38100" dist="38100" dir="2700000" algn="tl">
                    <a:srgbClr val="000000">
                      <a:alpha val="43137"/>
                    </a:srgbClr>
                  </a:outerShdw>
                </a:effectLst>
              </a:rPr>
              <a:t>managed </a:t>
            </a:r>
            <a:r>
              <a:rPr lang="en-US" sz="2300" b="1" dirty="0" smtClean="0">
                <a:effectLst>
                  <a:outerShdw blurRad="38100" dist="38100" dir="2700000" algn="tl">
                    <a:srgbClr val="000000">
                      <a:alpha val="43137"/>
                    </a:srgbClr>
                  </a:outerShdw>
                </a:effectLst>
              </a:rPr>
              <a:t>in </a:t>
            </a:r>
            <a:r>
              <a:rPr lang="en-US" sz="2300" b="1" dirty="0">
                <a:effectLst>
                  <a:outerShdw blurRad="38100" dist="38100" dir="2700000" algn="tl">
                    <a:srgbClr val="000000">
                      <a:alpha val="43137"/>
                    </a:srgbClr>
                  </a:outerShdw>
                </a:effectLst>
              </a:rPr>
              <a:t>your </a:t>
            </a:r>
            <a:r>
              <a:rPr lang="en-US" sz="2300" b="1" dirty="0" smtClean="0">
                <a:effectLst>
                  <a:outerShdw blurRad="38100" dist="38100" dir="2700000" algn="tl">
                    <a:srgbClr val="000000">
                      <a:alpha val="43137"/>
                    </a:srgbClr>
                  </a:outerShdw>
                </a:effectLst>
              </a:rPr>
              <a:t>family. Try to have healthy conversation and social interaction with family members. </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177472" y="2156568"/>
            <a:ext cx="2543175" cy="17907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61561" y="4144225"/>
            <a:ext cx="2789651" cy="2274294"/>
          </a:xfrm>
          <a:prstGeom prst="rect">
            <a:avLst/>
          </a:prstGeom>
        </p:spPr>
      </p:pic>
    </p:spTree>
    <p:extLst>
      <p:ext uri="{BB962C8B-B14F-4D97-AF65-F5344CB8AC3E}">
        <p14:creationId xmlns:p14="http://schemas.microsoft.com/office/powerpoint/2010/main" xmlns="" val="19074331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UnHealthy</a:t>
            </a:r>
            <a:r>
              <a:rPr lang="en-US" dirty="0" smtClean="0"/>
              <a:t> life style</a:t>
            </a:r>
            <a:endParaRPr lang="en-US" dirty="0"/>
          </a:p>
        </p:txBody>
      </p:sp>
      <p:sp>
        <p:nvSpPr>
          <p:cNvPr id="3" name="Content Placeholder 2"/>
          <p:cNvSpPr>
            <a:spLocks noGrp="1"/>
          </p:cNvSpPr>
          <p:nvPr>
            <p:ph idx="1"/>
          </p:nvPr>
        </p:nvSpPr>
        <p:spPr>
          <a:xfrm>
            <a:off x="345470" y="2253266"/>
            <a:ext cx="8528074" cy="4752303"/>
          </a:xfrm>
        </p:spPr>
        <p:txBody>
          <a:bodyPr>
            <a:normAutofit/>
          </a:bodyPr>
          <a:lstStyle/>
          <a:p>
            <a:pPr marL="0" indent="0" algn="just">
              <a:buNone/>
            </a:pPr>
            <a:r>
              <a:rPr lang="en-US" sz="2200" b="1" dirty="0">
                <a:effectLst>
                  <a:outerShdw blurRad="38100" dist="38100" dir="2700000" algn="tl">
                    <a:srgbClr val="000000">
                      <a:alpha val="43137"/>
                    </a:srgbClr>
                  </a:outerShdw>
                </a:effectLst>
              </a:rPr>
              <a:t>A lifestyle being lived that is a threat to the person living it whether it be long term or short term. For example, someone who has bad lungs who smokes. </a:t>
            </a:r>
            <a:endParaRPr lang="en-US" sz="2200" b="1" dirty="0" smtClean="0">
              <a:solidFill>
                <a:srgbClr val="FFFF00"/>
              </a:solidFill>
              <a:effectLst>
                <a:outerShdw blurRad="38100" dist="38100" dir="2700000" algn="tl">
                  <a:srgbClr val="000000">
                    <a:alpha val="43137"/>
                  </a:srgbClr>
                </a:outerShdw>
              </a:effectLst>
            </a:endParaRPr>
          </a:p>
          <a:p>
            <a:pPr marL="457200" indent="-457200" algn="just">
              <a:buFont typeface="+mj-lt"/>
              <a:buAutoNum type="arabicPeriod"/>
            </a:pPr>
            <a:r>
              <a:rPr lang="en-US" sz="2100" b="1" dirty="0">
                <a:solidFill>
                  <a:srgbClr val="FFFF00"/>
                </a:solidFill>
                <a:effectLst>
                  <a:outerShdw blurRad="38100" dist="38100" dir="2700000" algn="tl">
                    <a:srgbClr val="000000">
                      <a:alpha val="43137"/>
                    </a:srgbClr>
                  </a:outerShdw>
                </a:effectLst>
              </a:rPr>
              <a:t>Too much junk </a:t>
            </a:r>
            <a:r>
              <a:rPr lang="en-US" sz="2100" b="1" dirty="0" smtClean="0">
                <a:solidFill>
                  <a:srgbClr val="FFFF00"/>
                </a:solidFill>
                <a:effectLst>
                  <a:outerShdw blurRad="38100" dist="38100" dir="2700000" algn="tl">
                    <a:srgbClr val="000000">
                      <a:alpha val="43137"/>
                    </a:srgbClr>
                  </a:outerShdw>
                </a:effectLst>
              </a:rPr>
              <a:t>food: </a:t>
            </a:r>
            <a:r>
              <a:rPr lang="en-US" sz="2100" b="1" dirty="0">
                <a:effectLst>
                  <a:outerShdw blurRad="38100" dist="38100" dir="2700000" algn="tl">
                    <a:srgbClr val="000000">
                      <a:alpha val="43137"/>
                    </a:srgbClr>
                  </a:outerShdw>
                </a:effectLst>
              </a:rPr>
              <a:t>Junk food is a derisive slang term for food that is of little nutritional value and often high in fat, sugar, salt, and calories. </a:t>
            </a:r>
            <a:r>
              <a:rPr lang="en-US" sz="2100" b="1" dirty="0" smtClean="0">
                <a:effectLst>
                  <a:outerShdw blurRad="38100" dist="38100" dir="2700000" algn="tl">
                    <a:srgbClr val="000000">
                      <a:alpha val="43137"/>
                    </a:srgbClr>
                  </a:outerShdw>
                </a:effectLst>
              </a:rPr>
              <a:t>It </a:t>
            </a:r>
            <a:r>
              <a:rPr lang="en-US" sz="2100" b="1" dirty="0">
                <a:effectLst>
                  <a:outerShdw blurRad="38100" dist="38100" dir="2700000" algn="tl">
                    <a:srgbClr val="000000">
                      <a:alpha val="43137"/>
                    </a:srgbClr>
                  </a:outerShdw>
                </a:effectLst>
              </a:rPr>
              <a:t>can cause obesity, which may increase chances of an individual being a victim of high blood pressure and other heart ailments. </a:t>
            </a:r>
            <a:endParaRPr lang="en-US" sz="21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100" b="1" dirty="0">
                <a:solidFill>
                  <a:srgbClr val="FFFF00"/>
                </a:solidFill>
                <a:effectLst>
                  <a:outerShdw blurRad="38100" dist="38100" dir="2700000" algn="tl">
                    <a:srgbClr val="000000">
                      <a:alpha val="43137"/>
                    </a:srgbClr>
                  </a:outerShdw>
                </a:effectLst>
              </a:rPr>
              <a:t>Bad eating habits: </a:t>
            </a:r>
            <a:r>
              <a:rPr lang="en-US" sz="2100" b="1" dirty="0" smtClean="0">
                <a:effectLst>
                  <a:outerShdw blurRad="38100" dist="38100" dir="2700000" algn="tl">
                    <a:srgbClr val="000000">
                      <a:alpha val="43137"/>
                    </a:srgbClr>
                  </a:outerShdw>
                </a:effectLst>
              </a:rPr>
              <a:t>The </a:t>
            </a:r>
            <a:r>
              <a:rPr lang="en-US" sz="2100" b="1" dirty="0">
                <a:effectLst>
                  <a:outerShdw blurRad="38100" dist="38100" dir="2700000" algn="tl">
                    <a:srgbClr val="000000">
                      <a:alpha val="43137"/>
                    </a:srgbClr>
                  </a:outerShdw>
                </a:effectLst>
              </a:rPr>
              <a:t>surge in the consumption of high fat foods like burgers, chips, fizzy drinks and fries has already been condemned and treated as one of the main causes of </a:t>
            </a:r>
            <a:r>
              <a:rPr lang="en-US" sz="2100" b="1" dirty="0" smtClean="0">
                <a:effectLst>
                  <a:outerShdw blurRad="38100" dist="38100" dir="2700000" algn="tl">
                    <a:srgbClr val="000000">
                      <a:alpha val="43137"/>
                    </a:srgbClr>
                  </a:outerShdw>
                </a:effectLst>
              </a:rPr>
              <a:t>bad eating habits.</a:t>
            </a:r>
            <a:endParaRPr lang="en-US" sz="2100" b="1" dirty="0">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l="6933" t="6957" r="6231" b="5606"/>
          <a:stretch/>
        </p:blipFill>
        <p:spPr>
          <a:xfrm>
            <a:off x="9288615" y="2059277"/>
            <a:ext cx="2344927" cy="236115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69089" y="4524730"/>
            <a:ext cx="2983977" cy="1678486"/>
          </a:xfrm>
          <a:prstGeom prst="rect">
            <a:avLst/>
          </a:prstGeom>
        </p:spPr>
      </p:pic>
    </p:spTree>
    <p:extLst>
      <p:ext uri="{BB962C8B-B14F-4D97-AF65-F5344CB8AC3E}">
        <p14:creationId xmlns:p14="http://schemas.microsoft.com/office/powerpoint/2010/main" xmlns="" val="3025576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UnHealthy</a:t>
            </a:r>
            <a:r>
              <a:rPr lang="en-US" dirty="0" smtClean="0"/>
              <a:t> life style </a:t>
            </a:r>
            <a:r>
              <a:rPr lang="en-US" sz="2800" dirty="0" smtClean="0"/>
              <a:t>(continued…)</a:t>
            </a:r>
            <a:endParaRPr lang="en-US" sz="2800" dirty="0"/>
          </a:p>
        </p:txBody>
      </p:sp>
      <p:sp>
        <p:nvSpPr>
          <p:cNvPr id="3" name="Content Placeholder 2"/>
          <p:cNvSpPr>
            <a:spLocks noGrp="1"/>
          </p:cNvSpPr>
          <p:nvPr>
            <p:ph idx="1"/>
          </p:nvPr>
        </p:nvSpPr>
        <p:spPr>
          <a:xfrm>
            <a:off x="461381" y="2376153"/>
            <a:ext cx="8528074" cy="4752303"/>
          </a:xfrm>
        </p:spPr>
        <p:txBody>
          <a:bodyPr>
            <a:normAutofit/>
          </a:bodyPr>
          <a:lstStyle/>
          <a:p>
            <a:pPr marL="457200" indent="-457200" algn="just">
              <a:buFont typeface="+mj-lt"/>
              <a:buAutoNum type="arabicPeriod" startAt="3"/>
            </a:pPr>
            <a:r>
              <a:rPr lang="en-US" sz="2100" b="1" dirty="0" smtClean="0">
                <a:solidFill>
                  <a:srgbClr val="FFFF00"/>
                </a:solidFill>
                <a:effectLst>
                  <a:outerShdw blurRad="38100" dist="38100" dir="2700000" algn="tl">
                    <a:srgbClr val="000000">
                      <a:alpha val="43137"/>
                    </a:srgbClr>
                  </a:outerShdw>
                </a:effectLst>
              </a:rPr>
              <a:t>Physical </a:t>
            </a:r>
            <a:r>
              <a:rPr lang="en-US" sz="2100" b="1" dirty="0">
                <a:solidFill>
                  <a:srgbClr val="FFFF00"/>
                </a:solidFill>
                <a:effectLst>
                  <a:outerShdw blurRad="38100" dist="38100" dir="2700000" algn="tl">
                    <a:srgbClr val="000000">
                      <a:alpha val="43137"/>
                    </a:srgbClr>
                  </a:outerShdw>
                </a:effectLst>
              </a:rPr>
              <a:t>inactivity: </a:t>
            </a:r>
            <a:r>
              <a:rPr lang="en-US" sz="2100" b="1" dirty="0" smtClean="0">
                <a:effectLst>
                  <a:outerShdw blurRad="38100" dist="38100" dir="2700000" algn="tl">
                    <a:srgbClr val="000000">
                      <a:alpha val="43137"/>
                    </a:srgbClr>
                  </a:outerShdw>
                </a:effectLst>
              </a:rPr>
              <a:t>With </a:t>
            </a:r>
            <a:r>
              <a:rPr lang="en-US" sz="2100" b="1" dirty="0">
                <a:effectLst>
                  <a:outerShdw blurRad="38100" dist="38100" dir="2700000" algn="tl">
                    <a:srgbClr val="000000">
                      <a:alpha val="43137"/>
                    </a:srgbClr>
                  </a:outerShdw>
                </a:effectLst>
              </a:rPr>
              <a:t>teenagers spending most of their time in front of the television, playing computer games or on mobiles with their friends and lack of interest in extra-curricular activities after school or college and lack of exercise are some of the key </a:t>
            </a:r>
            <a:r>
              <a:rPr lang="en-US" sz="2100" b="1" dirty="0" smtClean="0">
                <a:effectLst>
                  <a:outerShdw blurRad="38100" dist="38100" dir="2700000" algn="tl">
                    <a:srgbClr val="000000">
                      <a:alpha val="43137"/>
                    </a:srgbClr>
                  </a:outerShdw>
                </a:effectLst>
              </a:rPr>
              <a:t>elements of physical inactivity.</a:t>
            </a:r>
          </a:p>
          <a:p>
            <a:pPr marL="457200" indent="-457200" algn="just">
              <a:buFont typeface="+mj-lt"/>
              <a:buAutoNum type="arabicPeriod" startAt="3"/>
            </a:pPr>
            <a:endParaRPr lang="en-US" sz="2100" b="1" dirty="0" smtClean="0">
              <a:effectLst>
                <a:outerShdw blurRad="38100" dist="38100" dir="2700000" algn="tl">
                  <a:srgbClr val="000000">
                    <a:alpha val="43137"/>
                  </a:srgbClr>
                </a:outerShdw>
              </a:effectLst>
            </a:endParaRPr>
          </a:p>
          <a:p>
            <a:pPr marL="457200" indent="-457200" algn="just">
              <a:buFont typeface="+mj-lt"/>
              <a:buAutoNum type="arabicPeriod" startAt="3"/>
            </a:pPr>
            <a:r>
              <a:rPr lang="en-US" sz="2100" b="1" dirty="0" smtClean="0">
                <a:solidFill>
                  <a:srgbClr val="FFFF00"/>
                </a:solidFill>
                <a:effectLst>
                  <a:outerShdw blurRad="38100" dist="38100" dir="2700000" algn="tl">
                    <a:srgbClr val="000000">
                      <a:alpha val="43137"/>
                    </a:srgbClr>
                  </a:outerShdw>
                </a:effectLst>
              </a:rPr>
              <a:t>Smoking</a:t>
            </a:r>
            <a:r>
              <a:rPr lang="en-US" sz="2100" b="1" dirty="0">
                <a:solidFill>
                  <a:srgbClr val="FFFF00"/>
                </a:solidFill>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Smoking is a practice in which a substance, most commonly tobacco, is burned and the smoke is tasted or inhaled. This is primarily </a:t>
            </a:r>
            <a:r>
              <a:rPr lang="en-US" sz="2100" b="1" dirty="0" smtClean="0">
                <a:effectLst>
                  <a:outerShdw blurRad="38100" dist="38100" dir="2700000" algn="tl">
                    <a:srgbClr val="000000">
                      <a:alpha val="43137"/>
                    </a:srgbClr>
                  </a:outerShdw>
                </a:effectLst>
              </a:rPr>
              <a:t>practiced </a:t>
            </a:r>
            <a:r>
              <a:rPr lang="en-US" sz="2100" b="1" dirty="0">
                <a:effectLst>
                  <a:outerShdw blurRad="38100" dist="38100" dir="2700000" algn="tl">
                    <a:srgbClr val="000000">
                      <a:alpha val="43137"/>
                    </a:srgbClr>
                  </a:outerShdw>
                </a:effectLst>
              </a:rPr>
              <a:t>as a route of administration for recreational drug use, as combustion releases the active substances in drugs such as nicotine and makes them available for absorption through the lungs. It can also be done as a part of rituals, to induce trances and spiritual enlightenment.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590602" y="2144333"/>
            <a:ext cx="2000250" cy="2286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893962" y="4584879"/>
            <a:ext cx="1393530" cy="2120922"/>
          </a:xfrm>
          <a:prstGeom prst="rect">
            <a:avLst/>
          </a:prstGeom>
        </p:spPr>
      </p:pic>
    </p:spTree>
    <p:extLst>
      <p:ext uri="{BB962C8B-B14F-4D97-AF65-F5344CB8AC3E}">
        <p14:creationId xmlns:p14="http://schemas.microsoft.com/office/powerpoint/2010/main" xmlns="" val="14081215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UnHealthy</a:t>
            </a:r>
            <a:r>
              <a:rPr lang="en-US" dirty="0" smtClean="0"/>
              <a:t> life style </a:t>
            </a:r>
            <a:r>
              <a:rPr lang="en-US" sz="2800" dirty="0" smtClean="0"/>
              <a:t>(continued…)</a:t>
            </a:r>
            <a:endParaRPr lang="en-US" sz="2800" dirty="0"/>
          </a:p>
        </p:txBody>
      </p:sp>
      <p:sp>
        <p:nvSpPr>
          <p:cNvPr id="3" name="Content Placeholder 2"/>
          <p:cNvSpPr>
            <a:spLocks noGrp="1"/>
          </p:cNvSpPr>
          <p:nvPr>
            <p:ph idx="1"/>
          </p:nvPr>
        </p:nvSpPr>
        <p:spPr>
          <a:xfrm>
            <a:off x="512898" y="2595094"/>
            <a:ext cx="8528074" cy="4752303"/>
          </a:xfrm>
        </p:spPr>
        <p:txBody>
          <a:bodyPr>
            <a:normAutofit/>
          </a:bodyPr>
          <a:lstStyle/>
          <a:p>
            <a:pPr marL="457200" indent="-457200" algn="just">
              <a:buFont typeface="+mj-lt"/>
              <a:buAutoNum type="arabicPeriod" startAt="5"/>
            </a:pPr>
            <a:r>
              <a:rPr lang="en-US" sz="2100" b="1" dirty="0" smtClean="0">
                <a:solidFill>
                  <a:srgbClr val="FFFF00"/>
                </a:solidFill>
                <a:effectLst>
                  <a:outerShdw blurRad="38100" dist="38100" dir="2700000" algn="tl">
                    <a:srgbClr val="000000">
                      <a:alpha val="43137"/>
                    </a:srgbClr>
                  </a:outerShdw>
                </a:effectLst>
              </a:rPr>
              <a:t>Too </a:t>
            </a:r>
            <a:r>
              <a:rPr lang="en-US" sz="2100" b="1" dirty="0">
                <a:solidFill>
                  <a:srgbClr val="FFFF00"/>
                </a:solidFill>
                <a:effectLst>
                  <a:outerShdw blurRad="38100" dist="38100" dir="2700000" algn="tl">
                    <a:srgbClr val="000000">
                      <a:alpha val="43137"/>
                    </a:srgbClr>
                  </a:outerShdw>
                </a:effectLst>
              </a:rPr>
              <a:t>much </a:t>
            </a:r>
            <a:r>
              <a:rPr lang="en-US" sz="2100" b="1" dirty="0" smtClean="0">
                <a:solidFill>
                  <a:srgbClr val="FFFF00"/>
                </a:solidFill>
                <a:effectLst>
                  <a:outerShdw blurRad="38100" dist="38100" dir="2700000" algn="tl">
                    <a:srgbClr val="000000">
                      <a:alpha val="43137"/>
                    </a:srgbClr>
                  </a:outerShdw>
                </a:effectLst>
              </a:rPr>
              <a:t>Stress: </a:t>
            </a:r>
            <a:r>
              <a:rPr lang="en-US" sz="2100" b="1" dirty="0">
                <a:effectLst>
                  <a:outerShdw blurRad="38100" dist="38100" dir="2700000" algn="tl">
                    <a:srgbClr val="000000">
                      <a:alpha val="43137"/>
                    </a:srgbClr>
                  </a:outerShdw>
                </a:effectLst>
              </a:rPr>
              <a:t>Stress is probably the most insidious condition of all. High blood pressure, heart attacks, and other related diseases are caused by stress. </a:t>
            </a:r>
            <a:r>
              <a:rPr lang="en-US" sz="2100" b="1" dirty="0" smtClean="0">
                <a:effectLst>
                  <a:outerShdw blurRad="38100" dist="38100" dir="2700000" algn="tl">
                    <a:srgbClr val="000000">
                      <a:alpha val="43137"/>
                    </a:srgbClr>
                  </a:outerShdw>
                </a:effectLst>
              </a:rPr>
              <a:t>It </a:t>
            </a:r>
            <a:r>
              <a:rPr lang="en-US" sz="2100" b="1" dirty="0">
                <a:effectLst>
                  <a:outerShdw blurRad="38100" dist="38100" dir="2700000" algn="tl">
                    <a:srgbClr val="000000">
                      <a:alpha val="43137"/>
                    </a:srgbClr>
                  </a:outerShdw>
                </a:effectLst>
              </a:rPr>
              <a:t>is analogous to a train going 200 miles per hour when suddenly the brakes fail and there is a major collision. That collision causes the breakdown of the body and the nervous system. Its impact reverberates for years to come</a:t>
            </a:r>
            <a:r>
              <a:rPr lang="en-US" sz="2100" b="1" dirty="0" smtClean="0">
                <a:effectLst>
                  <a:outerShdw blurRad="38100" dist="38100" dir="2700000" algn="tl">
                    <a:srgbClr val="000000">
                      <a:alpha val="43137"/>
                    </a:srgbClr>
                  </a:outerShdw>
                </a:effectLst>
              </a:rPr>
              <a:t>.</a:t>
            </a:r>
          </a:p>
          <a:p>
            <a:pPr marL="457200" indent="-457200" algn="just">
              <a:buFont typeface="+mj-lt"/>
              <a:buAutoNum type="arabicPeriod" startAt="5"/>
            </a:pPr>
            <a:endParaRPr lang="en-US" sz="2100" b="1"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33775" y="2457114"/>
            <a:ext cx="2133600" cy="2124075"/>
          </a:xfrm>
          <a:prstGeom prst="rect">
            <a:avLst/>
          </a:prstGeom>
        </p:spPr>
      </p:pic>
    </p:spTree>
    <p:extLst>
      <p:ext uri="{BB962C8B-B14F-4D97-AF65-F5344CB8AC3E}">
        <p14:creationId xmlns:p14="http://schemas.microsoft.com/office/powerpoint/2010/main" xmlns="" val="2220594902"/>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TC104033917[[fn=Berlin]]</Template>
  <TotalTime>893</TotalTime>
  <Words>3258</Words>
  <Application>Microsoft Office PowerPoint</Application>
  <PresentationFormat>Custom</PresentationFormat>
  <Paragraphs>189</Paragraphs>
  <Slides>44</Slides>
  <Notes>2</Notes>
  <HiddenSlides>0</HiddenSlides>
  <MMClips>4</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Berlin</vt:lpstr>
      <vt:lpstr>Life-styles, stress and health</vt:lpstr>
      <vt:lpstr>What is a life style?</vt:lpstr>
      <vt:lpstr>1. Daily activities:</vt:lpstr>
      <vt:lpstr>2. Health behavior</vt:lpstr>
      <vt:lpstr>4. Consumption</vt:lpstr>
      <vt:lpstr>5. Leisure time use</vt:lpstr>
      <vt:lpstr>6. Individual’s attitude</vt:lpstr>
      <vt:lpstr>ABC model of attitude</vt:lpstr>
      <vt:lpstr>7. Values</vt:lpstr>
      <vt:lpstr>8. Worldview</vt:lpstr>
      <vt:lpstr>What is stress?</vt:lpstr>
      <vt:lpstr>Watch explanation of stress </vt:lpstr>
      <vt:lpstr>Sources of Stress</vt:lpstr>
      <vt:lpstr>Sources of Stress (continued…)</vt:lpstr>
      <vt:lpstr>Slide 15</vt:lpstr>
      <vt:lpstr>Causes of stress</vt:lpstr>
      <vt:lpstr>Causes of stress (continued…)</vt:lpstr>
      <vt:lpstr>Causes of stress (continued…)</vt:lpstr>
      <vt:lpstr>Causes of stress (continued…)</vt:lpstr>
      <vt:lpstr>Causes of stress (continued…)</vt:lpstr>
      <vt:lpstr>Levels of stress</vt:lpstr>
      <vt:lpstr>Coping with stress</vt:lpstr>
      <vt:lpstr>Coping with stress (continued…)</vt:lpstr>
      <vt:lpstr>Coping with stress (continued…)</vt:lpstr>
      <vt:lpstr>Watch video on stress management </vt:lpstr>
      <vt:lpstr>Stages of Stress</vt:lpstr>
      <vt:lpstr>Stages of Stress (continued…)</vt:lpstr>
      <vt:lpstr>Stages of Stress (continued…)</vt:lpstr>
      <vt:lpstr>Effects of stress</vt:lpstr>
      <vt:lpstr>Effects of stress (continued…)</vt:lpstr>
      <vt:lpstr>Watch video on effects of stress</vt:lpstr>
      <vt:lpstr>What is health?</vt:lpstr>
      <vt:lpstr>Choices that make up a life style</vt:lpstr>
      <vt:lpstr>Choices that make up a life style (continued…)</vt:lpstr>
      <vt:lpstr>Choices that make up a life style (continued…)</vt:lpstr>
      <vt:lpstr>Choices that make up a life style (continued…)</vt:lpstr>
      <vt:lpstr>Healthy life style</vt:lpstr>
      <vt:lpstr>Watch video on healthy eating </vt:lpstr>
      <vt:lpstr>What are health behaviours?</vt:lpstr>
      <vt:lpstr>Healthy life style (continued…)</vt:lpstr>
      <vt:lpstr>Healthy life style (continued…)</vt:lpstr>
      <vt:lpstr>UnHealthy life style</vt:lpstr>
      <vt:lpstr>UnHealthy life style (continued…)</vt:lpstr>
      <vt:lpstr>UnHealthy life style (continued…)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Animator</dc:creator>
  <cp:lastModifiedBy>NTS</cp:lastModifiedBy>
  <cp:revision>510</cp:revision>
  <dcterms:created xsi:type="dcterms:W3CDTF">2013-03-25T04:18:35Z</dcterms:created>
  <dcterms:modified xsi:type="dcterms:W3CDTF">2013-03-30T12:06:59Z</dcterms:modified>
</cp:coreProperties>
</file>