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2" r:id="rId2"/>
  </p:sldMasterIdLst>
  <p:notesMasterIdLst>
    <p:notesMasterId r:id="rId40"/>
  </p:notesMasterIdLst>
  <p:handoutMasterIdLst>
    <p:handoutMasterId r:id="rId41"/>
  </p:handoutMasterIdLst>
  <p:sldIdLst>
    <p:sldId id="259" r:id="rId3"/>
    <p:sldId id="260" r:id="rId4"/>
    <p:sldId id="264" r:id="rId5"/>
    <p:sldId id="269" r:id="rId6"/>
    <p:sldId id="270" r:id="rId7"/>
    <p:sldId id="268" r:id="rId8"/>
    <p:sldId id="266" r:id="rId9"/>
    <p:sldId id="271" r:id="rId10"/>
    <p:sldId id="272" r:id="rId11"/>
    <p:sldId id="267" r:id="rId12"/>
    <p:sldId id="274" r:id="rId13"/>
    <p:sldId id="273" r:id="rId14"/>
    <p:sldId id="275" r:id="rId15"/>
    <p:sldId id="276" r:id="rId16"/>
    <p:sldId id="293" r:id="rId17"/>
    <p:sldId id="277" r:id="rId18"/>
    <p:sldId id="278" r:id="rId19"/>
    <p:sldId id="279" r:id="rId20"/>
    <p:sldId id="280" r:id="rId21"/>
    <p:sldId id="281" r:id="rId22"/>
    <p:sldId id="262" r:id="rId23"/>
    <p:sldId id="282" r:id="rId24"/>
    <p:sldId id="283" r:id="rId25"/>
    <p:sldId id="284" r:id="rId26"/>
    <p:sldId id="285" r:id="rId27"/>
    <p:sldId id="286" r:id="rId28"/>
    <p:sldId id="287" r:id="rId29"/>
    <p:sldId id="288" r:id="rId30"/>
    <p:sldId id="289" r:id="rId31"/>
    <p:sldId id="290" r:id="rId32"/>
    <p:sldId id="291" r:id="rId33"/>
    <p:sldId id="294" r:id="rId34"/>
    <p:sldId id="292" r:id="rId35"/>
    <p:sldId id="295" r:id="rId36"/>
    <p:sldId id="296" r:id="rId37"/>
    <p:sldId id="297" r:id="rId38"/>
    <p:sldId id="263" r:id="rId3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orient="horz" pos="1008">
          <p15:clr>
            <a:srgbClr val="A4A3A4"/>
          </p15:clr>
        </p15:guide>
        <p15:guide id="3" orient="horz" pos="3792">
          <p15:clr>
            <a:srgbClr val="A4A3A4"/>
          </p15:clr>
        </p15:guide>
        <p15:guide id="4" orient="horz" pos="1152">
          <p15:clr>
            <a:srgbClr val="A4A3A4"/>
          </p15:clr>
        </p15:guide>
        <p15:guide id="5" orient="horz" pos="3360">
          <p15:clr>
            <a:srgbClr val="A4A3A4"/>
          </p15:clr>
        </p15:guide>
        <p15:guide id="6" orient="horz" pos="3072">
          <p15:clr>
            <a:srgbClr val="A4A3A4"/>
          </p15:clr>
        </p15:guide>
        <p15:guide id="7" orient="horz" pos="864">
          <p15:clr>
            <a:srgbClr val="A4A3A4"/>
          </p15:clr>
        </p15:guide>
        <p15:guide id="8" orient="horz" pos="528">
          <p15:clr>
            <a:srgbClr val="A4A3A4"/>
          </p15:clr>
        </p15:guide>
        <p15:guide id="9" orient="horz" pos="2784">
          <p15:clr>
            <a:srgbClr val="A4A3A4"/>
          </p15:clr>
        </p15:guide>
        <p15:guide id="10" pos="3839">
          <p15:clr>
            <a:srgbClr val="A4A3A4"/>
          </p15:clr>
        </p15:guide>
        <p15:guide id="11" pos="959">
          <p15:clr>
            <a:srgbClr val="A4A3A4"/>
          </p15:clr>
        </p15:guide>
        <p15:guide id="12" pos="7007">
          <p15:clr>
            <a:srgbClr val="A4A3A4"/>
          </p15:clr>
        </p15:guide>
        <p15:guide id="13" pos="6719">
          <p15:clr>
            <a:srgbClr val="A4A3A4"/>
          </p15:clr>
        </p15:guide>
        <p15:guide id="14" pos="6143">
          <p15:clr>
            <a:srgbClr val="A4A3A4"/>
          </p15:clr>
        </p15:guide>
        <p15:guide id="15" pos="3983">
          <p15:clr>
            <a:srgbClr val="A4A3A4"/>
          </p15:clr>
        </p15:guide>
        <p15:guide id="16" pos="527">
          <p15:clr>
            <a:srgbClr val="A4A3A4"/>
          </p15:clr>
        </p15:guide>
        <p15:guide id="17" pos="7151">
          <p15:clr>
            <a:srgbClr val="A4A3A4"/>
          </p15:clr>
        </p15:guide>
      </p15:sldGuideLst>
    </p:ext>
    <p:ext uri="{2D200454-40CA-4A62-9FC3-DE9A4176ACB9}">
      <p15:notesGuideLst xmlns=""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20016" autoAdjust="0"/>
    <p:restoredTop sz="94660"/>
  </p:normalViewPr>
  <p:slideViewPr>
    <p:cSldViewPr>
      <p:cViewPr>
        <p:scale>
          <a:sx n="50" d="100"/>
          <a:sy n="50" d="100"/>
        </p:scale>
        <p:origin x="-1200" y="-438"/>
      </p:cViewPr>
      <p:guideLst>
        <p:guide orient="horz" pos="2160"/>
        <p:guide orient="horz" pos="1008"/>
        <p:guide orient="horz" pos="3792"/>
        <p:guide orient="horz" pos="1152"/>
        <p:guide orient="horz" pos="3360"/>
        <p:guide orient="horz" pos="3072"/>
        <p:guide orient="horz" pos="864"/>
        <p:guide orient="horz" pos="528"/>
        <p:guide pos="3839"/>
        <p:guide pos="959"/>
        <p:guide pos="7007"/>
        <p:guide pos="6719"/>
        <p:guide pos="6143"/>
        <p:guide pos="3983"/>
        <p:guide pos="527"/>
        <p:guide pos="7151"/>
      </p:guideLst>
    </p:cSldViewPr>
  </p:slideViewPr>
  <p:notesTextViewPr>
    <p:cViewPr>
      <p:scale>
        <a:sx n="1" d="1"/>
        <a:sy n="1" d="1"/>
      </p:scale>
      <p:origin x="0" y="0"/>
    </p:cViewPr>
  </p:notesTextViewPr>
  <p:notesViewPr>
    <p:cSldViewPr>
      <p:cViewPr varScale="1">
        <p:scale>
          <a:sx n="76" d="100"/>
          <a:sy n="76" d="100"/>
        </p:scale>
        <p:origin x="1680" y="9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04A8D02-4E65-4CCD-8312-4AB164C6C77D}" type="datetimeFigureOut">
              <a:rPr lang="en-US"/>
              <a:pPr/>
              <a:t>3/30/2013</a:t>
            </a:fld>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C119DBA-4540-49B3-8FA9-6259387ECF9E}" type="slidenum">
              <a:rPr/>
              <a:pPr/>
              <a:t>‹#›</a:t>
            </a:fld>
            <a:endParaRPr/>
          </a:p>
        </p:txBody>
      </p:sp>
    </p:spTree>
    <p:extLst>
      <p:ext uri="{BB962C8B-B14F-4D97-AF65-F5344CB8AC3E}">
        <p14:creationId xmlns="" xmlns:p14="http://schemas.microsoft.com/office/powerpoint/2010/main" val="35876198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A755D9-D361-47B8-9652-3B4EA9776CE5}" type="datetimeFigureOut">
              <a:rPr lang="en-US"/>
              <a:pPr/>
              <a:t>3/30/2013</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3B36274-F2B9-4C45-BBB4-0EDF4CD651A7}" type="slidenum">
              <a:rPr/>
              <a:pPr/>
              <a:t>‹#›</a:t>
            </a:fld>
            <a:endParaRPr/>
          </a:p>
        </p:txBody>
      </p:sp>
    </p:spTree>
    <p:extLst>
      <p:ext uri="{BB962C8B-B14F-4D97-AF65-F5344CB8AC3E}">
        <p14:creationId xmlns="" xmlns:p14="http://schemas.microsoft.com/office/powerpoint/2010/main" val="21476885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3B36274-F2B9-4C45-BBB4-0EDF4CD651A7}" type="slidenum">
              <a:rPr lang="en-US" smtClean="0"/>
              <a:pPr/>
              <a:t>1</a:t>
            </a:fld>
            <a:endParaRPr lang="en-US"/>
          </a:p>
        </p:txBody>
      </p:sp>
    </p:spTree>
    <p:extLst>
      <p:ext uri="{BB962C8B-B14F-4D97-AF65-F5344CB8AC3E}">
        <p14:creationId xmlns="" xmlns:p14="http://schemas.microsoft.com/office/powerpoint/2010/main" val="5094412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3829175-527E-46A3-863C-1BB1F163B849}"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
        <p:nvSpPr>
          <p:cNvPr id="3" name="Subtitle 2"/>
          <p:cNvSpPr>
            <a:spLocks noGrp="1"/>
          </p:cNvSpPr>
          <p:nvPr>
            <p:ph type="subTitle" idx="1"/>
          </p:nvPr>
        </p:nvSpPr>
        <p:spPr>
          <a:xfrm>
            <a:off x="1522413" y="4953000"/>
            <a:ext cx="8229600" cy="1066800"/>
          </a:xfrm>
        </p:spPr>
        <p:txBody>
          <a:bodyPr>
            <a:normAutofit/>
          </a:bodyPr>
          <a:lstStyle>
            <a:lvl1pPr marL="0" indent="0" algn="l">
              <a:spcBef>
                <a:spcPts val="0"/>
              </a:spcBef>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2" name="Title 1"/>
          <p:cNvSpPr>
            <a:spLocks noGrp="1"/>
          </p:cNvSpPr>
          <p:nvPr>
            <p:ph type="ctrTitle"/>
          </p:nvPr>
        </p:nvSpPr>
        <p:spPr>
          <a:xfrm>
            <a:off x="1522413" y="1371600"/>
            <a:ext cx="9144000" cy="3505200"/>
          </a:xfrm>
        </p:spPr>
        <p:txBody>
          <a:bodyPr>
            <a:noAutofit/>
          </a:bodyPr>
          <a:lstStyle>
            <a:lvl1pPr>
              <a:defRPr sz="7200"/>
            </a:lvl1pPr>
          </a:lstStyle>
          <a:p>
            <a:r>
              <a:rPr lang="en-US" smtClean="0"/>
              <a:t>Click to edit Master title style</a:t>
            </a:r>
            <a:endParaRPr/>
          </a:p>
        </p:txBody>
      </p:sp>
    </p:spTree>
    <p:extLst>
      <p:ext uri="{BB962C8B-B14F-4D97-AF65-F5344CB8AC3E}">
        <p14:creationId xmlns="" xmlns:p14="http://schemas.microsoft.com/office/powerpoint/2010/main" val="410750141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3829175-527E-46A3-863C-1BB1F163B849}"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
        <p:nvSpPr>
          <p:cNvPr id="3" name="Content Placeholder 2"/>
          <p:cNvSpPr>
            <a:spLocks noGrp="1"/>
          </p:cNvSpPr>
          <p:nvPr>
            <p:ph idx="1"/>
          </p:nvPr>
        </p:nvSpPr>
        <p:spPr/>
        <p:txBody>
          <a:bodyPr/>
          <a:lstStyle>
            <a:lvl2pPr>
              <a:buClr>
                <a:schemeClr val="accent2"/>
              </a:buClr>
              <a:defRPr/>
            </a:lvl2pPr>
            <a:lvl5pPr>
              <a:defRPr/>
            </a:lvl5pPr>
            <a:lvl6pPr>
              <a:buClr>
                <a:schemeClr val="accent2"/>
              </a:buClr>
              <a:defRPr baseline="0"/>
            </a:lvl6pPr>
            <a:lvl7pPr>
              <a:buClr>
                <a:schemeClr val="accent2"/>
              </a:buClr>
              <a:defRPr baseline="0"/>
            </a:lvl7pPr>
            <a:lvl8pPr>
              <a:buClr>
                <a:schemeClr val="accent2"/>
              </a:buClr>
              <a:defRPr baseline="0"/>
            </a:lvl8pPr>
            <a:lvl9pPr>
              <a:buClr>
                <a:schemeClr val="accent2"/>
              </a:buCl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 xmlns:p14="http://schemas.microsoft.com/office/powerpoint/2010/main" val="83633737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3829175-527E-46A3-863C-1BB1F163B849}"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
        <p:nvSpPr>
          <p:cNvPr id="3" name="Text Placeholder 2"/>
          <p:cNvSpPr>
            <a:spLocks noGrp="1"/>
          </p:cNvSpPr>
          <p:nvPr>
            <p:ph type="body" idx="1"/>
          </p:nvPr>
        </p:nvSpPr>
        <p:spPr>
          <a:xfrm>
            <a:off x="1522413" y="990600"/>
            <a:ext cx="8229600" cy="1143000"/>
          </a:xfrm>
        </p:spPr>
        <p:txBody>
          <a:bodyPr anchor="t">
            <a:normAutofit/>
          </a:bodyPr>
          <a:lstStyle>
            <a:lvl1pPr marL="0" indent="0">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2" name="Title 1"/>
          <p:cNvSpPr>
            <a:spLocks noGrp="1"/>
          </p:cNvSpPr>
          <p:nvPr>
            <p:ph type="title"/>
          </p:nvPr>
        </p:nvSpPr>
        <p:spPr>
          <a:xfrm>
            <a:off x="1522414" y="2514601"/>
            <a:ext cx="9144000" cy="2819400"/>
          </a:xfrm>
        </p:spPr>
        <p:txBody>
          <a:bodyPr anchor="b">
            <a:noAutofit/>
          </a:bodyPr>
          <a:lstStyle>
            <a:lvl1pPr algn="l">
              <a:defRPr sz="6600" b="0" i="0" cap="none" baseline="0"/>
            </a:lvl1pPr>
          </a:lstStyle>
          <a:p>
            <a:r>
              <a:rPr lang="en-US" smtClean="0"/>
              <a:t>Click to edit Master title style</a:t>
            </a:r>
            <a:endParaRPr/>
          </a:p>
        </p:txBody>
      </p:sp>
    </p:spTree>
    <p:extLst>
      <p:ext uri="{BB962C8B-B14F-4D97-AF65-F5344CB8AC3E}">
        <p14:creationId xmlns="" xmlns:p14="http://schemas.microsoft.com/office/powerpoint/2010/main" val="3591654344"/>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83829175-527E-46A3-863C-1BB1F163B849}" type="datetimeFigureOut">
              <a:rPr lang="en-US" smtClean="0"/>
              <a:pPr/>
              <a:t>3/30/2013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5137D0E-4A4F-4307-8994-C1891D747D59}" type="slidenum">
              <a:rPr lang="en-US" smtClean="0"/>
              <a:pPr/>
              <a:t>‹#›</a:t>
            </a:fld>
            <a:endParaRPr lang="en-US"/>
          </a:p>
        </p:txBody>
      </p:sp>
      <p:sp>
        <p:nvSpPr>
          <p:cNvPr id="4" name="Content Placeholder 3"/>
          <p:cNvSpPr>
            <a:spLocks noGrp="1"/>
          </p:cNvSpPr>
          <p:nvPr>
            <p:ph sz="half" idx="2"/>
          </p:nvPr>
        </p:nvSpPr>
        <p:spPr>
          <a:xfrm>
            <a:off x="6475412" y="1828800"/>
            <a:ext cx="4648201"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3" name="Content Placeholder 2"/>
          <p:cNvSpPr>
            <a:spLocks noGrp="1"/>
          </p:cNvSpPr>
          <p:nvPr>
            <p:ph sz="half" idx="1"/>
          </p:nvPr>
        </p:nvSpPr>
        <p:spPr>
          <a:xfrm>
            <a:off x="1522414" y="1828800"/>
            <a:ext cx="4645152" cy="41910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a:xfrm>
            <a:off x="1522414" y="533400"/>
            <a:ext cx="9601200" cy="1143000"/>
          </a:xfrm>
        </p:spPr>
        <p:txBody>
          <a:bodyPr/>
          <a:lstStyle/>
          <a:p>
            <a:r>
              <a:rPr lang="en-US" smtClean="0"/>
              <a:t>Click to edit Master title style</a:t>
            </a:r>
            <a:endParaRPr/>
          </a:p>
        </p:txBody>
      </p:sp>
    </p:spTree>
    <p:extLst>
      <p:ext uri="{BB962C8B-B14F-4D97-AF65-F5344CB8AC3E}">
        <p14:creationId xmlns="" xmlns:p14="http://schemas.microsoft.com/office/powerpoint/2010/main" val="38315433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83829175-527E-46A3-863C-1BB1F163B849}" type="datetimeFigureOut">
              <a:rPr lang="en-US" smtClean="0"/>
              <a:pPr/>
              <a:t>3/30/2013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5137D0E-4A4F-4307-8994-C1891D747D59}" type="slidenum">
              <a:rPr lang="en-US" smtClean="0"/>
              <a:pPr/>
              <a:t>‹#›</a:t>
            </a:fld>
            <a:endParaRPr lang="en-US"/>
          </a:p>
        </p:txBody>
      </p:sp>
      <p:sp>
        <p:nvSpPr>
          <p:cNvPr id="6" name="Content Placeholder 5"/>
          <p:cNvSpPr>
            <a:spLocks noGrp="1"/>
          </p:cNvSpPr>
          <p:nvPr>
            <p:ph sz="quarter" idx="4"/>
          </p:nvPr>
        </p:nvSpPr>
        <p:spPr>
          <a:xfrm>
            <a:off x="6478462" y="2667000"/>
            <a:ext cx="4645152" cy="33528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478462" y="1828800"/>
            <a:ext cx="46451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22414" y="2667000"/>
            <a:ext cx="4645152" cy="3352800"/>
          </a:xfrm>
        </p:spPr>
        <p:txBody>
          <a:bodyPr>
            <a:normAutofit/>
          </a:bodyPr>
          <a:lstStyle>
            <a:lvl1pPr>
              <a:defRPr sz="2000"/>
            </a:lvl1pPr>
            <a:lvl2pPr>
              <a:defRPr sz="1800"/>
            </a:lvl2pPr>
            <a:lvl3pPr>
              <a:defRPr sz="1600"/>
            </a:lvl3pPr>
            <a:lvl4pPr>
              <a:defRPr sz="1400"/>
            </a:lvl4pPr>
            <a:lvl5pPr>
              <a:defRPr sz="1400"/>
            </a:lvl5pPr>
            <a:lvl6pPr>
              <a:defRPr sz="1400" baseline="0"/>
            </a:lvl6pPr>
            <a:lvl7pPr>
              <a:defRPr sz="1400" baseline="0"/>
            </a:lvl7pPr>
            <a:lvl8pPr>
              <a:defRPr sz="1400" baseline="0"/>
            </a:lvl8pPr>
            <a:lvl9pPr>
              <a:defRPr sz="14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3" name="Text Placeholder 2"/>
          <p:cNvSpPr>
            <a:spLocks noGrp="1"/>
          </p:cNvSpPr>
          <p:nvPr>
            <p:ph type="body" idx="1"/>
          </p:nvPr>
        </p:nvSpPr>
        <p:spPr>
          <a:xfrm>
            <a:off x="1522414" y="1828800"/>
            <a:ext cx="4645152" cy="762000"/>
          </a:xfrm>
        </p:spPr>
        <p:txBody>
          <a:bodyPr anchor="ctr"/>
          <a:lstStyle>
            <a:lvl1pPr marL="0" indent="0">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 name="Title 1"/>
          <p:cNvSpPr>
            <a:spLocks noGrp="1"/>
          </p:cNvSpPr>
          <p:nvPr>
            <p:ph type="title"/>
          </p:nvPr>
        </p:nvSpPr>
        <p:spPr>
          <a:xfrm>
            <a:off x="1522414" y="533400"/>
            <a:ext cx="9601200" cy="1143000"/>
          </a:xfrm>
        </p:spPr>
        <p:txBody>
          <a:bodyPr/>
          <a:lstStyle>
            <a:lvl1pPr>
              <a:defRPr/>
            </a:lvl1pPr>
          </a:lstStyle>
          <a:p>
            <a:r>
              <a:rPr lang="en-US" smtClean="0"/>
              <a:t>Click to edit Master title style</a:t>
            </a:r>
            <a:endParaRPr/>
          </a:p>
        </p:txBody>
      </p:sp>
    </p:spTree>
    <p:extLst>
      <p:ext uri="{BB962C8B-B14F-4D97-AF65-F5344CB8AC3E}">
        <p14:creationId xmlns="" xmlns:p14="http://schemas.microsoft.com/office/powerpoint/2010/main" val="381292460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83829175-527E-46A3-863C-1BB1F163B849}" type="datetimeFigureOut">
              <a:rPr lang="en-US" smtClean="0"/>
              <a:pPr/>
              <a:t>3/30/2013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5137D0E-4A4F-4307-8994-C1891D747D59}" type="slidenum">
              <a:rPr lang="en-US" smtClean="0"/>
              <a:pPr/>
              <a:t>‹#›</a:t>
            </a:fld>
            <a:endParaRPr lang="en-US"/>
          </a:p>
        </p:txBody>
      </p:sp>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 xmlns:p14="http://schemas.microsoft.com/office/powerpoint/2010/main" val="2236569486"/>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829175-527E-46A3-863C-1BB1F163B849}" type="datetimeFigureOut">
              <a:rPr lang="en-US" smtClean="0"/>
              <a:pPr/>
              <a:t>3/30/2013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5137D0E-4A4F-4307-8994-C1891D747D59}" type="slidenum">
              <a:rPr lang="en-US" smtClean="0"/>
              <a:pPr/>
              <a:t>‹#›</a:t>
            </a:fld>
            <a:endParaRPr lang="en-US"/>
          </a:p>
        </p:txBody>
      </p:sp>
    </p:spTree>
    <p:extLst>
      <p:ext uri="{BB962C8B-B14F-4D97-AF65-F5344CB8AC3E}">
        <p14:creationId xmlns="" xmlns:p14="http://schemas.microsoft.com/office/powerpoint/2010/main" val="346525848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Date Placeholder 7"/>
          <p:cNvSpPr>
            <a:spLocks noGrp="1"/>
          </p:cNvSpPr>
          <p:nvPr>
            <p:ph type="dt" sz="half" idx="10"/>
          </p:nvPr>
        </p:nvSpPr>
        <p:spPr/>
        <p:txBody>
          <a:bodyPr/>
          <a:lstStyle/>
          <a:p>
            <a:fld id="{83829175-527E-46A3-863C-1BB1F163B849}" type="datetimeFigureOut">
              <a:rPr lang="en-US" smtClean="0"/>
              <a:pPr/>
              <a:t>3/30/2013</a:t>
            </a:fld>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fld id="{E5137D0E-4A4F-4307-8994-C1891D747D59}" type="slidenum">
              <a:rPr lang="en-US" smtClean="0"/>
              <a:pPr/>
              <a:t>‹#›</a:t>
            </a:fld>
            <a:endParaRPr lang="en-US"/>
          </a:p>
        </p:txBody>
      </p:sp>
      <p:sp>
        <p:nvSpPr>
          <p:cNvPr id="3" name="Content Placeholder 2"/>
          <p:cNvSpPr>
            <a:spLocks noGrp="1"/>
          </p:cNvSpPr>
          <p:nvPr>
            <p:ph idx="1"/>
          </p:nvPr>
        </p:nvSpPr>
        <p:spPr>
          <a:xfrm>
            <a:off x="5180012" y="838200"/>
            <a:ext cx="6172201" cy="5181600"/>
          </a:xfrm>
        </p:spPr>
        <p:txBody>
          <a:bodyP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836613" y="4648200"/>
            <a:ext cx="3276599" cy="1371600"/>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836613" y="2590800"/>
            <a:ext cx="3276599" cy="1924050"/>
          </a:xfrm>
        </p:spPr>
        <p:txBody>
          <a:bodyPr anchor="b">
            <a:normAutofit/>
          </a:bodyPr>
          <a:lstStyle>
            <a:lvl1pPr algn="l">
              <a:defRPr sz="3200" b="0"/>
            </a:lvl1pPr>
          </a:lstStyle>
          <a:p>
            <a:r>
              <a:rPr lang="en-US" smtClean="0"/>
              <a:t>Click to edit Master title style</a:t>
            </a:r>
            <a:endParaRPr/>
          </a:p>
        </p:txBody>
      </p:sp>
    </p:spTree>
    <p:extLst>
      <p:ext uri="{BB962C8B-B14F-4D97-AF65-F5344CB8AC3E}">
        <p14:creationId xmlns="" xmlns:p14="http://schemas.microsoft.com/office/powerpoint/2010/main" val="3913643261"/>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5103812" y="457200"/>
            <a:ext cx="6629400" cy="5943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5484812" y="836610"/>
            <a:ext cx="5867401" cy="5183190"/>
          </a:xfrm>
          <a:solidFill>
            <a:schemeClr val="bg2"/>
          </a:solidFill>
        </p:spPr>
        <p:txBody>
          <a:bodyPr tIns="91440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836613" y="4648200"/>
            <a:ext cx="3276599" cy="1371600"/>
          </a:xfrm>
        </p:spPr>
        <p:txBody>
          <a:bodyPr>
            <a:normAutofit/>
          </a:bodyPr>
          <a:lstStyle>
            <a:lvl1pPr marL="0" indent="0">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836613" y="2590800"/>
            <a:ext cx="3276599" cy="1924050"/>
          </a:xfrm>
        </p:spPr>
        <p:txBody>
          <a:bodyPr anchor="b">
            <a:normAutofit/>
          </a:bodyPr>
          <a:lstStyle>
            <a:lvl1pPr algn="l">
              <a:defRPr sz="3200" b="0"/>
            </a:lvl1pPr>
          </a:lstStyle>
          <a:p>
            <a:r>
              <a:rPr lang="en-US" smtClean="0"/>
              <a:t>Click to edit Master title style</a:t>
            </a:r>
            <a:endParaRPr/>
          </a:p>
        </p:txBody>
      </p:sp>
    </p:spTree>
    <p:extLst>
      <p:ext uri="{BB962C8B-B14F-4D97-AF65-F5344CB8AC3E}">
        <p14:creationId xmlns="" xmlns:p14="http://schemas.microsoft.com/office/powerpoint/2010/main" val="3773852702"/>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3829175-527E-46A3-863C-1BB1F163B849}"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
        <p:nvSpPr>
          <p:cNvPr id="3" name="Vertical Text Placeholder 2"/>
          <p:cNvSpPr>
            <a:spLocks noGrp="1"/>
          </p:cNvSpPr>
          <p:nvPr>
            <p:ph type="body" orient="vert" idx="1"/>
          </p:nvPr>
        </p:nvSpPr>
        <p:spPr/>
        <p:txBody>
          <a:bodyPr vert="eaVert"/>
          <a:lstStyle>
            <a:lvl5pPr>
              <a:defRPr/>
            </a:lvl5pPr>
            <a:lvl6pPr>
              <a:defRPr baseline="0"/>
            </a:lvl6pPr>
            <a:lvl7pPr>
              <a:defRPr baseline="0"/>
            </a:lvl7pPr>
            <a:lvl8pPr>
              <a:defRPr baseline="0"/>
            </a:lvl8pPr>
            <a:lvl9pPr>
              <a:defRPr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Title 1"/>
          <p:cNvSpPr>
            <a:spLocks noGrp="1"/>
          </p:cNvSpPr>
          <p:nvPr>
            <p:ph type="title"/>
          </p:nvPr>
        </p:nvSpPr>
        <p:spPr/>
        <p:txBody>
          <a:bodyPr/>
          <a:lstStyle/>
          <a:p>
            <a:r>
              <a:rPr lang="en-US" smtClean="0"/>
              <a:t>Click to edit Master title style</a:t>
            </a:r>
            <a:endParaRPr/>
          </a:p>
        </p:txBody>
      </p:sp>
    </p:spTree>
    <p:extLst>
      <p:ext uri="{BB962C8B-B14F-4D97-AF65-F5344CB8AC3E}">
        <p14:creationId xmlns="" xmlns:p14="http://schemas.microsoft.com/office/powerpoint/2010/main" val="1173316079"/>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83829175-527E-46A3-863C-1BB1F163B849}"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5137D0E-4A4F-4307-8994-C1891D747D59}" type="slidenum">
              <a:rPr lang="en-US" smtClean="0"/>
              <a:pPr/>
              <a:t>‹#›</a:t>
            </a:fld>
            <a:endParaRPr lang="en-US"/>
          </a:p>
        </p:txBody>
      </p:sp>
      <p:sp>
        <p:nvSpPr>
          <p:cNvPr id="3" name="Vertical Text Placeholder 2"/>
          <p:cNvSpPr>
            <a:spLocks noGrp="1"/>
          </p:cNvSpPr>
          <p:nvPr>
            <p:ph type="body" orient="vert" idx="1"/>
          </p:nvPr>
        </p:nvSpPr>
        <p:spPr>
          <a:xfrm>
            <a:off x="1522411" y="533400"/>
            <a:ext cx="8077201" cy="5592764"/>
          </a:xfrm>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2" name="Vertical Title 1"/>
          <p:cNvSpPr>
            <a:spLocks noGrp="1"/>
          </p:cNvSpPr>
          <p:nvPr>
            <p:ph type="title" orient="vert"/>
          </p:nvPr>
        </p:nvSpPr>
        <p:spPr>
          <a:xfrm>
            <a:off x="9752012" y="533400"/>
            <a:ext cx="1371600" cy="5592764"/>
          </a:xfrm>
        </p:spPr>
        <p:txBody>
          <a:bodyPr vert="eaVert"/>
          <a:lstStyle/>
          <a:p>
            <a:r>
              <a:rPr lang="en-US" smtClean="0"/>
              <a:t>Click to edit Master title style</a:t>
            </a:r>
            <a:endParaRPr/>
          </a:p>
        </p:txBody>
      </p:sp>
    </p:spTree>
    <p:extLst>
      <p:ext uri="{BB962C8B-B14F-4D97-AF65-F5344CB8AC3E}">
        <p14:creationId xmlns="" xmlns:p14="http://schemas.microsoft.com/office/powerpoint/2010/main" val="887540175"/>
      </p:ext>
    </p:extLst>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8609012" y="6172200"/>
            <a:ext cx="1320059" cy="273049"/>
          </a:xfrm>
          <a:prstGeom prst="rect">
            <a:avLst/>
          </a:prstGeom>
        </p:spPr>
        <p:txBody>
          <a:bodyPr vert="horz" lIns="91440" tIns="45720" rIns="91440" bIns="45720" rtlCol="0" anchor="ctr"/>
          <a:lstStyle>
            <a:lvl1pPr algn="r">
              <a:defRPr sz="1000">
                <a:solidFill>
                  <a:schemeClr val="tx1"/>
                </a:solidFill>
              </a:defRPr>
            </a:lvl1pPr>
          </a:lstStyle>
          <a:p>
            <a:fld id="{83829175-527E-46A3-863C-1BB1F163B849}" type="datetimeFigureOut">
              <a:rPr lang="en-US" smtClean="0"/>
              <a:pPr/>
              <a:t>3/30/2013</a:t>
            </a:fld>
            <a:endParaRPr lang="en-US"/>
          </a:p>
        </p:txBody>
      </p:sp>
      <p:sp>
        <p:nvSpPr>
          <p:cNvPr id="5" name="Footer Placeholder 4"/>
          <p:cNvSpPr>
            <a:spLocks noGrp="1"/>
          </p:cNvSpPr>
          <p:nvPr>
            <p:ph type="ftr" sz="quarter" idx="3"/>
          </p:nvPr>
        </p:nvSpPr>
        <p:spPr>
          <a:xfrm>
            <a:off x="1517950" y="6172200"/>
            <a:ext cx="6862462" cy="273049"/>
          </a:xfrm>
          <a:prstGeom prst="rect">
            <a:avLst/>
          </a:prstGeom>
        </p:spPr>
        <p:txBody>
          <a:bodyPr vert="horz" lIns="91440" tIns="45720" rIns="91440" bIns="45720" rtlCol="0" anchor="ctr"/>
          <a:lstStyle>
            <a:lvl1pPr algn="l">
              <a:defRPr sz="1000">
                <a:solidFill>
                  <a:schemeClr val="tx1"/>
                </a:solidFill>
              </a:defRPr>
            </a:lvl1pPr>
          </a:lstStyle>
          <a:p>
            <a:endParaRPr lang="en-US"/>
          </a:p>
        </p:txBody>
      </p:sp>
      <p:sp>
        <p:nvSpPr>
          <p:cNvPr id="6" name="Slide Number Placeholder 5"/>
          <p:cNvSpPr>
            <a:spLocks noGrp="1"/>
          </p:cNvSpPr>
          <p:nvPr>
            <p:ph type="sldNum" sz="quarter" idx="4"/>
          </p:nvPr>
        </p:nvSpPr>
        <p:spPr>
          <a:xfrm>
            <a:off x="10133012" y="6172200"/>
            <a:ext cx="990601" cy="273049"/>
          </a:xfrm>
          <a:prstGeom prst="rect">
            <a:avLst/>
          </a:prstGeom>
        </p:spPr>
        <p:txBody>
          <a:bodyPr vert="horz" lIns="91440" tIns="45720" rIns="91440" bIns="45720" rtlCol="0" anchor="ctr"/>
          <a:lstStyle>
            <a:lvl1pPr algn="r">
              <a:defRPr sz="1000">
                <a:solidFill>
                  <a:schemeClr val="tx1"/>
                </a:solidFill>
              </a:defRPr>
            </a:lvl1pPr>
          </a:lstStyle>
          <a:p>
            <a:fld id="{E5137D0E-4A4F-4307-8994-C1891D747D59}" type="slidenum">
              <a:rPr lang="en-US" smtClean="0"/>
              <a:pPr/>
              <a:t>‹#›</a:t>
            </a:fld>
            <a:endParaRPr lang="en-US"/>
          </a:p>
        </p:txBody>
      </p:sp>
      <p:grpSp>
        <p:nvGrpSpPr>
          <p:cNvPr id="32" name="Group 31"/>
          <p:cNvGrpSpPr/>
          <p:nvPr/>
        </p:nvGrpSpPr>
        <p:grpSpPr>
          <a:xfrm>
            <a:off x="-1" y="0"/>
            <a:ext cx="12188825" cy="6858000"/>
            <a:chOff x="-1" y="0"/>
            <a:chExt cx="12188825" cy="6858000"/>
          </a:xfrm>
        </p:grpSpPr>
        <p:sp>
          <p:nvSpPr>
            <p:cNvPr id="8" name="Rectangle 8"/>
            <p:cNvSpPr>
              <a:spLocks noChangeArrowheads="1"/>
            </p:cNvSpPr>
            <p:nvPr/>
          </p:nvSpPr>
          <p:spPr bwMode="auto">
            <a:xfrm>
              <a:off x="4164514" y="6705600"/>
              <a:ext cx="8024310" cy="152400"/>
            </a:xfrm>
            <a:prstGeom prst="rect">
              <a:avLst/>
            </a:prstGeom>
            <a:gradFill rotWithShape="0">
              <a:gsLst>
                <a:gs pos="0">
                  <a:schemeClr val="accent5">
                    <a:lumMod val="20000"/>
                    <a:lumOff val="80000"/>
                  </a:schemeClr>
                </a:gs>
                <a:gs pos="100000">
                  <a:schemeClr val="accent5">
                    <a:lumMod val="75000"/>
                  </a:schemeClr>
                </a:gs>
              </a:gsLst>
              <a:lin ang="0" scaled="1"/>
            </a:gradFill>
            <a:ln w="9525">
              <a:solidFill>
                <a:schemeClr val="tx1"/>
              </a:solidFill>
              <a:miter lim="800000"/>
              <a:headEnd/>
              <a:tailEnd/>
            </a:ln>
            <a:effectLst/>
            <a:extLst/>
          </p:spPr>
          <p:txBody>
            <a:bodyPr wrap="none" anchor="ctr"/>
            <a:lstStyle/>
            <a:p>
              <a:pPr algn="ctr"/>
              <a:endParaRPr kumimoji="1" lang="en-US" sz="2400">
                <a:latin typeface="굴림" pitchFamily="50" charset="-127"/>
              </a:endParaRPr>
            </a:p>
          </p:txBody>
        </p:sp>
        <p:sp>
          <p:nvSpPr>
            <p:cNvPr id="9" name="Rectangle 9"/>
            <p:cNvSpPr>
              <a:spLocks noChangeArrowheads="1"/>
            </p:cNvSpPr>
            <p:nvPr/>
          </p:nvSpPr>
          <p:spPr bwMode="auto">
            <a:xfrm>
              <a:off x="11680956" y="1981200"/>
              <a:ext cx="507868" cy="4267200"/>
            </a:xfrm>
            <a:prstGeom prst="rect">
              <a:avLst/>
            </a:prstGeom>
            <a:gradFill rotWithShape="0">
              <a:gsLst>
                <a:gs pos="0">
                  <a:schemeClr val="tx2">
                    <a:lumMod val="20000"/>
                    <a:lumOff val="80000"/>
                  </a:schemeClr>
                </a:gs>
                <a:gs pos="100000">
                  <a:schemeClr val="tx2">
                    <a:lumMod val="60000"/>
                    <a:lumOff val="40000"/>
                  </a:schemeClr>
                </a:gs>
              </a:gsLst>
              <a:lin ang="5400000" scaled="1"/>
            </a:gradFill>
            <a:ln w="9525">
              <a:solidFill>
                <a:schemeClr val="tx1"/>
              </a:solidFill>
              <a:miter lim="800000"/>
              <a:headEnd/>
              <a:tailEnd/>
            </a:ln>
            <a:effectLst/>
            <a:extLst/>
          </p:spPr>
          <p:txBody>
            <a:bodyPr wrap="none" anchor="ctr"/>
            <a:lstStyle/>
            <a:p>
              <a:pPr algn="ctr"/>
              <a:endParaRPr kumimoji="1" lang="en-US" sz="2400">
                <a:latin typeface="굴림" pitchFamily="50" charset="-127"/>
              </a:endParaRPr>
            </a:p>
          </p:txBody>
        </p:sp>
        <p:sp>
          <p:nvSpPr>
            <p:cNvPr id="10" name="Rectangle 10"/>
            <p:cNvSpPr>
              <a:spLocks noChangeArrowheads="1"/>
            </p:cNvSpPr>
            <p:nvPr/>
          </p:nvSpPr>
          <p:spPr bwMode="auto">
            <a:xfrm>
              <a:off x="-1" y="5257800"/>
              <a:ext cx="609441" cy="152400"/>
            </a:xfrm>
            <a:prstGeom prst="rect">
              <a:avLst/>
            </a:prstGeom>
            <a:solidFill>
              <a:schemeClr val="accent2"/>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sz="2400">
                <a:latin typeface="굴림" pitchFamily="50" charset="-127"/>
              </a:endParaRPr>
            </a:p>
          </p:txBody>
        </p:sp>
        <p:sp>
          <p:nvSpPr>
            <p:cNvPr id="11" name="Rectangle 11"/>
            <p:cNvSpPr>
              <a:spLocks noChangeArrowheads="1"/>
            </p:cNvSpPr>
            <p:nvPr/>
          </p:nvSpPr>
          <p:spPr bwMode="auto">
            <a:xfrm>
              <a:off x="-1" y="5410200"/>
              <a:ext cx="609441" cy="1447800"/>
            </a:xfrm>
            <a:prstGeom prst="rect">
              <a:avLst/>
            </a:prstGeom>
            <a:solidFill>
              <a:srgbClr val="DDDDDD"/>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sz="2400">
                <a:latin typeface="굴림" pitchFamily="50" charset="-127"/>
              </a:endParaRPr>
            </a:p>
          </p:txBody>
        </p:sp>
        <p:sp>
          <p:nvSpPr>
            <p:cNvPr id="12" name="Rectangle 12"/>
            <p:cNvSpPr>
              <a:spLocks noChangeArrowheads="1"/>
            </p:cNvSpPr>
            <p:nvPr/>
          </p:nvSpPr>
          <p:spPr bwMode="auto">
            <a:xfrm>
              <a:off x="11680956" y="0"/>
              <a:ext cx="507868" cy="1981200"/>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sz="2400">
                <a:latin typeface="굴림" pitchFamily="50" charset="-127"/>
              </a:endParaRPr>
            </a:p>
          </p:txBody>
        </p:sp>
        <p:sp>
          <p:nvSpPr>
            <p:cNvPr id="13" name="Rectangle 13"/>
            <p:cNvSpPr>
              <a:spLocks noChangeArrowheads="1"/>
            </p:cNvSpPr>
            <p:nvPr/>
          </p:nvSpPr>
          <p:spPr bwMode="auto">
            <a:xfrm>
              <a:off x="7618015" y="0"/>
              <a:ext cx="4062942" cy="304800"/>
            </a:xfrm>
            <a:prstGeom prst="rect">
              <a:avLst/>
            </a:prstGeom>
            <a:solidFill>
              <a:schemeClr val="accent1"/>
            </a:solidFill>
            <a:ln w="9525">
              <a:solidFill>
                <a:schemeClr val="accent3"/>
              </a:solidFill>
              <a:miter lim="800000"/>
              <a:headEnd/>
              <a:tailEnd/>
            </a:ln>
            <a:effectLst/>
            <a:extLst/>
          </p:spPr>
          <p:txBody>
            <a:bodyPr wrap="none" anchor="ctr"/>
            <a:lstStyle/>
            <a:p>
              <a:pPr algn="ctr"/>
              <a:endParaRPr kumimoji="1" lang="en-US" sz="2400">
                <a:latin typeface="굴림" pitchFamily="50" charset="-127"/>
              </a:endParaRPr>
            </a:p>
          </p:txBody>
        </p:sp>
        <p:sp>
          <p:nvSpPr>
            <p:cNvPr id="14" name="Rectangle 14"/>
            <p:cNvSpPr>
              <a:spLocks noChangeArrowheads="1"/>
            </p:cNvSpPr>
            <p:nvPr/>
          </p:nvSpPr>
          <p:spPr bwMode="auto">
            <a:xfrm>
              <a:off x="609440" y="304800"/>
              <a:ext cx="711015" cy="762000"/>
            </a:xfrm>
            <a:prstGeom prst="rect">
              <a:avLst/>
            </a:prstGeom>
            <a:solidFill>
              <a:schemeClr val="bg2">
                <a:lumMod val="50000"/>
                <a:alpha val="50000"/>
              </a:schemeClr>
            </a:solidFill>
            <a:ln w="9525">
              <a:solidFill>
                <a:schemeClr val="tx1"/>
              </a:solidFill>
              <a:miter lim="800000"/>
              <a:headEnd/>
              <a:tailEnd/>
            </a:ln>
            <a:effectLst/>
            <a:extLst/>
          </p:spPr>
          <p:txBody>
            <a:bodyPr wrap="none" anchor="ctr"/>
            <a:lstStyle/>
            <a:p>
              <a:pPr algn="ctr"/>
              <a:endParaRPr kumimoji="1" lang="en-US" sz="2400">
                <a:latin typeface="굴림" pitchFamily="50" charset="-127"/>
              </a:endParaRPr>
            </a:p>
          </p:txBody>
        </p:sp>
        <p:sp>
          <p:nvSpPr>
            <p:cNvPr id="15" name="Rectangle 15"/>
            <p:cNvSpPr>
              <a:spLocks noChangeArrowheads="1"/>
            </p:cNvSpPr>
            <p:nvPr/>
          </p:nvSpPr>
          <p:spPr bwMode="auto">
            <a:xfrm>
              <a:off x="-1" y="1066800"/>
              <a:ext cx="609441" cy="4191000"/>
            </a:xfrm>
            <a:prstGeom prst="rect">
              <a:avLst/>
            </a:prstGeom>
            <a:gradFill rotWithShape="0">
              <a:gsLst>
                <a:gs pos="0">
                  <a:schemeClr val="bg2">
                    <a:lumMod val="50000"/>
                  </a:schemeClr>
                </a:gs>
                <a:gs pos="100000">
                  <a:schemeClr val="bg1"/>
                </a:gs>
              </a:gsLst>
              <a:lin ang="5400000" scaled="1"/>
            </a:gradFill>
            <a:ln w="9525">
              <a:solidFill>
                <a:schemeClr val="tx1"/>
              </a:solidFill>
              <a:miter lim="800000"/>
              <a:headEnd/>
              <a:tailEnd/>
            </a:ln>
            <a:effectLst/>
            <a:extLst/>
          </p:spPr>
          <p:txBody>
            <a:bodyPr wrap="none" anchor="ctr"/>
            <a:lstStyle/>
            <a:p>
              <a:pPr algn="ctr"/>
              <a:endParaRPr kumimoji="1" lang="en-US" sz="2400">
                <a:latin typeface="굴림" pitchFamily="50" charset="-127"/>
              </a:endParaRPr>
            </a:p>
          </p:txBody>
        </p:sp>
        <p:sp>
          <p:nvSpPr>
            <p:cNvPr id="16" name="Rectangle 16"/>
            <p:cNvSpPr>
              <a:spLocks noChangeArrowheads="1"/>
            </p:cNvSpPr>
            <p:nvPr/>
          </p:nvSpPr>
          <p:spPr bwMode="auto">
            <a:xfrm>
              <a:off x="-1" y="304800"/>
              <a:ext cx="609441" cy="762000"/>
            </a:xfrm>
            <a:prstGeom prst="rect">
              <a:avLst/>
            </a:prstGeom>
            <a:solidFill>
              <a:schemeClr val="bg1"/>
            </a:solidFill>
            <a:ln w="9525">
              <a:solidFill>
                <a:schemeClr val="tx1"/>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sz="2400">
                <a:latin typeface="굴림" pitchFamily="50" charset="-127"/>
              </a:endParaRPr>
            </a:p>
          </p:txBody>
        </p:sp>
        <p:sp>
          <p:nvSpPr>
            <p:cNvPr id="17" name="Rectangle 17"/>
            <p:cNvSpPr>
              <a:spLocks noChangeArrowheads="1"/>
            </p:cNvSpPr>
            <p:nvPr/>
          </p:nvSpPr>
          <p:spPr bwMode="auto">
            <a:xfrm>
              <a:off x="-1" y="0"/>
              <a:ext cx="1320456" cy="304800"/>
            </a:xfrm>
            <a:prstGeom prst="rect">
              <a:avLst/>
            </a:prstGeom>
            <a:solidFill>
              <a:schemeClr val="accent1"/>
            </a:solidFill>
            <a:ln w="19050">
              <a:solidFill>
                <a:schemeClr val="accent1"/>
              </a:solidFill>
              <a:miter lim="800000"/>
              <a:headEnd/>
              <a:tailEnd/>
            </a:ln>
            <a:effectLst/>
            <a:extLst/>
          </p:spPr>
          <p:txBody>
            <a:bodyPr wrap="none" anchor="ctr"/>
            <a:lstStyle/>
            <a:p>
              <a:pPr algn="ctr"/>
              <a:endParaRPr kumimoji="1" lang="en-US" sz="2400">
                <a:latin typeface="굴림" pitchFamily="50" charset="-127"/>
              </a:endParaRPr>
            </a:p>
          </p:txBody>
        </p:sp>
        <p:sp>
          <p:nvSpPr>
            <p:cNvPr id="18" name="Rectangle 18"/>
            <p:cNvSpPr>
              <a:spLocks noChangeArrowheads="1"/>
            </p:cNvSpPr>
            <p:nvPr/>
          </p:nvSpPr>
          <p:spPr bwMode="auto">
            <a:xfrm>
              <a:off x="1320455" y="0"/>
              <a:ext cx="6297560" cy="304800"/>
            </a:xfrm>
            <a:prstGeom prst="rect">
              <a:avLst/>
            </a:prstGeom>
            <a:solidFill>
              <a:schemeClr val="bg1"/>
            </a:solidFill>
            <a:ln w="9525">
              <a:solidFill>
                <a:srgbClr val="808080"/>
              </a:solidFill>
              <a:miter lim="800000"/>
              <a:headEnd/>
              <a:tailEnd/>
            </a:ln>
            <a:effectLst/>
            <a:extLs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pPr algn="ctr"/>
              <a:endParaRPr kumimoji="1" lang="en-US" sz="2400">
                <a:latin typeface="굴림" pitchFamily="50" charset="-127"/>
              </a:endParaRPr>
            </a:p>
          </p:txBody>
        </p:sp>
        <p:sp>
          <p:nvSpPr>
            <p:cNvPr id="19" name="Line 19"/>
            <p:cNvSpPr>
              <a:spLocks noChangeShapeType="1"/>
            </p:cNvSpPr>
            <p:nvPr/>
          </p:nvSpPr>
          <p:spPr bwMode="auto">
            <a:xfrm flipV="1">
              <a:off x="609440" y="304800"/>
              <a:ext cx="0" cy="6553200"/>
            </a:xfrm>
            <a:prstGeom prst="line">
              <a:avLst/>
            </a:prstGeom>
            <a:noFill/>
            <a:ln w="76200">
              <a:solidFill>
                <a:srgbClr val="80808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0" name="Line 20"/>
            <p:cNvSpPr>
              <a:spLocks noChangeShapeType="1"/>
            </p:cNvSpPr>
            <p:nvPr/>
          </p:nvSpPr>
          <p:spPr bwMode="auto">
            <a:xfrm>
              <a:off x="609440" y="6705600"/>
              <a:ext cx="11579384" cy="0"/>
            </a:xfrm>
            <a:prstGeom prst="line">
              <a:avLst/>
            </a:prstGeom>
            <a:noFill/>
            <a:ln w="57150">
              <a:solidFill>
                <a:srgbClr val="80808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1" name="Line 21"/>
            <p:cNvSpPr>
              <a:spLocks noChangeShapeType="1"/>
            </p:cNvSpPr>
            <p:nvPr/>
          </p:nvSpPr>
          <p:spPr bwMode="auto">
            <a:xfrm flipV="1">
              <a:off x="11680956" y="0"/>
              <a:ext cx="0" cy="6705600"/>
            </a:xfrm>
            <a:prstGeom prst="line">
              <a:avLst/>
            </a:prstGeom>
            <a:noFill/>
            <a:ln w="57150">
              <a:solidFill>
                <a:srgbClr val="80808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2" name="Line 22"/>
            <p:cNvSpPr>
              <a:spLocks noChangeShapeType="1"/>
            </p:cNvSpPr>
            <p:nvPr/>
          </p:nvSpPr>
          <p:spPr bwMode="auto">
            <a:xfrm>
              <a:off x="-1" y="304800"/>
              <a:ext cx="12188825" cy="0"/>
            </a:xfrm>
            <a:prstGeom prst="line">
              <a:avLst/>
            </a:prstGeom>
            <a:noFill/>
            <a:ln w="38100">
              <a:solidFill>
                <a:srgbClr val="80808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 name="Line 23"/>
            <p:cNvSpPr>
              <a:spLocks noChangeShapeType="1"/>
            </p:cNvSpPr>
            <p:nvPr/>
          </p:nvSpPr>
          <p:spPr bwMode="auto">
            <a:xfrm flipH="1">
              <a:off x="7618015" y="457200"/>
              <a:ext cx="4570809" cy="0"/>
            </a:xfrm>
            <a:prstGeom prst="line">
              <a:avLst/>
            </a:prstGeom>
            <a:noFill/>
            <a:ln w="19050">
              <a:solidFill>
                <a:srgbClr val="80808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 name="Line 24"/>
            <p:cNvSpPr>
              <a:spLocks noChangeShapeType="1"/>
            </p:cNvSpPr>
            <p:nvPr/>
          </p:nvSpPr>
          <p:spPr bwMode="auto">
            <a:xfrm flipV="1">
              <a:off x="7618015" y="0"/>
              <a:ext cx="0" cy="457200"/>
            </a:xfrm>
            <a:prstGeom prst="line">
              <a:avLst/>
            </a:prstGeom>
            <a:noFill/>
            <a:ln w="19050">
              <a:solidFill>
                <a:srgbClr val="80808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5" name="Line 25"/>
            <p:cNvSpPr>
              <a:spLocks noChangeShapeType="1"/>
            </p:cNvSpPr>
            <p:nvPr/>
          </p:nvSpPr>
          <p:spPr bwMode="auto">
            <a:xfrm>
              <a:off x="11680956" y="1981200"/>
              <a:ext cx="507868" cy="0"/>
            </a:xfrm>
            <a:prstGeom prst="line">
              <a:avLst/>
            </a:prstGeom>
            <a:noFill/>
            <a:ln w="28575">
              <a:solidFill>
                <a:schemeClr val="tx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6" name="Line 26"/>
            <p:cNvSpPr>
              <a:spLocks noChangeShapeType="1"/>
            </p:cNvSpPr>
            <p:nvPr/>
          </p:nvSpPr>
          <p:spPr bwMode="auto">
            <a:xfrm>
              <a:off x="1320455" y="0"/>
              <a:ext cx="0" cy="1066800"/>
            </a:xfrm>
            <a:prstGeom prst="line">
              <a:avLst/>
            </a:prstGeom>
            <a:noFill/>
            <a:ln w="19050">
              <a:solidFill>
                <a:srgbClr val="80808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Line 27"/>
            <p:cNvSpPr>
              <a:spLocks noChangeShapeType="1"/>
            </p:cNvSpPr>
            <p:nvPr/>
          </p:nvSpPr>
          <p:spPr bwMode="auto">
            <a:xfrm flipH="1">
              <a:off x="-1" y="1066800"/>
              <a:ext cx="1320456" cy="0"/>
            </a:xfrm>
            <a:prstGeom prst="line">
              <a:avLst/>
            </a:prstGeom>
            <a:noFill/>
            <a:ln w="28575">
              <a:solidFill>
                <a:srgbClr val="80808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0" name="Line 30"/>
            <p:cNvSpPr>
              <a:spLocks noChangeShapeType="1"/>
            </p:cNvSpPr>
            <p:nvPr/>
          </p:nvSpPr>
          <p:spPr bwMode="auto">
            <a:xfrm flipH="1">
              <a:off x="-1" y="5257800"/>
              <a:ext cx="609441" cy="0"/>
            </a:xfrm>
            <a:prstGeom prst="line">
              <a:avLst/>
            </a:prstGeom>
            <a:noFill/>
            <a:ln w="28575">
              <a:solidFill>
                <a:srgbClr val="808080"/>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 name="Line 31"/>
            <p:cNvSpPr>
              <a:spLocks noChangeShapeType="1"/>
            </p:cNvSpPr>
            <p:nvPr/>
          </p:nvSpPr>
          <p:spPr bwMode="auto">
            <a:xfrm flipH="1">
              <a:off x="-1" y="5410200"/>
              <a:ext cx="609441" cy="0"/>
            </a:xfrm>
            <a:prstGeom prst="line">
              <a:avLst/>
            </a:prstGeom>
            <a:noFill/>
            <a:ln w="28575">
              <a:solidFill>
                <a:schemeClr val="accent1"/>
              </a:solidFill>
              <a:round/>
              <a:headEnd/>
              <a:tailEnd/>
            </a:ln>
            <a:effectLst/>
            <a:extLst>
              <a:ext uri="{909E8E84-426E-40DD-AFC4-6F175D3DCCD1}">
                <a14:hiddenFill xmlns="" xmlns:a14="http://schemas.microsoft.com/office/drawing/2010/main">
                  <a:noFill/>
                </a14:hiddenFill>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
        <p:nvSpPr>
          <p:cNvPr id="3" name="Text Placeholder 2"/>
          <p:cNvSpPr>
            <a:spLocks noGrp="1"/>
          </p:cNvSpPr>
          <p:nvPr>
            <p:ph type="body" idx="1"/>
          </p:nvPr>
        </p:nvSpPr>
        <p:spPr>
          <a:xfrm>
            <a:off x="1522414" y="1828800"/>
            <a:ext cx="9601200" cy="4191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2" name="Title Placeholder 1"/>
          <p:cNvSpPr>
            <a:spLocks noGrp="1"/>
          </p:cNvSpPr>
          <p:nvPr>
            <p:ph type="title"/>
          </p:nvPr>
        </p:nvSpPr>
        <p:spPr>
          <a:xfrm>
            <a:off x="1522414" y="533400"/>
            <a:ext cx="9601200" cy="1143000"/>
          </a:xfrm>
          <a:prstGeom prst="rect">
            <a:avLst/>
          </a:prstGeom>
        </p:spPr>
        <p:txBody>
          <a:bodyPr vert="horz" lIns="91440" tIns="45720" rIns="91440" bIns="45720" rtlCol="0" anchor="b">
            <a:normAutofit/>
          </a:bodyPr>
          <a:lstStyle/>
          <a:p>
            <a:r>
              <a:rPr lang="en-US" smtClean="0"/>
              <a:t>Click to edit Master title style</a:t>
            </a:r>
            <a:endParaRPr dirty="0"/>
          </a:p>
        </p:txBody>
      </p:sp>
    </p:spTree>
    <p:extLst>
      <p:ext uri="{BB962C8B-B14F-4D97-AF65-F5344CB8AC3E}">
        <p14:creationId xmlns="" xmlns:p14="http://schemas.microsoft.com/office/powerpoint/2010/main" val="7745226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200" kern="1200">
          <a:solidFill>
            <a:schemeClr val="tx2"/>
          </a:solidFill>
          <a:latin typeface="+mj-lt"/>
          <a:ea typeface="+mj-ea"/>
          <a:cs typeface="+mj-cs"/>
        </a:defRPr>
      </a:lvl1pPr>
    </p:titleStyle>
    <p:bodyStyle>
      <a:lvl1pPr marL="223838" indent="-223838" algn="l" defTabSz="914400" rtl="0" eaLnBrk="1" latinLnBrk="0" hangingPunct="1">
        <a:lnSpc>
          <a:spcPct val="90000"/>
        </a:lnSpc>
        <a:spcBef>
          <a:spcPts val="1800"/>
        </a:spcBef>
        <a:buClr>
          <a:schemeClr val="accent2"/>
        </a:buClr>
        <a:buFont typeface="Arial" pitchFamily="34" charset="0"/>
        <a:buChar char="•"/>
        <a:defRPr sz="2000" kern="1200">
          <a:solidFill>
            <a:schemeClr val="tx1"/>
          </a:solidFill>
          <a:latin typeface="+mn-lt"/>
          <a:ea typeface="+mn-ea"/>
          <a:cs typeface="+mn-cs"/>
        </a:defRPr>
      </a:lvl1pPr>
      <a:lvl2pPr marL="502920" indent="-223838" algn="l" defTabSz="914400" rtl="0" eaLnBrk="1" latinLnBrk="0" hangingPunct="1">
        <a:lnSpc>
          <a:spcPct val="90000"/>
        </a:lnSpc>
        <a:spcBef>
          <a:spcPts val="800"/>
        </a:spcBef>
        <a:buClr>
          <a:schemeClr val="accent2"/>
        </a:buClr>
        <a:buFont typeface="Arial" pitchFamily="34" charset="0"/>
        <a:buChar char="–"/>
        <a:defRPr sz="1800" kern="1200">
          <a:solidFill>
            <a:schemeClr val="tx1"/>
          </a:solidFill>
          <a:latin typeface="+mn-lt"/>
          <a:ea typeface="+mn-ea"/>
          <a:cs typeface="+mn-cs"/>
        </a:defRPr>
      </a:lvl2pPr>
      <a:lvl3pPr marL="741363" indent="-171450" algn="l" defTabSz="914400" rtl="0" eaLnBrk="1" latinLnBrk="0" hangingPunct="1">
        <a:lnSpc>
          <a:spcPct val="90000"/>
        </a:lnSpc>
        <a:spcBef>
          <a:spcPts val="600"/>
        </a:spcBef>
        <a:buClr>
          <a:schemeClr val="accent2"/>
        </a:buClr>
        <a:buFont typeface="Arial" pitchFamily="34" charset="0"/>
        <a:buChar char="•"/>
        <a:defRPr sz="1600" kern="1200">
          <a:solidFill>
            <a:schemeClr val="tx1"/>
          </a:solidFill>
          <a:latin typeface="+mn-lt"/>
          <a:ea typeface="+mn-ea"/>
          <a:cs typeface="+mn-cs"/>
        </a:defRPr>
      </a:lvl3pPr>
      <a:lvl4pPr marL="966788" indent="-173038" algn="l" defTabSz="914400" rtl="0" eaLnBrk="1" latinLnBrk="0" hangingPunct="1">
        <a:lnSpc>
          <a:spcPct val="90000"/>
        </a:lnSpc>
        <a:spcBef>
          <a:spcPts val="600"/>
        </a:spcBef>
        <a:buClr>
          <a:schemeClr val="accent2"/>
        </a:buClr>
        <a:buFont typeface="Arial" pitchFamily="34" charset="0"/>
        <a:buChar char="–"/>
        <a:defRPr sz="1400" kern="1200">
          <a:solidFill>
            <a:schemeClr val="tx1"/>
          </a:solidFill>
          <a:latin typeface="+mn-lt"/>
          <a:ea typeface="+mn-ea"/>
          <a:cs typeface="+mn-cs"/>
        </a:defRPr>
      </a:lvl4pPr>
      <a:lvl5pPr marL="1208088" indent="-173038" algn="l" defTabSz="914400" rtl="0" eaLnBrk="1" latinLnBrk="0" hangingPunct="1">
        <a:lnSpc>
          <a:spcPct val="90000"/>
        </a:lnSpc>
        <a:spcBef>
          <a:spcPts val="600"/>
        </a:spcBef>
        <a:buClr>
          <a:schemeClr val="accent2"/>
        </a:buClr>
        <a:buFont typeface="Arial" pitchFamily="34" charset="0"/>
        <a:buChar char="•"/>
        <a:defRPr sz="1400" kern="1200">
          <a:solidFill>
            <a:schemeClr val="tx1"/>
          </a:solidFill>
          <a:latin typeface="+mn-lt"/>
          <a:ea typeface="+mn-ea"/>
          <a:cs typeface="+mn-cs"/>
        </a:defRPr>
      </a:lvl5pPr>
      <a:lvl6pPr marL="1444752"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6pPr>
      <a:lvl7pPr marL="1682496"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7pPr>
      <a:lvl8pPr marL="1920240"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8pPr>
      <a:lvl9pPr marL="2157984" indent="-173736" algn="l" defTabSz="914400" rtl="0" eaLnBrk="1" latinLnBrk="0" hangingPunct="1">
        <a:lnSpc>
          <a:spcPct val="90000"/>
        </a:lnSpc>
        <a:spcBef>
          <a:spcPts val="600"/>
        </a:spcBef>
        <a:buFont typeface="Arial" pitchFamily="34" charset="0"/>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hyperlink" Target="http://www.youtube.com/watch?v=RObj6HLK6yI" TargetMode="Externa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gi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jpeg"/><Relationship Id="rId1" Type="http://schemas.openxmlformats.org/officeDocument/2006/relationships/slideLayout" Target="../slideLayouts/slideLayout2.xml"/><Relationship Id="rId4" Type="http://schemas.openxmlformats.org/officeDocument/2006/relationships/image" Target="../media/image22.gif"/></Relationships>
</file>

<file path=ppt/slides/_rels/slide14.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5.gif"/><Relationship Id="rId2" Type="http://schemas.openxmlformats.org/officeDocument/2006/relationships/image" Target="../media/image24.gif"/><Relationship Id="rId1" Type="http://schemas.openxmlformats.org/officeDocument/2006/relationships/slideLayout" Target="../slideLayouts/slideLayout2.xml"/><Relationship Id="rId4" Type="http://schemas.openxmlformats.org/officeDocument/2006/relationships/image" Target="../media/image26.gif"/></Relationships>
</file>

<file path=ppt/slides/_rels/slide16.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2.gif"/><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5.gif"/><Relationship Id="rId2" Type="http://schemas.openxmlformats.org/officeDocument/2006/relationships/image" Target="../media/image34.gif"/><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gi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jpeg"/><Relationship Id="rId1" Type="http://schemas.openxmlformats.org/officeDocument/2006/relationships/slideLayout" Target="../slideLayouts/slideLayout2.xml"/><Relationship Id="rId4" Type="http://schemas.openxmlformats.org/officeDocument/2006/relationships/image" Target="../media/image44.jpeg"/></Relationships>
</file>

<file path=ppt/slides/_rels/slide2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eg"/><Relationship Id="rId1" Type="http://schemas.openxmlformats.org/officeDocument/2006/relationships/slideLayout" Target="../slideLayouts/slideLayout2.xml"/><Relationship Id="rId4" Type="http://schemas.openxmlformats.org/officeDocument/2006/relationships/image" Target="../media/image47.jpeg"/></Relationships>
</file>

<file path=ppt/slides/_rels/slide28.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31.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image" Target="../media/image54.gif"/><Relationship Id="rId1" Type="http://schemas.openxmlformats.org/officeDocument/2006/relationships/slideLayout" Target="../slideLayouts/slideLayout2.xml"/><Relationship Id="rId4" Type="http://schemas.openxmlformats.org/officeDocument/2006/relationships/image" Target="../media/image56.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image" Target="../media/image57.gif"/><Relationship Id="rId1" Type="http://schemas.openxmlformats.org/officeDocument/2006/relationships/slideLayout" Target="../slideLayouts/slideLayout2.xml"/><Relationship Id="rId4" Type="http://schemas.openxmlformats.org/officeDocument/2006/relationships/image" Target="../media/image59.gif"/></Relationships>
</file>

<file path=ppt/slides/_rels/slide34.xml.rels><?xml version="1.0" encoding="UTF-8" standalone="yes"?>
<Relationships xmlns="http://schemas.openxmlformats.org/package/2006/relationships"><Relationship Id="rId3" Type="http://schemas.openxmlformats.org/officeDocument/2006/relationships/image" Target="../media/image61.gif"/><Relationship Id="rId2" Type="http://schemas.openxmlformats.org/officeDocument/2006/relationships/image" Target="../media/image60.gif"/><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2.xml"/><Relationship Id="rId1" Type="http://schemas.openxmlformats.org/officeDocument/2006/relationships/video" Target="file:///E:\My%20Adobe%20Captivate%20Projects\PHASE%20IV\HUM%20220\LECTURE%2008\motivation%20and%20emotions%208\Emotions%20and%20the%20Brain%20-%20YouTube.mp4"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751012" y="3657600"/>
            <a:ext cx="8229600" cy="1066800"/>
          </a:xfrm>
        </p:spPr>
        <p:txBody>
          <a:bodyPr>
            <a:normAutofit/>
          </a:bodyPr>
          <a:lstStyle/>
          <a:p>
            <a:pPr algn="ctr"/>
            <a:r>
              <a:rPr lang="en-US" sz="3200" dirty="0" smtClean="0"/>
              <a:t>Presented by: Clinical Psychologist</a:t>
            </a:r>
          </a:p>
          <a:p>
            <a:pPr algn="ctr"/>
            <a:r>
              <a:rPr lang="en-US" sz="3200" dirty="0" smtClean="0"/>
              <a:t>			 </a:t>
            </a:r>
            <a:r>
              <a:rPr lang="en-US" sz="3200" dirty="0" err="1" smtClean="0"/>
              <a:t>Sadaf</a:t>
            </a:r>
            <a:r>
              <a:rPr lang="en-US" sz="3200" dirty="0" smtClean="0"/>
              <a:t> </a:t>
            </a:r>
            <a:r>
              <a:rPr lang="en-US" sz="3200" dirty="0" err="1" smtClean="0"/>
              <a:t>Sajjad</a:t>
            </a:r>
            <a:r>
              <a:rPr lang="en-US" sz="3200" dirty="0" smtClean="0"/>
              <a:t> </a:t>
            </a:r>
            <a:endParaRPr lang="en-US" sz="3200" dirty="0"/>
          </a:p>
        </p:txBody>
      </p:sp>
      <p:sp>
        <p:nvSpPr>
          <p:cNvPr id="2" name="Title 1"/>
          <p:cNvSpPr>
            <a:spLocks noGrp="1"/>
          </p:cNvSpPr>
          <p:nvPr>
            <p:ph type="ctrTitle"/>
          </p:nvPr>
        </p:nvSpPr>
        <p:spPr>
          <a:xfrm>
            <a:off x="1522412" y="838200"/>
            <a:ext cx="9144000" cy="2438400"/>
          </a:xfrm>
        </p:spPr>
        <p:txBody>
          <a:bodyPr/>
          <a:lstStyle/>
          <a:p>
            <a:pPr algn="ctr"/>
            <a:r>
              <a:rPr lang="en-US" sz="6000" dirty="0" smtClean="0"/>
              <a:t>Motivation and Emotion </a:t>
            </a:r>
            <a:endParaRPr lang="en-US" sz="6000" dirty="0"/>
          </a:p>
        </p:txBody>
      </p:sp>
    </p:spTree>
    <p:extLst>
      <p:ext uri="{BB962C8B-B14F-4D97-AF65-F5344CB8AC3E}">
        <p14:creationId xmlns="" xmlns:p14="http://schemas.microsoft.com/office/powerpoint/2010/main" val="2967266695"/>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descr="C:\Documents and Settings\JStory\Application Data\Microsoft\Media Catalog\Downloaded Clips\cl1f\j0078726.wmf"/>
          <p:cNvPicPr>
            <a:picLocks noChangeAspect="1" noChangeArrowheads="1"/>
          </p:cNvPicPr>
          <p:nvPr/>
        </p:nvPicPr>
        <p:blipFill>
          <a:blip r:embed="rId2"/>
          <a:srcRect/>
          <a:stretch>
            <a:fillRect/>
          </a:stretch>
        </p:blipFill>
        <p:spPr bwMode="auto">
          <a:xfrm>
            <a:off x="2360612" y="1447800"/>
            <a:ext cx="3505200" cy="3551692"/>
          </a:xfrm>
          <a:prstGeom prst="rect">
            <a:avLst/>
          </a:prstGeom>
          <a:noFill/>
        </p:spPr>
      </p:pic>
      <p:sp>
        <p:nvSpPr>
          <p:cNvPr id="14" name="Content Placeholder 13"/>
          <p:cNvSpPr>
            <a:spLocks noGrp="1"/>
          </p:cNvSpPr>
          <p:nvPr>
            <p:ph idx="1"/>
          </p:nvPr>
        </p:nvSpPr>
        <p:spPr>
          <a:xfrm>
            <a:off x="684212" y="1295400"/>
            <a:ext cx="10972800" cy="5105400"/>
          </a:xfrm>
        </p:spPr>
        <p:txBody>
          <a:bodyPr>
            <a:normAutofit/>
          </a:bodyPr>
          <a:lstStyle/>
          <a:p>
            <a:r>
              <a:rPr lang="en-US" b="1" u="sng" dirty="0" smtClean="0"/>
              <a:t>Motivation</a:t>
            </a:r>
            <a:r>
              <a:rPr lang="en-US" dirty="0" smtClean="0"/>
              <a:t> : A psychological process that directs and maintains your behavior toward a goal.</a:t>
            </a:r>
          </a:p>
          <a:p>
            <a:r>
              <a:rPr lang="en-US" dirty="0" smtClean="0">
                <a:solidFill>
                  <a:srgbClr val="000000"/>
                </a:solidFill>
                <a:cs typeface="Times New Roman" pitchFamily="18" charset="0"/>
              </a:rPr>
              <a:t>Psychologists who study motivation seek to discover the particular desired goals—the </a:t>
            </a:r>
            <a:r>
              <a:rPr lang="en-US" i="1" dirty="0" smtClean="0">
                <a:solidFill>
                  <a:srgbClr val="000000"/>
                </a:solidFill>
                <a:cs typeface="Times New Roman" pitchFamily="18" charset="0"/>
              </a:rPr>
              <a:t>motives</a:t>
            </a:r>
          </a:p>
          <a:p>
            <a:endParaRPr lang="en-US" i="1" dirty="0" smtClean="0">
              <a:solidFill>
                <a:srgbClr val="000000"/>
              </a:solidFill>
              <a:cs typeface="Times New Roman" pitchFamily="18" charset="0"/>
            </a:endParaRPr>
          </a:p>
          <a:p>
            <a:endParaRPr lang="en-US" i="1" dirty="0" smtClean="0">
              <a:solidFill>
                <a:srgbClr val="000000"/>
              </a:solidFill>
              <a:cs typeface="Times New Roman" pitchFamily="18" charset="0"/>
            </a:endParaRPr>
          </a:p>
          <a:p>
            <a:endParaRPr lang="en-US" dirty="0" smtClean="0"/>
          </a:p>
          <a:p>
            <a:endParaRPr lang="en-US" dirty="0" smtClean="0"/>
          </a:p>
          <a:p>
            <a:r>
              <a:rPr lang="en-US" b="1" u="sng" dirty="0" smtClean="0"/>
              <a:t>Motives</a:t>
            </a:r>
            <a:r>
              <a:rPr lang="en-US" dirty="0" smtClean="0"/>
              <a:t> are the needs, wants, interests, and desires that propel or drive people in certain directions.</a:t>
            </a:r>
          </a:p>
          <a:p>
            <a:r>
              <a:rPr lang="en-US" dirty="0" smtClean="0">
                <a:solidFill>
                  <a:srgbClr val="000000"/>
                </a:solidFill>
                <a:cs typeface="Times New Roman" pitchFamily="18" charset="0"/>
              </a:rPr>
              <a:t>The study of motivation, consists of identifying why people seek to do the things they do. </a:t>
            </a:r>
            <a:endParaRPr lang="en-US" dirty="0"/>
          </a:p>
        </p:txBody>
      </p:sp>
      <p:sp>
        <p:nvSpPr>
          <p:cNvPr id="13" name="Title 12"/>
          <p:cNvSpPr>
            <a:spLocks noGrp="1"/>
          </p:cNvSpPr>
          <p:nvPr>
            <p:ph type="title"/>
          </p:nvPr>
        </p:nvSpPr>
        <p:spPr>
          <a:xfrm>
            <a:off x="1370012" y="381000"/>
            <a:ext cx="9601200" cy="685800"/>
          </a:xfrm>
        </p:spPr>
        <p:txBody>
          <a:bodyPr/>
          <a:lstStyle/>
          <a:p>
            <a:r>
              <a:rPr lang="en-US" b="1" dirty="0" smtClean="0"/>
              <a:t>Motivation</a:t>
            </a:r>
            <a:endParaRPr lang="en-US" b="1" dirty="0"/>
          </a:p>
        </p:txBody>
      </p:sp>
      <p:pic>
        <p:nvPicPr>
          <p:cNvPr id="4098" name="Picture 2" descr="http://www.beyond.com/data/articles/images/self_motivation1.jpg"/>
          <p:cNvPicPr>
            <a:picLocks noChangeAspect="1" noChangeArrowheads="1"/>
          </p:cNvPicPr>
          <p:nvPr/>
        </p:nvPicPr>
        <p:blipFill>
          <a:blip r:embed="rId3" cstate="print"/>
          <a:srcRect/>
          <a:stretch>
            <a:fillRect/>
          </a:stretch>
        </p:blipFill>
        <p:spPr bwMode="auto">
          <a:xfrm rot="19961757">
            <a:off x="6536560" y="2766350"/>
            <a:ext cx="1988704" cy="1864410"/>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Left)">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143000"/>
            <a:ext cx="10896600" cy="5410200"/>
          </a:xfrm>
        </p:spPr>
        <p:txBody>
          <a:bodyPr>
            <a:noAutofit/>
          </a:bodyPr>
          <a:lstStyle/>
          <a:p>
            <a:pPr algn="just"/>
            <a:r>
              <a:rPr lang="en-US" dirty="0" smtClean="0"/>
              <a:t>Learned: </a:t>
            </a:r>
          </a:p>
          <a:p>
            <a:pPr lvl="1" algn="just"/>
            <a:r>
              <a:rPr lang="en-US" altLang="en-US" sz="2000" dirty="0" smtClean="0"/>
              <a:t>Most of the time motivation is learned – we are motivated by different things.</a:t>
            </a:r>
            <a:endParaRPr lang="en-US" sz="2000" dirty="0" smtClean="0"/>
          </a:p>
          <a:p>
            <a:pPr algn="just"/>
            <a:r>
              <a:rPr lang="en-US" dirty="0" smtClean="0"/>
              <a:t>Instinct theory:</a:t>
            </a:r>
          </a:p>
          <a:p>
            <a:pPr lvl="1" algn="just"/>
            <a:r>
              <a:rPr lang="en-US" sz="2000" dirty="0" smtClean="0"/>
              <a:t>Inborn patterns of behavior that are biologically determined rather than learned.</a:t>
            </a:r>
          </a:p>
          <a:p>
            <a:pPr lvl="1" algn="just"/>
            <a:endParaRPr lang="en-US" sz="2000" dirty="0" smtClean="0"/>
          </a:p>
          <a:p>
            <a:pPr algn="just"/>
            <a:endParaRPr lang="en-US" i="1" dirty="0" smtClean="0">
              <a:solidFill>
                <a:srgbClr val="000000"/>
              </a:solidFill>
              <a:cs typeface="Times New Roman" pitchFamily="18" charset="0"/>
            </a:endParaRPr>
          </a:p>
          <a:p>
            <a:pPr algn="just"/>
            <a:endParaRPr lang="en-US" i="1" dirty="0" smtClean="0">
              <a:solidFill>
                <a:srgbClr val="000000"/>
              </a:solidFill>
              <a:cs typeface="Times New Roman" pitchFamily="18" charset="0"/>
            </a:endParaRPr>
          </a:p>
          <a:p>
            <a:pPr algn="just"/>
            <a:endParaRPr lang="en-US" dirty="0" smtClean="0"/>
          </a:p>
          <a:p>
            <a:pPr algn="just"/>
            <a:r>
              <a:rPr lang="en-US" dirty="0" smtClean="0">
                <a:solidFill>
                  <a:srgbClr val="000000"/>
                </a:solidFill>
                <a:cs typeface="Times New Roman" pitchFamily="18" charset="0"/>
              </a:rPr>
              <a:t>According to instinct approaches to motivation, people and animals are born with preprogrammed sets of behaviors essential to their survival.  These instincts provide the energy that channels behavior in appropriate directions. </a:t>
            </a:r>
          </a:p>
          <a:p>
            <a:pPr algn="just"/>
            <a:r>
              <a:rPr lang="en-US" dirty="0" smtClean="0">
                <a:solidFill>
                  <a:srgbClr val="000000"/>
                </a:solidFill>
                <a:cs typeface="Times New Roman" pitchFamily="18" charset="0"/>
              </a:rPr>
              <a:t>Example: exploratory behavior in animals: </a:t>
            </a:r>
            <a:r>
              <a:rPr lang="en-US" dirty="0" smtClean="0"/>
              <a:t>The tendency to explore or investigate an environment.</a:t>
            </a:r>
          </a:p>
        </p:txBody>
      </p:sp>
      <p:sp>
        <p:nvSpPr>
          <p:cNvPr id="13" name="Title 12"/>
          <p:cNvSpPr>
            <a:spLocks noGrp="1"/>
          </p:cNvSpPr>
          <p:nvPr>
            <p:ph type="title"/>
          </p:nvPr>
        </p:nvSpPr>
        <p:spPr>
          <a:xfrm>
            <a:off x="1370012" y="381000"/>
            <a:ext cx="9601200" cy="685800"/>
          </a:xfrm>
        </p:spPr>
        <p:txBody>
          <a:bodyPr/>
          <a:lstStyle/>
          <a:p>
            <a:r>
              <a:rPr lang="en-US" b="1" dirty="0" smtClean="0"/>
              <a:t>Theories On Motivation</a:t>
            </a:r>
            <a:endParaRPr lang="en-US" b="1" dirty="0"/>
          </a:p>
        </p:txBody>
      </p:sp>
      <p:pic>
        <p:nvPicPr>
          <p:cNvPr id="6" name="Content Placeholder 6" descr="salmon_swimming_hg_clr.gif">
            <a:hlinkClick r:id="rId2"/>
          </p:cNvPr>
          <p:cNvPicPr>
            <a:picLocks noChangeAspect="1"/>
          </p:cNvPicPr>
          <p:nvPr/>
        </p:nvPicPr>
        <p:blipFill>
          <a:blip r:embed="rId3"/>
          <a:srcRect/>
          <a:stretch>
            <a:fillRect/>
          </a:stretch>
        </p:blipFill>
        <p:spPr>
          <a:xfrm>
            <a:off x="4189412" y="2895600"/>
            <a:ext cx="3714750" cy="1733550"/>
          </a:xfrm>
          <a:prstGeom prst="rect">
            <a:avLst/>
          </a:prstGeom>
        </p:spPr>
      </p:pic>
      <p:pic>
        <p:nvPicPr>
          <p:cNvPr id="21506" name="Picture 2" descr="http://t0.gstatic.com/images?q=tbn:ANd9GcRt_2agvsbKQJoGxiVR3E2k1H3AMDwgOjFwgKPbP8g5yPzmx1axGg"/>
          <p:cNvPicPr>
            <a:picLocks noChangeAspect="1" noChangeArrowheads="1"/>
          </p:cNvPicPr>
          <p:nvPr/>
        </p:nvPicPr>
        <p:blipFill>
          <a:blip r:embed="rId4"/>
          <a:srcRect/>
          <a:stretch>
            <a:fillRect/>
          </a:stretch>
        </p:blipFill>
        <p:spPr bwMode="auto">
          <a:xfrm>
            <a:off x="1065212" y="2819400"/>
            <a:ext cx="2590800" cy="1762126"/>
          </a:xfrm>
          <a:prstGeom prst="rect">
            <a:avLst/>
          </a:prstGeom>
          <a:noFill/>
        </p:spPr>
      </p:pic>
      <p:pic>
        <p:nvPicPr>
          <p:cNvPr id="8" name="Picture 9"/>
          <p:cNvPicPr>
            <a:picLocks noChangeAspect="1" noChangeArrowheads="1"/>
          </p:cNvPicPr>
          <p:nvPr/>
        </p:nvPicPr>
        <p:blipFill>
          <a:blip r:embed="rId5"/>
          <a:srcRect t="18750"/>
          <a:stretch>
            <a:fillRect/>
          </a:stretch>
        </p:blipFill>
        <p:spPr bwMode="auto">
          <a:xfrm>
            <a:off x="7999412" y="2971800"/>
            <a:ext cx="3094892" cy="1676400"/>
          </a:xfrm>
          <a:prstGeom prst="rect">
            <a:avLst/>
          </a:prstGeom>
          <a:noFill/>
          <a:ln w="9525">
            <a:noFill/>
            <a:miter lim="800000"/>
            <a:headEnd/>
            <a:tailEnd/>
          </a:ln>
          <a:effectLst/>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295400"/>
            <a:ext cx="10668000" cy="5105400"/>
          </a:xfrm>
        </p:spPr>
        <p:txBody>
          <a:bodyPr>
            <a:normAutofit/>
          </a:bodyPr>
          <a:lstStyle/>
          <a:p>
            <a:pPr algn="just">
              <a:defRPr/>
            </a:pPr>
            <a:r>
              <a:rPr lang="en-US" dirty="0" smtClean="0"/>
              <a:t>Our behavior is motivated by </a:t>
            </a:r>
            <a:r>
              <a:rPr lang="en-US" b="1" dirty="0" smtClean="0"/>
              <a:t>BIOLOGICAL NEEDS. </a:t>
            </a:r>
            <a:endParaRPr lang="en-US" dirty="0" smtClean="0">
              <a:solidFill>
                <a:srgbClr val="000000"/>
              </a:solidFill>
              <a:cs typeface="Times New Roman" pitchFamily="18" charset="0"/>
            </a:endParaRPr>
          </a:p>
          <a:p>
            <a:pPr algn="just"/>
            <a:r>
              <a:rPr lang="en-US" dirty="0" smtClean="0">
                <a:solidFill>
                  <a:srgbClr val="000000"/>
                </a:solidFill>
                <a:cs typeface="Times New Roman" pitchFamily="18" charset="0"/>
              </a:rPr>
              <a:t>After rejecting instinct theory, psychologists first proposed simple drive-reduction theories of motivation in its place (Hull, 1943). </a:t>
            </a:r>
          </a:p>
          <a:p>
            <a:pPr algn="just"/>
            <a:r>
              <a:rPr lang="en-US" dirty="0" smtClean="0"/>
              <a:t>Drive theories assume that people are always trying to reduce internal tension.</a:t>
            </a:r>
          </a:p>
          <a:p>
            <a:pPr algn="just"/>
            <a:r>
              <a:rPr lang="en-US" dirty="0" smtClean="0"/>
              <a:t>Therefore, drive theories believe that the source of motivation lies within the person (not from the environment)</a:t>
            </a:r>
            <a:endParaRPr lang="en-US" dirty="0" smtClean="0">
              <a:solidFill>
                <a:srgbClr val="000000"/>
              </a:solidFill>
              <a:cs typeface="Times New Roman" pitchFamily="18" charset="0"/>
            </a:endParaRPr>
          </a:p>
          <a:p>
            <a:pPr algn="just">
              <a:spcBef>
                <a:spcPts val="1200"/>
              </a:spcBef>
            </a:pPr>
            <a:r>
              <a:rPr lang="en-US" b="1" dirty="0" smtClean="0">
                <a:solidFill>
                  <a:srgbClr val="000000"/>
                </a:solidFill>
                <a:cs typeface="Times New Roman" pitchFamily="18" charset="0"/>
              </a:rPr>
              <a:t>Example: </a:t>
            </a:r>
          </a:p>
          <a:p>
            <a:pPr lvl="1" algn="just">
              <a:spcBef>
                <a:spcPts val="1200"/>
              </a:spcBef>
            </a:pPr>
            <a:r>
              <a:rPr lang="en-US" sz="2000" dirty="0" smtClean="0">
                <a:solidFill>
                  <a:srgbClr val="000000"/>
                </a:solidFill>
                <a:cs typeface="Times New Roman" pitchFamily="18" charset="0"/>
              </a:rPr>
              <a:t>when people lack some basic </a:t>
            </a:r>
          </a:p>
          <a:p>
            <a:pPr algn="just">
              <a:spcBef>
                <a:spcPts val="1200"/>
              </a:spcBef>
              <a:buNone/>
            </a:pPr>
            <a:r>
              <a:rPr lang="en-US" dirty="0" smtClean="0">
                <a:solidFill>
                  <a:srgbClr val="000000"/>
                </a:solidFill>
                <a:cs typeface="Times New Roman" pitchFamily="18" charset="0"/>
              </a:rPr>
              <a:t>	biological requirement such as water, a drive </a:t>
            </a:r>
          </a:p>
          <a:p>
            <a:pPr algn="just">
              <a:spcBef>
                <a:spcPts val="1200"/>
              </a:spcBef>
              <a:buNone/>
            </a:pPr>
            <a:r>
              <a:rPr lang="en-US" dirty="0" smtClean="0">
                <a:solidFill>
                  <a:srgbClr val="000000"/>
                </a:solidFill>
                <a:cs typeface="Times New Roman" pitchFamily="18" charset="0"/>
              </a:rPr>
              <a:t>	to obtain that requirement (in this case, </a:t>
            </a:r>
          </a:p>
          <a:p>
            <a:pPr algn="just">
              <a:spcBef>
                <a:spcPts val="1200"/>
              </a:spcBef>
              <a:buNone/>
            </a:pPr>
            <a:r>
              <a:rPr lang="en-US" dirty="0" smtClean="0">
                <a:solidFill>
                  <a:srgbClr val="000000"/>
                </a:solidFill>
                <a:cs typeface="Times New Roman" pitchFamily="18" charset="0"/>
              </a:rPr>
              <a:t>	the thirst drive) is produced.</a:t>
            </a:r>
            <a:endParaRPr lang="en-US" dirty="0" smtClean="0">
              <a:cs typeface="Times New Roman" pitchFamily="18" charset="0"/>
            </a:endParaRPr>
          </a:p>
          <a:p>
            <a:endParaRPr lang="en-US" dirty="0"/>
          </a:p>
        </p:txBody>
      </p:sp>
      <p:sp>
        <p:nvSpPr>
          <p:cNvPr id="13" name="Title 12"/>
          <p:cNvSpPr>
            <a:spLocks noGrp="1"/>
          </p:cNvSpPr>
          <p:nvPr>
            <p:ph type="title"/>
          </p:nvPr>
        </p:nvSpPr>
        <p:spPr>
          <a:xfrm>
            <a:off x="1370012" y="381000"/>
            <a:ext cx="9601200" cy="685800"/>
          </a:xfrm>
        </p:spPr>
        <p:txBody>
          <a:bodyPr/>
          <a:lstStyle/>
          <a:p>
            <a:r>
              <a:rPr lang="en-US" b="1" dirty="0" smtClean="0"/>
              <a:t>Drive Deduction Theory</a:t>
            </a:r>
            <a:endParaRPr lang="en-US" b="1" dirty="0"/>
          </a:p>
        </p:txBody>
      </p:sp>
      <p:pic>
        <p:nvPicPr>
          <p:cNvPr id="24578" name="Picture 2" descr="http://www.divawhispers.com/wp-content/uploads/2012/03/thirsty.gif"/>
          <p:cNvPicPr>
            <a:picLocks noChangeAspect="1" noChangeArrowheads="1"/>
          </p:cNvPicPr>
          <p:nvPr/>
        </p:nvPicPr>
        <p:blipFill>
          <a:blip r:embed="rId2"/>
          <a:srcRect/>
          <a:stretch>
            <a:fillRect/>
          </a:stretch>
        </p:blipFill>
        <p:spPr bwMode="auto">
          <a:xfrm>
            <a:off x="6780212" y="3429000"/>
            <a:ext cx="4038600" cy="3028950"/>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295400"/>
            <a:ext cx="7010400" cy="5105400"/>
          </a:xfrm>
        </p:spPr>
        <p:txBody>
          <a:bodyPr>
            <a:normAutofit/>
          </a:bodyPr>
          <a:lstStyle/>
          <a:p>
            <a:r>
              <a:rPr lang="en-US" b="1" dirty="0" smtClean="0"/>
              <a:t>Drive</a:t>
            </a:r>
          </a:p>
          <a:p>
            <a:pPr lvl="1"/>
            <a:r>
              <a:rPr lang="en-US" dirty="0" smtClean="0"/>
              <a:t>Motivational tension, or arousal, that energizes behavior in order to fulfill some need</a:t>
            </a:r>
          </a:p>
          <a:p>
            <a:r>
              <a:rPr lang="en-US" b="1" dirty="0" smtClean="0"/>
              <a:t>Primary drive</a:t>
            </a:r>
          </a:p>
          <a:p>
            <a:pPr lvl="1"/>
            <a:r>
              <a:rPr lang="en-US" dirty="0" smtClean="0"/>
              <a:t>Basic drives related to biological needs of the body or the species as a whole</a:t>
            </a:r>
          </a:p>
          <a:p>
            <a:r>
              <a:rPr lang="en-US" b="1" dirty="0" smtClean="0"/>
              <a:t>Secondary drives</a:t>
            </a:r>
          </a:p>
          <a:p>
            <a:pPr lvl="1"/>
            <a:r>
              <a:rPr lang="en-US" dirty="0" smtClean="0"/>
              <a:t>Needs are brought about by prior experience and learning</a:t>
            </a:r>
          </a:p>
          <a:p>
            <a:pPr>
              <a:buNone/>
            </a:pPr>
            <a:endParaRPr lang="en-US" dirty="0"/>
          </a:p>
        </p:txBody>
      </p:sp>
      <p:sp>
        <p:nvSpPr>
          <p:cNvPr id="13" name="Title 12"/>
          <p:cNvSpPr>
            <a:spLocks noGrp="1"/>
          </p:cNvSpPr>
          <p:nvPr>
            <p:ph type="title"/>
          </p:nvPr>
        </p:nvSpPr>
        <p:spPr>
          <a:xfrm>
            <a:off x="1370012" y="381000"/>
            <a:ext cx="9601200" cy="685800"/>
          </a:xfrm>
        </p:spPr>
        <p:txBody>
          <a:bodyPr/>
          <a:lstStyle/>
          <a:p>
            <a:r>
              <a:rPr lang="en-US" b="1" dirty="0" smtClean="0"/>
              <a:t>Drive Deduction Theory</a:t>
            </a:r>
            <a:endParaRPr lang="en-US" b="1" dirty="0"/>
          </a:p>
        </p:txBody>
      </p:sp>
      <p:pic>
        <p:nvPicPr>
          <p:cNvPr id="5" name="Picture 5" descr="C:\Documents and Settings\JStory\Application Data\Microsoft\Media Catalog\Downloaded Clips\cl1f\j0078607.jpg"/>
          <p:cNvPicPr>
            <a:picLocks noChangeAspect="1" noChangeArrowheads="1"/>
          </p:cNvPicPr>
          <p:nvPr/>
        </p:nvPicPr>
        <p:blipFill>
          <a:blip r:embed="rId2"/>
          <a:srcRect/>
          <a:stretch>
            <a:fillRect/>
          </a:stretch>
        </p:blipFill>
        <p:spPr bwMode="auto">
          <a:xfrm>
            <a:off x="3275012" y="4191000"/>
            <a:ext cx="3657600" cy="2444750"/>
          </a:xfrm>
          <a:prstGeom prst="rect">
            <a:avLst/>
          </a:prstGeom>
          <a:noFill/>
        </p:spPr>
      </p:pic>
      <p:pic>
        <p:nvPicPr>
          <p:cNvPr id="6" name="Content Placeholder 4" descr="jim_chasing_mr_bacon_hg_clr.gif"/>
          <p:cNvPicPr>
            <a:picLocks noChangeAspect="1"/>
          </p:cNvPicPr>
          <p:nvPr/>
        </p:nvPicPr>
        <p:blipFill>
          <a:blip r:embed="rId3"/>
          <a:srcRect/>
          <a:stretch>
            <a:fillRect/>
          </a:stretch>
        </p:blipFill>
        <p:spPr>
          <a:xfrm>
            <a:off x="7923212" y="1752600"/>
            <a:ext cx="3200400" cy="3746764"/>
          </a:xfrm>
          <a:prstGeom prst="rect">
            <a:avLst/>
          </a:prstGeom>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out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ppt_x"/>
                                          </p:val>
                                        </p:tav>
                                        <p:tav tm="100000">
                                          <p:val>
                                            <p:strVal val="#ppt_x"/>
                                          </p:val>
                                        </p:tav>
                                      </p:tavLst>
                                    </p:anim>
                                    <p:anim calcmode="lin" valueType="num">
                                      <p:cBhvr additive="base">
                                        <p:cTn id="13"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371600"/>
            <a:ext cx="6019800" cy="5105400"/>
          </a:xfrm>
        </p:spPr>
        <p:txBody>
          <a:bodyPr>
            <a:noAutofit/>
          </a:bodyPr>
          <a:lstStyle/>
          <a:p>
            <a:pPr algn="just">
              <a:lnSpc>
                <a:spcPct val="100000"/>
              </a:lnSpc>
            </a:pPr>
            <a:r>
              <a:rPr lang="en-US" dirty="0" smtClean="0"/>
              <a:t>Wants to maintain homeostasis.</a:t>
            </a:r>
          </a:p>
          <a:p>
            <a:pPr algn="just">
              <a:lnSpc>
                <a:spcPct val="100000"/>
              </a:lnSpc>
            </a:pPr>
            <a:r>
              <a:rPr lang="en-US" b="1" dirty="0" smtClean="0"/>
              <a:t>Homeostasis:</a:t>
            </a:r>
          </a:p>
          <a:p>
            <a:pPr lvl="1" algn="just">
              <a:lnSpc>
                <a:spcPct val="100000"/>
              </a:lnSpc>
            </a:pPr>
            <a:r>
              <a:rPr lang="en-US" sz="2000" dirty="0" smtClean="0"/>
              <a:t>A basic motivational phenomena that underlies primary drives and involves the body’s tendency to maintain a steady internal state</a:t>
            </a:r>
          </a:p>
          <a:p>
            <a:pPr algn="just">
              <a:lnSpc>
                <a:spcPct val="100000"/>
              </a:lnSpc>
            </a:pPr>
            <a:r>
              <a:rPr lang="en-US" dirty="0" smtClean="0">
                <a:solidFill>
                  <a:srgbClr val="000000"/>
                </a:solidFill>
                <a:cs typeface="Times New Roman" pitchFamily="18" charset="0"/>
              </a:rPr>
              <a:t>Homeostasis operates through feedback loops that bring deviations in body functioning back to a more optimal state.</a:t>
            </a:r>
          </a:p>
          <a:p>
            <a:pPr algn="just">
              <a:lnSpc>
                <a:spcPct val="100000"/>
              </a:lnSpc>
            </a:pPr>
            <a:r>
              <a:rPr lang="en-US" dirty="0" smtClean="0">
                <a:solidFill>
                  <a:srgbClr val="000000"/>
                </a:solidFill>
                <a:cs typeface="Times New Roman" pitchFamily="18" charset="0"/>
              </a:rPr>
              <a:t> similar to the way a thermostat and furnace work in a home heating system to maintain a steady temperature </a:t>
            </a:r>
            <a:endParaRPr lang="en-US" dirty="0"/>
          </a:p>
        </p:txBody>
      </p:sp>
      <p:sp>
        <p:nvSpPr>
          <p:cNvPr id="13" name="Title 12"/>
          <p:cNvSpPr>
            <a:spLocks noGrp="1"/>
          </p:cNvSpPr>
          <p:nvPr>
            <p:ph type="title"/>
          </p:nvPr>
        </p:nvSpPr>
        <p:spPr>
          <a:xfrm>
            <a:off x="1370012" y="381000"/>
            <a:ext cx="9601200" cy="685800"/>
          </a:xfrm>
        </p:spPr>
        <p:txBody>
          <a:bodyPr/>
          <a:lstStyle/>
          <a:p>
            <a:r>
              <a:rPr lang="en-US" b="1" dirty="0" smtClean="0"/>
              <a:t>Drive Deduction Theory Approach</a:t>
            </a:r>
            <a:endParaRPr lang="en-US" b="1" dirty="0"/>
          </a:p>
        </p:txBody>
      </p:sp>
      <p:pic>
        <p:nvPicPr>
          <p:cNvPr id="25602" name="Picture 2" descr="http://1.bp.blogspot.com/-l9saYTysolE/UO7Xpr8TLHI/AAAAAAAAC38/DdyggDD8yLI/s1600/easelly_visual.jpg"/>
          <p:cNvPicPr>
            <a:picLocks noChangeAspect="1" noChangeArrowheads="1"/>
          </p:cNvPicPr>
          <p:nvPr/>
        </p:nvPicPr>
        <p:blipFill>
          <a:blip r:embed="rId2"/>
          <a:srcRect l="2552" t="8798" r="4306" b="2974"/>
          <a:stretch>
            <a:fillRect/>
          </a:stretch>
        </p:blipFill>
        <p:spPr bwMode="auto">
          <a:xfrm>
            <a:off x="7008812" y="1066800"/>
            <a:ext cx="4500081" cy="5486400"/>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684212" y="1524000"/>
            <a:ext cx="7315200" cy="5105400"/>
          </a:xfrm>
        </p:spPr>
        <p:txBody>
          <a:bodyPr>
            <a:noAutofit/>
          </a:bodyPr>
          <a:lstStyle/>
          <a:p>
            <a:pPr algn="just">
              <a:lnSpc>
                <a:spcPct val="100000"/>
              </a:lnSpc>
              <a:buFontTx/>
              <a:buChar char="•"/>
            </a:pPr>
            <a:r>
              <a:rPr lang="en-US" dirty="0" smtClean="0">
                <a:solidFill>
                  <a:srgbClr val="000000"/>
                </a:solidFill>
                <a:cs typeface="Times New Roman" pitchFamily="18" charset="0"/>
              </a:rPr>
              <a:t>Arousal approaches seek to explain behavior in which the goal is to maintain or increase excitement (</a:t>
            </a:r>
            <a:r>
              <a:rPr lang="en-US" dirty="0" err="1" smtClean="0">
                <a:solidFill>
                  <a:srgbClr val="000000"/>
                </a:solidFill>
                <a:cs typeface="Times New Roman" pitchFamily="18" charset="0"/>
              </a:rPr>
              <a:t>Berlyne</a:t>
            </a:r>
            <a:r>
              <a:rPr lang="en-US" dirty="0" smtClean="0">
                <a:solidFill>
                  <a:srgbClr val="000000"/>
                </a:solidFill>
                <a:cs typeface="Times New Roman" pitchFamily="18" charset="0"/>
              </a:rPr>
              <a:t>, 1967; </a:t>
            </a:r>
            <a:r>
              <a:rPr lang="en-US" dirty="0" err="1" smtClean="0">
                <a:solidFill>
                  <a:srgbClr val="000000"/>
                </a:solidFill>
                <a:cs typeface="Times New Roman" pitchFamily="18" charset="0"/>
              </a:rPr>
              <a:t>Brehm</a:t>
            </a:r>
            <a:r>
              <a:rPr lang="en-US" dirty="0" smtClean="0">
                <a:solidFill>
                  <a:srgbClr val="000000"/>
                </a:solidFill>
                <a:cs typeface="Times New Roman" pitchFamily="18" charset="0"/>
              </a:rPr>
              <a:t> &amp; Self, 1989).  </a:t>
            </a:r>
          </a:p>
          <a:p>
            <a:pPr algn="just">
              <a:lnSpc>
                <a:spcPct val="100000"/>
              </a:lnSpc>
              <a:buFontTx/>
              <a:buChar char="•"/>
            </a:pPr>
            <a:r>
              <a:rPr lang="en-US" dirty="0" smtClean="0">
                <a:solidFill>
                  <a:srgbClr val="000000"/>
                </a:solidFill>
                <a:cs typeface="Times New Roman" pitchFamily="18" charset="0"/>
              </a:rPr>
              <a:t>According to arousal approaches to motivation, each of us tries to maintain a certain level of stimulation and activity.  </a:t>
            </a:r>
          </a:p>
          <a:p>
            <a:pPr algn="just">
              <a:lnSpc>
                <a:spcPct val="100000"/>
              </a:lnSpc>
              <a:buFontTx/>
              <a:buChar char="•"/>
            </a:pPr>
            <a:r>
              <a:rPr lang="en-US" dirty="0" smtClean="0">
                <a:solidFill>
                  <a:srgbClr val="000000"/>
                </a:solidFill>
                <a:cs typeface="Times New Roman" pitchFamily="18" charset="0"/>
              </a:rPr>
              <a:t>As with the drive-reduction model, if our stimulation and activity levels become too high, we try to reduce them.  </a:t>
            </a:r>
          </a:p>
          <a:p>
            <a:pPr algn="just">
              <a:lnSpc>
                <a:spcPct val="100000"/>
              </a:lnSpc>
              <a:buFontTx/>
              <a:buChar char="•"/>
            </a:pPr>
            <a:r>
              <a:rPr lang="en-US" dirty="0" smtClean="0">
                <a:solidFill>
                  <a:srgbClr val="000000"/>
                </a:solidFill>
                <a:cs typeface="Times New Roman" pitchFamily="18" charset="0"/>
              </a:rPr>
              <a:t>But in contrast to the drive-reduction model, the arousal model also suggests that if the levels of stimulation and activity are too low, we will try to increase them by seeking stimulation.</a:t>
            </a:r>
            <a:endParaRPr lang="en-US" dirty="0">
              <a:cs typeface="Times New Roman" pitchFamily="18" charset="0"/>
            </a:endParaRPr>
          </a:p>
        </p:txBody>
      </p:sp>
      <p:sp>
        <p:nvSpPr>
          <p:cNvPr id="13" name="Title 12"/>
          <p:cNvSpPr>
            <a:spLocks noGrp="1"/>
          </p:cNvSpPr>
          <p:nvPr>
            <p:ph type="title"/>
          </p:nvPr>
        </p:nvSpPr>
        <p:spPr>
          <a:xfrm>
            <a:off x="1370012" y="381000"/>
            <a:ext cx="9601200" cy="685800"/>
          </a:xfrm>
        </p:spPr>
        <p:txBody>
          <a:bodyPr/>
          <a:lstStyle/>
          <a:p>
            <a:r>
              <a:rPr lang="en-US" b="1" dirty="0" smtClean="0"/>
              <a:t>Arousal Theory</a:t>
            </a:r>
            <a:endParaRPr lang="en-US" b="1" dirty="0"/>
          </a:p>
        </p:txBody>
      </p:sp>
      <p:pic>
        <p:nvPicPr>
          <p:cNvPr id="4" name="Picture 3" descr="taking-test-0407-med.jpg"/>
          <p:cNvPicPr>
            <a:picLocks noChangeAspect="1"/>
          </p:cNvPicPr>
          <p:nvPr/>
        </p:nvPicPr>
        <p:blipFill>
          <a:blip r:embed="rId2"/>
          <a:srcRect/>
          <a:stretch>
            <a:fillRect/>
          </a:stretch>
        </p:blipFill>
        <p:spPr bwMode="auto">
          <a:xfrm>
            <a:off x="8761412" y="3429000"/>
            <a:ext cx="2095500" cy="2905125"/>
          </a:xfrm>
          <a:prstGeom prst="rect">
            <a:avLst/>
          </a:prstGeom>
          <a:noFill/>
          <a:ln w="9525">
            <a:noFill/>
            <a:miter lim="800000"/>
            <a:headEnd/>
            <a:tailEnd/>
          </a:ln>
        </p:spPr>
      </p:pic>
      <p:pic>
        <p:nvPicPr>
          <p:cNvPr id="23556" name="Picture 4" descr="http://revisionworld.co.uk/files/utheory.jpg"/>
          <p:cNvPicPr>
            <a:picLocks noChangeAspect="1" noChangeArrowheads="1"/>
          </p:cNvPicPr>
          <p:nvPr/>
        </p:nvPicPr>
        <p:blipFill>
          <a:blip r:embed="rId3"/>
          <a:srcRect t="51717"/>
          <a:stretch>
            <a:fillRect/>
          </a:stretch>
        </p:blipFill>
        <p:spPr bwMode="auto">
          <a:xfrm>
            <a:off x="8025875" y="990600"/>
            <a:ext cx="3554937" cy="2124076"/>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684212" y="1524000"/>
            <a:ext cx="10668000" cy="5105400"/>
          </a:xfrm>
        </p:spPr>
        <p:txBody>
          <a:bodyPr>
            <a:noAutofit/>
          </a:bodyPr>
          <a:lstStyle/>
          <a:p>
            <a:pPr algn="just">
              <a:lnSpc>
                <a:spcPct val="100000"/>
              </a:lnSpc>
              <a:buFontTx/>
              <a:buChar char="•"/>
            </a:pPr>
            <a:r>
              <a:rPr lang="en-US" altLang="en-US" dirty="0" smtClean="0"/>
              <a:t>People are motivated to maintain an optimum level of arousal</a:t>
            </a:r>
          </a:p>
          <a:p>
            <a:pPr lvl="1" algn="just">
              <a:lnSpc>
                <a:spcPct val="100000"/>
              </a:lnSpc>
              <a:buFontTx/>
              <a:buChar char="•"/>
            </a:pPr>
            <a:r>
              <a:rPr lang="en-US" altLang="en-US" sz="2000" dirty="0" smtClean="0"/>
              <a:t>Neither too high nor too low</a:t>
            </a:r>
          </a:p>
          <a:p>
            <a:pPr>
              <a:lnSpc>
                <a:spcPct val="80000"/>
              </a:lnSpc>
            </a:pPr>
            <a:r>
              <a:rPr lang="en-US" b="1" u="sng" dirty="0" smtClean="0"/>
              <a:t>Arousal</a:t>
            </a:r>
            <a:r>
              <a:rPr lang="en-US" dirty="0" smtClean="0"/>
              <a:t> – level of alertness, wakefulness, and activation caused by activity in the CNS.</a:t>
            </a:r>
          </a:p>
          <a:p>
            <a:pPr>
              <a:lnSpc>
                <a:spcPct val="80000"/>
              </a:lnSpc>
            </a:pPr>
            <a:r>
              <a:rPr lang="en-US" dirty="0" smtClean="0"/>
              <a:t>The optimal level of arousal varies with the person and the activity.</a:t>
            </a:r>
          </a:p>
          <a:p>
            <a:pPr>
              <a:lnSpc>
                <a:spcPct val="80000"/>
              </a:lnSpc>
            </a:pPr>
            <a:r>
              <a:rPr lang="en-US" b="1" u="sng" dirty="0" smtClean="0"/>
              <a:t>Yerkes-Dodson Law</a:t>
            </a:r>
            <a:r>
              <a:rPr lang="en-US" dirty="0" smtClean="0"/>
              <a:t> – We usually perform most activities best when we are moderately aroused. </a:t>
            </a:r>
          </a:p>
          <a:p>
            <a:pPr algn="just">
              <a:lnSpc>
                <a:spcPct val="100000"/>
              </a:lnSpc>
              <a:buFontTx/>
              <a:buChar char="•"/>
            </a:pPr>
            <a:endParaRPr lang="en-US" dirty="0">
              <a:cs typeface="Times New Roman" pitchFamily="18" charset="0"/>
            </a:endParaRPr>
          </a:p>
        </p:txBody>
      </p:sp>
      <p:sp>
        <p:nvSpPr>
          <p:cNvPr id="13" name="Title 12"/>
          <p:cNvSpPr>
            <a:spLocks noGrp="1"/>
          </p:cNvSpPr>
          <p:nvPr>
            <p:ph type="title"/>
          </p:nvPr>
        </p:nvSpPr>
        <p:spPr>
          <a:xfrm>
            <a:off x="1370012" y="381000"/>
            <a:ext cx="9601200" cy="685800"/>
          </a:xfrm>
        </p:spPr>
        <p:txBody>
          <a:bodyPr/>
          <a:lstStyle/>
          <a:p>
            <a:r>
              <a:rPr lang="en-US" b="1" dirty="0" smtClean="0"/>
              <a:t>Arousal Theory Cont…</a:t>
            </a:r>
            <a:endParaRPr lang="en-US" b="1" dirty="0"/>
          </a:p>
        </p:txBody>
      </p:sp>
      <p:pic>
        <p:nvPicPr>
          <p:cNvPr id="6" name="Picture 5" descr="01.jpg"/>
          <p:cNvPicPr>
            <a:picLocks noChangeAspect="1"/>
          </p:cNvPicPr>
          <p:nvPr/>
        </p:nvPicPr>
        <p:blipFill>
          <a:blip r:embed="rId2"/>
          <a:srcRect/>
          <a:stretch>
            <a:fillRect/>
          </a:stretch>
        </p:blipFill>
        <p:spPr bwMode="auto">
          <a:xfrm>
            <a:off x="3960812" y="3962400"/>
            <a:ext cx="3352800" cy="2609850"/>
          </a:xfrm>
          <a:prstGeom prst="rect">
            <a:avLst/>
          </a:prstGeom>
          <a:noFill/>
          <a:ln w="9525">
            <a:noFill/>
            <a:miter lim="800000"/>
            <a:headEnd/>
            <a:tailEnd/>
          </a:ln>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684212" y="1524000"/>
            <a:ext cx="10668000" cy="5105400"/>
          </a:xfrm>
        </p:spPr>
        <p:txBody>
          <a:bodyPr>
            <a:noAutofit/>
          </a:bodyPr>
          <a:lstStyle/>
          <a:p>
            <a:pPr>
              <a:lnSpc>
                <a:spcPct val="80000"/>
              </a:lnSpc>
            </a:pPr>
            <a:r>
              <a:rPr lang="en-US" dirty="0" smtClean="0"/>
              <a:t>The law also states that we perform worse when arousal is either to low or too high.</a:t>
            </a:r>
          </a:p>
          <a:p>
            <a:pPr>
              <a:lnSpc>
                <a:spcPct val="80000"/>
              </a:lnSpc>
            </a:pPr>
            <a:r>
              <a:rPr lang="en-US" dirty="0" smtClean="0"/>
              <a:t>Example: Think about sports or driving a car</a:t>
            </a:r>
          </a:p>
          <a:p>
            <a:pPr algn="just">
              <a:lnSpc>
                <a:spcPct val="100000"/>
              </a:lnSpc>
              <a:buFontTx/>
              <a:buChar char="•"/>
            </a:pPr>
            <a:endParaRPr lang="en-US" dirty="0">
              <a:cs typeface="Times New Roman" pitchFamily="18" charset="0"/>
            </a:endParaRPr>
          </a:p>
        </p:txBody>
      </p:sp>
      <p:sp>
        <p:nvSpPr>
          <p:cNvPr id="13" name="Title 12"/>
          <p:cNvSpPr>
            <a:spLocks noGrp="1"/>
          </p:cNvSpPr>
          <p:nvPr>
            <p:ph type="title"/>
          </p:nvPr>
        </p:nvSpPr>
        <p:spPr>
          <a:xfrm>
            <a:off x="1370012" y="381000"/>
            <a:ext cx="9601200" cy="685800"/>
          </a:xfrm>
        </p:spPr>
        <p:txBody>
          <a:bodyPr/>
          <a:lstStyle/>
          <a:p>
            <a:r>
              <a:rPr lang="en-US" b="1" dirty="0" smtClean="0"/>
              <a:t>Arousal Theory Example</a:t>
            </a:r>
            <a:endParaRPr lang="en-US" b="1" dirty="0"/>
          </a:p>
        </p:txBody>
      </p:sp>
      <p:pic>
        <p:nvPicPr>
          <p:cNvPr id="4" name="Picture 6" descr="hyalite-ice-climbing-craig-millet-super-touring-lg"/>
          <p:cNvPicPr>
            <a:picLocks noChangeAspect="1" noChangeArrowheads="1"/>
          </p:cNvPicPr>
          <p:nvPr/>
        </p:nvPicPr>
        <p:blipFill>
          <a:blip r:embed="rId2"/>
          <a:srcRect t="20846"/>
          <a:stretch>
            <a:fillRect/>
          </a:stretch>
        </p:blipFill>
        <p:spPr bwMode="auto">
          <a:xfrm rot="19968386">
            <a:off x="765842" y="2947745"/>
            <a:ext cx="2973388" cy="3077293"/>
          </a:xfrm>
          <a:prstGeom prst="rect">
            <a:avLst/>
          </a:prstGeom>
          <a:noFill/>
        </p:spPr>
      </p:pic>
      <p:pic>
        <p:nvPicPr>
          <p:cNvPr id="28674" name="Picture 2" descr="http://t3.gstatic.com/images?q=tbn:ANd9GcRjUgnnRWzzzMjd5Strw5zx0bNt6hSNq7TyNPLk0a7Pj_4rwd-Oug"/>
          <p:cNvPicPr>
            <a:picLocks noChangeAspect="1" noChangeArrowheads="1"/>
          </p:cNvPicPr>
          <p:nvPr/>
        </p:nvPicPr>
        <p:blipFill>
          <a:blip r:embed="rId3"/>
          <a:srcRect/>
          <a:stretch>
            <a:fillRect/>
          </a:stretch>
        </p:blipFill>
        <p:spPr bwMode="auto">
          <a:xfrm>
            <a:off x="3960812" y="2743200"/>
            <a:ext cx="4495800" cy="2991752"/>
          </a:xfrm>
          <a:prstGeom prst="rect">
            <a:avLst/>
          </a:prstGeom>
          <a:noFill/>
        </p:spPr>
      </p:pic>
      <p:pic>
        <p:nvPicPr>
          <p:cNvPr id="28676" name="Picture 4" descr="http://upload.wikimedia.org/wikipedia/commons/thumb/b/b9/Football_iu_1996.jpg/300px-Football_iu_1996.jpg"/>
          <p:cNvPicPr>
            <a:picLocks noChangeAspect="1" noChangeArrowheads="1"/>
          </p:cNvPicPr>
          <p:nvPr/>
        </p:nvPicPr>
        <p:blipFill>
          <a:blip r:embed="rId4"/>
          <a:srcRect/>
          <a:stretch>
            <a:fillRect/>
          </a:stretch>
        </p:blipFill>
        <p:spPr bwMode="auto">
          <a:xfrm rot="20126168">
            <a:off x="8304212" y="3124200"/>
            <a:ext cx="3407019" cy="2362201"/>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295400"/>
            <a:ext cx="6858000" cy="5105400"/>
          </a:xfrm>
        </p:spPr>
        <p:txBody>
          <a:bodyPr>
            <a:normAutofit/>
          </a:bodyPr>
          <a:lstStyle/>
          <a:p>
            <a:pPr algn="just">
              <a:lnSpc>
                <a:spcPct val="100000"/>
              </a:lnSpc>
            </a:pPr>
            <a:r>
              <a:rPr lang="en-US" dirty="0" smtClean="0"/>
              <a:t>An incentive has an ability to motivate behavior.</a:t>
            </a:r>
          </a:p>
          <a:p>
            <a:pPr algn="just">
              <a:lnSpc>
                <a:spcPct val="100000"/>
              </a:lnSpc>
            </a:pPr>
            <a:r>
              <a:rPr lang="en-US" b="1" dirty="0" smtClean="0"/>
              <a:t>Push vs. Pull theory :</a:t>
            </a:r>
          </a:p>
          <a:p>
            <a:pPr lvl="1" algn="just">
              <a:lnSpc>
                <a:spcPct val="100000"/>
              </a:lnSpc>
            </a:pPr>
            <a:r>
              <a:rPr lang="en-US" sz="2000" dirty="0" smtClean="0"/>
              <a:t>1. Internal states of tension push people certain directions.</a:t>
            </a:r>
          </a:p>
          <a:p>
            <a:pPr lvl="1" algn="just">
              <a:lnSpc>
                <a:spcPct val="100000"/>
              </a:lnSpc>
            </a:pPr>
            <a:r>
              <a:rPr lang="en-US" sz="2000" dirty="0" smtClean="0"/>
              <a:t>2. External stimuli pull people in certain directions.</a:t>
            </a:r>
          </a:p>
          <a:p>
            <a:pPr algn="just">
              <a:lnSpc>
                <a:spcPct val="100000"/>
              </a:lnSpc>
            </a:pPr>
            <a:r>
              <a:rPr lang="en-US" dirty="0" smtClean="0"/>
              <a:t>According to incentive theory, motivation comes from the environment around you.</a:t>
            </a:r>
          </a:p>
          <a:p>
            <a:pPr lvl="1">
              <a:buNone/>
            </a:pPr>
            <a:endParaRPr lang="en-US" dirty="0" smtClean="0"/>
          </a:p>
        </p:txBody>
      </p:sp>
      <p:sp>
        <p:nvSpPr>
          <p:cNvPr id="13" name="Title 12"/>
          <p:cNvSpPr>
            <a:spLocks noGrp="1"/>
          </p:cNvSpPr>
          <p:nvPr>
            <p:ph type="title"/>
          </p:nvPr>
        </p:nvSpPr>
        <p:spPr>
          <a:xfrm>
            <a:off x="1370012" y="381000"/>
            <a:ext cx="9601200" cy="685800"/>
          </a:xfrm>
        </p:spPr>
        <p:txBody>
          <a:bodyPr/>
          <a:lstStyle/>
          <a:p>
            <a:r>
              <a:rPr lang="en-US" b="1" dirty="0" smtClean="0"/>
              <a:t>Incentive Approaches: Motivation’s Pull</a:t>
            </a:r>
            <a:endParaRPr lang="en-US" b="1" dirty="0"/>
          </a:p>
        </p:txBody>
      </p:sp>
      <p:pic>
        <p:nvPicPr>
          <p:cNvPr id="22530" name="Picture 2" descr="http://loveparadiseforyou.com/wp-content/uploads/2008/08/98e31517-e4b4-39b0-f652a310d3bc61ac_1.jpg"/>
          <p:cNvPicPr>
            <a:picLocks noChangeAspect="1" noChangeArrowheads="1"/>
          </p:cNvPicPr>
          <p:nvPr/>
        </p:nvPicPr>
        <p:blipFill>
          <a:blip r:embed="rId2"/>
          <a:srcRect/>
          <a:stretch>
            <a:fillRect/>
          </a:stretch>
        </p:blipFill>
        <p:spPr bwMode="auto">
          <a:xfrm>
            <a:off x="2894012" y="4232671"/>
            <a:ext cx="2667000" cy="2625329"/>
          </a:xfrm>
          <a:prstGeom prst="rect">
            <a:avLst/>
          </a:prstGeom>
          <a:noFill/>
        </p:spPr>
      </p:pic>
      <p:pic>
        <p:nvPicPr>
          <p:cNvPr id="22532" name="Picture 4" descr="http://images.flatworldknowledge.com/portolesedias/portolesedias-fig07_006.jpg"/>
          <p:cNvPicPr>
            <a:picLocks noChangeAspect="1" noChangeArrowheads="1"/>
          </p:cNvPicPr>
          <p:nvPr/>
        </p:nvPicPr>
        <p:blipFill>
          <a:blip r:embed="rId3" cstate="print"/>
          <a:srcRect/>
          <a:stretch>
            <a:fillRect/>
          </a:stretch>
        </p:blipFill>
        <p:spPr bwMode="auto">
          <a:xfrm>
            <a:off x="7847012" y="1143000"/>
            <a:ext cx="3650419" cy="5486400"/>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295400"/>
            <a:ext cx="5715000" cy="5105400"/>
          </a:xfrm>
        </p:spPr>
        <p:txBody>
          <a:bodyPr>
            <a:normAutofit/>
          </a:bodyPr>
          <a:lstStyle/>
          <a:p>
            <a:pPr algn="just"/>
            <a:r>
              <a:rPr lang="en-US" dirty="0" smtClean="0"/>
              <a:t>Incentive approaches to motivation</a:t>
            </a:r>
          </a:p>
          <a:p>
            <a:pPr lvl="1" algn="just"/>
            <a:r>
              <a:rPr lang="en-US" sz="2000" dirty="0" smtClean="0"/>
              <a:t>Suggests that motivation stems from the desire to obtain valued external goals, or incentives.</a:t>
            </a:r>
          </a:p>
          <a:p>
            <a:pPr lvl="1" algn="just"/>
            <a:r>
              <a:rPr lang="en-US" sz="2000" dirty="0" smtClean="0"/>
              <a:t>Example: </a:t>
            </a:r>
            <a:r>
              <a:rPr lang="en-US" sz="2000" dirty="0" smtClean="0">
                <a:solidFill>
                  <a:srgbClr val="000000"/>
                </a:solidFill>
                <a:cs typeface="Times New Roman" pitchFamily="18" charset="0"/>
              </a:rPr>
              <a:t>grades, money, affection, food etc accounts for a person’s motivation.</a:t>
            </a:r>
            <a:endParaRPr lang="en-US" sz="2000" dirty="0" smtClean="0"/>
          </a:p>
          <a:p>
            <a:pPr lvl="1">
              <a:buNone/>
            </a:pPr>
            <a:endParaRPr lang="en-US" dirty="0" smtClean="0"/>
          </a:p>
        </p:txBody>
      </p:sp>
      <p:sp>
        <p:nvSpPr>
          <p:cNvPr id="13" name="Title 12"/>
          <p:cNvSpPr>
            <a:spLocks noGrp="1"/>
          </p:cNvSpPr>
          <p:nvPr>
            <p:ph type="title"/>
          </p:nvPr>
        </p:nvSpPr>
        <p:spPr>
          <a:xfrm>
            <a:off x="1370012" y="381000"/>
            <a:ext cx="9601200" cy="685800"/>
          </a:xfrm>
        </p:spPr>
        <p:txBody>
          <a:bodyPr/>
          <a:lstStyle/>
          <a:p>
            <a:r>
              <a:rPr lang="en-US" b="1" dirty="0" smtClean="0"/>
              <a:t>Incentive Approaches: Motivation’s Pull</a:t>
            </a:r>
            <a:endParaRPr lang="en-US" b="1" dirty="0"/>
          </a:p>
        </p:txBody>
      </p:sp>
      <p:pic>
        <p:nvPicPr>
          <p:cNvPr id="30722" name="Picture 2" descr="https://wikispaces.psu.edu/download/attachments/41095599/MotivationTraining.gif?version=1&amp;modificationDate=1252469328000"/>
          <p:cNvPicPr>
            <a:picLocks noChangeAspect="1" noChangeArrowheads="1"/>
          </p:cNvPicPr>
          <p:nvPr/>
        </p:nvPicPr>
        <p:blipFill>
          <a:blip r:embed="rId2"/>
          <a:srcRect/>
          <a:stretch>
            <a:fillRect/>
          </a:stretch>
        </p:blipFill>
        <p:spPr bwMode="auto">
          <a:xfrm>
            <a:off x="6704012" y="1600200"/>
            <a:ext cx="4714875" cy="3971925"/>
          </a:xfrm>
          <a:prstGeom prst="rect">
            <a:avLst/>
          </a:prstGeom>
          <a:noFill/>
        </p:spPr>
      </p:pic>
      <p:pic>
        <p:nvPicPr>
          <p:cNvPr id="30724" name="Picture 4" descr="http://www.rawfoodswitch.com/wp-content/uploads/food-cravings-yum-20090910-164415.jpg"/>
          <p:cNvPicPr>
            <a:picLocks noChangeAspect="1" noChangeArrowheads="1"/>
          </p:cNvPicPr>
          <p:nvPr/>
        </p:nvPicPr>
        <p:blipFill>
          <a:blip r:embed="rId3"/>
          <a:srcRect/>
          <a:stretch>
            <a:fillRect/>
          </a:stretch>
        </p:blipFill>
        <p:spPr bwMode="auto">
          <a:xfrm>
            <a:off x="1827212" y="3733800"/>
            <a:ext cx="3581400" cy="2549472"/>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2132012" y="2590800"/>
            <a:ext cx="8153400" cy="5105400"/>
          </a:xfrm>
        </p:spPr>
        <p:txBody>
          <a:bodyPr>
            <a:normAutofit/>
          </a:bodyPr>
          <a:lstStyle/>
          <a:p>
            <a:r>
              <a:rPr lang="en-US" sz="2800" b="1" dirty="0" smtClean="0"/>
              <a:t>Drive theory</a:t>
            </a:r>
            <a:r>
              <a:rPr lang="en-US" sz="2800" dirty="0" smtClean="0"/>
              <a:t> – Biological internal motivation (homeostasis)</a:t>
            </a:r>
          </a:p>
          <a:p>
            <a:r>
              <a:rPr lang="en-US" sz="2800" b="1" dirty="0" smtClean="0"/>
              <a:t>Incentive theory</a:t>
            </a:r>
            <a:r>
              <a:rPr lang="en-US" sz="2800" dirty="0" smtClean="0"/>
              <a:t> – Environmental motivation (not as much homeostasis, more outside factors)</a:t>
            </a:r>
          </a:p>
          <a:p>
            <a:pPr lvl="1">
              <a:buNone/>
            </a:pPr>
            <a:endParaRPr lang="en-US" dirty="0" smtClean="0"/>
          </a:p>
        </p:txBody>
      </p:sp>
      <p:sp>
        <p:nvSpPr>
          <p:cNvPr id="13" name="Title 12"/>
          <p:cNvSpPr>
            <a:spLocks noGrp="1"/>
          </p:cNvSpPr>
          <p:nvPr>
            <p:ph type="title"/>
          </p:nvPr>
        </p:nvSpPr>
        <p:spPr>
          <a:xfrm>
            <a:off x="1446212" y="609600"/>
            <a:ext cx="9601200" cy="914400"/>
          </a:xfrm>
        </p:spPr>
        <p:txBody>
          <a:bodyPr>
            <a:normAutofit fontScale="90000"/>
          </a:bodyPr>
          <a:lstStyle/>
          <a:p>
            <a:r>
              <a:rPr lang="en-US" b="1" dirty="0" smtClean="0"/>
              <a:t>What is the difference between drive theory and incentive theory?</a:t>
            </a:r>
            <a:endParaRPr lang="en-US" b="1" dirty="0"/>
          </a:p>
        </p:txBody>
      </p:sp>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295400"/>
            <a:ext cx="10668000" cy="5105400"/>
          </a:xfrm>
        </p:spPr>
        <p:txBody>
          <a:bodyPr>
            <a:normAutofit/>
          </a:bodyPr>
          <a:lstStyle/>
          <a:p>
            <a:pPr algn="just">
              <a:buFontTx/>
              <a:buChar char="•"/>
            </a:pPr>
            <a:r>
              <a:rPr lang="en-US" dirty="0" smtClean="0">
                <a:solidFill>
                  <a:srgbClr val="000000"/>
                </a:solidFill>
                <a:cs typeface="Times New Roman" pitchFamily="18" charset="0"/>
              </a:rPr>
              <a:t>Cognitive approaches to motivation suggest that motivation is a product of people’s thoughts, expectations, and goals.</a:t>
            </a:r>
          </a:p>
          <a:p>
            <a:pPr algn="just">
              <a:buFontTx/>
              <a:buChar char="•"/>
            </a:pPr>
            <a:r>
              <a:rPr lang="en-US" b="1" dirty="0" smtClean="0">
                <a:solidFill>
                  <a:srgbClr val="000000"/>
                </a:solidFill>
                <a:cs typeface="Times New Roman" pitchFamily="18" charset="0"/>
              </a:rPr>
              <a:t>Example: </a:t>
            </a:r>
          </a:p>
          <a:p>
            <a:pPr lvl="1" algn="just">
              <a:buFontTx/>
              <a:buChar char="•"/>
            </a:pPr>
            <a:r>
              <a:rPr lang="en-US" sz="2000" dirty="0" smtClean="0">
                <a:solidFill>
                  <a:srgbClr val="000000"/>
                </a:solidFill>
                <a:cs typeface="Times New Roman" pitchFamily="18" charset="0"/>
              </a:rPr>
              <a:t>The degree to which people are motivated to study for a test is based on their expectation of how well studying will pay off in terms of a good grade.</a:t>
            </a:r>
          </a:p>
          <a:p>
            <a:pPr algn="just">
              <a:buFontTx/>
              <a:buChar char="•"/>
            </a:pPr>
            <a:endParaRPr lang="en-US" dirty="0" smtClean="0">
              <a:solidFill>
                <a:srgbClr val="000000"/>
              </a:solidFill>
              <a:cs typeface="Times New Roman" pitchFamily="18" charset="0"/>
            </a:endParaRPr>
          </a:p>
          <a:p>
            <a:pPr lvl="1">
              <a:buNone/>
            </a:pPr>
            <a:endParaRPr lang="en-US" dirty="0" smtClean="0"/>
          </a:p>
        </p:txBody>
      </p:sp>
      <p:sp>
        <p:nvSpPr>
          <p:cNvPr id="13" name="Title 12"/>
          <p:cNvSpPr>
            <a:spLocks noGrp="1"/>
          </p:cNvSpPr>
          <p:nvPr>
            <p:ph type="title"/>
          </p:nvPr>
        </p:nvSpPr>
        <p:spPr>
          <a:xfrm>
            <a:off x="1446212" y="0"/>
            <a:ext cx="10134600" cy="914400"/>
          </a:xfrm>
        </p:spPr>
        <p:txBody>
          <a:bodyPr>
            <a:normAutofit fontScale="90000"/>
          </a:bodyPr>
          <a:lstStyle/>
          <a:p>
            <a:r>
              <a:rPr lang="en-US" b="1" dirty="0" smtClean="0"/>
              <a:t>Cognitive Approaches: The Thoughts Behind Motivation</a:t>
            </a:r>
            <a:endParaRPr lang="en-US" b="1" dirty="0"/>
          </a:p>
        </p:txBody>
      </p:sp>
      <p:pic>
        <p:nvPicPr>
          <p:cNvPr id="33794" name="Picture 2" descr="http://www1.free-clipart.net/gallery2/clipart/Motivational/Go_For_It.jpg"/>
          <p:cNvPicPr>
            <a:picLocks noChangeAspect="1" noChangeArrowheads="1"/>
          </p:cNvPicPr>
          <p:nvPr/>
        </p:nvPicPr>
        <p:blipFill>
          <a:blip r:embed="rId2"/>
          <a:srcRect/>
          <a:stretch>
            <a:fillRect/>
          </a:stretch>
        </p:blipFill>
        <p:spPr bwMode="auto">
          <a:xfrm>
            <a:off x="760412" y="3276600"/>
            <a:ext cx="2971800" cy="2971800"/>
          </a:xfrm>
          <a:prstGeom prst="rect">
            <a:avLst/>
          </a:prstGeom>
          <a:noFill/>
        </p:spPr>
      </p:pic>
      <p:pic>
        <p:nvPicPr>
          <p:cNvPr id="8" name="Picture 6" descr="C:\Documents and Settings\JStory\Application Data\Microsoft\Media Catalog\Downloaded Clips\cl63\j0249130.wmf"/>
          <p:cNvPicPr>
            <a:picLocks noChangeAspect="1" noChangeArrowheads="1"/>
          </p:cNvPicPr>
          <p:nvPr/>
        </p:nvPicPr>
        <p:blipFill>
          <a:blip r:embed="rId3"/>
          <a:srcRect/>
          <a:stretch>
            <a:fillRect/>
          </a:stretch>
        </p:blipFill>
        <p:spPr bwMode="auto">
          <a:xfrm>
            <a:off x="3579812" y="3566726"/>
            <a:ext cx="4191000" cy="2140337"/>
          </a:xfrm>
          <a:prstGeom prst="rect">
            <a:avLst/>
          </a:prstGeom>
          <a:noFill/>
        </p:spPr>
      </p:pic>
      <p:pic>
        <p:nvPicPr>
          <p:cNvPr id="7" name="Picture 6" descr="businessman_clapping_hg_clr.gif"/>
          <p:cNvPicPr>
            <a:picLocks noChangeAspect="1"/>
          </p:cNvPicPr>
          <p:nvPr/>
        </p:nvPicPr>
        <p:blipFill>
          <a:blip r:embed="rId4"/>
          <a:srcRect/>
          <a:stretch>
            <a:fillRect/>
          </a:stretch>
        </p:blipFill>
        <p:spPr bwMode="auto">
          <a:xfrm>
            <a:off x="8532812" y="3429000"/>
            <a:ext cx="2743200" cy="3429000"/>
          </a:xfrm>
          <a:prstGeom prst="rect">
            <a:avLst/>
          </a:prstGeom>
          <a:noFill/>
          <a:ln w="9525">
            <a:noFill/>
            <a:miter lim="800000"/>
            <a:headEnd/>
            <a:tailEnd/>
          </a:ln>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2" descr="http://accidental-hr.com/wp-content/uploads/2010/08/bigstock_Self_Motivation_Golden_Dollar_2032755.jpg"/>
          <p:cNvPicPr>
            <a:picLocks noChangeAspect="1" noChangeArrowheads="1"/>
          </p:cNvPicPr>
          <p:nvPr/>
        </p:nvPicPr>
        <p:blipFill>
          <a:blip r:embed="rId2"/>
          <a:srcRect r="11382"/>
          <a:stretch>
            <a:fillRect/>
          </a:stretch>
        </p:blipFill>
        <p:spPr bwMode="auto">
          <a:xfrm>
            <a:off x="7351712" y="1447800"/>
            <a:ext cx="4152900" cy="4698657"/>
          </a:xfrm>
          <a:prstGeom prst="rect">
            <a:avLst/>
          </a:prstGeom>
          <a:noFill/>
        </p:spPr>
      </p:pic>
      <p:sp>
        <p:nvSpPr>
          <p:cNvPr id="14" name="Content Placeholder 13"/>
          <p:cNvSpPr>
            <a:spLocks noGrp="1"/>
          </p:cNvSpPr>
          <p:nvPr>
            <p:ph idx="1"/>
          </p:nvPr>
        </p:nvSpPr>
        <p:spPr>
          <a:xfrm>
            <a:off x="760412" y="1295400"/>
            <a:ext cx="7239000" cy="5105400"/>
          </a:xfrm>
        </p:spPr>
        <p:txBody>
          <a:bodyPr>
            <a:normAutofit fontScale="92500" lnSpcReduction="10000"/>
          </a:bodyPr>
          <a:lstStyle/>
          <a:p>
            <a:pPr algn="just">
              <a:lnSpc>
                <a:spcPct val="120000"/>
              </a:lnSpc>
              <a:buFontTx/>
              <a:buChar char="•"/>
            </a:pPr>
            <a:r>
              <a:rPr lang="en-US" sz="2200" dirty="0" smtClean="0">
                <a:solidFill>
                  <a:srgbClr val="000000"/>
                </a:solidFill>
                <a:cs typeface="Times New Roman" pitchFamily="18" charset="0"/>
              </a:rPr>
              <a:t>Cognitive theories of motivation draw a key distinction between intrinsic and extrinsic motivation.  </a:t>
            </a:r>
          </a:p>
          <a:p>
            <a:pPr lvl="1" algn="just">
              <a:lnSpc>
                <a:spcPct val="120000"/>
              </a:lnSpc>
              <a:buFontTx/>
              <a:buChar char="•"/>
            </a:pPr>
            <a:r>
              <a:rPr lang="en-US" sz="2200" dirty="0" smtClean="0">
                <a:solidFill>
                  <a:srgbClr val="000000"/>
                </a:solidFill>
                <a:cs typeface="Times New Roman" pitchFamily="18" charset="0"/>
              </a:rPr>
              <a:t>Intrinsic motivation causes us to participate in an activity for our own enjoyment, rather than for any concrete, tangible reward that it will bring us. </a:t>
            </a:r>
          </a:p>
          <a:p>
            <a:pPr lvl="1" algn="just">
              <a:lnSpc>
                <a:spcPct val="120000"/>
              </a:lnSpc>
              <a:buFontTx/>
              <a:buChar char="•"/>
            </a:pPr>
            <a:r>
              <a:rPr lang="en-US" sz="2200" dirty="0" smtClean="0">
                <a:solidFill>
                  <a:srgbClr val="000000"/>
                </a:solidFill>
                <a:cs typeface="Times New Roman" pitchFamily="18" charset="0"/>
              </a:rPr>
              <a:t>Extrinsic motivation causes us to do something for money, a grade, or some other concrete, tangible reward.  </a:t>
            </a:r>
          </a:p>
          <a:p>
            <a:pPr lvl="1" algn="just">
              <a:lnSpc>
                <a:spcPct val="120000"/>
              </a:lnSpc>
              <a:buFontTx/>
              <a:buChar char="•"/>
            </a:pPr>
            <a:r>
              <a:rPr lang="en-US" sz="2200" dirty="0" smtClean="0">
                <a:solidFill>
                  <a:srgbClr val="000000"/>
                </a:solidFill>
                <a:cs typeface="Times New Roman" pitchFamily="18" charset="0"/>
              </a:rPr>
              <a:t>For example, when a physician works long hours because she loves medicine, intrinsic motivation is prompting her; if she works hard in order to make a lot of money, extrinsic motivation underlies her efforts.</a:t>
            </a:r>
            <a:endParaRPr lang="en-US" sz="2200" dirty="0" smtClean="0">
              <a:cs typeface="Times New Roman" pitchFamily="18" charset="0"/>
            </a:endParaRPr>
          </a:p>
          <a:p>
            <a:pPr algn="just">
              <a:buFontTx/>
              <a:buChar char="•"/>
            </a:pPr>
            <a:endParaRPr lang="en-US" dirty="0" smtClean="0">
              <a:solidFill>
                <a:srgbClr val="000000"/>
              </a:solidFill>
              <a:cs typeface="Times New Roman" pitchFamily="18" charset="0"/>
            </a:endParaRPr>
          </a:p>
          <a:p>
            <a:pPr lvl="1">
              <a:buNone/>
            </a:pPr>
            <a:endParaRPr lang="en-US" dirty="0" smtClean="0"/>
          </a:p>
        </p:txBody>
      </p:sp>
      <p:sp>
        <p:nvSpPr>
          <p:cNvPr id="13" name="Title 12"/>
          <p:cNvSpPr>
            <a:spLocks noGrp="1"/>
          </p:cNvSpPr>
          <p:nvPr>
            <p:ph type="title"/>
          </p:nvPr>
        </p:nvSpPr>
        <p:spPr>
          <a:xfrm>
            <a:off x="1446212" y="0"/>
            <a:ext cx="10134600" cy="914400"/>
          </a:xfrm>
        </p:spPr>
        <p:txBody>
          <a:bodyPr>
            <a:normAutofit fontScale="90000"/>
          </a:bodyPr>
          <a:lstStyle/>
          <a:p>
            <a:r>
              <a:rPr lang="en-US" b="1" dirty="0" smtClean="0"/>
              <a:t>Cognitive Approaches: The Thoughts Behind Motivation</a:t>
            </a:r>
            <a:endParaRPr lang="en-US" b="1" dirty="0"/>
          </a:p>
        </p:txBody>
      </p:sp>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295400"/>
            <a:ext cx="6781800" cy="5105400"/>
          </a:xfrm>
        </p:spPr>
        <p:txBody>
          <a:bodyPr>
            <a:normAutofit/>
          </a:bodyPr>
          <a:lstStyle/>
          <a:p>
            <a:pPr algn="just">
              <a:buFontTx/>
              <a:buChar char="•"/>
            </a:pPr>
            <a:r>
              <a:rPr lang="en-US" dirty="0" smtClean="0">
                <a:solidFill>
                  <a:srgbClr val="000000"/>
                </a:solidFill>
                <a:cs typeface="Times New Roman" pitchFamily="18" charset="0"/>
              </a:rPr>
              <a:t>The </a:t>
            </a:r>
            <a:r>
              <a:rPr lang="en-US" b="1" dirty="0" smtClean="0">
                <a:solidFill>
                  <a:srgbClr val="000000"/>
                </a:solidFill>
                <a:cs typeface="Times New Roman" pitchFamily="18" charset="0"/>
              </a:rPr>
              <a:t>need for achievement</a:t>
            </a:r>
            <a:r>
              <a:rPr lang="en-US" dirty="0" smtClean="0">
                <a:solidFill>
                  <a:srgbClr val="000000"/>
                </a:solidFill>
                <a:cs typeface="Times New Roman" pitchFamily="18" charset="0"/>
              </a:rPr>
              <a:t> is a stable, learned characteristic in which satisfaction is obtained by striving for and attaining a level of excellence (McClelland et al., 1953).  </a:t>
            </a:r>
          </a:p>
          <a:p>
            <a:pPr algn="just">
              <a:buFontTx/>
              <a:buChar char="•"/>
            </a:pPr>
            <a:r>
              <a:rPr lang="en-US" dirty="0" smtClean="0">
                <a:solidFill>
                  <a:srgbClr val="000000"/>
                </a:solidFill>
                <a:cs typeface="Times New Roman" pitchFamily="18" charset="0"/>
              </a:rPr>
              <a:t>People with a high need for achievement seek out situations in which they can compete against some standard, that can be grades, money, or winning at a game, and prove themselves successful.  </a:t>
            </a:r>
          </a:p>
          <a:p>
            <a:pPr algn="just">
              <a:buFontTx/>
              <a:buChar char="•"/>
            </a:pPr>
            <a:r>
              <a:rPr lang="en-US" dirty="0" smtClean="0">
                <a:solidFill>
                  <a:srgbClr val="000000"/>
                </a:solidFill>
                <a:cs typeface="Times New Roman" pitchFamily="18" charset="0"/>
              </a:rPr>
              <a:t>But they are not indiscriminate when it comes to picking their challenges, they tend to avoid situations in which success will come too easily and situations in which success is unlikely.  </a:t>
            </a:r>
          </a:p>
          <a:p>
            <a:pPr algn="just">
              <a:buFontTx/>
              <a:buChar char="•"/>
            </a:pPr>
            <a:r>
              <a:rPr lang="en-US" dirty="0" smtClean="0">
                <a:solidFill>
                  <a:srgbClr val="000000"/>
                </a:solidFill>
                <a:cs typeface="Times New Roman" pitchFamily="18" charset="0"/>
              </a:rPr>
              <a:t>Instead, people high in achievement motivation are apt to choose tasks that are of intermediate difficulty.</a:t>
            </a:r>
            <a:endParaRPr lang="en-US" dirty="0" smtClean="0">
              <a:cs typeface="Times New Roman" pitchFamily="18" charset="0"/>
            </a:endParaRPr>
          </a:p>
          <a:p>
            <a:pPr algn="just">
              <a:buFontTx/>
              <a:buChar char="•"/>
            </a:pPr>
            <a:endParaRPr lang="en-US" dirty="0" smtClean="0">
              <a:solidFill>
                <a:srgbClr val="000000"/>
              </a:solidFill>
              <a:cs typeface="Times New Roman" pitchFamily="18" charset="0"/>
            </a:endParaRPr>
          </a:p>
          <a:p>
            <a:pPr lvl="1">
              <a:buNone/>
            </a:pPr>
            <a:endParaRPr lang="en-US" dirty="0" smtClean="0"/>
          </a:p>
        </p:txBody>
      </p:sp>
      <p:sp>
        <p:nvSpPr>
          <p:cNvPr id="13" name="Title 12"/>
          <p:cNvSpPr>
            <a:spLocks noGrp="1"/>
          </p:cNvSpPr>
          <p:nvPr>
            <p:ph type="title"/>
          </p:nvPr>
        </p:nvSpPr>
        <p:spPr>
          <a:xfrm>
            <a:off x="1446212" y="0"/>
            <a:ext cx="10134600" cy="914400"/>
          </a:xfrm>
        </p:spPr>
        <p:txBody>
          <a:bodyPr>
            <a:normAutofit/>
          </a:bodyPr>
          <a:lstStyle/>
          <a:p>
            <a:r>
              <a:rPr lang="en-US" b="1" dirty="0" smtClean="0"/>
              <a:t>The Need for Achievement: Striving for Success</a:t>
            </a:r>
            <a:endParaRPr lang="en-US" b="1" dirty="0"/>
          </a:p>
        </p:txBody>
      </p:sp>
      <p:pic>
        <p:nvPicPr>
          <p:cNvPr id="5" name="Picture 4" descr="rachel_grade_a_plus_hg_clr.gif"/>
          <p:cNvPicPr>
            <a:picLocks noChangeAspect="1"/>
          </p:cNvPicPr>
          <p:nvPr/>
        </p:nvPicPr>
        <p:blipFill>
          <a:blip r:embed="rId2"/>
          <a:srcRect/>
          <a:stretch>
            <a:fillRect/>
          </a:stretch>
        </p:blipFill>
        <p:spPr bwMode="auto">
          <a:xfrm>
            <a:off x="8075612" y="4724400"/>
            <a:ext cx="2238375" cy="1641475"/>
          </a:xfrm>
          <a:prstGeom prst="rect">
            <a:avLst/>
          </a:prstGeom>
          <a:noFill/>
          <a:ln w="9525">
            <a:noFill/>
            <a:miter lim="800000"/>
            <a:headEnd/>
            <a:tailEnd/>
          </a:ln>
        </p:spPr>
      </p:pic>
      <p:pic>
        <p:nvPicPr>
          <p:cNvPr id="6" name="Picture 5" descr="business_man_jonas_holding_money_hg_clr.gif"/>
          <p:cNvPicPr>
            <a:picLocks noChangeAspect="1"/>
          </p:cNvPicPr>
          <p:nvPr/>
        </p:nvPicPr>
        <p:blipFill>
          <a:blip r:embed="rId3"/>
          <a:srcRect/>
          <a:stretch>
            <a:fillRect/>
          </a:stretch>
        </p:blipFill>
        <p:spPr bwMode="auto">
          <a:xfrm>
            <a:off x="10133012" y="2362200"/>
            <a:ext cx="1423988" cy="2276475"/>
          </a:xfrm>
          <a:prstGeom prst="rect">
            <a:avLst/>
          </a:prstGeom>
          <a:noFill/>
          <a:ln w="9525">
            <a:noFill/>
            <a:miter lim="800000"/>
            <a:headEnd/>
            <a:tailEnd/>
          </a:ln>
        </p:spPr>
      </p:pic>
      <p:pic>
        <p:nvPicPr>
          <p:cNvPr id="7" name="Picture 6" descr="man_jumping_for_joy_hg_clr.gif"/>
          <p:cNvPicPr>
            <a:picLocks noChangeAspect="1"/>
          </p:cNvPicPr>
          <p:nvPr/>
        </p:nvPicPr>
        <p:blipFill>
          <a:blip r:embed="rId4"/>
          <a:srcRect/>
          <a:stretch>
            <a:fillRect/>
          </a:stretch>
        </p:blipFill>
        <p:spPr bwMode="auto">
          <a:xfrm>
            <a:off x="7466012" y="762000"/>
            <a:ext cx="3028950" cy="3333750"/>
          </a:xfrm>
          <a:prstGeom prst="rect">
            <a:avLst/>
          </a:prstGeom>
          <a:noFill/>
          <a:ln w="9525">
            <a:noFill/>
            <a:miter lim="800000"/>
            <a:headEnd/>
            <a:tailEnd/>
          </a:ln>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912812" y="1219200"/>
            <a:ext cx="10591800" cy="5105400"/>
          </a:xfrm>
        </p:spPr>
        <p:txBody>
          <a:bodyPr>
            <a:normAutofit/>
          </a:bodyPr>
          <a:lstStyle/>
          <a:p>
            <a:pPr algn="just"/>
            <a:r>
              <a:rPr lang="en-US" dirty="0" smtClean="0"/>
              <a:t>Maslow's hierarchy of needs is a theory in psychology proposed by Abraham Maslow in his 1943 paper </a:t>
            </a:r>
            <a:r>
              <a:rPr lang="en-US" b="1" dirty="0" smtClean="0"/>
              <a:t>"A Theory of Human Motivation"</a:t>
            </a:r>
          </a:p>
          <a:p>
            <a:pPr algn="just"/>
            <a:r>
              <a:rPr lang="en-US" dirty="0" smtClean="0"/>
              <a:t>Abraham Maslow said we are motivated by needs, and all needs are not created equal.</a:t>
            </a:r>
          </a:p>
          <a:p>
            <a:pPr algn="just"/>
            <a:r>
              <a:rPr lang="en-US" altLang="en-US" dirty="0" smtClean="0"/>
              <a:t>Motives are divided into several levels of hierarchy from basic survival needs to psychological and self-fulfillment needs.</a:t>
            </a:r>
          </a:p>
          <a:p>
            <a:pPr algn="just">
              <a:spcBef>
                <a:spcPts val="1000"/>
              </a:spcBef>
            </a:pPr>
            <a:r>
              <a:rPr lang="en-US" dirty="0" smtClean="0"/>
              <a:t>Maslow says lower needs must be met before you can </a:t>
            </a:r>
          </a:p>
          <a:p>
            <a:pPr algn="just">
              <a:spcBef>
                <a:spcPts val="1000"/>
              </a:spcBef>
              <a:buNone/>
            </a:pPr>
            <a:r>
              <a:rPr lang="en-US" dirty="0" smtClean="0"/>
              <a:t>	continue up the pyramid</a:t>
            </a:r>
          </a:p>
          <a:p>
            <a:pPr algn="just">
              <a:spcBef>
                <a:spcPts val="1000"/>
              </a:spcBef>
            </a:pPr>
            <a:r>
              <a:rPr lang="en-US" dirty="0" smtClean="0"/>
              <a:t>Maslow believed few people reach this level</a:t>
            </a:r>
          </a:p>
          <a:p>
            <a:pPr algn="just">
              <a:spcBef>
                <a:spcPts val="1000"/>
              </a:spcBef>
            </a:pPr>
            <a:r>
              <a:rPr lang="en-US" dirty="0" smtClean="0">
                <a:solidFill>
                  <a:srgbClr val="000000"/>
                </a:solidFill>
                <a:cs typeface="Times New Roman" pitchFamily="18" charset="0"/>
              </a:rPr>
              <a:t>The model considers different motivational </a:t>
            </a:r>
          </a:p>
          <a:p>
            <a:pPr algn="just">
              <a:spcBef>
                <a:spcPts val="1000"/>
              </a:spcBef>
              <a:buNone/>
            </a:pPr>
            <a:r>
              <a:rPr lang="en-US" dirty="0" smtClean="0">
                <a:solidFill>
                  <a:srgbClr val="000000"/>
                </a:solidFill>
                <a:cs typeface="Times New Roman" pitchFamily="18" charset="0"/>
              </a:rPr>
              <a:t>needs to be ordered in a hierarchy, and it suggests that </a:t>
            </a:r>
          </a:p>
          <a:p>
            <a:pPr algn="just">
              <a:spcBef>
                <a:spcPts val="1000"/>
              </a:spcBef>
              <a:buNone/>
            </a:pPr>
            <a:r>
              <a:rPr lang="en-US" dirty="0" smtClean="0">
                <a:solidFill>
                  <a:srgbClr val="000000"/>
                </a:solidFill>
                <a:cs typeface="Times New Roman" pitchFamily="18" charset="0"/>
              </a:rPr>
              <a:t>before more sophisticated, higher-order needs can be met, </a:t>
            </a:r>
          </a:p>
          <a:p>
            <a:pPr algn="just">
              <a:spcBef>
                <a:spcPts val="1000"/>
              </a:spcBef>
              <a:buNone/>
            </a:pPr>
            <a:r>
              <a:rPr lang="en-US" dirty="0" smtClean="0">
                <a:solidFill>
                  <a:srgbClr val="000000"/>
                </a:solidFill>
                <a:cs typeface="Times New Roman" pitchFamily="18" charset="0"/>
              </a:rPr>
              <a:t>certain primary needs must be satisfied (Maslow, 1970; 1987). </a:t>
            </a:r>
            <a:endParaRPr lang="en-US" dirty="0" smtClean="0"/>
          </a:p>
          <a:p>
            <a:pPr algn="just">
              <a:buFontTx/>
              <a:buChar char="•"/>
            </a:pPr>
            <a:endParaRPr lang="en-US" dirty="0" smtClean="0">
              <a:solidFill>
                <a:srgbClr val="000000"/>
              </a:solidFill>
              <a:cs typeface="Times New Roman" pitchFamily="18" charset="0"/>
            </a:endParaRPr>
          </a:p>
          <a:p>
            <a:pPr lvl="1">
              <a:buNone/>
            </a:pPr>
            <a:endParaRPr lang="en-US" dirty="0" smtClean="0"/>
          </a:p>
        </p:txBody>
      </p:sp>
      <p:sp>
        <p:nvSpPr>
          <p:cNvPr id="13" name="Title 12"/>
          <p:cNvSpPr>
            <a:spLocks noGrp="1"/>
          </p:cNvSpPr>
          <p:nvPr>
            <p:ph type="title"/>
          </p:nvPr>
        </p:nvSpPr>
        <p:spPr>
          <a:xfrm>
            <a:off x="1446212" y="0"/>
            <a:ext cx="10134600" cy="914400"/>
          </a:xfrm>
        </p:spPr>
        <p:txBody>
          <a:bodyPr>
            <a:normAutofit/>
          </a:bodyPr>
          <a:lstStyle/>
          <a:p>
            <a:r>
              <a:rPr lang="en-US" b="1" dirty="0" smtClean="0"/>
              <a:t>Maslow's Hierarchy Of Needs </a:t>
            </a:r>
            <a:endParaRPr lang="en-US" b="1" dirty="0"/>
          </a:p>
        </p:txBody>
      </p:sp>
      <p:pic>
        <p:nvPicPr>
          <p:cNvPr id="2050" name="Picture 2" descr="http://www.miraclemind.com/investors/newsletter/2008/5/5/maslow_2.jpg"/>
          <p:cNvPicPr>
            <a:picLocks noChangeAspect="1" noChangeArrowheads="1"/>
          </p:cNvPicPr>
          <p:nvPr/>
        </p:nvPicPr>
        <p:blipFill>
          <a:blip r:embed="rId2"/>
          <a:srcRect r="8889"/>
          <a:stretch>
            <a:fillRect/>
          </a:stretch>
        </p:blipFill>
        <p:spPr bwMode="auto">
          <a:xfrm>
            <a:off x="8532812" y="3505200"/>
            <a:ext cx="3124200" cy="2857500"/>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295400"/>
            <a:ext cx="10591800" cy="5105400"/>
          </a:xfrm>
        </p:spPr>
        <p:txBody>
          <a:bodyPr>
            <a:normAutofit/>
          </a:bodyPr>
          <a:lstStyle/>
          <a:p>
            <a:endParaRPr lang="en-US" b="1" dirty="0" smtClean="0"/>
          </a:p>
          <a:p>
            <a:pPr algn="just">
              <a:buFontTx/>
              <a:buChar char="•"/>
            </a:pPr>
            <a:endParaRPr lang="en-US" dirty="0" smtClean="0">
              <a:solidFill>
                <a:srgbClr val="000000"/>
              </a:solidFill>
              <a:cs typeface="Times New Roman" pitchFamily="18" charset="0"/>
            </a:endParaRPr>
          </a:p>
          <a:p>
            <a:pPr lvl="1">
              <a:buNone/>
            </a:pPr>
            <a:endParaRPr lang="en-US" dirty="0" smtClean="0"/>
          </a:p>
        </p:txBody>
      </p:sp>
      <p:sp>
        <p:nvSpPr>
          <p:cNvPr id="13" name="Title 12"/>
          <p:cNvSpPr>
            <a:spLocks noGrp="1"/>
          </p:cNvSpPr>
          <p:nvPr>
            <p:ph type="title"/>
          </p:nvPr>
        </p:nvSpPr>
        <p:spPr>
          <a:xfrm>
            <a:off x="1446212" y="0"/>
            <a:ext cx="10134600" cy="914400"/>
          </a:xfrm>
        </p:spPr>
        <p:txBody>
          <a:bodyPr>
            <a:normAutofit/>
          </a:bodyPr>
          <a:lstStyle/>
          <a:p>
            <a:r>
              <a:rPr lang="en-US" b="1" dirty="0" smtClean="0"/>
              <a:t>Maslow's Hierarchy Of Needs: Model </a:t>
            </a:r>
            <a:endParaRPr lang="en-US" b="1" dirty="0"/>
          </a:p>
        </p:txBody>
      </p:sp>
      <p:pic>
        <p:nvPicPr>
          <p:cNvPr id="6" name="Picture 5" descr="maslow"/>
          <p:cNvPicPr>
            <a:picLocks noChangeAspect="1" noChangeArrowheads="1"/>
          </p:cNvPicPr>
          <p:nvPr/>
        </p:nvPicPr>
        <p:blipFill>
          <a:blip r:embed="rId2"/>
          <a:srcRect/>
          <a:stretch>
            <a:fillRect/>
          </a:stretch>
        </p:blipFill>
        <p:spPr>
          <a:xfrm>
            <a:off x="2436812" y="959183"/>
            <a:ext cx="6410325" cy="5656851"/>
          </a:xfrm>
          <a:prstGeom prst="rect">
            <a:avLst/>
          </a:prstGeom>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912812" y="1219200"/>
            <a:ext cx="10591800" cy="5105400"/>
          </a:xfrm>
        </p:spPr>
        <p:txBody>
          <a:bodyPr>
            <a:normAutofit/>
          </a:bodyPr>
          <a:lstStyle/>
          <a:p>
            <a:pPr algn="just">
              <a:buFontTx/>
              <a:buChar char="•"/>
            </a:pPr>
            <a:r>
              <a:rPr lang="en-US" dirty="0" smtClean="0">
                <a:solidFill>
                  <a:srgbClr val="000000"/>
                </a:solidFill>
                <a:cs typeface="Times New Roman" pitchFamily="18" charset="0"/>
              </a:rPr>
              <a:t>The model can be conceptualized as a pyramid in which the more basic needs are at the bottom and the higher-level needs are at the top.</a:t>
            </a:r>
          </a:p>
          <a:p>
            <a:pPr>
              <a:buFontTx/>
              <a:buChar char="•"/>
            </a:pPr>
            <a:r>
              <a:rPr lang="en-US" b="1" dirty="0" smtClean="0">
                <a:solidFill>
                  <a:srgbClr val="000000"/>
                </a:solidFill>
                <a:cs typeface="Times New Roman" pitchFamily="18" charset="0"/>
              </a:rPr>
              <a:t>The most basic needs: </a:t>
            </a:r>
          </a:p>
          <a:p>
            <a:pPr lvl="1">
              <a:buFontTx/>
              <a:buChar char="•"/>
            </a:pPr>
            <a:r>
              <a:rPr lang="en-US" b="1" dirty="0" smtClean="0">
                <a:solidFill>
                  <a:srgbClr val="000000"/>
                </a:solidFill>
                <a:cs typeface="Times New Roman" pitchFamily="18" charset="0"/>
              </a:rPr>
              <a:t>Primary drives</a:t>
            </a:r>
            <a:r>
              <a:rPr lang="en-US" dirty="0" smtClean="0">
                <a:solidFill>
                  <a:srgbClr val="000000"/>
                </a:solidFill>
                <a:cs typeface="Times New Roman" pitchFamily="18" charset="0"/>
              </a:rPr>
              <a:t>: needs for water, food, sleep, sex, and the like. To move up the hierarchy, a person must have these basic physiological needs met.  </a:t>
            </a:r>
          </a:p>
          <a:p>
            <a:pPr lvl="1">
              <a:buFontTx/>
              <a:buChar char="•"/>
            </a:pPr>
            <a:r>
              <a:rPr lang="en-US" b="1" dirty="0" smtClean="0">
                <a:solidFill>
                  <a:srgbClr val="000000"/>
                </a:solidFill>
                <a:cs typeface="Times New Roman" pitchFamily="18" charset="0"/>
              </a:rPr>
              <a:t>Safety needs: </a:t>
            </a:r>
            <a:r>
              <a:rPr lang="en-US" dirty="0" smtClean="0">
                <a:solidFill>
                  <a:srgbClr val="000000"/>
                </a:solidFill>
                <a:cs typeface="Times New Roman" pitchFamily="18" charset="0"/>
              </a:rPr>
              <a:t>come next in the hierarchy; Maslow suggests that people need a safe, secure environment in order to function effectively.  Physiological and safety needs compose the lower-order needs.</a:t>
            </a:r>
            <a:endParaRPr lang="en-US" dirty="0" smtClean="0">
              <a:cs typeface="Times New Roman" pitchFamily="18" charset="0"/>
            </a:endParaRPr>
          </a:p>
          <a:p>
            <a:pPr algn="just">
              <a:buFontTx/>
              <a:buChar char="•"/>
            </a:pPr>
            <a:endParaRPr lang="en-US" dirty="0" smtClean="0">
              <a:solidFill>
                <a:srgbClr val="000000"/>
              </a:solidFill>
              <a:cs typeface="Times New Roman" pitchFamily="18" charset="0"/>
            </a:endParaRPr>
          </a:p>
          <a:p>
            <a:pPr lvl="1">
              <a:buNone/>
            </a:pPr>
            <a:endParaRPr lang="en-US" dirty="0" smtClean="0"/>
          </a:p>
        </p:txBody>
      </p:sp>
      <p:sp>
        <p:nvSpPr>
          <p:cNvPr id="13" name="Title 12"/>
          <p:cNvSpPr>
            <a:spLocks noGrp="1"/>
          </p:cNvSpPr>
          <p:nvPr>
            <p:ph type="title"/>
          </p:nvPr>
        </p:nvSpPr>
        <p:spPr>
          <a:xfrm>
            <a:off x="1446212" y="0"/>
            <a:ext cx="10134600" cy="914400"/>
          </a:xfrm>
        </p:spPr>
        <p:txBody>
          <a:bodyPr>
            <a:normAutofit/>
          </a:bodyPr>
          <a:lstStyle/>
          <a:p>
            <a:r>
              <a:rPr lang="en-US" b="1" dirty="0" smtClean="0"/>
              <a:t>Maslow's Model Explanation </a:t>
            </a:r>
            <a:endParaRPr lang="en-US" b="1" dirty="0"/>
          </a:p>
        </p:txBody>
      </p:sp>
      <p:pic>
        <p:nvPicPr>
          <p:cNvPr id="35842" name="Picture 2" descr="http://www.empowernetwork.com/drblitz/files/2012/01/basic-needs.jpg"/>
          <p:cNvPicPr>
            <a:picLocks noChangeAspect="1" noChangeArrowheads="1"/>
          </p:cNvPicPr>
          <p:nvPr/>
        </p:nvPicPr>
        <p:blipFill>
          <a:blip r:embed="rId2"/>
          <a:srcRect/>
          <a:stretch>
            <a:fillRect/>
          </a:stretch>
        </p:blipFill>
        <p:spPr bwMode="auto">
          <a:xfrm>
            <a:off x="6018212" y="3733800"/>
            <a:ext cx="4257675" cy="2729537"/>
          </a:xfrm>
          <a:prstGeom prst="rect">
            <a:avLst/>
          </a:prstGeom>
          <a:noFill/>
        </p:spPr>
      </p:pic>
      <p:pic>
        <p:nvPicPr>
          <p:cNvPr id="35844" name="Picture 4" descr="http://0357101.netsolhost.com/infosite/wp-content/uploads/iStock_000015870880Small.jpg"/>
          <p:cNvPicPr>
            <a:picLocks noChangeAspect="1" noChangeArrowheads="1"/>
          </p:cNvPicPr>
          <p:nvPr/>
        </p:nvPicPr>
        <p:blipFill>
          <a:blip r:embed="rId3"/>
          <a:srcRect b="16422"/>
          <a:stretch>
            <a:fillRect/>
          </a:stretch>
        </p:blipFill>
        <p:spPr bwMode="auto">
          <a:xfrm>
            <a:off x="1827212" y="3886200"/>
            <a:ext cx="3248025" cy="2714625"/>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912812" y="1219200"/>
            <a:ext cx="10591800" cy="5105400"/>
          </a:xfrm>
        </p:spPr>
        <p:txBody>
          <a:bodyPr>
            <a:normAutofit/>
          </a:bodyPr>
          <a:lstStyle/>
          <a:p>
            <a:pPr>
              <a:buFontTx/>
              <a:buChar char="•"/>
            </a:pPr>
            <a:r>
              <a:rPr lang="en-US" b="1" dirty="0" smtClean="0">
                <a:solidFill>
                  <a:srgbClr val="000000"/>
                </a:solidFill>
                <a:cs typeface="Times New Roman" pitchFamily="18" charset="0"/>
              </a:rPr>
              <a:t>The High order needs: </a:t>
            </a:r>
            <a:r>
              <a:rPr lang="en-US" dirty="0" smtClean="0">
                <a:solidFill>
                  <a:srgbClr val="000000"/>
                </a:solidFill>
                <a:cs typeface="Times New Roman" pitchFamily="18" charset="0"/>
              </a:rPr>
              <a:t>Only when the basic lower-order needs are met a person can consider fulfilling higher-order needs, such as the need for love and a sense of belonging, esteem, and self-actualization.  </a:t>
            </a:r>
          </a:p>
          <a:p>
            <a:pPr lvl="1">
              <a:buFontTx/>
              <a:buChar char="•"/>
            </a:pPr>
            <a:r>
              <a:rPr lang="en-US" b="1" dirty="0" smtClean="0">
                <a:solidFill>
                  <a:srgbClr val="000000"/>
                </a:solidFill>
                <a:cs typeface="Times New Roman" pitchFamily="18" charset="0"/>
              </a:rPr>
              <a:t>Love and belongingness needs: </a:t>
            </a:r>
            <a:r>
              <a:rPr lang="en-US" dirty="0" smtClean="0">
                <a:solidFill>
                  <a:srgbClr val="000000"/>
                </a:solidFill>
                <a:cs typeface="Times New Roman" pitchFamily="18" charset="0"/>
              </a:rPr>
              <a:t>include the need to obtain </a:t>
            </a:r>
          </a:p>
          <a:p>
            <a:pPr lvl="1">
              <a:buNone/>
            </a:pPr>
            <a:r>
              <a:rPr lang="en-US" dirty="0" smtClean="0">
                <a:solidFill>
                  <a:srgbClr val="000000"/>
                </a:solidFill>
                <a:cs typeface="Times New Roman" pitchFamily="18" charset="0"/>
              </a:rPr>
              <a:t>	and give affection and to be a contributing member of some </a:t>
            </a:r>
          </a:p>
          <a:p>
            <a:pPr lvl="1">
              <a:buNone/>
            </a:pPr>
            <a:r>
              <a:rPr lang="en-US" dirty="0" smtClean="0">
                <a:solidFill>
                  <a:srgbClr val="000000"/>
                </a:solidFill>
                <a:cs typeface="Times New Roman" pitchFamily="18" charset="0"/>
              </a:rPr>
              <a:t>	group or society.  </a:t>
            </a:r>
          </a:p>
          <a:p>
            <a:pPr lvl="1">
              <a:buFontTx/>
              <a:buChar char="•"/>
            </a:pPr>
            <a:r>
              <a:rPr lang="en-US" b="1" dirty="0" smtClean="0">
                <a:solidFill>
                  <a:srgbClr val="000000"/>
                </a:solidFill>
                <a:cs typeface="Times New Roman" pitchFamily="18" charset="0"/>
              </a:rPr>
              <a:t>Esteem: </a:t>
            </a:r>
            <a:r>
              <a:rPr lang="en-US" dirty="0" smtClean="0">
                <a:solidFill>
                  <a:srgbClr val="000000"/>
                </a:solidFill>
                <a:cs typeface="Times New Roman" pitchFamily="18" charset="0"/>
              </a:rPr>
              <a:t>After these needs are fulfilled, the person strives for </a:t>
            </a:r>
          </a:p>
          <a:p>
            <a:pPr lvl="1">
              <a:buNone/>
            </a:pPr>
            <a:r>
              <a:rPr lang="en-US" dirty="0" smtClean="0">
                <a:solidFill>
                  <a:srgbClr val="000000"/>
                </a:solidFill>
                <a:cs typeface="Times New Roman" pitchFamily="18" charset="0"/>
              </a:rPr>
              <a:t>	esteem.  In Maslow’s thinking, esteem relates to the need to </a:t>
            </a:r>
          </a:p>
          <a:p>
            <a:pPr lvl="1">
              <a:buNone/>
            </a:pPr>
            <a:r>
              <a:rPr lang="en-US" dirty="0" smtClean="0">
                <a:solidFill>
                  <a:srgbClr val="000000"/>
                </a:solidFill>
                <a:cs typeface="Times New Roman" pitchFamily="18" charset="0"/>
              </a:rPr>
              <a:t>	develop a sense of self-worth by knowing that others are </a:t>
            </a:r>
          </a:p>
          <a:p>
            <a:pPr lvl="1">
              <a:buNone/>
            </a:pPr>
            <a:r>
              <a:rPr lang="en-US" dirty="0" smtClean="0">
                <a:solidFill>
                  <a:srgbClr val="000000"/>
                </a:solidFill>
                <a:cs typeface="Times New Roman" pitchFamily="18" charset="0"/>
              </a:rPr>
              <a:t>	aware of one’s competence and value</a:t>
            </a:r>
          </a:p>
          <a:p>
            <a:pPr algn="just">
              <a:buFontTx/>
              <a:buChar char="•"/>
            </a:pPr>
            <a:endParaRPr lang="en-US" dirty="0" smtClean="0">
              <a:solidFill>
                <a:srgbClr val="000000"/>
              </a:solidFill>
              <a:cs typeface="Times New Roman" pitchFamily="18" charset="0"/>
            </a:endParaRPr>
          </a:p>
          <a:p>
            <a:pPr lvl="1">
              <a:buNone/>
            </a:pPr>
            <a:endParaRPr lang="en-US" dirty="0" smtClean="0"/>
          </a:p>
        </p:txBody>
      </p:sp>
      <p:sp>
        <p:nvSpPr>
          <p:cNvPr id="13" name="Title 12"/>
          <p:cNvSpPr>
            <a:spLocks noGrp="1"/>
          </p:cNvSpPr>
          <p:nvPr>
            <p:ph type="title"/>
          </p:nvPr>
        </p:nvSpPr>
        <p:spPr>
          <a:xfrm>
            <a:off x="1446212" y="0"/>
            <a:ext cx="10134600" cy="914400"/>
          </a:xfrm>
        </p:spPr>
        <p:txBody>
          <a:bodyPr>
            <a:normAutofit/>
          </a:bodyPr>
          <a:lstStyle/>
          <a:p>
            <a:r>
              <a:rPr lang="en-US" b="1" dirty="0" smtClean="0"/>
              <a:t>Maslow's Model Explanation: cont… </a:t>
            </a:r>
            <a:endParaRPr lang="en-US" b="1" dirty="0"/>
          </a:p>
        </p:txBody>
      </p:sp>
      <p:pic>
        <p:nvPicPr>
          <p:cNvPr id="34818" name="Picture 2" descr="http://3.bp.blogspot.com/-qPECzGJuxqg/TiRiiS2WUMI/AAAAAAAAGtg/vtewRumnhLc/s1600/belonging.jpg"/>
          <p:cNvPicPr>
            <a:picLocks noChangeAspect="1" noChangeArrowheads="1"/>
          </p:cNvPicPr>
          <p:nvPr/>
        </p:nvPicPr>
        <p:blipFill>
          <a:blip r:embed="rId2"/>
          <a:srcRect/>
          <a:stretch>
            <a:fillRect/>
          </a:stretch>
        </p:blipFill>
        <p:spPr bwMode="auto">
          <a:xfrm>
            <a:off x="8456612" y="1981200"/>
            <a:ext cx="3179821" cy="2714626"/>
          </a:xfrm>
          <a:prstGeom prst="rect">
            <a:avLst/>
          </a:prstGeom>
          <a:noFill/>
        </p:spPr>
      </p:pic>
      <p:pic>
        <p:nvPicPr>
          <p:cNvPr id="34822" name="Picture 6" descr="http://www.countryclipart.com/FamilynFriendsFactory/familynfriendslogo.gif"/>
          <p:cNvPicPr>
            <a:picLocks noChangeAspect="1" noChangeArrowheads="1"/>
          </p:cNvPicPr>
          <p:nvPr/>
        </p:nvPicPr>
        <p:blipFill>
          <a:blip r:embed="rId3"/>
          <a:srcRect b="25821"/>
          <a:stretch>
            <a:fillRect/>
          </a:stretch>
        </p:blipFill>
        <p:spPr bwMode="auto">
          <a:xfrm>
            <a:off x="3046412" y="4495800"/>
            <a:ext cx="4953000" cy="2209800"/>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912812" y="1219200"/>
            <a:ext cx="10591800" cy="5334000"/>
          </a:xfrm>
        </p:spPr>
        <p:txBody>
          <a:bodyPr>
            <a:normAutofit lnSpcReduction="10000"/>
          </a:bodyPr>
          <a:lstStyle/>
          <a:p>
            <a:pPr algn="just">
              <a:buFontTx/>
              <a:buChar char="•"/>
            </a:pPr>
            <a:r>
              <a:rPr lang="en-US" b="1" dirty="0" smtClean="0">
                <a:solidFill>
                  <a:srgbClr val="000000"/>
                </a:solidFill>
                <a:cs typeface="Times New Roman" pitchFamily="18" charset="0"/>
              </a:rPr>
              <a:t>The highest level of need: </a:t>
            </a:r>
            <a:r>
              <a:rPr lang="en-US" dirty="0" smtClean="0">
                <a:solidFill>
                  <a:srgbClr val="000000"/>
                </a:solidFill>
                <a:cs typeface="Times New Roman" pitchFamily="18" charset="0"/>
              </a:rPr>
              <a:t>Once these four sets of needs are fulfilled, the person is able to strive for the highest-level need called self-actualization.</a:t>
            </a:r>
          </a:p>
          <a:p>
            <a:pPr algn="just"/>
            <a:r>
              <a:rPr lang="en-US" b="1" dirty="0" smtClean="0"/>
              <a:t>Self-actualization:</a:t>
            </a:r>
          </a:p>
          <a:p>
            <a:pPr lvl="1" algn="just"/>
            <a:r>
              <a:rPr lang="en-US" sz="2000" dirty="0" smtClean="0"/>
              <a:t>State of self-fulfillment in which people realize their highest potential in their own unique way</a:t>
            </a:r>
          </a:p>
          <a:p>
            <a:pPr algn="just">
              <a:buFontTx/>
              <a:buChar char="•"/>
            </a:pPr>
            <a:r>
              <a:rPr lang="en-US" b="1" dirty="0" smtClean="0">
                <a:solidFill>
                  <a:srgbClr val="000000"/>
                </a:solidFill>
                <a:cs typeface="Times New Roman" pitchFamily="18" charset="0"/>
              </a:rPr>
              <a:t>Example: </a:t>
            </a:r>
          </a:p>
          <a:p>
            <a:pPr lvl="2" algn="just">
              <a:buFontTx/>
              <a:buChar char="•"/>
            </a:pPr>
            <a:r>
              <a:rPr lang="en-US" sz="2000" dirty="0" smtClean="0">
                <a:solidFill>
                  <a:srgbClr val="000000"/>
                </a:solidFill>
                <a:cs typeface="Times New Roman" pitchFamily="18" charset="0"/>
              </a:rPr>
              <a:t>A parent with excellent nurturing skills who raises a family</a:t>
            </a:r>
          </a:p>
          <a:p>
            <a:pPr lvl="2" algn="just">
              <a:buFontTx/>
              <a:buChar char="•"/>
            </a:pPr>
            <a:r>
              <a:rPr lang="en-US" sz="2000" dirty="0" smtClean="0">
                <a:solidFill>
                  <a:srgbClr val="000000"/>
                </a:solidFill>
                <a:cs typeface="Times New Roman" pitchFamily="18" charset="0"/>
              </a:rPr>
              <a:t>A teacher who year after year creates an environment that maximizes students’ opportunities for success.</a:t>
            </a:r>
          </a:p>
          <a:p>
            <a:pPr lvl="2" algn="just">
              <a:buFontTx/>
              <a:buChar char="•"/>
            </a:pPr>
            <a:r>
              <a:rPr lang="en-US" sz="2000" dirty="0" smtClean="0">
                <a:solidFill>
                  <a:srgbClr val="000000"/>
                </a:solidFill>
                <a:cs typeface="Times New Roman" pitchFamily="18" charset="0"/>
              </a:rPr>
              <a:t>An artist who realizes her creative potential might all </a:t>
            </a:r>
          </a:p>
          <a:p>
            <a:pPr lvl="2" algn="just">
              <a:buNone/>
            </a:pPr>
            <a:r>
              <a:rPr lang="en-US" sz="2000" dirty="0" smtClean="0">
                <a:solidFill>
                  <a:srgbClr val="000000"/>
                </a:solidFill>
                <a:cs typeface="Times New Roman" pitchFamily="18" charset="0"/>
              </a:rPr>
              <a:t>	be self-actualized. </a:t>
            </a:r>
          </a:p>
          <a:p>
            <a:pPr lvl="2" algn="just">
              <a:buNone/>
            </a:pPr>
            <a:endParaRPr lang="en-US" sz="2000" dirty="0" smtClean="0">
              <a:solidFill>
                <a:srgbClr val="000000"/>
              </a:solidFill>
              <a:cs typeface="Times New Roman" pitchFamily="18" charset="0"/>
            </a:endParaRPr>
          </a:p>
          <a:p>
            <a:pPr algn="just">
              <a:spcBef>
                <a:spcPts val="600"/>
              </a:spcBef>
              <a:buFontTx/>
              <a:buChar char="•"/>
            </a:pPr>
            <a:r>
              <a:rPr lang="en-US" dirty="0" smtClean="0">
                <a:solidFill>
                  <a:srgbClr val="000000"/>
                </a:solidFill>
                <a:cs typeface="Times New Roman" pitchFamily="18" charset="0"/>
              </a:rPr>
              <a:t>The important thing is that people feel at ease with them</a:t>
            </a:r>
          </a:p>
          <a:p>
            <a:pPr algn="just">
              <a:spcBef>
                <a:spcPts val="600"/>
              </a:spcBef>
              <a:buNone/>
            </a:pPr>
            <a:r>
              <a:rPr lang="en-US" dirty="0" smtClean="0">
                <a:solidFill>
                  <a:srgbClr val="000000"/>
                </a:solidFill>
                <a:cs typeface="Times New Roman" pitchFamily="18" charset="0"/>
              </a:rPr>
              <a:t>	selves and satisfied that they are using their talents to the </a:t>
            </a:r>
          </a:p>
          <a:p>
            <a:pPr algn="just">
              <a:spcBef>
                <a:spcPts val="600"/>
              </a:spcBef>
              <a:buNone/>
            </a:pPr>
            <a:r>
              <a:rPr lang="en-US" dirty="0" smtClean="0">
                <a:solidFill>
                  <a:srgbClr val="000000"/>
                </a:solidFill>
                <a:cs typeface="Times New Roman" pitchFamily="18" charset="0"/>
              </a:rPr>
              <a:t>	fullest. </a:t>
            </a:r>
          </a:p>
          <a:p>
            <a:pPr lvl="1">
              <a:buNone/>
            </a:pPr>
            <a:endParaRPr lang="en-US" dirty="0" smtClean="0"/>
          </a:p>
        </p:txBody>
      </p:sp>
      <p:sp>
        <p:nvSpPr>
          <p:cNvPr id="13" name="Title 12"/>
          <p:cNvSpPr>
            <a:spLocks noGrp="1"/>
          </p:cNvSpPr>
          <p:nvPr>
            <p:ph type="title"/>
          </p:nvPr>
        </p:nvSpPr>
        <p:spPr>
          <a:xfrm>
            <a:off x="1446212" y="0"/>
            <a:ext cx="10134600" cy="914400"/>
          </a:xfrm>
        </p:spPr>
        <p:txBody>
          <a:bodyPr>
            <a:normAutofit/>
          </a:bodyPr>
          <a:lstStyle/>
          <a:p>
            <a:r>
              <a:rPr lang="en-US" b="1" dirty="0" smtClean="0"/>
              <a:t>Maslow's Model Explanation: cont… </a:t>
            </a:r>
            <a:endParaRPr lang="en-US" b="1" dirty="0"/>
          </a:p>
        </p:txBody>
      </p:sp>
      <p:pic>
        <p:nvPicPr>
          <p:cNvPr id="6146" name="Picture 2" descr="http://spencercyoung.files.wordpress.com/2010/12/the-best-woman-facing-the-sky-cropped-829-x-354.jpg"/>
          <p:cNvPicPr>
            <a:picLocks noChangeAspect="1" noChangeArrowheads="1"/>
          </p:cNvPicPr>
          <p:nvPr/>
        </p:nvPicPr>
        <p:blipFill>
          <a:blip r:embed="rId2"/>
          <a:srcRect l="33776" t="4520" r="15078"/>
          <a:stretch>
            <a:fillRect/>
          </a:stretch>
        </p:blipFill>
        <p:spPr bwMode="auto">
          <a:xfrm>
            <a:off x="8456612" y="4191000"/>
            <a:ext cx="2891542" cy="2305051"/>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pPr algn="ctr"/>
            <a:r>
              <a:rPr lang="en-US" dirty="0" smtClean="0"/>
              <a:t>Motivation of Hunger </a:t>
            </a:r>
            <a:endParaRPr lang="en-US" dirty="0"/>
          </a:p>
        </p:txBody>
      </p:sp>
      <p:sp>
        <p:nvSpPr>
          <p:cNvPr id="3" name="Title 2"/>
          <p:cNvSpPr>
            <a:spLocks noGrp="1"/>
          </p:cNvSpPr>
          <p:nvPr>
            <p:ph type="ctrTitle"/>
          </p:nvPr>
        </p:nvSpPr>
        <p:spPr>
          <a:xfrm>
            <a:off x="1446212" y="685800"/>
            <a:ext cx="9144000" cy="3505200"/>
          </a:xfrm>
        </p:spPr>
        <p:txBody>
          <a:bodyPr/>
          <a:lstStyle/>
          <a:p>
            <a:pPr algn="ctr"/>
            <a:r>
              <a:rPr lang="en-US" dirty="0" smtClean="0">
                <a:solidFill>
                  <a:schemeClr val="accent1">
                    <a:lumMod val="75000"/>
                  </a:schemeClr>
                </a:solidFill>
                <a:cs typeface="Times New Roman" pitchFamily="18" charset="0"/>
              </a:rPr>
              <a:t>Motivation In A Particular Instance</a:t>
            </a:r>
            <a:endParaRPr lang="en-US" dirty="0">
              <a:solidFill>
                <a:schemeClr val="accent1">
                  <a:lumMod val="75000"/>
                </a:schemeClr>
              </a:solidFill>
            </a:endParaRPr>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912812" y="1219200"/>
            <a:ext cx="10591800" cy="5105400"/>
          </a:xfrm>
        </p:spPr>
        <p:txBody>
          <a:bodyPr>
            <a:normAutofit/>
          </a:bodyPr>
          <a:lstStyle/>
          <a:p>
            <a:r>
              <a:rPr lang="en-US" dirty="0" smtClean="0"/>
              <a:t>Hunger does NOT come from our stomach. </a:t>
            </a:r>
          </a:p>
          <a:p>
            <a:pPr lvl="1"/>
            <a:r>
              <a:rPr lang="en-US" dirty="0" smtClean="0"/>
              <a:t>It comes from our… Brain.</a:t>
            </a:r>
          </a:p>
          <a:p>
            <a:r>
              <a:rPr lang="en-US" dirty="0" smtClean="0"/>
              <a:t>What part of the brain?</a:t>
            </a:r>
          </a:p>
          <a:p>
            <a:pPr lvl="1"/>
            <a:r>
              <a:rPr lang="en-US" dirty="0" smtClean="0"/>
              <a:t>The Hypothalamus</a:t>
            </a:r>
          </a:p>
          <a:p>
            <a:pPr algn="just">
              <a:buFont typeface="Wingdings" pitchFamily="2" charset="2"/>
              <a:buChar char="§"/>
              <a:defRPr/>
            </a:pPr>
            <a:r>
              <a:rPr lang="en-US" altLang="en-US" dirty="0" smtClean="0"/>
              <a:t>Why do I feel hungry?</a:t>
            </a:r>
          </a:p>
          <a:p>
            <a:pPr algn="just">
              <a:buFont typeface="Wingdings" pitchFamily="2" charset="2"/>
              <a:buChar char="§"/>
              <a:defRPr/>
            </a:pPr>
            <a:r>
              <a:rPr lang="en-US" altLang="en-US" dirty="0" smtClean="0"/>
              <a:t>Glucose</a:t>
            </a:r>
          </a:p>
          <a:p>
            <a:pPr lvl="1" algn="just">
              <a:buFont typeface="Wingdings" pitchFamily="2" charset="2"/>
              <a:buChar char="§"/>
              <a:defRPr/>
            </a:pPr>
            <a:r>
              <a:rPr lang="en-US" altLang="en-US" sz="2000" dirty="0" smtClean="0"/>
              <a:t>It is the form of sugar that circulates in the blood</a:t>
            </a:r>
          </a:p>
          <a:p>
            <a:pPr lvl="1" algn="just">
              <a:buFont typeface="Wingdings" pitchFamily="2" charset="2"/>
              <a:buChar char="§"/>
              <a:defRPr/>
            </a:pPr>
            <a:r>
              <a:rPr lang="en-US" altLang="en-US" sz="2000" dirty="0" smtClean="0"/>
              <a:t>It provides the major source of energy for body tissues</a:t>
            </a:r>
          </a:p>
          <a:p>
            <a:pPr lvl="1" algn="just">
              <a:buFont typeface="Wingdings" pitchFamily="2" charset="2"/>
              <a:buChar char="§"/>
              <a:defRPr/>
            </a:pPr>
            <a:r>
              <a:rPr lang="en-US" altLang="en-US" sz="2000" dirty="0" smtClean="0"/>
              <a:t>Glucose Low = hunger</a:t>
            </a:r>
          </a:p>
          <a:p>
            <a:pPr lvl="1" algn="just">
              <a:buFont typeface="Wingdings" pitchFamily="2" charset="2"/>
              <a:buChar char="§"/>
              <a:defRPr/>
            </a:pPr>
            <a:r>
              <a:rPr lang="en-US" altLang="en-US" sz="2000" dirty="0" smtClean="0"/>
              <a:t>Glucose High = feel full</a:t>
            </a:r>
          </a:p>
          <a:p>
            <a:pPr lvl="1">
              <a:buNone/>
            </a:pPr>
            <a:endParaRPr lang="en-US" dirty="0" smtClean="0"/>
          </a:p>
        </p:txBody>
      </p:sp>
      <p:sp>
        <p:nvSpPr>
          <p:cNvPr id="13" name="Title 12"/>
          <p:cNvSpPr>
            <a:spLocks noGrp="1"/>
          </p:cNvSpPr>
          <p:nvPr>
            <p:ph type="title"/>
          </p:nvPr>
        </p:nvSpPr>
        <p:spPr>
          <a:xfrm>
            <a:off x="1446212" y="0"/>
            <a:ext cx="10134600" cy="914400"/>
          </a:xfrm>
        </p:spPr>
        <p:txBody>
          <a:bodyPr>
            <a:normAutofit/>
          </a:bodyPr>
          <a:lstStyle/>
          <a:p>
            <a:r>
              <a:rPr lang="en-US" b="1" dirty="0" smtClean="0"/>
              <a:t>Motivation of Hunger </a:t>
            </a:r>
            <a:endParaRPr lang="en-US" b="1" dirty="0"/>
          </a:p>
        </p:txBody>
      </p:sp>
      <p:pic>
        <p:nvPicPr>
          <p:cNvPr id="4" name="Picture 3" descr="brain_food_hg_clr.gif"/>
          <p:cNvPicPr>
            <a:picLocks noChangeAspect="1"/>
          </p:cNvPicPr>
          <p:nvPr/>
        </p:nvPicPr>
        <p:blipFill>
          <a:blip r:embed="rId2"/>
          <a:srcRect/>
          <a:stretch>
            <a:fillRect/>
          </a:stretch>
        </p:blipFill>
        <p:spPr bwMode="auto">
          <a:xfrm>
            <a:off x="7237412" y="685800"/>
            <a:ext cx="3733800" cy="3733800"/>
          </a:xfrm>
          <a:prstGeom prst="rect">
            <a:avLst/>
          </a:prstGeom>
          <a:noFill/>
          <a:ln w="9525">
            <a:noFill/>
            <a:miter lim="800000"/>
            <a:headEnd/>
            <a:tailEnd/>
          </a:ln>
        </p:spPr>
      </p:pic>
      <p:pic>
        <p:nvPicPr>
          <p:cNvPr id="4098" name="Picture 2" descr="http://staff.jccc.net/pdecell/biochemistry/glucose.gif"/>
          <p:cNvPicPr>
            <a:picLocks noChangeAspect="1" noChangeArrowheads="1"/>
          </p:cNvPicPr>
          <p:nvPr/>
        </p:nvPicPr>
        <p:blipFill>
          <a:blip r:embed="rId3"/>
          <a:srcRect/>
          <a:stretch>
            <a:fillRect/>
          </a:stretch>
        </p:blipFill>
        <p:spPr bwMode="auto">
          <a:xfrm>
            <a:off x="9142412" y="4495800"/>
            <a:ext cx="2438400" cy="2133600"/>
          </a:xfrm>
          <a:prstGeom prst="rect">
            <a:avLst/>
          </a:prstGeom>
          <a:noFill/>
        </p:spPr>
      </p:pic>
      <p:pic>
        <p:nvPicPr>
          <p:cNvPr id="4100" name="Picture 4" descr="http://peer.tamu.edu/curriculum_modules/Cell_Biology/module_3/GlucoseChart1a.jpg"/>
          <p:cNvPicPr>
            <a:picLocks noChangeAspect="1" noChangeArrowheads="1"/>
          </p:cNvPicPr>
          <p:nvPr/>
        </p:nvPicPr>
        <p:blipFill>
          <a:blip r:embed="rId4"/>
          <a:srcRect/>
          <a:stretch>
            <a:fillRect/>
          </a:stretch>
        </p:blipFill>
        <p:spPr bwMode="auto">
          <a:xfrm>
            <a:off x="2132012" y="5334000"/>
            <a:ext cx="5667375" cy="1371601"/>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912812" y="1219200"/>
            <a:ext cx="10591800" cy="5105400"/>
          </a:xfrm>
        </p:spPr>
        <p:txBody>
          <a:bodyPr>
            <a:normAutofit/>
          </a:bodyPr>
          <a:lstStyle/>
          <a:p>
            <a:r>
              <a:rPr lang="en-US" dirty="0" smtClean="0">
                <a:solidFill>
                  <a:srgbClr val="000000"/>
                </a:solidFill>
                <a:cs typeface="Times New Roman" pitchFamily="18" charset="0"/>
              </a:rPr>
              <a:t>Internal mechanisms regulate not only the quantity of food intake, but also the kind of food desire.  </a:t>
            </a:r>
          </a:p>
          <a:p>
            <a:r>
              <a:rPr lang="en-US" dirty="0" smtClean="0">
                <a:solidFill>
                  <a:srgbClr val="000000"/>
                </a:solidFill>
                <a:cs typeface="Times New Roman" pitchFamily="18" charset="0"/>
              </a:rPr>
              <a:t>Example: </a:t>
            </a:r>
          </a:p>
          <a:p>
            <a:pPr lvl="1"/>
            <a:r>
              <a:rPr lang="en-US" dirty="0" smtClean="0">
                <a:solidFill>
                  <a:srgbClr val="000000"/>
                </a:solidFill>
                <a:cs typeface="Times New Roman" pitchFamily="18" charset="0"/>
              </a:rPr>
              <a:t>rats that have been deprived of particular foods seek out alternatives that contain the specific nutrients their diet is lacking.</a:t>
            </a:r>
          </a:p>
          <a:p>
            <a:pPr lvl="1"/>
            <a:r>
              <a:rPr lang="en-US" dirty="0" smtClean="0">
                <a:solidFill>
                  <a:srgbClr val="000000"/>
                </a:solidFill>
                <a:cs typeface="Times New Roman" pitchFamily="18" charset="0"/>
              </a:rPr>
              <a:t>animals given the choice of a wide variety of foods choose a well-balanced diet.</a:t>
            </a:r>
          </a:p>
          <a:p>
            <a:r>
              <a:rPr lang="en-US" dirty="0" smtClean="0">
                <a:solidFill>
                  <a:srgbClr val="000000"/>
                </a:solidFill>
                <a:cs typeface="Times New Roman" pitchFamily="18" charset="0"/>
              </a:rPr>
              <a:t>Changes in levels of glucose regulate feelings of hunger.</a:t>
            </a:r>
          </a:p>
          <a:p>
            <a:r>
              <a:rPr lang="en-US" dirty="0" smtClean="0">
                <a:solidFill>
                  <a:srgbClr val="000000"/>
                </a:solidFill>
                <a:cs typeface="Times New Roman" pitchFamily="18" charset="0"/>
              </a:rPr>
              <a:t>Glucose levels are monitored by the brain’s </a:t>
            </a:r>
            <a:r>
              <a:rPr lang="en-US" i="1" dirty="0" smtClean="0">
                <a:solidFill>
                  <a:srgbClr val="000000"/>
                </a:solidFill>
                <a:cs typeface="Times New Roman" pitchFamily="18" charset="0"/>
              </a:rPr>
              <a:t>hypothalamus.</a:t>
            </a:r>
          </a:p>
        </p:txBody>
      </p:sp>
      <p:sp>
        <p:nvSpPr>
          <p:cNvPr id="13" name="Title 12"/>
          <p:cNvSpPr>
            <a:spLocks noGrp="1"/>
          </p:cNvSpPr>
          <p:nvPr>
            <p:ph type="title"/>
          </p:nvPr>
        </p:nvSpPr>
        <p:spPr>
          <a:xfrm>
            <a:off x="1446212" y="0"/>
            <a:ext cx="10134600" cy="914400"/>
          </a:xfrm>
        </p:spPr>
        <p:txBody>
          <a:bodyPr>
            <a:normAutofit/>
          </a:bodyPr>
          <a:lstStyle/>
          <a:p>
            <a:r>
              <a:rPr lang="en-US" b="1" dirty="0" smtClean="0"/>
              <a:t>Biological Basis of Hunger:</a:t>
            </a:r>
            <a:endParaRPr lang="en-US" b="1" dirty="0"/>
          </a:p>
        </p:txBody>
      </p:sp>
      <p:pic>
        <p:nvPicPr>
          <p:cNvPr id="39938" name="Picture 2" descr="http://www3.telus.net/Rojay2/Hungry1995.jpg"/>
          <p:cNvPicPr>
            <a:picLocks noChangeAspect="1" noChangeArrowheads="1"/>
          </p:cNvPicPr>
          <p:nvPr/>
        </p:nvPicPr>
        <p:blipFill>
          <a:blip r:embed="rId2"/>
          <a:srcRect/>
          <a:stretch>
            <a:fillRect/>
          </a:stretch>
        </p:blipFill>
        <p:spPr bwMode="auto">
          <a:xfrm>
            <a:off x="8532812" y="3352800"/>
            <a:ext cx="2951358" cy="3270127"/>
          </a:xfrm>
          <a:prstGeom prst="rect">
            <a:avLst/>
          </a:prstGeom>
          <a:noFill/>
        </p:spPr>
      </p:pic>
      <p:pic>
        <p:nvPicPr>
          <p:cNvPr id="39940" name="Picture 4" descr="http://trainwithjoo.com/wp-content/uploads/2013/02/6a00d834520ed269e2014e88f1da34970d-500wi.jpeg"/>
          <p:cNvPicPr>
            <a:picLocks noChangeAspect="1" noChangeArrowheads="1"/>
          </p:cNvPicPr>
          <p:nvPr/>
        </p:nvPicPr>
        <p:blipFill>
          <a:blip r:embed="rId3"/>
          <a:srcRect/>
          <a:stretch>
            <a:fillRect/>
          </a:stretch>
        </p:blipFill>
        <p:spPr bwMode="auto">
          <a:xfrm>
            <a:off x="3579812" y="4267200"/>
            <a:ext cx="2876550" cy="2391647"/>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143000"/>
            <a:ext cx="10744200" cy="5181600"/>
          </a:xfrm>
        </p:spPr>
        <p:txBody>
          <a:bodyPr>
            <a:normAutofit/>
          </a:bodyPr>
          <a:lstStyle/>
          <a:p>
            <a:r>
              <a:rPr lang="en-US" dirty="0" smtClean="0">
                <a:solidFill>
                  <a:srgbClr val="000000"/>
                </a:solidFill>
                <a:cs typeface="Times New Roman" pitchFamily="18" charset="0"/>
              </a:rPr>
              <a:t>Hypothalamus is the organ primarily responsible for monitoring food intake.  </a:t>
            </a:r>
          </a:p>
          <a:p>
            <a:r>
              <a:rPr lang="en-US" dirty="0" smtClean="0">
                <a:solidFill>
                  <a:srgbClr val="000000"/>
                </a:solidFill>
                <a:cs typeface="Times New Roman" pitchFamily="18" charset="0"/>
              </a:rPr>
              <a:t>There are two site of hypothalamus related to food intake. Injury to the any site has radical consequences for eating behavior.</a:t>
            </a:r>
          </a:p>
          <a:p>
            <a:pPr lvl="1"/>
            <a:r>
              <a:rPr lang="en-US" sz="2000" b="1" dirty="0" err="1" smtClean="0"/>
              <a:t>Ventromedial</a:t>
            </a:r>
            <a:r>
              <a:rPr lang="en-US" sz="2000" b="1" smtClean="0"/>
              <a:t> Hypothalamus:</a:t>
            </a:r>
            <a:endParaRPr lang="en-US" sz="2000" b="1" dirty="0" smtClean="0"/>
          </a:p>
          <a:p>
            <a:pPr>
              <a:buNone/>
            </a:pPr>
            <a:r>
              <a:rPr lang="en-US" dirty="0" smtClean="0"/>
              <a:t>		When stimulated you feel full. When destroyed you will never feel full again.</a:t>
            </a:r>
          </a:p>
          <a:p>
            <a:pPr lvl="1"/>
            <a:r>
              <a:rPr lang="en-US" sz="2000" b="1" dirty="0" smtClean="0"/>
              <a:t>Lateral Hypothalamus: </a:t>
            </a:r>
          </a:p>
          <a:p>
            <a:pPr>
              <a:buNone/>
            </a:pPr>
            <a:r>
              <a:rPr lang="en-US" dirty="0" smtClean="0"/>
              <a:t>		When stimulated it makes you hungry. When destroyed you will never be hungry again.</a:t>
            </a:r>
          </a:p>
          <a:p>
            <a:pPr>
              <a:buNone/>
            </a:pPr>
            <a:endParaRPr lang="en-US" dirty="0" smtClean="0"/>
          </a:p>
          <a:p>
            <a:pPr>
              <a:spcBef>
                <a:spcPts val="600"/>
              </a:spcBef>
            </a:pPr>
            <a:r>
              <a:rPr lang="en-US" dirty="0" smtClean="0">
                <a:solidFill>
                  <a:srgbClr val="000000"/>
                </a:solidFill>
                <a:cs typeface="Times New Roman" pitchFamily="18" charset="0"/>
              </a:rPr>
              <a:t>Example: in </a:t>
            </a:r>
            <a:r>
              <a:rPr lang="en-US" dirty="0" err="1" smtClean="0"/>
              <a:t>Anand</a:t>
            </a:r>
            <a:r>
              <a:rPr lang="en-US" dirty="0" smtClean="0"/>
              <a:t> &amp; </a:t>
            </a:r>
            <a:r>
              <a:rPr lang="en-US" dirty="0" err="1" smtClean="0"/>
              <a:t>Brobeck</a:t>
            </a:r>
            <a:r>
              <a:rPr lang="en-US" dirty="0" smtClean="0"/>
              <a:t>, (1951) experiment </a:t>
            </a:r>
            <a:r>
              <a:rPr lang="en-US" dirty="0" smtClean="0">
                <a:solidFill>
                  <a:srgbClr val="000000"/>
                </a:solidFill>
                <a:cs typeface="Times New Roman" pitchFamily="18" charset="0"/>
              </a:rPr>
              <a:t>rats </a:t>
            </a:r>
          </a:p>
          <a:p>
            <a:pPr>
              <a:spcBef>
                <a:spcPts val="600"/>
              </a:spcBef>
              <a:buNone/>
            </a:pPr>
            <a:r>
              <a:rPr lang="en-US" dirty="0" smtClean="0">
                <a:solidFill>
                  <a:srgbClr val="000000"/>
                </a:solidFill>
                <a:cs typeface="Times New Roman" pitchFamily="18" charset="0"/>
              </a:rPr>
              <a:t>	whose lateral hypothalamus is damaged surgically </a:t>
            </a:r>
          </a:p>
          <a:p>
            <a:pPr>
              <a:spcBef>
                <a:spcPts val="600"/>
              </a:spcBef>
              <a:buNone/>
            </a:pPr>
            <a:r>
              <a:rPr lang="en-US" dirty="0" smtClean="0">
                <a:solidFill>
                  <a:srgbClr val="000000"/>
                </a:solidFill>
                <a:cs typeface="Times New Roman" pitchFamily="18" charset="0"/>
              </a:rPr>
              <a:t>	starved to death.  They refuse food when offered, and</a:t>
            </a:r>
          </a:p>
          <a:p>
            <a:pPr>
              <a:spcBef>
                <a:spcPts val="600"/>
              </a:spcBef>
              <a:buNone/>
            </a:pPr>
            <a:r>
              <a:rPr lang="en-US" dirty="0" smtClean="0">
                <a:solidFill>
                  <a:srgbClr val="000000"/>
                </a:solidFill>
                <a:cs typeface="Times New Roman" pitchFamily="18" charset="0"/>
              </a:rPr>
              <a:t>   unless they are were force-fed, eventually died. </a:t>
            </a:r>
          </a:p>
        </p:txBody>
      </p:sp>
      <p:sp>
        <p:nvSpPr>
          <p:cNvPr id="13" name="Title 12"/>
          <p:cNvSpPr>
            <a:spLocks noGrp="1"/>
          </p:cNvSpPr>
          <p:nvPr>
            <p:ph type="title"/>
          </p:nvPr>
        </p:nvSpPr>
        <p:spPr>
          <a:xfrm>
            <a:off x="1446212" y="0"/>
            <a:ext cx="10134600" cy="914400"/>
          </a:xfrm>
        </p:spPr>
        <p:txBody>
          <a:bodyPr>
            <a:normAutofit/>
          </a:bodyPr>
          <a:lstStyle/>
          <a:p>
            <a:r>
              <a:rPr lang="en-US" b="1" dirty="0" smtClean="0"/>
              <a:t>Hypothalamus</a:t>
            </a:r>
            <a:endParaRPr lang="en-US" b="1" dirty="0"/>
          </a:p>
        </p:txBody>
      </p:sp>
      <p:pic>
        <p:nvPicPr>
          <p:cNvPr id="40962" name="Picture 2" descr="http://t2.gstatic.com/images?q=tbn:ANd9GcR6W9jg0nf0_sOMzDkiAaXDoVQh3_7JtcfkYzXsnzQvdqKf5vbT"/>
          <p:cNvPicPr>
            <a:picLocks noChangeAspect="1" noChangeArrowheads="1"/>
          </p:cNvPicPr>
          <p:nvPr/>
        </p:nvPicPr>
        <p:blipFill>
          <a:blip r:embed="rId2"/>
          <a:srcRect/>
          <a:stretch>
            <a:fillRect/>
          </a:stretch>
        </p:blipFill>
        <p:spPr bwMode="auto">
          <a:xfrm>
            <a:off x="7999412" y="3962400"/>
            <a:ext cx="2861004" cy="2590800"/>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989012" y="1447800"/>
            <a:ext cx="10591800" cy="5105400"/>
          </a:xfrm>
        </p:spPr>
        <p:txBody>
          <a:bodyPr>
            <a:normAutofit/>
          </a:bodyPr>
          <a:lstStyle/>
          <a:p>
            <a:pPr>
              <a:defRPr/>
            </a:pPr>
            <a:r>
              <a:rPr lang="en-US" sz="2400" dirty="0" smtClean="0"/>
              <a:t>There are several environmental factors that affect our hunger</a:t>
            </a:r>
          </a:p>
          <a:p>
            <a:pPr lvl="1">
              <a:defRPr/>
            </a:pPr>
            <a:r>
              <a:rPr lang="en-US" sz="2400" dirty="0" smtClean="0"/>
              <a:t>Availability of food</a:t>
            </a:r>
          </a:p>
          <a:p>
            <a:pPr lvl="1">
              <a:defRPr/>
            </a:pPr>
            <a:r>
              <a:rPr lang="en-US" sz="2400" dirty="0" smtClean="0"/>
              <a:t>Learned preference and habits</a:t>
            </a:r>
          </a:p>
          <a:p>
            <a:pPr lvl="1">
              <a:defRPr/>
            </a:pPr>
            <a:r>
              <a:rPr lang="en-US" sz="2400" dirty="0" smtClean="0"/>
              <a:t>Stress</a:t>
            </a:r>
          </a:p>
          <a:p>
            <a:pPr lvl="1">
              <a:defRPr/>
            </a:pPr>
            <a:r>
              <a:rPr lang="en-US" sz="2400" dirty="0" smtClean="0">
                <a:solidFill>
                  <a:srgbClr val="000000"/>
                </a:solidFill>
                <a:cs typeface="Times New Roman" pitchFamily="18" charset="0"/>
              </a:rPr>
              <a:t>Social factors</a:t>
            </a:r>
          </a:p>
        </p:txBody>
      </p:sp>
      <p:sp>
        <p:nvSpPr>
          <p:cNvPr id="13" name="Title 12"/>
          <p:cNvSpPr>
            <a:spLocks noGrp="1"/>
          </p:cNvSpPr>
          <p:nvPr>
            <p:ph type="title"/>
          </p:nvPr>
        </p:nvSpPr>
        <p:spPr>
          <a:xfrm>
            <a:off x="1446212" y="0"/>
            <a:ext cx="10134600" cy="914400"/>
          </a:xfrm>
        </p:spPr>
        <p:txBody>
          <a:bodyPr>
            <a:normAutofit/>
          </a:bodyPr>
          <a:lstStyle/>
          <a:p>
            <a:r>
              <a:rPr lang="en-US" b="1" dirty="0" smtClean="0"/>
              <a:t>Environmental Basis of Hunger:</a:t>
            </a:r>
            <a:endParaRPr lang="en-US" b="1" dirty="0"/>
          </a:p>
        </p:txBody>
      </p:sp>
      <p:pic>
        <p:nvPicPr>
          <p:cNvPr id="6" name="Picture 5" descr="overweight_man_with_popcorn_hg_clr.gif"/>
          <p:cNvPicPr>
            <a:picLocks noChangeAspect="1"/>
          </p:cNvPicPr>
          <p:nvPr/>
        </p:nvPicPr>
        <p:blipFill>
          <a:blip r:embed="rId2"/>
          <a:srcRect/>
          <a:stretch>
            <a:fillRect/>
          </a:stretch>
        </p:blipFill>
        <p:spPr bwMode="auto">
          <a:xfrm>
            <a:off x="7770811" y="2362199"/>
            <a:ext cx="3200401" cy="3999937"/>
          </a:xfrm>
          <a:prstGeom prst="rect">
            <a:avLst/>
          </a:prstGeom>
          <a:noFill/>
          <a:ln w="9525">
            <a:noFill/>
            <a:miter lim="800000"/>
            <a:headEnd/>
            <a:tailEnd/>
          </a:ln>
        </p:spPr>
      </p:pic>
      <p:pic>
        <p:nvPicPr>
          <p:cNvPr id="8" name="Picture 6" descr="Food-Safety"/>
          <p:cNvPicPr>
            <a:picLocks noChangeAspect="1" noChangeArrowheads="1"/>
          </p:cNvPicPr>
          <p:nvPr/>
        </p:nvPicPr>
        <p:blipFill>
          <a:blip r:embed="rId3"/>
          <a:srcRect b="9385"/>
          <a:stretch>
            <a:fillRect/>
          </a:stretch>
        </p:blipFill>
        <p:spPr bwMode="auto">
          <a:xfrm>
            <a:off x="2741612" y="3657600"/>
            <a:ext cx="4238625" cy="2895600"/>
          </a:xfrm>
          <a:prstGeom prst="rect">
            <a:avLst/>
          </a:prstGeom>
          <a:noFill/>
          <a:ln w="9525">
            <a:noFill/>
            <a:miter lim="800000"/>
            <a:headEnd/>
            <a:tailEnd/>
          </a:ln>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http://www.elements4health.com/images/stories/smell-food.jpg"/>
          <p:cNvPicPr>
            <a:picLocks noChangeAspect="1" noChangeArrowheads="1"/>
          </p:cNvPicPr>
          <p:nvPr/>
        </p:nvPicPr>
        <p:blipFill>
          <a:blip r:embed="rId2"/>
          <a:srcRect/>
          <a:stretch>
            <a:fillRect/>
          </a:stretch>
        </p:blipFill>
        <p:spPr bwMode="auto">
          <a:xfrm>
            <a:off x="4951412" y="4191000"/>
            <a:ext cx="2857500" cy="2295526"/>
          </a:xfrm>
          <a:prstGeom prst="rect">
            <a:avLst/>
          </a:prstGeom>
          <a:ln>
            <a:noFill/>
          </a:ln>
          <a:effectLst>
            <a:outerShdw blurRad="292100" dist="139700" dir="2700000" algn="tl" rotWithShape="0">
              <a:srgbClr val="333333">
                <a:alpha val="65000"/>
              </a:srgbClr>
            </a:outerShdw>
          </a:effectLst>
        </p:spPr>
      </p:pic>
      <p:sp>
        <p:nvSpPr>
          <p:cNvPr id="14" name="Content Placeholder 13"/>
          <p:cNvSpPr>
            <a:spLocks noGrp="1"/>
          </p:cNvSpPr>
          <p:nvPr>
            <p:ph idx="1"/>
          </p:nvPr>
        </p:nvSpPr>
        <p:spPr>
          <a:xfrm>
            <a:off x="989012" y="1447800"/>
            <a:ext cx="10591800" cy="5105400"/>
          </a:xfrm>
        </p:spPr>
        <p:txBody>
          <a:bodyPr>
            <a:normAutofit/>
          </a:bodyPr>
          <a:lstStyle/>
          <a:p>
            <a:pPr>
              <a:defRPr/>
            </a:pPr>
            <a:r>
              <a:rPr lang="en-US" sz="2400" dirty="0" smtClean="0"/>
              <a:t>Eating for survival vs. eating for pleasure.</a:t>
            </a:r>
          </a:p>
          <a:p>
            <a:pPr>
              <a:defRPr/>
            </a:pPr>
            <a:r>
              <a:rPr lang="en-US" sz="2400" dirty="0" smtClean="0"/>
              <a:t>Tasty food is more likely to be eaten even when one is feeling full</a:t>
            </a:r>
          </a:p>
          <a:p>
            <a:pPr>
              <a:defRPr/>
            </a:pPr>
            <a:r>
              <a:rPr lang="en-US" sz="2400" dirty="0" smtClean="0"/>
              <a:t>Some environmental aspects matter for eating food:</a:t>
            </a:r>
          </a:p>
          <a:p>
            <a:pPr lvl="1">
              <a:defRPr/>
            </a:pPr>
            <a:r>
              <a:rPr lang="en-US" sz="2200" dirty="0" smtClean="0"/>
              <a:t>Commercials/attractive advertisement </a:t>
            </a:r>
          </a:p>
          <a:p>
            <a:pPr lvl="1">
              <a:defRPr/>
            </a:pPr>
            <a:r>
              <a:rPr lang="en-US" sz="2200" dirty="0" smtClean="0"/>
              <a:t>Odors </a:t>
            </a:r>
          </a:p>
          <a:p>
            <a:pPr lvl="1">
              <a:defRPr/>
            </a:pPr>
            <a:r>
              <a:rPr lang="en-US" sz="2200" dirty="0" smtClean="0"/>
              <a:t>Talking about the food item </a:t>
            </a:r>
          </a:p>
          <a:p>
            <a:pPr>
              <a:defRPr/>
            </a:pPr>
            <a:endParaRPr lang="en-US" sz="2400" dirty="0" smtClean="0">
              <a:solidFill>
                <a:srgbClr val="000000"/>
              </a:solidFill>
              <a:cs typeface="Times New Roman" pitchFamily="18" charset="0"/>
            </a:endParaRPr>
          </a:p>
        </p:txBody>
      </p:sp>
      <p:sp>
        <p:nvSpPr>
          <p:cNvPr id="13" name="Title 12"/>
          <p:cNvSpPr>
            <a:spLocks noGrp="1"/>
          </p:cNvSpPr>
          <p:nvPr>
            <p:ph type="title"/>
          </p:nvPr>
        </p:nvSpPr>
        <p:spPr>
          <a:xfrm>
            <a:off x="1446212" y="0"/>
            <a:ext cx="10134600" cy="914400"/>
          </a:xfrm>
        </p:spPr>
        <p:txBody>
          <a:bodyPr>
            <a:normAutofit/>
          </a:bodyPr>
          <a:lstStyle/>
          <a:p>
            <a:r>
              <a:rPr lang="en-US" b="1" dirty="0" smtClean="0"/>
              <a:t>Availability Of Food</a:t>
            </a:r>
            <a:endParaRPr lang="en-US" b="1" dirty="0"/>
          </a:p>
        </p:txBody>
      </p:sp>
      <p:pic>
        <p:nvPicPr>
          <p:cNvPr id="1026" name="Picture 2" descr="http://newmediaandmarketing.com/wp-content/uploads/2012/04/people-talking-love-money-food.jpg"/>
          <p:cNvPicPr>
            <a:picLocks noChangeAspect="1" noChangeArrowheads="1"/>
          </p:cNvPicPr>
          <p:nvPr/>
        </p:nvPicPr>
        <p:blipFill>
          <a:blip r:embed="rId3"/>
          <a:srcRect/>
          <a:stretch>
            <a:fillRect/>
          </a:stretch>
        </p:blipFill>
        <p:spPr bwMode="auto">
          <a:xfrm>
            <a:off x="1293812" y="4343400"/>
            <a:ext cx="3162300" cy="2082109"/>
          </a:xfrm>
          <a:prstGeom prst="rect">
            <a:avLst/>
          </a:prstGeom>
          <a:ln>
            <a:noFill/>
          </a:ln>
          <a:effectLst>
            <a:outerShdw blurRad="292100" dist="139700" dir="2700000" algn="tl" rotWithShape="0">
              <a:srgbClr val="333333">
                <a:alpha val="65000"/>
              </a:srgbClr>
            </a:outerShdw>
          </a:effectLst>
        </p:spPr>
      </p:pic>
      <p:pic>
        <p:nvPicPr>
          <p:cNvPr id="1028" name="Picture 4" descr="http://foodandface.files.wordpress.com/2010/05/crown-crust-pizza-hut.jpg"/>
          <p:cNvPicPr>
            <a:picLocks noChangeAspect="1" noChangeArrowheads="1"/>
          </p:cNvPicPr>
          <p:nvPr/>
        </p:nvPicPr>
        <p:blipFill>
          <a:blip r:embed="rId4"/>
          <a:srcRect/>
          <a:stretch>
            <a:fillRect/>
          </a:stretch>
        </p:blipFill>
        <p:spPr bwMode="auto">
          <a:xfrm>
            <a:off x="7618412" y="2971800"/>
            <a:ext cx="3810000" cy="2936876"/>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2" name="Picture 4" descr="http://www.dreamstime.com/healthy-vegetable-bicycle-food-thumb10963592.jpg"/>
          <p:cNvPicPr>
            <a:picLocks noChangeAspect="1" noChangeArrowheads="1"/>
          </p:cNvPicPr>
          <p:nvPr/>
        </p:nvPicPr>
        <p:blipFill>
          <a:blip r:embed="rId2"/>
          <a:srcRect/>
          <a:stretch>
            <a:fillRect/>
          </a:stretch>
        </p:blipFill>
        <p:spPr bwMode="auto">
          <a:xfrm>
            <a:off x="7466012" y="4291203"/>
            <a:ext cx="2762420" cy="2327339"/>
          </a:xfrm>
          <a:prstGeom prst="rect">
            <a:avLst/>
          </a:prstGeom>
          <a:noFill/>
        </p:spPr>
      </p:pic>
      <p:pic>
        <p:nvPicPr>
          <p:cNvPr id="43010" name="Picture 2" descr="http://www.halabol.com/sites/default/files/imagecache/voice-slideshow/veg_or_non_veg_0.jpg"/>
          <p:cNvPicPr>
            <a:picLocks noChangeAspect="1" noChangeArrowheads="1"/>
          </p:cNvPicPr>
          <p:nvPr/>
        </p:nvPicPr>
        <p:blipFill>
          <a:blip r:embed="rId3"/>
          <a:srcRect/>
          <a:stretch>
            <a:fillRect/>
          </a:stretch>
        </p:blipFill>
        <p:spPr bwMode="auto">
          <a:xfrm>
            <a:off x="6856412" y="1524000"/>
            <a:ext cx="3733800" cy="2240281"/>
          </a:xfrm>
          <a:prstGeom prst="rect">
            <a:avLst/>
          </a:prstGeom>
          <a:noFill/>
        </p:spPr>
      </p:pic>
      <p:sp>
        <p:nvSpPr>
          <p:cNvPr id="14" name="Content Placeholder 13"/>
          <p:cNvSpPr>
            <a:spLocks noGrp="1"/>
          </p:cNvSpPr>
          <p:nvPr>
            <p:ph idx="1"/>
          </p:nvPr>
        </p:nvSpPr>
        <p:spPr>
          <a:xfrm>
            <a:off x="760412" y="1143000"/>
            <a:ext cx="10744200" cy="5257800"/>
          </a:xfrm>
        </p:spPr>
        <p:txBody>
          <a:bodyPr>
            <a:normAutofit/>
          </a:bodyPr>
          <a:lstStyle/>
          <a:p>
            <a:pPr>
              <a:defRPr/>
            </a:pPr>
            <a:r>
              <a:rPr lang="en-US" dirty="0" smtClean="0"/>
              <a:t>People eat according to </a:t>
            </a:r>
            <a:r>
              <a:rPr lang="en-US" b="1" dirty="0" smtClean="0"/>
              <a:t>learned behaviors</a:t>
            </a:r>
            <a:r>
              <a:rPr lang="en-US" dirty="0" smtClean="0"/>
              <a:t> regarding etiquette, meal and snack patterns, acceptable foods, food combinations, and portion sizes.</a:t>
            </a:r>
          </a:p>
          <a:p>
            <a:pPr>
              <a:defRPr/>
            </a:pPr>
            <a:r>
              <a:rPr lang="en-US" dirty="0" smtClean="0"/>
              <a:t>Food preferences acquired through  :</a:t>
            </a:r>
          </a:p>
          <a:p>
            <a:pPr lvl="1">
              <a:defRPr/>
            </a:pPr>
            <a:r>
              <a:rPr lang="en-US" dirty="0" smtClean="0"/>
              <a:t>Exposure</a:t>
            </a:r>
          </a:p>
          <a:p>
            <a:pPr lvl="1">
              <a:defRPr/>
            </a:pPr>
            <a:r>
              <a:rPr lang="en-US" dirty="0" smtClean="0"/>
              <a:t>Experience with the food</a:t>
            </a:r>
          </a:p>
          <a:p>
            <a:pPr lvl="1">
              <a:defRPr/>
            </a:pPr>
            <a:endParaRPr lang="en-US" dirty="0" smtClean="0"/>
          </a:p>
          <a:p>
            <a:pPr lvl="1">
              <a:buNone/>
              <a:defRPr/>
            </a:pPr>
            <a:endParaRPr lang="en-US" dirty="0" smtClean="0"/>
          </a:p>
          <a:p>
            <a:pPr>
              <a:defRPr/>
            </a:pPr>
            <a:r>
              <a:rPr lang="en-US" dirty="0" smtClean="0"/>
              <a:t>Sugary and fatty foods are important for survival (that’s why they’re popular)</a:t>
            </a:r>
          </a:p>
          <a:p>
            <a:pPr>
              <a:defRPr/>
            </a:pPr>
            <a:r>
              <a:rPr lang="en-US" dirty="0" smtClean="0"/>
              <a:t>Food preference becomes food habits. </a:t>
            </a:r>
          </a:p>
          <a:p>
            <a:pPr>
              <a:defRPr/>
            </a:pPr>
            <a:endParaRPr lang="en-US" sz="2400" dirty="0" smtClean="0">
              <a:solidFill>
                <a:srgbClr val="000000"/>
              </a:solidFill>
              <a:cs typeface="Times New Roman" pitchFamily="18" charset="0"/>
            </a:endParaRPr>
          </a:p>
        </p:txBody>
      </p:sp>
      <p:sp>
        <p:nvSpPr>
          <p:cNvPr id="13" name="Title 12"/>
          <p:cNvSpPr>
            <a:spLocks noGrp="1"/>
          </p:cNvSpPr>
          <p:nvPr>
            <p:ph type="title"/>
          </p:nvPr>
        </p:nvSpPr>
        <p:spPr>
          <a:xfrm>
            <a:off x="1446212" y="0"/>
            <a:ext cx="10134600" cy="914400"/>
          </a:xfrm>
        </p:spPr>
        <p:txBody>
          <a:bodyPr>
            <a:normAutofit/>
          </a:bodyPr>
          <a:lstStyle/>
          <a:p>
            <a:r>
              <a:rPr lang="en-US" b="1" dirty="0" smtClean="0"/>
              <a:t>Learned Preference And Habits </a:t>
            </a:r>
            <a:endParaRPr lang="en-US" b="1" dirty="0"/>
          </a:p>
        </p:txBody>
      </p:sp>
      <p:pic>
        <p:nvPicPr>
          <p:cNvPr id="9" name="Picture 6" descr="M_Id_86340_Fatty_foods"/>
          <p:cNvPicPr>
            <a:picLocks noChangeAspect="1" noChangeArrowheads="1"/>
          </p:cNvPicPr>
          <p:nvPr/>
        </p:nvPicPr>
        <p:blipFill>
          <a:blip r:embed="rId4"/>
          <a:srcRect/>
          <a:stretch>
            <a:fillRect/>
          </a:stretch>
        </p:blipFill>
        <p:spPr bwMode="auto">
          <a:xfrm>
            <a:off x="2436812" y="4648200"/>
            <a:ext cx="2425700" cy="2021092"/>
          </a:xfrm>
          <a:prstGeom prst="rect">
            <a:avLst/>
          </a:prstGeom>
          <a:noFill/>
          <a:ln w="9525">
            <a:noFill/>
            <a:miter lim="800000"/>
            <a:headEnd/>
            <a:tailEnd/>
          </a:ln>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684212" y="1143000"/>
            <a:ext cx="10820400" cy="5257800"/>
          </a:xfrm>
        </p:spPr>
        <p:txBody>
          <a:bodyPr>
            <a:normAutofit/>
          </a:bodyPr>
          <a:lstStyle/>
          <a:p>
            <a:pPr algn="ctr">
              <a:buNone/>
              <a:defRPr/>
            </a:pPr>
            <a:r>
              <a:rPr lang="en-US" dirty="0" smtClean="0">
                <a:solidFill>
                  <a:schemeClr val="accent1"/>
                </a:solidFill>
              </a:rPr>
              <a:t>“The food drives your behavior and your behavior drives your food choice,”</a:t>
            </a:r>
            <a:endParaRPr lang="en-US" b="1" dirty="0" smtClean="0">
              <a:solidFill>
                <a:schemeClr val="accent1"/>
              </a:solidFill>
            </a:endParaRPr>
          </a:p>
          <a:p>
            <a:pPr>
              <a:defRPr/>
            </a:pPr>
            <a:r>
              <a:rPr lang="en-US" b="1" dirty="0" smtClean="0"/>
              <a:t>Stress and nutrition have always been linked.</a:t>
            </a:r>
          </a:p>
          <a:p>
            <a:pPr>
              <a:defRPr/>
            </a:pPr>
            <a:r>
              <a:rPr lang="en-US" dirty="0" smtClean="0">
                <a:solidFill>
                  <a:srgbClr val="000000"/>
                </a:solidFill>
                <a:cs typeface="Times New Roman" pitchFamily="18" charset="0"/>
              </a:rPr>
              <a:t>It is believed that eating tasty food makes you feel better. </a:t>
            </a:r>
          </a:p>
          <a:p>
            <a:pPr>
              <a:defRPr/>
            </a:pPr>
            <a:r>
              <a:rPr lang="en-US" dirty="0" smtClean="0">
                <a:solidFill>
                  <a:srgbClr val="000000"/>
                </a:solidFill>
                <a:cs typeface="Times New Roman" pitchFamily="18" charset="0"/>
              </a:rPr>
              <a:t>This misconception leads to eating/digestion issues in stress. </a:t>
            </a:r>
          </a:p>
          <a:p>
            <a:pPr>
              <a:defRPr/>
            </a:pPr>
            <a:r>
              <a:rPr lang="en-US" dirty="0" smtClean="0"/>
              <a:t>Many people deal with stress by eating too much, too little,</a:t>
            </a:r>
          </a:p>
          <a:p>
            <a:pPr>
              <a:buNone/>
              <a:defRPr/>
            </a:pPr>
            <a:r>
              <a:rPr lang="en-US" dirty="0" smtClean="0"/>
              <a:t>	the wrong things or not at all.</a:t>
            </a:r>
          </a:p>
          <a:p>
            <a:pPr>
              <a:defRPr/>
            </a:pPr>
            <a:r>
              <a:rPr lang="en-US" b="1" dirty="0" smtClean="0"/>
              <a:t>The emotional eater.</a:t>
            </a:r>
            <a:r>
              <a:rPr lang="en-US" dirty="0" smtClean="0"/>
              <a:t> turn to food when feeling anxious and</a:t>
            </a:r>
          </a:p>
          <a:p>
            <a:pPr>
              <a:buNone/>
              <a:defRPr/>
            </a:pPr>
            <a:r>
              <a:rPr lang="en-US" dirty="0" smtClean="0"/>
              <a:t>	 have a tendency to overeat at every meal. </a:t>
            </a:r>
          </a:p>
          <a:p>
            <a:pPr>
              <a:defRPr/>
            </a:pPr>
            <a:r>
              <a:rPr lang="en-US" b="1" dirty="0" smtClean="0"/>
              <a:t>The restrictive eater. </a:t>
            </a:r>
            <a:r>
              <a:rPr lang="en-US" dirty="0" smtClean="0"/>
              <a:t>This type of eater restricts their food intake, which increases their stress because they forbid themselves from eating specific foods. </a:t>
            </a:r>
            <a:br>
              <a:rPr lang="en-US" dirty="0" smtClean="0"/>
            </a:br>
            <a:r>
              <a:rPr lang="en-US" dirty="0" smtClean="0"/>
              <a:t/>
            </a:r>
            <a:br>
              <a:rPr lang="en-US" dirty="0" smtClean="0"/>
            </a:br>
            <a:endParaRPr lang="en-US" dirty="0" smtClean="0">
              <a:solidFill>
                <a:srgbClr val="000000"/>
              </a:solidFill>
              <a:cs typeface="Times New Roman" pitchFamily="18" charset="0"/>
            </a:endParaRPr>
          </a:p>
        </p:txBody>
      </p:sp>
      <p:sp>
        <p:nvSpPr>
          <p:cNvPr id="13" name="Title 12"/>
          <p:cNvSpPr>
            <a:spLocks noGrp="1"/>
          </p:cNvSpPr>
          <p:nvPr>
            <p:ph type="title"/>
          </p:nvPr>
        </p:nvSpPr>
        <p:spPr>
          <a:xfrm>
            <a:off x="1446212" y="0"/>
            <a:ext cx="10134600" cy="914400"/>
          </a:xfrm>
        </p:spPr>
        <p:txBody>
          <a:bodyPr>
            <a:normAutofit/>
          </a:bodyPr>
          <a:lstStyle/>
          <a:p>
            <a:r>
              <a:rPr lang="en-US" b="1" dirty="0" smtClean="0"/>
              <a:t>Stress</a:t>
            </a:r>
            <a:endParaRPr lang="en-US" b="1" dirty="0"/>
          </a:p>
        </p:txBody>
      </p:sp>
      <p:pic>
        <p:nvPicPr>
          <p:cNvPr id="44034" name="Picture 2" descr="http://2.bp.blogspot.com/-lSAd6MySBqg/TzVHTxiY68I/AAAAAAAAAVU/oCQy7jBbSC8/s1600/stress-copy.jpg"/>
          <p:cNvPicPr>
            <a:picLocks noChangeAspect="1" noChangeArrowheads="1"/>
          </p:cNvPicPr>
          <p:nvPr/>
        </p:nvPicPr>
        <p:blipFill>
          <a:blip r:embed="rId2"/>
          <a:srcRect/>
          <a:stretch>
            <a:fillRect/>
          </a:stretch>
        </p:blipFill>
        <p:spPr bwMode="auto">
          <a:xfrm>
            <a:off x="8414279" y="1524000"/>
            <a:ext cx="3090333" cy="3476626"/>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143000"/>
            <a:ext cx="10744200" cy="5257800"/>
          </a:xfrm>
        </p:spPr>
        <p:txBody>
          <a:bodyPr>
            <a:normAutofit/>
          </a:bodyPr>
          <a:lstStyle/>
          <a:p>
            <a:pPr algn="just">
              <a:defRPr/>
            </a:pPr>
            <a:r>
              <a:rPr lang="en-US" dirty="0" smtClean="0">
                <a:solidFill>
                  <a:srgbClr val="000000"/>
                </a:solidFill>
                <a:cs typeface="Times New Roman" pitchFamily="18" charset="0"/>
              </a:rPr>
              <a:t>External social factors and what we have learned about appropriate eating behavior, play an important role. </a:t>
            </a:r>
          </a:p>
          <a:p>
            <a:pPr algn="just">
              <a:defRPr/>
            </a:pPr>
            <a:r>
              <a:rPr lang="en-US" b="1" dirty="0" smtClean="0">
                <a:solidFill>
                  <a:srgbClr val="000000"/>
                </a:solidFill>
                <a:cs typeface="Times New Roman" pitchFamily="18" charset="0"/>
              </a:rPr>
              <a:t>Example: </a:t>
            </a:r>
          </a:p>
          <a:p>
            <a:pPr lvl="1" algn="just">
              <a:defRPr/>
            </a:pPr>
            <a:r>
              <a:rPr lang="en-US" dirty="0" smtClean="0">
                <a:solidFill>
                  <a:srgbClr val="000000"/>
                </a:solidFill>
                <a:cs typeface="Times New Roman" pitchFamily="18" charset="0"/>
              </a:rPr>
              <a:t>people usually eat breakfast, lunch, and dinner at approximately the same times every day.  Because we are habituated to eating on schedule every day, we tend to feel hungry as the usual hour approaches. </a:t>
            </a:r>
          </a:p>
          <a:p>
            <a:pPr algn="just">
              <a:defRPr/>
            </a:pPr>
            <a:r>
              <a:rPr lang="en-US" dirty="0" smtClean="0">
                <a:solidFill>
                  <a:srgbClr val="000000"/>
                </a:solidFill>
                <a:cs typeface="Times New Roman" pitchFamily="18" charset="0"/>
              </a:rPr>
              <a:t>Cultural influences and our own individual habits play an important role in determining when, what, and how much we eat </a:t>
            </a:r>
          </a:p>
          <a:p>
            <a:pPr>
              <a:defRPr/>
            </a:pPr>
            <a:endParaRPr lang="en-US" sz="2400" dirty="0" smtClean="0">
              <a:solidFill>
                <a:srgbClr val="000000"/>
              </a:solidFill>
              <a:cs typeface="Times New Roman" pitchFamily="18" charset="0"/>
            </a:endParaRPr>
          </a:p>
        </p:txBody>
      </p:sp>
      <p:sp>
        <p:nvSpPr>
          <p:cNvPr id="13" name="Title 12"/>
          <p:cNvSpPr>
            <a:spLocks noGrp="1"/>
          </p:cNvSpPr>
          <p:nvPr>
            <p:ph type="title"/>
          </p:nvPr>
        </p:nvSpPr>
        <p:spPr>
          <a:xfrm>
            <a:off x="1446212" y="0"/>
            <a:ext cx="10134600" cy="914400"/>
          </a:xfrm>
        </p:spPr>
        <p:txBody>
          <a:bodyPr>
            <a:normAutofit/>
          </a:bodyPr>
          <a:lstStyle/>
          <a:p>
            <a:r>
              <a:rPr lang="en-US" b="1" dirty="0" smtClean="0"/>
              <a:t>Social Factors</a:t>
            </a:r>
            <a:endParaRPr lang="en-US" b="1" dirty="0"/>
          </a:p>
        </p:txBody>
      </p:sp>
      <p:pic>
        <p:nvPicPr>
          <p:cNvPr id="1026" name="Picture 2" descr="http://www.whpfinancial.com/files/45779/Copy%20of%20family%20eating%20lunch%20outside.jpg"/>
          <p:cNvPicPr>
            <a:picLocks noChangeAspect="1" noChangeArrowheads="1"/>
          </p:cNvPicPr>
          <p:nvPr/>
        </p:nvPicPr>
        <p:blipFill>
          <a:blip r:embed="rId2"/>
          <a:srcRect/>
          <a:stretch>
            <a:fillRect/>
          </a:stretch>
        </p:blipFill>
        <p:spPr bwMode="auto">
          <a:xfrm>
            <a:off x="1446212" y="3962400"/>
            <a:ext cx="3886200" cy="2586791"/>
          </a:xfrm>
          <a:prstGeom prst="rect">
            <a:avLst/>
          </a:prstGeom>
          <a:ln>
            <a:noFill/>
          </a:ln>
          <a:effectLst>
            <a:outerShdw blurRad="292100" dist="139700" dir="2700000" algn="tl" rotWithShape="0">
              <a:srgbClr val="333333">
                <a:alpha val="65000"/>
              </a:srgbClr>
            </a:outerShdw>
          </a:effectLst>
        </p:spPr>
      </p:pic>
      <p:pic>
        <p:nvPicPr>
          <p:cNvPr id="1028" name="Picture 4" descr="http://t3.gstatic.com/images?q=tbn:ANd9GcQEJ_ixCtPBK83t25sIPq-qQBrqe3jz6IixdPrPBt_J5pd5TCoe6A"/>
          <p:cNvPicPr>
            <a:picLocks noChangeAspect="1" noChangeArrowheads="1"/>
          </p:cNvPicPr>
          <p:nvPr/>
        </p:nvPicPr>
        <p:blipFill>
          <a:blip r:embed="rId3"/>
          <a:srcRect/>
          <a:stretch>
            <a:fillRect/>
          </a:stretch>
        </p:blipFill>
        <p:spPr bwMode="auto">
          <a:xfrm>
            <a:off x="6627812" y="3886200"/>
            <a:ext cx="3962400" cy="263679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295400"/>
            <a:ext cx="10744200" cy="5257800"/>
          </a:xfrm>
        </p:spPr>
        <p:txBody>
          <a:bodyPr>
            <a:normAutofit/>
          </a:bodyPr>
          <a:lstStyle/>
          <a:p>
            <a:r>
              <a:rPr lang="en-US" b="1" dirty="0" smtClean="0"/>
              <a:t>Anorexia nervosa</a:t>
            </a:r>
          </a:p>
          <a:p>
            <a:pPr lvl="1"/>
            <a:r>
              <a:rPr lang="en-US" dirty="0" smtClean="0"/>
              <a:t>A severe eating disorder in which people may refuse to eat, while </a:t>
            </a:r>
          </a:p>
          <a:p>
            <a:pPr lvl="1">
              <a:buNone/>
            </a:pPr>
            <a:r>
              <a:rPr lang="en-US" dirty="0" smtClean="0"/>
              <a:t>	denying that their behavior and appearance are unusual</a:t>
            </a:r>
          </a:p>
          <a:p>
            <a:pPr lvl="1">
              <a:buNone/>
            </a:pPr>
            <a:endParaRPr lang="en-US" dirty="0" smtClean="0"/>
          </a:p>
          <a:p>
            <a:pPr lvl="1">
              <a:buNone/>
            </a:pPr>
            <a:endParaRPr lang="en-US" dirty="0" smtClean="0"/>
          </a:p>
          <a:p>
            <a:pPr lvl="1">
              <a:buNone/>
            </a:pPr>
            <a:endParaRPr lang="en-US" dirty="0" smtClean="0"/>
          </a:p>
          <a:p>
            <a:pPr lvl="1">
              <a:buNone/>
            </a:pPr>
            <a:endParaRPr lang="en-US" dirty="0" smtClean="0"/>
          </a:p>
          <a:p>
            <a:pPr lvl="1">
              <a:buNone/>
            </a:pPr>
            <a:endParaRPr lang="en-US" dirty="0" smtClean="0"/>
          </a:p>
          <a:p>
            <a:pPr lvl="1">
              <a:buNone/>
            </a:pPr>
            <a:endParaRPr lang="en-US" dirty="0" smtClean="0"/>
          </a:p>
          <a:p>
            <a:r>
              <a:rPr lang="en-US" b="1" dirty="0" smtClean="0"/>
              <a:t>Bulimia</a:t>
            </a:r>
          </a:p>
          <a:p>
            <a:pPr lvl="1"/>
            <a:r>
              <a:rPr lang="en-US" dirty="0" smtClean="0"/>
              <a:t>A disorder in which a person binges on large quantities of food, </a:t>
            </a:r>
          </a:p>
          <a:p>
            <a:pPr lvl="1">
              <a:buNone/>
            </a:pPr>
            <a:r>
              <a:rPr lang="en-US" dirty="0" smtClean="0"/>
              <a:t>	and then purges</a:t>
            </a:r>
          </a:p>
          <a:p>
            <a:pPr>
              <a:defRPr/>
            </a:pPr>
            <a:endParaRPr lang="en-US" sz="2400" dirty="0" smtClean="0">
              <a:solidFill>
                <a:srgbClr val="000000"/>
              </a:solidFill>
              <a:cs typeface="Times New Roman" pitchFamily="18" charset="0"/>
            </a:endParaRPr>
          </a:p>
        </p:txBody>
      </p:sp>
      <p:sp>
        <p:nvSpPr>
          <p:cNvPr id="13" name="Title 12"/>
          <p:cNvSpPr>
            <a:spLocks noGrp="1"/>
          </p:cNvSpPr>
          <p:nvPr>
            <p:ph type="title"/>
          </p:nvPr>
        </p:nvSpPr>
        <p:spPr>
          <a:xfrm>
            <a:off x="1446212" y="0"/>
            <a:ext cx="10134600" cy="914400"/>
          </a:xfrm>
        </p:spPr>
        <p:txBody>
          <a:bodyPr>
            <a:normAutofit/>
          </a:bodyPr>
          <a:lstStyle/>
          <a:p>
            <a:r>
              <a:rPr lang="en-US" b="1" dirty="0" smtClean="0"/>
              <a:t>Eating Disorders</a:t>
            </a:r>
            <a:endParaRPr lang="en-US" b="1" dirty="0"/>
          </a:p>
        </p:txBody>
      </p:sp>
      <p:pic>
        <p:nvPicPr>
          <p:cNvPr id="46082" name="Picture 2" descr="http://t1.gstatic.com/images?q=tbn:ANd9GcRJu8V7bN0dMTeBWqjpNszAThv6zVrkbb1GekCvdjmxXxsu6Cw8"/>
          <p:cNvPicPr>
            <a:picLocks noChangeAspect="1" noChangeArrowheads="1"/>
          </p:cNvPicPr>
          <p:nvPr/>
        </p:nvPicPr>
        <p:blipFill>
          <a:blip r:embed="rId2"/>
          <a:srcRect/>
          <a:stretch>
            <a:fillRect/>
          </a:stretch>
        </p:blipFill>
        <p:spPr bwMode="auto">
          <a:xfrm>
            <a:off x="8685212" y="685800"/>
            <a:ext cx="2514600" cy="2617471"/>
          </a:xfrm>
          <a:prstGeom prst="rect">
            <a:avLst/>
          </a:prstGeom>
          <a:noFill/>
        </p:spPr>
      </p:pic>
      <p:pic>
        <p:nvPicPr>
          <p:cNvPr id="46084" name="Picture 4" descr="http://mentalillness-block2-f11.wikispaces.com/file/view/what-is-bulimia_1.jpg/271020468/what-is-bulimia_1.jpg"/>
          <p:cNvPicPr>
            <a:picLocks noChangeAspect="1" noChangeArrowheads="1"/>
          </p:cNvPicPr>
          <p:nvPr/>
        </p:nvPicPr>
        <p:blipFill>
          <a:blip r:embed="rId3"/>
          <a:srcRect/>
          <a:stretch>
            <a:fillRect/>
          </a:stretch>
        </p:blipFill>
        <p:spPr bwMode="auto">
          <a:xfrm>
            <a:off x="8761412" y="3810000"/>
            <a:ext cx="2286000" cy="2286001"/>
          </a:xfrm>
          <a:prstGeom prst="rect">
            <a:avLst/>
          </a:prstGeom>
          <a:noFill/>
        </p:spPr>
      </p:pic>
      <p:pic>
        <p:nvPicPr>
          <p:cNvPr id="46086" name="Picture 6" descr="http://blogmyhealth.com/wp-content/uploads/Anorexia-Patients.jpg"/>
          <p:cNvPicPr>
            <a:picLocks noChangeAspect="1" noChangeArrowheads="1"/>
          </p:cNvPicPr>
          <p:nvPr/>
        </p:nvPicPr>
        <p:blipFill>
          <a:blip r:embed="rId4"/>
          <a:srcRect/>
          <a:stretch>
            <a:fillRect/>
          </a:stretch>
        </p:blipFill>
        <p:spPr bwMode="auto">
          <a:xfrm>
            <a:off x="3122612" y="2505389"/>
            <a:ext cx="4038600" cy="2219011"/>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295400"/>
            <a:ext cx="10744200" cy="5257800"/>
          </a:xfrm>
        </p:spPr>
        <p:txBody>
          <a:bodyPr>
            <a:normAutofit/>
          </a:bodyPr>
          <a:lstStyle/>
          <a:p>
            <a:r>
              <a:rPr lang="en-US" b="1" dirty="0" smtClean="0"/>
              <a:t>Obesity: </a:t>
            </a:r>
          </a:p>
          <a:p>
            <a:pPr lvl="1"/>
            <a:r>
              <a:rPr lang="en-US" b="1" dirty="0" smtClean="0">
                <a:latin typeface="Comic Sans MS" pitchFamily="66" charset="0"/>
              </a:rPr>
              <a:t>It’s a condition in which one gets s</a:t>
            </a:r>
            <a:r>
              <a:rPr lang="en-US" dirty="0" smtClean="0">
                <a:latin typeface="Comic Sans MS" pitchFamily="66" charset="0"/>
              </a:rPr>
              <a:t>everely overweight to the point where it causes health issues.</a:t>
            </a:r>
          </a:p>
          <a:p>
            <a:r>
              <a:rPr lang="en-US" dirty="0" smtClean="0">
                <a:latin typeface="Comic Sans MS" pitchFamily="66" charset="0"/>
              </a:rPr>
              <a:t>Obesity is caused mostly due to bad eating habits but some people are predisposed (naturally) towards obesity.</a:t>
            </a:r>
          </a:p>
          <a:p>
            <a:pPr lvl="1"/>
            <a:endParaRPr lang="en-US" dirty="0" smtClean="0"/>
          </a:p>
          <a:p>
            <a:pPr>
              <a:defRPr/>
            </a:pPr>
            <a:endParaRPr lang="en-US" sz="2400" dirty="0" smtClean="0">
              <a:solidFill>
                <a:srgbClr val="000000"/>
              </a:solidFill>
              <a:cs typeface="Times New Roman" pitchFamily="18" charset="0"/>
            </a:endParaRPr>
          </a:p>
        </p:txBody>
      </p:sp>
      <p:sp>
        <p:nvSpPr>
          <p:cNvPr id="13" name="Title 12"/>
          <p:cNvSpPr>
            <a:spLocks noGrp="1"/>
          </p:cNvSpPr>
          <p:nvPr>
            <p:ph type="title"/>
          </p:nvPr>
        </p:nvSpPr>
        <p:spPr>
          <a:xfrm>
            <a:off x="1446212" y="0"/>
            <a:ext cx="10134600" cy="914400"/>
          </a:xfrm>
        </p:spPr>
        <p:txBody>
          <a:bodyPr>
            <a:normAutofit/>
          </a:bodyPr>
          <a:lstStyle/>
          <a:p>
            <a:r>
              <a:rPr lang="en-US" b="1" dirty="0" smtClean="0"/>
              <a:t>Eating Disorders Cont…</a:t>
            </a:r>
            <a:endParaRPr lang="en-US" b="1" dirty="0"/>
          </a:p>
        </p:txBody>
      </p:sp>
      <p:pic>
        <p:nvPicPr>
          <p:cNvPr id="7" name="Picture 6" descr="run_girl_fat_thin_hg_clr.gif"/>
          <p:cNvPicPr>
            <a:picLocks noChangeAspect="1"/>
          </p:cNvPicPr>
          <p:nvPr/>
        </p:nvPicPr>
        <p:blipFill>
          <a:blip r:embed="rId2"/>
          <a:srcRect/>
          <a:stretch>
            <a:fillRect/>
          </a:stretch>
        </p:blipFill>
        <p:spPr bwMode="auto">
          <a:xfrm>
            <a:off x="1065212" y="3200400"/>
            <a:ext cx="2190750" cy="3333750"/>
          </a:xfrm>
          <a:prstGeom prst="rect">
            <a:avLst/>
          </a:prstGeom>
          <a:noFill/>
          <a:ln w="9525">
            <a:noFill/>
            <a:miter lim="800000"/>
            <a:headEnd/>
            <a:tailEnd/>
          </a:ln>
        </p:spPr>
      </p:pic>
      <p:pic>
        <p:nvPicPr>
          <p:cNvPr id="8" name="Picture 7" descr="run_man_fat_thin_hg_clr.gif"/>
          <p:cNvPicPr>
            <a:picLocks noChangeAspect="1"/>
          </p:cNvPicPr>
          <p:nvPr/>
        </p:nvPicPr>
        <p:blipFill>
          <a:blip r:embed="rId3"/>
          <a:srcRect/>
          <a:stretch>
            <a:fillRect/>
          </a:stretch>
        </p:blipFill>
        <p:spPr bwMode="auto">
          <a:xfrm>
            <a:off x="2970212" y="2971800"/>
            <a:ext cx="2190750" cy="3333750"/>
          </a:xfrm>
          <a:prstGeom prst="rect">
            <a:avLst/>
          </a:prstGeom>
          <a:noFill/>
          <a:ln w="9525">
            <a:noFill/>
            <a:miter lim="800000"/>
            <a:headEnd/>
            <a:tailEnd/>
          </a:ln>
        </p:spPr>
      </p:pic>
      <p:pic>
        <p:nvPicPr>
          <p:cNvPr id="47106" name="Picture 2" descr="http://wau14.com/WAUAustralia/wp-content/uploads/2011/12/childhood-obesity-television-fast-food.jpg"/>
          <p:cNvPicPr>
            <a:picLocks noChangeAspect="1" noChangeArrowheads="1"/>
          </p:cNvPicPr>
          <p:nvPr/>
        </p:nvPicPr>
        <p:blipFill>
          <a:blip r:embed="rId4"/>
          <a:srcRect/>
          <a:stretch>
            <a:fillRect/>
          </a:stretch>
        </p:blipFill>
        <p:spPr bwMode="auto">
          <a:xfrm>
            <a:off x="5942012" y="3124200"/>
            <a:ext cx="5080000" cy="3048000"/>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1522413" y="1371600"/>
            <a:ext cx="9144000" cy="2438400"/>
          </a:xfrm>
        </p:spPr>
        <p:txBody>
          <a:bodyPr/>
          <a:lstStyle/>
          <a:p>
            <a:pPr algn="ctr"/>
            <a:r>
              <a:rPr lang="en-US" dirty="0" smtClean="0"/>
              <a:t>Emotions</a:t>
            </a:r>
            <a:endParaRPr lang="en-US"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219200"/>
            <a:ext cx="10744200" cy="5486400"/>
          </a:xfrm>
        </p:spPr>
        <p:txBody>
          <a:bodyPr>
            <a:normAutofit/>
          </a:bodyPr>
          <a:lstStyle/>
          <a:p>
            <a:r>
              <a:rPr lang="en-US" b="1" dirty="0" smtClean="0"/>
              <a:t>We are emotion creatures.</a:t>
            </a:r>
          </a:p>
          <a:p>
            <a:r>
              <a:rPr lang="en-US" dirty="0" smtClean="0"/>
              <a:t>Emotions</a:t>
            </a:r>
          </a:p>
          <a:p>
            <a:pPr lvl="1"/>
            <a:r>
              <a:rPr lang="en-US" sz="2000" dirty="0" smtClean="0"/>
              <a:t>Feelings that generally have both physiological and cognitive elements and that influence behavior</a:t>
            </a:r>
          </a:p>
          <a:p>
            <a:r>
              <a:rPr lang="en-US" dirty="0" smtClean="0"/>
              <a:t>Example:</a:t>
            </a:r>
          </a:p>
          <a:p>
            <a:pPr lvl="1"/>
            <a:r>
              <a:rPr lang="en-US" altLang="en-US" sz="2000" dirty="0" smtClean="0"/>
              <a:t>Fear, surprise, anger, disgust, happiness, sadness.</a:t>
            </a:r>
            <a:endParaRPr lang="en-US" sz="2000" dirty="0" smtClean="0"/>
          </a:p>
          <a:p>
            <a:pPr>
              <a:defRPr/>
            </a:pPr>
            <a:r>
              <a:rPr lang="en-US" sz="2400" dirty="0" smtClean="0">
                <a:solidFill>
                  <a:srgbClr val="000000"/>
                </a:solidFill>
                <a:cs typeface="Times New Roman" pitchFamily="18" charset="0"/>
              </a:rPr>
              <a:t>What causes emotions:</a:t>
            </a:r>
          </a:p>
          <a:p>
            <a:pPr lvl="1">
              <a:defRPr/>
            </a:pPr>
            <a:r>
              <a:rPr lang="en-US" dirty="0" smtClean="0"/>
              <a:t>Autonomic Nervous System – Fight or flight</a:t>
            </a:r>
          </a:p>
          <a:p>
            <a:pPr lvl="1">
              <a:defRPr/>
            </a:pPr>
            <a:r>
              <a:rPr lang="en-US" dirty="0" smtClean="0"/>
              <a:t>Endocrine system – Hormones</a:t>
            </a:r>
          </a:p>
          <a:p>
            <a:pPr lvl="1">
              <a:defRPr/>
            </a:pPr>
            <a:r>
              <a:rPr lang="en-US" dirty="0" err="1" smtClean="0"/>
              <a:t>Amygdala</a:t>
            </a:r>
            <a:r>
              <a:rPr lang="en-US" dirty="0" smtClean="0"/>
              <a:t> – fear and anxiety</a:t>
            </a:r>
          </a:p>
          <a:p>
            <a:pPr lvl="1">
              <a:defRPr/>
            </a:pPr>
            <a:r>
              <a:rPr lang="en-US" dirty="0" smtClean="0"/>
              <a:t>Frontal lobes – control interpretation of emotions</a:t>
            </a:r>
          </a:p>
          <a:p>
            <a:pPr lvl="1">
              <a:defRPr/>
            </a:pPr>
            <a:r>
              <a:rPr lang="en-US" dirty="0" smtClean="0"/>
              <a:t>Right hemisphere – handles positive emotions</a:t>
            </a:r>
          </a:p>
          <a:p>
            <a:pPr lvl="1">
              <a:defRPr/>
            </a:pPr>
            <a:r>
              <a:rPr lang="en-US" dirty="0" smtClean="0"/>
              <a:t>Left hemisphere – handles negative emotions</a:t>
            </a:r>
          </a:p>
          <a:p>
            <a:pPr lvl="1">
              <a:defRPr/>
            </a:pPr>
            <a:endParaRPr lang="en-US" sz="2200" dirty="0" smtClean="0">
              <a:solidFill>
                <a:srgbClr val="000000"/>
              </a:solidFill>
              <a:cs typeface="Times New Roman" pitchFamily="18" charset="0"/>
            </a:endParaRPr>
          </a:p>
        </p:txBody>
      </p:sp>
      <p:sp>
        <p:nvSpPr>
          <p:cNvPr id="13" name="Title 12"/>
          <p:cNvSpPr>
            <a:spLocks noGrp="1"/>
          </p:cNvSpPr>
          <p:nvPr>
            <p:ph type="title"/>
          </p:nvPr>
        </p:nvSpPr>
        <p:spPr>
          <a:xfrm>
            <a:off x="1446212" y="0"/>
            <a:ext cx="10134600" cy="914400"/>
          </a:xfrm>
        </p:spPr>
        <p:txBody>
          <a:bodyPr>
            <a:normAutofit/>
          </a:bodyPr>
          <a:lstStyle/>
          <a:p>
            <a:r>
              <a:rPr lang="en-US" b="1" dirty="0" smtClean="0"/>
              <a:t>Emotions</a:t>
            </a:r>
            <a:endParaRPr lang="en-US" b="1" dirty="0"/>
          </a:p>
        </p:txBody>
      </p:sp>
      <p:pic>
        <p:nvPicPr>
          <p:cNvPr id="9" name="Content Placeholder 4" descr="killer_peeping_window_hg_clr.gif"/>
          <p:cNvPicPr>
            <a:picLocks noChangeAspect="1"/>
          </p:cNvPicPr>
          <p:nvPr/>
        </p:nvPicPr>
        <p:blipFill>
          <a:blip r:embed="rId2"/>
          <a:srcRect/>
          <a:stretch>
            <a:fillRect/>
          </a:stretch>
        </p:blipFill>
        <p:spPr>
          <a:xfrm>
            <a:off x="9675812" y="2743200"/>
            <a:ext cx="1600200" cy="2500313"/>
          </a:xfrm>
          <a:prstGeom prst="rect">
            <a:avLst/>
          </a:prstGeom>
        </p:spPr>
      </p:pic>
      <p:pic>
        <p:nvPicPr>
          <p:cNvPr id="10" name="Picture 9" descr="killer_removes_his_mask_hg_clr.gif"/>
          <p:cNvPicPr>
            <a:picLocks noChangeAspect="1"/>
          </p:cNvPicPr>
          <p:nvPr/>
        </p:nvPicPr>
        <p:blipFill>
          <a:blip r:embed="rId3"/>
          <a:srcRect/>
          <a:stretch>
            <a:fillRect/>
          </a:stretch>
        </p:blipFill>
        <p:spPr bwMode="auto">
          <a:xfrm>
            <a:off x="7237412" y="3886200"/>
            <a:ext cx="1943100" cy="2438400"/>
          </a:xfrm>
          <a:prstGeom prst="rect">
            <a:avLst/>
          </a:prstGeom>
          <a:noFill/>
          <a:ln w="9525">
            <a:noFill/>
            <a:miter lim="800000"/>
            <a:headEnd/>
            <a:tailEnd/>
          </a:ln>
        </p:spPr>
      </p:pic>
      <p:pic>
        <p:nvPicPr>
          <p:cNvPr id="11" name="Picture 10" descr="businessman_nervous_hg_clr.gif"/>
          <p:cNvPicPr>
            <a:picLocks noChangeAspect="1"/>
          </p:cNvPicPr>
          <p:nvPr/>
        </p:nvPicPr>
        <p:blipFill>
          <a:blip r:embed="rId4"/>
          <a:srcRect/>
          <a:stretch>
            <a:fillRect/>
          </a:stretch>
        </p:blipFill>
        <p:spPr bwMode="auto">
          <a:xfrm>
            <a:off x="6246812" y="304800"/>
            <a:ext cx="1743075" cy="1743075"/>
          </a:xfrm>
          <a:prstGeom prst="rect">
            <a:avLst/>
          </a:prstGeom>
          <a:noFill/>
          <a:ln w="9525">
            <a:noFill/>
            <a:miter lim="800000"/>
            <a:headEnd/>
            <a:tailEnd/>
          </a:ln>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additive="base">
                                        <p:cTn id="13" dur="500" fill="hold"/>
                                        <p:tgtEl>
                                          <p:spTgt spid="11"/>
                                        </p:tgtEl>
                                        <p:attrNameLst>
                                          <p:attrName>ppt_x</p:attrName>
                                        </p:attrNameLst>
                                      </p:cBhvr>
                                      <p:tavLst>
                                        <p:tav tm="0">
                                          <p:val>
                                            <p:strVal val="#ppt_x"/>
                                          </p:val>
                                        </p:tav>
                                        <p:tav tm="100000">
                                          <p:val>
                                            <p:strVal val="#ppt_x"/>
                                          </p:val>
                                        </p:tav>
                                      </p:tavLst>
                                    </p:anim>
                                    <p:anim calcmode="lin" valueType="num">
                                      <p:cBhvr additive="base">
                                        <p:cTn id="14"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219200"/>
            <a:ext cx="7543800" cy="5486400"/>
          </a:xfrm>
        </p:spPr>
        <p:txBody>
          <a:bodyPr>
            <a:normAutofit/>
          </a:bodyPr>
          <a:lstStyle/>
          <a:p>
            <a:pPr algn="just">
              <a:lnSpc>
                <a:spcPct val="150000"/>
              </a:lnSpc>
            </a:pPr>
            <a:r>
              <a:rPr lang="en-US" dirty="0" smtClean="0"/>
              <a:t>Preparing us for action</a:t>
            </a:r>
          </a:p>
          <a:p>
            <a:pPr lvl="1" algn="just">
              <a:lnSpc>
                <a:spcPct val="150000"/>
              </a:lnSpc>
            </a:pPr>
            <a:r>
              <a:rPr lang="en-US" sz="2000" dirty="0" smtClean="0"/>
              <a:t>A link between events in our environment and our responses</a:t>
            </a:r>
          </a:p>
          <a:p>
            <a:pPr algn="just">
              <a:lnSpc>
                <a:spcPct val="150000"/>
              </a:lnSpc>
            </a:pPr>
            <a:r>
              <a:rPr lang="en-US" dirty="0" smtClean="0"/>
              <a:t>Shaping our future behavior</a:t>
            </a:r>
          </a:p>
          <a:p>
            <a:pPr lvl="1" algn="just">
              <a:lnSpc>
                <a:spcPct val="150000"/>
              </a:lnSpc>
            </a:pPr>
            <a:r>
              <a:rPr lang="en-US" sz="2000" dirty="0" smtClean="0"/>
              <a:t>Act as reinforcement</a:t>
            </a:r>
          </a:p>
          <a:p>
            <a:pPr algn="just">
              <a:lnSpc>
                <a:spcPct val="150000"/>
              </a:lnSpc>
            </a:pPr>
            <a:r>
              <a:rPr lang="en-US" dirty="0" smtClean="0"/>
              <a:t>Helping us to interact more effectively with others</a:t>
            </a:r>
          </a:p>
          <a:p>
            <a:pPr lvl="1" algn="just">
              <a:lnSpc>
                <a:spcPct val="150000"/>
              </a:lnSpc>
            </a:pPr>
            <a:r>
              <a:rPr lang="en-US" sz="2000" dirty="0" smtClean="0"/>
              <a:t>Act as a signal to observers, allowing them to better understand what we are experiencing and to predict our future behavior</a:t>
            </a:r>
            <a:endParaRPr lang="en-US" sz="2000" dirty="0" smtClean="0">
              <a:solidFill>
                <a:srgbClr val="000000"/>
              </a:solidFill>
              <a:cs typeface="Times New Roman" pitchFamily="18" charset="0"/>
            </a:endParaRPr>
          </a:p>
        </p:txBody>
      </p:sp>
      <p:sp>
        <p:nvSpPr>
          <p:cNvPr id="13" name="Title 12"/>
          <p:cNvSpPr>
            <a:spLocks noGrp="1"/>
          </p:cNvSpPr>
          <p:nvPr>
            <p:ph type="title"/>
          </p:nvPr>
        </p:nvSpPr>
        <p:spPr>
          <a:xfrm>
            <a:off x="1446212" y="0"/>
            <a:ext cx="10134600" cy="914400"/>
          </a:xfrm>
        </p:spPr>
        <p:txBody>
          <a:bodyPr>
            <a:normAutofit/>
          </a:bodyPr>
          <a:lstStyle/>
          <a:p>
            <a:r>
              <a:rPr lang="en-US" b="1" dirty="0" smtClean="0"/>
              <a:t>The Function of Emotions</a:t>
            </a:r>
            <a:endParaRPr lang="en-US" b="1" dirty="0"/>
          </a:p>
        </p:txBody>
      </p:sp>
      <p:pic>
        <p:nvPicPr>
          <p:cNvPr id="8" name="Picture 7" descr="guy_finding_love_on_his_computer_hg_clr.gif"/>
          <p:cNvPicPr>
            <a:picLocks noChangeAspect="1"/>
          </p:cNvPicPr>
          <p:nvPr/>
        </p:nvPicPr>
        <p:blipFill>
          <a:blip r:embed="rId2"/>
          <a:srcRect/>
          <a:stretch>
            <a:fillRect/>
          </a:stretch>
        </p:blipFill>
        <p:spPr bwMode="auto">
          <a:xfrm>
            <a:off x="8228012" y="914400"/>
            <a:ext cx="3333750" cy="3333750"/>
          </a:xfrm>
          <a:prstGeom prst="rect">
            <a:avLst/>
          </a:prstGeom>
          <a:noFill/>
          <a:ln w="9525">
            <a:noFill/>
            <a:miter lim="800000"/>
            <a:headEnd/>
            <a:tailEnd/>
          </a:ln>
        </p:spPr>
      </p:pic>
      <p:pic>
        <p:nvPicPr>
          <p:cNvPr id="12" name="Picture 11" descr="boss_dog_angry_pointing_employee_hg_clr.gif"/>
          <p:cNvPicPr>
            <a:picLocks noChangeAspect="1"/>
          </p:cNvPicPr>
          <p:nvPr/>
        </p:nvPicPr>
        <p:blipFill>
          <a:blip r:embed="rId3"/>
          <a:srcRect/>
          <a:stretch>
            <a:fillRect/>
          </a:stretch>
        </p:blipFill>
        <p:spPr bwMode="auto">
          <a:xfrm>
            <a:off x="8923337" y="4267200"/>
            <a:ext cx="1971675" cy="2065338"/>
          </a:xfrm>
          <a:prstGeom prst="rect">
            <a:avLst/>
          </a:prstGeom>
          <a:noFill/>
          <a:ln w="9525">
            <a:noFill/>
            <a:miter lim="800000"/>
            <a:headEnd/>
            <a:tailEnd/>
          </a:ln>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ontent Placeholder 13"/>
          <p:cNvSpPr>
            <a:spLocks noGrp="1"/>
          </p:cNvSpPr>
          <p:nvPr>
            <p:ph idx="1"/>
          </p:nvPr>
        </p:nvSpPr>
        <p:spPr>
          <a:xfrm>
            <a:off x="760412" y="1219200"/>
            <a:ext cx="10515600" cy="5486400"/>
          </a:xfrm>
        </p:spPr>
        <p:txBody>
          <a:bodyPr>
            <a:normAutofit/>
          </a:bodyPr>
          <a:lstStyle/>
          <a:p>
            <a:pPr algn="just">
              <a:lnSpc>
                <a:spcPct val="150000"/>
              </a:lnSpc>
            </a:pPr>
            <a:r>
              <a:rPr lang="en-US" b="1" dirty="0" err="1" smtClean="0">
                <a:solidFill>
                  <a:srgbClr val="000000"/>
                </a:solidFill>
                <a:cs typeface="Times New Roman" pitchFamily="18" charset="0"/>
              </a:rPr>
              <a:t>Schachter</a:t>
            </a:r>
            <a:r>
              <a:rPr lang="en-US" b="1" dirty="0" smtClean="0">
                <a:solidFill>
                  <a:srgbClr val="000000"/>
                </a:solidFill>
                <a:cs typeface="Times New Roman" pitchFamily="18" charset="0"/>
              </a:rPr>
              <a:t>-Singer theory of emotion:</a:t>
            </a:r>
          </a:p>
          <a:p>
            <a:pPr lvl="1" algn="just">
              <a:lnSpc>
                <a:spcPct val="150000"/>
              </a:lnSpc>
            </a:pPr>
            <a:r>
              <a:rPr lang="en-US" dirty="0" smtClean="0">
                <a:solidFill>
                  <a:srgbClr val="000000"/>
                </a:solidFill>
                <a:cs typeface="Times New Roman" pitchFamily="18" charset="0"/>
              </a:rPr>
              <a:t>Theory emphasizes that we identify the emotion we are experiencing by observing our environment and comparing ourselves with others.</a:t>
            </a:r>
          </a:p>
          <a:p>
            <a:pPr lvl="1" algn="just">
              <a:lnSpc>
                <a:spcPct val="150000"/>
              </a:lnSpc>
            </a:pPr>
            <a:endParaRPr lang="en-US" b="1" dirty="0" smtClean="0">
              <a:solidFill>
                <a:srgbClr val="000000"/>
              </a:solidFill>
              <a:cs typeface="Times New Roman" pitchFamily="18" charset="0"/>
            </a:endParaRPr>
          </a:p>
          <a:p>
            <a:pPr lvl="1" algn="just">
              <a:lnSpc>
                <a:spcPct val="150000"/>
              </a:lnSpc>
            </a:pPr>
            <a:endParaRPr lang="en-US" b="1" dirty="0" smtClean="0">
              <a:solidFill>
                <a:srgbClr val="000000"/>
              </a:solidFill>
              <a:cs typeface="Times New Roman" pitchFamily="18" charset="0"/>
            </a:endParaRPr>
          </a:p>
          <a:p>
            <a:pPr lvl="1" algn="just">
              <a:lnSpc>
                <a:spcPct val="150000"/>
              </a:lnSpc>
            </a:pPr>
            <a:endParaRPr lang="en-US" b="1" dirty="0" smtClean="0">
              <a:solidFill>
                <a:srgbClr val="000000"/>
              </a:solidFill>
              <a:cs typeface="Times New Roman" pitchFamily="18" charset="0"/>
            </a:endParaRPr>
          </a:p>
          <a:p>
            <a:pPr algn="just">
              <a:lnSpc>
                <a:spcPct val="150000"/>
              </a:lnSpc>
            </a:pPr>
            <a:r>
              <a:rPr lang="en-US" b="1" dirty="0" smtClean="0">
                <a:solidFill>
                  <a:srgbClr val="000000"/>
                </a:solidFill>
                <a:cs typeface="Times New Roman" pitchFamily="18" charset="0"/>
              </a:rPr>
              <a:t>James-Lange theory of emotion: </a:t>
            </a:r>
          </a:p>
          <a:p>
            <a:pPr lvl="1" algn="just">
              <a:lnSpc>
                <a:spcPct val="150000"/>
              </a:lnSpc>
            </a:pPr>
            <a:r>
              <a:rPr lang="en-US" dirty="0" smtClean="0">
                <a:solidFill>
                  <a:srgbClr val="000000"/>
                </a:solidFill>
                <a:cs typeface="Times New Roman" pitchFamily="18" charset="0"/>
              </a:rPr>
              <a:t>James and Lange proposed that we experience emotions as a result of physiological changes that produce specific sensations.  In turn, these sensations are interpreted by the brain as particular kinds of emotional experiences.</a:t>
            </a:r>
          </a:p>
          <a:p>
            <a:pPr lvl="1" algn="just">
              <a:lnSpc>
                <a:spcPct val="150000"/>
              </a:lnSpc>
            </a:pPr>
            <a:endParaRPr lang="en-US" sz="1800" dirty="0" smtClean="0">
              <a:solidFill>
                <a:srgbClr val="000000"/>
              </a:solidFill>
              <a:cs typeface="Times New Roman" pitchFamily="18" charset="0"/>
            </a:endParaRPr>
          </a:p>
        </p:txBody>
      </p:sp>
      <p:sp>
        <p:nvSpPr>
          <p:cNvPr id="13" name="Title 12"/>
          <p:cNvSpPr>
            <a:spLocks noGrp="1"/>
          </p:cNvSpPr>
          <p:nvPr>
            <p:ph type="title"/>
          </p:nvPr>
        </p:nvSpPr>
        <p:spPr>
          <a:xfrm>
            <a:off x="1446212" y="0"/>
            <a:ext cx="10134600" cy="914400"/>
          </a:xfrm>
        </p:spPr>
        <p:txBody>
          <a:bodyPr>
            <a:normAutofit/>
          </a:bodyPr>
          <a:lstStyle/>
          <a:p>
            <a:r>
              <a:rPr lang="en-US" b="1" dirty="0" smtClean="0"/>
              <a:t>Theories of Emotions</a:t>
            </a:r>
            <a:endParaRPr lang="en-US" b="1" dirty="0"/>
          </a:p>
        </p:txBody>
      </p:sp>
      <p:pic>
        <p:nvPicPr>
          <p:cNvPr id="1026" name="Picture 2" descr="http://www.onethousandandone.com.au/wp-content/uploads/2012/12/emotions.jpg"/>
          <p:cNvPicPr>
            <a:picLocks noChangeAspect="1" noChangeArrowheads="1"/>
          </p:cNvPicPr>
          <p:nvPr/>
        </p:nvPicPr>
        <p:blipFill>
          <a:blip r:embed="rId2"/>
          <a:srcRect/>
          <a:stretch>
            <a:fillRect/>
          </a:stretch>
        </p:blipFill>
        <p:spPr bwMode="auto">
          <a:xfrm>
            <a:off x="7542212" y="2362200"/>
            <a:ext cx="2819400" cy="2545139"/>
          </a:xfrm>
          <a:prstGeom prst="rect">
            <a:avLst/>
          </a:prstGeom>
          <a:noFill/>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a:xfrm>
            <a:off x="1446212" y="0"/>
            <a:ext cx="10134600" cy="914400"/>
          </a:xfrm>
        </p:spPr>
        <p:txBody>
          <a:bodyPr>
            <a:normAutofit/>
          </a:bodyPr>
          <a:lstStyle/>
          <a:p>
            <a:r>
              <a:rPr lang="en-US" b="1" dirty="0" smtClean="0"/>
              <a:t>Lets see the video on emotions</a:t>
            </a:r>
            <a:endParaRPr lang="en-US" b="1" dirty="0"/>
          </a:p>
        </p:txBody>
      </p:sp>
      <p:pic>
        <p:nvPicPr>
          <p:cNvPr id="4" name="Emotions and the Brain - YouTube.mp4">
            <a:hlinkClick r:id="" action="ppaction://media"/>
          </p:cNvPr>
          <p:cNvPicPr>
            <a:picLocks noRot="1" noChangeAspect="1"/>
          </p:cNvPicPr>
          <p:nvPr>
            <a:videoFile r:link="rId1"/>
          </p:nvPr>
        </p:nvPicPr>
        <p:blipFill>
          <a:blip r:embed="rId3"/>
          <a:stretch>
            <a:fillRect/>
          </a:stretch>
        </p:blipFill>
        <p:spPr>
          <a:xfrm>
            <a:off x="2741612" y="1295400"/>
            <a:ext cx="6705601" cy="5029201"/>
          </a:xfrm>
          <a:prstGeom prst="rect">
            <a:avLst/>
          </a:prstGeom>
        </p:spPr>
      </p:pic>
    </p:spTree>
    <p:extLst>
      <p:ext uri="{BB962C8B-B14F-4D97-AF65-F5344CB8AC3E}">
        <p14:creationId xmlns="" xmlns:p14="http://schemas.microsoft.com/office/powerpoint/2010/main" val="685996370"/>
      </p:ext>
    </p:extLst>
  </p:cSld>
  <p:clrMapOvr>
    <a:masterClrMapping/>
  </p:clrMapOvr>
  <mc:AlternateContent xmlns:mc="http://schemas.openxmlformats.org/markup-compatibility/2006">
    <mc:Choice xmlns=""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lstStyle/>
          <a:p>
            <a:endParaRPr lang="en-US"/>
          </a:p>
        </p:txBody>
      </p:sp>
      <p:sp>
        <p:nvSpPr>
          <p:cNvPr id="3" name="Title 2"/>
          <p:cNvSpPr>
            <a:spLocks noGrp="1"/>
          </p:cNvSpPr>
          <p:nvPr>
            <p:ph type="ctrTitle"/>
          </p:nvPr>
        </p:nvSpPr>
        <p:spPr>
          <a:xfrm>
            <a:off x="1522413" y="1371600"/>
            <a:ext cx="9144000" cy="2438400"/>
          </a:xfrm>
        </p:spPr>
        <p:txBody>
          <a:bodyPr/>
          <a:lstStyle/>
          <a:p>
            <a:pPr algn="ctr"/>
            <a:r>
              <a:rPr lang="en-US" b="1" dirty="0" smtClean="0"/>
              <a:t>Thank you</a:t>
            </a:r>
            <a:endParaRPr lang="en-US" b="1" dirty="0"/>
          </a:p>
        </p:txBody>
      </p:sp>
    </p:spTree>
  </p:cSld>
  <p:clrMapOvr>
    <a:masterClrMapping/>
  </p:clrMapOvr>
  <mc:AlternateContent xmlns:mc="http://schemas.openxmlformats.org/markup-compatibility/2006">
    <mc:Choice xmlns=""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TS103460606">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dirty="0"/>
        </a:defPPr>
      </a:lstStyle>
      <a:style>
        <a:lnRef idx="1">
          <a:schemeClr val="accent2"/>
        </a:lnRef>
        <a:fillRef idx="2">
          <a:schemeClr val="accent2"/>
        </a:fillRef>
        <a:effectRef idx="1">
          <a:schemeClr val="accent2"/>
        </a:effectRef>
        <a:fontRef idx="minor">
          <a:schemeClr val="dk1"/>
        </a:fontRef>
      </a:style>
    </a:spDef>
    <a:lnDef>
      <a:spPr/>
      <a:bodyPr/>
      <a:lstStyle/>
      <a:style>
        <a:lnRef idx="1">
          <a:schemeClr val="accent1"/>
        </a:lnRef>
        <a:fillRef idx="0">
          <a:schemeClr val="accent1"/>
        </a:fillRef>
        <a:effectRef idx="0">
          <a:schemeClr val="accent1"/>
        </a:effectRef>
        <a:fontRef idx="minor">
          <a:schemeClr val="tx1"/>
        </a:fontRef>
      </a:style>
    </a:lnDef>
    <a:txDef>
      <a:spPr>
        <a:noFill/>
        <a:ln>
          <a:solidFill>
            <a:schemeClr val="bg2"/>
          </a:solidFill>
        </a:ln>
      </a:spPr>
      <a:bodyPr wrap="square" rtlCol="0" anchor="ctr" anchorCtr="1">
        <a:spAutoFit/>
      </a:bodyPr>
      <a:lstStyle>
        <a:defPPr>
          <a:defRPr dirty="0" smtClean="0"/>
        </a:defPPr>
      </a:lstStyle>
    </a:txDef>
  </a:objectDefaults>
  <a:extraClrSchemeLst/>
  <a:extLst>
    <a:ext uri="{05A4C25C-085E-4340-85A3-A5531E510DB2}">
      <thm15:themeFamily xmlns="" xmlns:thm15="http://schemas.microsoft.com/office/thememl/2012/main" name="Vertical and Horizontal design template" id="{937EFE6A-8CE5-4A5C-8AD7-E2948927A036}" vid="{D6F8E6E7-0932-4929-AF45-A0C96E4D3BC0}"/>
    </a:ext>
  </a:extLst>
</a:theme>
</file>

<file path=ppt/theme/theme2.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Century Gothic">
      <a:maj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4FA80C33-DBF0-414D-A0CF-0F4E51886A2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TS103460606</Template>
  <TotalTime>0</TotalTime>
  <Words>1904</Words>
  <Application>Microsoft Office PowerPoint</Application>
  <PresentationFormat>Custom</PresentationFormat>
  <Paragraphs>245</Paragraphs>
  <Slides>37</Slides>
  <Notes>1</Notes>
  <HiddenSlides>0</HiddenSlides>
  <MMClips>1</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TS103460606</vt:lpstr>
      <vt:lpstr>Motivation and Emotion </vt:lpstr>
      <vt:lpstr>Motivation</vt:lpstr>
      <vt:lpstr>Theories On Motivation</vt:lpstr>
      <vt:lpstr>Drive Deduction Theory</vt:lpstr>
      <vt:lpstr>Drive Deduction Theory</vt:lpstr>
      <vt:lpstr>Drive Deduction Theory Approach</vt:lpstr>
      <vt:lpstr>Arousal Theory</vt:lpstr>
      <vt:lpstr>Arousal Theory Cont…</vt:lpstr>
      <vt:lpstr>Arousal Theory Example</vt:lpstr>
      <vt:lpstr>Incentive Approaches: Motivation’s Pull</vt:lpstr>
      <vt:lpstr>Incentive Approaches: Motivation’s Pull</vt:lpstr>
      <vt:lpstr>What is the difference between drive theory and incentive theory?</vt:lpstr>
      <vt:lpstr>Cognitive Approaches: The Thoughts Behind Motivation</vt:lpstr>
      <vt:lpstr>Cognitive Approaches: The Thoughts Behind Motivation</vt:lpstr>
      <vt:lpstr>The Need for Achievement: Striving for Success</vt:lpstr>
      <vt:lpstr>Maslow's Hierarchy Of Needs </vt:lpstr>
      <vt:lpstr>Maslow's Hierarchy Of Needs: Model </vt:lpstr>
      <vt:lpstr>Maslow's Model Explanation </vt:lpstr>
      <vt:lpstr>Maslow's Model Explanation: cont… </vt:lpstr>
      <vt:lpstr>Maslow's Model Explanation: cont… </vt:lpstr>
      <vt:lpstr>Motivation In A Particular Instance</vt:lpstr>
      <vt:lpstr>Motivation of Hunger </vt:lpstr>
      <vt:lpstr>Biological Basis of Hunger:</vt:lpstr>
      <vt:lpstr>Hypothalamus</vt:lpstr>
      <vt:lpstr>Environmental Basis of Hunger:</vt:lpstr>
      <vt:lpstr>Availability Of Food</vt:lpstr>
      <vt:lpstr>Learned Preference And Habits </vt:lpstr>
      <vt:lpstr>Stress</vt:lpstr>
      <vt:lpstr>Social Factors</vt:lpstr>
      <vt:lpstr>Eating Disorders</vt:lpstr>
      <vt:lpstr>Eating Disorders Cont…</vt:lpstr>
      <vt:lpstr>Emotions</vt:lpstr>
      <vt:lpstr>Emotions</vt:lpstr>
      <vt:lpstr>The Function of Emotions</vt:lpstr>
      <vt:lpstr>Theories of Emotions</vt:lpstr>
      <vt:lpstr>Lets see the video on emotions</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2013-03-28T08:26:46Z</dcterms:created>
  <dcterms:modified xsi:type="dcterms:W3CDTF">2013-03-30T07:32:56Z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TC034606069991</vt:lpwstr>
  </property>
</Properties>
</file>