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wmf" ContentType="image/x-wmf"/>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256" r:id="rId2"/>
    <p:sldId id="259" r:id="rId3"/>
    <p:sldId id="260" r:id="rId4"/>
    <p:sldId id="257" r:id="rId5"/>
    <p:sldId id="258" r:id="rId6"/>
    <p:sldId id="270" r:id="rId7"/>
    <p:sldId id="261" r:id="rId8"/>
    <p:sldId id="262" r:id="rId9"/>
    <p:sldId id="263" r:id="rId10"/>
    <p:sldId id="264" r:id="rId11"/>
    <p:sldId id="265" r:id="rId12"/>
    <p:sldId id="266" r:id="rId13"/>
    <p:sldId id="267" r:id="rId14"/>
    <p:sldId id="268" r:id="rId15"/>
    <p:sldId id="269" r:id="rId16"/>
    <p:sldId id="292" r:id="rId17"/>
    <p:sldId id="273" r:id="rId18"/>
    <p:sldId id="274" r:id="rId19"/>
    <p:sldId id="279" r:id="rId20"/>
    <p:sldId id="271" r:id="rId21"/>
    <p:sldId id="275" r:id="rId22"/>
    <p:sldId id="278" r:id="rId23"/>
    <p:sldId id="276" r:id="rId24"/>
    <p:sldId id="277" r:id="rId25"/>
    <p:sldId id="280" r:id="rId26"/>
    <p:sldId id="282" r:id="rId27"/>
    <p:sldId id="281" r:id="rId28"/>
    <p:sldId id="283" r:id="rId29"/>
    <p:sldId id="284" r:id="rId30"/>
    <p:sldId id="285" r:id="rId31"/>
    <p:sldId id="294" r:id="rId32"/>
    <p:sldId id="287" r:id="rId33"/>
    <p:sldId id="286" r:id="rId34"/>
    <p:sldId id="288" r:id="rId35"/>
    <p:sldId id="289" r:id="rId36"/>
    <p:sldId id="290" r:id="rId37"/>
    <p:sldId id="291" r:id="rId38"/>
    <p:sldId id="293"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40C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73" autoAdjust="0"/>
    <p:restoredTop sz="94647" autoAdjust="0"/>
  </p:normalViewPr>
  <p:slideViewPr>
    <p:cSldViewPr>
      <p:cViewPr varScale="1">
        <p:scale>
          <a:sx n="62" d="100"/>
          <a:sy n="62" d="100"/>
        </p:scale>
        <p:origin x="-1512" y="-84"/>
      </p:cViewPr>
      <p:guideLst>
        <p:guide orient="horz" pos="2160"/>
        <p:guide pos="2880"/>
      </p:guideLst>
    </p:cSldViewPr>
  </p:slideViewPr>
  <p:outlineViewPr>
    <p:cViewPr>
      <p:scale>
        <a:sx n="33" d="100"/>
        <a:sy n="33" d="100"/>
      </p:scale>
      <p:origin x="0" y="414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64A69EE-50EE-4315-8536-FFFE10C8441E}" type="datetimeFigureOut">
              <a:rPr lang="en-US" smtClean="0"/>
              <a:pPr/>
              <a:t>3/29/2013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15D2D5-3274-4E3A-BF1E-A2B5A346FCD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kern="1200" dirty="0" err="1" smtClean="0">
                <a:solidFill>
                  <a:schemeClr val="tx1"/>
                </a:solidFill>
                <a:latin typeface="+mn-lt"/>
                <a:ea typeface="+mn-ea"/>
                <a:cs typeface="+mn-cs"/>
              </a:rPr>
              <a:t>Matlin</a:t>
            </a:r>
            <a:r>
              <a:rPr lang="en-US" sz="1200" b="0" i="0" kern="1200" dirty="0" smtClean="0">
                <a:solidFill>
                  <a:schemeClr val="tx1"/>
                </a:solidFill>
                <a:latin typeface="+mn-lt"/>
                <a:ea typeface="+mn-ea"/>
                <a:cs typeface="+mn-cs"/>
              </a:rPr>
              <a:t>, </a:t>
            </a:r>
            <a:r>
              <a:rPr lang="en-US" sz="1200" b="0" i="0" kern="1200" dirty="0" err="1" smtClean="0">
                <a:solidFill>
                  <a:schemeClr val="tx1"/>
                </a:solidFill>
                <a:latin typeface="+mn-lt"/>
                <a:ea typeface="+mn-ea"/>
                <a:cs typeface="+mn-cs"/>
              </a:rPr>
              <a:t>Margeret</a:t>
            </a:r>
            <a:r>
              <a:rPr lang="en-US" sz="1200" b="0" i="0" kern="1200" dirty="0" smtClean="0">
                <a:solidFill>
                  <a:schemeClr val="tx1"/>
                </a:solidFill>
                <a:latin typeface="+mn-lt"/>
                <a:ea typeface="+mn-ea"/>
                <a:cs typeface="+mn-cs"/>
              </a:rPr>
              <a:t> W. (2005). </a:t>
            </a:r>
            <a:r>
              <a:rPr lang="en-US" sz="1200" b="0" i="1" kern="1200" dirty="0" smtClean="0">
                <a:solidFill>
                  <a:schemeClr val="tx1"/>
                </a:solidFill>
                <a:latin typeface="+mn-lt"/>
                <a:ea typeface="+mn-ea"/>
                <a:cs typeface="+mn-cs"/>
              </a:rPr>
              <a:t>Cognition</a:t>
            </a:r>
            <a:r>
              <a:rPr lang="en-US" sz="1200" b="0" i="0" kern="1200" dirty="0" smtClean="0">
                <a:solidFill>
                  <a:schemeClr val="tx1"/>
                </a:solidFill>
                <a:latin typeface="+mn-lt"/>
                <a:ea typeface="+mn-ea"/>
                <a:cs typeface="+mn-cs"/>
              </a:rPr>
              <a:t>. Crawfordsville: John Wiley &amp; Sons, Inc.</a:t>
            </a: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Sternberg, R. J. (1999). </a:t>
            </a:r>
            <a:r>
              <a:rPr lang="en-US" sz="1200" b="0" i="1" kern="1200" dirty="0" smtClean="0">
                <a:solidFill>
                  <a:schemeClr val="tx1"/>
                </a:solidFill>
                <a:latin typeface="+mn-lt"/>
                <a:ea typeface="+mn-ea"/>
                <a:cs typeface="+mn-cs"/>
              </a:rPr>
              <a:t>Cognitive psychology (2 </a:t>
            </a:r>
            <a:r>
              <a:rPr lang="en-US" sz="1200" b="0" i="1" kern="1200" dirty="0" err="1" smtClean="0">
                <a:solidFill>
                  <a:schemeClr val="tx1"/>
                </a:solidFill>
                <a:latin typeface="+mn-lt"/>
                <a:ea typeface="+mn-ea"/>
                <a:cs typeface="+mn-cs"/>
              </a:rPr>
              <a:t>nd</a:t>
            </a:r>
            <a:r>
              <a:rPr lang="en-US" sz="1200" b="0" i="1" kern="1200" dirty="0" smtClean="0">
                <a:solidFill>
                  <a:schemeClr val="tx1"/>
                </a:solidFill>
                <a:latin typeface="+mn-lt"/>
                <a:ea typeface="+mn-ea"/>
                <a:cs typeface="+mn-cs"/>
              </a:rPr>
              <a:t> ed.)</a:t>
            </a:r>
            <a:r>
              <a:rPr lang="en-US" sz="1200" b="0" i="0" kern="1200" dirty="0" smtClean="0">
                <a:solidFill>
                  <a:schemeClr val="tx1"/>
                </a:solidFill>
                <a:latin typeface="+mn-lt"/>
                <a:ea typeface="+mn-ea"/>
                <a:cs typeface="+mn-cs"/>
              </a:rPr>
              <a:t>. Fort Worth, TX: Harcourt Brace College Publishers.</a:t>
            </a:r>
            <a:endParaRPr lang="en-US" dirty="0"/>
          </a:p>
        </p:txBody>
      </p:sp>
      <p:sp>
        <p:nvSpPr>
          <p:cNvPr id="4" name="Slide Number Placeholder 3"/>
          <p:cNvSpPr>
            <a:spLocks noGrp="1"/>
          </p:cNvSpPr>
          <p:nvPr>
            <p:ph type="sldNum" sz="quarter" idx="10"/>
          </p:nvPr>
        </p:nvSpPr>
        <p:spPr/>
        <p:txBody>
          <a:bodyPr/>
          <a:lstStyle/>
          <a:p>
            <a:fld id="{1715D2D5-3274-4E3A-BF1E-A2B5A346FCD9}"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You may recall sum first n last</a:t>
            </a:r>
            <a:r>
              <a:rPr lang="en-US" baseline="0" dirty="0" smtClean="0"/>
              <a:t> words but may forget the </a:t>
            </a:r>
            <a:r>
              <a:rPr lang="en-US" baseline="0" smtClean="0"/>
              <a:t>middle ones.</a:t>
            </a:r>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video about short term memory. It is a test of short term memory. Shows a figure for some time and then asks different questions about the content of the  figure.</a:t>
            </a:r>
            <a:endParaRPr lang="en-US" dirty="0"/>
          </a:p>
        </p:txBody>
      </p:sp>
      <p:sp>
        <p:nvSpPr>
          <p:cNvPr id="4" name="Slide Number Placeholder 3"/>
          <p:cNvSpPr>
            <a:spLocks noGrp="1"/>
          </p:cNvSpPr>
          <p:nvPr>
            <p:ph type="sldNum" sz="quarter" idx="10"/>
          </p:nvPr>
        </p:nvSpPr>
        <p:spPr/>
        <p:txBody>
          <a:bodyPr/>
          <a:lstStyle/>
          <a:p>
            <a:fld id="{1715D2D5-3274-4E3A-BF1E-A2B5A346FCD9}"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27</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30</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Fill in the</a:t>
            </a:r>
            <a:r>
              <a:rPr lang="en-US" baseline="0" dirty="0" smtClean="0"/>
              <a:t> blank is recall.</a:t>
            </a:r>
          </a:p>
          <a:p>
            <a:r>
              <a:rPr lang="en-US" baseline="0" dirty="0" smtClean="0"/>
              <a:t>MCQ id Recognition.</a:t>
            </a:r>
            <a:endParaRPr lang="en-US" dirty="0"/>
          </a:p>
        </p:txBody>
      </p:sp>
      <p:sp>
        <p:nvSpPr>
          <p:cNvPr id="4" name="Slide Number Placeholder 3"/>
          <p:cNvSpPr>
            <a:spLocks noGrp="1"/>
          </p:cNvSpPr>
          <p:nvPr>
            <p:ph type="sldNum" sz="quarter" idx="10"/>
          </p:nvPr>
        </p:nvSpPr>
        <p:spPr/>
        <p:txBody>
          <a:bodyPr/>
          <a:lstStyle/>
          <a:p>
            <a:fld id="{1715D2D5-3274-4E3A-BF1E-A2B5A346FCD9}" type="slidenum">
              <a:rPr lang="en-US" smtClean="0"/>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video is about remembering. Made by some student for his psychology class. He tries to remember</a:t>
            </a:r>
            <a:r>
              <a:rPr lang="en-US" baseline="0" dirty="0" smtClean="0"/>
              <a:t> where he puts his wallet.</a:t>
            </a:r>
            <a:endParaRPr lang="en-US" dirty="0"/>
          </a:p>
        </p:txBody>
      </p:sp>
      <p:sp>
        <p:nvSpPr>
          <p:cNvPr id="4" name="Slide Number Placeholder 3"/>
          <p:cNvSpPr>
            <a:spLocks noGrp="1"/>
          </p:cNvSpPr>
          <p:nvPr>
            <p:ph type="sldNum" sz="quarter" idx="10"/>
          </p:nvPr>
        </p:nvSpPr>
        <p:spPr/>
        <p:txBody>
          <a:bodyPr/>
          <a:lstStyle/>
          <a:p>
            <a:fld id="{1715D2D5-3274-4E3A-BF1E-A2B5A346FCD9}" type="slidenum">
              <a:rPr lang="en-US" smtClean="0"/>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33</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Which is the correct penny?</a:t>
            </a:r>
            <a:endParaRPr lang="en-US" dirty="0"/>
          </a:p>
        </p:txBody>
      </p:sp>
      <p:sp>
        <p:nvSpPr>
          <p:cNvPr id="4" name="Slide Number Placeholder 3"/>
          <p:cNvSpPr>
            <a:spLocks noGrp="1"/>
          </p:cNvSpPr>
          <p:nvPr>
            <p:ph type="sldNum" sz="quarter" idx="10"/>
          </p:nvPr>
        </p:nvSpPr>
        <p:spPr/>
        <p:txBody>
          <a:bodyPr/>
          <a:lstStyle/>
          <a:p>
            <a:fld id="{1715D2D5-3274-4E3A-BF1E-A2B5A346FCD9}" type="slidenum">
              <a:rPr lang="en-US" smtClean="0"/>
              <a:pPr/>
              <a:t>34</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37</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715D2D5-3274-4E3A-BF1E-A2B5A346FCD9}"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012ECD2E-6995-484B-9CBF-2F19855E577C}" type="datetimeFigureOut">
              <a:rPr lang="en-US" smtClean="0"/>
              <a:pPr/>
              <a:t>3/29/2013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93C54FB-B538-4DF8-B629-FB909BDEA0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2ECD2E-6995-484B-9CBF-2F19855E577C}" type="datetimeFigureOut">
              <a:rPr lang="en-US" smtClean="0"/>
              <a:pPr/>
              <a:t>3/29/2013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3C54FB-B538-4DF8-B629-FB909BDEA0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012ECD2E-6995-484B-9CBF-2F19855E577C}" type="datetimeFigureOut">
              <a:rPr lang="en-US" smtClean="0"/>
              <a:pPr/>
              <a:t>3/29/2013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3C54FB-B538-4DF8-B629-FB909BDEA0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12ECD2E-6995-484B-9CBF-2F19855E577C}" type="datetimeFigureOut">
              <a:rPr lang="en-US" smtClean="0"/>
              <a:pPr/>
              <a:t>3/29/2013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3C54FB-B538-4DF8-B629-FB909BDEA0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12ECD2E-6995-484B-9CBF-2F19855E577C}" type="datetimeFigureOut">
              <a:rPr lang="en-US" smtClean="0"/>
              <a:pPr/>
              <a:t>3/29/2013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3C54FB-B538-4DF8-B629-FB909BDEA0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012ECD2E-6995-484B-9CBF-2F19855E577C}" type="datetimeFigureOut">
              <a:rPr lang="en-US" smtClean="0"/>
              <a:pPr/>
              <a:t>3/29/2013</a:t>
            </a:fld>
            <a:endParaRPr lang="en-US"/>
          </a:p>
        </p:txBody>
      </p:sp>
      <p:sp>
        <p:nvSpPr>
          <p:cNvPr id="8" name="Slide Number Placeholder 7"/>
          <p:cNvSpPr>
            <a:spLocks noGrp="1"/>
          </p:cNvSpPr>
          <p:nvPr>
            <p:ph type="sldNum" sz="quarter" idx="11"/>
          </p:nvPr>
        </p:nvSpPr>
        <p:spPr/>
        <p:txBody>
          <a:bodyPr/>
          <a:lstStyle/>
          <a:p>
            <a:fld id="{B93C54FB-B538-4DF8-B629-FB909BDEA0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2ECD2E-6995-484B-9CBF-2F19855E577C}" type="datetimeFigureOut">
              <a:rPr lang="en-US" smtClean="0"/>
              <a:pPr/>
              <a:t>3/29/2013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3C54FB-B538-4DF8-B629-FB909BDEA0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12ECD2E-6995-484B-9CBF-2F19855E577C}" type="datetimeFigureOut">
              <a:rPr lang="en-US" smtClean="0"/>
              <a:pPr/>
              <a:t>3/29/2013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B93C54FB-B538-4DF8-B629-FB909BDEA0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012ECD2E-6995-484B-9CBF-2F19855E577C}" type="datetimeFigureOut">
              <a:rPr lang="en-US" smtClean="0"/>
              <a:pPr/>
              <a:t>3/29/2013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3C54FB-B538-4DF8-B629-FB909BDEA0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2ECD2E-6995-484B-9CBF-2F19855E577C}" type="datetimeFigureOut">
              <a:rPr lang="en-US" smtClean="0"/>
              <a:pPr/>
              <a:t>3/29/2013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3C54FB-B538-4DF8-B629-FB909BDEA0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12ECD2E-6995-484B-9CBF-2F19855E577C}" type="datetimeFigureOut">
              <a:rPr lang="en-US" smtClean="0"/>
              <a:pPr/>
              <a:t>3/29/2013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3C54FB-B538-4DF8-B629-FB909BDEA0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012ECD2E-6995-484B-9CBF-2F19855E577C}" type="datetimeFigureOut">
              <a:rPr lang="en-US" smtClean="0"/>
              <a:pPr/>
              <a:t>3/29/2013</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B93C54FB-B538-4DF8-B629-FB909BDEA0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file:///E:\My%20Adobe%20Captivate%20Projects\PHASE%20IV\HUM%20220\LECTURE%2007\Memory%20Lecture\Video%201-%20Short%20term%20memory-.mp4" TargetMode="Externa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wmf"/></Relationships>
</file>

<file path=ppt/slides/_rels/slide21.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9.gif"/></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ideo" Target="file:///E:\My%20Adobe%20Captivate%20Projects\PHASE%20IV\HUM%20220\LECTURE%2007\Memory%20Lecture\Video%202-%20Remembering.mp4" TargetMode="Externa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pPr algn="l"/>
            <a:r>
              <a:rPr lang="en-US" sz="6000" b="1" dirty="0" smtClean="0">
                <a:solidFill>
                  <a:schemeClr val="accent1">
                    <a:lumMod val="75000"/>
                  </a:schemeClr>
                </a:solidFill>
                <a:cs typeface="Times New Roman" pitchFamily="18" charset="0"/>
              </a:rPr>
              <a:t>Memory</a:t>
            </a:r>
            <a:endParaRPr lang="en-US" sz="6000" b="1" dirty="0">
              <a:solidFill>
                <a:schemeClr val="accent1">
                  <a:lumMod val="75000"/>
                </a:schemeClr>
              </a:solidFill>
              <a:cs typeface="Times New Roman" pitchFamily="18" charset="0"/>
            </a:endParaRPr>
          </a:p>
        </p:txBody>
      </p:sp>
      <p:pic>
        <p:nvPicPr>
          <p:cNvPr id="1027" name="Picture 3" descr="C:\Users\3D\Downloads\images.jpg"/>
          <p:cNvPicPr>
            <a:picLocks noChangeAspect="1" noChangeArrowheads="1"/>
          </p:cNvPicPr>
          <p:nvPr/>
        </p:nvPicPr>
        <p:blipFill>
          <a:blip r:embed="rId4" cstate="print"/>
          <a:srcRect/>
          <a:stretch>
            <a:fillRect/>
          </a:stretch>
        </p:blipFill>
        <p:spPr bwMode="auto">
          <a:xfrm rot="20777008">
            <a:off x="4507342" y="1276156"/>
            <a:ext cx="2847975" cy="3653463"/>
          </a:xfrm>
          <a:prstGeom prst="ellipse">
            <a:avLst/>
          </a:prstGeom>
          <a:ln>
            <a:noFill/>
          </a:ln>
          <a:effectLst>
            <a:softEdge rad="112500"/>
          </a:effectLst>
        </p:spPr>
      </p:pic>
      <p:sp>
        <p:nvSpPr>
          <p:cNvPr id="6" name="Subtitle 2"/>
          <p:cNvSpPr txBox="1">
            <a:spLocks/>
          </p:cNvSpPr>
          <p:nvPr/>
        </p:nvSpPr>
        <p:spPr>
          <a:xfrm>
            <a:off x="-762000" y="5410200"/>
            <a:ext cx="6480048" cy="990600"/>
          </a:xfrm>
          <a:prstGeom prst="rect">
            <a:avLst/>
          </a:prstGeom>
          <a:effectLst>
            <a:outerShdw blurRad="50800" dist="38100" dir="2700000" algn="tl" rotWithShape="0">
              <a:prstClr val="black">
                <a:alpha val="40000"/>
              </a:prstClr>
            </a:outerShdw>
          </a:effectLst>
        </p:spPr>
        <p:txBody>
          <a:bodyPr vert="horz" tIns="0" rIns="45720" bIns="0" anchor="b">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en-US" sz="2400" b="1" i="0" u="none" strike="noStrike" kern="1200" cap="none" spc="0" normalizeH="0" baseline="0" noProof="0" dirty="0" smtClean="0">
                <a:ln>
                  <a:noFill/>
                </a:ln>
                <a:solidFill>
                  <a:schemeClr val="accent1">
                    <a:lumMod val="75000"/>
                  </a:schemeClr>
                </a:solidFill>
                <a:effectLst/>
                <a:uLnTx/>
                <a:uFillTx/>
                <a:cs typeface="Times New Roman" pitchFamily="18" charset="0"/>
              </a:rPr>
              <a:t>Presented By</a:t>
            </a:r>
          </a:p>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lang="en-US" sz="2400" b="1" dirty="0" smtClean="0">
                <a:solidFill>
                  <a:schemeClr val="accent1">
                    <a:lumMod val="75000"/>
                  </a:schemeClr>
                </a:solidFill>
                <a:cs typeface="Times New Roman" pitchFamily="18" charset="0"/>
              </a:rPr>
              <a:t>Sadaf Sajjad</a:t>
            </a:r>
          </a:p>
          <a:p>
            <a:pPr lvl="0" algn="ctr">
              <a:spcBef>
                <a:spcPct val="20000"/>
              </a:spcBef>
              <a:buClr>
                <a:schemeClr val="accent1"/>
              </a:buClr>
              <a:buSzPct val="80000"/>
              <a:defRPr/>
            </a:pPr>
            <a:r>
              <a:rPr lang="en-US" sz="2400" b="1" dirty="0" smtClean="0">
                <a:solidFill>
                  <a:schemeClr val="accent1">
                    <a:lumMod val="75000"/>
                  </a:schemeClr>
                </a:solidFill>
                <a:cs typeface="Times New Roman" pitchFamily="18" charset="0"/>
              </a:rPr>
              <a:t>Clinical Psychologist</a:t>
            </a:r>
            <a:endParaRPr kumimoji="0" lang="en-US" sz="2400" b="1" i="0" u="none" strike="noStrike" kern="1200" cap="none" spc="0" normalizeH="0" baseline="0" noProof="0" dirty="0">
              <a:ln>
                <a:noFill/>
              </a:ln>
              <a:solidFill>
                <a:schemeClr val="accent1">
                  <a:lumMod val="75000"/>
                </a:schemeClr>
              </a:solidFill>
              <a:effectLst/>
              <a:uLnTx/>
              <a:uFillTx/>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accent1">
                    <a:lumMod val="75000"/>
                  </a:schemeClr>
                </a:solidFill>
                <a:latin typeface="+mn-lt"/>
              </a:rPr>
              <a:t>Memory</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609600" y="2133600"/>
            <a:ext cx="7467600" cy="2743200"/>
          </a:xfrm>
        </p:spPr>
        <p:txBody>
          <a:bodyPr>
            <a:normAutofit fontScale="92500" lnSpcReduction="20000"/>
          </a:bodyPr>
          <a:lstStyle/>
          <a:p>
            <a:pPr fontAlgn="base"/>
            <a:r>
              <a:rPr lang="en-US" sz="3200" dirty="0" smtClean="0"/>
              <a:t>“</a:t>
            </a:r>
            <a:r>
              <a:rPr lang="en-US" sz="3200" i="1" dirty="0" smtClean="0"/>
              <a:t>Memory is the process of maintaining information over time</a:t>
            </a:r>
            <a:r>
              <a:rPr lang="en-US" sz="3200" dirty="0" smtClean="0"/>
              <a:t>.” (</a:t>
            </a:r>
            <a:r>
              <a:rPr lang="en-US" sz="3200" dirty="0" err="1" smtClean="0"/>
              <a:t>Matlin</a:t>
            </a:r>
            <a:r>
              <a:rPr lang="en-US" sz="3200" dirty="0" smtClean="0"/>
              <a:t>, 2005)</a:t>
            </a:r>
            <a:br>
              <a:rPr lang="en-US" sz="3200" dirty="0" smtClean="0"/>
            </a:br>
            <a:endParaRPr lang="en-US" sz="3200" dirty="0" smtClean="0"/>
          </a:p>
          <a:p>
            <a:pPr fontAlgn="base"/>
            <a:r>
              <a:rPr lang="en-US" sz="3200" dirty="0" smtClean="0"/>
              <a:t>“</a:t>
            </a:r>
            <a:r>
              <a:rPr lang="en-US" sz="3200" b="1" i="1" dirty="0" smtClean="0"/>
              <a:t>Memory</a:t>
            </a:r>
            <a:r>
              <a:rPr lang="en-US" sz="3200" i="1" dirty="0" smtClean="0"/>
              <a:t> is the means by which we draw on our past experiences in order to use this information in the present</a:t>
            </a:r>
            <a:r>
              <a:rPr lang="en-US" sz="3200" dirty="0" smtClean="0"/>
              <a:t>.’ (Sternberg, 1999)</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75000"/>
                  </a:schemeClr>
                </a:solidFill>
                <a:latin typeface="+mn-lt"/>
              </a:rPr>
              <a:t>The Phenomena of Memory</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457200" y="1600200"/>
            <a:ext cx="7467600" cy="5257800"/>
          </a:xfrm>
        </p:spPr>
        <p:txBody>
          <a:bodyPr>
            <a:normAutofit/>
          </a:bodyPr>
          <a:lstStyle/>
          <a:p>
            <a:pPr marL="0" indent="0"/>
            <a:r>
              <a:rPr lang="en-US" altLang="en-US" sz="2400" dirty="0" smtClean="0"/>
              <a:t> Memory is the persistence of learning over time. It is our ability to store and retrieve information.</a:t>
            </a:r>
          </a:p>
          <a:p>
            <a:pPr marL="0" indent="0">
              <a:buNone/>
            </a:pPr>
            <a:endParaRPr lang="en-US" altLang="en-US" sz="2400" dirty="0" smtClean="0"/>
          </a:p>
          <a:p>
            <a:pPr marL="0" indent="0"/>
            <a:r>
              <a:rPr lang="en-US" sz="2400" dirty="0" smtClean="0"/>
              <a:t> Human memory can be pretty amazing</a:t>
            </a:r>
            <a:endParaRPr lang="en-US" sz="2400" dirty="0"/>
          </a:p>
        </p:txBody>
      </p:sp>
      <p:pic>
        <p:nvPicPr>
          <p:cNvPr id="4" name="Picture 7" descr="C:\Documents and Settings\Dan\Desktop\art\MyEx8eMod_fig_20_01.jpg"/>
          <p:cNvPicPr>
            <a:picLocks noChangeAspect="1" noChangeArrowheads="1"/>
          </p:cNvPicPr>
          <p:nvPr/>
        </p:nvPicPr>
        <p:blipFill>
          <a:blip r:embed="rId3" cstate="print"/>
          <a:srcRect/>
          <a:stretch>
            <a:fillRect/>
          </a:stretch>
        </p:blipFill>
        <p:spPr bwMode="auto">
          <a:xfrm>
            <a:off x="1066800" y="3581400"/>
            <a:ext cx="2822575" cy="2468563"/>
          </a:xfrm>
          <a:prstGeom prst="rect">
            <a:avLst/>
          </a:prstGeom>
          <a:noFill/>
          <a:ln w="9525">
            <a:noFill/>
            <a:miter lim="800000"/>
            <a:headEnd/>
            <a:tailEnd/>
          </a:ln>
        </p:spPr>
      </p:pic>
      <p:pic>
        <p:nvPicPr>
          <p:cNvPr id="5" name="Picture 8" descr="C:\Documents and Settings\Dan\Desktop\art\MyEx8eMod_fig_20_03.jpg"/>
          <p:cNvPicPr>
            <a:picLocks noChangeAspect="1" noChangeArrowheads="1"/>
          </p:cNvPicPr>
          <p:nvPr/>
        </p:nvPicPr>
        <p:blipFill>
          <a:blip r:embed="rId4" cstate="print"/>
          <a:srcRect/>
          <a:stretch>
            <a:fillRect/>
          </a:stretch>
        </p:blipFill>
        <p:spPr bwMode="auto">
          <a:xfrm>
            <a:off x="5029200" y="3627438"/>
            <a:ext cx="2992438" cy="2468562"/>
          </a:xfrm>
          <a:prstGeom prst="rect">
            <a:avLst/>
          </a:prstGeom>
          <a:noFill/>
          <a:ln w="9525">
            <a:noFill/>
            <a:miter lim="800000"/>
            <a:headEnd/>
            <a:tailEnd/>
          </a:ln>
        </p:spPr>
      </p:pic>
      <p:sp>
        <p:nvSpPr>
          <p:cNvPr id="6" name="Rectangle 5"/>
          <p:cNvSpPr/>
          <p:nvPr/>
        </p:nvSpPr>
        <p:spPr>
          <a:xfrm>
            <a:off x="1066800" y="6211669"/>
            <a:ext cx="6934200" cy="584775"/>
          </a:xfrm>
          <a:prstGeom prst="rect">
            <a:avLst/>
          </a:prstGeom>
        </p:spPr>
        <p:txBody>
          <a:bodyPr wrap="square">
            <a:spAutoFit/>
          </a:bodyPr>
          <a:lstStyle/>
          <a:p>
            <a:pPr algn="ctr"/>
            <a:r>
              <a:rPr lang="en-US" sz="1600" dirty="0" smtClean="0"/>
              <a:t>People who were shown the whole image 17 years before were more likely to identify the fragment</a:t>
            </a:r>
            <a:endParaRPr lang="en-US" sz="1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How Memory works?</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381000" y="1371600"/>
            <a:ext cx="5334000" cy="4724400"/>
          </a:xfrm>
        </p:spPr>
        <p:txBody>
          <a:bodyPr>
            <a:normAutofit/>
          </a:bodyPr>
          <a:lstStyle/>
          <a:p>
            <a:pPr algn="just">
              <a:lnSpc>
                <a:spcPct val="90000"/>
              </a:lnSpc>
            </a:pPr>
            <a:r>
              <a:rPr lang="en-US" sz="2000" dirty="0" smtClean="0"/>
              <a:t>Psychologists think of memory as involving three processes</a:t>
            </a:r>
          </a:p>
          <a:p>
            <a:pPr algn="just">
              <a:lnSpc>
                <a:spcPct val="90000"/>
              </a:lnSpc>
              <a:buNone/>
            </a:pPr>
            <a:endParaRPr lang="en-US" sz="2000" dirty="0" smtClean="0"/>
          </a:p>
          <a:p>
            <a:pPr lvl="1" algn="just">
              <a:lnSpc>
                <a:spcPct val="90000"/>
              </a:lnSpc>
            </a:pPr>
            <a:r>
              <a:rPr lang="en-US" sz="2000" dirty="0" smtClean="0"/>
              <a:t>Encoding</a:t>
            </a:r>
          </a:p>
          <a:p>
            <a:pPr lvl="2" algn="just">
              <a:lnSpc>
                <a:spcPct val="90000"/>
              </a:lnSpc>
            </a:pPr>
            <a:r>
              <a:rPr lang="en-US" sz="2000" dirty="0" smtClean="0"/>
              <a:t>The set of mental operations that people perform on sensory information to convert that information into a form that is usable in the brain’s storage systems.</a:t>
            </a:r>
          </a:p>
          <a:p>
            <a:pPr lvl="1" algn="just">
              <a:lnSpc>
                <a:spcPct val="90000"/>
              </a:lnSpc>
            </a:pPr>
            <a:r>
              <a:rPr lang="en-US" sz="2000" dirty="0" smtClean="0"/>
              <a:t>Storage</a:t>
            </a:r>
          </a:p>
          <a:p>
            <a:pPr lvl="2" algn="just">
              <a:lnSpc>
                <a:spcPct val="90000"/>
              </a:lnSpc>
            </a:pPr>
            <a:r>
              <a:rPr lang="en-US" sz="2000" dirty="0" smtClean="0"/>
              <a:t>Holding onto information for some period of time.</a:t>
            </a:r>
          </a:p>
          <a:p>
            <a:pPr lvl="1" algn="just">
              <a:lnSpc>
                <a:spcPct val="90000"/>
              </a:lnSpc>
            </a:pPr>
            <a:r>
              <a:rPr lang="en-US" sz="2000" dirty="0" smtClean="0"/>
              <a:t>Retrieval</a:t>
            </a:r>
          </a:p>
          <a:p>
            <a:pPr lvl="2" algn="just">
              <a:lnSpc>
                <a:spcPct val="90000"/>
              </a:lnSpc>
            </a:pPr>
            <a:r>
              <a:rPr lang="en-US" sz="2000" dirty="0" smtClean="0"/>
              <a:t>Getting information that is in storage into a form that can be used</a:t>
            </a:r>
            <a:endParaRPr lang="en-US" dirty="0"/>
          </a:p>
        </p:txBody>
      </p:sp>
      <p:grpSp>
        <p:nvGrpSpPr>
          <p:cNvPr id="12" name="Group 11"/>
          <p:cNvGrpSpPr/>
          <p:nvPr/>
        </p:nvGrpSpPr>
        <p:grpSpPr>
          <a:xfrm>
            <a:off x="6324600" y="1981200"/>
            <a:ext cx="1944687" cy="3733800"/>
            <a:chOff x="1027113" y="2209800"/>
            <a:chExt cx="1944687" cy="3733800"/>
          </a:xfrm>
        </p:grpSpPr>
        <p:sp>
          <p:nvSpPr>
            <p:cNvPr id="5" name="Freeform 4"/>
            <p:cNvSpPr/>
            <p:nvPr/>
          </p:nvSpPr>
          <p:spPr>
            <a:xfrm>
              <a:off x="1027113" y="2209800"/>
              <a:ext cx="1868487" cy="933450"/>
            </a:xfrm>
            <a:custGeom>
              <a:avLst/>
              <a:gdLst>
                <a:gd name="connsiteX0" fmla="*/ 0 w 1680209"/>
                <a:gd name="connsiteY0" fmla="*/ 93345 h 933449"/>
                <a:gd name="connsiteX1" fmla="*/ 93345 w 1680209"/>
                <a:gd name="connsiteY1" fmla="*/ 0 h 933449"/>
                <a:gd name="connsiteX2" fmla="*/ 1586864 w 1680209"/>
                <a:gd name="connsiteY2" fmla="*/ 0 h 933449"/>
                <a:gd name="connsiteX3" fmla="*/ 1680209 w 1680209"/>
                <a:gd name="connsiteY3" fmla="*/ 93345 h 933449"/>
                <a:gd name="connsiteX4" fmla="*/ 1680209 w 1680209"/>
                <a:gd name="connsiteY4" fmla="*/ 840104 h 933449"/>
                <a:gd name="connsiteX5" fmla="*/ 1586864 w 1680209"/>
                <a:gd name="connsiteY5" fmla="*/ 933449 h 933449"/>
                <a:gd name="connsiteX6" fmla="*/ 93345 w 1680209"/>
                <a:gd name="connsiteY6" fmla="*/ 933449 h 933449"/>
                <a:gd name="connsiteX7" fmla="*/ 0 w 1680209"/>
                <a:gd name="connsiteY7" fmla="*/ 840104 h 933449"/>
                <a:gd name="connsiteX8" fmla="*/ 0 w 1680209"/>
                <a:gd name="connsiteY8" fmla="*/ 93345 h 93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209" h="933449">
                  <a:moveTo>
                    <a:pt x="0" y="93345"/>
                  </a:moveTo>
                  <a:cubicBezTo>
                    <a:pt x="0" y="41792"/>
                    <a:pt x="41792" y="0"/>
                    <a:pt x="93345" y="0"/>
                  </a:cubicBezTo>
                  <a:lnTo>
                    <a:pt x="1586864" y="0"/>
                  </a:lnTo>
                  <a:cubicBezTo>
                    <a:pt x="1638417" y="0"/>
                    <a:pt x="1680209" y="41792"/>
                    <a:pt x="1680209" y="93345"/>
                  </a:cubicBezTo>
                  <a:lnTo>
                    <a:pt x="1680209" y="840104"/>
                  </a:lnTo>
                  <a:cubicBezTo>
                    <a:pt x="1680209" y="891657"/>
                    <a:pt x="1638417" y="933449"/>
                    <a:pt x="1586864" y="933449"/>
                  </a:cubicBezTo>
                  <a:lnTo>
                    <a:pt x="93345" y="933449"/>
                  </a:lnTo>
                  <a:cubicBezTo>
                    <a:pt x="41792" y="933449"/>
                    <a:pt x="0" y="891657"/>
                    <a:pt x="0" y="840104"/>
                  </a:cubicBezTo>
                  <a:lnTo>
                    <a:pt x="0" y="93345"/>
                  </a:lnTo>
                  <a:close/>
                </a:path>
              </a:pathLst>
            </a:cu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137830" tIns="137830" rIns="137830" bIns="137830" spcCol="1270" anchor="ctr"/>
            <a:lstStyle/>
            <a:p>
              <a:pPr algn="ctr" defTabSz="1289050" fontAlgn="auto">
                <a:lnSpc>
                  <a:spcPct val="90000"/>
                </a:lnSpc>
                <a:spcAft>
                  <a:spcPct val="35000"/>
                </a:spcAft>
                <a:defRPr/>
              </a:pPr>
              <a:r>
                <a:rPr lang="en-US" sz="2900" dirty="0"/>
                <a:t>Encoding</a:t>
              </a:r>
            </a:p>
          </p:txBody>
        </p:sp>
        <p:grpSp>
          <p:nvGrpSpPr>
            <p:cNvPr id="6" name="Group 11"/>
            <p:cNvGrpSpPr>
              <a:grpSpLocks/>
            </p:cNvGrpSpPr>
            <p:nvPr/>
          </p:nvGrpSpPr>
          <p:grpSpPr bwMode="auto">
            <a:xfrm>
              <a:off x="1027113" y="3201988"/>
              <a:ext cx="1944687" cy="1341437"/>
              <a:chOff x="1026795" y="3201590"/>
              <a:chExt cx="1680209" cy="1341834"/>
            </a:xfrm>
          </p:grpSpPr>
          <p:sp>
            <p:nvSpPr>
              <p:cNvPr id="7" name="Freeform 6"/>
              <p:cNvSpPr/>
              <p:nvPr/>
            </p:nvSpPr>
            <p:spPr>
              <a:xfrm>
                <a:off x="1657270" y="3201590"/>
                <a:ext cx="419258" cy="349353"/>
              </a:xfrm>
              <a:custGeom>
                <a:avLst/>
                <a:gdLst>
                  <a:gd name="connsiteX0" fmla="*/ 0 w 350043"/>
                  <a:gd name="connsiteY0" fmla="*/ 84010 h 420052"/>
                  <a:gd name="connsiteX1" fmla="*/ 175022 w 350043"/>
                  <a:gd name="connsiteY1" fmla="*/ 84010 h 420052"/>
                  <a:gd name="connsiteX2" fmla="*/ 175022 w 350043"/>
                  <a:gd name="connsiteY2" fmla="*/ 0 h 420052"/>
                  <a:gd name="connsiteX3" fmla="*/ 350043 w 350043"/>
                  <a:gd name="connsiteY3" fmla="*/ 210026 h 420052"/>
                  <a:gd name="connsiteX4" fmla="*/ 175022 w 350043"/>
                  <a:gd name="connsiteY4" fmla="*/ 420052 h 420052"/>
                  <a:gd name="connsiteX5" fmla="*/ 175022 w 350043"/>
                  <a:gd name="connsiteY5" fmla="*/ 336042 h 420052"/>
                  <a:gd name="connsiteX6" fmla="*/ 0 w 350043"/>
                  <a:gd name="connsiteY6" fmla="*/ 336042 h 420052"/>
                  <a:gd name="connsiteX7" fmla="*/ 0 w 350043"/>
                  <a:gd name="connsiteY7" fmla="*/ 84010 h 42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0043" h="420052">
                    <a:moveTo>
                      <a:pt x="280034" y="1"/>
                    </a:moveTo>
                    <a:lnTo>
                      <a:pt x="280034" y="210027"/>
                    </a:lnTo>
                    <a:lnTo>
                      <a:pt x="350043" y="210027"/>
                    </a:lnTo>
                    <a:lnTo>
                      <a:pt x="175022" y="420051"/>
                    </a:lnTo>
                    <a:lnTo>
                      <a:pt x="0" y="210027"/>
                    </a:lnTo>
                    <a:lnTo>
                      <a:pt x="70009" y="210027"/>
                    </a:lnTo>
                    <a:lnTo>
                      <a:pt x="70009" y="1"/>
                    </a:lnTo>
                    <a:lnTo>
                      <a:pt x="280034" y="1"/>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84011" tIns="1" rIns="84010" bIns="105013" spcCol="1270" anchor="ctr"/>
              <a:lstStyle/>
              <a:p>
                <a:pPr algn="ctr" defTabSz="755650" fontAlgn="auto">
                  <a:lnSpc>
                    <a:spcPct val="90000"/>
                  </a:lnSpc>
                  <a:spcAft>
                    <a:spcPct val="35000"/>
                  </a:spcAft>
                  <a:defRPr/>
                </a:pPr>
                <a:endParaRPr lang="en-US" sz="1700" dirty="0"/>
              </a:p>
            </p:txBody>
          </p:sp>
          <p:sp>
            <p:nvSpPr>
              <p:cNvPr id="8" name="Freeform 7"/>
              <p:cNvSpPr/>
              <p:nvPr/>
            </p:nvSpPr>
            <p:spPr>
              <a:xfrm>
                <a:off x="1026795" y="3609698"/>
                <a:ext cx="1680209" cy="933726"/>
              </a:xfrm>
              <a:custGeom>
                <a:avLst/>
                <a:gdLst>
                  <a:gd name="connsiteX0" fmla="*/ 0 w 1680209"/>
                  <a:gd name="connsiteY0" fmla="*/ 93345 h 933449"/>
                  <a:gd name="connsiteX1" fmla="*/ 93345 w 1680209"/>
                  <a:gd name="connsiteY1" fmla="*/ 0 h 933449"/>
                  <a:gd name="connsiteX2" fmla="*/ 1586864 w 1680209"/>
                  <a:gd name="connsiteY2" fmla="*/ 0 h 933449"/>
                  <a:gd name="connsiteX3" fmla="*/ 1680209 w 1680209"/>
                  <a:gd name="connsiteY3" fmla="*/ 93345 h 933449"/>
                  <a:gd name="connsiteX4" fmla="*/ 1680209 w 1680209"/>
                  <a:gd name="connsiteY4" fmla="*/ 840104 h 933449"/>
                  <a:gd name="connsiteX5" fmla="*/ 1586864 w 1680209"/>
                  <a:gd name="connsiteY5" fmla="*/ 933449 h 933449"/>
                  <a:gd name="connsiteX6" fmla="*/ 93345 w 1680209"/>
                  <a:gd name="connsiteY6" fmla="*/ 933449 h 933449"/>
                  <a:gd name="connsiteX7" fmla="*/ 0 w 1680209"/>
                  <a:gd name="connsiteY7" fmla="*/ 840104 h 933449"/>
                  <a:gd name="connsiteX8" fmla="*/ 0 w 1680209"/>
                  <a:gd name="connsiteY8" fmla="*/ 93345 h 93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209" h="933449">
                    <a:moveTo>
                      <a:pt x="0" y="93345"/>
                    </a:moveTo>
                    <a:cubicBezTo>
                      <a:pt x="0" y="41792"/>
                      <a:pt x="41792" y="0"/>
                      <a:pt x="93345" y="0"/>
                    </a:cubicBezTo>
                    <a:lnTo>
                      <a:pt x="1586864" y="0"/>
                    </a:lnTo>
                    <a:cubicBezTo>
                      <a:pt x="1638417" y="0"/>
                      <a:pt x="1680209" y="41792"/>
                      <a:pt x="1680209" y="93345"/>
                    </a:cubicBezTo>
                    <a:lnTo>
                      <a:pt x="1680209" y="840104"/>
                    </a:lnTo>
                    <a:cubicBezTo>
                      <a:pt x="1680209" y="891657"/>
                      <a:pt x="1638417" y="933449"/>
                      <a:pt x="1586864" y="933449"/>
                    </a:cubicBezTo>
                    <a:lnTo>
                      <a:pt x="93345" y="933449"/>
                    </a:lnTo>
                    <a:cubicBezTo>
                      <a:pt x="41792" y="933449"/>
                      <a:pt x="0" y="891657"/>
                      <a:pt x="0" y="840104"/>
                    </a:cubicBezTo>
                    <a:lnTo>
                      <a:pt x="0" y="93345"/>
                    </a:lnTo>
                    <a:close/>
                  </a:path>
                </a:pathLst>
              </a:cu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137830" tIns="137830" rIns="137830" bIns="137830" spcCol="1270" anchor="ctr"/>
              <a:lstStyle/>
              <a:p>
                <a:pPr algn="ctr" defTabSz="1289050" fontAlgn="auto">
                  <a:lnSpc>
                    <a:spcPct val="90000"/>
                  </a:lnSpc>
                  <a:spcAft>
                    <a:spcPct val="35000"/>
                  </a:spcAft>
                  <a:defRPr/>
                </a:pPr>
                <a:r>
                  <a:rPr lang="en-US" sz="2900" dirty="0"/>
                  <a:t>Storage</a:t>
                </a:r>
              </a:p>
            </p:txBody>
          </p:sp>
        </p:grpSp>
        <p:grpSp>
          <p:nvGrpSpPr>
            <p:cNvPr id="9" name="Group 12"/>
            <p:cNvGrpSpPr>
              <a:grpSpLocks/>
            </p:cNvGrpSpPr>
            <p:nvPr/>
          </p:nvGrpSpPr>
          <p:grpSpPr bwMode="auto">
            <a:xfrm>
              <a:off x="1027113" y="4602163"/>
              <a:ext cx="1944687" cy="1341437"/>
              <a:chOff x="1026795" y="4601765"/>
              <a:chExt cx="1680209" cy="1341833"/>
            </a:xfrm>
          </p:grpSpPr>
          <p:sp>
            <p:nvSpPr>
              <p:cNvPr id="10" name="Freeform 9"/>
              <p:cNvSpPr/>
              <p:nvPr/>
            </p:nvSpPr>
            <p:spPr>
              <a:xfrm>
                <a:off x="1657270" y="4601765"/>
                <a:ext cx="419258" cy="349353"/>
              </a:xfrm>
              <a:custGeom>
                <a:avLst/>
                <a:gdLst>
                  <a:gd name="connsiteX0" fmla="*/ 0 w 350043"/>
                  <a:gd name="connsiteY0" fmla="*/ 84010 h 420052"/>
                  <a:gd name="connsiteX1" fmla="*/ 175022 w 350043"/>
                  <a:gd name="connsiteY1" fmla="*/ 84010 h 420052"/>
                  <a:gd name="connsiteX2" fmla="*/ 175022 w 350043"/>
                  <a:gd name="connsiteY2" fmla="*/ 0 h 420052"/>
                  <a:gd name="connsiteX3" fmla="*/ 350043 w 350043"/>
                  <a:gd name="connsiteY3" fmla="*/ 210026 h 420052"/>
                  <a:gd name="connsiteX4" fmla="*/ 175022 w 350043"/>
                  <a:gd name="connsiteY4" fmla="*/ 420052 h 420052"/>
                  <a:gd name="connsiteX5" fmla="*/ 175022 w 350043"/>
                  <a:gd name="connsiteY5" fmla="*/ 336042 h 420052"/>
                  <a:gd name="connsiteX6" fmla="*/ 0 w 350043"/>
                  <a:gd name="connsiteY6" fmla="*/ 336042 h 420052"/>
                  <a:gd name="connsiteX7" fmla="*/ 0 w 350043"/>
                  <a:gd name="connsiteY7" fmla="*/ 84010 h 420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0043" h="420052">
                    <a:moveTo>
                      <a:pt x="280034" y="1"/>
                    </a:moveTo>
                    <a:lnTo>
                      <a:pt x="280034" y="210027"/>
                    </a:lnTo>
                    <a:lnTo>
                      <a:pt x="350043" y="210027"/>
                    </a:lnTo>
                    <a:lnTo>
                      <a:pt x="175022" y="420051"/>
                    </a:lnTo>
                    <a:lnTo>
                      <a:pt x="0" y="210027"/>
                    </a:lnTo>
                    <a:lnTo>
                      <a:pt x="70009" y="210027"/>
                    </a:lnTo>
                    <a:lnTo>
                      <a:pt x="70009" y="1"/>
                    </a:lnTo>
                    <a:lnTo>
                      <a:pt x="280034" y="1"/>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84011" tIns="1" rIns="84010" bIns="105013" spcCol="1270" anchor="ctr"/>
              <a:lstStyle/>
              <a:p>
                <a:pPr algn="ctr" defTabSz="755650" fontAlgn="auto">
                  <a:lnSpc>
                    <a:spcPct val="90000"/>
                  </a:lnSpc>
                  <a:spcAft>
                    <a:spcPct val="35000"/>
                  </a:spcAft>
                  <a:defRPr/>
                </a:pPr>
                <a:endParaRPr lang="en-US" sz="1700" dirty="0"/>
              </a:p>
            </p:txBody>
          </p:sp>
          <p:sp>
            <p:nvSpPr>
              <p:cNvPr id="11" name="Freeform 10"/>
              <p:cNvSpPr/>
              <p:nvPr/>
            </p:nvSpPr>
            <p:spPr>
              <a:xfrm>
                <a:off x="1026795" y="5009872"/>
                <a:ext cx="1680209" cy="933726"/>
              </a:xfrm>
              <a:custGeom>
                <a:avLst/>
                <a:gdLst>
                  <a:gd name="connsiteX0" fmla="*/ 0 w 1680209"/>
                  <a:gd name="connsiteY0" fmla="*/ 93345 h 933449"/>
                  <a:gd name="connsiteX1" fmla="*/ 93345 w 1680209"/>
                  <a:gd name="connsiteY1" fmla="*/ 0 h 933449"/>
                  <a:gd name="connsiteX2" fmla="*/ 1586864 w 1680209"/>
                  <a:gd name="connsiteY2" fmla="*/ 0 h 933449"/>
                  <a:gd name="connsiteX3" fmla="*/ 1680209 w 1680209"/>
                  <a:gd name="connsiteY3" fmla="*/ 93345 h 933449"/>
                  <a:gd name="connsiteX4" fmla="*/ 1680209 w 1680209"/>
                  <a:gd name="connsiteY4" fmla="*/ 840104 h 933449"/>
                  <a:gd name="connsiteX5" fmla="*/ 1586864 w 1680209"/>
                  <a:gd name="connsiteY5" fmla="*/ 933449 h 933449"/>
                  <a:gd name="connsiteX6" fmla="*/ 93345 w 1680209"/>
                  <a:gd name="connsiteY6" fmla="*/ 933449 h 933449"/>
                  <a:gd name="connsiteX7" fmla="*/ 0 w 1680209"/>
                  <a:gd name="connsiteY7" fmla="*/ 840104 h 933449"/>
                  <a:gd name="connsiteX8" fmla="*/ 0 w 1680209"/>
                  <a:gd name="connsiteY8" fmla="*/ 93345 h 933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80209" h="933449">
                    <a:moveTo>
                      <a:pt x="0" y="93345"/>
                    </a:moveTo>
                    <a:cubicBezTo>
                      <a:pt x="0" y="41792"/>
                      <a:pt x="41792" y="0"/>
                      <a:pt x="93345" y="0"/>
                    </a:cubicBezTo>
                    <a:lnTo>
                      <a:pt x="1586864" y="0"/>
                    </a:lnTo>
                    <a:cubicBezTo>
                      <a:pt x="1638417" y="0"/>
                      <a:pt x="1680209" y="41792"/>
                      <a:pt x="1680209" y="93345"/>
                    </a:cubicBezTo>
                    <a:lnTo>
                      <a:pt x="1680209" y="840104"/>
                    </a:lnTo>
                    <a:cubicBezTo>
                      <a:pt x="1680209" y="891657"/>
                      <a:pt x="1638417" y="933449"/>
                      <a:pt x="1586864" y="933449"/>
                    </a:cubicBezTo>
                    <a:lnTo>
                      <a:pt x="93345" y="933449"/>
                    </a:lnTo>
                    <a:cubicBezTo>
                      <a:pt x="41792" y="933449"/>
                      <a:pt x="0" y="891657"/>
                      <a:pt x="0" y="840104"/>
                    </a:cubicBezTo>
                    <a:lnTo>
                      <a:pt x="0" y="93345"/>
                    </a:lnTo>
                    <a:close/>
                  </a:path>
                </a:pathLst>
              </a:custGeom>
              <a:solidFill>
                <a:schemeClr val="accent1">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137830" tIns="137830" rIns="137830" bIns="137830" spcCol="1270" anchor="ctr"/>
              <a:lstStyle/>
              <a:p>
                <a:pPr algn="ctr" defTabSz="1289050" fontAlgn="auto">
                  <a:lnSpc>
                    <a:spcPct val="90000"/>
                  </a:lnSpc>
                  <a:spcAft>
                    <a:spcPct val="35000"/>
                  </a:spcAft>
                  <a:defRPr/>
                </a:pPr>
                <a:r>
                  <a:rPr lang="en-US" sz="2900" dirty="0"/>
                  <a:t>Retrieval</a:t>
                </a:r>
              </a:p>
            </p:txBody>
          </p:sp>
        </p:gr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Models of Memory</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457200" y="1600201"/>
            <a:ext cx="7467600" cy="5257799"/>
          </a:xfrm>
        </p:spPr>
        <p:txBody>
          <a:bodyPr>
            <a:normAutofit/>
          </a:bodyPr>
          <a:lstStyle/>
          <a:p>
            <a:r>
              <a:rPr lang="en-US" sz="2800" dirty="0" smtClean="0"/>
              <a:t>Atkinson-</a:t>
            </a:r>
            <a:r>
              <a:rPr lang="en-US" sz="2800" dirty="0" err="1" smtClean="0"/>
              <a:t>Shiffrin</a:t>
            </a:r>
            <a:r>
              <a:rPr lang="en-US" sz="2800" dirty="0" smtClean="0"/>
              <a:t> Model</a:t>
            </a:r>
          </a:p>
          <a:p>
            <a:pPr lvl="1"/>
            <a:r>
              <a:rPr lang="en-US" sz="2000" dirty="0" smtClean="0"/>
              <a:t>Also known as, Multi-stage Model</a:t>
            </a:r>
          </a:p>
          <a:p>
            <a:pPr lvl="1"/>
            <a:r>
              <a:rPr lang="en-US" sz="2000" dirty="0" smtClean="0"/>
              <a:t>Consists of three different, interacting memory systems </a:t>
            </a:r>
          </a:p>
          <a:p>
            <a:pPr lvl="2"/>
            <a:r>
              <a:rPr lang="en-US" sz="2000" dirty="0" smtClean="0"/>
              <a:t>Sensory Memory</a:t>
            </a:r>
          </a:p>
          <a:p>
            <a:pPr lvl="3"/>
            <a:r>
              <a:rPr lang="en-US" sz="1600" dirty="0" smtClean="0"/>
              <a:t>Stimuli are recorded by our senses and held briefly in sensory memory. </a:t>
            </a:r>
          </a:p>
          <a:p>
            <a:pPr lvl="2"/>
            <a:r>
              <a:rPr lang="en-US" sz="2000" dirty="0" smtClean="0"/>
              <a:t>Short-term Memory</a:t>
            </a:r>
          </a:p>
          <a:p>
            <a:pPr lvl="3"/>
            <a:r>
              <a:rPr lang="en-US" sz="1600" dirty="0" smtClean="0"/>
              <a:t>Some of this information is processed into short-term memory and encoded through rehearsal .</a:t>
            </a:r>
          </a:p>
          <a:p>
            <a:pPr lvl="2"/>
            <a:r>
              <a:rPr lang="en-US" sz="2000" dirty="0" smtClean="0"/>
              <a:t>Long-term Memory</a:t>
            </a:r>
          </a:p>
          <a:p>
            <a:pPr lvl="3"/>
            <a:r>
              <a:rPr lang="en-US" sz="1600" dirty="0" smtClean="0"/>
              <a:t>Information then moves into long-term memory where it can be retrieved later.</a:t>
            </a:r>
          </a:p>
          <a:p>
            <a:pPr>
              <a:buNone/>
            </a:pP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smtClean="0">
                <a:solidFill>
                  <a:schemeClr val="accent1">
                    <a:lumMod val="75000"/>
                  </a:schemeClr>
                </a:solidFill>
                <a:latin typeface="+mn-lt"/>
              </a:rPr>
              <a:t>Atkinson-</a:t>
            </a:r>
            <a:r>
              <a:rPr lang="en-US" sz="4800" b="1" dirty="0" err="1" smtClean="0">
                <a:solidFill>
                  <a:schemeClr val="accent1">
                    <a:lumMod val="75000"/>
                  </a:schemeClr>
                </a:solidFill>
                <a:latin typeface="+mn-lt"/>
              </a:rPr>
              <a:t>Shiffrin</a:t>
            </a:r>
            <a:r>
              <a:rPr lang="en-US" sz="4800" b="1" dirty="0" smtClean="0">
                <a:solidFill>
                  <a:schemeClr val="accent1">
                    <a:lumMod val="75000"/>
                  </a:schemeClr>
                </a:solidFill>
                <a:latin typeface="+mn-lt"/>
              </a:rPr>
              <a:t> Model</a:t>
            </a:r>
            <a:endParaRPr lang="en-US" b="1" dirty="0">
              <a:latin typeface="+mn-lt"/>
            </a:endParaRPr>
          </a:p>
        </p:txBody>
      </p:sp>
      <p:pic>
        <p:nvPicPr>
          <p:cNvPr id="40962" name="Picture 2"/>
          <p:cNvPicPr>
            <a:picLocks noGrp="1" noChangeAspect="1" noChangeArrowheads="1"/>
          </p:cNvPicPr>
          <p:nvPr>
            <p:ph idx="1"/>
          </p:nvPr>
        </p:nvPicPr>
        <p:blipFill>
          <a:blip r:embed="rId3" cstate="print"/>
          <a:srcRect/>
          <a:stretch>
            <a:fillRect/>
          </a:stretch>
        </p:blipFill>
        <p:spPr bwMode="auto">
          <a:xfrm>
            <a:off x="457200" y="1447800"/>
            <a:ext cx="8229600" cy="5105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smtClean="0">
                <a:solidFill>
                  <a:schemeClr val="accent1">
                    <a:lumMod val="75000"/>
                  </a:schemeClr>
                </a:solidFill>
                <a:latin typeface="+mn-lt"/>
              </a:rPr>
              <a:t>Atkinson-</a:t>
            </a:r>
            <a:r>
              <a:rPr lang="en-US" sz="4400" b="1" dirty="0" err="1" smtClean="0">
                <a:solidFill>
                  <a:schemeClr val="accent1">
                    <a:lumMod val="75000"/>
                  </a:schemeClr>
                </a:solidFill>
                <a:latin typeface="+mn-lt"/>
              </a:rPr>
              <a:t>Shiffrin</a:t>
            </a:r>
            <a:r>
              <a:rPr lang="en-US" sz="4400" b="1" dirty="0" smtClean="0">
                <a:solidFill>
                  <a:schemeClr val="accent1">
                    <a:lumMod val="75000"/>
                  </a:schemeClr>
                </a:solidFill>
                <a:latin typeface="+mn-lt"/>
              </a:rPr>
              <a:t> Model </a:t>
            </a:r>
            <a:r>
              <a:rPr lang="en-US" sz="1800" b="1" dirty="0" err="1" smtClean="0">
                <a:solidFill>
                  <a:schemeClr val="accent1">
                    <a:lumMod val="75000"/>
                  </a:schemeClr>
                </a:solidFill>
                <a:latin typeface="+mn-lt"/>
              </a:rPr>
              <a:t>contd</a:t>
            </a:r>
            <a:r>
              <a:rPr lang="en-US" sz="1800" b="1" dirty="0" smtClean="0">
                <a:solidFill>
                  <a:schemeClr val="accent1">
                    <a:lumMod val="75000"/>
                  </a:schemeClr>
                </a:solidFill>
                <a:latin typeface="+mn-lt"/>
              </a:rPr>
              <a:t>…</a:t>
            </a:r>
            <a:endParaRPr lang="en-US" sz="1800" b="1" dirty="0">
              <a:latin typeface="+mn-lt"/>
            </a:endParaRPr>
          </a:p>
        </p:txBody>
      </p:sp>
      <p:pic>
        <p:nvPicPr>
          <p:cNvPr id="2052" name="Picture 4"/>
          <p:cNvPicPr>
            <a:picLocks noChangeAspect="1" noChangeArrowheads="1"/>
          </p:cNvPicPr>
          <p:nvPr/>
        </p:nvPicPr>
        <p:blipFill>
          <a:blip r:embed="rId3" cstate="print"/>
          <a:srcRect/>
          <a:stretch>
            <a:fillRect/>
          </a:stretch>
        </p:blipFill>
        <p:spPr bwMode="auto">
          <a:xfrm>
            <a:off x="609600" y="1676400"/>
            <a:ext cx="7848600" cy="4724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Models of Memory </a:t>
            </a:r>
            <a:r>
              <a:rPr lang="en-US" sz="1600" b="1" dirty="0" smtClean="0">
                <a:solidFill>
                  <a:schemeClr val="accent1">
                    <a:lumMod val="75000"/>
                  </a:schemeClr>
                </a:solidFill>
                <a:latin typeface="+mn-lt"/>
              </a:rPr>
              <a:t>contd..</a:t>
            </a:r>
            <a:endParaRPr lang="en-US" sz="1600" b="1" dirty="0">
              <a:solidFill>
                <a:schemeClr val="accent1">
                  <a:lumMod val="75000"/>
                </a:schemeClr>
              </a:solidFill>
              <a:latin typeface="+mn-lt"/>
            </a:endParaRPr>
          </a:p>
        </p:txBody>
      </p:sp>
      <p:sp>
        <p:nvSpPr>
          <p:cNvPr id="3" name="Content Placeholder 2"/>
          <p:cNvSpPr>
            <a:spLocks noGrp="1"/>
          </p:cNvSpPr>
          <p:nvPr>
            <p:ph idx="1"/>
          </p:nvPr>
        </p:nvSpPr>
        <p:spPr>
          <a:xfrm>
            <a:off x="457200" y="1600201"/>
            <a:ext cx="7467600" cy="5105399"/>
          </a:xfrm>
        </p:spPr>
        <p:txBody>
          <a:bodyPr>
            <a:normAutofit fontScale="92500" lnSpcReduction="10000"/>
          </a:bodyPr>
          <a:lstStyle/>
          <a:p>
            <a:r>
              <a:rPr lang="en-US" sz="2800" dirty="0" smtClean="0"/>
              <a:t>Working Memory Model</a:t>
            </a:r>
          </a:p>
          <a:p>
            <a:pPr lvl="1"/>
            <a:r>
              <a:rPr lang="en-US" sz="1900" dirty="0" smtClean="0"/>
              <a:t>Instead of all information going into one single store, there are different systems for different types of information</a:t>
            </a:r>
          </a:p>
          <a:p>
            <a:pPr lvl="1">
              <a:buNone/>
            </a:pPr>
            <a:endParaRPr lang="en-US" sz="1900" dirty="0" smtClean="0"/>
          </a:p>
          <a:p>
            <a:pPr lvl="1"/>
            <a:r>
              <a:rPr lang="en-US" sz="1900" dirty="0" smtClean="0"/>
              <a:t>It Consists of three different systems </a:t>
            </a:r>
          </a:p>
          <a:p>
            <a:pPr lvl="2" fontAlgn="base"/>
            <a:r>
              <a:rPr lang="en-US" sz="1900" b="1" dirty="0" smtClean="0"/>
              <a:t>Central Executive</a:t>
            </a:r>
            <a:r>
              <a:rPr lang="en-US" sz="1900" dirty="0" smtClean="0"/>
              <a:t>: Drives the whole system (e.g. the boss of working memory) and allocates data to the subsystems (VSS &amp; PL). It also deals with cognitive tasks such as mental arithmetic and problem solving.</a:t>
            </a:r>
            <a:br>
              <a:rPr lang="en-US" sz="1900" dirty="0" smtClean="0"/>
            </a:br>
            <a:endParaRPr lang="en-US" sz="1900" dirty="0" smtClean="0"/>
          </a:p>
          <a:p>
            <a:pPr lvl="2" fontAlgn="base"/>
            <a:r>
              <a:rPr lang="en-US" sz="1900" b="1" dirty="0" err="1" smtClean="0"/>
              <a:t>Visuo</a:t>
            </a:r>
            <a:r>
              <a:rPr lang="en-US" sz="1900" b="1" dirty="0" smtClean="0"/>
              <a:t>-Spatial Sketch Pad</a:t>
            </a:r>
            <a:r>
              <a:rPr lang="en-US" sz="1900" dirty="0" smtClean="0"/>
              <a:t> (inner eye): Stores and processes information in a visual or spatial form. The VSS is used for navigation.</a:t>
            </a:r>
            <a:br>
              <a:rPr lang="en-US" sz="1900" dirty="0" smtClean="0"/>
            </a:br>
            <a:endParaRPr lang="en-US" sz="1900" dirty="0" smtClean="0"/>
          </a:p>
          <a:p>
            <a:pPr lvl="2" fontAlgn="base"/>
            <a:r>
              <a:rPr lang="en-US" sz="1900" dirty="0" smtClean="0"/>
              <a:t>The </a:t>
            </a:r>
            <a:r>
              <a:rPr lang="en-US" sz="1900" b="1" dirty="0" smtClean="0"/>
              <a:t>phonological loop</a:t>
            </a:r>
            <a:r>
              <a:rPr lang="en-US" sz="1900" dirty="0" smtClean="0"/>
              <a:t> is the part of working memory that deals with spoken and written material. It can be used to remember a phone number.</a:t>
            </a:r>
          </a:p>
          <a:p>
            <a:pPr>
              <a:buNone/>
            </a:pP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chemeClr val="accent1">
                    <a:lumMod val="75000"/>
                  </a:schemeClr>
                </a:solidFill>
                <a:latin typeface="+mn-lt"/>
              </a:rPr>
              <a:t>Working Memory Model</a:t>
            </a:r>
          </a:p>
        </p:txBody>
      </p:sp>
      <p:pic>
        <p:nvPicPr>
          <p:cNvPr id="3077" name="Picture 5"/>
          <p:cNvPicPr>
            <a:picLocks noChangeAspect="1" noChangeArrowheads="1"/>
          </p:cNvPicPr>
          <p:nvPr/>
        </p:nvPicPr>
        <p:blipFill>
          <a:blip r:embed="rId3" cstate="print"/>
          <a:srcRect/>
          <a:stretch>
            <a:fillRect/>
          </a:stretch>
        </p:blipFill>
        <p:spPr bwMode="auto">
          <a:xfrm>
            <a:off x="533400" y="1600200"/>
            <a:ext cx="8229600" cy="5029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Sensory Memory</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457200" y="1600201"/>
            <a:ext cx="7467600" cy="1600200"/>
          </a:xfrm>
        </p:spPr>
        <p:txBody>
          <a:bodyPr>
            <a:normAutofit/>
          </a:bodyPr>
          <a:lstStyle/>
          <a:p>
            <a:r>
              <a:rPr lang="en-US" sz="2000" dirty="0" smtClean="0"/>
              <a:t>The immediate, initial recording of sensory information</a:t>
            </a:r>
          </a:p>
          <a:p>
            <a:r>
              <a:rPr lang="en-US" sz="2000" dirty="0" smtClean="0"/>
              <a:t>Large capacity, but rapid decay</a:t>
            </a:r>
          </a:p>
          <a:p>
            <a:r>
              <a:rPr lang="en-US" sz="2000" dirty="0" smtClean="0"/>
              <a:t>Actual length of time a stimulus exist in sensory storage depends on the modality:</a:t>
            </a:r>
          </a:p>
          <a:p>
            <a:endParaRPr lang="en-US" sz="2000" dirty="0"/>
          </a:p>
        </p:txBody>
      </p:sp>
      <p:sp>
        <p:nvSpPr>
          <p:cNvPr id="4" name="Rectangle 3"/>
          <p:cNvSpPr/>
          <p:nvPr/>
        </p:nvSpPr>
        <p:spPr>
          <a:xfrm>
            <a:off x="609600" y="3276600"/>
            <a:ext cx="4191000" cy="1815882"/>
          </a:xfrm>
          <a:prstGeom prst="rect">
            <a:avLst/>
          </a:prstGeom>
        </p:spPr>
        <p:txBody>
          <a:bodyPr wrap="square">
            <a:spAutoFit/>
          </a:bodyPr>
          <a:lstStyle/>
          <a:p>
            <a:pPr lvl="1"/>
            <a:r>
              <a:rPr lang="en-US" sz="1600" dirty="0" smtClean="0"/>
              <a:t>Iconic memory - a visual image in sensory storage - they last approximately 1/4 of a second.</a:t>
            </a:r>
          </a:p>
          <a:p>
            <a:pPr lvl="1"/>
            <a:endParaRPr lang="en-US" sz="1600" dirty="0" smtClean="0"/>
          </a:p>
          <a:p>
            <a:pPr lvl="1"/>
            <a:r>
              <a:rPr lang="en-US" sz="1600" dirty="0" smtClean="0"/>
              <a:t>Echoic memory - auditory image. These (as well as other senses) seem to last up to 3 seconds.</a:t>
            </a:r>
          </a:p>
        </p:txBody>
      </p:sp>
      <p:grpSp>
        <p:nvGrpSpPr>
          <p:cNvPr id="15" name="Group 14"/>
          <p:cNvGrpSpPr/>
          <p:nvPr/>
        </p:nvGrpSpPr>
        <p:grpSpPr>
          <a:xfrm>
            <a:off x="4953000" y="3048000"/>
            <a:ext cx="3762375" cy="3152775"/>
            <a:chOff x="4953000" y="2971800"/>
            <a:chExt cx="3762375" cy="3152775"/>
          </a:xfrm>
        </p:grpSpPr>
        <p:pic>
          <p:nvPicPr>
            <p:cNvPr id="1030" name="Picture 6" descr="C:\Users\3D\Desktop\Sen.jpg"/>
            <p:cNvPicPr>
              <a:picLocks noChangeAspect="1" noChangeArrowheads="1"/>
            </p:cNvPicPr>
            <p:nvPr/>
          </p:nvPicPr>
          <p:blipFill>
            <a:blip r:embed="rId3" cstate="print"/>
            <a:srcRect/>
            <a:stretch>
              <a:fillRect/>
            </a:stretch>
          </p:blipFill>
          <p:spPr bwMode="auto">
            <a:xfrm>
              <a:off x="4953000" y="2971800"/>
              <a:ext cx="3762375" cy="3152775"/>
            </a:xfrm>
            <a:prstGeom prst="rect">
              <a:avLst/>
            </a:prstGeom>
            <a:noFill/>
          </p:spPr>
        </p:pic>
        <p:sp>
          <p:nvSpPr>
            <p:cNvPr id="10" name="TextBox 9"/>
            <p:cNvSpPr txBox="1"/>
            <p:nvPr/>
          </p:nvSpPr>
          <p:spPr>
            <a:xfrm>
              <a:off x="5257800" y="5562600"/>
              <a:ext cx="620683" cy="307777"/>
            </a:xfrm>
            <a:prstGeom prst="rect">
              <a:avLst/>
            </a:prstGeom>
            <a:noFill/>
          </p:spPr>
          <p:txBody>
            <a:bodyPr wrap="none" rtlCol="0">
              <a:spAutoFit/>
            </a:bodyPr>
            <a:lstStyle/>
            <a:p>
              <a:r>
                <a:rPr lang="en-US" sz="1400" b="1" dirty="0" smtClean="0">
                  <a:solidFill>
                    <a:schemeClr val="bg1"/>
                  </a:solidFill>
                </a:rPr>
                <a:t>Input</a:t>
              </a:r>
              <a:endParaRPr lang="en-US" sz="1400" b="1" dirty="0">
                <a:solidFill>
                  <a:schemeClr val="bg1"/>
                </a:solidFill>
              </a:endParaRPr>
            </a:p>
          </p:txBody>
        </p:sp>
        <p:cxnSp>
          <p:nvCxnSpPr>
            <p:cNvPr id="12" name="Straight Arrow Connector 11"/>
            <p:cNvCxnSpPr/>
            <p:nvPr/>
          </p:nvCxnSpPr>
          <p:spPr>
            <a:xfrm>
              <a:off x="7315200" y="5791200"/>
              <a:ext cx="381000"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5486400" y="5105400"/>
              <a:ext cx="0" cy="38100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1">
                    <a:lumMod val="75000"/>
                  </a:schemeClr>
                </a:solidFill>
                <a:latin typeface="+mn-lt"/>
              </a:rPr>
              <a:t>Sensory Memory to Short-term Memory</a:t>
            </a:r>
            <a:endParaRPr lang="en-US" sz="3200" b="1" dirty="0">
              <a:solidFill>
                <a:schemeClr val="accent1">
                  <a:lumMod val="75000"/>
                </a:schemeClr>
              </a:solidFill>
              <a:latin typeface="+mn-lt"/>
            </a:endParaRPr>
          </a:p>
        </p:txBody>
      </p:sp>
      <p:sp>
        <p:nvSpPr>
          <p:cNvPr id="3" name="Content Placeholder 2"/>
          <p:cNvSpPr>
            <a:spLocks noGrp="1"/>
          </p:cNvSpPr>
          <p:nvPr>
            <p:ph idx="1"/>
          </p:nvPr>
        </p:nvSpPr>
        <p:spPr>
          <a:xfrm>
            <a:off x="457200" y="1600200"/>
            <a:ext cx="7467600" cy="5257800"/>
          </a:xfrm>
        </p:spPr>
        <p:txBody>
          <a:bodyPr>
            <a:normAutofit fontScale="55000" lnSpcReduction="20000"/>
          </a:bodyPr>
          <a:lstStyle/>
          <a:p>
            <a:r>
              <a:rPr lang="en-US" sz="3400" dirty="0" smtClean="0"/>
              <a:t>After getting the information in the form of Iconic and Echoic Memories, data need to be transferred to short term memory otherwise it can be lost.</a:t>
            </a:r>
          </a:p>
          <a:p>
            <a:pPr>
              <a:buNone/>
            </a:pPr>
            <a:endParaRPr lang="en-US" sz="3400" dirty="0" smtClean="0"/>
          </a:p>
          <a:p>
            <a:r>
              <a:rPr lang="en-US" sz="3400" dirty="0" smtClean="0"/>
              <a:t>Two processes are required to get information from sensory memory to short term memory</a:t>
            </a:r>
          </a:p>
          <a:p>
            <a:pPr>
              <a:buNone/>
            </a:pPr>
            <a:endParaRPr lang="en-US" sz="3400" dirty="0" smtClean="0"/>
          </a:p>
          <a:p>
            <a:pPr lvl="1" fontAlgn="base"/>
            <a:r>
              <a:rPr lang="en-US" sz="3600" dirty="0" smtClean="0"/>
              <a:t>Pattern recognition - when new information comes into sensory storage, we actively search through long term memory in an effort to find a match for this new raw data.</a:t>
            </a:r>
          </a:p>
          <a:p>
            <a:pPr lvl="1" fontAlgn="base">
              <a:buNone/>
            </a:pPr>
            <a:endParaRPr lang="en-US" sz="3600" dirty="0" smtClean="0"/>
          </a:p>
          <a:p>
            <a:pPr lvl="1" fontAlgn="base"/>
            <a:r>
              <a:rPr lang="en-US" sz="3600" dirty="0" smtClean="0"/>
              <a:t>Attention - this is pretty obvious. The more we pay attention to a stimulus, the more likely it will continue onto the next memory store (short term memory)</a:t>
            </a:r>
          </a:p>
          <a:p>
            <a:pPr>
              <a:buNone/>
            </a:pP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Short-term Memory</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457200" y="1600200"/>
            <a:ext cx="4876800" cy="5257799"/>
          </a:xfrm>
        </p:spPr>
        <p:txBody>
          <a:bodyPr>
            <a:normAutofit fontScale="92500" lnSpcReduction="10000"/>
          </a:bodyPr>
          <a:lstStyle/>
          <a:p>
            <a:r>
              <a:rPr lang="en-US" sz="2600" dirty="0" smtClean="0"/>
              <a:t>The stuff we encode from the sensory goes to STM.</a:t>
            </a:r>
          </a:p>
          <a:p>
            <a:pPr>
              <a:buNone/>
            </a:pPr>
            <a:endParaRPr lang="en-US" sz="2600" dirty="0" smtClean="0"/>
          </a:p>
          <a:p>
            <a:r>
              <a:rPr lang="en-US" sz="2600" dirty="0" smtClean="0"/>
              <a:t>Events are encoded visually, acoustically or semantically.</a:t>
            </a:r>
          </a:p>
          <a:p>
            <a:endParaRPr lang="en-US" sz="2600" dirty="0" smtClean="0"/>
          </a:p>
          <a:p>
            <a:r>
              <a:rPr lang="en-US" sz="2600" dirty="0" smtClean="0"/>
              <a:t>A limited capacity store that can maintain information for approximately 20 seconds.</a:t>
            </a:r>
          </a:p>
          <a:p>
            <a:pPr marL="704088" lvl="2" indent="-384048">
              <a:buSzPct val="80000"/>
              <a:buNone/>
            </a:pPr>
            <a:endParaRPr lang="en-US" sz="2600" dirty="0" smtClean="0">
              <a:latin typeface="Baskerville Old Face" pitchFamily="18" charset="0"/>
              <a:ea typeface="ＭＳ Ｐゴシック" pitchFamily="34" charset="-128"/>
            </a:endParaRPr>
          </a:p>
          <a:p>
            <a:r>
              <a:rPr lang="en-US" sz="2600" dirty="0" smtClean="0"/>
              <a:t>We recall digits better than letters.</a:t>
            </a:r>
            <a:r>
              <a:rPr lang="en-US" dirty="0" smtClean="0"/>
              <a:t/>
            </a:r>
            <a:br>
              <a:rPr lang="en-US" dirty="0" smtClean="0"/>
            </a:br>
            <a:r>
              <a:rPr lang="en-US" dirty="0" smtClean="0"/>
              <a:t/>
            </a:r>
            <a:br>
              <a:rPr lang="en-US" dirty="0" smtClean="0"/>
            </a:br>
            <a:endParaRPr lang="en-US" dirty="0"/>
          </a:p>
        </p:txBody>
      </p:sp>
      <p:pic>
        <p:nvPicPr>
          <p:cNvPr id="4" name="Content Placeholder 4" descr="short-term-memory-loss.jpg"/>
          <p:cNvPicPr>
            <a:picLocks noChangeAspect="1"/>
          </p:cNvPicPr>
          <p:nvPr/>
        </p:nvPicPr>
        <p:blipFill>
          <a:blip r:embed="rId3" cstate="print"/>
          <a:srcRect/>
          <a:stretch>
            <a:fillRect/>
          </a:stretch>
        </p:blipFill>
        <p:spPr>
          <a:xfrm>
            <a:off x="5486400" y="1371600"/>
            <a:ext cx="3429000" cy="4776788"/>
          </a:xfrm>
          <a:prstGeom prst="rect">
            <a:avLst/>
          </a:prstGeom>
        </p:spPr>
      </p:pic>
    </p:spTree>
  </p:cSld>
  <p:clrMapOvr>
    <a:masterClrMapping/>
  </p:clrMapOvr>
  <p:transition advClick="0"/>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75000"/>
                  </a:schemeClr>
                </a:solidFill>
                <a:latin typeface="+mn-lt"/>
              </a:rPr>
              <a:t>Ways to Extend duration of STM</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457200" y="1600200"/>
            <a:ext cx="5257800" cy="5257800"/>
          </a:xfrm>
        </p:spPr>
        <p:txBody>
          <a:bodyPr>
            <a:normAutofit fontScale="92500" lnSpcReduction="10000"/>
          </a:bodyPr>
          <a:lstStyle/>
          <a:p>
            <a:r>
              <a:rPr lang="en-US" dirty="0" smtClean="0"/>
              <a:t>Maintenance Rehearsal</a:t>
            </a:r>
          </a:p>
          <a:p>
            <a:pPr lvl="1"/>
            <a:r>
              <a:rPr lang="en-US" dirty="0" smtClean="0"/>
              <a:t>The process of repeatedly verbalizing or thinking about the information.</a:t>
            </a:r>
          </a:p>
          <a:p>
            <a:pPr lvl="1">
              <a:buNone/>
            </a:pPr>
            <a:endParaRPr lang="en-US" dirty="0" smtClean="0"/>
          </a:p>
          <a:p>
            <a:r>
              <a:rPr lang="en-US" dirty="0" smtClean="0"/>
              <a:t>Slots/Chunking</a:t>
            </a:r>
          </a:p>
          <a:p>
            <a:pPr lvl="1"/>
            <a:r>
              <a:rPr lang="en-US" sz="2800" dirty="0" smtClean="0"/>
              <a:t>bits of information are combined into meaningful units, or chunks, so that more information can be held in STM </a:t>
            </a:r>
            <a:r>
              <a:rPr lang="en-US" dirty="0" smtClean="0"/>
              <a:t/>
            </a:r>
            <a:br>
              <a:rPr lang="en-US" dirty="0" smtClean="0"/>
            </a:br>
            <a:r>
              <a:rPr lang="en-US" dirty="0" smtClean="0"/>
              <a:t/>
            </a:r>
            <a:br>
              <a:rPr lang="en-US" dirty="0" smtClean="0"/>
            </a:br>
            <a:endParaRPr lang="en-US" dirty="0"/>
          </a:p>
        </p:txBody>
      </p:sp>
      <p:pic>
        <p:nvPicPr>
          <p:cNvPr id="4" name="Picture 6"/>
          <p:cNvPicPr>
            <a:picLocks noChangeAspect="1" noChangeArrowheads="1"/>
          </p:cNvPicPr>
          <p:nvPr/>
        </p:nvPicPr>
        <p:blipFill>
          <a:blip r:embed="rId3" cstate="print"/>
          <a:srcRect/>
          <a:stretch>
            <a:fillRect/>
          </a:stretch>
        </p:blipFill>
        <p:spPr bwMode="auto">
          <a:xfrm>
            <a:off x="6096000" y="1219200"/>
            <a:ext cx="2200275" cy="1524000"/>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cstate="print"/>
          <a:srcRect/>
          <a:stretch>
            <a:fillRect/>
          </a:stretch>
        </p:blipFill>
        <p:spPr bwMode="auto">
          <a:xfrm>
            <a:off x="6095999" y="5334000"/>
            <a:ext cx="2438401" cy="1295400"/>
          </a:xfrm>
          <a:prstGeom prst="rect">
            <a:avLst/>
          </a:prstGeom>
          <a:noFill/>
          <a:ln w="9525">
            <a:noFill/>
            <a:miter lim="800000"/>
            <a:headEnd/>
            <a:tailEnd/>
          </a:ln>
          <a:effectLst/>
        </p:spPr>
      </p:pic>
      <p:pic>
        <p:nvPicPr>
          <p:cNvPr id="2054" name="Picture 6" descr="http://t0.gstatic.com/images?q=tbn:ANd9GcSK2Y084m0LGcAu3LXj9Z0oKupW9RgzWe5qOqhAttqYLYn1UlJQeA"/>
          <p:cNvPicPr>
            <a:picLocks noChangeAspect="1" noChangeArrowheads="1"/>
          </p:cNvPicPr>
          <p:nvPr/>
        </p:nvPicPr>
        <p:blipFill>
          <a:blip r:embed="rId5" cstate="print"/>
          <a:srcRect/>
          <a:stretch>
            <a:fillRect/>
          </a:stretch>
        </p:blipFill>
        <p:spPr bwMode="auto">
          <a:xfrm>
            <a:off x="6019800" y="3200400"/>
            <a:ext cx="2411505" cy="1676400"/>
          </a:xfrm>
          <a:prstGeom prst="rect">
            <a:avLst/>
          </a:prstGeom>
          <a:noFill/>
        </p:spPr>
      </p:pic>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75000"/>
                  </a:schemeClr>
                </a:solidFill>
              </a:rPr>
              <a:t>Ways to Extend duration of STM </a:t>
            </a:r>
            <a:r>
              <a:rPr lang="en-US" sz="2000" b="1" dirty="0" err="1" smtClean="0">
                <a:solidFill>
                  <a:schemeClr val="accent1">
                    <a:lumMod val="75000"/>
                  </a:schemeClr>
                </a:solidFill>
                <a:latin typeface="+mn-lt"/>
              </a:rPr>
              <a:t>contd</a:t>
            </a:r>
            <a:r>
              <a:rPr lang="en-US" sz="2000" b="1" dirty="0" smtClean="0">
                <a:solidFill>
                  <a:schemeClr val="accent1">
                    <a:lumMod val="75000"/>
                  </a:schemeClr>
                </a:solidFill>
                <a:latin typeface="+mn-lt"/>
              </a:rPr>
              <a:t>…</a:t>
            </a:r>
            <a:endParaRPr lang="en-US" sz="2000" b="1" dirty="0">
              <a:latin typeface="+mn-lt"/>
            </a:endParaRPr>
          </a:p>
        </p:txBody>
      </p:sp>
      <p:sp>
        <p:nvSpPr>
          <p:cNvPr id="3" name="Content Placeholder 2"/>
          <p:cNvSpPr>
            <a:spLocks noGrp="1"/>
          </p:cNvSpPr>
          <p:nvPr>
            <p:ph idx="1"/>
          </p:nvPr>
        </p:nvSpPr>
        <p:spPr>
          <a:xfrm>
            <a:off x="457200" y="1600200"/>
            <a:ext cx="6400800" cy="4800600"/>
          </a:xfrm>
        </p:spPr>
        <p:txBody>
          <a:bodyPr>
            <a:normAutofit fontScale="92500" lnSpcReduction="10000"/>
          </a:bodyPr>
          <a:lstStyle/>
          <a:p>
            <a:r>
              <a:rPr lang="en-US" b="1" dirty="0" smtClean="0"/>
              <a:t>Primacy and Recency</a:t>
            </a:r>
          </a:p>
          <a:p>
            <a:pPr lvl="1"/>
            <a:r>
              <a:rPr lang="en-US" sz="2400" dirty="0" smtClean="0"/>
              <a:t>Primacy - when you are receiving information, the information perceived first is more likely to be remembered. This more recent information may simply get to long term memory more easily, and thus be remembered or we may just rehearse the early information more.</a:t>
            </a:r>
          </a:p>
          <a:p>
            <a:pPr lvl="1">
              <a:buNone/>
            </a:pPr>
            <a:endParaRPr lang="en-US" sz="2400" dirty="0" smtClean="0"/>
          </a:p>
          <a:p>
            <a:pPr lvl="1"/>
            <a:r>
              <a:rPr lang="en-US" sz="2400" dirty="0" smtClean="0"/>
              <a:t>Recency - information perceived toward the end of an event is also more likely to be remembered. So, information in the "middle" seems to get pushed out and is less likely to be remembered.</a:t>
            </a:r>
          </a:p>
        </p:txBody>
      </p:sp>
      <p:sp>
        <p:nvSpPr>
          <p:cNvPr id="5" name="Rectangle 4"/>
          <p:cNvSpPr>
            <a:spLocks noChangeArrowheads="1"/>
          </p:cNvSpPr>
          <p:nvPr/>
        </p:nvSpPr>
        <p:spPr bwMode="auto">
          <a:xfrm>
            <a:off x="7067550" y="1916113"/>
            <a:ext cx="2076450" cy="4703762"/>
          </a:xfrm>
          <a:prstGeom prst="rect">
            <a:avLst/>
          </a:prstGeom>
          <a:noFill/>
          <a:ln w="9525">
            <a:noFill/>
            <a:miter lim="800000"/>
            <a:headEnd/>
            <a:tailEnd/>
          </a:ln>
        </p:spPr>
        <p:txBody>
          <a:bodyPr lIns="92075" tIns="46038" rIns="92075" bIns="46038"/>
          <a:lstStyle/>
          <a:p>
            <a:pPr marL="342900" indent="-342900">
              <a:lnSpc>
                <a:spcPct val="80000"/>
              </a:lnSpc>
              <a:spcBef>
                <a:spcPct val="20000"/>
              </a:spcBef>
              <a:buFont typeface="Wingdings" pitchFamily="2" charset="2"/>
              <a:buNone/>
            </a:pPr>
            <a:r>
              <a:rPr lang="en-US" sz="1900" dirty="0">
                <a:solidFill>
                  <a:srgbClr val="66FFFF"/>
                </a:solidFill>
              </a:rPr>
              <a:t>  1.  BOOK</a:t>
            </a:r>
          </a:p>
          <a:p>
            <a:pPr marL="342900" indent="-342900">
              <a:lnSpc>
                <a:spcPct val="80000"/>
              </a:lnSpc>
              <a:spcBef>
                <a:spcPct val="20000"/>
              </a:spcBef>
              <a:buFont typeface="Wingdings" pitchFamily="2" charset="2"/>
              <a:buNone/>
            </a:pPr>
            <a:r>
              <a:rPr lang="en-US" sz="1900" dirty="0">
                <a:solidFill>
                  <a:srgbClr val="66FFFF"/>
                </a:solidFill>
              </a:rPr>
              <a:t>  2.  CAP</a:t>
            </a:r>
          </a:p>
          <a:p>
            <a:pPr marL="342900" indent="-342900">
              <a:lnSpc>
                <a:spcPct val="80000"/>
              </a:lnSpc>
              <a:spcBef>
                <a:spcPct val="20000"/>
              </a:spcBef>
              <a:buFont typeface="Wingdings" pitchFamily="2" charset="2"/>
              <a:buNone/>
            </a:pPr>
            <a:r>
              <a:rPr lang="en-US" sz="1900" dirty="0">
                <a:solidFill>
                  <a:srgbClr val="66FFFF"/>
                </a:solidFill>
              </a:rPr>
              <a:t>  3.  HAWK</a:t>
            </a:r>
          </a:p>
          <a:p>
            <a:pPr marL="342900" indent="-342900">
              <a:lnSpc>
                <a:spcPct val="80000"/>
              </a:lnSpc>
              <a:spcBef>
                <a:spcPct val="20000"/>
              </a:spcBef>
              <a:buFont typeface="Wingdings" pitchFamily="2" charset="2"/>
              <a:buNone/>
            </a:pPr>
            <a:r>
              <a:rPr lang="en-US" sz="1900" dirty="0">
                <a:solidFill>
                  <a:srgbClr val="66FFFF"/>
                </a:solidFill>
              </a:rPr>
              <a:t>  4.  BALL</a:t>
            </a:r>
          </a:p>
          <a:p>
            <a:pPr marL="342900" indent="-342900">
              <a:lnSpc>
                <a:spcPct val="80000"/>
              </a:lnSpc>
              <a:spcBef>
                <a:spcPct val="20000"/>
              </a:spcBef>
              <a:buFont typeface="Wingdings" pitchFamily="2" charset="2"/>
              <a:buNone/>
            </a:pPr>
            <a:r>
              <a:rPr lang="en-US" sz="1900" dirty="0">
                <a:solidFill>
                  <a:srgbClr val="66FFFF"/>
                </a:solidFill>
              </a:rPr>
              <a:t>  5.  LETTER</a:t>
            </a:r>
          </a:p>
          <a:p>
            <a:pPr marL="342900" indent="-342900">
              <a:lnSpc>
                <a:spcPct val="80000"/>
              </a:lnSpc>
              <a:spcBef>
                <a:spcPct val="20000"/>
              </a:spcBef>
              <a:buFont typeface="Wingdings" pitchFamily="2" charset="2"/>
              <a:buNone/>
            </a:pPr>
            <a:r>
              <a:rPr lang="en-US" sz="1900" dirty="0">
                <a:solidFill>
                  <a:srgbClr val="66FFFF"/>
                </a:solidFill>
              </a:rPr>
              <a:t>  6.  BIRD</a:t>
            </a:r>
          </a:p>
          <a:p>
            <a:pPr marL="342900" indent="-342900">
              <a:lnSpc>
                <a:spcPct val="80000"/>
              </a:lnSpc>
              <a:spcBef>
                <a:spcPct val="20000"/>
              </a:spcBef>
              <a:buFont typeface="Wingdings" pitchFamily="2" charset="2"/>
              <a:buNone/>
            </a:pPr>
            <a:r>
              <a:rPr lang="en-US" sz="1900" dirty="0">
                <a:solidFill>
                  <a:srgbClr val="66FFFF"/>
                </a:solidFill>
              </a:rPr>
              <a:t>  7.  CAN</a:t>
            </a:r>
          </a:p>
          <a:p>
            <a:pPr marL="342900" indent="-342900">
              <a:lnSpc>
                <a:spcPct val="80000"/>
              </a:lnSpc>
              <a:spcBef>
                <a:spcPct val="20000"/>
              </a:spcBef>
              <a:buFont typeface="Wingdings" pitchFamily="2" charset="2"/>
              <a:buNone/>
            </a:pPr>
            <a:r>
              <a:rPr lang="en-US" sz="1900" dirty="0">
                <a:solidFill>
                  <a:srgbClr val="66FFFF"/>
                </a:solidFill>
              </a:rPr>
              <a:t>  8.  SHIRT</a:t>
            </a:r>
          </a:p>
          <a:p>
            <a:pPr marL="342900" indent="-342900">
              <a:lnSpc>
                <a:spcPct val="80000"/>
              </a:lnSpc>
              <a:spcBef>
                <a:spcPct val="20000"/>
              </a:spcBef>
              <a:buFont typeface="Wingdings" pitchFamily="2" charset="2"/>
              <a:buNone/>
            </a:pPr>
            <a:r>
              <a:rPr lang="en-US" sz="1900" dirty="0">
                <a:solidFill>
                  <a:srgbClr val="66FFFF"/>
                </a:solidFill>
              </a:rPr>
              <a:t>  9.  LION</a:t>
            </a:r>
          </a:p>
          <a:p>
            <a:pPr marL="342900" indent="-342900">
              <a:lnSpc>
                <a:spcPct val="80000"/>
              </a:lnSpc>
              <a:spcBef>
                <a:spcPct val="20000"/>
              </a:spcBef>
              <a:buFont typeface="Wingdings" pitchFamily="2" charset="2"/>
              <a:buNone/>
            </a:pPr>
            <a:r>
              <a:rPr lang="en-US" sz="1900" dirty="0">
                <a:solidFill>
                  <a:srgbClr val="66FFFF"/>
                </a:solidFill>
              </a:rPr>
              <a:t>10.  DOOR</a:t>
            </a:r>
          </a:p>
        </p:txBody>
      </p:sp>
    </p:spTree>
  </p:cSld>
  <p:clrMapOvr>
    <a:masterClrMapping/>
  </p:clrMapOvr>
  <p:transition advClick="0"/>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75000"/>
                  </a:schemeClr>
                </a:solidFill>
              </a:rPr>
              <a:t>Ways to Extend duration of STM </a:t>
            </a:r>
            <a:r>
              <a:rPr lang="en-US" sz="2000" b="1" dirty="0" err="1" smtClean="0">
                <a:solidFill>
                  <a:schemeClr val="accent1">
                    <a:lumMod val="75000"/>
                  </a:schemeClr>
                </a:solidFill>
              </a:rPr>
              <a:t>contd</a:t>
            </a:r>
            <a:r>
              <a:rPr lang="en-US" sz="2000" b="1" dirty="0" smtClean="0">
                <a:solidFill>
                  <a:schemeClr val="accent1">
                    <a:lumMod val="75000"/>
                  </a:schemeClr>
                </a:solidFill>
              </a:rPr>
              <a:t>…</a:t>
            </a:r>
            <a:endParaRPr lang="en-US" dirty="0"/>
          </a:p>
        </p:txBody>
      </p:sp>
      <p:sp>
        <p:nvSpPr>
          <p:cNvPr id="3" name="Content Placeholder 2"/>
          <p:cNvSpPr>
            <a:spLocks noGrp="1"/>
          </p:cNvSpPr>
          <p:nvPr>
            <p:ph idx="1"/>
          </p:nvPr>
        </p:nvSpPr>
        <p:spPr>
          <a:xfrm>
            <a:off x="457200" y="1600201"/>
            <a:ext cx="7467600" cy="2590799"/>
          </a:xfrm>
        </p:spPr>
        <p:txBody>
          <a:bodyPr>
            <a:normAutofit lnSpcReduction="10000"/>
          </a:bodyPr>
          <a:lstStyle/>
          <a:p>
            <a:r>
              <a:rPr lang="en-US" sz="2400" b="1" dirty="0" smtClean="0"/>
              <a:t>Elaborative Rehearsal</a:t>
            </a:r>
          </a:p>
          <a:p>
            <a:pPr lvl="1"/>
            <a:r>
              <a:rPr lang="en-US" sz="2200" dirty="0" smtClean="0"/>
              <a:t>the only way to bring information into long-term memory</a:t>
            </a:r>
          </a:p>
          <a:p>
            <a:pPr lvl="1"/>
            <a:r>
              <a:rPr lang="en-US" sz="2200" dirty="0" smtClean="0"/>
              <a:t>connecting new information with previously stored, already existing associative structures</a:t>
            </a:r>
            <a:r>
              <a:rPr lang="en-US" dirty="0" smtClean="0"/>
              <a:t/>
            </a:r>
            <a:br>
              <a:rPr lang="en-US" dirty="0" smtClean="0"/>
            </a:br>
            <a:r>
              <a:rPr lang="en-US" dirty="0" smtClean="0"/>
              <a:t/>
            </a:r>
            <a:br>
              <a:rPr lang="en-US" dirty="0" smtClean="0"/>
            </a:br>
            <a:endParaRPr lang="en-US" dirty="0"/>
          </a:p>
        </p:txBody>
      </p:sp>
      <p:grpSp>
        <p:nvGrpSpPr>
          <p:cNvPr id="19" name="Group 18"/>
          <p:cNvGrpSpPr/>
          <p:nvPr/>
        </p:nvGrpSpPr>
        <p:grpSpPr>
          <a:xfrm>
            <a:off x="1447800" y="3505200"/>
            <a:ext cx="6294438" cy="3124200"/>
            <a:chOff x="1115616" y="2060848"/>
            <a:chExt cx="7056438" cy="3743325"/>
          </a:xfrm>
        </p:grpSpPr>
        <p:sp>
          <p:nvSpPr>
            <p:cNvPr id="20" name="Rectangle 24"/>
            <p:cNvSpPr>
              <a:spLocks noChangeArrowheads="1"/>
            </p:cNvSpPr>
            <p:nvPr/>
          </p:nvSpPr>
          <p:spPr bwMode="auto">
            <a:xfrm>
              <a:off x="1115616" y="2060848"/>
              <a:ext cx="7056438" cy="3743325"/>
            </a:xfrm>
            <a:prstGeom prst="rect">
              <a:avLst/>
            </a:prstGeom>
            <a:solidFill>
              <a:schemeClr val="bg1"/>
            </a:solidFill>
            <a:ln w="12700">
              <a:solidFill>
                <a:schemeClr val="bg1"/>
              </a:solidFill>
              <a:miter lim="800000"/>
              <a:headEnd type="none" w="sm" len="sm"/>
              <a:tailEnd type="none" w="sm" len="sm"/>
            </a:ln>
          </p:spPr>
          <p:txBody>
            <a:bodyPr wrap="none" anchor="ctr"/>
            <a:lstStyle/>
            <a:p>
              <a:endParaRPr lang="en-US"/>
            </a:p>
          </p:txBody>
        </p:sp>
        <p:sp>
          <p:nvSpPr>
            <p:cNvPr id="21" name="Line 3"/>
            <p:cNvSpPr>
              <a:spLocks noChangeShapeType="1"/>
            </p:cNvSpPr>
            <p:nvPr/>
          </p:nvSpPr>
          <p:spPr bwMode="auto">
            <a:xfrm>
              <a:off x="2209800" y="2738438"/>
              <a:ext cx="1588" cy="2425700"/>
            </a:xfrm>
            <a:prstGeom prst="line">
              <a:avLst/>
            </a:prstGeom>
            <a:noFill/>
            <a:ln w="57150">
              <a:solidFill>
                <a:schemeClr val="tx1"/>
              </a:solidFill>
              <a:round/>
              <a:headEnd/>
              <a:tailEnd/>
            </a:ln>
          </p:spPr>
          <p:txBody>
            <a:bodyPr wrap="none" anchor="ctr"/>
            <a:lstStyle/>
            <a:p>
              <a:endParaRPr lang="en-US"/>
            </a:p>
          </p:txBody>
        </p:sp>
        <p:sp>
          <p:nvSpPr>
            <p:cNvPr id="22" name="Line 4"/>
            <p:cNvSpPr>
              <a:spLocks noChangeShapeType="1"/>
            </p:cNvSpPr>
            <p:nvPr/>
          </p:nvSpPr>
          <p:spPr bwMode="auto">
            <a:xfrm>
              <a:off x="2209800" y="5164138"/>
              <a:ext cx="4818063" cy="1587"/>
            </a:xfrm>
            <a:prstGeom prst="line">
              <a:avLst/>
            </a:prstGeom>
            <a:noFill/>
            <a:ln w="57150">
              <a:solidFill>
                <a:schemeClr val="tx1"/>
              </a:solidFill>
              <a:round/>
              <a:headEnd/>
              <a:tailEnd/>
            </a:ln>
          </p:spPr>
          <p:txBody>
            <a:bodyPr wrap="none" anchor="ctr"/>
            <a:lstStyle/>
            <a:p>
              <a:endParaRPr lang="en-US"/>
            </a:p>
          </p:txBody>
        </p:sp>
        <p:grpSp>
          <p:nvGrpSpPr>
            <p:cNvPr id="23" name="Group 18"/>
            <p:cNvGrpSpPr/>
            <p:nvPr/>
          </p:nvGrpSpPr>
          <p:grpSpPr>
            <a:xfrm>
              <a:off x="1393330" y="2117725"/>
              <a:ext cx="6760070" cy="3521075"/>
              <a:chOff x="1393330" y="2117725"/>
              <a:chExt cx="6760070" cy="3521075"/>
            </a:xfrm>
          </p:grpSpPr>
          <p:sp>
            <p:nvSpPr>
              <p:cNvPr id="24" name="Text Box 7"/>
              <p:cNvSpPr txBox="1">
                <a:spLocks noChangeArrowheads="1"/>
              </p:cNvSpPr>
              <p:nvPr/>
            </p:nvSpPr>
            <p:spPr bwMode="auto">
              <a:xfrm>
                <a:off x="1524000" y="2466975"/>
                <a:ext cx="762000" cy="336550"/>
              </a:xfrm>
              <a:prstGeom prst="rect">
                <a:avLst/>
              </a:prstGeom>
              <a:noFill/>
              <a:ln w="9525">
                <a:noFill/>
                <a:miter lim="800000"/>
                <a:headEnd/>
                <a:tailEnd/>
              </a:ln>
            </p:spPr>
            <p:txBody>
              <a:bodyPr>
                <a:spAutoFit/>
              </a:bodyPr>
              <a:lstStyle/>
              <a:p>
                <a:pPr eaLnBrk="0" hangingPunct="0">
                  <a:spcBef>
                    <a:spcPct val="50000"/>
                  </a:spcBef>
                </a:pPr>
                <a:r>
                  <a:rPr lang="en-US" sz="1600" b="1"/>
                  <a:t>100</a:t>
                </a:r>
                <a:r>
                  <a:rPr lang="en-US" sz="1600"/>
                  <a:t>%</a:t>
                </a:r>
              </a:p>
            </p:txBody>
          </p:sp>
          <p:sp>
            <p:nvSpPr>
              <p:cNvPr id="25" name="Freeform 5"/>
              <p:cNvSpPr>
                <a:spLocks/>
              </p:cNvSpPr>
              <p:nvPr/>
            </p:nvSpPr>
            <p:spPr bwMode="auto">
              <a:xfrm>
                <a:off x="2268538" y="2681288"/>
                <a:ext cx="4699000" cy="2454275"/>
              </a:xfrm>
              <a:custGeom>
                <a:avLst/>
                <a:gdLst>
                  <a:gd name="T0" fmla="*/ 0 w 3792"/>
                  <a:gd name="T1" fmla="*/ 2147483647 h 2088"/>
                  <a:gd name="T2" fmla="*/ 2147483647 w 3792"/>
                  <a:gd name="T3" fmla="*/ 2147483647 h 2088"/>
                  <a:gd name="T4" fmla="*/ 2147483647 w 3792"/>
                  <a:gd name="T5" fmla="*/ 2147483647 h 2088"/>
                  <a:gd name="T6" fmla="*/ 2147483647 w 3792"/>
                  <a:gd name="T7" fmla="*/ 2147483647 h 2088"/>
                  <a:gd name="T8" fmla="*/ 2147483647 w 3792"/>
                  <a:gd name="T9" fmla="*/ 2147483647 h 2088"/>
                  <a:gd name="T10" fmla="*/ 0 60000 65536"/>
                  <a:gd name="T11" fmla="*/ 0 60000 65536"/>
                  <a:gd name="T12" fmla="*/ 0 60000 65536"/>
                  <a:gd name="T13" fmla="*/ 0 60000 65536"/>
                  <a:gd name="T14" fmla="*/ 0 60000 65536"/>
                  <a:gd name="T15" fmla="*/ 0 w 3792"/>
                  <a:gd name="T16" fmla="*/ 0 h 2088"/>
                  <a:gd name="T17" fmla="*/ 3792 w 3792"/>
                  <a:gd name="T18" fmla="*/ 2088 h 2088"/>
                </a:gdLst>
                <a:ahLst/>
                <a:cxnLst>
                  <a:cxn ang="T10">
                    <a:pos x="T0" y="T1"/>
                  </a:cxn>
                  <a:cxn ang="T11">
                    <a:pos x="T2" y="T3"/>
                  </a:cxn>
                  <a:cxn ang="T12">
                    <a:pos x="T4" y="T5"/>
                  </a:cxn>
                  <a:cxn ang="T13">
                    <a:pos x="T6" y="T7"/>
                  </a:cxn>
                  <a:cxn ang="T14">
                    <a:pos x="T8" y="T9"/>
                  </a:cxn>
                </a:cxnLst>
                <a:rect l="T15" t="T16" r="T17" b="T18"/>
                <a:pathLst>
                  <a:path w="3792" h="2088">
                    <a:moveTo>
                      <a:pt x="0" y="2088"/>
                    </a:moveTo>
                    <a:cubicBezTo>
                      <a:pt x="152" y="1164"/>
                      <a:pt x="304" y="240"/>
                      <a:pt x="480" y="120"/>
                    </a:cubicBezTo>
                    <a:cubicBezTo>
                      <a:pt x="656" y="0"/>
                      <a:pt x="728" y="1072"/>
                      <a:pt x="1056" y="1368"/>
                    </a:cubicBezTo>
                    <a:cubicBezTo>
                      <a:pt x="1384" y="1664"/>
                      <a:pt x="1992" y="1792"/>
                      <a:pt x="2448" y="1896"/>
                    </a:cubicBezTo>
                    <a:cubicBezTo>
                      <a:pt x="2904" y="2000"/>
                      <a:pt x="3568" y="1976"/>
                      <a:pt x="3792" y="1992"/>
                    </a:cubicBezTo>
                  </a:path>
                </a:pathLst>
              </a:custGeom>
              <a:noFill/>
              <a:ln w="53975">
                <a:solidFill>
                  <a:schemeClr val="tx1"/>
                </a:solidFill>
                <a:round/>
                <a:headEnd/>
                <a:tailEnd/>
              </a:ln>
            </p:spPr>
            <p:txBody>
              <a:bodyPr wrap="none" anchor="ctr"/>
              <a:lstStyle/>
              <a:p>
                <a:endParaRPr lang="en-US"/>
              </a:p>
            </p:txBody>
          </p:sp>
          <p:grpSp>
            <p:nvGrpSpPr>
              <p:cNvPr id="26" name="Group 26"/>
              <p:cNvGrpSpPr>
                <a:grpSpLocks/>
              </p:cNvGrpSpPr>
              <p:nvPr/>
            </p:nvGrpSpPr>
            <p:grpSpPr bwMode="auto">
              <a:xfrm>
                <a:off x="3160713" y="2117725"/>
                <a:ext cx="3925887" cy="1447800"/>
                <a:chOff x="1991" y="1334"/>
                <a:chExt cx="2473" cy="912"/>
              </a:xfrm>
            </p:grpSpPr>
            <p:sp>
              <p:nvSpPr>
                <p:cNvPr id="29" name="Text Box 9"/>
                <p:cNvSpPr txBox="1">
                  <a:spLocks noChangeArrowheads="1"/>
                </p:cNvSpPr>
                <p:nvPr/>
              </p:nvSpPr>
              <p:spPr bwMode="auto">
                <a:xfrm>
                  <a:off x="2292" y="1582"/>
                  <a:ext cx="264" cy="288"/>
                </a:xfrm>
                <a:prstGeom prst="rect">
                  <a:avLst/>
                </a:prstGeom>
                <a:noFill/>
                <a:ln w="12700" cap="sq">
                  <a:noFill/>
                  <a:miter lim="800000"/>
                  <a:headEnd type="none" w="sm" len="sm"/>
                  <a:tailEnd type="none" w="sm" len="sm"/>
                </a:ln>
              </p:spPr>
              <p:txBody>
                <a:bodyPr>
                  <a:spAutoFit/>
                </a:bodyPr>
                <a:lstStyle/>
                <a:p>
                  <a:pPr eaLnBrk="0" hangingPunct="0">
                    <a:spcBef>
                      <a:spcPct val="50000"/>
                    </a:spcBef>
                  </a:pPr>
                  <a:endParaRPr lang="en-US" sz="2400"/>
                </a:p>
              </p:txBody>
            </p:sp>
            <p:sp>
              <p:nvSpPr>
                <p:cNvPr id="30" name="Freeform 6"/>
                <p:cNvSpPr>
                  <a:spLocks/>
                </p:cNvSpPr>
                <p:nvPr/>
              </p:nvSpPr>
              <p:spPr bwMode="auto">
                <a:xfrm>
                  <a:off x="1991" y="1832"/>
                  <a:ext cx="2473" cy="414"/>
                </a:xfrm>
                <a:custGeom>
                  <a:avLst/>
                  <a:gdLst>
                    <a:gd name="T0" fmla="*/ 0 w 3168"/>
                    <a:gd name="T1" fmla="*/ 177 h 560"/>
                    <a:gd name="T2" fmla="*/ 46 w 3168"/>
                    <a:gd name="T3" fmla="*/ 197 h 560"/>
                    <a:gd name="T4" fmla="*/ 205 w 3168"/>
                    <a:gd name="T5" fmla="*/ 3 h 560"/>
                    <a:gd name="T6" fmla="*/ 502 w 3168"/>
                    <a:gd name="T7" fmla="*/ 177 h 560"/>
                    <a:gd name="T8" fmla="*/ 754 w 3168"/>
                    <a:gd name="T9" fmla="*/ 22 h 560"/>
                    <a:gd name="T10" fmla="*/ 1096 w 3168"/>
                    <a:gd name="T11" fmla="*/ 197 h 560"/>
                    <a:gd name="T12" fmla="*/ 1301 w 3168"/>
                    <a:gd name="T13" fmla="*/ 61 h 560"/>
                    <a:gd name="T14" fmla="*/ 1507 w 3168"/>
                    <a:gd name="T15" fmla="*/ 139 h 560"/>
                    <a:gd name="T16" fmla="*/ 0 60000 65536"/>
                    <a:gd name="T17" fmla="*/ 0 60000 65536"/>
                    <a:gd name="T18" fmla="*/ 0 60000 65536"/>
                    <a:gd name="T19" fmla="*/ 0 60000 65536"/>
                    <a:gd name="T20" fmla="*/ 0 60000 65536"/>
                    <a:gd name="T21" fmla="*/ 0 60000 65536"/>
                    <a:gd name="T22" fmla="*/ 0 60000 65536"/>
                    <a:gd name="T23" fmla="*/ 0 60000 65536"/>
                    <a:gd name="T24" fmla="*/ 0 w 3168"/>
                    <a:gd name="T25" fmla="*/ 0 h 560"/>
                    <a:gd name="T26" fmla="*/ 3168 w 3168"/>
                    <a:gd name="T27" fmla="*/ 560 h 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168" h="560">
                      <a:moveTo>
                        <a:pt x="0" y="440"/>
                      </a:moveTo>
                      <a:cubicBezTo>
                        <a:pt x="12" y="500"/>
                        <a:pt x="24" y="560"/>
                        <a:pt x="96" y="488"/>
                      </a:cubicBezTo>
                      <a:cubicBezTo>
                        <a:pt x="168" y="416"/>
                        <a:pt x="272" y="16"/>
                        <a:pt x="432" y="8"/>
                      </a:cubicBezTo>
                      <a:cubicBezTo>
                        <a:pt x="592" y="0"/>
                        <a:pt x="864" y="432"/>
                        <a:pt x="1056" y="440"/>
                      </a:cubicBezTo>
                      <a:cubicBezTo>
                        <a:pt x="1248" y="448"/>
                        <a:pt x="1376" y="48"/>
                        <a:pt x="1584" y="56"/>
                      </a:cubicBezTo>
                      <a:cubicBezTo>
                        <a:pt x="1792" y="64"/>
                        <a:pt x="2112" y="472"/>
                        <a:pt x="2304" y="488"/>
                      </a:cubicBezTo>
                      <a:cubicBezTo>
                        <a:pt x="2496" y="504"/>
                        <a:pt x="2592" y="176"/>
                        <a:pt x="2736" y="152"/>
                      </a:cubicBezTo>
                      <a:cubicBezTo>
                        <a:pt x="2880" y="128"/>
                        <a:pt x="3096" y="312"/>
                        <a:pt x="3168" y="344"/>
                      </a:cubicBezTo>
                    </a:path>
                  </a:pathLst>
                </a:custGeom>
                <a:noFill/>
                <a:ln w="41275">
                  <a:solidFill>
                    <a:srgbClr val="FF9900"/>
                  </a:solidFill>
                  <a:round/>
                  <a:headEnd/>
                  <a:tailEnd/>
                </a:ln>
              </p:spPr>
              <p:txBody>
                <a:bodyPr wrap="none" anchor="ctr"/>
                <a:lstStyle/>
                <a:p>
                  <a:endParaRPr lang="en-US"/>
                </a:p>
              </p:txBody>
            </p:sp>
            <p:sp>
              <p:nvSpPr>
                <p:cNvPr id="31" name="Text Box 14"/>
                <p:cNvSpPr txBox="1">
                  <a:spLocks noChangeArrowheads="1"/>
                </p:cNvSpPr>
                <p:nvPr/>
              </p:nvSpPr>
              <p:spPr bwMode="auto">
                <a:xfrm>
                  <a:off x="2741" y="1334"/>
                  <a:ext cx="1010" cy="288"/>
                </a:xfrm>
                <a:prstGeom prst="rect">
                  <a:avLst/>
                </a:prstGeom>
                <a:noFill/>
                <a:ln w="9525">
                  <a:noFill/>
                  <a:miter lim="800000"/>
                  <a:headEnd/>
                  <a:tailEnd/>
                </a:ln>
              </p:spPr>
              <p:txBody>
                <a:bodyPr>
                  <a:spAutoFit/>
                </a:bodyPr>
                <a:lstStyle/>
                <a:p>
                  <a:pPr algn="ctr" eaLnBrk="0" hangingPunct="0">
                    <a:spcBef>
                      <a:spcPct val="50000"/>
                    </a:spcBef>
                  </a:pPr>
                  <a:r>
                    <a:rPr lang="en-US" sz="2400" dirty="0">
                      <a:latin typeface="Baskerville Old Face" pitchFamily="18" charset="0"/>
                    </a:rPr>
                    <a:t>Rehearsal</a:t>
                  </a:r>
                </a:p>
              </p:txBody>
            </p:sp>
            <p:sp>
              <p:nvSpPr>
                <p:cNvPr id="32" name="Line 15"/>
                <p:cNvSpPr>
                  <a:spLocks noChangeShapeType="1"/>
                </p:cNvSpPr>
                <p:nvPr/>
              </p:nvSpPr>
              <p:spPr bwMode="auto">
                <a:xfrm flipH="1">
                  <a:off x="2329" y="1512"/>
                  <a:ext cx="487" cy="284"/>
                </a:xfrm>
                <a:prstGeom prst="line">
                  <a:avLst/>
                </a:prstGeom>
                <a:noFill/>
                <a:ln w="25400">
                  <a:solidFill>
                    <a:schemeClr val="tx1"/>
                  </a:solidFill>
                  <a:round/>
                  <a:headEnd/>
                  <a:tailEnd type="triangle" w="med" len="med"/>
                </a:ln>
              </p:spPr>
              <p:txBody>
                <a:bodyPr/>
                <a:lstStyle/>
                <a:p>
                  <a:endParaRPr lang="en-US"/>
                </a:p>
              </p:txBody>
            </p:sp>
            <p:sp>
              <p:nvSpPr>
                <p:cNvPr id="33" name="Line 16"/>
                <p:cNvSpPr>
                  <a:spLocks noChangeShapeType="1"/>
                </p:cNvSpPr>
                <p:nvPr/>
              </p:nvSpPr>
              <p:spPr bwMode="auto">
                <a:xfrm flipH="1">
                  <a:off x="3228" y="1593"/>
                  <a:ext cx="0" cy="249"/>
                </a:xfrm>
                <a:prstGeom prst="line">
                  <a:avLst/>
                </a:prstGeom>
                <a:noFill/>
                <a:ln w="25400">
                  <a:solidFill>
                    <a:schemeClr val="tx1"/>
                  </a:solidFill>
                  <a:round/>
                  <a:headEnd/>
                  <a:tailEnd type="triangle" w="med" len="med"/>
                </a:ln>
              </p:spPr>
              <p:txBody>
                <a:bodyPr/>
                <a:lstStyle/>
                <a:p>
                  <a:endParaRPr lang="en-US"/>
                </a:p>
              </p:txBody>
            </p:sp>
            <p:sp>
              <p:nvSpPr>
                <p:cNvPr id="34" name="Line 17"/>
                <p:cNvSpPr>
                  <a:spLocks noChangeShapeType="1"/>
                </p:cNvSpPr>
                <p:nvPr/>
              </p:nvSpPr>
              <p:spPr bwMode="auto">
                <a:xfrm>
                  <a:off x="3715" y="1512"/>
                  <a:ext cx="374" cy="355"/>
                </a:xfrm>
                <a:prstGeom prst="line">
                  <a:avLst/>
                </a:prstGeom>
                <a:noFill/>
                <a:ln w="25400">
                  <a:solidFill>
                    <a:schemeClr val="tx1"/>
                  </a:solidFill>
                  <a:round/>
                  <a:headEnd/>
                  <a:tailEnd type="triangle" w="med" len="med"/>
                </a:ln>
              </p:spPr>
              <p:txBody>
                <a:bodyPr/>
                <a:lstStyle/>
                <a:p>
                  <a:endParaRPr lang="en-US"/>
                </a:p>
              </p:txBody>
            </p:sp>
          </p:grpSp>
          <p:sp>
            <p:nvSpPr>
              <p:cNvPr id="27" name="Text Box 18"/>
              <p:cNvSpPr txBox="1">
                <a:spLocks noChangeArrowheads="1"/>
              </p:cNvSpPr>
              <p:nvPr/>
            </p:nvSpPr>
            <p:spPr bwMode="auto">
              <a:xfrm>
                <a:off x="2133600" y="5241925"/>
                <a:ext cx="6019800" cy="396875"/>
              </a:xfrm>
              <a:prstGeom prst="rect">
                <a:avLst/>
              </a:prstGeom>
              <a:noFill/>
              <a:ln w="9525">
                <a:noFill/>
                <a:miter lim="800000"/>
                <a:headEnd/>
                <a:tailEnd/>
              </a:ln>
            </p:spPr>
            <p:txBody>
              <a:bodyPr>
                <a:spAutoFit/>
              </a:bodyPr>
              <a:lstStyle/>
              <a:p>
                <a:pPr eaLnBrk="0" hangingPunct="0">
                  <a:spcBef>
                    <a:spcPct val="50000"/>
                  </a:spcBef>
                </a:pPr>
                <a:r>
                  <a:rPr lang="en-US" sz="2000" b="1"/>
                  <a:t>      Day 1   Day 2        Day 7           Day 30</a:t>
                </a:r>
              </a:p>
            </p:txBody>
          </p:sp>
          <p:sp>
            <p:nvSpPr>
              <p:cNvPr id="28" name="Text Box 22"/>
              <p:cNvSpPr txBox="1">
                <a:spLocks noChangeArrowheads="1"/>
              </p:cNvSpPr>
              <p:nvPr/>
            </p:nvSpPr>
            <p:spPr bwMode="auto">
              <a:xfrm rot="16200000">
                <a:off x="460218" y="3508037"/>
                <a:ext cx="2590800" cy="724575"/>
              </a:xfrm>
              <a:prstGeom prst="rect">
                <a:avLst/>
              </a:prstGeom>
              <a:noFill/>
              <a:ln w="9525">
                <a:noFill/>
                <a:miter lim="800000"/>
                <a:headEnd/>
                <a:tailEnd/>
              </a:ln>
            </p:spPr>
            <p:txBody>
              <a:bodyPr wrap="square">
                <a:spAutoFit/>
              </a:bodyPr>
              <a:lstStyle/>
              <a:p>
                <a:pPr>
                  <a:spcBef>
                    <a:spcPct val="50000"/>
                  </a:spcBef>
                </a:pPr>
                <a:r>
                  <a:rPr lang="en-CA" sz="1800" dirty="0">
                    <a:latin typeface="Baskerville Old Face" pitchFamily="18" charset="0"/>
                  </a:rPr>
                  <a:t>Amount of information</a:t>
                </a:r>
              </a:p>
            </p:txBody>
          </p:sp>
        </p:grpSp>
      </p:gr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Short-term Memory Test</a:t>
            </a:r>
            <a:endParaRPr lang="en-US" b="1" dirty="0">
              <a:solidFill>
                <a:schemeClr val="accent1">
                  <a:lumMod val="75000"/>
                </a:schemeClr>
              </a:solidFill>
              <a:latin typeface="+mn-lt"/>
            </a:endParaRPr>
          </a:p>
        </p:txBody>
      </p:sp>
      <p:pic>
        <p:nvPicPr>
          <p:cNvPr id="6" name="Video 1- Short term memory-.mp4">
            <a:hlinkClick r:id="" action="ppaction://media"/>
          </p:cNvPr>
          <p:cNvPicPr>
            <a:picLocks noGrp="1" noRot="1" noChangeAspect="1"/>
          </p:cNvPicPr>
          <p:nvPr>
            <p:ph idx="1"/>
            <a:videoFile r:link="rId1"/>
          </p:nvPr>
        </p:nvPicPr>
        <p:blipFill>
          <a:blip r:embed="rId4" cstate="print"/>
          <a:stretch>
            <a:fillRect/>
          </a:stretch>
        </p:blipFill>
        <p:spPr>
          <a:xfrm>
            <a:off x="2667000" y="2719388"/>
            <a:ext cx="3048000" cy="2286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Long-term Memory</a:t>
            </a:r>
            <a:endParaRPr lang="en-US" b="1" dirty="0">
              <a:solidFill>
                <a:schemeClr val="accent1">
                  <a:lumMod val="75000"/>
                </a:schemeClr>
              </a:solidFill>
              <a:latin typeface="+mn-lt"/>
            </a:endParaRPr>
          </a:p>
        </p:txBody>
      </p:sp>
      <p:sp>
        <p:nvSpPr>
          <p:cNvPr id="3" name="Content Placeholder 2"/>
          <p:cNvSpPr>
            <a:spLocks noGrp="1"/>
          </p:cNvSpPr>
          <p:nvPr>
            <p:ph idx="1"/>
          </p:nvPr>
        </p:nvSpPr>
        <p:spPr/>
        <p:txBody>
          <a:bodyPr/>
          <a:lstStyle/>
          <a:p>
            <a:r>
              <a:rPr lang="en-US" dirty="0" smtClean="0"/>
              <a:t>An unlimited capacity store that can hold information over lengthy periods of time.</a:t>
            </a:r>
          </a:p>
          <a:p>
            <a:r>
              <a:rPr lang="en-US" dirty="0" smtClean="0"/>
              <a:t>Suggested encoding modes are semantic (meaning) and visual (pictorial) in the main but can be acoustic also.</a:t>
            </a:r>
            <a:endParaRPr lang="en-US" dirty="0"/>
          </a:p>
        </p:txBody>
      </p:sp>
      <p:pic>
        <p:nvPicPr>
          <p:cNvPr id="5" name="Content Placeholder 4" descr="ato0061l.jpg"/>
          <p:cNvPicPr>
            <a:picLocks noChangeAspect="1"/>
          </p:cNvPicPr>
          <p:nvPr/>
        </p:nvPicPr>
        <p:blipFill>
          <a:blip r:embed="rId3" cstate="print"/>
          <a:srcRect/>
          <a:stretch>
            <a:fillRect/>
          </a:stretch>
        </p:blipFill>
        <p:spPr>
          <a:xfrm>
            <a:off x="2362200" y="4283871"/>
            <a:ext cx="4267200" cy="2574129"/>
          </a:xfrm>
          <a:prstGeom prst="rect">
            <a:avLst/>
          </a:prstGeom>
        </p:spPr>
      </p:pic>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Long Term Memory</a:t>
            </a:r>
            <a:endParaRPr lang="en-US" b="1" dirty="0">
              <a:solidFill>
                <a:schemeClr val="accent1">
                  <a:lumMod val="75000"/>
                </a:schemeClr>
              </a:solidFill>
              <a:latin typeface="+mn-lt"/>
            </a:endParaRPr>
          </a:p>
        </p:txBody>
      </p:sp>
      <p:pic>
        <p:nvPicPr>
          <p:cNvPr id="4" name="Picture 2" descr="08"/>
          <p:cNvPicPr>
            <a:picLocks noGrp="1" noChangeAspect="1" noChangeArrowheads="1"/>
          </p:cNvPicPr>
          <p:nvPr>
            <p:ph idx="1"/>
          </p:nvPr>
        </p:nvPicPr>
        <p:blipFill>
          <a:blip r:embed="rId3" cstate="print"/>
          <a:srcRect/>
          <a:stretch>
            <a:fillRect/>
          </a:stretch>
        </p:blipFill>
        <p:spPr>
          <a:xfrm>
            <a:off x="381000" y="1295400"/>
            <a:ext cx="8458200" cy="5515697"/>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75000"/>
                  </a:schemeClr>
                </a:solidFill>
                <a:latin typeface="+mn-lt"/>
              </a:rPr>
              <a:t>Types of LTM (with examples)</a:t>
            </a:r>
            <a:endParaRPr lang="en-US" b="1" dirty="0">
              <a:solidFill>
                <a:schemeClr val="accent1">
                  <a:lumMod val="75000"/>
                </a:schemeClr>
              </a:solidFill>
              <a:latin typeface="+mn-lt"/>
            </a:endParaRPr>
          </a:p>
        </p:txBody>
      </p:sp>
      <p:pic>
        <p:nvPicPr>
          <p:cNvPr id="44035" name="Picture 3" descr="C:\Users\3D\Downloads\Untitled.jpg"/>
          <p:cNvPicPr>
            <a:picLocks noGrp="1" noChangeAspect="1" noChangeArrowheads="1"/>
          </p:cNvPicPr>
          <p:nvPr>
            <p:ph idx="1"/>
          </p:nvPr>
        </p:nvPicPr>
        <p:blipFill>
          <a:blip r:embed="rId3" cstate="print"/>
          <a:srcRect/>
          <a:stretch>
            <a:fillRect/>
          </a:stretch>
        </p:blipFill>
        <p:spPr bwMode="auto">
          <a:xfrm>
            <a:off x="692150" y="1676400"/>
            <a:ext cx="7613650" cy="4952999"/>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75000"/>
                  </a:schemeClr>
                </a:solidFill>
                <a:latin typeface="+mn-lt"/>
              </a:rPr>
              <a:t>Types of Long-term Memory</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457200" y="1600200"/>
            <a:ext cx="3733800" cy="1219199"/>
          </a:xfrm>
        </p:spPr>
        <p:txBody>
          <a:bodyPr>
            <a:normAutofit fontScale="92500"/>
          </a:bodyPr>
          <a:lstStyle/>
          <a:p>
            <a:r>
              <a:rPr lang="en-US" sz="3200" dirty="0" smtClean="0"/>
              <a:t>Declarative:  memory for facts!</a:t>
            </a:r>
          </a:p>
          <a:p>
            <a:endParaRPr lang="en-US" dirty="0"/>
          </a:p>
        </p:txBody>
      </p:sp>
      <p:sp>
        <p:nvSpPr>
          <p:cNvPr id="4" name="Content Placeholder 2"/>
          <p:cNvSpPr txBox="1">
            <a:spLocks/>
          </p:cNvSpPr>
          <p:nvPr/>
        </p:nvSpPr>
        <p:spPr>
          <a:xfrm>
            <a:off x="4648200" y="1600200"/>
            <a:ext cx="3733800" cy="1219199"/>
          </a:xfrm>
          <a:prstGeom prst="rect">
            <a:avLst/>
          </a:prstGeom>
        </p:spPr>
        <p:txBody>
          <a:bodyPr vert="horz">
            <a:normAutofit fontScale="92500" lnSpcReduction="20000"/>
          </a:bodyPr>
          <a:lstStyle/>
          <a:p>
            <a:pPr marL="420624" lvl="0" indent="-384048">
              <a:spcBef>
                <a:spcPct val="20000"/>
              </a:spcBef>
              <a:buClr>
                <a:schemeClr val="accent1"/>
              </a:buClr>
              <a:buSzPct val="80000"/>
              <a:buFont typeface="Wingdings 2"/>
              <a:buChar char=""/>
            </a:pPr>
            <a:r>
              <a:rPr lang="en-US" sz="3200" dirty="0" smtClean="0"/>
              <a:t>Non-declarative:  memory for skills and procedure</a:t>
            </a:r>
            <a:endParaRPr kumimoji="0" lang="en-US" sz="3000" b="0" i="0" u="none" strike="noStrike" kern="1200" cap="none" spc="0" normalizeH="0" baseline="0" noProof="0" dirty="0">
              <a:ln>
                <a:noFill/>
              </a:ln>
              <a:solidFill>
                <a:schemeClr val="tx1"/>
              </a:solidFill>
              <a:effectLst/>
              <a:uLnTx/>
              <a:uFillTx/>
              <a:latin typeface="+mn-lt"/>
              <a:ea typeface="+mn-ea"/>
              <a:cs typeface="+mn-cs"/>
            </a:endParaRPr>
          </a:p>
        </p:txBody>
      </p:sp>
      <p:pic>
        <p:nvPicPr>
          <p:cNvPr id="5" name="Picture 22" descr="j0234700[1]"/>
          <p:cNvPicPr>
            <a:picLocks noChangeAspect="1" noChangeArrowheads="1" noCrop="1"/>
          </p:cNvPicPr>
          <p:nvPr/>
        </p:nvPicPr>
        <p:blipFill>
          <a:blip r:embed="rId3" cstate="print"/>
          <a:srcRect/>
          <a:stretch>
            <a:fillRect/>
          </a:stretch>
        </p:blipFill>
        <p:spPr>
          <a:xfrm>
            <a:off x="914400" y="2895600"/>
            <a:ext cx="2895600" cy="2673350"/>
          </a:xfrm>
          <a:prstGeom prst="rect">
            <a:avLst/>
          </a:prstGeom>
        </p:spPr>
      </p:pic>
      <p:pic>
        <p:nvPicPr>
          <p:cNvPr id="6" name="Picture 18" descr="PE03286_[1]"/>
          <p:cNvPicPr>
            <a:picLocks noChangeAspect="1" noChangeArrowheads="1"/>
          </p:cNvPicPr>
          <p:nvPr/>
        </p:nvPicPr>
        <p:blipFill>
          <a:blip r:embed="rId4" cstate="print"/>
          <a:srcRect/>
          <a:stretch>
            <a:fillRect/>
          </a:stretch>
        </p:blipFill>
        <p:spPr>
          <a:xfrm>
            <a:off x="5715000" y="2895600"/>
            <a:ext cx="2057400" cy="2743200"/>
          </a:xfrm>
          <a:prstGeom prst="rect">
            <a:avLst/>
          </a:prstGeom>
        </p:spPr>
      </p:pic>
    </p:spTree>
  </p:cSld>
  <p:clrMapOvr>
    <a:masterClrMapping/>
  </p:clrMapOvr>
  <p:transition advClick="0"/>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Declarative LTM</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457200" y="1600200"/>
            <a:ext cx="6019800" cy="5257800"/>
          </a:xfrm>
        </p:spPr>
        <p:txBody>
          <a:bodyPr>
            <a:normAutofit/>
          </a:bodyPr>
          <a:lstStyle/>
          <a:p>
            <a:r>
              <a:rPr lang="en-US" sz="2400" dirty="0" smtClean="0"/>
              <a:t>Semantic memory - containing general knowledge, such as knowledge of language and information learned in formal education.</a:t>
            </a:r>
          </a:p>
          <a:p>
            <a:endParaRPr lang="en-US" sz="2400" dirty="0" smtClean="0"/>
          </a:p>
          <a:p>
            <a:r>
              <a:rPr lang="en-US" sz="2400" dirty="0" smtClean="0"/>
              <a:t>Episodic memory - containing personal information not readily available to others, such as daily activities and events.</a:t>
            </a:r>
          </a:p>
          <a:p>
            <a:endParaRPr lang="en-US" sz="2400" dirty="0" smtClean="0"/>
          </a:p>
          <a:p>
            <a:r>
              <a:rPr lang="en-US" sz="2400" dirty="0" smtClean="0"/>
              <a:t>Semantic and episodic memories are forms of explicit memory - memory that is consciously known.</a:t>
            </a:r>
          </a:p>
          <a:p>
            <a:endParaRPr lang="en-US" dirty="0"/>
          </a:p>
        </p:txBody>
      </p:sp>
      <p:pic>
        <p:nvPicPr>
          <p:cNvPr id="4" name="Content Placeholder 4" descr="kids_birthday_party_hg_clr.gif"/>
          <p:cNvPicPr>
            <a:picLocks noChangeAspect="1"/>
          </p:cNvPicPr>
          <p:nvPr/>
        </p:nvPicPr>
        <p:blipFill>
          <a:blip r:embed="rId3" cstate="print"/>
          <a:srcRect/>
          <a:stretch>
            <a:fillRect/>
          </a:stretch>
        </p:blipFill>
        <p:spPr>
          <a:xfrm>
            <a:off x="6400800" y="3962400"/>
            <a:ext cx="2286000" cy="2286000"/>
          </a:xfrm>
          <a:prstGeom prst="rect">
            <a:avLst/>
          </a:prstGeom>
        </p:spPr>
      </p:pic>
      <p:pic>
        <p:nvPicPr>
          <p:cNvPr id="5" name="Picture 4" descr="washington_waving_small_american_flag_hg_clr.gif"/>
          <p:cNvPicPr>
            <a:picLocks noChangeAspect="1"/>
          </p:cNvPicPr>
          <p:nvPr/>
        </p:nvPicPr>
        <p:blipFill>
          <a:blip r:embed="rId4" cstate="print"/>
          <a:srcRect/>
          <a:stretch>
            <a:fillRect/>
          </a:stretch>
        </p:blipFill>
        <p:spPr bwMode="auto">
          <a:xfrm>
            <a:off x="6324600" y="1371600"/>
            <a:ext cx="19558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6EA0B0">
                    <a:lumMod val="75000"/>
                  </a:srgbClr>
                </a:solidFill>
                <a:latin typeface="Arial"/>
              </a:rPr>
              <a:t>Declarative LTM </a:t>
            </a:r>
            <a:r>
              <a:rPr lang="en-US" sz="1800" b="1" dirty="0" err="1" smtClean="0">
                <a:solidFill>
                  <a:srgbClr val="6EA0B0">
                    <a:lumMod val="75000"/>
                  </a:srgbClr>
                </a:solidFill>
                <a:latin typeface="Arial"/>
              </a:rPr>
              <a:t>contd</a:t>
            </a:r>
            <a:r>
              <a:rPr lang="en-US" sz="1800" b="1" dirty="0" smtClean="0">
                <a:solidFill>
                  <a:srgbClr val="6EA0B0">
                    <a:lumMod val="75000"/>
                  </a:srgbClr>
                </a:solidFill>
                <a:latin typeface="Arial"/>
              </a:rPr>
              <a:t>…</a:t>
            </a:r>
            <a:endParaRPr lang="en-US" sz="1800" dirty="0"/>
          </a:p>
        </p:txBody>
      </p:sp>
      <p:pic>
        <p:nvPicPr>
          <p:cNvPr id="43010" name="Picture 2" descr="C:\Users\3D\Downloads\I10-86-declmem.jpg"/>
          <p:cNvPicPr>
            <a:picLocks noGrp="1" noChangeAspect="1" noChangeArrowheads="1"/>
          </p:cNvPicPr>
          <p:nvPr>
            <p:ph idx="1"/>
          </p:nvPr>
        </p:nvPicPr>
        <p:blipFill>
          <a:blip r:embed="rId3" cstate="print"/>
          <a:srcRect/>
          <a:stretch>
            <a:fillRect/>
          </a:stretch>
        </p:blipFill>
        <p:spPr bwMode="auto">
          <a:xfrm>
            <a:off x="609600" y="1524000"/>
            <a:ext cx="8001000" cy="5029200"/>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Non-declarative LTM</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304800" y="1600200"/>
            <a:ext cx="5867400" cy="4495800"/>
          </a:xfrm>
        </p:spPr>
        <p:txBody>
          <a:bodyPr>
            <a:normAutofit/>
          </a:bodyPr>
          <a:lstStyle/>
          <a:p>
            <a:r>
              <a:rPr lang="en-US" sz="2400" dirty="0" smtClean="0"/>
              <a:t>Skills that people know how to do.</a:t>
            </a:r>
          </a:p>
          <a:p>
            <a:endParaRPr lang="en-US" sz="2400" dirty="0" smtClean="0"/>
          </a:p>
          <a:p>
            <a:r>
              <a:rPr lang="en-US" sz="2400" dirty="0" smtClean="0"/>
              <a:t>Also include emotional associations, habits, and simple conditioned reflexes that may or may not be in conscious awareness.</a:t>
            </a:r>
          </a:p>
          <a:p>
            <a:endParaRPr lang="en-US" sz="2400" dirty="0" smtClean="0"/>
          </a:p>
          <a:p>
            <a:r>
              <a:rPr lang="en-US" sz="2400" dirty="0" smtClean="0"/>
              <a:t>Non-declarative memory often called implicit memory - memory that is not easily brought into conscious awareness.</a:t>
            </a:r>
          </a:p>
          <a:p>
            <a:endParaRPr lang="en-US" dirty="0"/>
          </a:p>
        </p:txBody>
      </p:sp>
      <p:pic>
        <p:nvPicPr>
          <p:cNvPr id="6" name="Picture 5"/>
          <p:cNvPicPr>
            <a:picLocks noChangeAspect="1" noChangeArrowheads="1"/>
          </p:cNvPicPr>
          <p:nvPr/>
        </p:nvPicPr>
        <p:blipFill>
          <a:blip r:embed="rId3" cstate="print"/>
          <a:srcRect/>
          <a:stretch>
            <a:fillRect/>
          </a:stretch>
        </p:blipFill>
        <p:spPr bwMode="auto">
          <a:xfrm>
            <a:off x="6553200" y="1752600"/>
            <a:ext cx="1552575" cy="2057400"/>
          </a:xfrm>
          <a:prstGeom prst="rect">
            <a:avLst/>
          </a:prstGeom>
          <a:noFill/>
          <a:ln w="9525">
            <a:noFill/>
            <a:miter lim="800000"/>
            <a:headEnd/>
            <a:tailEnd/>
          </a:ln>
          <a:effectLst/>
        </p:spPr>
      </p:pic>
      <p:pic>
        <p:nvPicPr>
          <p:cNvPr id="7" name="Picture 6" descr="photo"/>
          <p:cNvPicPr>
            <a:picLocks noChangeAspect="1" noChangeArrowheads="1"/>
          </p:cNvPicPr>
          <p:nvPr/>
        </p:nvPicPr>
        <p:blipFill>
          <a:blip r:embed="rId4" cstate="print"/>
          <a:srcRect/>
          <a:stretch>
            <a:fillRect/>
          </a:stretch>
        </p:blipFill>
        <p:spPr bwMode="auto">
          <a:xfrm>
            <a:off x="6553200" y="4114800"/>
            <a:ext cx="1660525" cy="2076450"/>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6EA0B0">
                    <a:lumMod val="75000"/>
                  </a:srgbClr>
                </a:solidFill>
                <a:latin typeface="Arial"/>
              </a:rPr>
              <a:t>Non-declarative LTM </a:t>
            </a:r>
            <a:r>
              <a:rPr lang="en-US" sz="2000" b="1" dirty="0" err="1" smtClean="0">
                <a:solidFill>
                  <a:srgbClr val="6EA0B0">
                    <a:lumMod val="75000"/>
                  </a:srgbClr>
                </a:solidFill>
                <a:latin typeface="Arial"/>
              </a:rPr>
              <a:t>contd</a:t>
            </a:r>
            <a:r>
              <a:rPr lang="en-US" sz="2000" b="1" dirty="0" smtClean="0">
                <a:solidFill>
                  <a:srgbClr val="6EA0B0">
                    <a:lumMod val="75000"/>
                  </a:srgbClr>
                </a:solidFill>
                <a:latin typeface="Arial"/>
              </a:rPr>
              <a:t>…</a:t>
            </a:r>
            <a:endParaRPr lang="en-US" sz="2000" dirty="0"/>
          </a:p>
        </p:txBody>
      </p:sp>
      <p:pic>
        <p:nvPicPr>
          <p:cNvPr id="41986" name="Picture 2" descr="C:\Users\3D\Downloads\I10-86-nondeclmem.jpg"/>
          <p:cNvPicPr>
            <a:picLocks noGrp="1" noChangeAspect="1" noChangeArrowheads="1"/>
          </p:cNvPicPr>
          <p:nvPr>
            <p:ph idx="1"/>
          </p:nvPr>
        </p:nvPicPr>
        <p:blipFill>
          <a:blip r:embed="rId3" cstate="print"/>
          <a:srcRect/>
          <a:stretch>
            <a:fillRect/>
          </a:stretch>
        </p:blipFill>
        <p:spPr bwMode="auto">
          <a:xfrm>
            <a:off x="533400" y="1447800"/>
            <a:ext cx="8229600" cy="5181600"/>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Level of Processing Model</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457200" y="1600200"/>
            <a:ext cx="8153400" cy="5029200"/>
          </a:xfrm>
        </p:spPr>
        <p:txBody>
          <a:bodyPr>
            <a:normAutofit/>
          </a:bodyPr>
          <a:lstStyle/>
          <a:p>
            <a:pPr algn="just"/>
            <a:r>
              <a:rPr lang="en-US" dirty="0" smtClean="0"/>
              <a:t>A model of memory as a single system in which retention depends on how deeply information is processed</a:t>
            </a:r>
          </a:p>
          <a:p>
            <a:pPr algn="just">
              <a:buNone/>
            </a:pPr>
            <a:endParaRPr lang="en-US" dirty="0" smtClean="0"/>
          </a:p>
          <a:p>
            <a:pPr lvl="1" algn="just"/>
            <a:r>
              <a:rPr lang="en-US" sz="2200" dirty="0" smtClean="0"/>
              <a:t>With the shallowest levels of processing, a person is merely aware of the incoming sensory information</a:t>
            </a:r>
          </a:p>
          <a:p>
            <a:pPr lvl="1" algn="just">
              <a:buNone/>
            </a:pPr>
            <a:endParaRPr lang="en-US" sz="2200" dirty="0" smtClean="0"/>
          </a:p>
          <a:p>
            <a:pPr lvl="1" algn="just"/>
            <a:r>
              <a:rPr lang="en-US" sz="2200" dirty="0" smtClean="0"/>
              <a:t>Deeper processing (elaboration) takes place only when the person does something more with the information, such as forming relationships, making associations, attaching meaning to a sensory impression, or otherwise engaging in active elaboration on new material</a:t>
            </a:r>
          </a:p>
          <a:p>
            <a:pPr lvl="1"/>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rPr>
              <a:t>Level of Processing Model </a:t>
            </a:r>
            <a:r>
              <a:rPr lang="en-US" sz="2000" dirty="0" err="1" smtClean="0">
                <a:solidFill>
                  <a:schemeClr val="accent1">
                    <a:lumMod val="75000"/>
                  </a:schemeClr>
                </a:solidFill>
              </a:rPr>
              <a:t>contd</a:t>
            </a:r>
            <a:r>
              <a:rPr lang="en-US" sz="2000" dirty="0" smtClean="0">
                <a:solidFill>
                  <a:schemeClr val="accent1">
                    <a:lumMod val="75000"/>
                  </a:schemeClr>
                </a:solidFill>
              </a:rPr>
              <a:t>…</a:t>
            </a:r>
            <a:endParaRPr lang="en-US" dirty="0"/>
          </a:p>
        </p:txBody>
      </p:sp>
      <p:sp>
        <p:nvSpPr>
          <p:cNvPr id="3" name="Content Placeholder 2"/>
          <p:cNvSpPr>
            <a:spLocks noGrp="1"/>
          </p:cNvSpPr>
          <p:nvPr>
            <p:ph idx="1"/>
          </p:nvPr>
        </p:nvSpPr>
        <p:spPr>
          <a:xfrm>
            <a:off x="457200" y="1600200"/>
            <a:ext cx="7467600" cy="5029200"/>
          </a:xfrm>
        </p:spPr>
        <p:txBody>
          <a:bodyPr>
            <a:normAutofit fontScale="92500"/>
          </a:bodyPr>
          <a:lstStyle/>
          <a:p>
            <a:pPr>
              <a:lnSpc>
                <a:spcPct val="90000"/>
              </a:lnSpc>
            </a:pPr>
            <a:r>
              <a:rPr lang="en-US" sz="2800" dirty="0" err="1" smtClean="0"/>
              <a:t>Craik</a:t>
            </a:r>
            <a:r>
              <a:rPr lang="en-US" sz="2800" dirty="0" smtClean="0"/>
              <a:t> and </a:t>
            </a:r>
            <a:r>
              <a:rPr lang="en-US" sz="2800" dirty="0" err="1" smtClean="0"/>
              <a:t>Tulving</a:t>
            </a:r>
            <a:r>
              <a:rPr lang="en-US" sz="2800" dirty="0" smtClean="0"/>
              <a:t> </a:t>
            </a:r>
          </a:p>
          <a:p>
            <a:pPr>
              <a:lnSpc>
                <a:spcPct val="90000"/>
              </a:lnSpc>
            </a:pPr>
            <a:endParaRPr lang="en-US" sz="2800" dirty="0" smtClean="0"/>
          </a:p>
          <a:p>
            <a:pPr lvl="1" algn="just">
              <a:lnSpc>
                <a:spcPct val="90000"/>
              </a:lnSpc>
            </a:pPr>
            <a:r>
              <a:rPr lang="en-US" sz="2200" dirty="0" smtClean="0"/>
              <a:t>Had participants answer </a:t>
            </a:r>
            <a:r>
              <a:rPr lang="en-US" sz="2200" i="1" dirty="0" smtClean="0"/>
              <a:t>yes</a:t>
            </a:r>
            <a:r>
              <a:rPr lang="en-US" sz="2200" dirty="0" smtClean="0"/>
              <a:t> or </a:t>
            </a:r>
            <a:r>
              <a:rPr lang="en-US" sz="2200" i="1" dirty="0" smtClean="0"/>
              <a:t>no</a:t>
            </a:r>
            <a:r>
              <a:rPr lang="en-US" sz="2200" dirty="0" smtClean="0"/>
              <a:t> to questions asked about words just before the words were flashed to them for 1/5 of a second</a:t>
            </a:r>
          </a:p>
          <a:p>
            <a:pPr lvl="1" algn="just">
              <a:lnSpc>
                <a:spcPct val="90000"/>
              </a:lnSpc>
            </a:pPr>
            <a:endParaRPr lang="en-US" sz="2200" dirty="0" smtClean="0"/>
          </a:p>
          <a:p>
            <a:pPr lvl="1" algn="just">
              <a:lnSpc>
                <a:spcPct val="90000"/>
              </a:lnSpc>
            </a:pPr>
            <a:r>
              <a:rPr lang="en-US" sz="2200" dirty="0" smtClean="0"/>
              <a:t>Participants had to process the words visually, acoustically, or semantically</a:t>
            </a:r>
          </a:p>
          <a:p>
            <a:pPr lvl="1" algn="just">
              <a:lnSpc>
                <a:spcPct val="90000"/>
              </a:lnSpc>
            </a:pPr>
            <a:endParaRPr lang="en-US" sz="2200" dirty="0" smtClean="0"/>
          </a:p>
          <a:p>
            <a:pPr lvl="1" algn="just">
              <a:lnSpc>
                <a:spcPct val="90000"/>
              </a:lnSpc>
            </a:pPr>
            <a:r>
              <a:rPr lang="en-US" sz="2200" dirty="0" smtClean="0"/>
              <a:t>The test required shallow processing for the first question, deeper processing for the second question, and still deeper processing for the third question</a:t>
            </a:r>
          </a:p>
          <a:p>
            <a:pPr lvl="1" algn="just">
              <a:lnSpc>
                <a:spcPct val="90000"/>
              </a:lnSpc>
            </a:pPr>
            <a:endParaRPr lang="en-US" sz="2200" dirty="0" smtClean="0"/>
          </a:p>
          <a:p>
            <a:pPr lvl="1" algn="just">
              <a:lnSpc>
                <a:spcPct val="90000"/>
              </a:lnSpc>
            </a:pPr>
            <a:r>
              <a:rPr lang="en-US" sz="2200" dirty="0" smtClean="0"/>
              <a:t>Later retention tests showed that the deeper the level of processing, the higher the accuracy rate of memory</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chemeClr val="accent1">
                    <a:lumMod val="75000"/>
                  </a:schemeClr>
                </a:solidFill>
                <a:latin typeface="+mn-lt"/>
              </a:rPr>
              <a:t>Level of Processing Model </a:t>
            </a:r>
            <a:r>
              <a:rPr lang="en-US" sz="2000" dirty="0" err="1" smtClean="0">
                <a:solidFill>
                  <a:schemeClr val="accent1">
                    <a:lumMod val="75000"/>
                  </a:schemeClr>
                </a:solidFill>
                <a:latin typeface="+mn-lt"/>
              </a:rPr>
              <a:t>contd</a:t>
            </a:r>
            <a:r>
              <a:rPr lang="en-US" sz="2000" dirty="0" smtClean="0">
                <a:solidFill>
                  <a:schemeClr val="accent1">
                    <a:lumMod val="75000"/>
                  </a:schemeClr>
                </a:solidFill>
                <a:latin typeface="+mn-lt"/>
              </a:rPr>
              <a:t>…</a:t>
            </a:r>
            <a:endParaRPr lang="en-US" sz="2000" dirty="0">
              <a:solidFill>
                <a:schemeClr val="accent1">
                  <a:lumMod val="75000"/>
                </a:schemeClr>
              </a:solidFill>
              <a:latin typeface="+mn-lt"/>
            </a:endParaRPr>
          </a:p>
        </p:txBody>
      </p:sp>
      <p:pic>
        <p:nvPicPr>
          <p:cNvPr id="45058" name="Picture 2" descr="C:\Users\3D\Downloads\slide0043_image060.jpg"/>
          <p:cNvPicPr>
            <a:picLocks noGrp="1" noChangeAspect="1" noChangeArrowheads="1"/>
          </p:cNvPicPr>
          <p:nvPr>
            <p:ph idx="1"/>
          </p:nvPr>
        </p:nvPicPr>
        <p:blipFill>
          <a:blip r:embed="rId3" cstate="print"/>
          <a:srcRect/>
          <a:stretch>
            <a:fillRect/>
          </a:stretch>
        </p:blipFill>
        <p:spPr bwMode="auto">
          <a:xfrm>
            <a:off x="304800" y="1637565"/>
            <a:ext cx="8610600" cy="4980761"/>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Remembering</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228600" y="1600200"/>
            <a:ext cx="5715000" cy="5257800"/>
          </a:xfrm>
        </p:spPr>
        <p:txBody>
          <a:bodyPr>
            <a:normAutofit/>
          </a:bodyPr>
          <a:lstStyle/>
          <a:p>
            <a:pPr>
              <a:lnSpc>
                <a:spcPct val="80000"/>
              </a:lnSpc>
            </a:pPr>
            <a:r>
              <a:rPr lang="en-US" sz="2800" dirty="0" smtClean="0"/>
              <a:t>Three kinds of memory tasks</a:t>
            </a:r>
          </a:p>
          <a:p>
            <a:pPr lvl="1">
              <a:lnSpc>
                <a:spcPct val="80000"/>
              </a:lnSpc>
            </a:pPr>
            <a:r>
              <a:rPr lang="en-US" sz="2400" dirty="0" smtClean="0"/>
              <a:t>Recall</a:t>
            </a:r>
          </a:p>
          <a:p>
            <a:pPr lvl="2">
              <a:lnSpc>
                <a:spcPct val="80000"/>
              </a:lnSpc>
            </a:pPr>
            <a:r>
              <a:rPr lang="en-US" sz="1900" dirty="0" smtClean="0"/>
              <a:t>A measure of retention that requires a person to remember material with few or no retrieval cues, as in an essay test</a:t>
            </a:r>
          </a:p>
          <a:p>
            <a:pPr lvl="2">
              <a:lnSpc>
                <a:spcPct val="80000"/>
              </a:lnSpc>
            </a:pPr>
            <a:r>
              <a:rPr lang="en-US" sz="1900" dirty="0" smtClean="0"/>
              <a:t>Trying to remember someone’s name, recalling items on a shopping list, memorizing a speech or a poem word for word, and remembering</a:t>
            </a:r>
          </a:p>
          <a:p>
            <a:pPr lvl="2">
              <a:lnSpc>
                <a:spcPct val="80000"/>
              </a:lnSpc>
            </a:pPr>
            <a:r>
              <a:rPr lang="en-US" sz="1900" dirty="0" smtClean="0"/>
              <a:t>May be made a little easier if cues are provided to jog memory</a:t>
            </a:r>
          </a:p>
          <a:p>
            <a:pPr lvl="2">
              <a:lnSpc>
                <a:spcPct val="80000"/>
              </a:lnSpc>
            </a:pPr>
            <a:r>
              <a:rPr lang="en-US" sz="1900" dirty="0" smtClean="0"/>
              <a:t>Sometimes serial recall is required; that is, information must be recalled in a specific order</a:t>
            </a:r>
          </a:p>
          <a:p>
            <a:pPr lvl="2">
              <a:lnSpc>
                <a:spcPct val="80000"/>
              </a:lnSpc>
            </a:pPr>
            <a:r>
              <a:rPr lang="en-US" sz="1900" dirty="0" smtClean="0"/>
              <a:t>Research suggests that, in free recall tasks, order associations are more resistant to distractions than meaningful associations</a:t>
            </a:r>
          </a:p>
          <a:p>
            <a:endParaRPr lang="en-US" dirty="0"/>
          </a:p>
        </p:txBody>
      </p:sp>
      <p:pic>
        <p:nvPicPr>
          <p:cNvPr id="4" name="Picture 6"/>
          <p:cNvPicPr>
            <a:picLocks noChangeAspect="1" noChangeArrowheads="1"/>
          </p:cNvPicPr>
          <p:nvPr/>
        </p:nvPicPr>
        <p:blipFill>
          <a:blip r:embed="rId3" cstate="print"/>
          <a:srcRect/>
          <a:stretch>
            <a:fillRect/>
          </a:stretch>
        </p:blipFill>
        <p:spPr bwMode="auto">
          <a:xfrm>
            <a:off x="6096000" y="1828800"/>
            <a:ext cx="27432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6EA0B0">
                    <a:lumMod val="75000"/>
                  </a:srgbClr>
                </a:solidFill>
                <a:latin typeface="Arial"/>
              </a:rPr>
              <a:t>Remembering</a:t>
            </a:r>
            <a:endParaRPr lang="en-US" dirty="0"/>
          </a:p>
        </p:txBody>
      </p:sp>
      <p:sp>
        <p:nvSpPr>
          <p:cNvPr id="3" name="Content Placeholder 2"/>
          <p:cNvSpPr>
            <a:spLocks noGrp="1"/>
          </p:cNvSpPr>
          <p:nvPr>
            <p:ph idx="1"/>
          </p:nvPr>
        </p:nvSpPr>
        <p:spPr>
          <a:xfrm>
            <a:off x="457200" y="1600200"/>
            <a:ext cx="5715000" cy="5257800"/>
          </a:xfrm>
        </p:spPr>
        <p:txBody>
          <a:bodyPr>
            <a:normAutofit fontScale="92500" lnSpcReduction="10000"/>
          </a:bodyPr>
          <a:lstStyle/>
          <a:p>
            <a:pPr lvl="1"/>
            <a:r>
              <a:rPr lang="en-US" sz="2400" dirty="0" smtClean="0"/>
              <a:t>Recognition</a:t>
            </a:r>
          </a:p>
          <a:p>
            <a:pPr lvl="2"/>
            <a:r>
              <a:rPr lang="en-US" sz="2000" dirty="0" smtClean="0"/>
              <a:t>A measure of retention that requires a person to identify material as familiar, or as having been encountered before</a:t>
            </a:r>
          </a:p>
          <a:p>
            <a:pPr lvl="2"/>
            <a:r>
              <a:rPr lang="en-US" sz="2000" dirty="0" smtClean="0"/>
              <a:t>Multiple-choice, matching, and true/false questions are examples of recognition test items</a:t>
            </a:r>
          </a:p>
          <a:p>
            <a:pPr lvl="2"/>
            <a:r>
              <a:rPr lang="en-US" sz="2000" dirty="0" smtClean="0"/>
              <a:t>The main difference between recall and recognition is that a recognition task does not require you to supply the information but only to recognize it when you see it</a:t>
            </a:r>
          </a:p>
          <a:p>
            <a:pPr lvl="2"/>
            <a:r>
              <a:rPr lang="en-US" sz="2000" dirty="0" smtClean="0"/>
              <a:t>Recent brain-imaging studies have discovered that the hippocampus plays an extensive role in memory tasks involving recognition, and the degree of </a:t>
            </a:r>
            <a:r>
              <a:rPr lang="en-US" sz="2000" dirty="0" err="1" smtClean="0"/>
              <a:t>hippocampal</a:t>
            </a:r>
            <a:r>
              <a:rPr lang="en-US" sz="2000" dirty="0" smtClean="0"/>
              <a:t> activity varies with the exact nature of the task</a:t>
            </a:r>
          </a:p>
          <a:p>
            <a:endParaRPr lang="en-US" dirty="0"/>
          </a:p>
        </p:txBody>
      </p:sp>
      <p:pic>
        <p:nvPicPr>
          <p:cNvPr id="4" name="Picture 3" descr="517386_68751012-199x300.jpg"/>
          <p:cNvPicPr>
            <a:picLocks noChangeAspect="1"/>
          </p:cNvPicPr>
          <p:nvPr/>
        </p:nvPicPr>
        <p:blipFill>
          <a:blip r:embed="rId3" cstate="print"/>
          <a:srcRect/>
          <a:stretch>
            <a:fillRect/>
          </a:stretch>
        </p:blipFill>
        <p:spPr bwMode="auto">
          <a:xfrm>
            <a:off x="6324600" y="1828800"/>
            <a:ext cx="2438400" cy="4343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rPr>
              <a:t>Remembering</a:t>
            </a:r>
            <a:endParaRPr lang="en-US" dirty="0"/>
          </a:p>
        </p:txBody>
      </p:sp>
      <p:sp>
        <p:nvSpPr>
          <p:cNvPr id="3" name="Content Placeholder 2"/>
          <p:cNvSpPr>
            <a:spLocks noGrp="1"/>
          </p:cNvSpPr>
          <p:nvPr>
            <p:ph idx="1"/>
          </p:nvPr>
        </p:nvSpPr>
        <p:spPr>
          <a:xfrm>
            <a:off x="457200" y="1600200"/>
            <a:ext cx="5105400" cy="5105400"/>
          </a:xfrm>
        </p:spPr>
        <p:txBody>
          <a:bodyPr>
            <a:normAutofit fontScale="92500" lnSpcReduction="10000"/>
          </a:bodyPr>
          <a:lstStyle/>
          <a:p>
            <a:pPr lvl="1"/>
            <a:r>
              <a:rPr lang="en-US" sz="2400" dirty="0" smtClean="0"/>
              <a:t>Relearning</a:t>
            </a:r>
          </a:p>
          <a:p>
            <a:pPr lvl="2"/>
            <a:r>
              <a:rPr lang="en-US" sz="2000" dirty="0" smtClean="0"/>
              <a:t>Measuring retention in terms of the percentage of time or learning trials saved in relearning material compared with the time required to learn it originally; also called the </a:t>
            </a:r>
            <a:r>
              <a:rPr lang="en-US" sz="2000" i="1" dirty="0" smtClean="0"/>
              <a:t>savings method</a:t>
            </a:r>
          </a:p>
          <a:p>
            <a:pPr lvl="2"/>
            <a:r>
              <a:rPr lang="en-US" sz="2000" dirty="0" smtClean="0"/>
              <a:t>Savings score</a:t>
            </a:r>
          </a:p>
          <a:p>
            <a:pPr lvl="3"/>
            <a:r>
              <a:rPr lang="en-US" dirty="0" smtClean="0"/>
              <a:t>The percentage of time or learning trials saved in relearning material over the amount of time or number of learning trials required for the original learning</a:t>
            </a:r>
          </a:p>
          <a:p>
            <a:pPr lvl="3"/>
            <a:r>
              <a:rPr lang="en-US" dirty="0" smtClean="0"/>
              <a:t>College students demonstrate the relearning method each semester when they study for comprehensive final exams</a:t>
            </a:r>
          </a:p>
          <a:p>
            <a:endParaRPr lang="en-US" dirty="0"/>
          </a:p>
        </p:txBody>
      </p:sp>
      <p:pic>
        <p:nvPicPr>
          <p:cNvPr id="46082" name="Picture 2" descr="C:\Users\3D\Downloads\BOY STUDING.gif"/>
          <p:cNvPicPr>
            <a:picLocks noChangeAspect="1" noChangeArrowheads="1"/>
          </p:cNvPicPr>
          <p:nvPr/>
        </p:nvPicPr>
        <p:blipFill>
          <a:blip r:embed="rId3" cstate="print"/>
          <a:srcRect/>
          <a:stretch>
            <a:fillRect/>
          </a:stretch>
        </p:blipFill>
        <p:spPr bwMode="auto">
          <a:xfrm>
            <a:off x="5638800" y="1600200"/>
            <a:ext cx="3505200" cy="4419600"/>
          </a:xfrm>
          <a:prstGeom prst="rect">
            <a:avLst/>
          </a:prstGeom>
          <a:noFill/>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75000"/>
                  </a:schemeClr>
                </a:solidFill>
                <a:latin typeface="+mn-lt"/>
              </a:rPr>
              <a:t>Example: </a:t>
            </a:r>
            <a:br>
              <a:rPr lang="en-US" b="1" dirty="0" smtClean="0">
                <a:solidFill>
                  <a:schemeClr val="accent1">
                    <a:lumMod val="75000"/>
                  </a:schemeClr>
                </a:solidFill>
                <a:latin typeface="+mn-lt"/>
              </a:rPr>
            </a:br>
            <a:r>
              <a:rPr lang="en-US" b="1" dirty="0" smtClean="0">
                <a:solidFill>
                  <a:schemeClr val="accent1">
                    <a:lumMod val="75000"/>
                  </a:schemeClr>
                </a:solidFill>
                <a:latin typeface="+mn-lt"/>
              </a:rPr>
              <a:t>Recall versus Recognition</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457200" y="1600200"/>
            <a:ext cx="7467600" cy="4953000"/>
          </a:xfrm>
        </p:spPr>
        <p:txBody>
          <a:bodyPr>
            <a:normAutofit/>
          </a:bodyPr>
          <a:lstStyle/>
          <a:p>
            <a:pPr marL="457200" indent="-457200" eaLnBrk="0" hangingPunct="0">
              <a:spcBef>
                <a:spcPct val="50000"/>
              </a:spcBef>
            </a:pPr>
            <a:r>
              <a:rPr lang="en-US" sz="2400" b="1" dirty="0" smtClean="0">
                <a:latin typeface="Arial" charset="0"/>
              </a:rPr>
              <a:t>Example of Recall</a:t>
            </a:r>
            <a:r>
              <a:rPr lang="en-US" sz="2400" dirty="0" smtClean="0">
                <a:latin typeface="Arial" charset="0"/>
              </a:rPr>
              <a:t>:</a:t>
            </a:r>
          </a:p>
          <a:p>
            <a:pPr marL="457200" indent="-457200" eaLnBrk="0" hangingPunct="0">
              <a:spcBef>
                <a:spcPct val="50000"/>
              </a:spcBef>
              <a:buNone/>
            </a:pPr>
            <a:r>
              <a:rPr lang="en-US" sz="2400" dirty="0" smtClean="0">
                <a:latin typeface="Arial" charset="0"/>
              </a:rPr>
              <a:t>	The process of storing information in memory is called ______________.</a:t>
            </a:r>
          </a:p>
          <a:p>
            <a:pPr marL="457200" indent="-457200" eaLnBrk="0" hangingPunct="0">
              <a:spcBef>
                <a:spcPct val="50000"/>
              </a:spcBef>
              <a:buNone/>
            </a:pPr>
            <a:endParaRPr lang="en-US" sz="2400" dirty="0" smtClean="0">
              <a:latin typeface="Arial" charset="0"/>
            </a:endParaRPr>
          </a:p>
          <a:p>
            <a:pPr marL="457200" indent="-457200" eaLnBrk="0" hangingPunct="0">
              <a:spcBef>
                <a:spcPct val="50000"/>
              </a:spcBef>
              <a:tabLst>
                <a:tab pos="3200400" algn="l"/>
              </a:tabLst>
            </a:pPr>
            <a:r>
              <a:rPr lang="en-US" sz="2400" b="1" dirty="0" smtClean="0">
                <a:latin typeface="Arial" charset="0"/>
              </a:rPr>
              <a:t>Example of Recognition</a:t>
            </a:r>
            <a:r>
              <a:rPr lang="en-US" sz="2400" dirty="0" smtClean="0">
                <a:latin typeface="Arial" charset="0"/>
              </a:rPr>
              <a:t>:</a:t>
            </a:r>
          </a:p>
          <a:p>
            <a:pPr marL="457200" indent="-457200" eaLnBrk="0" hangingPunct="0">
              <a:spcBef>
                <a:spcPct val="50000"/>
              </a:spcBef>
              <a:buNone/>
              <a:tabLst>
                <a:tab pos="3200400" algn="l"/>
              </a:tabLst>
            </a:pPr>
            <a:r>
              <a:rPr lang="en-US" sz="2400" dirty="0" smtClean="0">
                <a:latin typeface="Arial" charset="0"/>
              </a:rPr>
              <a:t>	The process of storing information in memory is called:</a:t>
            </a:r>
          </a:p>
          <a:p>
            <a:pPr marL="457200" indent="-457200" eaLnBrk="0" hangingPunct="0">
              <a:spcBef>
                <a:spcPct val="25000"/>
              </a:spcBef>
              <a:buNone/>
              <a:tabLst>
                <a:tab pos="3200400" algn="l"/>
              </a:tabLst>
            </a:pPr>
            <a:r>
              <a:rPr lang="en-US" sz="2400" dirty="0" smtClean="0">
                <a:latin typeface="Arial" charset="0"/>
              </a:rPr>
              <a:t>	          a. rehearsal 	b. deep processing</a:t>
            </a:r>
          </a:p>
          <a:p>
            <a:pPr marL="457200" indent="-457200" eaLnBrk="0" hangingPunct="0">
              <a:spcBef>
                <a:spcPct val="25000"/>
              </a:spcBef>
              <a:buNone/>
              <a:tabLst>
                <a:tab pos="3200400" algn="l"/>
              </a:tabLst>
            </a:pPr>
            <a:r>
              <a:rPr lang="en-US" sz="2400" dirty="0" smtClean="0">
                <a:latin typeface="Arial" charset="0"/>
              </a:rPr>
              <a:t>	          c. encoding 	d.  retrieval</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Remembering</a:t>
            </a:r>
            <a:endParaRPr lang="en-US" b="1" dirty="0">
              <a:solidFill>
                <a:schemeClr val="accent1">
                  <a:lumMod val="75000"/>
                </a:schemeClr>
              </a:solidFill>
              <a:latin typeface="+mn-lt"/>
            </a:endParaRPr>
          </a:p>
        </p:txBody>
      </p:sp>
      <p:pic>
        <p:nvPicPr>
          <p:cNvPr id="6" name="Video 2- Remembering.mp4">
            <a:hlinkClick r:id="" action="ppaction://media"/>
          </p:cNvPr>
          <p:cNvPicPr>
            <a:picLocks noGrp="1" noRot="1" noChangeAspect="1"/>
          </p:cNvPicPr>
          <p:nvPr>
            <p:ph idx="1"/>
            <a:videoFile r:link="rId1"/>
          </p:nvPr>
        </p:nvPicPr>
        <p:blipFill>
          <a:blip r:embed="rId4" cstate="print"/>
          <a:stretch>
            <a:fillRect/>
          </a:stretch>
        </p:blipFill>
        <p:spPr>
          <a:xfrm>
            <a:off x="2667000" y="2719388"/>
            <a:ext cx="3048000" cy="2286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accent1">
                    <a:lumMod val="75000"/>
                  </a:schemeClr>
                </a:solidFill>
                <a:latin typeface="+mn-lt"/>
              </a:rPr>
              <a:t>Forgetting</a:t>
            </a:r>
            <a:endParaRPr lang="en-US" b="1" dirty="0">
              <a:solidFill>
                <a:schemeClr val="accent1">
                  <a:lumMod val="75000"/>
                </a:schemeClr>
              </a:solidFill>
              <a:latin typeface="+mn-lt"/>
            </a:endParaRPr>
          </a:p>
        </p:txBody>
      </p:sp>
      <p:sp>
        <p:nvSpPr>
          <p:cNvPr id="3" name="Content Placeholder 2"/>
          <p:cNvSpPr>
            <a:spLocks noGrp="1"/>
          </p:cNvSpPr>
          <p:nvPr>
            <p:ph idx="1"/>
          </p:nvPr>
        </p:nvSpPr>
        <p:spPr/>
        <p:txBody>
          <a:bodyPr/>
          <a:lstStyle/>
          <a:p>
            <a:r>
              <a:rPr lang="en-US" dirty="0" smtClean="0"/>
              <a:t>Curve of forgetting - a graph showing a distinct pattern in which forgetting is very fast within the first hour after learning a list and then tapers off gradually.</a:t>
            </a:r>
          </a:p>
          <a:p>
            <a:endParaRPr lang="en-US" dirty="0"/>
          </a:p>
        </p:txBody>
      </p:sp>
      <p:pic>
        <p:nvPicPr>
          <p:cNvPr id="4" name="Picture 4"/>
          <p:cNvPicPr>
            <a:picLocks noChangeAspect="1" noChangeArrowheads="1"/>
          </p:cNvPicPr>
          <p:nvPr/>
        </p:nvPicPr>
        <p:blipFill>
          <a:blip r:embed="rId3" cstate="print"/>
          <a:srcRect/>
          <a:stretch>
            <a:fillRect/>
          </a:stretch>
        </p:blipFill>
        <p:spPr bwMode="auto">
          <a:xfrm>
            <a:off x="762000" y="3581400"/>
            <a:ext cx="7743825" cy="2895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rgbClr val="6EA0B0">
                    <a:lumMod val="75000"/>
                  </a:srgbClr>
                </a:solidFill>
                <a:latin typeface="Arial"/>
              </a:rPr>
              <a:t>Forgetting: </a:t>
            </a:r>
            <a:r>
              <a:rPr lang="en-US" dirty="0" smtClean="0">
                <a:solidFill>
                  <a:schemeClr val="accent1">
                    <a:lumMod val="75000"/>
                  </a:schemeClr>
                </a:solidFill>
                <a:latin typeface="+mn-lt"/>
              </a:rPr>
              <a:t>Encoding Failure</a:t>
            </a:r>
            <a:endParaRPr lang="en-US" dirty="0">
              <a:solidFill>
                <a:schemeClr val="accent1">
                  <a:lumMod val="75000"/>
                </a:schemeClr>
              </a:solidFill>
              <a:latin typeface="+mn-lt"/>
            </a:endParaRPr>
          </a:p>
        </p:txBody>
      </p:sp>
      <p:sp>
        <p:nvSpPr>
          <p:cNvPr id="3" name="Content Placeholder 2"/>
          <p:cNvSpPr>
            <a:spLocks noGrp="1"/>
          </p:cNvSpPr>
          <p:nvPr>
            <p:ph idx="1"/>
          </p:nvPr>
        </p:nvSpPr>
        <p:spPr/>
        <p:txBody>
          <a:bodyPr/>
          <a:lstStyle/>
          <a:p>
            <a:r>
              <a:rPr lang="en-US" u="sng" dirty="0" smtClean="0"/>
              <a:t>Encoding failure</a:t>
            </a:r>
            <a:r>
              <a:rPr lang="en-US" dirty="0" smtClean="0"/>
              <a:t> - failure to process information into memory.</a:t>
            </a:r>
            <a:endParaRPr lang="en-US" u="sng" dirty="0" smtClean="0"/>
          </a:p>
          <a:p>
            <a:endParaRPr lang="en-US" dirty="0"/>
          </a:p>
        </p:txBody>
      </p:sp>
      <p:pic>
        <p:nvPicPr>
          <p:cNvPr id="5" name="Picture 2" descr="http://www.ithaca.edu/beins/genpsych/images/pennies.jpg"/>
          <p:cNvPicPr>
            <a:picLocks noChangeAspect="1" noChangeArrowheads="1"/>
          </p:cNvPicPr>
          <p:nvPr/>
        </p:nvPicPr>
        <p:blipFill>
          <a:blip r:embed="rId3" cstate="print"/>
          <a:srcRect/>
          <a:stretch>
            <a:fillRect/>
          </a:stretch>
        </p:blipFill>
        <p:spPr bwMode="auto">
          <a:xfrm>
            <a:off x="1371600" y="2667000"/>
            <a:ext cx="6934200" cy="3962400"/>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b="1" dirty="0" smtClean="0">
                <a:solidFill>
                  <a:schemeClr val="accent1">
                    <a:lumMod val="75000"/>
                  </a:schemeClr>
                </a:solidFill>
                <a:latin typeface="+mn-lt"/>
              </a:rPr>
              <a:t>Forgetting: Memory Trace Theory</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457200" y="1600200"/>
            <a:ext cx="5181600" cy="5257800"/>
          </a:xfrm>
        </p:spPr>
        <p:txBody>
          <a:bodyPr>
            <a:normAutofit/>
          </a:bodyPr>
          <a:lstStyle/>
          <a:p>
            <a:r>
              <a:rPr lang="en-US" sz="2400" dirty="0" smtClean="0"/>
              <a:t>Physical change in the brain that occurs when a memory is formed.</a:t>
            </a:r>
          </a:p>
          <a:p>
            <a:pPr>
              <a:buNone/>
            </a:pPr>
            <a:endParaRPr lang="en-US" sz="2400" dirty="0" smtClean="0"/>
          </a:p>
          <a:p>
            <a:pPr lvl="1"/>
            <a:r>
              <a:rPr lang="en-US" sz="2400" dirty="0" smtClean="0"/>
              <a:t>Decay - loss of memory due to the passage of time, during which the memory trace is not used.</a:t>
            </a:r>
          </a:p>
          <a:p>
            <a:pPr lvl="1"/>
            <a:r>
              <a:rPr lang="en-US" sz="2400" dirty="0" smtClean="0"/>
              <a:t>Disuse - another name for decay, assuming that memories that are not used will eventually decay and disappear.</a:t>
            </a:r>
          </a:p>
          <a:p>
            <a:endParaRPr lang="en-US" dirty="0"/>
          </a:p>
        </p:txBody>
      </p:sp>
      <p:pic>
        <p:nvPicPr>
          <p:cNvPr id="4" name="Picture 6"/>
          <p:cNvPicPr>
            <a:picLocks noChangeAspect="1" noChangeArrowheads="1"/>
          </p:cNvPicPr>
          <p:nvPr/>
        </p:nvPicPr>
        <p:blipFill>
          <a:blip r:embed="rId3" cstate="print"/>
          <a:srcRect/>
          <a:stretch>
            <a:fillRect/>
          </a:stretch>
        </p:blipFill>
        <p:spPr bwMode="auto">
          <a:xfrm>
            <a:off x="5943600" y="1828800"/>
            <a:ext cx="2667000" cy="2971800"/>
          </a:xfrm>
          <a:prstGeom prst="rect">
            <a:avLst/>
          </a:prstGeom>
          <a:noFill/>
          <a:ln w="9525">
            <a:noFill/>
            <a:miter lim="800000"/>
            <a:headEnd/>
            <a:tailEnd/>
          </a:ln>
        </p:spPr>
      </p:pic>
      <p:sp>
        <p:nvSpPr>
          <p:cNvPr id="5" name="Text Box 7"/>
          <p:cNvSpPr txBox="1">
            <a:spLocks noChangeArrowheads="1"/>
          </p:cNvSpPr>
          <p:nvPr/>
        </p:nvSpPr>
        <p:spPr bwMode="auto">
          <a:xfrm>
            <a:off x="6553200" y="4953000"/>
            <a:ext cx="2057400" cy="1323439"/>
          </a:xfrm>
          <a:prstGeom prst="rect">
            <a:avLst/>
          </a:prstGeom>
          <a:noFill/>
          <a:ln w="9525">
            <a:noFill/>
            <a:miter lim="800000"/>
            <a:headEnd/>
            <a:tailEnd/>
          </a:ln>
        </p:spPr>
        <p:txBody>
          <a:bodyPr wrap="square">
            <a:spAutoFit/>
          </a:bodyPr>
          <a:lstStyle/>
          <a:p>
            <a:pPr eaLnBrk="0" hangingPunct="0">
              <a:spcBef>
                <a:spcPct val="50000"/>
              </a:spcBef>
            </a:pPr>
            <a:r>
              <a:rPr lang="en-US" sz="1600" dirty="0"/>
              <a:t>Memories after many years – not explained by memory trace theory.</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b="1" dirty="0" smtClean="0">
                <a:solidFill>
                  <a:schemeClr val="accent1">
                    <a:lumMod val="75000"/>
                  </a:schemeClr>
                </a:solidFill>
                <a:latin typeface="+mn-lt"/>
              </a:rPr>
              <a:t>Forgetting: Interference Theory</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457200" y="1600200"/>
            <a:ext cx="5562600" cy="5257800"/>
          </a:xfrm>
        </p:spPr>
        <p:txBody>
          <a:bodyPr>
            <a:normAutofit/>
          </a:bodyPr>
          <a:lstStyle/>
          <a:p>
            <a:r>
              <a:rPr lang="en-US" sz="2400" dirty="0" smtClean="0"/>
              <a:t>Proactive interference </a:t>
            </a:r>
          </a:p>
          <a:p>
            <a:pPr lvl="1"/>
            <a:r>
              <a:rPr lang="en-US" sz="2400" dirty="0" smtClean="0"/>
              <a:t>memory retrieval problem that occurs when older information prevents or interferes with the retrieval of newer information.</a:t>
            </a:r>
          </a:p>
          <a:p>
            <a:pPr lvl="1"/>
            <a:endParaRPr lang="en-US" sz="2400" dirty="0" smtClean="0"/>
          </a:p>
          <a:p>
            <a:r>
              <a:rPr lang="en-US" sz="2400" dirty="0" smtClean="0"/>
              <a:t>Retroactive interference </a:t>
            </a:r>
          </a:p>
          <a:p>
            <a:pPr lvl="1"/>
            <a:r>
              <a:rPr lang="en-US" sz="2400" dirty="0" smtClean="0"/>
              <a:t>memory retrieval problem that occurs when newer information prevents or interferes with the retrieval of older information.</a:t>
            </a:r>
          </a:p>
          <a:p>
            <a:endParaRPr lang="en-US" dirty="0"/>
          </a:p>
        </p:txBody>
      </p:sp>
      <p:pic>
        <p:nvPicPr>
          <p:cNvPr id="4" name="Picture 6"/>
          <p:cNvPicPr>
            <a:picLocks noChangeAspect="1" noChangeArrowheads="1"/>
          </p:cNvPicPr>
          <p:nvPr/>
        </p:nvPicPr>
        <p:blipFill>
          <a:blip r:embed="rId3" cstate="print"/>
          <a:srcRect/>
          <a:stretch>
            <a:fillRect/>
          </a:stretch>
        </p:blipFill>
        <p:spPr bwMode="auto">
          <a:xfrm>
            <a:off x="5562600" y="1676400"/>
            <a:ext cx="3352800" cy="2495550"/>
          </a:xfrm>
          <a:prstGeom prst="rect">
            <a:avLst/>
          </a:prstGeom>
          <a:noFill/>
          <a:ln w="9525">
            <a:noFill/>
            <a:miter lim="800000"/>
            <a:headEnd/>
            <a:tailEnd/>
          </a:ln>
        </p:spPr>
      </p:pic>
      <p:sp>
        <p:nvSpPr>
          <p:cNvPr id="5" name="Text Box 7"/>
          <p:cNvSpPr txBox="1">
            <a:spLocks noChangeArrowheads="1"/>
          </p:cNvSpPr>
          <p:nvPr/>
        </p:nvSpPr>
        <p:spPr bwMode="auto">
          <a:xfrm>
            <a:off x="6629400" y="4267200"/>
            <a:ext cx="1981200" cy="1477328"/>
          </a:xfrm>
          <a:prstGeom prst="rect">
            <a:avLst/>
          </a:prstGeom>
          <a:noFill/>
          <a:ln w="9525">
            <a:noFill/>
            <a:miter lim="800000"/>
            <a:headEnd/>
            <a:tailEnd/>
          </a:ln>
        </p:spPr>
        <p:txBody>
          <a:bodyPr wrap="square">
            <a:spAutoFit/>
          </a:bodyPr>
          <a:lstStyle/>
          <a:p>
            <a:pPr eaLnBrk="0" hangingPunct="0">
              <a:spcBef>
                <a:spcPct val="50000"/>
              </a:spcBef>
            </a:pPr>
            <a:r>
              <a:rPr lang="en-US" dirty="0"/>
              <a:t>Proactive interference – problem driving in England after learning in US.</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300" b="1" dirty="0" smtClean="0">
                <a:solidFill>
                  <a:srgbClr val="6EA0B0">
                    <a:lumMod val="75000"/>
                  </a:srgbClr>
                </a:solidFill>
                <a:latin typeface="Arial"/>
              </a:rPr>
              <a:t>Forgetting: Interference Theory</a:t>
            </a:r>
            <a:endParaRPr lang="en-US" dirty="0"/>
          </a:p>
        </p:txBody>
      </p:sp>
      <p:pic>
        <p:nvPicPr>
          <p:cNvPr id="4" name="Picture 4"/>
          <p:cNvPicPr>
            <a:picLocks noGrp="1" noChangeAspect="1" noChangeArrowheads="1"/>
          </p:cNvPicPr>
          <p:nvPr>
            <p:ph idx="1"/>
          </p:nvPr>
        </p:nvPicPr>
        <p:blipFill>
          <a:blip r:embed="rId3" cstate="print"/>
          <a:srcRect/>
          <a:stretch>
            <a:fillRect/>
          </a:stretch>
        </p:blipFill>
        <p:spPr bwMode="auto">
          <a:xfrm>
            <a:off x="133773" y="1905000"/>
            <a:ext cx="5809827" cy="3581400"/>
          </a:xfrm>
          <a:prstGeom prst="rect">
            <a:avLst/>
          </a:prstGeom>
          <a:noFill/>
          <a:ln w="9525">
            <a:noFill/>
            <a:miter lim="800000"/>
            <a:headEnd/>
            <a:tailEnd/>
          </a:ln>
        </p:spPr>
      </p:pic>
      <p:pic>
        <p:nvPicPr>
          <p:cNvPr id="5" name="Picture 5"/>
          <p:cNvPicPr>
            <a:picLocks noChangeAspect="1" noChangeArrowheads="1"/>
          </p:cNvPicPr>
          <p:nvPr/>
        </p:nvPicPr>
        <p:blipFill>
          <a:blip r:embed="rId4" cstate="print"/>
          <a:srcRect/>
          <a:stretch>
            <a:fillRect/>
          </a:stretch>
        </p:blipFill>
        <p:spPr bwMode="auto">
          <a:xfrm>
            <a:off x="5811520" y="1905000"/>
            <a:ext cx="3103880" cy="3581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accent1">
                    <a:lumMod val="75000"/>
                  </a:schemeClr>
                </a:solidFill>
                <a:latin typeface="+mn-lt"/>
              </a:rPr>
              <a:t>Some Ways to Improve Memory</a:t>
            </a:r>
            <a:endParaRPr lang="en-US" b="1" dirty="0">
              <a:solidFill>
                <a:schemeClr val="accent1">
                  <a:lumMod val="75000"/>
                </a:schemeClr>
              </a:solidFill>
              <a:latin typeface="+mn-lt"/>
            </a:endParaRPr>
          </a:p>
        </p:txBody>
      </p:sp>
      <p:sp>
        <p:nvSpPr>
          <p:cNvPr id="3" name="Content Placeholder 2"/>
          <p:cNvSpPr>
            <a:spLocks noGrp="1"/>
          </p:cNvSpPr>
          <p:nvPr>
            <p:ph idx="1"/>
          </p:nvPr>
        </p:nvSpPr>
        <p:spPr>
          <a:xfrm>
            <a:off x="457200" y="1600200"/>
            <a:ext cx="7467600" cy="5257800"/>
          </a:xfrm>
        </p:spPr>
        <p:txBody>
          <a:bodyPr>
            <a:normAutofit fontScale="77500" lnSpcReduction="20000"/>
          </a:bodyPr>
          <a:lstStyle/>
          <a:p>
            <a:pPr eaLnBrk="0" hangingPunct="0">
              <a:lnSpc>
                <a:spcPct val="120000"/>
              </a:lnSpc>
            </a:pPr>
            <a:r>
              <a:rPr lang="en-US" sz="3200" b="1" dirty="0" smtClean="0">
                <a:latin typeface="Arial" charset="0"/>
              </a:rPr>
              <a:t>Knowledge of Results</a:t>
            </a:r>
            <a:r>
              <a:rPr lang="en-US" sz="3200" dirty="0" smtClean="0">
                <a:latin typeface="Arial" charset="0"/>
              </a:rPr>
              <a:t>: Feedback allowing you to check your progress</a:t>
            </a:r>
          </a:p>
          <a:p>
            <a:pPr eaLnBrk="0" hangingPunct="0">
              <a:lnSpc>
                <a:spcPct val="120000"/>
              </a:lnSpc>
            </a:pPr>
            <a:endParaRPr lang="en-US" sz="1400" dirty="0" smtClean="0">
              <a:latin typeface="Arial" charset="0"/>
            </a:endParaRPr>
          </a:p>
          <a:p>
            <a:pPr eaLnBrk="0" hangingPunct="0">
              <a:lnSpc>
                <a:spcPct val="120000"/>
              </a:lnSpc>
            </a:pPr>
            <a:r>
              <a:rPr lang="en-US" sz="3200" b="1" dirty="0" smtClean="0">
                <a:latin typeface="Arial" charset="0"/>
              </a:rPr>
              <a:t>Recitation</a:t>
            </a:r>
            <a:r>
              <a:rPr lang="en-US" sz="3200" dirty="0" smtClean="0">
                <a:latin typeface="Arial" charset="0"/>
              </a:rPr>
              <a:t>: Summarizing aloud while you are learning</a:t>
            </a:r>
          </a:p>
          <a:p>
            <a:pPr eaLnBrk="0" hangingPunct="0">
              <a:lnSpc>
                <a:spcPct val="120000"/>
              </a:lnSpc>
            </a:pPr>
            <a:endParaRPr lang="en-US" sz="1400" dirty="0" smtClean="0">
              <a:latin typeface="Arial" charset="0"/>
            </a:endParaRPr>
          </a:p>
          <a:p>
            <a:pPr eaLnBrk="0" hangingPunct="0">
              <a:lnSpc>
                <a:spcPct val="120000"/>
              </a:lnSpc>
            </a:pPr>
            <a:r>
              <a:rPr lang="en-US" sz="3200" b="1" dirty="0" smtClean="0">
                <a:latin typeface="Arial" charset="0"/>
              </a:rPr>
              <a:t>Rehearsal</a:t>
            </a:r>
            <a:r>
              <a:rPr lang="en-US" sz="3200" dirty="0" smtClean="0">
                <a:latin typeface="Arial" charset="0"/>
              </a:rPr>
              <a:t>: Reviewing information mentally (silently) </a:t>
            </a:r>
          </a:p>
          <a:p>
            <a:pPr eaLnBrk="0" hangingPunct="0">
              <a:lnSpc>
                <a:spcPct val="120000"/>
              </a:lnSpc>
            </a:pPr>
            <a:endParaRPr lang="en-US" sz="1400" dirty="0" smtClean="0">
              <a:latin typeface="Arial" charset="0"/>
            </a:endParaRPr>
          </a:p>
          <a:p>
            <a:pPr eaLnBrk="0" hangingPunct="0">
              <a:lnSpc>
                <a:spcPct val="120000"/>
              </a:lnSpc>
            </a:pPr>
            <a:r>
              <a:rPr lang="en-US" sz="3200" b="1" dirty="0" smtClean="0">
                <a:latin typeface="Arial" charset="0"/>
              </a:rPr>
              <a:t>Selection</a:t>
            </a:r>
            <a:r>
              <a:rPr lang="en-US" sz="3200" dirty="0" smtClean="0">
                <a:latin typeface="Arial" charset="0"/>
              </a:rPr>
              <a:t>: Selecting most important concepts to memorize</a:t>
            </a:r>
          </a:p>
          <a:p>
            <a:pPr eaLnBrk="0" hangingPunct="0">
              <a:lnSpc>
                <a:spcPct val="120000"/>
              </a:lnSpc>
            </a:pPr>
            <a:endParaRPr lang="en-US" sz="1400" dirty="0" smtClean="0">
              <a:latin typeface="Arial" charset="0"/>
            </a:endParaRPr>
          </a:p>
          <a:p>
            <a:pPr eaLnBrk="0" hangingPunct="0">
              <a:lnSpc>
                <a:spcPct val="120000"/>
              </a:lnSpc>
            </a:pPr>
            <a:r>
              <a:rPr lang="en-US" sz="3200" b="1" dirty="0" smtClean="0">
                <a:latin typeface="Arial" charset="0"/>
              </a:rPr>
              <a:t>Organization</a:t>
            </a:r>
            <a:r>
              <a:rPr lang="en-US" sz="3200" dirty="0" smtClean="0">
                <a:latin typeface="Arial" charset="0"/>
              </a:rPr>
              <a:t>: Organizing difficult items into </a:t>
            </a:r>
            <a:r>
              <a:rPr lang="en-US" sz="3200" i="1" dirty="0" smtClean="0">
                <a:latin typeface="Arial" charset="0"/>
              </a:rPr>
              <a:t>chunks;</a:t>
            </a:r>
            <a:r>
              <a:rPr lang="en-US" sz="3200" dirty="0" smtClean="0">
                <a:latin typeface="Arial" charset="0"/>
              </a:rPr>
              <a:t> a type of </a:t>
            </a:r>
            <a:r>
              <a:rPr lang="en-US" sz="3200" i="1" dirty="0" smtClean="0">
                <a:latin typeface="Arial" charset="0"/>
              </a:rPr>
              <a:t>reordering</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752</TotalTime>
  <Words>1720</Words>
  <Application>Microsoft Office PowerPoint</Application>
  <PresentationFormat>On-screen Show (4:3)</PresentationFormat>
  <Paragraphs>243</Paragraphs>
  <Slides>38</Slides>
  <Notes>38</Notes>
  <HiddenSlides>0</HiddenSlides>
  <MMClips>2</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Technic</vt:lpstr>
      <vt:lpstr>Slide 1</vt:lpstr>
      <vt:lpstr>Memory</vt:lpstr>
      <vt:lpstr>The Phenomena of Memory</vt:lpstr>
      <vt:lpstr>How Memory works?</vt:lpstr>
      <vt:lpstr>Models of Memory</vt:lpstr>
      <vt:lpstr>Atkinson-Shiffrin Model</vt:lpstr>
      <vt:lpstr>Atkinson-Shiffrin Model contd…</vt:lpstr>
      <vt:lpstr>Models of Memory contd..</vt:lpstr>
      <vt:lpstr>Working Memory Model</vt:lpstr>
      <vt:lpstr>Sensory Memory</vt:lpstr>
      <vt:lpstr>Sensory Memory to Short-term Memory</vt:lpstr>
      <vt:lpstr>Short-term Memory</vt:lpstr>
      <vt:lpstr>Ways to Extend duration of STM</vt:lpstr>
      <vt:lpstr>Ways to Extend duration of STM contd…</vt:lpstr>
      <vt:lpstr>Ways to Extend duration of STM contd…</vt:lpstr>
      <vt:lpstr>Short-term Memory Test</vt:lpstr>
      <vt:lpstr>Long-term Memory</vt:lpstr>
      <vt:lpstr>Long Term Memory</vt:lpstr>
      <vt:lpstr>Types of LTM (with examples)</vt:lpstr>
      <vt:lpstr>Types of Long-term Memory</vt:lpstr>
      <vt:lpstr>Declarative LTM</vt:lpstr>
      <vt:lpstr>Declarative LTM contd…</vt:lpstr>
      <vt:lpstr>Non-declarative LTM</vt:lpstr>
      <vt:lpstr>Non-declarative LTM contd…</vt:lpstr>
      <vt:lpstr>Level of Processing Model</vt:lpstr>
      <vt:lpstr>Level of Processing Model contd…</vt:lpstr>
      <vt:lpstr>Level of Processing Model contd…</vt:lpstr>
      <vt:lpstr>Remembering</vt:lpstr>
      <vt:lpstr>Remembering</vt:lpstr>
      <vt:lpstr>Remembering</vt:lpstr>
      <vt:lpstr>Example:  Recall versus Recognition</vt:lpstr>
      <vt:lpstr>Remembering</vt:lpstr>
      <vt:lpstr>Forgetting</vt:lpstr>
      <vt:lpstr>Forgetting: Encoding Failure</vt:lpstr>
      <vt:lpstr>Forgetting: Memory Trace Theory</vt:lpstr>
      <vt:lpstr>Forgetting: Interference Theory</vt:lpstr>
      <vt:lpstr>Forgetting: Interference Theory</vt:lpstr>
      <vt:lpstr>Some Ways to Improve Memory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3D</dc:creator>
  <cp:lastModifiedBy>NTS</cp:lastModifiedBy>
  <cp:revision>145</cp:revision>
  <dcterms:created xsi:type="dcterms:W3CDTF">2013-03-27T08:54:06Z</dcterms:created>
  <dcterms:modified xsi:type="dcterms:W3CDTF">2013-03-29T11:29:21Z</dcterms:modified>
</cp:coreProperties>
</file>