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35" r:id="rId2"/>
  </p:sldMasterIdLst>
  <p:notesMasterIdLst>
    <p:notesMasterId r:id="rId40"/>
  </p:notesMasterIdLst>
  <p:handoutMasterIdLst>
    <p:handoutMasterId r:id="rId41"/>
  </p:handoutMasterIdLst>
  <p:sldIdLst>
    <p:sldId id="259" r:id="rId3"/>
    <p:sldId id="266" r:id="rId4"/>
    <p:sldId id="264" r:id="rId5"/>
    <p:sldId id="267" r:id="rId6"/>
    <p:sldId id="276" r:id="rId7"/>
    <p:sldId id="268" r:id="rId8"/>
    <p:sldId id="263" r:id="rId9"/>
    <p:sldId id="277" r:id="rId10"/>
    <p:sldId id="270" r:id="rId11"/>
    <p:sldId id="279" r:id="rId12"/>
    <p:sldId id="280" r:id="rId13"/>
    <p:sldId id="281" r:id="rId14"/>
    <p:sldId id="300" r:id="rId15"/>
    <p:sldId id="282" r:id="rId16"/>
    <p:sldId id="301" r:id="rId17"/>
    <p:sldId id="302" r:id="rId18"/>
    <p:sldId id="283" r:id="rId19"/>
    <p:sldId id="272" r:id="rId20"/>
    <p:sldId id="273" r:id="rId21"/>
    <p:sldId id="274" r:id="rId22"/>
    <p:sldId id="284" r:id="rId23"/>
    <p:sldId id="271" r:id="rId24"/>
    <p:sldId id="285" r:id="rId25"/>
    <p:sldId id="286" r:id="rId26"/>
    <p:sldId id="275" r:id="rId27"/>
    <p:sldId id="287" r:id="rId28"/>
    <p:sldId id="288" r:id="rId29"/>
    <p:sldId id="291" r:id="rId30"/>
    <p:sldId id="294" r:id="rId31"/>
    <p:sldId id="295" r:id="rId32"/>
    <p:sldId id="296" r:id="rId33"/>
    <p:sldId id="297" r:id="rId34"/>
    <p:sldId id="290" r:id="rId35"/>
    <p:sldId id="298" r:id="rId36"/>
    <p:sldId id="292" r:id="rId37"/>
    <p:sldId id="299" r:id="rId38"/>
    <p:sldId id="293" r:id="rId3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orient="horz" pos="304" userDrawn="1">
          <p15:clr>
            <a:srgbClr val="A4A3A4"/>
          </p15:clr>
        </p15:guide>
        <p15:guide id="3" orient="horz" pos="4144" userDrawn="1">
          <p15:clr>
            <a:srgbClr val="A4A3A4"/>
          </p15:clr>
        </p15:guide>
        <p15:guide id="4" orient="horz" pos="3952" userDrawn="1">
          <p15:clr>
            <a:srgbClr val="A4A3A4"/>
          </p15:clr>
        </p15:guide>
        <p15:guide id="5" orient="horz" pos="1136" userDrawn="1">
          <p15:clr>
            <a:srgbClr val="A4A3A4"/>
          </p15:clr>
        </p15:guide>
        <p15:guide id="6" pos="3839" userDrawn="1">
          <p15:clr>
            <a:srgbClr val="A4A3A4"/>
          </p15:clr>
        </p15:guide>
        <p15:guide id="7" pos="191" userDrawn="1">
          <p15:clr>
            <a:srgbClr val="A4A3A4"/>
          </p15:clr>
        </p15:guide>
        <p15:guide id="8" pos="7486" userDrawn="1">
          <p15:clr>
            <a:srgbClr val="A4A3A4"/>
          </p15:clr>
        </p15:guide>
        <p15:guide id="9" pos="576" userDrawn="1">
          <p15:clr>
            <a:srgbClr val="A4A3A4"/>
          </p15:clr>
        </p15:guide>
        <p15:guide id="10" pos="71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876" y="-144"/>
      </p:cViewPr>
      <p:guideLst>
        <p:guide orient="horz" pos="2160"/>
        <p:guide orient="horz" pos="304"/>
        <p:guide orient="horz" pos="4144"/>
        <p:guide orient="horz" pos="3952"/>
        <p:guide orient="horz" pos="1136"/>
        <p:guide pos="3839"/>
        <p:guide pos="191"/>
        <p:guide pos="7486"/>
        <p:guide pos="576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1680" y="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pPr/>
              <a:t>3/26/2013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pPr/>
              <a:t>3/26/2013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1EC53-F507-411E-9ADC-FBCFECE09D3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8644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8246" y="4063998"/>
            <a:ext cx="9220200" cy="1016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8246" y="1828800"/>
            <a:ext cx="9220200" cy="2147926"/>
          </a:xfrm>
        </p:spPr>
        <p:txBody>
          <a:bodyPr anchor="ctr">
            <a:normAutofit/>
          </a:bodyPr>
          <a:lstStyle>
            <a:lvl1pPr algn="ctr">
              <a:defRPr sz="4400" cap="all" normalizeH="0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0" orient="horz" pos="2160" userDrawn="1">
          <p15:clr>
            <a:srgbClr val="FBAE40"/>
          </p15:clr>
        </p15:guide>
        <p15:guide id="1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163" y="1803401"/>
            <a:ext cx="10360501" cy="447040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64308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2"/>
            <a:ext cx="9751060" cy="1992597"/>
          </a:xfrm>
        </p:spPr>
        <p:txBody>
          <a:bodyPr anchor="b" anchorCtr="0">
            <a:noAutofit/>
          </a:bodyPr>
          <a:lstStyle>
            <a:lvl1pPr algn="ctr">
              <a:defRPr sz="4400" b="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38904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 baseline="0"/>
            </a:lvl6pPr>
            <a:lvl7pPr marL="2669581">
              <a:defRPr sz="1400" baseline="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0658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 baseline="0"/>
            </a:lvl8pPr>
            <a:lvl9pPr marL="2669581"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2" indent="0">
              <a:buNone/>
              <a:defRPr sz="2100" b="1"/>
            </a:lvl5pPr>
            <a:lvl6pPr marL="3047466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 marL="2669581">
              <a:defRPr sz="1400"/>
            </a:lvl6pPr>
            <a:lvl7pPr marL="2669581">
              <a:defRPr sz="1400"/>
            </a:lvl7pPr>
            <a:lvl8pPr marL="2669581">
              <a:defRPr sz="1400"/>
            </a:lvl8pPr>
            <a:lvl9pPr marL="2669581"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2" indent="0">
              <a:buNone/>
              <a:defRPr sz="2100" b="1"/>
            </a:lvl5pPr>
            <a:lvl6pPr marL="3047466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61680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69684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0342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white">
          <a:xfrm>
            <a:off x="507868" y="482602"/>
            <a:ext cx="6602280" cy="5842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2" indent="0">
              <a:buNone/>
              <a:defRPr sz="1200"/>
            </a:lvl5pPr>
            <a:lvl6pPr marL="3047466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8311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7870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2" indent="0">
              <a:buNone/>
              <a:defRPr sz="2700"/>
            </a:lvl5pPr>
            <a:lvl6pPr marL="3047466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134" y="3733800"/>
            <a:ext cx="5180251" cy="172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2" indent="0">
              <a:buNone/>
              <a:defRPr sz="1200"/>
            </a:lvl5pPr>
            <a:lvl6pPr marL="3047466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4" y="1905000"/>
            <a:ext cx="5180251" cy="17272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8990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7869" y="482602"/>
            <a:ext cx="6602281" cy="5842001"/>
          </a:xfrm>
          <a:noFill/>
          <a:ln w="9525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2" indent="0">
              <a:buNone/>
              <a:defRPr sz="2700"/>
            </a:lvl5pPr>
            <a:lvl6pPr marL="3047466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2" indent="0">
              <a:buNone/>
              <a:defRPr sz="1200"/>
            </a:lvl5pPr>
            <a:lvl6pPr marL="3047466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anchor="b" anchorCtr="0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0744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669581">
              <a:defRPr baseline="0"/>
            </a:lvl6pPr>
            <a:lvl7pPr marL="2669581">
              <a:defRPr baseline="0"/>
            </a:lvl7pPr>
            <a:lvl8pPr marL="2669581">
              <a:defRPr baseline="0"/>
            </a:lvl8pPr>
            <a:lvl9pPr marL="2669581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53475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163" y="685800"/>
            <a:ext cx="9040045" cy="5588002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0043" y="685800"/>
            <a:ext cx="1843982" cy="55880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91763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B9B9059-F1D6-41D0-95CF-D21CAA096B3A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163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63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99488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99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59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2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6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lecture3\animation1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lecture3\video2.av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lecture3\animation3.mp4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lecture3\animation4.avi" TargetMode="Externa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lecture3\video5.avi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lecture3\video6.mp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lecture3\video7.avi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2" y="4191000"/>
            <a:ext cx="9220200" cy="1016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Presented By: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Clinical Psychologist </a:t>
            </a:r>
            <a:r>
              <a:rPr lang="en-US" dirty="0" err="1" smtClean="0">
                <a:solidFill>
                  <a:srgbClr val="FFFF00"/>
                </a:solidFill>
              </a:rPr>
              <a:t>Sadaf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Sajjad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2" y="762000"/>
            <a:ext cx="9220200" cy="2147926"/>
          </a:xfrm>
        </p:spPr>
        <p:txBody>
          <a:bodyPr/>
          <a:lstStyle/>
          <a:p>
            <a:r>
              <a:rPr lang="en-US" dirty="0" smtClean="0"/>
              <a:t>Biological Basis of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7029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295400"/>
            <a:ext cx="10360501" cy="4978401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</a:rPr>
              <a:t>How biology effects behavior</a:t>
            </a:r>
          </a:p>
          <a:p>
            <a:pPr lvl="1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</a:rPr>
              <a:t>Neural Structure and synaptic transmission</a:t>
            </a:r>
          </a:p>
          <a:p>
            <a:pPr lvl="1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</a:rPr>
              <a:t>Structure and functions of nervous system</a:t>
            </a:r>
          </a:p>
          <a:p>
            <a:pPr lvl="1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</a:rPr>
              <a:t>Endocrine system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What we are going to learn?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914163" y="1295400"/>
            <a:ext cx="10360501" cy="4978401"/>
          </a:xfrm>
        </p:spPr>
        <p:txBody>
          <a:bodyPr/>
          <a:lstStyle/>
          <a:p>
            <a:pPr algn="ctr"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“Everything psychological is simultaneously biological.”</a:t>
            </a:r>
          </a:p>
          <a:p>
            <a:pPr algn="ctr">
              <a:buNone/>
            </a:pPr>
            <a:endParaRPr lang="en-US" sz="2400" dirty="0" smtClean="0">
              <a:solidFill>
                <a:srgbClr val="FFFF0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Every thought, behavior, emotion, perception, etc. is rooted in our biology, particularly our brain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The brain is a </a:t>
            </a:r>
            <a:r>
              <a:rPr lang="en-US" sz="2000" dirty="0" smtClean="0">
                <a:solidFill>
                  <a:srgbClr val="FFFF00"/>
                </a:solidFill>
              </a:rPr>
              <a:t>“psychological organ” </a:t>
            </a:r>
            <a:r>
              <a:rPr lang="en-US" sz="2000" dirty="0" smtClean="0"/>
              <a:t>as well as a biological one.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 Biology is the science of living things ---it plays an integral role in supporting psychology.</a:t>
            </a:r>
          </a:p>
          <a:p>
            <a:pPr lvl="1"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Why study biology in a psychology class?</a:t>
            </a:r>
            <a:endParaRPr lang="en-US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8075612" y="6172200"/>
            <a:ext cx="1362874" cy="33855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sz="1600" dirty="0" smtClean="0"/>
              <a:t>animation:1</a:t>
            </a:r>
          </a:p>
        </p:txBody>
      </p:sp>
      <p:pic>
        <p:nvPicPr>
          <p:cNvPr id="8" name="animation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84612" y="3657600"/>
            <a:ext cx="3962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" y="1143000"/>
            <a:ext cx="11276012" cy="586740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Brain, nerves and hormones </a:t>
            </a:r>
            <a:r>
              <a:rPr lang="en-US" sz="2000" dirty="0" smtClean="0"/>
              <a:t>are responsible for your </a:t>
            </a:r>
            <a:r>
              <a:rPr lang="en-US" sz="2000" dirty="0" smtClean="0">
                <a:solidFill>
                  <a:srgbClr val="FFFF00"/>
                </a:solidFill>
              </a:rPr>
              <a:t>thoughts feelings and actions</a:t>
            </a:r>
            <a:r>
              <a:rPr lang="en-US" sz="2000" dirty="0" smtClean="0"/>
              <a:t>.</a:t>
            </a:r>
          </a:p>
          <a:p>
            <a:pPr lvl="1" algn="just">
              <a:buNone/>
            </a:pPr>
            <a:endParaRPr lang="en-US" sz="2000" dirty="0" smtClean="0"/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Example: </a:t>
            </a:r>
          </a:p>
          <a:p>
            <a:pPr lvl="1" algn="just">
              <a:buNone/>
            </a:pPr>
            <a:endParaRPr lang="en-US" sz="2000" dirty="0" smtClean="0"/>
          </a:p>
          <a:p>
            <a:pPr lvl="1" algn="just">
              <a:buNone/>
            </a:pPr>
            <a:r>
              <a:rPr lang="en-US" sz="2000" dirty="0" smtClean="0"/>
              <a:t>Biological  processes are involved in every </a:t>
            </a:r>
          </a:p>
          <a:p>
            <a:pPr lvl="1" algn="just">
              <a:buNone/>
            </a:pPr>
            <a:r>
              <a:rPr lang="en-US" sz="2000" dirty="0" smtClean="0"/>
              <a:t>human action: </a:t>
            </a:r>
          </a:p>
          <a:p>
            <a:pPr lvl="1" algn="just">
              <a:buNone/>
            </a:pPr>
            <a:endParaRPr lang="en-US" sz="2000" dirty="0" smtClean="0"/>
          </a:p>
          <a:p>
            <a:pPr lvl="3" algn="just">
              <a:buFont typeface="Wingdings" pitchFamily="2" charset="2"/>
              <a:buChar char="§"/>
            </a:pPr>
            <a:r>
              <a:rPr lang="en-US" sz="2000" dirty="0" smtClean="0"/>
              <a:t>You feel hungry</a:t>
            </a:r>
          </a:p>
          <a:p>
            <a:pPr lvl="3" algn="just">
              <a:buFont typeface="Wingdings" pitchFamily="2" charset="2"/>
              <a:buChar char="§"/>
            </a:pPr>
            <a:r>
              <a:rPr lang="en-US" sz="2000" dirty="0" smtClean="0"/>
              <a:t>You remember your favorite restaurant</a:t>
            </a:r>
          </a:p>
          <a:p>
            <a:pPr lvl="3" algn="just">
              <a:buFont typeface="Wingdings" pitchFamily="2" charset="2"/>
              <a:buChar char="§"/>
            </a:pPr>
            <a:r>
              <a:rPr lang="en-US" sz="2000" dirty="0" smtClean="0"/>
              <a:t>You smell the food</a:t>
            </a:r>
          </a:p>
          <a:p>
            <a:pPr lvl="3" algn="just">
              <a:buFont typeface="Wingdings" pitchFamily="2" charset="2"/>
              <a:buChar char="§"/>
            </a:pPr>
            <a:r>
              <a:rPr lang="en-US" sz="2000" dirty="0" smtClean="0"/>
              <a:t>Or take a bite</a:t>
            </a:r>
          </a:p>
          <a:p>
            <a:pPr lvl="1" algn="just">
              <a:buNone/>
            </a:pPr>
            <a:endParaRPr lang="en-US" sz="2000" dirty="0" smtClean="0"/>
          </a:p>
          <a:p>
            <a:pPr lvl="1" algn="just">
              <a:buNone/>
            </a:pPr>
            <a:endParaRPr lang="en-US" sz="2000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How biology effects behavior?</a:t>
            </a:r>
            <a:endParaRPr lang="en-US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5027612" y="6019800"/>
            <a:ext cx="949299" cy="33855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sz="1600" dirty="0" smtClean="0"/>
              <a:t>Video:2</a:t>
            </a:r>
          </a:p>
        </p:txBody>
      </p:sp>
      <p:pic>
        <p:nvPicPr>
          <p:cNvPr id="7" name="video2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4412" y="3048000"/>
            <a:ext cx="5825066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79413" y="685800"/>
            <a:ext cx="10896599" cy="617220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lvl="1" algn="just">
              <a:buNone/>
            </a:pPr>
            <a:endParaRPr lang="en-US" sz="2000" dirty="0" smtClean="0"/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Psychology determines what people perceive to feel and behave - while determining the way we act, feel and behave is biology.</a:t>
            </a:r>
          </a:p>
          <a:p>
            <a:pPr lvl="1" algn="just">
              <a:buFont typeface="Wingdings" pitchFamily="2" charset="2"/>
              <a:buChar char="§"/>
            </a:pPr>
            <a:endParaRPr lang="en-US" sz="2000" dirty="0" smtClean="0"/>
          </a:p>
          <a:p>
            <a:pPr lvl="1" algn="just">
              <a:buFont typeface="Wingdings" pitchFamily="2" charset="2"/>
              <a:buChar char="§"/>
            </a:pPr>
            <a:endParaRPr lang="en-US" sz="2000" dirty="0" smtClean="0"/>
          </a:p>
          <a:p>
            <a:pPr lvl="1" algn="just">
              <a:buNone/>
            </a:pPr>
            <a:endParaRPr lang="en-US" sz="2000" dirty="0" smtClean="0"/>
          </a:p>
          <a:p>
            <a:pPr lvl="1" algn="just">
              <a:buFont typeface="Wingdings" pitchFamily="2" charset="2"/>
              <a:buChar char="§"/>
            </a:pPr>
            <a:endParaRPr lang="en-US" sz="2000" dirty="0" smtClean="0"/>
          </a:p>
          <a:p>
            <a:pPr lvl="1" algn="just">
              <a:buNone/>
            </a:pPr>
            <a:endParaRPr lang="en-US" sz="2000" dirty="0" smtClean="0"/>
          </a:p>
          <a:p>
            <a:pPr lvl="1" algn="just">
              <a:buNone/>
            </a:pPr>
            <a:endParaRPr lang="en-US" sz="2000" dirty="0" smtClean="0"/>
          </a:p>
          <a:p>
            <a:pPr lvl="1" algn="just">
              <a:buNone/>
            </a:pPr>
            <a:endParaRPr lang="en-US" sz="2000" dirty="0" smtClean="0"/>
          </a:p>
          <a:p>
            <a:pPr lvl="1" algn="just">
              <a:buNone/>
            </a:pPr>
            <a:endParaRPr lang="en-US" sz="2000" dirty="0" smtClean="0"/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Psychologists study biological psychology to </a:t>
            </a:r>
          </a:p>
          <a:p>
            <a:pPr lvl="1" algn="just">
              <a:buNone/>
            </a:pPr>
            <a:r>
              <a:rPr lang="en-US" sz="2000" dirty="0" smtClean="0"/>
              <a:t>establish a bridge between:</a:t>
            </a:r>
          </a:p>
          <a:p>
            <a:pPr lvl="3" algn="just">
              <a:buFont typeface="Wingdings" pitchFamily="2" charset="2"/>
              <a:buChar char="§"/>
            </a:pP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Psychology and Biology</a:t>
            </a:r>
          </a:p>
          <a:p>
            <a:pPr lvl="3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Brain activity and mental states 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biology effects behavior:</a:t>
            </a:r>
            <a:endParaRPr lang="en-US" b="1" u="sng" dirty="0"/>
          </a:p>
        </p:txBody>
      </p:sp>
      <p:pic>
        <p:nvPicPr>
          <p:cNvPr id="7170" name="Picture 2" descr="http://video.mit.edu/assets/img/channels/header/201201261805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2612" y="4953000"/>
            <a:ext cx="3484880" cy="1828800"/>
          </a:xfrm>
          <a:prstGeom prst="rect">
            <a:avLst/>
          </a:prstGeom>
          <a:noFill/>
        </p:spPr>
      </p:pic>
      <p:pic>
        <p:nvPicPr>
          <p:cNvPr id="1026" name="Picture 2" descr="http://2.bp.blogspot.com/_SPCsGe2hzqg/TPReseScUBI/AAAAAAAAAPo/nzKdVm0Rzc0/s1600/Hungr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9933" y="2286000"/>
            <a:ext cx="2345679" cy="2438400"/>
          </a:xfrm>
          <a:prstGeom prst="rect">
            <a:avLst/>
          </a:prstGeom>
          <a:noFill/>
        </p:spPr>
      </p:pic>
      <p:pic>
        <p:nvPicPr>
          <p:cNvPr id="1028" name="Picture 4" descr="http://t1.gstatic.com/images?q=tbn:ANd9GcTWlSrJ65n9qrr_KRwdmyQPKPe7_sfvk038my4eQEtlDhYVmo7j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8812" y="2362200"/>
            <a:ext cx="3370352" cy="24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03212" y="1295400"/>
            <a:ext cx="11430000" cy="4978401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Definition:</a:t>
            </a:r>
          </a:p>
          <a:p>
            <a:pPr lvl="1"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	</a:t>
            </a:r>
            <a:r>
              <a:rPr lang="en-US" sz="2000" dirty="0" smtClean="0"/>
              <a:t>The branch of psychology that studies the biological foundations of behavior, emotions, and mental processes.</a:t>
            </a:r>
          </a:p>
          <a:p>
            <a:pPr lvl="1">
              <a:buNone/>
            </a:pPr>
            <a:endParaRPr lang="en-US" sz="2000" dirty="0" smtClean="0">
              <a:solidFill>
                <a:srgbClr val="FFFF0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Finding biological causes of how we: </a:t>
            </a:r>
          </a:p>
          <a:p>
            <a:pPr lvl="1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		think, feel, &amp; act.</a:t>
            </a:r>
          </a:p>
          <a:p>
            <a:pPr lvl="1">
              <a:buNone/>
            </a:pPr>
            <a:endParaRPr lang="en-US" sz="2800" dirty="0" smtClean="0">
              <a:solidFill>
                <a:srgbClr val="FFFF0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Biological systems that effect behavior</a:t>
            </a:r>
            <a:endParaRPr lang="en-US" sz="20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Biological psychology:</a:t>
            </a:r>
            <a:endParaRPr lang="en-US" b="1" u="sng" dirty="0"/>
          </a:p>
        </p:txBody>
      </p:sp>
      <p:pic>
        <p:nvPicPr>
          <p:cNvPr id="1026" name="Picture 2" descr="D:\pppppttt\biologic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2612" y="2667000"/>
            <a:ext cx="3505200" cy="35052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1446212" y="5334000"/>
            <a:ext cx="35814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1255712" y="5524500"/>
            <a:ext cx="381000" cy="1588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4836318" y="5523706"/>
            <a:ext cx="381000" cy="1588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2855118" y="5067300"/>
            <a:ext cx="534194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7466" y="5715000"/>
            <a:ext cx="2468946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dirty="0" smtClean="0"/>
              <a:t>Nervous system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6012" y="5715000"/>
            <a:ext cx="2775119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dirty="0" smtClean="0"/>
              <a:t>Endocrine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217612" y="2743200"/>
            <a:ext cx="10287000" cy="35052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Neural structure 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and synaptic transmission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5789612" y="457200"/>
            <a:ext cx="6248400" cy="2971800"/>
            <a:chOff x="384" y="1248"/>
            <a:chExt cx="5136" cy="2521"/>
          </a:xfrm>
        </p:grpSpPr>
        <p:pic>
          <p:nvPicPr>
            <p:cNvPr id="5" name="Picture 13" descr="&#10;cellbody2.pct                                                  00006F14&#10;Love Child                     B3E4B0F3:"/>
            <p:cNvPicPr>
              <a:picLocks noChangeAspect="1" noChangeArrowheads="1"/>
            </p:cNvPicPr>
            <p:nvPr/>
          </p:nvPicPr>
          <p:blipFill>
            <a:blip r:embed="rId2">
              <a:lum contrast="6000"/>
            </a:blip>
            <a:srcRect/>
            <a:stretch>
              <a:fillRect/>
            </a:stretch>
          </p:blipFill>
          <p:spPr bwMode="auto">
            <a:xfrm>
              <a:off x="384" y="1248"/>
              <a:ext cx="5136" cy="2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AutoShape 17"/>
            <p:cNvSpPr>
              <a:spLocks noChangeArrowheads="1"/>
            </p:cNvSpPr>
            <p:nvPr/>
          </p:nvSpPr>
          <p:spPr bwMode="auto">
            <a:xfrm rot="-1334733">
              <a:off x="2486" y="2209"/>
              <a:ext cx="384" cy="96"/>
            </a:xfrm>
            <a:prstGeom prst="rightArrow">
              <a:avLst>
                <a:gd name="adj1" fmla="val 39583"/>
                <a:gd name="adj2" fmla="val 115833"/>
              </a:avLst>
            </a:prstGeom>
            <a:solidFill>
              <a:schemeClr val="hlink"/>
            </a:solidFill>
            <a:ln w="12700">
              <a:solidFill>
                <a:srgbClr val="FFFF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AutoShape 18"/>
            <p:cNvSpPr>
              <a:spLocks noChangeArrowheads="1"/>
            </p:cNvSpPr>
            <p:nvPr/>
          </p:nvSpPr>
          <p:spPr bwMode="auto">
            <a:xfrm rot="-524249">
              <a:off x="2976" y="2064"/>
              <a:ext cx="384" cy="96"/>
            </a:xfrm>
            <a:prstGeom prst="rightArrow">
              <a:avLst>
                <a:gd name="adj1" fmla="val 39583"/>
                <a:gd name="adj2" fmla="val 115833"/>
              </a:avLst>
            </a:prstGeom>
            <a:solidFill>
              <a:schemeClr val="hlink"/>
            </a:solidFill>
            <a:ln w="12700">
              <a:solidFill>
                <a:srgbClr val="FFFF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AutoShape 19"/>
            <p:cNvSpPr>
              <a:spLocks noChangeArrowheads="1"/>
            </p:cNvSpPr>
            <p:nvPr/>
          </p:nvSpPr>
          <p:spPr bwMode="auto">
            <a:xfrm rot="647999">
              <a:off x="3460" y="2112"/>
              <a:ext cx="384" cy="96"/>
            </a:xfrm>
            <a:prstGeom prst="rightArrow">
              <a:avLst>
                <a:gd name="adj1" fmla="val 39583"/>
                <a:gd name="adj2" fmla="val 115833"/>
              </a:avLst>
            </a:prstGeom>
            <a:solidFill>
              <a:schemeClr val="hlink"/>
            </a:solidFill>
            <a:ln w="12700">
              <a:solidFill>
                <a:srgbClr val="FFFF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9" name="AutoShape 20"/>
            <p:cNvSpPr>
              <a:spLocks noChangeArrowheads="1"/>
            </p:cNvSpPr>
            <p:nvPr/>
          </p:nvSpPr>
          <p:spPr bwMode="auto">
            <a:xfrm rot="2697341">
              <a:off x="3888" y="2352"/>
              <a:ext cx="384" cy="96"/>
            </a:xfrm>
            <a:prstGeom prst="rightArrow">
              <a:avLst>
                <a:gd name="adj1" fmla="val 39583"/>
                <a:gd name="adj2" fmla="val 115833"/>
              </a:avLst>
            </a:prstGeom>
            <a:solidFill>
              <a:schemeClr val="hlink"/>
            </a:solidFill>
            <a:ln w="12700">
              <a:solidFill>
                <a:srgbClr val="FFFF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0" name="AutoShape 21"/>
            <p:cNvSpPr>
              <a:spLocks noChangeArrowheads="1"/>
            </p:cNvSpPr>
            <p:nvPr/>
          </p:nvSpPr>
          <p:spPr bwMode="auto">
            <a:xfrm rot="3441292">
              <a:off x="4176" y="2736"/>
              <a:ext cx="384" cy="96"/>
            </a:xfrm>
            <a:prstGeom prst="rightArrow">
              <a:avLst>
                <a:gd name="adj1" fmla="val 39583"/>
                <a:gd name="adj2" fmla="val 115833"/>
              </a:avLst>
            </a:prstGeom>
            <a:solidFill>
              <a:schemeClr val="hlink"/>
            </a:solidFill>
            <a:ln w="12700">
              <a:solidFill>
                <a:srgbClr val="FFFFCC"/>
              </a:solidFill>
              <a:miter lim="800000"/>
              <a:headEnd type="none" w="sm" len="sm"/>
              <a:tailEnd type="none" w="sm" len="sm"/>
            </a:ln>
          </p:spPr>
          <p:txBody>
            <a:bodyPr rot="10800000" vert="eaVert"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1" name="AutoShape 22"/>
            <p:cNvSpPr>
              <a:spLocks noChangeArrowheads="1"/>
            </p:cNvSpPr>
            <p:nvPr/>
          </p:nvSpPr>
          <p:spPr bwMode="auto">
            <a:xfrm rot="-555303">
              <a:off x="4740" y="2869"/>
              <a:ext cx="384" cy="96"/>
            </a:xfrm>
            <a:prstGeom prst="rightArrow">
              <a:avLst>
                <a:gd name="adj1" fmla="val 39583"/>
                <a:gd name="adj2" fmla="val 115833"/>
              </a:avLst>
            </a:prstGeom>
            <a:solidFill>
              <a:schemeClr val="hlink"/>
            </a:solidFill>
            <a:ln w="12700">
              <a:solidFill>
                <a:srgbClr val="FFFF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2" name="AutoShape 23"/>
            <p:cNvSpPr>
              <a:spLocks noChangeArrowheads="1"/>
            </p:cNvSpPr>
            <p:nvPr/>
          </p:nvSpPr>
          <p:spPr bwMode="auto">
            <a:xfrm rot="1735384">
              <a:off x="4704" y="3216"/>
              <a:ext cx="384" cy="96"/>
            </a:xfrm>
            <a:prstGeom prst="rightArrow">
              <a:avLst>
                <a:gd name="adj1" fmla="val 39583"/>
                <a:gd name="adj2" fmla="val 115833"/>
              </a:avLst>
            </a:prstGeom>
            <a:solidFill>
              <a:schemeClr val="hlink"/>
            </a:solidFill>
            <a:ln w="12700">
              <a:solidFill>
                <a:srgbClr val="FFFF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3" name="AutoShape 24"/>
            <p:cNvSpPr>
              <a:spLocks noChangeArrowheads="1"/>
            </p:cNvSpPr>
            <p:nvPr/>
          </p:nvSpPr>
          <p:spPr bwMode="auto">
            <a:xfrm rot="-2063748">
              <a:off x="4800" y="2614"/>
              <a:ext cx="384" cy="96"/>
            </a:xfrm>
            <a:prstGeom prst="rightArrow">
              <a:avLst>
                <a:gd name="adj1" fmla="val 39583"/>
                <a:gd name="adj2" fmla="val 115833"/>
              </a:avLst>
            </a:prstGeom>
            <a:solidFill>
              <a:schemeClr val="hlink"/>
            </a:solidFill>
            <a:ln w="12700">
              <a:solidFill>
                <a:srgbClr val="FFFFCC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0812" y="1524000"/>
            <a:ext cx="11583988" cy="5334000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Neuron is a nerve cell </a:t>
            </a:r>
            <a:r>
              <a:rPr lang="en-US" sz="2000" dirty="0" smtClean="0"/>
              <a:t>--- the basic unit of the nervous system.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That are constantly sending </a:t>
            </a:r>
            <a:r>
              <a:rPr lang="en-US" sz="2000" dirty="0" smtClean="0">
                <a:solidFill>
                  <a:srgbClr val="00B0F0"/>
                </a:solidFill>
              </a:rPr>
              <a:t>signals</a:t>
            </a:r>
            <a:r>
              <a:rPr lang="en-US" sz="2000" dirty="0" smtClean="0"/>
              <a:t> to your brain muscles </a:t>
            </a:r>
          </a:p>
          <a:p>
            <a:pPr lvl="1">
              <a:buNone/>
            </a:pPr>
            <a:r>
              <a:rPr lang="en-US" sz="2000" dirty="0" smtClean="0"/>
              <a:t>	and glands.</a:t>
            </a:r>
          </a:p>
          <a:p>
            <a:pPr lvl="1">
              <a:buNone/>
            </a:pPr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pPr lvl="1">
              <a:buNone/>
            </a:pPr>
            <a:r>
              <a:rPr lang="en-US" sz="2000" b="1" i="1" dirty="0" smtClean="0">
                <a:solidFill>
                  <a:srgbClr val="00B0F0"/>
                </a:solidFill>
              </a:rPr>
              <a:t>Signals: help different parts of body to communicate with each other</a:t>
            </a:r>
          </a:p>
          <a:p>
            <a:pPr lvl="1">
              <a:buNone/>
            </a:pPr>
            <a:endParaRPr lang="en-US" sz="2000" b="1" i="1" dirty="0" smtClean="0">
              <a:solidFill>
                <a:srgbClr val="00B0F0"/>
              </a:solidFill>
            </a:endParaRPr>
          </a:p>
          <a:p>
            <a:pPr lvl="1">
              <a:buNone/>
            </a:pPr>
            <a:endParaRPr lang="en-US" sz="2000" b="1" i="1" dirty="0" smtClean="0">
              <a:solidFill>
                <a:srgbClr val="00B0F0"/>
              </a:solidFill>
            </a:endParaRPr>
          </a:p>
          <a:p>
            <a:pPr lvl="1">
              <a:buNone/>
            </a:pPr>
            <a:endParaRPr lang="en-US" sz="2000" b="1" i="1" dirty="0" smtClean="0">
              <a:solidFill>
                <a:srgbClr val="00B0F0"/>
              </a:solidFill>
            </a:endParaRPr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80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Neuron:</a:t>
            </a:r>
            <a:endParaRPr lang="en-US" b="1" u="sng" dirty="0"/>
          </a:p>
        </p:txBody>
      </p:sp>
      <p:pic>
        <p:nvPicPr>
          <p:cNvPr id="4098" name="Picture 2" descr="http://scientopia.org/blogs/scicurious/files/2011/05/neurons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5112" y="457200"/>
            <a:ext cx="3657086" cy="2743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609012" y="6248400"/>
            <a:ext cx="1306768" cy="33855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sz="1600" dirty="0" smtClean="0"/>
              <a:t>animation3</a:t>
            </a:r>
          </a:p>
        </p:txBody>
      </p:sp>
      <p:pic>
        <p:nvPicPr>
          <p:cNvPr id="7" name="animation3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36812" y="3810000"/>
            <a:ext cx="60960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5613" y="1066800"/>
            <a:ext cx="8381999" cy="548640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Cell body (soma): </a:t>
            </a:r>
            <a:r>
              <a:rPr lang="en-US" sz="2000" dirty="0" smtClean="0"/>
              <a:t>the central part of the neuron, contains the nucleus</a:t>
            </a:r>
          </a:p>
          <a:p>
            <a:pPr lvl="3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Function: </a:t>
            </a:r>
            <a:r>
              <a:rPr lang="en-US" sz="2000" dirty="0" smtClean="0"/>
              <a:t>regulates cell functioning</a:t>
            </a:r>
          </a:p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Dendrites:</a:t>
            </a:r>
            <a:r>
              <a:rPr lang="en-US" sz="2000" dirty="0" smtClean="0"/>
              <a:t> the branching part of the neuron </a:t>
            </a:r>
          </a:p>
          <a:p>
            <a:pPr lvl="3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Function:  </a:t>
            </a:r>
            <a:r>
              <a:rPr lang="en-US" sz="2000" dirty="0" smtClean="0"/>
              <a:t>receives messages from other neurons and relays them to the cell body</a:t>
            </a:r>
          </a:p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Axon (A nerve fiber): </a:t>
            </a:r>
            <a:r>
              <a:rPr lang="en-US" sz="2000" dirty="0" smtClean="0"/>
              <a:t>a single process extending from the cell body of a neuron </a:t>
            </a:r>
          </a:p>
          <a:p>
            <a:pPr lvl="4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Function: </a:t>
            </a:r>
            <a:r>
              <a:rPr lang="en-US" sz="2000" dirty="0" smtClean="0"/>
              <a:t>caries nerve impulses away from it.</a:t>
            </a:r>
            <a:endParaRPr lang="en-US" sz="2000" i="1" dirty="0" smtClean="0"/>
          </a:p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Synapse: </a:t>
            </a:r>
            <a:r>
              <a:rPr lang="en-US" sz="2000" dirty="0" smtClean="0"/>
              <a:t>the point of connection between two neurons or between a neuron and a muscle or gland. </a:t>
            </a:r>
          </a:p>
          <a:p>
            <a:pPr lvl="4" algn="just"/>
            <a:r>
              <a:rPr lang="en-US" sz="2000" dirty="0" smtClean="0">
                <a:solidFill>
                  <a:srgbClr val="FFFF00"/>
                </a:solidFill>
              </a:rPr>
              <a:t>Function: </a:t>
            </a:r>
            <a:r>
              <a:rPr lang="en-US" sz="2000" dirty="0" smtClean="0"/>
              <a:t>Electrochemical communication between neurons takes place at these junctions.</a:t>
            </a:r>
            <a:endParaRPr lang="en-US" sz="2000" dirty="0" smtClean="0">
              <a:solidFill>
                <a:srgbClr val="FFFF00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Neuron Structure:</a:t>
            </a:r>
            <a:endParaRPr lang="en-US" b="1" u="sng" dirty="0"/>
          </a:p>
        </p:txBody>
      </p:sp>
      <p:pic>
        <p:nvPicPr>
          <p:cNvPr id="3076" name="Picture 4" descr="http://morphonix.com/software/education/science/brain/game/specimens/images/neuron_part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13812" y="1676400"/>
            <a:ext cx="3048000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i.livescience.com/images/i/000/024/292/iFF/neurons-120208.jpg?13287276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947101">
            <a:off x="8378014" y="3865439"/>
            <a:ext cx="3053477" cy="2385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772" name="Picture 4" descr="http://www.pointofreturn.com/images/neuron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82368">
            <a:off x="4662969" y="3731316"/>
            <a:ext cx="2656054" cy="2366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0812" y="1066800"/>
            <a:ext cx="11583988" cy="5334000"/>
          </a:xfrm>
        </p:spPr>
        <p:txBody>
          <a:bodyPr/>
          <a:lstStyle/>
          <a:p>
            <a:pPr lvl="3">
              <a:buNone/>
            </a:pPr>
            <a:endParaRPr lang="en-US" sz="2000" dirty="0" smtClean="0"/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Types: </a:t>
            </a:r>
          </a:p>
          <a:p>
            <a:pPr lvl="3">
              <a:buNone/>
            </a:pPr>
            <a:endParaRPr lang="en-US" sz="2000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794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Types of Neuron:</a:t>
            </a:r>
            <a:endParaRPr lang="en-US" b="1" u="sng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570706" y="2704306"/>
            <a:ext cx="1752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446212" y="2133600"/>
            <a:ext cx="609600" cy="1588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32012" y="1905000"/>
            <a:ext cx="883920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sensory neurons</a:t>
            </a:r>
            <a:r>
              <a:rPr lang="en-US" sz="2000" dirty="0" smtClean="0"/>
              <a:t>: respond to input from sensory organs (skin, eyes, etc.)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6212" y="2667000"/>
            <a:ext cx="88392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motor neurons: </a:t>
            </a:r>
            <a:r>
              <a:rPr lang="en-US" sz="2000" dirty="0" smtClean="0"/>
              <a:t>send signals to muscles to control movement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6212" y="3352800"/>
            <a:ext cx="88392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interneuron: </a:t>
            </a:r>
            <a:r>
              <a:rPr lang="en-US" sz="2000" dirty="0" smtClean="0"/>
              <a:t>connect the sensory neurons and motor neurons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446212" y="2895600"/>
            <a:ext cx="609600" cy="1588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446212" y="3581400"/>
            <a:ext cx="609600" cy="1588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31812" y="6019800"/>
            <a:ext cx="1074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sz="2000" dirty="0" smtClean="0"/>
              <a:t>Average human brain </a:t>
            </a:r>
            <a:r>
              <a:rPr lang="en-US" sz="2000" dirty="0" smtClean="0">
                <a:sym typeface="Symbol" pitchFamily="1" charset="2"/>
              </a:rPr>
              <a:t> 100 billion neurons</a:t>
            </a:r>
            <a:endParaRPr lang="en-US" sz="2000" dirty="0"/>
          </a:p>
        </p:txBody>
      </p:sp>
      <p:pic>
        <p:nvPicPr>
          <p:cNvPr id="32770" name="Picture 2" descr="http://media.tumblr.com/tumblr_lytskoHmv71r6i8s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634532">
            <a:off x="1283740" y="3978577"/>
            <a:ext cx="2590800" cy="194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5612" y="1066800"/>
            <a:ext cx="10972800" cy="5334000"/>
          </a:xfrm>
        </p:spPr>
        <p:txBody>
          <a:bodyPr/>
          <a:lstStyle/>
          <a:p>
            <a:pPr lvl="1">
              <a:buNone/>
            </a:pPr>
            <a:endParaRPr lang="en-US" sz="2000" b="1" i="1" dirty="0" smtClean="0">
              <a:solidFill>
                <a:srgbClr val="00B0F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Function :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It receives signals from other neurons or sensory organs.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 Processes these signals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Sends signals to other neurons, muscles, or bodily organs.</a:t>
            </a:r>
          </a:p>
          <a:p>
            <a:pPr lvl="1">
              <a:buNone/>
            </a:pPr>
            <a:endParaRPr lang="en-US" sz="2000" b="1" i="1" dirty="0" smtClean="0">
              <a:solidFill>
                <a:srgbClr val="00B0F0"/>
              </a:solidFill>
            </a:endParaRPr>
          </a:p>
          <a:p>
            <a:pPr lvl="1">
              <a:buNone/>
            </a:pPr>
            <a:endParaRPr lang="en-US" sz="2000" b="1" i="1" dirty="0" smtClean="0">
              <a:solidFill>
                <a:srgbClr val="00B0F0"/>
              </a:solidFill>
            </a:endParaRPr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794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Function of Neuron:</a:t>
            </a:r>
            <a:endParaRPr lang="en-US" b="1" u="sng" dirty="0"/>
          </a:p>
        </p:txBody>
      </p:sp>
      <p:pic>
        <p:nvPicPr>
          <p:cNvPr id="10242" name="Picture 2" descr="http://memoryclinic.co.nz/site/tccmc/images/Quiz/brain%20blue%20neurons%20-%20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66212" y="685800"/>
            <a:ext cx="2705100" cy="250742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609012" y="6248400"/>
            <a:ext cx="1319592" cy="33855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en-US" sz="1600" dirty="0" smtClean="0"/>
              <a:t>Animation4</a:t>
            </a:r>
          </a:p>
        </p:txBody>
      </p:sp>
      <p:pic>
        <p:nvPicPr>
          <p:cNvPr id="9" name="animation4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62491" y="3200400"/>
            <a:ext cx="6217921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5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5612" y="1066800"/>
            <a:ext cx="10972800" cy="5334000"/>
          </a:xfrm>
        </p:spPr>
        <p:txBody>
          <a:bodyPr/>
          <a:lstStyle/>
          <a:p>
            <a:pPr lvl="1">
              <a:buNone/>
            </a:pPr>
            <a:endParaRPr lang="en-US" sz="2000" b="1" i="1" dirty="0" smtClean="0">
              <a:solidFill>
                <a:srgbClr val="00B0F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Hitting am irritating mosquito, sitting on your arm. </a:t>
            </a:r>
          </a:p>
          <a:p>
            <a:pPr lvl="1">
              <a:buNone/>
            </a:pPr>
            <a:endParaRPr lang="en-US" sz="2000" b="1" i="1" dirty="0" smtClean="0">
              <a:solidFill>
                <a:srgbClr val="00B0F0"/>
              </a:solidFill>
            </a:endParaRPr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794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Example:</a:t>
            </a:r>
            <a:endParaRPr lang="en-US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0209212" y="5715000"/>
            <a:ext cx="1219200" cy="33855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1600" dirty="0" smtClean="0"/>
              <a:t>Video: 5</a:t>
            </a:r>
          </a:p>
        </p:txBody>
      </p:sp>
      <p:pic>
        <p:nvPicPr>
          <p:cNvPr id="6" name="video5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00212" y="1938338"/>
            <a:ext cx="8204200" cy="461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5612" y="1066800"/>
            <a:ext cx="11125200" cy="5334000"/>
          </a:xfrm>
        </p:spPr>
        <p:txBody>
          <a:bodyPr/>
          <a:lstStyle/>
          <a:p>
            <a:pPr lvl="1">
              <a:buNone/>
            </a:pPr>
            <a:endParaRPr lang="en-US" sz="2000" b="1" i="1" dirty="0" smtClean="0">
              <a:solidFill>
                <a:srgbClr val="00B0F0"/>
              </a:solidFill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You are able to feel the mosquitoes sitting on your arm and you sense that’s its dangerous so you hit it immediately.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How???</a:t>
            </a:r>
          </a:p>
          <a:p>
            <a:pPr lvl="3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Sensory neuron will receive signal from skin.</a:t>
            </a:r>
          </a:p>
          <a:p>
            <a:pPr lvl="3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Your skin is the sensory organ that sense the presence of something on your arm. </a:t>
            </a:r>
          </a:p>
          <a:p>
            <a:pPr lvl="3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The signal will be processed that it is a mosquito</a:t>
            </a:r>
          </a:p>
          <a:p>
            <a:pPr lvl="3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Motor neuron will then send signal to the muscles (arm muscles) to move and hit the mosquito. </a:t>
            </a:r>
          </a:p>
          <a:p>
            <a:pPr lvl="1">
              <a:buFont typeface="Wingdings" pitchFamily="2" charset="2"/>
              <a:buChar char="§"/>
            </a:pPr>
            <a:endParaRPr lang="en-US" sz="2000" dirty="0" smtClean="0">
              <a:solidFill>
                <a:srgbClr val="FFFF00"/>
              </a:solidFill>
            </a:endParaRPr>
          </a:p>
          <a:p>
            <a:pPr lvl="1">
              <a:buNone/>
            </a:pPr>
            <a:endParaRPr lang="en-US" sz="2000" b="1" i="1" dirty="0" smtClean="0">
              <a:solidFill>
                <a:srgbClr val="00B0F0"/>
              </a:solidFill>
            </a:endParaRPr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  <a:p>
            <a:pPr lvl="3">
              <a:buNone/>
            </a:pPr>
            <a:endParaRPr lang="en-US" sz="2000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794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Example explanation: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www.ucl.ac.uk/~sjjgsca/NerveRestPotChan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56612" y="1181099"/>
            <a:ext cx="2997201" cy="2247901"/>
          </a:xfrm>
          <a:prstGeom prst="rect">
            <a:avLst/>
          </a:prstGeom>
          <a:noFill/>
        </p:spPr>
      </p:pic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5612" y="838200"/>
            <a:ext cx="7696200" cy="5715000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Nerves propagate signals in the form of action potentials.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Resting potential: </a:t>
            </a:r>
            <a:r>
              <a:rPr lang="en-US" sz="2000" dirty="0" smtClean="0"/>
              <a:t>the negative charge maintained within neurons that are at rest.</a:t>
            </a:r>
          </a:p>
          <a:p>
            <a:pPr lvl="2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/>
              <a:t>It is due to more sodium ions outside neuron than inside, and more potassium inside neuron than outside</a:t>
            </a: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Action potential: </a:t>
            </a:r>
            <a:r>
              <a:rPr lang="en-US" sz="2000" dirty="0" smtClean="0"/>
              <a:t>a neural impulse-- the shifting change in charge that moves down the axon to terminal buttons</a:t>
            </a:r>
            <a:endParaRPr lang="en-US" sz="2000" dirty="0" smtClean="0">
              <a:solidFill>
                <a:srgbClr val="FFFF00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Signal propagation in neurons: </a:t>
            </a:r>
            <a:endParaRPr lang="en-US" b="1" u="sng" dirty="0"/>
          </a:p>
        </p:txBody>
      </p:sp>
      <p:pic>
        <p:nvPicPr>
          <p:cNvPr id="24578" name="Picture 2" descr="http://mikeclaffey.com/psyc2/images/action_potential_axon.JPG"/>
          <p:cNvPicPr>
            <a:picLocks noChangeAspect="1" noChangeArrowheads="1"/>
          </p:cNvPicPr>
          <p:nvPr/>
        </p:nvPicPr>
        <p:blipFill>
          <a:blip r:embed="rId3"/>
          <a:srcRect b="27735"/>
          <a:stretch>
            <a:fillRect/>
          </a:stretch>
        </p:blipFill>
        <p:spPr bwMode="auto">
          <a:xfrm>
            <a:off x="8304212" y="3581400"/>
            <a:ext cx="3300211" cy="3124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5612" y="1219200"/>
            <a:ext cx="10439400" cy="5334000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Lets see a video for more details: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Signal propagation in neurons: </a:t>
            </a:r>
            <a:endParaRPr lang="en-US" b="1" u="sng" dirty="0"/>
          </a:p>
        </p:txBody>
      </p:sp>
      <p:pic>
        <p:nvPicPr>
          <p:cNvPr id="6" name="video6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4412" y="1981200"/>
            <a:ext cx="8001000" cy="43053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37812" y="5715000"/>
            <a:ext cx="1219200" cy="33855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1600" dirty="0" smtClean="0"/>
              <a:t>Video: 6</a:t>
            </a:r>
          </a:p>
        </p:txBody>
      </p:sp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5612" y="1219200"/>
            <a:ext cx="11277600" cy="5105400"/>
          </a:xfrm>
        </p:spPr>
        <p:txBody>
          <a:bodyPr>
            <a:normAutofit/>
          </a:bodyPr>
          <a:lstStyle/>
          <a:p>
            <a:pPr lvl="1"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000" dirty="0" smtClean="0"/>
              <a:t>Explanation to the video</a:t>
            </a:r>
          </a:p>
          <a:p>
            <a:pPr lvl="1"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000" dirty="0" smtClean="0"/>
              <a:t>When the action potential passes sodium channel open and response to membrane depolarization. </a:t>
            </a:r>
          </a:p>
          <a:p>
            <a:pPr lvl="1"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000" dirty="0" smtClean="0"/>
              <a:t>Sodium ion rush into the axon, further depolarizing its membrane.</a:t>
            </a:r>
          </a:p>
          <a:p>
            <a:pPr lvl="1"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000" dirty="0" smtClean="0"/>
              <a:t>Sodium channel  then switch into a new inactivated state in which they are closed. </a:t>
            </a:r>
          </a:p>
          <a:p>
            <a:pPr lvl="1"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000" dirty="0" smtClean="0"/>
              <a:t>Sodium channel is then ready to get open if next action potential take place</a:t>
            </a:r>
            <a:r>
              <a:rPr lang="en-US" sz="2000" dirty="0" smtClean="0"/>
              <a:t>.</a:t>
            </a:r>
          </a:p>
          <a:p>
            <a:pPr lvl="1"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000" dirty="0" smtClean="0"/>
              <a:t>Action potential is propagated in only one direction in an axon. 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lvl="1">
              <a:buFont typeface="Wingdings" pitchFamily="2" charset="2"/>
              <a:buChar char="§"/>
            </a:pPr>
            <a:endParaRPr lang="en-US" sz="2000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Signal propagation in neurons cont..: </a:t>
            </a:r>
            <a:endParaRPr lang="en-US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8143" t="18750" r="17435" b="13542"/>
          <a:stretch>
            <a:fillRect/>
          </a:stretch>
        </p:blipFill>
        <p:spPr bwMode="auto">
          <a:xfrm>
            <a:off x="1141412" y="3962400"/>
            <a:ext cx="438443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8375" t="11458" r="16032" b="34375"/>
          <a:stretch>
            <a:fillRect/>
          </a:stretch>
        </p:blipFill>
        <p:spPr bwMode="auto">
          <a:xfrm>
            <a:off x="5942012" y="3943350"/>
            <a:ext cx="5180454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03212" y="990600"/>
            <a:ext cx="11201400" cy="4978401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lvl="1" algn="ctr">
              <a:buNone/>
            </a:pPr>
            <a:r>
              <a:rPr lang="en-US" sz="2000" i="1" dirty="0" smtClean="0">
                <a:solidFill>
                  <a:srgbClr val="FFFF00"/>
                </a:solidFill>
              </a:rPr>
              <a:t>Once the neuron receives the signal it has to fire it off </a:t>
            </a:r>
            <a:r>
              <a:rPr lang="en-US" sz="2000" dirty="0" smtClean="0">
                <a:solidFill>
                  <a:srgbClr val="FFFF00"/>
                </a:solidFill>
              </a:rPr>
              <a:t>and generates an action potential</a:t>
            </a:r>
            <a:r>
              <a:rPr lang="en-US" sz="2000" i="1" dirty="0" smtClean="0">
                <a:solidFill>
                  <a:srgbClr val="FFFF00"/>
                </a:solidFill>
              </a:rPr>
              <a:t>. </a:t>
            </a:r>
          </a:p>
          <a:p>
            <a:pPr lvl="1" algn="ctr">
              <a:buNone/>
            </a:pPr>
            <a:endParaRPr lang="en-US" sz="2000" i="1" dirty="0">
              <a:solidFill>
                <a:srgbClr val="FFFF0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 If stimulation reaches a certain threshold, or minimum level, the neuron fires and sends an impulse.</a:t>
            </a:r>
          </a:p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 If stimulation doesn’t reach that threshold, the neuron simply doesn’t fire. </a:t>
            </a:r>
            <a:endParaRPr lang="en-US" sz="2000" dirty="0" smtClean="0">
              <a:solidFill>
                <a:srgbClr val="FFFF00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All or Non Law</a:t>
            </a:r>
            <a:endParaRPr lang="en-US" b="1" u="sng" dirty="0"/>
          </a:p>
        </p:txBody>
      </p:sp>
      <p:pic>
        <p:nvPicPr>
          <p:cNvPr id="1026" name="Picture 2" descr="http://4.bp.blogspot.com/-HNCCS5wCSJY/Tfj79_iqnkI/AAAAAAAABEI/Iq6aDqwnEBc/s1600/neuron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5212" y="3962400"/>
            <a:ext cx="4114800" cy="2731376"/>
          </a:xfrm>
          <a:prstGeom prst="rect">
            <a:avLst/>
          </a:prstGeom>
          <a:noFill/>
        </p:spPr>
      </p:pic>
      <p:pic>
        <p:nvPicPr>
          <p:cNvPr id="1028" name="Picture 4" descr="http://leavingbio.net/the%20nervous%20system_files/THE%20NERVOUS%20SYSTEM_files/image00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5012" y="3810000"/>
            <a:ext cx="3810000" cy="28232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03212" y="990600"/>
            <a:ext cx="11201400" cy="4978401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lvl="1" algn="ctr"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How a neuron communicates with another neuron?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100 billion neurons in a human brain, connected to an average of 10,000 others; some up to 100,000 (Shepherd, 1999)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Synapse: </a:t>
            </a:r>
            <a:r>
              <a:rPr lang="en-US" sz="2000" dirty="0" smtClean="0"/>
              <a:t>the place where an axon of one neuron meets with the dendrite/cell body of another neuron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Synaptic cleft: </a:t>
            </a:r>
            <a:r>
              <a:rPr lang="en-US" sz="2000" dirty="0" smtClean="0"/>
              <a:t>the gap between the axon and the dendrite/cell body across which neural transmission occurs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Neurotransmitters: </a:t>
            </a:r>
            <a:r>
              <a:rPr lang="en-US" sz="2000" dirty="0" smtClean="0"/>
              <a:t>a chemical that sends signals from one neuron to another over the synaptic cleft</a:t>
            </a:r>
          </a:p>
          <a:p>
            <a:pPr lvl="1"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Synaptic transmission </a:t>
            </a:r>
            <a:endParaRPr lang="en-US" b="1" u="sng" dirty="0"/>
          </a:p>
        </p:txBody>
      </p:sp>
      <p:pic>
        <p:nvPicPr>
          <p:cNvPr id="4" name="Picture 5" descr="Neuron_transmission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418012" y="4114800"/>
            <a:ext cx="3194834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03213" y="1295400"/>
            <a:ext cx="10971452" cy="4978401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lvl="1" algn="ctr"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The signal flies over the synaptic gap to another neuron and the process repeats itself. </a:t>
            </a:r>
          </a:p>
          <a:p>
            <a:pPr lvl="1" algn="ctr">
              <a:buNone/>
            </a:pPr>
            <a:endParaRPr lang="en-US" sz="2000" dirty="0" smtClean="0">
              <a:solidFill>
                <a:srgbClr val="FFFF00"/>
              </a:solidFill>
            </a:endParaRP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The Dendrite receives the chemical signals or</a:t>
            </a:r>
          </a:p>
          <a:p>
            <a:pPr lvl="1" algn="just">
              <a:buNone/>
            </a:pPr>
            <a:r>
              <a:rPr lang="en-US" sz="2000" dirty="0" smtClean="0"/>
              <a:t>	 neurotransmitter.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Excites the neuron.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Sodium ions enter the neuron and charge it. 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An electric current travels through the axon </a:t>
            </a:r>
          </a:p>
          <a:p>
            <a:pPr lvl="1" algn="just">
              <a:buNone/>
            </a:pPr>
            <a:r>
              <a:rPr lang="en-US" sz="2000" dirty="0" smtClean="0"/>
              <a:t>	and reaches the terminal.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/>
              <a:t>The terminal fire off the signal over the synaptic</a:t>
            </a:r>
          </a:p>
          <a:p>
            <a:pPr lvl="1" algn="just">
              <a:buNone/>
            </a:pPr>
            <a:r>
              <a:rPr lang="en-US" sz="2000" dirty="0" smtClean="0"/>
              <a:t>	 gap to the next neuron.  </a:t>
            </a:r>
          </a:p>
          <a:p>
            <a:pPr lvl="1"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Neuron to neuron</a:t>
            </a:r>
            <a:endParaRPr lang="en-US" b="1" u="sng" dirty="0"/>
          </a:p>
        </p:txBody>
      </p:sp>
      <p:pic>
        <p:nvPicPr>
          <p:cNvPr id="4" name="Picture 2" descr="Picture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56411" y="2819400"/>
            <a:ext cx="5119751" cy="365760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Synaptic transmission cont..</a:t>
            </a:r>
            <a:endParaRPr lang="en-US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0742612" y="5791200"/>
            <a:ext cx="1219200" cy="33855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sz="1600" dirty="0" smtClean="0"/>
              <a:t>Video: </a:t>
            </a:r>
            <a:r>
              <a:rPr lang="en-US" sz="1600" dirty="0" smtClean="0"/>
              <a:t>7</a:t>
            </a:r>
          </a:p>
        </p:txBody>
      </p:sp>
      <p:pic>
        <p:nvPicPr>
          <p:cNvPr id="6" name="video7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2412" y="1447800"/>
            <a:ext cx="8915401" cy="501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0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Some neurotransmitters</a:t>
            </a:r>
            <a:endParaRPr lang="en-US" b="1" u="sng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Group 62"/>
          <p:cNvGraphicFramePr>
            <a:graphicFrameLocks noGrp="1"/>
          </p:cNvGraphicFramePr>
          <p:nvPr/>
        </p:nvGraphicFramePr>
        <p:xfrm>
          <a:off x="1751012" y="1295400"/>
          <a:ext cx="8839200" cy="4803648"/>
        </p:xfrm>
        <a:graphic>
          <a:graphicData uri="http://schemas.openxmlformats.org/drawingml/2006/table">
            <a:tbl>
              <a:tblPr/>
              <a:tblGrid>
                <a:gridCol w="2362200"/>
                <a:gridCol w="3530600"/>
                <a:gridCol w="29464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Neurotransmitter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Examples of malfunctions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Acetylcholine (ACh)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Enables muscle action, learning &amp; memory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Alzheimer’s disease </a:t>
                      </a: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  <a:sym typeface="Monotype Sorts" pitchFamily="1" charset="2"/>
                        </a:rPr>
                        <a:t>less </a:t>
                      </a:r>
                      <a:r>
                        <a:rPr kumimoji="1" lang="en-US" sz="2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  <a:sym typeface="Monotype Sorts" pitchFamily="1" charset="2"/>
                        </a:rPr>
                        <a:t>ACh</a:t>
                      </a: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  <a:sym typeface="Monotype Sorts" pitchFamily="1" charset="2"/>
                        </a:rPr>
                        <a:t> production</a:t>
                      </a:r>
                      <a:endParaRPr kumimoji="1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Dopamine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Influences movement, learning, attention, &amp; emotion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Excess </a:t>
                      </a: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  <a:sym typeface="Monotype Sorts" pitchFamily="1" charset="2"/>
                        </a:rPr>
                        <a:t>schizophrenia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  <a:sym typeface="Monotype Sorts" pitchFamily="1" charset="2"/>
                        </a:rPr>
                        <a:t>Undersupply Parkinson’s disease</a:t>
                      </a:r>
                      <a:endParaRPr kumimoji="1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Serotonin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Affects mood, hunger, sleep, and arousal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Undersupply </a:t>
                      </a: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  <a:sym typeface="Monotype Sorts" pitchFamily="1" charset="2"/>
                        </a:rPr>
                        <a:t>depression</a:t>
                      </a:r>
                      <a:endParaRPr kumimoji="1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Norepinephrine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Helps control alertness &amp; arousal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Undersupply </a:t>
                      </a: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  <a:sym typeface="Monotype Sorts" pitchFamily="1" charset="2"/>
                        </a:rPr>
                        <a:t>depressed mood</a:t>
                      </a:r>
                      <a:endParaRPr kumimoji="1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Glutamate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Excitatory neurotransmitter involved in memory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0000"/>
                        </a:buClr>
                        <a:buSzTx/>
                        <a:buFont typeface="Wingdings" pitchFamily="1" charset="2"/>
                        <a:buNone/>
                        <a:tabLst/>
                      </a:pP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</a:rPr>
                        <a:t>Excess </a:t>
                      </a:r>
                      <a:r>
                        <a:rPr kumimoji="1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1" charset="-128"/>
                          <a:sym typeface="Monotype Sorts" pitchFamily="1" charset="2"/>
                        </a:rPr>
                        <a:t>overstimulation of brain, seizures</a:t>
                      </a:r>
                      <a:endParaRPr kumimoji="1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4612" y="3581400"/>
            <a:ext cx="8535988" cy="2147926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Nervous system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100" name="Picture 4" descr="http://www.spiritvoyage.com/blog/wp-content/uploads/nervoussyst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99412" y="1524000"/>
            <a:ext cx="3492790" cy="4648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31812" y="1066800"/>
            <a:ext cx="11125200" cy="5207001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comprised of the </a:t>
            </a:r>
            <a:r>
              <a:rPr lang="en-US" dirty="0" smtClean="0">
                <a:solidFill>
                  <a:srgbClr val="FFFF00"/>
                </a:solidFill>
              </a:rPr>
              <a:t>central nervous system </a:t>
            </a:r>
            <a:r>
              <a:rPr lang="en-US" dirty="0" smtClean="0"/>
              <a:t>and the </a:t>
            </a:r>
            <a:r>
              <a:rPr lang="en-US" dirty="0" smtClean="0">
                <a:solidFill>
                  <a:srgbClr val="FFFF00"/>
                </a:solidFill>
              </a:rPr>
              <a:t>peripheral nervous system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The nervous system</a:t>
            </a:r>
            <a:endParaRPr lang="en-US" b="1" u="sng" dirty="0"/>
          </a:p>
        </p:txBody>
      </p:sp>
      <p:pic>
        <p:nvPicPr>
          <p:cNvPr id="4" name="Picture 2" descr="http://www.fibromyalgiabodypain.com/wp-content/uploads/2011/01/Spinal-Cordandbrain_updat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2" y="2743200"/>
            <a:ext cx="2705100" cy="360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890" name="Picture 2" descr="http://kids.discovery.com/img/images/your-nervous-system-4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4412" y="2667000"/>
            <a:ext cx="48768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84212" y="1295400"/>
            <a:ext cx="10896600" cy="4978401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central nervous system: </a:t>
            </a:r>
            <a:r>
              <a:rPr lang="en-US" sz="2000" dirty="0" smtClean="0">
                <a:solidFill>
                  <a:srgbClr val="FFFF00"/>
                </a:solidFill>
              </a:rPr>
              <a:t>brain and spinal cord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31 pairs of spinal nerves radiate from the spinal cord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Reflex: </a:t>
            </a:r>
            <a:r>
              <a:rPr lang="en-US" sz="2000" dirty="0" smtClean="0"/>
              <a:t>an automatic response to an event. The Reflex arc is the main functional unit of the nervous system that helps a person react to a stimulus.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Example: </a:t>
            </a:r>
            <a:r>
              <a:rPr lang="en-US" sz="2000" dirty="0" smtClean="0"/>
              <a:t>sensory neuron detects pain/hot, </a:t>
            </a:r>
          </a:p>
          <a:p>
            <a:pPr>
              <a:buNone/>
            </a:pPr>
            <a:r>
              <a:rPr lang="en-US" sz="2000" dirty="0" smtClean="0"/>
              <a:t>	send signal to spinal cord, spinal cord </a:t>
            </a:r>
            <a:r>
              <a:rPr lang="en-US" sz="2000" dirty="0" smtClean="0">
                <a:sym typeface="Monotype Sorts" pitchFamily="1" charset="2"/>
              </a:rPr>
              <a:t>signal to </a:t>
            </a:r>
          </a:p>
          <a:p>
            <a:pPr>
              <a:buNone/>
            </a:pPr>
            <a:r>
              <a:rPr lang="en-US" sz="2000" dirty="0" smtClean="0">
                <a:sym typeface="Monotype Sorts" pitchFamily="1" charset="2"/>
              </a:rPr>
              <a:t>	motor neurons</a:t>
            </a:r>
          </a:p>
          <a:p>
            <a:pPr lvl="1">
              <a:buFont typeface="Wingdings" pitchFamily="2" charset="2"/>
              <a:buChar char="§"/>
            </a:pPr>
            <a:endParaRPr lang="en-US" sz="2000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048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Central nervous system</a:t>
            </a:r>
            <a:endParaRPr lang="en-US" b="1" u="sng" dirty="0"/>
          </a:p>
        </p:txBody>
      </p:sp>
      <p:pic>
        <p:nvPicPr>
          <p:cNvPr id="36866" name="Picture 2" descr="http://cbse.myindialist.com/wp-content/uploads/2010/06/clip_image00248.jpg"/>
          <p:cNvPicPr>
            <a:picLocks noChangeAspect="1" noChangeArrowheads="1"/>
          </p:cNvPicPr>
          <p:nvPr/>
        </p:nvPicPr>
        <p:blipFill>
          <a:blip r:embed="rId2"/>
          <a:srcRect b="7246"/>
          <a:stretch>
            <a:fillRect/>
          </a:stretch>
        </p:blipFill>
        <p:spPr bwMode="auto">
          <a:xfrm>
            <a:off x="1065212" y="4345708"/>
            <a:ext cx="4019549" cy="2436091"/>
          </a:xfrm>
          <a:prstGeom prst="rect">
            <a:avLst/>
          </a:prstGeom>
          <a:noFill/>
        </p:spPr>
      </p:pic>
      <p:pic>
        <p:nvPicPr>
          <p:cNvPr id="36868" name="Picture 4" descr="http://www.umm.edu/graphics/images/en/19588.jpg"/>
          <p:cNvPicPr>
            <a:picLocks noChangeAspect="1" noChangeArrowheads="1"/>
          </p:cNvPicPr>
          <p:nvPr/>
        </p:nvPicPr>
        <p:blipFill>
          <a:blip r:embed="rId3"/>
          <a:srcRect b="20833"/>
          <a:stretch>
            <a:fillRect/>
          </a:stretch>
        </p:blipFill>
        <p:spPr bwMode="auto">
          <a:xfrm>
            <a:off x="7008812" y="3124200"/>
            <a:ext cx="4476749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8012" y="1066800"/>
            <a:ext cx="10820399" cy="5207001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/>
              <a:t>Peripheral Nervous System: </a:t>
            </a:r>
            <a:r>
              <a:rPr lang="en-US" sz="2400" dirty="0" smtClean="0">
                <a:solidFill>
                  <a:srgbClr val="FFFF00"/>
                </a:solidFill>
              </a:rPr>
              <a:t>links central nervous system to organs.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/>
              <a:t>Comprised of the skeletal nervous system and the autonomic nervous system.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FFFF00"/>
                </a:solidFill>
              </a:rPr>
              <a:t>Skeletal nervous system: </a:t>
            </a:r>
            <a:r>
              <a:rPr lang="en-US" sz="2400" dirty="0" smtClean="0"/>
              <a:t>controls voluntary movements of our skeletal muscles.</a:t>
            </a:r>
          </a:p>
          <a:p>
            <a:pPr algn="just">
              <a:buFont typeface="Wingdings" pitchFamily="2" charset="2"/>
              <a:buChar char="§"/>
            </a:pPr>
            <a:endParaRPr lang="en-US" sz="24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Peripheral nervous system</a:t>
            </a:r>
            <a:endParaRPr lang="en-US" b="1" u="sng" dirty="0"/>
          </a:p>
        </p:txBody>
      </p:sp>
      <p:pic>
        <p:nvPicPr>
          <p:cNvPr id="3074" name="Picture 2" descr="http://www.indiana.edu/~p1013447/images/pns_cnsc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0412" y="3429000"/>
            <a:ext cx="2971800" cy="3258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03212" y="1066800"/>
            <a:ext cx="11125199" cy="5207001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Autonomic nervous system: </a:t>
            </a:r>
            <a:r>
              <a:rPr lang="en-US" sz="2000" dirty="0" smtClean="0"/>
              <a:t>controls many of the self-regulatory functions of the body (e.g. digestion, circulation)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comprised of the sympathetic and parasympathetic</a:t>
            </a:r>
          </a:p>
          <a:p>
            <a:pPr algn="just">
              <a:buNone/>
            </a:pPr>
            <a:r>
              <a:rPr lang="en-US" sz="2000" dirty="0" smtClean="0"/>
              <a:t>	 nervous systems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sympathetic: </a:t>
            </a:r>
            <a:r>
              <a:rPr lang="en-US" sz="2000" dirty="0" smtClean="0"/>
              <a:t>prepares us for defensive actions </a:t>
            </a:r>
          </a:p>
          <a:p>
            <a:pPr algn="just">
              <a:buNone/>
            </a:pPr>
            <a:r>
              <a:rPr lang="en-US" sz="2000" dirty="0" smtClean="0"/>
              <a:t>	against threats (e.g. faster heart rate, increased </a:t>
            </a:r>
          </a:p>
          <a:p>
            <a:pPr algn="just">
              <a:buNone/>
            </a:pPr>
            <a:r>
              <a:rPr lang="en-US" sz="2000" dirty="0" smtClean="0"/>
              <a:t>	breathing rate, inhibits digestion, dilates pupils to </a:t>
            </a:r>
          </a:p>
          <a:p>
            <a:pPr algn="just">
              <a:buNone/>
            </a:pPr>
            <a:r>
              <a:rPr lang="en-US" sz="2000" dirty="0" smtClean="0"/>
              <a:t>	allow greater light sensitivity)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Parasympathetic: </a:t>
            </a:r>
            <a:r>
              <a:rPr lang="en-US" sz="2000" dirty="0" smtClean="0"/>
              <a:t>counteracts effects of sympathetic</a:t>
            </a:r>
          </a:p>
          <a:p>
            <a:pPr algn="just">
              <a:buNone/>
            </a:pPr>
            <a:r>
              <a:rPr lang="en-US" sz="2000" dirty="0" smtClean="0"/>
              <a:t>	 nervous system, calms us down</a:t>
            </a:r>
            <a:endParaRPr lang="en-US" sz="20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Autonomic nervous system </a:t>
            </a:r>
            <a:endParaRPr lang="en-US" b="1" u="sng" dirty="0"/>
          </a:p>
        </p:txBody>
      </p:sp>
      <p:pic>
        <p:nvPicPr>
          <p:cNvPr id="39938" name="Picture 2" descr="http://flatworldknowledge.lardbucket.org/books/introduction-to-psychology/section_07/0a33a241806f78f7ee50cd1ad1d4bcc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6578" y="1981200"/>
            <a:ext cx="4691433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5612" y="838200"/>
            <a:ext cx="8839200" cy="5791200"/>
          </a:xfrm>
        </p:spPr>
        <p:txBody>
          <a:bodyPr>
            <a:normAutofit lnSpcReduction="10000"/>
          </a:bodyPr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ctr"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Your brain is amazing and complex 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Brainstem: </a:t>
            </a:r>
            <a:r>
              <a:rPr lang="en-US" sz="2000" dirty="0" smtClean="0"/>
              <a:t>the set of neural structures at the base of the brain, including the medulla, the reticular formation, and the Pons</a:t>
            </a:r>
          </a:p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Medulla: </a:t>
            </a:r>
            <a:r>
              <a:rPr lang="en-US" sz="2000" dirty="0" smtClean="0"/>
              <a:t>controls heartbeat, breathing, and swallowing</a:t>
            </a:r>
          </a:p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Reticular formation: </a:t>
            </a:r>
            <a:r>
              <a:rPr lang="en-US" sz="2000" dirty="0" smtClean="0"/>
              <a:t>regulates alertness and autonomic nervous system activity</a:t>
            </a:r>
          </a:p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Pons: </a:t>
            </a:r>
            <a:r>
              <a:rPr lang="en-US" sz="2000" dirty="0" smtClean="0"/>
              <a:t>bridge from brainstem to cerebellum; controls a variety of functions, including sleep and control of facial muscles </a:t>
            </a:r>
          </a:p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little brain: </a:t>
            </a:r>
            <a:r>
              <a:rPr lang="en-US" sz="2000" dirty="0" smtClean="0"/>
              <a:t>extending from rear of brainstem-- coordinates physical movement</a:t>
            </a:r>
          </a:p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The cerebellum:</a:t>
            </a:r>
            <a:r>
              <a:rPr lang="en-US" sz="2000" dirty="0" smtClean="0"/>
              <a:t> is the area of the hindbrain that controls motor movement coordination, balance, equilibrium and muscle tone.</a:t>
            </a:r>
          </a:p>
          <a:p>
            <a:pPr algn="just"/>
            <a:r>
              <a:rPr lang="en-US" sz="2000" dirty="0" smtClean="0">
                <a:solidFill>
                  <a:srgbClr val="FFFF00"/>
                </a:solidFill>
              </a:rPr>
              <a:t>Thalamus: </a:t>
            </a:r>
            <a:r>
              <a:rPr lang="en-US" sz="2000" dirty="0" smtClean="0"/>
              <a:t>the brain’s sensory switchboard; receives signals from the sensory and motor systems</a:t>
            </a:r>
          </a:p>
          <a:p>
            <a:pPr>
              <a:buFont typeface="Wingdings" pitchFamily="2" charset="2"/>
              <a:buChar char="§"/>
            </a:pPr>
            <a:endParaRPr lang="en-US" sz="2400" dirty="0" smtClean="0"/>
          </a:p>
          <a:p>
            <a:pPr>
              <a:buFont typeface="Wingdings" pitchFamily="2" charset="2"/>
              <a:buChar char="§"/>
            </a:pPr>
            <a:endParaRPr lang="en-US" sz="2400" dirty="0" smtClean="0">
              <a:solidFill>
                <a:srgbClr val="FFFF00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Structure of brain</a:t>
            </a:r>
            <a:endParaRPr lang="en-US" b="1" u="sng" dirty="0"/>
          </a:p>
        </p:txBody>
      </p:sp>
      <p:pic>
        <p:nvPicPr>
          <p:cNvPr id="40962" name="Picture 2" descr="http://www.magicalmaths.org/wp-content/uploads/2013/01/brain-image-picture-clipart-6.jpg"/>
          <p:cNvPicPr>
            <a:picLocks noChangeAspect="1" noChangeArrowheads="1"/>
          </p:cNvPicPr>
          <p:nvPr/>
        </p:nvPicPr>
        <p:blipFill>
          <a:blip r:embed="rId2" cstate="print"/>
          <a:srcRect l="14791" r="10727"/>
          <a:stretch>
            <a:fillRect/>
          </a:stretch>
        </p:blipFill>
        <p:spPr bwMode="auto">
          <a:xfrm>
            <a:off x="9218612" y="1981200"/>
            <a:ext cx="2902744" cy="403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79412" y="914400"/>
            <a:ext cx="11277600" cy="5207001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Our brain is divided into two halves: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left brain: </a:t>
            </a:r>
            <a:r>
              <a:rPr lang="en-US" sz="2000" dirty="0" smtClean="0"/>
              <a:t>written language, spoken language, number skills, reasoning (analytical and verbal)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Right brain: </a:t>
            </a:r>
            <a:r>
              <a:rPr lang="en-US" sz="2000" dirty="0" smtClean="0"/>
              <a:t>insight, art awareness, imagination/creativity, music awareness (intuitive and perceptual)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But it’s not as simple as simply “left-brained” and “right-brained”...  The two hemispheres continually work together on most tasks.</a:t>
            </a:r>
          </a:p>
          <a:p>
            <a:pPr algn="just">
              <a:buFont typeface="Wingdings" pitchFamily="2" charset="2"/>
              <a:buChar char="§"/>
            </a:pPr>
            <a:endParaRPr lang="en-US" sz="2400" dirty="0" smtClean="0"/>
          </a:p>
          <a:p>
            <a:pPr algn="just">
              <a:buFont typeface="Wingdings" pitchFamily="2" charset="2"/>
              <a:buChar char="§"/>
            </a:pPr>
            <a:endParaRPr lang="en-US" sz="24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Our divided brain</a:t>
            </a:r>
            <a:endParaRPr lang="en-US" b="1" u="sng" dirty="0"/>
          </a:p>
        </p:txBody>
      </p:sp>
      <p:pic>
        <p:nvPicPr>
          <p:cNvPr id="15362" name="Picture 2" descr="http://www.myshrink.com/images/left-right-brain-280.jpg"/>
          <p:cNvPicPr>
            <a:picLocks noChangeAspect="1" noChangeArrowheads="1"/>
          </p:cNvPicPr>
          <p:nvPr/>
        </p:nvPicPr>
        <p:blipFill>
          <a:blip r:embed="rId2"/>
          <a:srcRect l="15555" t="15556" r="17778"/>
          <a:stretch>
            <a:fillRect/>
          </a:stretch>
        </p:blipFill>
        <p:spPr bwMode="auto">
          <a:xfrm rot="16200000">
            <a:off x="4799012" y="3672840"/>
            <a:ext cx="2514600" cy="3185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79412" y="914400"/>
            <a:ext cx="11277600" cy="5562600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ctr"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Have you ever heard people say that they tend to be more of a right-brain or left-brain thinker?</a:t>
            </a:r>
            <a:endParaRPr lang="en-US" sz="2400" dirty="0" smtClean="0">
              <a:solidFill>
                <a:srgbClr val="FFFF0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According to the theory of left-brain or right-brain dominance, each side of the brain controls different types of thinking. 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Example: </a:t>
            </a:r>
          </a:p>
          <a:p>
            <a:pPr lvl="2" algn="just">
              <a:buFont typeface="Wingdings" pitchFamily="2" charset="2"/>
              <a:buChar char="§"/>
            </a:pPr>
            <a:r>
              <a:rPr lang="en-US" dirty="0" smtClean="0"/>
              <a:t>a person who is </a:t>
            </a:r>
            <a:r>
              <a:rPr lang="en-US" dirty="0" smtClean="0">
                <a:solidFill>
                  <a:srgbClr val="FFFF00"/>
                </a:solidFill>
              </a:rPr>
              <a:t>"left-brained</a:t>
            </a:r>
            <a:r>
              <a:rPr lang="en-US" dirty="0" smtClean="0"/>
              <a:t>" is often said to be more logical, analytical and objective, </a:t>
            </a:r>
          </a:p>
          <a:p>
            <a:pPr lvl="2" algn="just">
              <a:buFont typeface="Wingdings" pitchFamily="2" charset="2"/>
              <a:buChar char="§"/>
            </a:pPr>
            <a:r>
              <a:rPr lang="en-US" dirty="0" smtClean="0"/>
              <a:t>while a person who is </a:t>
            </a:r>
            <a:r>
              <a:rPr lang="en-US" dirty="0" smtClean="0">
                <a:solidFill>
                  <a:srgbClr val="FFFF00"/>
                </a:solidFill>
              </a:rPr>
              <a:t>"right-brained" </a:t>
            </a:r>
            <a:r>
              <a:rPr lang="en-US" dirty="0" smtClean="0"/>
              <a:t>is said to be more intuitive, thoughtful and subjective.</a:t>
            </a:r>
            <a:endParaRPr lang="en-US" sz="2000" dirty="0" smtClean="0"/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In psychology, the theory is based on brain function.</a:t>
            </a:r>
          </a:p>
          <a:p>
            <a:pPr algn="just">
              <a:buFont typeface="Wingdings" pitchFamily="2" charset="2"/>
              <a:buChar char="§"/>
            </a:pPr>
            <a:endParaRPr lang="en-US" sz="2000" dirty="0" smtClean="0">
              <a:solidFill>
                <a:srgbClr val="FFFF00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Left brain and right brain theory</a:t>
            </a:r>
            <a:endParaRPr lang="en-US" b="1" u="sng" dirty="0"/>
          </a:p>
        </p:txBody>
      </p:sp>
      <p:pic>
        <p:nvPicPr>
          <p:cNvPr id="2050" name="Picture 2" descr="http://www.therightsideofnormal.com/wp-content/uploads/2012/04/mirrorleftright.png"/>
          <p:cNvPicPr>
            <a:picLocks noChangeAspect="1" noChangeArrowheads="1"/>
          </p:cNvPicPr>
          <p:nvPr/>
        </p:nvPicPr>
        <p:blipFill>
          <a:blip r:embed="rId2"/>
          <a:srcRect b="5619"/>
          <a:stretch>
            <a:fillRect/>
          </a:stretch>
        </p:blipFill>
        <p:spPr bwMode="auto">
          <a:xfrm>
            <a:off x="7466012" y="4419600"/>
            <a:ext cx="3427413" cy="219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http://www.bordalierinstitute.com/images/left-right-bra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8612" y="5105400"/>
            <a:ext cx="5139187" cy="1574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685800"/>
            <a:ext cx="114300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/>
              <a:t>Does one side of the brain really control specific function?</a:t>
            </a:r>
            <a:endParaRPr lang="en-US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hemantmore.org/wp-content/uploads/2011/11/left-right-brain-conflic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5437" y="1524000"/>
            <a:ext cx="6962775" cy="5095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79412" y="914400"/>
            <a:ext cx="11277600" cy="5562600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The theory grew out of the work of Roger W. Sperry, who was awarded the Nobel Prize in 1981.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While studying the effects of epilepsy, Sperry discovered that cutting the corpus </a:t>
            </a:r>
            <a:r>
              <a:rPr lang="en-US" sz="2000" dirty="0" err="1" smtClean="0"/>
              <a:t>collosum</a:t>
            </a:r>
            <a:r>
              <a:rPr lang="en-US" sz="2000" dirty="0" smtClean="0"/>
              <a:t> (the structure that connects the two hemispheres of the brain) could reduce or eliminate epilepsy.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These patients also experienced other symptoms after the experiment:</a:t>
            </a:r>
          </a:p>
          <a:p>
            <a:pPr lvl="2" algn="just">
              <a:buFont typeface="Wingdings" pitchFamily="2" charset="2"/>
              <a:buChar char="§"/>
            </a:pPr>
            <a:r>
              <a:rPr lang="en-US" dirty="0" smtClean="0"/>
              <a:t>many split-brain patients found themselves unable to name objects that were processed by the right side of the brain, but were able to name objects that were processed by the left-side of the brain.</a:t>
            </a:r>
            <a:endParaRPr lang="en-US" sz="2000" dirty="0" smtClean="0"/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Based on this information, Sperry suggested that language was controlled by the left-side of the brain.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Left brain and right brain theory cont..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08012" y="1371600"/>
            <a:ext cx="5257800" cy="510540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The right brain people: </a:t>
            </a:r>
            <a:r>
              <a:rPr lang="en-US" sz="2000" dirty="0" smtClean="0"/>
              <a:t>the right side of the brain is best at expressive and creative tasks.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Recognizing faces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Expressing emotions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Music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Reading emotions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Color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Images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Intuition</a:t>
            </a:r>
          </a:p>
          <a:p>
            <a:pPr lvl="3">
              <a:buFont typeface="Wingdings" pitchFamily="2" charset="2"/>
              <a:buChar char="§"/>
            </a:pPr>
            <a:r>
              <a:rPr lang="en-US" sz="2000" dirty="0" smtClean="0"/>
              <a:t>Creativity</a:t>
            </a:r>
          </a:p>
          <a:p>
            <a:endParaRPr lang="en-US" dirty="0" smtClean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Left brain vs. right brain</a:t>
            </a:r>
            <a:endParaRPr lang="en-US" b="1" u="sng" dirty="0"/>
          </a:p>
        </p:txBody>
      </p:sp>
      <p:sp>
        <p:nvSpPr>
          <p:cNvPr id="4" name="Content Placeholder 13"/>
          <p:cNvSpPr txBox="1">
            <a:spLocks/>
          </p:cNvSpPr>
          <p:nvPr/>
        </p:nvSpPr>
        <p:spPr>
          <a:xfrm>
            <a:off x="6246812" y="1447800"/>
            <a:ext cx="5257800" cy="5105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marL="548640" lvl="1" indent="-274320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left brain people: </a:t>
            </a:r>
            <a:r>
              <a:rPr lang="en-US" sz="2000" dirty="0" smtClean="0"/>
              <a:t>The left-side of the brain is considered to be adept at tasks that involve logic, language and analytical thinking. 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/>
              <a:t>  Language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/>
              <a:t>  Logic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/>
              <a:t>  Critical thinking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/>
              <a:t>  Numbers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/>
              <a:t>  Reasoning</a:t>
            </a:r>
          </a:p>
          <a:p>
            <a:pPr marL="274320" marR="0" lvl="0" indent="-274320" algn="l" defTabSz="1218987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http://thebigrocks.com/wp-content/uploads/2012/09/Left-Brain-Right-Brain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8412" y="3886200"/>
            <a:ext cx="3692346" cy="2726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4612" y="3581400"/>
            <a:ext cx="8535988" cy="2147926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Endocrine system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1986" name="Picture 2" descr="http://www.medindia.net/know_ur_body/images/Endocrine-Syst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7011" y="1752600"/>
            <a:ext cx="3946071" cy="4419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27012" y="838200"/>
            <a:ext cx="8229599" cy="6400800"/>
          </a:xfrm>
        </p:spPr>
        <p:txBody>
          <a:bodyPr>
            <a:noAutofit/>
          </a:bodyPr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Communication from the brain is sent to the rest of the body by the endocrine system as well as by the nervous system.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The </a:t>
            </a:r>
            <a:r>
              <a:rPr lang="en-US" sz="2000" dirty="0" smtClean="0">
                <a:solidFill>
                  <a:srgbClr val="FFFF00"/>
                </a:solidFill>
              </a:rPr>
              <a:t>endocrine system</a:t>
            </a:r>
            <a:r>
              <a:rPr lang="en-US" sz="2000" dirty="0" smtClean="0"/>
              <a:t> is a series of glands throughout the body that secrete chemicals (hormones) into the bloodstream.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Hormones, are transferred </a:t>
            </a:r>
            <a:r>
              <a:rPr lang="en-US" sz="2000" dirty="0" smtClean="0"/>
              <a:t>to the target tissues via ducts and affect body functions.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000" dirty="0" smtClean="0"/>
              <a:t>Not all hormones are proteins.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The endocrine system </a:t>
            </a:r>
            <a:r>
              <a:rPr lang="en-US" sz="2000" dirty="0" smtClean="0"/>
              <a:t>links the brain to the organs that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smtClean="0"/>
              <a:t>	control body metabolism, growth and development,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smtClean="0"/>
              <a:t>	and reproduction.</a:t>
            </a:r>
            <a:endParaRPr lang="en-US" sz="2000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Endocrine system</a:t>
            </a:r>
            <a:endParaRPr lang="en-US" b="1" u="sng" dirty="0"/>
          </a:p>
        </p:txBody>
      </p:sp>
      <p:pic>
        <p:nvPicPr>
          <p:cNvPr id="43010" name="Picture 2" descr="http://humanbody.phillipmartin.info/science_endocrine_systems.gif"/>
          <p:cNvPicPr>
            <a:picLocks noChangeAspect="1" noChangeArrowheads="1"/>
          </p:cNvPicPr>
          <p:nvPr/>
        </p:nvPicPr>
        <p:blipFill>
          <a:blip r:embed="rId2"/>
          <a:srcRect b="9877"/>
          <a:stretch>
            <a:fillRect/>
          </a:stretch>
        </p:blipFill>
        <p:spPr bwMode="auto">
          <a:xfrm>
            <a:off x="7723187" y="685800"/>
            <a:ext cx="4391025" cy="5562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79412" y="762000"/>
            <a:ext cx="11353800" cy="5562600"/>
          </a:xfrm>
        </p:spPr>
        <p:txBody>
          <a:bodyPr>
            <a:normAutofit fontScale="77500" lnSpcReduction="20000"/>
          </a:bodyPr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900" dirty="0" smtClean="0"/>
              <a:t>Hormones producing glands make up your endocrine system.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900" dirty="0" smtClean="0"/>
              <a:t>Hormones are chemicals that your body produces to tell your cells how to behave.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900" dirty="0" smtClean="0">
                <a:solidFill>
                  <a:srgbClr val="FFFF00"/>
                </a:solidFill>
              </a:rPr>
              <a:t>Hypothalamus: </a:t>
            </a:r>
            <a:r>
              <a:rPr lang="en-US" sz="2900" dirty="0" smtClean="0"/>
              <a:t>Produces hormones that stimulate or inhibit secretion of hormones by the pituitary.</a:t>
            </a:r>
            <a:endParaRPr lang="en-US" sz="2900" dirty="0" smtClean="0">
              <a:solidFill>
                <a:srgbClr val="FFFF00"/>
              </a:solidFill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900" dirty="0" smtClean="0">
                <a:solidFill>
                  <a:srgbClr val="FFFF00"/>
                </a:solidFill>
              </a:rPr>
              <a:t>Thyroid glands: </a:t>
            </a:r>
            <a:r>
              <a:rPr lang="en-US" sz="2900" dirty="0" smtClean="0"/>
              <a:t>regulates your metabolism, or how </a:t>
            </a:r>
          </a:p>
          <a:p>
            <a:pPr algn="just">
              <a:lnSpc>
                <a:spcPct val="120000"/>
              </a:lnSpc>
              <a:buNone/>
            </a:pPr>
            <a:r>
              <a:rPr lang="en-US" sz="2900" dirty="0" smtClean="0"/>
              <a:t>	fast your body uses energy.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900" dirty="0" smtClean="0">
                <a:solidFill>
                  <a:srgbClr val="FFFF00"/>
                </a:solidFill>
              </a:rPr>
              <a:t>Pancreas: </a:t>
            </a:r>
            <a:r>
              <a:rPr lang="en-US" sz="2900" dirty="0" smtClean="0"/>
              <a:t>regulates how much energy your body gets.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sz="2900" dirty="0" smtClean="0">
                <a:solidFill>
                  <a:srgbClr val="FFFF00"/>
                </a:solidFill>
              </a:rPr>
              <a:t>Adrenal glands</a:t>
            </a:r>
            <a:r>
              <a:rPr lang="en-US" sz="2900" dirty="0" smtClean="0"/>
              <a:t>: pumps out adrenaline hormones </a:t>
            </a:r>
          </a:p>
          <a:p>
            <a:pPr algn="just">
              <a:lnSpc>
                <a:spcPct val="120000"/>
              </a:lnSpc>
              <a:buNone/>
            </a:pPr>
            <a:r>
              <a:rPr lang="en-US" sz="2900" dirty="0" smtClean="0"/>
              <a:t>	when your faced with stress or excited.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Hormones</a:t>
            </a:r>
            <a:endParaRPr lang="en-US" b="1" u="sng" dirty="0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/>
          <a:srcRect l="20132" t="19792" r="39458" b="43750"/>
          <a:stretch>
            <a:fillRect/>
          </a:stretch>
        </p:blipFill>
        <p:spPr bwMode="auto">
          <a:xfrm>
            <a:off x="8380412" y="4876800"/>
            <a:ext cx="3581400" cy="1890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0" name="Picture 2" descr="http://www.mayoclinic.com/images/image_popup/thyroid.jpg"/>
          <p:cNvPicPr>
            <a:picLocks noChangeAspect="1" noChangeArrowheads="1"/>
          </p:cNvPicPr>
          <p:nvPr/>
        </p:nvPicPr>
        <p:blipFill>
          <a:blip r:embed="rId3"/>
          <a:srcRect l="8000" t="24000" r="2000" b="9333"/>
          <a:stretch>
            <a:fillRect/>
          </a:stretch>
        </p:blipFill>
        <p:spPr bwMode="auto">
          <a:xfrm>
            <a:off x="8380412" y="3048000"/>
            <a:ext cx="35814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79412" y="914400"/>
            <a:ext cx="8153400" cy="556260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endParaRPr lang="en-US" sz="2000" dirty="0" smtClean="0"/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Pituitary gland: </a:t>
            </a:r>
            <a:r>
              <a:rPr lang="en-US" sz="2000" dirty="0" smtClean="0"/>
              <a:t>a master gland that secretes hormones </a:t>
            </a:r>
          </a:p>
          <a:p>
            <a:pPr algn="just">
              <a:buNone/>
            </a:pPr>
            <a:r>
              <a:rPr lang="en-US" sz="2000" dirty="0" smtClean="0"/>
              <a:t>	that trigger your other gland.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Parathyroid: </a:t>
            </a:r>
            <a:r>
              <a:rPr lang="en-US" sz="2000" dirty="0" smtClean="0"/>
              <a:t>Produce parathyroid hormone that helps maintain calcium ion level in blood necessary for normal functioning of neurons.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</a:rPr>
              <a:t>Pineal gland: </a:t>
            </a:r>
            <a:r>
              <a:rPr lang="en-US" sz="2000" dirty="0" smtClean="0"/>
              <a:t>Produces melatonin that helps regulate circadian rhythms and is associated with seasonal affective disorder.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31812" y="381000"/>
            <a:ext cx="11430000" cy="838200"/>
          </a:xfrm>
        </p:spPr>
        <p:txBody>
          <a:bodyPr/>
          <a:lstStyle/>
          <a:p>
            <a:r>
              <a:rPr lang="en-US" b="1" u="sng" dirty="0" smtClean="0"/>
              <a:t>Hormones</a:t>
            </a:r>
            <a:endParaRPr lang="en-US" b="1" u="sng" dirty="0"/>
          </a:p>
        </p:txBody>
      </p:sp>
      <p:pic>
        <p:nvPicPr>
          <p:cNvPr id="51202" name="Picture 2" descr="http://endochick.files.wordpress.com/2011/02/pituitary_gland.gif?w=5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116253">
            <a:off x="1916755" y="4329155"/>
            <a:ext cx="2192215" cy="2001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04" name="Picture 4" descr="http://www.healingtherapies.info/Pineal%20Gla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52762">
            <a:off x="5617086" y="4447350"/>
            <a:ext cx="2182977" cy="1978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06" name="Picture 6" descr="http://www.abpischools.org.uk/res/coResourceImport/modules/hormones/en-images/glands_questionmarks.jpg"/>
          <p:cNvPicPr>
            <a:picLocks noChangeAspect="1" noChangeArrowheads="1"/>
          </p:cNvPicPr>
          <p:nvPr/>
        </p:nvPicPr>
        <p:blipFill>
          <a:blip r:embed="rId4"/>
          <a:srcRect r="47865" b="20588"/>
          <a:stretch>
            <a:fillRect/>
          </a:stretch>
        </p:blipFill>
        <p:spPr bwMode="auto">
          <a:xfrm>
            <a:off x="8837612" y="1295400"/>
            <a:ext cx="2590800" cy="4824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1252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055812" y="3581400"/>
            <a:ext cx="8535988" cy="2147926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End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346051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>
        <a:ln w="190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Crimson landscape design template" id="{73D20169-401E-4972-B02F-4B0444B70099}" vid="{315B30EE-3D96-471E-B16F-FC3628778332}"/>
    </a:ext>
  </a:extLst>
</a:theme>
</file>

<file path=ppt/theme/theme2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E82CB02-9625-4F39-9A5B-61405831A8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TS103460512</Template>
  <TotalTime>0</TotalTime>
  <Words>1507</Words>
  <Application>Microsoft Office PowerPoint</Application>
  <PresentationFormat>Custom</PresentationFormat>
  <Paragraphs>292</Paragraphs>
  <Slides>37</Slides>
  <Notes>1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TS103460512</vt:lpstr>
      <vt:lpstr>Biological Basis of behavior</vt:lpstr>
      <vt:lpstr>What we are going to learn?</vt:lpstr>
      <vt:lpstr>Why study biology in a psychology class?</vt:lpstr>
      <vt:lpstr>How biology effects behavior?</vt:lpstr>
      <vt:lpstr>biology effects behavior:</vt:lpstr>
      <vt:lpstr>Biological psychology:</vt:lpstr>
      <vt:lpstr>Neural structure  and synaptic transmission</vt:lpstr>
      <vt:lpstr>Neuron:</vt:lpstr>
      <vt:lpstr>Neuron Structure:</vt:lpstr>
      <vt:lpstr>Types of Neuron:</vt:lpstr>
      <vt:lpstr>Function of Neuron:</vt:lpstr>
      <vt:lpstr>Example:</vt:lpstr>
      <vt:lpstr>Example explanation:</vt:lpstr>
      <vt:lpstr>Signal propagation in neurons: </vt:lpstr>
      <vt:lpstr>Signal propagation in neurons: </vt:lpstr>
      <vt:lpstr>Signal propagation in neurons cont..: </vt:lpstr>
      <vt:lpstr>All or Non Law</vt:lpstr>
      <vt:lpstr>Synaptic transmission </vt:lpstr>
      <vt:lpstr>Neuron to neuron</vt:lpstr>
      <vt:lpstr>Synaptic transmission cont..</vt:lpstr>
      <vt:lpstr>Some neurotransmitters</vt:lpstr>
      <vt:lpstr>The Nervous system</vt:lpstr>
      <vt:lpstr>The nervous system</vt:lpstr>
      <vt:lpstr>Central nervous system</vt:lpstr>
      <vt:lpstr>Peripheral nervous system</vt:lpstr>
      <vt:lpstr>Autonomic nervous system </vt:lpstr>
      <vt:lpstr>Structure of brain</vt:lpstr>
      <vt:lpstr>Our divided brain</vt:lpstr>
      <vt:lpstr>Left brain and right brain theory</vt:lpstr>
      <vt:lpstr>Does one side of the brain really control specific function?</vt:lpstr>
      <vt:lpstr>Left brain and right brain theory cont..</vt:lpstr>
      <vt:lpstr>Left brain vs. right brain</vt:lpstr>
      <vt:lpstr>The Endocrine system</vt:lpstr>
      <vt:lpstr>Endocrine system</vt:lpstr>
      <vt:lpstr>Hormones</vt:lpstr>
      <vt:lpstr>Hormones</vt:lpstr>
      <vt:lpstr>The 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2013-03-21T06:44:10Z</dcterms:created>
  <dcterms:modified xsi:type="dcterms:W3CDTF">2013-03-26T07:08:16Z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TC034605129991</vt:lpwstr>
  </property>
</Properties>
</file>