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54"/>
  </p:notesMasterIdLst>
  <p:sldIdLst>
    <p:sldId id="256" r:id="rId2"/>
    <p:sldId id="257" r:id="rId3"/>
    <p:sldId id="258" r:id="rId4"/>
    <p:sldId id="259" r:id="rId5"/>
    <p:sldId id="260" r:id="rId6"/>
    <p:sldId id="261" r:id="rId7"/>
    <p:sldId id="262" r:id="rId8"/>
    <p:sldId id="305" r:id="rId9"/>
    <p:sldId id="263" r:id="rId10"/>
    <p:sldId id="264" r:id="rId11"/>
    <p:sldId id="265" r:id="rId12"/>
    <p:sldId id="266" r:id="rId13"/>
    <p:sldId id="267" r:id="rId14"/>
    <p:sldId id="268" r:id="rId15"/>
    <p:sldId id="269" r:id="rId16"/>
    <p:sldId id="270" r:id="rId17"/>
    <p:sldId id="271" r:id="rId18"/>
    <p:sldId id="272" r:id="rId19"/>
    <p:sldId id="309" r:id="rId20"/>
    <p:sldId id="273" r:id="rId21"/>
    <p:sldId id="274" r:id="rId22"/>
    <p:sldId id="275" r:id="rId23"/>
    <p:sldId id="307" r:id="rId24"/>
    <p:sldId id="306"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1" r:id="rId40"/>
    <p:sldId id="292" r:id="rId41"/>
    <p:sldId id="294" r:id="rId42"/>
    <p:sldId id="295" r:id="rId43"/>
    <p:sldId id="296" r:id="rId44"/>
    <p:sldId id="297" r:id="rId45"/>
    <p:sldId id="298" r:id="rId46"/>
    <p:sldId id="299" r:id="rId47"/>
    <p:sldId id="300" r:id="rId48"/>
    <p:sldId id="301" r:id="rId49"/>
    <p:sldId id="302" r:id="rId50"/>
    <p:sldId id="303" r:id="rId51"/>
    <p:sldId id="308" r:id="rId52"/>
    <p:sldId id="304"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1267"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A03A98-95F1-478C-B828-1507A7ADF9A4}" type="doc">
      <dgm:prSet loTypeId="urn:microsoft.com/office/officeart/2005/8/layout/hList7" loCatId="list" qsTypeId="urn:microsoft.com/office/officeart/2005/8/quickstyle/simple1" qsCatId="simple" csTypeId="urn:microsoft.com/office/officeart/2005/8/colors/colorful4" csCatId="colorful" phldr="1"/>
      <dgm:spPr/>
      <dgm:t>
        <a:bodyPr/>
        <a:lstStyle/>
        <a:p>
          <a:endParaRPr lang="en-US"/>
        </a:p>
      </dgm:t>
    </dgm:pt>
    <dgm:pt modelId="{8FA3B4EF-1314-4085-B431-E45961B4CD51}">
      <dgm:prSet/>
      <dgm:spPr/>
      <dgm:t>
        <a:bodyPr/>
        <a:lstStyle/>
        <a:p>
          <a:pPr rtl="0"/>
          <a:r>
            <a:rPr lang="en-US" dirty="0" smtClean="0"/>
            <a:t>Neural Influences</a:t>
          </a:r>
          <a:endParaRPr lang="en-US" dirty="0"/>
        </a:p>
      </dgm:t>
    </dgm:pt>
    <dgm:pt modelId="{FDC05035-E6BA-49F8-8AF4-BF93BAFB9AE1}" type="parTrans" cxnId="{9E5DD4F9-197E-430C-AC5B-393F3C90EE74}">
      <dgm:prSet/>
      <dgm:spPr/>
      <dgm:t>
        <a:bodyPr/>
        <a:lstStyle/>
        <a:p>
          <a:endParaRPr lang="en-US"/>
        </a:p>
      </dgm:t>
    </dgm:pt>
    <dgm:pt modelId="{C7721EF8-7A5D-4CF0-8CA9-8E6954893006}" type="sibTrans" cxnId="{9E5DD4F9-197E-430C-AC5B-393F3C90EE74}">
      <dgm:prSet/>
      <dgm:spPr/>
      <dgm:t>
        <a:bodyPr/>
        <a:lstStyle/>
        <a:p>
          <a:endParaRPr lang="en-US"/>
        </a:p>
      </dgm:t>
    </dgm:pt>
    <dgm:pt modelId="{57D71140-F873-49C3-8E91-9642BCA0ADA4}">
      <dgm:prSet/>
      <dgm:spPr/>
      <dgm:t>
        <a:bodyPr/>
        <a:lstStyle/>
        <a:p>
          <a:pPr rtl="0"/>
          <a:r>
            <a:rPr lang="en-US" dirty="0" smtClean="0"/>
            <a:t>Genetic Influences</a:t>
          </a:r>
          <a:endParaRPr lang="en-US" dirty="0"/>
        </a:p>
      </dgm:t>
    </dgm:pt>
    <dgm:pt modelId="{2242C5B2-B301-42BD-ABF4-94C43B85B3C4}" type="parTrans" cxnId="{B909959A-193B-4DC8-B9BF-869131E3E926}">
      <dgm:prSet/>
      <dgm:spPr/>
      <dgm:t>
        <a:bodyPr/>
        <a:lstStyle/>
        <a:p>
          <a:endParaRPr lang="en-US"/>
        </a:p>
      </dgm:t>
    </dgm:pt>
    <dgm:pt modelId="{240138EB-9491-4789-90AE-3B5AE4DE74FE}" type="sibTrans" cxnId="{B909959A-193B-4DC8-B9BF-869131E3E926}">
      <dgm:prSet/>
      <dgm:spPr/>
      <dgm:t>
        <a:bodyPr/>
        <a:lstStyle/>
        <a:p>
          <a:endParaRPr lang="en-US"/>
        </a:p>
      </dgm:t>
    </dgm:pt>
    <dgm:pt modelId="{9E23EEA4-466B-45EF-ADF2-2ECED08E07F4}">
      <dgm:prSet/>
      <dgm:spPr/>
      <dgm:t>
        <a:bodyPr/>
        <a:lstStyle/>
        <a:p>
          <a:pPr rtl="0"/>
          <a:r>
            <a:rPr lang="en-US" dirty="0" smtClean="0"/>
            <a:t>Psychological Influences</a:t>
          </a:r>
          <a:endParaRPr lang="en-US" dirty="0"/>
        </a:p>
      </dgm:t>
    </dgm:pt>
    <dgm:pt modelId="{004101DC-5C5C-41B9-91D0-75F3E3052116}" type="parTrans" cxnId="{8CFE3B9C-409C-449A-AFE9-BEE99E673E7E}">
      <dgm:prSet/>
      <dgm:spPr/>
      <dgm:t>
        <a:bodyPr/>
        <a:lstStyle/>
        <a:p>
          <a:endParaRPr lang="en-US"/>
        </a:p>
      </dgm:t>
    </dgm:pt>
    <dgm:pt modelId="{A314A3E8-4F01-4645-9BF6-8CBFDC891F17}" type="sibTrans" cxnId="{8CFE3B9C-409C-449A-AFE9-BEE99E673E7E}">
      <dgm:prSet/>
      <dgm:spPr/>
      <dgm:t>
        <a:bodyPr/>
        <a:lstStyle/>
        <a:p>
          <a:endParaRPr lang="en-US"/>
        </a:p>
      </dgm:t>
    </dgm:pt>
    <dgm:pt modelId="{12130CF9-471B-4E67-AE7E-5739178E293E}">
      <dgm:prSet/>
      <dgm:spPr/>
      <dgm:t>
        <a:bodyPr/>
        <a:lstStyle/>
        <a:p>
          <a:pPr rtl="0"/>
          <a:r>
            <a:rPr lang="en-US" dirty="0" smtClean="0"/>
            <a:t>Environmental Influences </a:t>
          </a:r>
          <a:endParaRPr lang="en-US" dirty="0"/>
        </a:p>
      </dgm:t>
    </dgm:pt>
    <dgm:pt modelId="{CA2AF0F6-2A63-44DC-A294-10F13F4BE6EE}" type="parTrans" cxnId="{E4CD5E22-3CA6-4D18-B30A-F1A146553C55}">
      <dgm:prSet/>
      <dgm:spPr/>
      <dgm:t>
        <a:bodyPr/>
        <a:lstStyle/>
        <a:p>
          <a:endParaRPr lang="en-US"/>
        </a:p>
      </dgm:t>
    </dgm:pt>
    <dgm:pt modelId="{02EA031F-9DC7-482D-840D-4923EF48C1CA}" type="sibTrans" cxnId="{E4CD5E22-3CA6-4D18-B30A-F1A146553C55}">
      <dgm:prSet/>
      <dgm:spPr/>
      <dgm:t>
        <a:bodyPr/>
        <a:lstStyle/>
        <a:p>
          <a:endParaRPr lang="en-US"/>
        </a:p>
      </dgm:t>
    </dgm:pt>
    <dgm:pt modelId="{B4FA9068-1E85-47CF-9428-6C97D58E377E}">
      <dgm:prSet/>
      <dgm:spPr/>
      <dgm:t>
        <a:bodyPr/>
        <a:lstStyle/>
        <a:p>
          <a:pPr rtl="0"/>
          <a:r>
            <a:rPr lang="en-US" dirty="0" smtClean="0"/>
            <a:t>Blood Chemistry</a:t>
          </a:r>
          <a:endParaRPr lang="en-US" dirty="0"/>
        </a:p>
      </dgm:t>
    </dgm:pt>
    <dgm:pt modelId="{A5643D9E-A1AA-45E0-8094-664809EA8BBC}" type="parTrans" cxnId="{A7296C26-5C1E-4E79-89F0-AD2675149002}">
      <dgm:prSet/>
      <dgm:spPr/>
      <dgm:t>
        <a:bodyPr/>
        <a:lstStyle/>
        <a:p>
          <a:endParaRPr lang="en-US"/>
        </a:p>
      </dgm:t>
    </dgm:pt>
    <dgm:pt modelId="{17BB6D43-B1F7-4CF9-8C16-A64D6C2B988C}" type="sibTrans" cxnId="{A7296C26-5C1E-4E79-89F0-AD2675149002}">
      <dgm:prSet/>
      <dgm:spPr/>
      <dgm:t>
        <a:bodyPr/>
        <a:lstStyle/>
        <a:p>
          <a:endParaRPr lang="en-US"/>
        </a:p>
      </dgm:t>
    </dgm:pt>
    <dgm:pt modelId="{7B74D0DC-9E05-4DD6-9D25-E7C8730DC236}" type="pres">
      <dgm:prSet presAssocID="{53A03A98-95F1-478C-B828-1507A7ADF9A4}" presName="Name0" presStyleCnt="0">
        <dgm:presLayoutVars>
          <dgm:dir/>
          <dgm:resizeHandles val="exact"/>
        </dgm:presLayoutVars>
      </dgm:prSet>
      <dgm:spPr/>
      <dgm:t>
        <a:bodyPr/>
        <a:lstStyle/>
        <a:p>
          <a:endParaRPr lang="en-US"/>
        </a:p>
      </dgm:t>
    </dgm:pt>
    <dgm:pt modelId="{51657B14-35F0-4B3E-8A73-674A5CFDDA5B}" type="pres">
      <dgm:prSet presAssocID="{53A03A98-95F1-478C-B828-1507A7ADF9A4}" presName="fgShape" presStyleLbl="fgShp" presStyleIdx="0" presStyleCnt="1"/>
      <dgm:spPr/>
    </dgm:pt>
    <dgm:pt modelId="{E4239EAF-DFC7-45FB-9D3C-7F01C43343E4}" type="pres">
      <dgm:prSet presAssocID="{53A03A98-95F1-478C-B828-1507A7ADF9A4}" presName="linComp" presStyleCnt="0"/>
      <dgm:spPr/>
    </dgm:pt>
    <dgm:pt modelId="{02F2AC11-C1FE-469F-8668-14CE84C20606}" type="pres">
      <dgm:prSet presAssocID="{8FA3B4EF-1314-4085-B431-E45961B4CD51}" presName="compNode" presStyleCnt="0"/>
      <dgm:spPr/>
    </dgm:pt>
    <dgm:pt modelId="{EDC637FC-F3CC-4A30-B485-C256D7D8A3A6}" type="pres">
      <dgm:prSet presAssocID="{8FA3B4EF-1314-4085-B431-E45961B4CD51}" presName="bkgdShape" presStyleLbl="node1" presStyleIdx="0" presStyleCnt="5"/>
      <dgm:spPr/>
      <dgm:t>
        <a:bodyPr/>
        <a:lstStyle/>
        <a:p>
          <a:endParaRPr lang="en-US"/>
        </a:p>
      </dgm:t>
    </dgm:pt>
    <dgm:pt modelId="{5E15289F-5994-4F61-B883-91069C07AD8D}" type="pres">
      <dgm:prSet presAssocID="{8FA3B4EF-1314-4085-B431-E45961B4CD51}" presName="nodeTx" presStyleLbl="node1" presStyleIdx="0" presStyleCnt="5">
        <dgm:presLayoutVars>
          <dgm:bulletEnabled val="1"/>
        </dgm:presLayoutVars>
      </dgm:prSet>
      <dgm:spPr/>
      <dgm:t>
        <a:bodyPr/>
        <a:lstStyle/>
        <a:p>
          <a:endParaRPr lang="en-US"/>
        </a:p>
      </dgm:t>
    </dgm:pt>
    <dgm:pt modelId="{EA096453-199B-4ADE-884D-2B85C4A23ADC}" type="pres">
      <dgm:prSet presAssocID="{8FA3B4EF-1314-4085-B431-E45961B4CD51}" presName="invisiNode" presStyleLbl="node1" presStyleIdx="0" presStyleCnt="5"/>
      <dgm:spPr/>
    </dgm:pt>
    <dgm:pt modelId="{5675DA2C-EB04-4CD8-8844-4E42D8F7C056}" type="pres">
      <dgm:prSet presAssocID="{8FA3B4EF-1314-4085-B431-E45961B4CD51}" presName="imagNode" presStyleLbl="fgImgPlace1" presStyleIdx="0" presStyleCnt="5"/>
      <dgm:spPr>
        <a:blipFill rotWithShape="0">
          <a:blip xmlns:r="http://schemas.openxmlformats.org/officeDocument/2006/relationships" r:embed="rId1"/>
          <a:stretch>
            <a:fillRect/>
          </a:stretch>
        </a:blipFill>
      </dgm:spPr>
    </dgm:pt>
    <dgm:pt modelId="{46775E8C-BF9A-4215-9EF2-D277BB9AA0B5}" type="pres">
      <dgm:prSet presAssocID="{C7721EF8-7A5D-4CF0-8CA9-8E6954893006}" presName="sibTrans" presStyleLbl="sibTrans2D1" presStyleIdx="0" presStyleCnt="0"/>
      <dgm:spPr/>
      <dgm:t>
        <a:bodyPr/>
        <a:lstStyle/>
        <a:p>
          <a:endParaRPr lang="en-US"/>
        </a:p>
      </dgm:t>
    </dgm:pt>
    <dgm:pt modelId="{B8E7C6FF-A8D3-4DB4-AAE2-61BD52CDE263}" type="pres">
      <dgm:prSet presAssocID="{57D71140-F873-49C3-8E91-9642BCA0ADA4}" presName="compNode" presStyleCnt="0"/>
      <dgm:spPr/>
    </dgm:pt>
    <dgm:pt modelId="{2154F7C5-7F2E-4C1D-8845-24A94935AA2D}" type="pres">
      <dgm:prSet presAssocID="{57D71140-F873-49C3-8E91-9642BCA0ADA4}" presName="bkgdShape" presStyleLbl="node1" presStyleIdx="1" presStyleCnt="5"/>
      <dgm:spPr/>
      <dgm:t>
        <a:bodyPr/>
        <a:lstStyle/>
        <a:p>
          <a:endParaRPr lang="en-US"/>
        </a:p>
      </dgm:t>
    </dgm:pt>
    <dgm:pt modelId="{5435052D-2588-4A3B-8CB4-4C22F8630590}" type="pres">
      <dgm:prSet presAssocID="{57D71140-F873-49C3-8E91-9642BCA0ADA4}" presName="nodeTx" presStyleLbl="node1" presStyleIdx="1" presStyleCnt="5">
        <dgm:presLayoutVars>
          <dgm:bulletEnabled val="1"/>
        </dgm:presLayoutVars>
      </dgm:prSet>
      <dgm:spPr/>
      <dgm:t>
        <a:bodyPr/>
        <a:lstStyle/>
        <a:p>
          <a:endParaRPr lang="en-US"/>
        </a:p>
      </dgm:t>
    </dgm:pt>
    <dgm:pt modelId="{4F41EC7D-9E59-4B25-A139-392DCBCF7F64}" type="pres">
      <dgm:prSet presAssocID="{57D71140-F873-49C3-8E91-9642BCA0ADA4}" presName="invisiNode" presStyleLbl="node1" presStyleIdx="1" presStyleCnt="5"/>
      <dgm:spPr/>
    </dgm:pt>
    <dgm:pt modelId="{36CC30A3-8EDE-4C26-A8EA-D38A8210475B}" type="pres">
      <dgm:prSet presAssocID="{57D71140-F873-49C3-8E91-9642BCA0ADA4}" presName="imagNode" presStyleLbl="fgImgPlace1" presStyleIdx="1" presStyleCnt="5"/>
      <dgm:spPr>
        <a:blipFill rotWithShape="0">
          <a:blip xmlns:r="http://schemas.openxmlformats.org/officeDocument/2006/relationships" r:embed="rId2"/>
          <a:stretch>
            <a:fillRect/>
          </a:stretch>
        </a:blipFill>
      </dgm:spPr>
    </dgm:pt>
    <dgm:pt modelId="{25BC1033-966A-473C-9F51-FA3EFDFCCF1C}" type="pres">
      <dgm:prSet presAssocID="{240138EB-9491-4789-90AE-3B5AE4DE74FE}" presName="sibTrans" presStyleLbl="sibTrans2D1" presStyleIdx="0" presStyleCnt="0"/>
      <dgm:spPr/>
      <dgm:t>
        <a:bodyPr/>
        <a:lstStyle/>
        <a:p>
          <a:endParaRPr lang="en-US"/>
        </a:p>
      </dgm:t>
    </dgm:pt>
    <dgm:pt modelId="{A608F265-51BE-43F7-A0FE-F27EF6151433}" type="pres">
      <dgm:prSet presAssocID="{B4FA9068-1E85-47CF-9428-6C97D58E377E}" presName="compNode" presStyleCnt="0"/>
      <dgm:spPr/>
    </dgm:pt>
    <dgm:pt modelId="{A1246A79-F67D-4F6B-8D6A-960E20D4584F}" type="pres">
      <dgm:prSet presAssocID="{B4FA9068-1E85-47CF-9428-6C97D58E377E}" presName="bkgdShape" presStyleLbl="node1" presStyleIdx="2" presStyleCnt="5"/>
      <dgm:spPr/>
      <dgm:t>
        <a:bodyPr/>
        <a:lstStyle/>
        <a:p>
          <a:endParaRPr lang="en-US"/>
        </a:p>
      </dgm:t>
    </dgm:pt>
    <dgm:pt modelId="{BBDEB51F-BE90-4BAA-A46B-5D16BE64CF6D}" type="pres">
      <dgm:prSet presAssocID="{B4FA9068-1E85-47CF-9428-6C97D58E377E}" presName="nodeTx" presStyleLbl="node1" presStyleIdx="2" presStyleCnt="5">
        <dgm:presLayoutVars>
          <dgm:bulletEnabled val="1"/>
        </dgm:presLayoutVars>
      </dgm:prSet>
      <dgm:spPr/>
      <dgm:t>
        <a:bodyPr/>
        <a:lstStyle/>
        <a:p>
          <a:endParaRPr lang="en-US"/>
        </a:p>
      </dgm:t>
    </dgm:pt>
    <dgm:pt modelId="{C153EA2F-3E89-4AE9-8411-4CC8F33F4CD9}" type="pres">
      <dgm:prSet presAssocID="{B4FA9068-1E85-47CF-9428-6C97D58E377E}" presName="invisiNode" presStyleLbl="node1" presStyleIdx="2" presStyleCnt="5"/>
      <dgm:spPr/>
    </dgm:pt>
    <dgm:pt modelId="{8ABCCDAF-AE0E-4A17-8474-41623BDDF6A6}" type="pres">
      <dgm:prSet presAssocID="{B4FA9068-1E85-47CF-9428-6C97D58E377E}" presName="imagNode" presStyleLbl="fgImgPlace1" presStyleIdx="2" presStyleCnt="5"/>
      <dgm:spPr>
        <a:blipFill rotWithShape="0">
          <a:blip xmlns:r="http://schemas.openxmlformats.org/officeDocument/2006/relationships" r:embed="rId3"/>
          <a:stretch>
            <a:fillRect/>
          </a:stretch>
        </a:blipFill>
      </dgm:spPr>
    </dgm:pt>
    <dgm:pt modelId="{C8FC79FC-B860-4958-8AD9-4EFCB0108AB5}" type="pres">
      <dgm:prSet presAssocID="{17BB6D43-B1F7-4CF9-8C16-A64D6C2B988C}" presName="sibTrans" presStyleLbl="sibTrans2D1" presStyleIdx="0" presStyleCnt="0"/>
      <dgm:spPr/>
      <dgm:t>
        <a:bodyPr/>
        <a:lstStyle/>
        <a:p>
          <a:endParaRPr lang="en-US"/>
        </a:p>
      </dgm:t>
    </dgm:pt>
    <dgm:pt modelId="{65306302-12D9-4FC1-8A13-F0C9449BF12A}" type="pres">
      <dgm:prSet presAssocID="{9E23EEA4-466B-45EF-ADF2-2ECED08E07F4}" presName="compNode" presStyleCnt="0"/>
      <dgm:spPr/>
    </dgm:pt>
    <dgm:pt modelId="{02B75BD5-EC20-4D44-B88E-05E25A0210FF}" type="pres">
      <dgm:prSet presAssocID="{9E23EEA4-466B-45EF-ADF2-2ECED08E07F4}" presName="bkgdShape" presStyleLbl="node1" presStyleIdx="3" presStyleCnt="5"/>
      <dgm:spPr/>
      <dgm:t>
        <a:bodyPr/>
        <a:lstStyle/>
        <a:p>
          <a:endParaRPr lang="en-US"/>
        </a:p>
      </dgm:t>
    </dgm:pt>
    <dgm:pt modelId="{528D8825-CDBD-4C98-8CC1-5B8D0D4D8524}" type="pres">
      <dgm:prSet presAssocID="{9E23EEA4-466B-45EF-ADF2-2ECED08E07F4}" presName="nodeTx" presStyleLbl="node1" presStyleIdx="3" presStyleCnt="5">
        <dgm:presLayoutVars>
          <dgm:bulletEnabled val="1"/>
        </dgm:presLayoutVars>
      </dgm:prSet>
      <dgm:spPr/>
      <dgm:t>
        <a:bodyPr/>
        <a:lstStyle/>
        <a:p>
          <a:endParaRPr lang="en-US"/>
        </a:p>
      </dgm:t>
    </dgm:pt>
    <dgm:pt modelId="{5177ECAB-0544-4296-ABE0-2800D7E36197}" type="pres">
      <dgm:prSet presAssocID="{9E23EEA4-466B-45EF-ADF2-2ECED08E07F4}" presName="invisiNode" presStyleLbl="node1" presStyleIdx="3" presStyleCnt="5"/>
      <dgm:spPr/>
    </dgm:pt>
    <dgm:pt modelId="{36576186-3DB6-4C19-98AB-B6F95DB3B1BA}" type="pres">
      <dgm:prSet presAssocID="{9E23EEA4-466B-45EF-ADF2-2ECED08E07F4}" presName="imagNode" presStyleLbl="fgImgPlace1" presStyleIdx="3" presStyleCnt="5"/>
      <dgm:spPr>
        <a:blipFill rotWithShape="0">
          <a:blip xmlns:r="http://schemas.openxmlformats.org/officeDocument/2006/relationships" r:embed="rId4"/>
          <a:stretch>
            <a:fillRect/>
          </a:stretch>
        </a:blipFill>
      </dgm:spPr>
    </dgm:pt>
    <dgm:pt modelId="{45BCF62D-5044-4378-8252-860A75B43594}" type="pres">
      <dgm:prSet presAssocID="{A314A3E8-4F01-4645-9BF6-8CBFDC891F17}" presName="sibTrans" presStyleLbl="sibTrans2D1" presStyleIdx="0" presStyleCnt="0"/>
      <dgm:spPr/>
      <dgm:t>
        <a:bodyPr/>
        <a:lstStyle/>
        <a:p>
          <a:endParaRPr lang="en-US"/>
        </a:p>
      </dgm:t>
    </dgm:pt>
    <dgm:pt modelId="{693E9B25-5C50-4DCE-96B1-787CDC0F8F5F}" type="pres">
      <dgm:prSet presAssocID="{12130CF9-471B-4E67-AE7E-5739178E293E}" presName="compNode" presStyleCnt="0"/>
      <dgm:spPr/>
    </dgm:pt>
    <dgm:pt modelId="{EB9CA819-8278-4055-BC92-8E0B08B4D0B4}" type="pres">
      <dgm:prSet presAssocID="{12130CF9-471B-4E67-AE7E-5739178E293E}" presName="bkgdShape" presStyleLbl="node1" presStyleIdx="4" presStyleCnt="5"/>
      <dgm:spPr/>
      <dgm:t>
        <a:bodyPr/>
        <a:lstStyle/>
        <a:p>
          <a:endParaRPr lang="en-US"/>
        </a:p>
      </dgm:t>
    </dgm:pt>
    <dgm:pt modelId="{4CA974FE-66F7-4D71-8266-61C0958080C5}" type="pres">
      <dgm:prSet presAssocID="{12130CF9-471B-4E67-AE7E-5739178E293E}" presName="nodeTx" presStyleLbl="node1" presStyleIdx="4" presStyleCnt="5">
        <dgm:presLayoutVars>
          <dgm:bulletEnabled val="1"/>
        </dgm:presLayoutVars>
      </dgm:prSet>
      <dgm:spPr/>
      <dgm:t>
        <a:bodyPr/>
        <a:lstStyle/>
        <a:p>
          <a:endParaRPr lang="en-US"/>
        </a:p>
      </dgm:t>
    </dgm:pt>
    <dgm:pt modelId="{8754E78D-23C2-46AB-BE96-3E78891E9482}" type="pres">
      <dgm:prSet presAssocID="{12130CF9-471B-4E67-AE7E-5739178E293E}" presName="invisiNode" presStyleLbl="node1" presStyleIdx="4" presStyleCnt="5"/>
      <dgm:spPr/>
    </dgm:pt>
    <dgm:pt modelId="{56D0B64A-6C77-475E-A6C1-667985B1DC1C}" type="pres">
      <dgm:prSet presAssocID="{12130CF9-471B-4E67-AE7E-5739178E293E}" presName="imagNode" presStyleLbl="fgImgPlace1" presStyleIdx="4" presStyleCnt="5"/>
      <dgm:spPr>
        <a:blipFill rotWithShape="0">
          <a:blip xmlns:r="http://schemas.openxmlformats.org/officeDocument/2006/relationships" r:embed="rId5"/>
          <a:stretch>
            <a:fillRect/>
          </a:stretch>
        </a:blipFill>
      </dgm:spPr>
    </dgm:pt>
  </dgm:ptLst>
  <dgm:cxnLst>
    <dgm:cxn modelId="{8D41B910-7AE3-4507-A5F0-252568EFE263}" type="presOf" srcId="{A314A3E8-4F01-4645-9BF6-8CBFDC891F17}" destId="{45BCF62D-5044-4378-8252-860A75B43594}" srcOrd="0" destOrd="0" presId="urn:microsoft.com/office/officeart/2005/8/layout/hList7"/>
    <dgm:cxn modelId="{F678F425-664A-481D-B77E-5810549E6E15}" type="presOf" srcId="{53A03A98-95F1-478C-B828-1507A7ADF9A4}" destId="{7B74D0DC-9E05-4DD6-9D25-E7C8730DC236}" srcOrd="0" destOrd="0" presId="urn:microsoft.com/office/officeart/2005/8/layout/hList7"/>
    <dgm:cxn modelId="{B909959A-193B-4DC8-B9BF-869131E3E926}" srcId="{53A03A98-95F1-478C-B828-1507A7ADF9A4}" destId="{57D71140-F873-49C3-8E91-9642BCA0ADA4}" srcOrd="1" destOrd="0" parTransId="{2242C5B2-B301-42BD-ABF4-94C43B85B3C4}" sibTransId="{240138EB-9491-4789-90AE-3B5AE4DE74FE}"/>
    <dgm:cxn modelId="{9E5DD4F9-197E-430C-AC5B-393F3C90EE74}" srcId="{53A03A98-95F1-478C-B828-1507A7ADF9A4}" destId="{8FA3B4EF-1314-4085-B431-E45961B4CD51}" srcOrd="0" destOrd="0" parTransId="{FDC05035-E6BA-49F8-8AF4-BF93BAFB9AE1}" sibTransId="{C7721EF8-7A5D-4CF0-8CA9-8E6954893006}"/>
    <dgm:cxn modelId="{8CFE3B9C-409C-449A-AFE9-BEE99E673E7E}" srcId="{53A03A98-95F1-478C-B828-1507A7ADF9A4}" destId="{9E23EEA4-466B-45EF-ADF2-2ECED08E07F4}" srcOrd="3" destOrd="0" parTransId="{004101DC-5C5C-41B9-91D0-75F3E3052116}" sibTransId="{A314A3E8-4F01-4645-9BF6-8CBFDC891F17}"/>
    <dgm:cxn modelId="{499DE40D-3CE5-497D-AB38-7BA4E5951AC4}" type="presOf" srcId="{9E23EEA4-466B-45EF-ADF2-2ECED08E07F4}" destId="{528D8825-CDBD-4C98-8CC1-5B8D0D4D8524}" srcOrd="1" destOrd="0" presId="urn:microsoft.com/office/officeart/2005/8/layout/hList7"/>
    <dgm:cxn modelId="{976C4C3F-689D-4688-972A-364793B7ACA3}" type="presOf" srcId="{B4FA9068-1E85-47CF-9428-6C97D58E377E}" destId="{A1246A79-F67D-4F6B-8D6A-960E20D4584F}" srcOrd="0" destOrd="0" presId="urn:microsoft.com/office/officeart/2005/8/layout/hList7"/>
    <dgm:cxn modelId="{A7296C26-5C1E-4E79-89F0-AD2675149002}" srcId="{53A03A98-95F1-478C-B828-1507A7ADF9A4}" destId="{B4FA9068-1E85-47CF-9428-6C97D58E377E}" srcOrd="2" destOrd="0" parTransId="{A5643D9E-A1AA-45E0-8094-664809EA8BBC}" sibTransId="{17BB6D43-B1F7-4CF9-8C16-A64D6C2B988C}"/>
    <dgm:cxn modelId="{4DA85F65-B918-46A7-84CA-F517A40CE86A}" type="presOf" srcId="{B4FA9068-1E85-47CF-9428-6C97D58E377E}" destId="{BBDEB51F-BE90-4BAA-A46B-5D16BE64CF6D}" srcOrd="1" destOrd="0" presId="urn:microsoft.com/office/officeart/2005/8/layout/hList7"/>
    <dgm:cxn modelId="{8ABDC304-2BDD-4F0F-9ADA-35FAE820C755}" type="presOf" srcId="{57D71140-F873-49C3-8E91-9642BCA0ADA4}" destId="{2154F7C5-7F2E-4C1D-8845-24A94935AA2D}" srcOrd="0" destOrd="0" presId="urn:microsoft.com/office/officeart/2005/8/layout/hList7"/>
    <dgm:cxn modelId="{461E161A-799F-498B-8D0F-E468BD262B59}" type="presOf" srcId="{9E23EEA4-466B-45EF-ADF2-2ECED08E07F4}" destId="{02B75BD5-EC20-4D44-B88E-05E25A0210FF}" srcOrd="0" destOrd="0" presId="urn:microsoft.com/office/officeart/2005/8/layout/hList7"/>
    <dgm:cxn modelId="{DFA8A849-DBBD-4190-813F-0A1B946A6A43}" type="presOf" srcId="{17BB6D43-B1F7-4CF9-8C16-A64D6C2B988C}" destId="{C8FC79FC-B860-4958-8AD9-4EFCB0108AB5}" srcOrd="0" destOrd="0" presId="urn:microsoft.com/office/officeart/2005/8/layout/hList7"/>
    <dgm:cxn modelId="{3A77C56F-C635-4D71-BA23-A0017EF93ACA}" type="presOf" srcId="{240138EB-9491-4789-90AE-3B5AE4DE74FE}" destId="{25BC1033-966A-473C-9F51-FA3EFDFCCF1C}" srcOrd="0" destOrd="0" presId="urn:microsoft.com/office/officeart/2005/8/layout/hList7"/>
    <dgm:cxn modelId="{994A7831-9B57-4562-8485-DA419B96009E}" type="presOf" srcId="{57D71140-F873-49C3-8E91-9642BCA0ADA4}" destId="{5435052D-2588-4A3B-8CB4-4C22F8630590}" srcOrd="1" destOrd="0" presId="urn:microsoft.com/office/officeart/2005/8/layout/hList7"/>
    <dgm:cxn modelId="{E1A55309-B338-4FD8-9E54-CBC94132CEBA}" type="presOf" srcId="{8FA3B4EF-1314-4085-B431-E45961B4CD51}" destId="{5E15289F-5994-4F61-B883-91069C07AD8D}" srcOrd="1" destOrd="0" presId="urn:microsoft.com/office/officeart/2005/8/layout/hList7"/>
    <dgm:cxn modelId="{E4CD5E22-3CA6-4D18-B30A-F1A146553C55}" srcId="{53A03A98-95F1-478C-B828-1507A7ADF9A4}" destId="{12130CF9-471B-4E67-AE7E-5739178E293E}" srcOrd="4" destOrd="0" parTransId="{CA2AF0F6-2A63-44DC-A294-10F13F4BE6EE}" sibTransId="{02EA031F-9DC7-482D-840D-4923EF48C1CA}"/>
    <dgm:cxn modelId="{F61DD5D1-8EAE-4894-A6E4-FBDA621E07E5}" type="presOf" srcId="{12130CF9-471B-4E67-AE7E-5739178E293E}" destId="{EB9CA819-8278-4055-BC92-8E0B08B4D0B4}" srcOrd="0" destOrd="0" presId="urn:microsoft.com/office/officeart/2005/8/layout/hList7"/>
    <dgm:cxn modelId="{086165DF-DD04-48E7-A548-31B828E10B66}" type="presOf" srcId="{8FA3B4EF-1314-4085-B431-E45961B4CD51}" destId="{EDC637FC-F3CC-4A30-B485-C256D7D8A3A6}" srcOrd="0" destOrd="0" presId="urn:microsoft.com/office/officeart/2005/8/layout/hList7"/>
    <dgm:cxn modelId="{070C9B7E-2AF7-4842-BD85-B50655624199}" type="presOf" srcId="{C7721EF8-7A5D-4CF0-8CA9-8E6954893006}" destId="{46775E8C-BF9A-4215-9EF2-D277BB9AA0B5}" srcOrd="0" destOrd="0" presId="urn:microsoft.com/office/officeart/2005/8/layout/hList7"/>
    <dgm:cxn modelId="{D67F645E-4374-47AB-A5C5-5BDEA1A6ED88}" type="presOf" srcId="{12130CF9-471B-4E67-AE7E-5739178E293E}" destId="{4CA974FE-66F7-4D71-8266-61C0958080C5}" srcOrd="1" destOrd="0" presId="urn:microsoft.com/office/officeart/2005/8/layout/hList7"/>
    <dgm:cxn modelId="{D48E3B08-1ACD-4555-AADA-45FD7257D07A}" type="presParOf" srcId="{7B74D0DC-9E05-4DD6-9D25-E7C8730DC236}" destId="{51657B14-35F0-4B3E-8A73-674A5CFDDA5B}" srcOrd="0" destOrd="0" presId="urn:microsoft.com/office/officeart/2005/8/layout/hList7"/>
    <dgm:cxn modelId="{7CCD5F83-0008-487F-A471-836B8DCC7A07}" type="presParOf" srcId="{7B74D0DC-9E05-4DD6-9D25-E7C8730DC236}" destId="{E4239EAF-DFC7-45FB-9D3C-7F01C43343E4}" srcOrd="1" destOrd="0" presId="urn:microsoft.com/office/officeart/2005/8/layout/hList7"/>
    <dgm:cxn modelId="{CA14DB73-A93A-45B1-A7A4-DD3AD8F54A9B}" type="presParOf" srcId="{E4239EAF-DFC7-45FB-9D3C-7F01C43343E4}" destId="{02F2AC11-C1FE-469F-8668-14CE84C20606}" srcOrd="0" destOrd="0" presId="urn:microsoft.com/office/officeart/2005/8/layout/hList7"/>
    <dgm:cxn modelId="{02A60047-6F58-49F6-9279-E48DEF87D20C}" type="presParOf" srcId="{02F2AC11-C1FE-469F-8668-14CE84C20606}" destId="{EDC637FC-F3CC-4A30-B485-C256D7D8A3A6}" srcOrd="0" destOrd="0" presId="urn:microsoft.com/office/officeart/2005/8/layout/hList7"/>
    <dgm:cxn modelId="{95FA1765-738D-4870-8AE3-13B7921A08EB}" type="presParOf" srcId="{02F2AC11-C1FE-469F-8668-14CE84C20606}" destId="{5E15289F-5994-4F61-B883-91069C07AD8D}" srcOrd="1" destOrd="0" presId="urn:microsoft.com/office/officeart/2005/8/layout/hList7"/>
    <dgm:cxn modelId="{771E9DDA-4675-46F5-AC5D-AB8833C1D46D}" type="presParOf" srcId="{02F2AC11-C1FE-469F-8668-14CE84C20606}" destId="{EA096453-199B-4ADE-884D-2B85C4A23ADC}" srcOrd="2" destOrd="0" presId="urn:microsoft.com/office/officeart/2005/8/layout/hList7"/>
    <dgm:cxn modelId="{0FB739EE-BD2A-46A9-858F-9F576B4833CB}" type="presParOf" srcId="{02F2AC11-C1FE-469F-8668-14CE84C20606}" destId="{5675DA2C-EB04-4CD8-8844-4E42D8F7C056}" srcOrd="3" destOrd="0" presId="urn:microsoft.com/office/officeart/2005/8/layout/hList7"/>
    <dgm:cxn modelId="{D1F75D29-8306-47BB-8BD1-F9070C4477B3}" type="presParOf" srcId="{E4239EAF-DFC7-45FB-9D3C-7F01C43343E4}" destId="{46775E8C-BF9A-4215-9EF2-D277BB9AA0B5}" srcOrd="1" destOrd="0" presId="urn:microsoft.com/office/officeart/2005/8/layout/hList7"/>
    <dgm:cxn modelId="{D6A9B876-BC54-4144-BBB0-BAD66BEEA9E4}" type="presParOf" srcId="{E4239EAF-DFC7-45FB-9D3C-7F01C43343E4}" destId="{B8E7C6FF-A8D3-4DB4-AAE2-61BD52CDE263}" srcOrd="2" destOrd="0" presId="urn:microsoft.com/office/officeart/2005/8/layout/hList7"/>
    <dgm:cxn modelId="{D876C08C-9AD0-47FA-83D5-08FEE592F03E}" type="presParOf" srcId="{B8E7C6FF-A8D3-4DB4-AAE2-61BD52CDE263}" destId="{2154F7C5-7F2E-4C1D-8845-24A94935AA2D}" srcOrd="0" destOrd="0" presId="urn:microsoft.com/office/officeart/2005/8/layout/hList7"/>
    <dgm:cxn modelId="{44045F65-6538-4670-A809-8427D20663E9}" type="presParOf" srcId="{B8E7C6FF-A8D3-4DB4-AAE2-61BD52CDE263}" destId="{5435052D-2588-4A3B-8CB4-4C22F8630590}" srcOrd="1" destOrd="0" presId="urn:microsoft.com/office/officeart/2005/8/layout/hList7"/>
    <dgm:cxn modelId="{BB475C5B-AD0E-4C98-870F-55E7E8B2B491}" type="presParOf" srcId="{B8E7C6FF-A8D3-4DB4-AAE2-61BD52CDE263}" destId="{4F41EC7D-9E59-4B25-A139-392DCBCF7F64}" srcOrd="2" destOrd="0" presId="urn:microsoft.com/office/officeart/2005/8/layout/hList7"/>
    <dgm:cxn modelId="{7628EEEA-C37B-4AB9-B0C7-86D477946643}" type="presParOf" srcId="{B8E7C6FF-A8D3-4DB4-AAE2-61BD52CDE263}" destId="{36CC30A3-8EDE-4C26-A8EA-D38A8210475B}" srcOrd="3" destOrd="0" presId="urn:microsoft.com/office/officeart/2005/8/layout/hList7"/>
    <dgm:cxn modelId="{43A15D3B-C053-4B65-9556-38B78AB97F42}" type="presParOf" srcId="{E4239EAF-DFC7-45FB-9D3C-7F01C43343E4}" destId="{25BC1033-966A-473C-9F51-FA3EFDFCCF1C}" srcOrd="3" destOrd="0" presId="urn:microsoft.com/office/officeart/2005/8/layout/hList7"/>
    <dgm:cxn modelId="{5418A129-A129-467A-AA2B-D81DBA16B1AC}" type="presParOf" srcId="{E4239EAF-DFC7-45FB-9D3C-7F01C43343E4}" destId="{A608F265-51BE-43F7-A0FE-F27EF6151433}" srcOrd="4" destOrd="0" presId="urn:microsoft.com/office/officeart/2005/8/layout/hList7"/>
    <dgm:cxn modelId="{6C31EBE6-CD1E-442A-BF79-403EAB026717}" type="presParOf" srcId="{A608F265-51BE-43F7-A0FE-F27EF6151433}" destId="{A1246A79-F67D-4F6B-8D6A-960E20D4584F}" srcOrd="0" destOrd="0" presId="urn:microsoft.com/office/officeart/2005/8/layout/hList7"/>
    <dgm:cxn modelId="{FC7B9DA0-73C2-4C4D-90B1-D4CA9FF49047}" type="presParOf" srcId="{A608F265-51BE-43F7-A0FE-F27EF6151433}" destId="{BBDEB51F-BE90-4BAA-A46B-5D16BE64CF6D}" srcOrd="1" destOrd="0" presId="urn:microsoft.com/office/officeart/2005/8/layout/hList7"/>
    <dgm:cxn modelId="{B4ACDB7A-13FF-4AF4-BF16-B27AB8ABA202}" type="presParOf" srcId="{A608F265-51BE-43F7-A0FE-F27EF6151433}" destId="{C153EA2F-3E89-4AE9-8411-4CC8F33F4CD9}" srcOrd="2" destOrd="0" presId="urn:microsoft.com/office/officeart/2005/8/layout/hList7"/>
    <dgm:cxn modelId="{D15AACF9-E9F6-4ABB-96B0-92B0BCFAE686}" type="presParOf" srcId="{A608F265-51BE-43F7-A0FE-F27EF6151433}" destId="{8ABCCDAF-AE0E-4A17-8474-41623BDDF6A6}" srcOrd="3" destOrd="0" presId="urn:microsoft.com/office/officeart/2005/8/layout/hList7"/>
    <dgm:cxn modelId="{AEE47589-C756-445B-B8AE-5DA95FEDCD52}" type="presParOf" srcId="{E4239EAF-DFC7-45FB-9D3C-7F01C43343E4}" destId="{C8FC79FC-B860-4958-8AD9-4EFCB0108AB5}" srcOrd="5" destOrd="0" presId="urn:microsoft.com/office/officeart/2005/8/layout/hList7"/>
    <dgm:cxn modelId="{0268B9E0-0C84-435B-80D0-50207AE4E075}" type="presParOf" srcId="{E4239EAF-DFC7-45FB-9D3C-7F01C43343E4}" destId="{65306302-12D9-4FC1-8A13-F0C9449BF12A}" srcOrd="6" destOrd="0" presId="urn:microsoft.com/office/officeart/2005/8/layout/hList7"/>
    <dgm:cxn modelId="{D41CE699-F414-4F8F-BF7D-41D92840D92D}" type="presParOf" srcId="{65306302-12D9-4FC1-8A13-F0C9449BF12A}" destId="{02B75BD5-EC20-4D44-B88E-05E25A0210FF}" srcOrd="0" destOrd="0" presId="urn:microsoft.com/office/officeart/2005/8/layout/hList7"/>
    <dgm:cxn modelId="{67C20E37-7733-4B6D-A3B9-CD0887A4E00F}" type="presParOf" srcId="{65306302-12D9-4FC1-8A13-F0C9449BF12A}" destId="{528D8825-CDBD-4C98-8CC1-5B8D0D4D8524}" srcOrd="1" destOrd="0" presId="urn:microsoft.com/office/officeart/2005/8/layout/hList7"/>
    <dgm:cxn modelId="{B2F28FF6-C6C1-477C-B11D-28E56F3B7065}" type="presParOf" srcId="{65306302-12D9-4FC1-8A13-F0C9449BF12A}" destId="{5177ECAB-0544-4296-ABE0-2800D7E36197}" srcOrd="2" destOrd="0" presId="urn:microsoft.com/office/officeart/2005/8/layout/hList7"/>
    <dgm:cxn modelId="{ED9EDDBA-804B-46BC-AF9C-CEDE4CD7E911}" type="presParOf" srcId="{65306302-12D9-4FC1-8A13-F0C9449BF12A}" destId="{36576186-3DB6-4C19-98AB-B6F95DB3B1BA}" srcOrd="3" destOrd="0" presId="urn:microsoft.com/office/officeart/2005/8/layout/hList7"/>
    <dgm:cxn modelId="{04AD22FF-65D3-4930-9C14-748A085EF850}" type="presParOf" srcId="{E4239EAF-DFC7-45FB-9D3C-7F01C43343E4}" destId="{45BCF62D-5044-4378-8252-860A75B43594}" srcOrd="7" destOrd="0" presId="urn:microsoft.com/office/officeart/2005/8/layout/hList7"/>
    <dgm:cxn modelId="{78EDB700-C394-4090-BB7A-9D704035E9F1}" type="presParOf" srcId="{E4239EAF-DFC7-45FB-9D3C-7F01C43343E4}" destId="{693E9B25-5C50-4DCE-96B1-787CDC0F8F5F}" srcOrd="8" destOrd="0" presId="urn:microsoft.com/office/officeart/2005/8/layout/hList7"/>
    <dgm:cxn modelId="{C28E06CE-B0E7-4C77-9A1E-AE43A7ABBEA4}" type="presParOf" srcId="{693E9B25-5C50-4DCE-96B1-787CDC0F8F5F}" destId="{EB9CA819-8278-4055-BC92-8E0B08B4D0B4}" srcOrd="0" destOrd="0" presId="urn:microsoft.com/office/officeart/2005/8/layout/hList7"/>
    <dgm:cxn modelId="{30CE7131-87B5-4DDB-83A4-2A687F448992}" type="presParOf" srcId="{693E9B25-5C50-4DCE-96B1-787CDC0F8F5F}" destId="{4CA974FE-66F7-4D71-8266-61C0958080C5}" srcOrd="1" destOrd="0" presId="urn:microsoft.com/office/officeart/2005/8/layout/hList7"/>
    <dgm:cxn modelId="{02537E9F-646F-41EC-8EF9-EF7E5D67B6D5}" type="presParOf" srcId="{693E9B25-5C50-4DCE-96B1-787CDC0F8F5F}" destId="{8754E78D-23C2-46AB-BE96-3E78891E9482}" srcOrd="2" destOrd="0" presId="urn:microsoft.com/office/officeart/2005/8/layout/hList7"/>
    <dgm:cxn modelId="{C7556D7F-03F4-482C-9CD4-F8220EA4CDAF}" type="presParOf" srcId="{693E9B25-5C50-4DCE-96B1-787CDC0F8F5F}" destId="{56D0B64A-6C77-475E-A6C1-667985B1DC1C}" srcOrd="3" destOrd="0" presId="urn:microsoft.com/office/officeart/2005/8/layout/hList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8DFD24-DE7A-4E28-AF15-4CCFB6EE8A76}" type="doc">
      <dgm:prSet loTypeId="urn:microsoft.com/office/officeart/2005/8/layout/radial1" loCatId="cycle" qsTypeId="urn:microsoft.com/office/officeart/2005/8/quickstyle/simple1" qsCatId="simple" csTypeId="urn:microsoft.com/office/officeart/2005/8/colors/accent0_2" csCatId="mainScheme" phldr="1"/>
      <dgm:spPr/>
      <dgm:t>
        <a:bodyPr/>
        <a:lstStyle/>
        <a:p>
          <a:endParaRPr lang="en-AU"/>
        </a:p>
      </dgm:t>
    </dgm:pt>
    <dgm:pt modelId="{4331504D-7B45-41F3-A8BF-B93FC29DF8B9}">
      <dgm:prSet phldrT="[Text]" custT="1"/>
      <dgm:spPr/>
      <dgm:t>
        <a:bodyPr/>
        <a:lstStyle/>
        <a:p>
          <a:r>
            <a:rPr lang="en-AU" sz="1800" b="1" dirty="0" smtClean="0"/>
            <a:t>Types of Crime</a:t>
          </a:r>
          <a:endParaRPr lang="en-AU" sz="1800" b="1" dirty="0"/>
        </a:p>
      </dgm:t>
    </dgm:pt>
    <dgm:pt modelId="{9051E942-0A14-4F86-B2A4-C5B21447E6D3}" type="parTrans" cxnId="{2B954D31-C4D4-478F-A851-BA47F0BADB38}">
      <dgm:prSet/>
      <dgm:spPr/>
      <dgm:t>
        <a:bodyPr/>
        <a:lstStyle/>
        <a:p>
          <a:endParaRPr lang="en-AU"/>
        </a:p>
      </dgm:t>
    </dgm:pt>
    <dgm:pt modelId="{43BA5D6A-8643-4C6B-AA58-E8D7079A3F3F}" type="sibTrans" cxnId="{2B954D31-C4D4-478F-A851-BA47F0BADB38}">
      <dgm:prSet/>
      <dgm:spPr/>
      <dgm:t>
        <a:bodyPr/>
        <a:lstStyle/>
        <a:p>
          <a:endParaRPr lang="en-AU"/>
        </a:p>
      </dgm:t>
    </dgm:pt>
    <dgm:pt modelId="{F183A659-E962-4BDC-892E-4A3F75093F01}">
      <dgm:prSet phldrT="[Text]" custT="1"/>
      <dgm:spPr/>
      <dgm:t>
        <a:bodyPr/>
        <a:lstStyle/>
        <a:p>
          <a:r>
            <a:rPr lang="en-AU" sz="1800" b="1" dirty="0" smtClean="0">
              <a:solidFill>
                <a:srgbClr val="FF0000"/>
              </a:solidFill>
            </a:rPr>
            <a:t>Offences against the person</a:t>
          </a:r>
          <a:endParaRPr lang="en-AU" sz="1800" b="1" dirty="0">
            <a:solidFill>
              <a:srgbClr val="FF0000"/>
            </a:solidFill>
          </a:endParaRPr>
        </a:p>
      </dgm:t>
    </dgm:pt>
    <dgm:pt modelId="{6830D450-A657-4A9A-BE18-7B113BC601FB}" type="parTrans" cxnId="{583A3233-C111-4B59-9A29-BBFBD2D4F14A}">
      <dgm:prSet custT="1"/>
      <dgm:spPr/>
      <dgm:t>
        <a:bodyPr/>
        <a:lstStyle/>
        <a:p>
          <a:endParaRPr lang="en-AU" sz="1800" b="1"/>
        </a:p>
      </dgm:t>
    </dgm:pt>
    <dgm:pt modelId="{CA57C083-F8A0-4D65-970D-758A66F15F54}" type="sibTrans" cxnId="{583A3233-C111-4B59-9A29-BBFBD2D4F14A}">
      <dgm:prSet/>
      <dgm:spPr/>
      <dgm:t>
        <a:bodyPr/>
        <a:lstStyle/>
        <a:p>
          <a:endParaRPr lang="en-AU"/>
        </a:p>
      </dgm:t>
    </dgm:pt>
    <dgm:pt modelId="{93687B93-5FFE-4AB0-990E-E49156A9806C}">
      <dgm:prSet phldrT="[Text]" custT="1"/>
      <dgm:spPr/>
      <dgm:t>
        <a:bodyPr/>
        <a:lstStyle/>
        <a:p>
          <a:r>
            <a:rPr lang="en-AU" sz="1800" b="1" dirty="0" smtClean="0">
              <a:solidFill>
                <a:srgbClr val="FF0000"/>
              </a:solidFill>
            </a:rPr>
            <a:t>Economic Offences</a:t>
          </a:r>
          <a:endParaRPr lang="en-AU" sz="1800" b="1" dirty="0">
            <a:solidFill>
              <a:srgbClr val="FF0000"/>
            </a:solidFill>
          </a:endParaRPr>
        </a:p>
      </dgm:t>
    </dgm:pt>
    <dgm:pt modelId="{F9C2E02E-FC8E-4502-9504-0E6E3082CACA}" type="parTrans" cxnId="{1152DDD6-6019-4EC4-AE69-B2D9536B5C93}">
      <dgm:prSet custT="1"/>
      <dgm:spPr/>
      <dgm:t>
        <a:bodyPr/>
        <a:lstStyle/>
        <a:p>
          <a:endParaRPr lang="en-AU" sz="1800" b="1"/>
        </a:p>
      </dgm:t>
    </dgm:pt>
    <dgm:pt modelId="{B07841D5-0281-4271-A597-5E48A6E2035A}" type="sibTrans" cxnId="{1152DDD6-6019-4EC4-AE69-B2D9536B5C93}">
      <dgm:prSet/>
      <dgm:spPr/>
      <dgm:t>
        <a:bodyPr/>
        <a:lstStyle/>
        <a:p>
          <a:endParaRPr lang="en-AU"/>
        </a:p>
      </dgm:t>
    </dgm:pt>
    <dgm:pt modelId="{A907FAA1-126D-4581-BD91-15BF795F60F8}">
      <dgm:prSet phldrT="[Text]" custT="1"/>
      <dgm:spPr/>
      <dgm:t>
        <a:bodyPr/>
        <a:lstStyle/>
        <a:p>
          <a:r>
            <a:rPr lang="en-AU" sz="1800" b="1" dirty="0" smtClean="0">
              <a:solidFill>
                <a:srgbClr val="FF0000"/>
              </a:solidFill>
            </a:rPr>
            <a:t>Offences against the State</a:t>
          </a:r>
          <a:endParaRPr lang="en-AU" sz="1800" b="1" dirty="0">
            <a:solidFill>
              <a:srgbClr val="FF0000"/>
            </a:solidFill>
          </a:endParaRPr>
        </a:p>
      </dgm:t>
    </dgm:pt>
    <dgm:pt modelId="{354CF216-000D-4D61-83D5-782174EBBB53}" type="parTrans" cxnId="{4F963BC2-2416-419A-B8D2-E1D152D7B461}">
      <dgm:prSet custT="1"/>
      <dgm:spPr/>
      <dgm:t>
        <a:bodyPr/>
        <a:lstStyle/>
        <a:p>
          <a:endParaRPr lang="en-AU" sz="1800" b="1"/>
        </a:p>
      </dgm:t>
    </dgm:pt>
    <dgm:pt modelId="{F4F08534-A92E-46B6-B075-21AD35B83644}" type="sibTrans" cxnId="{4F963BC2-2416-419A-B8D2-E1D152D7B461}">
      <dgm:prSet/>
      <dgm:spPr/>
      <dgm:t>
        <a:bodyPr/>
        <a:lstStyle/>
        <a:p>
          <a:endParaRPr lang="en-AU"/>
        </a:p>
      </dgm:t>
    </dgm:pt>
    <dgm:pt modelId="{8DB71338-BEE2-407E-B463-3D1A243453CA}">
      <dgm:prSet phldrT="[Text]" custT="1"/>
      <dgm:spPr/>
      <dgm:t>
        <a:bodyPr/>
        <a:lstStyle/>
        <a:p>
          <a:r>
            <a:rPr lang="en-AU" sz="1800" b="1" dirty="0" smtClean="0">
              <a:solidFill>
                <a:srgbClr val="FF0000"/>
              </a:solidFill>
            </a:rPr>
            <a:t>Drug Offences</a:t>
          </a:r>
          <a:endParaRPr lang="en-AU" sz="1800" b="1" dirty="0">
            <a:solidFill>
              <a:srgbClr val="FF0000"/>
            </a:solidFill>
          </a:endParaRPr>
        </a:p>
      </dgm:t>
    </dgm:pt>
    <dgm:pt modelId="{1CC5AD40-3BA5-4282-B64F-FDBDFC7CBDE4}" type="parTrans" cxnId="{E6E362FC-0CAA-40F6-968D-02E6540E9810}">
      <dgm:prSet custT="1"/>
      <dgm:spPr/>
      <dgm:t>
        <a:bodyPr/>
        <a:lstStyle/>
        <a:p>
          <a:endParaRPr lang="en-AU" sz="1800" b="1"/>
        </a:p>
      </dgm:t>
    </dgm:pt>
    <dgm:pt modelId="{27707C3F-F6FB-4AFA-855E-91C39F8A7498}" type="sibTrans" cxnId="{E6E362FC-0CAA-40F6-968D-02E6540E9810}">
      <dgm:prSet/>
      <dgm:spPr/>
      <dgm:t>
        <a:bodyPr/>
        <a:lstStyle/>
        <a:p>
          <a:endParaRPr lang="en-AU"/>
        </a:p>
      </dgm:t>
    </dgm:pt>
    <dgm:pt modelId="{DA2CA9A0-BCD1-4246-84A2-3BFEE7968538}">
      <dgm:prSet phldrT="[Text]" custT="1"/>
      <dgm:spPr/>
      <dgm:t>
        <a:bodyPr/>
        <a:lstStyle/>
        <a:p>
          <a:r>
            <a:rPr lang="en-AU" sz="1800" b="1" dirty="0" smtClean="0">
              <a:solidFill>
                <a:srgbClr val="FF0000"/>
              </a:solidFill>
            </a:rPr>
            <a:t>Public Order Offences</a:t>
          </a:r>
          <a:endParaRPr lang="en-AU" sz="1800" b="1" dirty="0">
            <a:solidFill>
              <a:srgbClr val="FF0000"/>
            </a:solidFill>
          </a:endParaRPr>
        </a:p>
      </dgm:t>
    </dgm:pt>
    <dgm:pt modelId="{9D8BD328-9287-4740-B1C5-AE39DF279C47}" type="parTrans" cxnId="{462756C2-E85A-47EF-8E2B-237170FC3E05}">
      <dgm:prSet custT="1"/>
      <dgm:spPr/>
      <dgm:t>
        <a:bodyPr/>
        <a:lstStyle/>
        <a:p>
          <a:endParaRPr lang="en-AU" sz="1800" b="1"/>
        </a:p>
      </dgm:t>
    </dgm:pt>
    <dgm:pt modelId="{40B2C3A0-6063-4A34-99EF-814B6EEBAEFE}" type="sibTrans" cxnId="{462756C2-E85A-47EF-8E2B-237170FC3E05}">
      <dgm:prSet/>
      <dgm:spPr/>
      <dgm:t>
        <a:bodyPr/>
        <a:lstStyle/>
        <a:p>
          <a:endParaRPr lang="en-AU"/>
        </a:p>
      </dgm:t>
    </dgm:pt>
    <dgm:pt modelId="{11F6C8C1-B455-4C6C-BDA1-39F5D7C28DF3}">
      <dgm:prSet phldrT="[Text]" custT="1"/>
      <dgm:spPr/>
      <dgm:t>
        <a:bodyPr/>
        <a:lstStyle/>
        <a:p>
          <a:r>
            <a:rPr lang="en-AU" sz="1800" b="1" dirty="0" smtClean="0">
              <a:solidFill>
                <a:srgbClr val="FF0000"/>
              </a:solidFill>
            </a:rPr>
            <a:t>Traffic Offences</a:t>
          </a:r>
          <a:endParaRPr lang="en-AU" sz="1800" b="1" dirty="0">
            <a:solidFill>
              <a:srgbClr val="FF0000"/>
            </a:solidFill>
          </a:endParaRPr>
        </a:p>
      </dgm:t>
    </dgm:pt>
    <dgm:pt modelId="{23C8139F-5F86-4CE2-8207-02459B9CA7B7}" type="parTrans" cxnId="{6781F1C4-8B8C-43C5-A60D-2AA35B2EDA5B}">
      <dgm:prSet custT="1"/>
      <dgm:spPr/>
      <dgm:t>
        <a:bodyPr/>
        <a:lstStyle/>
        <a:p>
          <a:endParaRPr lang="en-AU" sz="1800" b="1"/>
        </a:p>
      </dgm:t>
    </dgm:pt>
    <dgm:pt modelId="{35288043-C639-4187-AE8A-D1A5E1E17CA3}" type="sibTrans" cxnId="{6781F1C4-8B8C-43C5-A60D-2AA35B2EDA5B}">
      <dgm:prSet/>
      <dgm:spPr/>
      <dgm:t>
        <a:bodyPr/>
        <a:lstStyle/>
        <a:p>
          <a:endParaRPr lang="en-AU"/>
        </a:p>
      </dgm:t>
    </dgm:pt>
    <dgm:pt modelId="{4723A9A6-2CEB-4865-80E1-E15F31886901}">
      <dgm:prSet phldrT="[Text]" custT="1"/>
      <dgm:spPr/>
      <dgm:t>
        <a:bodyPr/>
        <a:lstStyle/>
        <a:p>
          <a:r>
            <a:rPr lang="en-AU" sz="1800" b="1" dirty="0" smtClean="0">
              <a:solidFill>
                <a:srgbClr val="FF0000"/>
              </a:solidFill>
            </a:rPr>
            <a:t>Victimless crimes</a:t>
          </a:r>
          <a:endParaRPr lang="en-AU" sz="1800" b="1" dirty="0">
            <a:solidFill>
              <a:srgbClr val="FF0000"/>
            </a:solidFill>
          </a:endParaRPr>
        </a:p>
      </dgm:t>
    </dgm:pt>
    <dgm:pt modelId="{CA2049E9-5697-4D4C-A3B7-A41BE404996E}" type="parTrans" cxnId="{C8252F85-2664-48AA-8FAD-671FBEA19220}">
      <dgm:prSet custT="1"/>
      <dgm:spPr/>
      <dgm:t>
        <a:bodyPr/>
        <a:lstStyle/>
        <a:p>
          <a:endParaRPr lang="en-AU" sz="1800" b="1"/>
        </a:p>
      </dgm:t>
    </dgm:pt>
    <dgm:pt modelId="{1CCD9114-E719-4721-8AAF-F241BF4E536A}" type="sibTrans" cxnId="{C8252F85-2664-48AA-8FAD-671FBEA19220}">
      <dgm:prSet/>
      <dgm:spPr/>
      <dgm:t>
        <a:bodyPr/>
        <a:lstStyle/>
        <a:p>
          <a:endParaRPr lang="en-AU"/>
        </a:p>
      </dgm:t>
    </dgm:pt>
    <dgm:pt modelId="{D7DC694E-BA90-48D7-854F-39892892E82A}">
      <dgm:prSet phldrT="[Text]" custT="1"/>
      <dgm:spPr/>
      <dgm:t>
        <a:bodyPr/>
        <a:lstStyle/>
        <a:p>
          <a:r>
            <a:rPr lang="en-AU" sz="1800" b="1" dirty="0" smtClean="0">
              <a:solidFill>
                <a:srgbClr val="FF0000"/>
              </a:solidFill>
            </a:rPr>
            <a:t>Preliminary Crimes</a:t>
          </a:r>
          <a:endParaRPr lang="en-AU" sz="1800" b="1" dirty="0">
            <a:solidFill>
              <a:srgbClr val="FF0000"/>
            </a:solidFill>
          </a:endParaRPr>
        </a:p>
      </dgm:t>
    </dgm:pt>
    <dgm:pt modelId="{D1E5566A-76E6-44D3-A02E-8D2258DDD7AE}" type="parTrans" cxnId="{8DC0ECB2-B355-4722-A0E9-D5164C1E0353}">
      <dgm:prSet custT="1"/>
      <dgm:spPr/>
      <dgm:t>
        <a:bodyPr/>
        <a:lstStyle/>
        <a:p>
          <a:endParaRPr lang="en-AU" sz="1800" b="1"/>
        </a:p>
      </dgm:t>
    </dgm:pt>
    <dgm:pt modelId="{11AB0693-86AA-4DE9-93BA-8B3D945DF96B}" type="sibTrans" cxnId="{8DC0ECB2-B355-4722-A0E9-D5164C1E0353}">
      <dgm:prSet/>
      <dgm:spPr/>
      <dgm:t>
        <a:bodyPr/>
        <a:lstStyle/>
        <a:p>
          <a:endParaRPr lang="en-AU"/>
        </a:p>
      </dgm:t>
    </dgm:pt>
    <dgm:pt modelId="{6CC2DD7E-D108-4346-89F1-8B6273F2CBE0}" type="pres">
      <dgm:prSet presAssocID="{518DFD24-DE7A-4E28-AF15-4CCFB6EE8A76}" presName="cycle" presStyleCnt="0">
        <dgm:presLayoutVars>
          <dgm:chMax val="1"/>
          <dgm:dir/>
          <dgm:animLvl val="ctr"/>
          <dgm:resizeHandles val="exact"/>
        </dgm:presLayoutVars>
      </dgm:prSet>
      <dgm:spPr/>
      <dgm:t>
        <a:bodyPr/>
        <a:lstStyle/>
        <a:p>
          <a:endParaRPr lang="en-US"/>
        </a:p>
      </dgm:t>
    </dgm:pt>
    <dgm:pt modelId="{4C1302B3-7FD2-4274-AAF7-3F243E506275}" type="pres">
      <dgm:prSet presAssocID="{4331504D-7B45-41F3-A8BF-B93FC29DF8B9}" presName="centerShape" presStyleLbl="node0" presStyleIdx="0" presStyleCnt="1"/>
      <dgm:spPr/>
      <dgm:t>
        <a:bodyPr/>
        <a:lstStyle/>
        <a:p>
          <a:endParaRPr lang="en-US"/>
        </a:p>
      </dgm:t>
    </dgm:pt>
    <dgm:pt modelId="{69BF54FE-0FCD-4AF5-B486-CEA7AD7BC10D}" type="pres">
      <dgm:prSet presAssocID="{6830D450-A657-4A9A-BE18-7B113BC601FB}" presName="Name9" presStyleLbl="parChTrans1D2" presStyleIdx="0" presStyleCnt="8"/>
      <dgm:spPr/>
      <dgm:t>
        <a:bodyPr/>
        <a:lstStyle/>
        <a:p>
          <a:endParaRPr lang="en-US"/>
        </a:p>
      </dgm:t>
    </dgm:pt>
    <dgm:pt modelId="{45050843-7950-493F-A3BC-580CB3548210}" type="pres">
      <dgm:prSet presAssocID="{6830D450-A657-4A9A-BE18-7B113BC601FB}" presName="connTx" presStyleLbl="parChTrans1D2" presStyleIdx="0" presStyleCnt="8"/>
      <dgm:spPr/>
      <dgm:t>
        <a:bodyPr/>
        <a:lstStyle/>
        <a:p>
          <a:endParaRPr lang="en-US"/>
        </a:p>
      </dgm:t>
    </dgm:pt>
    <dgm:pt modelId="{5F22E61F-1C9F-42FB-BB93-A25930E34D49}" type="pres">
      <dgm:prSet presAssocID="{F183A659-E962-4BDC-892E-4A3F75093F01}" presName="node" presStyleLbl="node1" presStyleIdx="0" presStyleCnt="8" custScaleX="125480">
        <dgm:presLayoutVars>
          <dgm:bulletEnabled val="1"/>
        </dgm:presLayoutVars>
      </dgm:prSet>
      <dgm:spPr/>
      <dgm:t>
        <a:bodyPr/>
        <a:lstStyle/>
        <a:p>
          <a:endParaRPr lang="en-US"/>
        </a:p>
      </dgm:t>
    </dgm:pt>
    <dgm:pt modelId="{D4AC20AA-D4A9-4D1F-8AFB-ECCA13188635}" type="pres">
      <dgm:prSet presAssocID="{F9C2E02E-FC8E-4502-9504-0E6E3082CACA}" presName="Name9" presStyleLbl="parChTrans1D2" presStyleIdx="1" presStyleCnt="8"/>
      <dgm:spPr/>
      <dgm:t>
        <a:bodyPr/>
        <a:lstStyle/>
        <a:p>
          <a:endParaRPr lang="en-US"/>
        </a:p>
      </dgm:t>
    </dgm:pt>
    <dgm:pt modelId="{1ECCE5B6-C830-4C1B-A1C3-AFB6F8EF89CC}" type="pres">
      <dgm:prSet presAssocID="{F9C2E02E-FC8E-4502-9504-0E6E3082CACA}" presName="connTx" presStyleLbl="parChTrans1D2" presStyleIdx="1" presStyleCnt="8"/>
      <dgm:spPr/>
      <dgm:t>
        <a:bodyPr/>
        <a:lstStyle/>
        <a:p>
          <a:endParaRPr lang="en-US"/>
        </a:p>
      </dgm:t>
    </dgm:pt>
    <dgm:pt modelId="{EA2D0168-E863-46DB-AD6C-F13283C64A97}" type="pres">
      <dgm:prSet presAssocID="{93687B93-5FFE-4AB0-990E-E49156A9806C}" presName="node" presStyleLbl="node1" presStyleIdx="1" presStyleCnt="8" custScaleX="121905">
        <dgm:presLayoutVars>
          <dgm:bulletEnabled val="1"/>
        </dgm:presLayoutVars>
      </dgm:prSet>
      <dgm:spPr/>
      <dgm:t>
        <a:bodyPr/>
        <a:lstStyle/>
        <a:p>
          <a:endParaRPr lang="en-US"/>
        </a:p>
      </dgm:t>
    </dgm:pt>
    <dgm:pt modelId="{4913BB59-3D7E-4334-B40A-303069814785}" type="pres">
      <dgm:prSet presAssocID="{354CF216-000D-4D61-83D5-782174EBBB53}" presName="Name9" presStyleLbl="parChTrans1D2" presStyleIdx="2" presStyleCnt="8"/>
      <dgm:spPr/>
      <dgm:t>
        <a:bodyPr/>
        <a:lstStyle/>
        <a:p>
          <a:endParaRPr lang="en-US"/>
        </a:p>
      </dgm:t>
    </dgm:pt>
    <dgm:pt modelId="{5AEE6B43-AB49-43B5-A696-244BC5639CB0}" type="pres">
      <dgm:prSet presAssocID="{354CF216-000D-4D61-83D5-782174EBBB53}" presName="connTx" presStyleLbl="parChTrans1D2" presStyleIdx="2" presStyleCnt="8"/>
      <dgm:spPr/>
      <dgm:t>
        <a:bodyPr/>
        <a:lstStyle/>
        <a:p>
          <a:endParaRPr lang="en-US"/>
        </a:p>
      </dgm:t>
    </dgm:pt>
    <dgm:pt modelId="{D3FC83D9-D9D9-4601-8ADA-BDBB2DD49320}" type="pres">
      <dgm:prSet presAssocID="{A907FAA1-126D-4581-BD91-15BF795F60F8}" presName="node" presStyleLbl="node1" presStyleIdx="2" presStyleCnt="8" custScaleX="143104">
        <dgm:presLayoutVars>
          <dgm:bulletEnabled val="1"/>
        </dgm:presLayoutVars>
      </dgm:prSet>
      <dgm:spPr/>
      <dgm:t>
        <a:bodyPr/>
        <a:lstStyle/>
        <a:p>
          <a:endParaRPr lang="en-US"/>
        </a:p>
      </dgm:t>
    </dgm:pt>
    <dgm:pt modelId="{73E1E7D2-9839-4496-91C6-2C0021F69A73}" type="pres">
      <dgm:prSet presAssocID="{1CC5AD40-3BA5-4282-B64F-FDBDFC7CBDE4}" presName="Name9" presStyleLbl="parChTrans1D2" presStyleIdx="3" presStyleCnt="8"/>
      <dgm:spPr/>
      <dgm:t>
        <a:bodyPr/>
        <a:lstStyle/>
        <a:p>
          <a:endParaRPr lang="en-US"/>
        </a:p>
      </dgm:t>
    </dgm:pt>
    <dgm:pt modelId="{7947BE63-7922-41D1-B23F-CFC11367F7E1}" type="pres">
      <dgm:prSet presAssocID="{1CC5AD40-3BA5-4282-B64F-FDBDFC7CBDE4}" presName="connTx" presStyleLbl="parChTrans1D2" presStyleIdx="3" presStyleCnt="8"/>
      <dgm:spPr/>
      <dgm:t>
        <a:bodyPr/>
        <a:lstStyle/>
        <a:p>
          <a:endParaRPr lang="en-US"/>
        </a:p>
      </dgm:t>
    </dgm:pt>
    <dgm:pt modelId="{5DB1A1DA-2B1C-4892-8870-5149515C36E8}" type="pres">
      <dgm:prSet presAssocID="{8DB71338-BEE2-407E-B463-3D1A243453CA}" presName="node" presStyleLbl="node1" presStyleIdx="3" presStyleCnt="8" custScaleX="114836" custScaleY="103795">
        <dgm:presLayoutVars>
          <dgm:bulletEnabled val="1"/>
        </dgm:presLayoutVars>
      </dgm:prSet>
      <dgm:spPr/>
      <dgm:t>
        <a:bodyPr/>
        <a:lstStyle/>
        <a:p>
          <a:endParaRPr lang="en-US"/>
        </a:p>
      </dgm:t>
    </dgm:pt>
    <dgm:pt modelId="{C50D016A-BA7C-4E2C-BDAB-99B2C2337D37}" type="pres">
      <dgm:prSet presAssocID="{9D8BD328-9287-4740-B1C5-AE39DF279C47}" presName="Name9" presStyleLbl="parChTrans1D2" presStyleIdx="4" presStyleCnt="8"/>
      <dgm:spPr/>
      <dgm:t>
        <a:bodyPr/>
        <a:lstStyle/>
        <a:p>
          <a:endParaRPr lang="en-US"/>
        </a:p>
      </dgm:t>
    </dgm:pt>
    <dgm:pt modelId="{6AC423B1-43B5-480D-BFF3-F33CE6FCB344}" type="pres">
      <dgm:prSet presAssocID="{9D8BD328-9287-4740-B1C5-AE39DF279C47}" presName="connTx" presStyleLbl="parChTrans1D2" presStyleIdx="4" presStyleCnt="8"/>
      <dgm:spPr/>
      <dgm:t>
        <a:bodyPr/>
        <a:lstStyle/>
        <a:p>
          <a:endParaRPr lang="en-US"/>
        </a:p>
      </dgm:t>
    </dgm:pt>
    <dgm:pt modelId="{3CB79F01-BFF4-4177-9E47-F89BA796B368}" type="pres">
      <dgm:prSet presAssocID="{DA2CA9A0-BCD1-4246-84A2-3BFEE7968538}" presName="node" presStyleLbl="node1" presStyleIdx="4" presStyleCnt="8" custScaleX="141481" custRadScaleRad="103908" custRadScaleInc="11542">
        <dgm:presLayoutVars>
          <dgm:bulletEnabled val="1"/>
        </dgm:presLayoutVars>
      </dgm:prSet>
      <dgm:spPr/>
      <dgm:t>
        <a:bodyPr/>
        <a:lstStyle/>
        <a:p>
          <a:endParaRPr lang="en-US"/>
        </a:p>
      </dgm:t>
    </dgm:pt>
    <dgm:pt modelId="{5C568BDA-D9A9-44A4-94F8-92B3C5B5679C}" type="pres">
      <dgm:prSet presAssocID="{23C8139F-5F86-4CE2-8207-02459B9CA7B7}" presName="Name9" presStyleLbl="parChTrans1D2" presStyleIdx="5" presStyleCnt="8"/>
      <dgm:spPr/>
      <dgm:t>
        <a:bodyPr/>
        <a:lstStyle/>
        <a:p>
          <a:endParaRPr lang="en-US"/>
        </a:p>
      </dgm:t>
    </dgm:pt>
    <dgm:pt modelId="{A230C88E-3E8D-4725-A404-7224F4B5F287}" type="pres">
      <dgm:prSet presAssocID="{23C8139F-5F86-4CE2-8207-02459B9CA7B7}" presName="connTx" presStyleLbl="parChTrans1D2" presStyleIdx="5" presStyleCnt="8"/>
      <dgm:spPr/>
      <dgm:t>
        <a:bodyPr/>
        <a:lstStyle/>
        <a:p>
          <a:endParaRPr lang="en-US"/>
        </a:p>
      </dgm:t>
    </dgm:pt>
    <dgm:pt modelId="{34BD90AA-77F8-43B7-8ED9-E5F19E35D9C5}" type="pres">
      <dgm:prSet presAssocID="{11F6C8C1-B455-4C6C-BDA1-39F5D7C28DF3}" presName="node" presStyleLbl="node1" presStyleIdx="5" presStyleCnt="8" custScaleX="129240" custRadScaleRad="107930" custRadScaleInc="36241">
        <dgm:presLayoutVars>
          <dgm:bulletEnabled val="1"/>
        </dgm:presLayoutVars>
      </dgm:prSet>
      <dgm:spPr/>
      <dgm:t>
        <a:bodyPr/>
        <a:lstStyle/>
        <a:p>
          <a:endParaRPr lang="en-AU"/>
        </a:p>
      </dgm:t>
    </dgm:pt>
    <dgm:pt modelId="{47CC7508-AB92-48F3-A18A-D6E415305C9E}" type="pres">
      <dgm:prSet presAssocID="{CA2049E9-5697-4D4C-A3B7-A41BE404996E}" presName="Name9" presStyleLbl="parChTrans1D2" presStyleIdx="6" presStyleCnt="8"/>
      <dgm:spPr/>
      <dgm:t>
        <a:bodyPr/>
        <a:lstStyle/>
        <a:p>
          <a:endParaRPr lang="en-US"/>
        </a:p>
      </dgm:t>
    </dgm:pt>
    <dgm:pt modelId="{3ACA96C5-B974-4BE2-A97B-32B397972962}" type="pres">
      <dgm:prSet presAssocID="{CA2049E9-5697-4D4C-A3B7-A41BE404996E}" presName="connTx" presStyleLbl="parChTrans1D2" presStyleIdx="6" presStyleCnt="8"/>
      <dgm:spPr/>
      <dgm:t>
        <a:bodyPr/>
        <a:lstStyle/>
        <a:p>
          <a:endParaRPr lang="en-US"/>
        </a:p>
      </dgm:t>
    </dgm:pt>
    <dgm:pt modelId="{97F401EC-1D55-4871-85C9-3307C0FB06B2}" type="pres">
      <dgm:prSet presAssocID="{4723A9A6-2CEB-4865-80E1-E15F31886901}" presName="node" presStyleLbl="node1" presStyleIdx="6" presStyleCnt="8" custScaleX="133625">
        <dgm:presLayoutVars>
          <dgm:bulletEnabled val="1"/>
        </dgm:presLayoutVars>
      </dgm:prSet>
      <dgm:spPr/>
      <dgm:t>
        <a:bodyPr/>
        <a:lstStyle/>
        <a:p>
          <a:endParaRPr lang="en-US"/>
        </a:p>
      </dgm:t>
    </dgm:pt>
    <dgm:pt modelId="{2DFE9C27-E86D-4AFD-B1CA-2EB4F9B2FEB8}" type="pres">
      <dgm:prSet presAssocID="{D1E5566A-76E6-44D3-A02E-8D2258DDD7AE}" presName="Name9" presStyleLbl="parChTrans1D2" presStyleIdx="7" presStyleCnt="8"/>
      <dgm:spPr/>
      <dgm:t>
        <a:bodyPr/>
        <a:lstStyle/>
        <a:p>
          <a:endParaRPr lang="en-US"/>
        </a:p>
      </dgm:t>
    </dgm:pt>
    <dgm:pt modelId="{2B8C50BA-E5B6-4B73-93F9-B3B13A8DCBBB}" type="pres">
      <dgm:prSet presAssocID="{D1E5566A-76E6-44D3-A02E-8D2258DDD7AE}" presName="connTx" presStyleLbl="parChTrans1D2" presStyleIdx="7" presStyleCnt="8"/>
      <dgm:spPr/>
      <dgm:t>
        <a:bodyPr/>
        <a:lstStyle/>
        <a:p>
          <a:endParaRPr lang="en-US"/>
        </a:p>
      </dgm:t>
    </dgm:pt>
    <dgm:pt modelId="{409D60C5-35E8-409C-B873-23FB3AAAF767}" type="pres">
      <dgm:prSet presAssocID="{D7DC694E-BA90-48D7-854F-39892892E82A}" presName="node" presStyleLbl="node1" presStyleIdx="7" presStyleCnt="8" custScaleX="153389" custRadScaleRad="105898" custRadScaleInc="-10186">
        <dgm:presLayoutVars>
          <dgm:bulletEnabled val="1"/>
        </dgm:presLayoutVars>
      </dgm:prSet>
      <dgm:spPr/>
      <dgm:t>
        <a:bodyPr/>
        <a:lstStyle/>
        <a:p>
          <a:endParaRPr lang="en-US"/>
        </a:p>
      </dgm:t>
    </dgm:pt>
  </dgm:ptLst>
  <dgm:cxnLst>
    <dgm:cxn modelId="{F0B0ACF4-D4DF-4EF4-982C-FAA3E66EA8DD}" type="presOf" srcId="{518DFD24-DE7A-4E28-AF15-4CCFB6EE8A76}" destId="{6CC2DD7E-D108-4346-89F1-8B6273F2CBE0}" srcOrd="0" destOrd="0" presId="urn:microsoft.com/office/officeart/2005/8/layout/radial1"/>
    <dgm:cxn modelId="{462756C2-E85A-47EF-8E2B-237170FC3E05}" srcId="{4331504D-7B45-41F3-A8BF-B93FC29DF8B9}" destId="{DA2CA9A0-BCD1-4246-84A2-3BFEE7968538}" srcOrd="4" destOrd="0" parTransId="{9D8BD328-9287-4740-B1C5-AE39DF279C47}" sibTransId="{40B2C3A0-6063-4A34-99EF-814B6EEBAEFE}"/>
    <dgm:cxn modelId="{1152DDD6-6019-4EC4-AE69-B2D9536B5C93}" srcId="{4331504D-7B45-41F3-A8BF-B93FC29DF8B9}" destId="{93687B93-5FFE-4AB0-990E-E49156A9806C}" srcOrd="1" destOrd="0" parTransId="{F9C2E02E-FC8E-4502-9504-0E6E3082CACA}" sibTransId="{B07841D5-0281-4271-A597-5E48A6E2035A}"/>
    <dgm:cxn modelId="{4FD48EAD-4CAD-45AF-9B35-1BD3140B286E}" type="presOf" srcId="{354CF216-000D-4D61-83D5-782174EBBB53}" destId="{4913BB59-3D7E-4334-B40A-303069814785}" srcOrd="0" destOrd="0" presId="urn:microsoft.com/office/officeart/2005/8/layout/radial1"/>
    <dgm:cxn modelId="{4671C213-4179-4524-B809-101B90D35E37}" type="presOf" srcId="{11F6C8C1-B455-4C6C-BDA1-39F5D7C28DF3}" destId="{34BD90AA-77F8-43B7-8ED9-E5F19E35D9C5}" srcOrd="0" destOrd="0" presId="urn:microsoft.com/office/officeart/2005/8/layout/radial1"/>
    <dgm:cxn modelId="{EF69C50E-AA2A-4861-89B7-E9CB9840148B}" type="presOf" srcId="{A907FAA1-126D-4581-BD91-15BF795F60F8}" destId="{D3FC83D9-D9D9-4601-8ADA-BDBB2DD49320}" srcOrd="0" destOrd="0" presId="urn:microsoft.com/office/officeart/2005/8/layout/radial1"/>
    <dgm:cxn modelId="{E62BA294-6C8E-4174-8355-6C0E343780C5}" type="presOf" srcId="{93687B93-5FFE-4AB0-990E-E49156A9806C}" destId="{EA2D0168-E863-46DB-AD6C-F13283C64A97}" srcOrd="0" destOrd="0" presId="urn:microsoft.com/office/officeart/2005/8/layout/radial1"/>
    <dgm:cxn modelId="{E37FC996-39FA-403D-B77F-E2AF9EACFD39}" type="presOf" srcId="{D1E5566A-76E6-44D3-A02E-8D2258DDD7AE}" destId="{2B8C50BA-E5B6-4B73-93F9-B3B13A8DCBBB}" srcOrd="1" destOrd="0" presId="urn:microsoft.com/office/officeart/2005/8/layout/radial1"/>
    <dgm:cxn modelId="{6767F490-5F2D-4DB5-AA69-C08A16B4BE62}" type="presOf" srcId="{F9C2E02E-FC8E-4502-9504-0E6E3082CACA}" destId="{D4AC20AA-D4A9-4D1F-8AFB-ECCA13188635}" srcOrd="0" destOrd="0" presId="urn:microsoft.com/office/officeart/2005/8/layout/radial1"/>
    <dgm:cxn modelId="{BB5DD616-12CE-4289-8095-9341D5FC943E}" type="presOf" srcId="{CA2049E9-5697-4D4C-A3B7-A41BE404996E}" destId="{47CC7508-AB92-48F3-A18A-D6E415305C9E}" srcOrd="0" destOrd="0" presId="urn:microsoft.com/office/officeart/2005/8/layout/radial1"/>
    <dgm:cxn modelId="{C8252F85-2664-48AA-8FAD-671FBEA19220}" srcId="{4331504D-7B45-41F3-A8BF-B93FC29DF8B9}" destId="{4723A9A6-2CEB-4865-80E1-E15F31886901}" srcOrd="6" destOrd="0" parTransId="{CA2049E9-5697-4D4C-A3B7-A41BE404996E}" sibTransId="{1CCD9114-E719-4721-8AAF-F241BF4E536A}"/>
    <dgm:cxn modelId="{7499568A-C8B6-41B4-ABC0-D61BAA4A7B7F}" type="presOf" srcId="{4723A9A6-2CEB-4865-80E1-E15F31886901}" destId="{97F401EC-1D55-4871-85C9-3307C0FB06B2}" srcOrd="0" destOrd="0" presId="urn:microsoft.com/office/officeart/2005/8/layout/radial1"/>
    <dgm:cxn modelId="{8E18185A-433E-43EC-B08A-EB8D29B14527}" type="presOf" srcId="{8DB71338-BEE2-407E-B463-3D1A243453CA}" destId="{5DB1A1DA-2B1C-4892-8870-5149515C36E8}" srcOrd="0" destOrd="0" presId="urn:microsoft.com/office/officeart/2005/8/layout/radial1"/>
    <dgm:cxn modelId="{F9842035-1D14-4358-9182-19F3F22BCD56}" type="presOf" srcId="{23C8139F-5F86-4CE2-8207-02459B9CA7B7}" destId="{A230C88E-3E8D-4725-A404-7224F4B5F287}" srcOrd="1" destOrd="0" presId="urn:microsoft.com/office/officeart/2005/8/layout/radial1"/>
    <dgm:cxn modelId="{583A3233-C111-4B59-9A29-BBFBD2D4F14A}" srcId="{4331504D-7B45-41F3-A8BF-B93FC29DF8B9}" destId="{F183A659-E962-4BDC-892E-4A3F75093F01}" srcOrd="0" destOrd="0" parTransId="{6830D450-A657-4A9A-BE18-7B113BC601FB}" sibTransId="{CA57C083-F8A0-4D65-970D-758A66F15F54}"/>
    <dgm:cxn modelId="{51D144FD-BEED-45F9-9457-1EC99E7C3C77}" type="presOf" srcId="{4331504D-7B45-41F3-A8BF-B93FC29DF8B9}" destId="{4C1302B3-7FD2-4274-AAF7-3F243E506275}" srcOrd="0" destOrd="0" presId="urn:microsoft.com/office/officeart/2005/8/layout/radial1"/>
    <dgm:cxn modelId="{1BB254B1-C94B-4506-96D6-7263C98FCD3B}" type="presOf" srcId="{CA2049E9-5697-4D4C-A3B7-A41BE404996E}" destId="{3ACA96C5-B974-4BE2-A97B-32B397972962}" srcOrd="1" destOrd="0" presId="urn:microsoft.com/office/officeart/2005/8/layout/radial1"/>
    <dgm:cxn modelId="{516DE3F3-245E-4E67-80F5-922DE6102D93}" type="presOf" srcId="{1CC5AD40-3BA5-4282-B64F-FDBDFC7CBDE4}" destId="{7947BE63-7922-41D1-B23F-CFC11367F7E1}" srcOrd="1" destOrd="0" presId="urn:microsoft.com/office/officeart/2005/8/layout/radial1"/>
    <dgm:cxn modelId="{9E46C5A5-D5A3-42B3-A071-2A07624E8322}" type="presOf" srcId="{D1E5566A-76E6-44D3-A02E-8D2258DDD7AE}" destId="{2DFE9C27-E86D-4AFD-B1CA-2EB4F9B2FEB8}" srcOrd="0" destOrd="0" presId="urn:microsoft.com/office/officeart/2005/8/layout/radial1"/>
    <dgm:cxn modelId="{FCDE5D9D-65CF-4BDB-9739-5FADD71B7C91}" type="presOf" srcId="{354CF216-000D-4D61-83D5-782174EBBB53}" destId="{5AEE6B43-AB49-43B5-A696-244BC5639CB0}" srcOrd="1" destOrd="0" presId="urn:microsoft.com/office/officeart/2005/8/layout/radial1"/>
    <dgm:cxn modelId="{DB641BCF-449D-4B39-831D-746001B11D4C}" type="presOf" srcId="{9D8BD328-9287-4740-B1C5-AE39DF279C47}" destId="{C50D016A-BA7C-4E2C-BDAB-99B2C2337D37}" srcOrd="0" destOrd="0" presId="urn:microsoft.com/office/officeart/2005/8/layout/radial1"/>
    <dgm:cxn modelId="{523F57AF-4D93-4F5D-9A2F-76C4D84E239E}" type="presOf" srcId="{DA2CA9A0-BCD1-4246-84A2-3BFEE7968538}" destId="{3CB79F01-BFF4-4177-9E47-F89BA796B368}" srcOrd="0" destOrd="0" presId="urn:microsoft.com/office/officeart/2005/8/layout/radial1"/>
    <dgm:cxn modelId="{E1241B9C-83B3-48BD-9889-AEE917C43D02}" type="presOf" srcId="{F9C2E02E-FC8E-4502-9504-0E6E3082CACA}" destId="{1ECCE5B6-C830-4C1B-A1C3-AFB6F8EF89CC}" srcOrd="1" destOrd="0" presId="urn:microsoft.com/office/officeart/2005/8/layout/radial1"/>
    <dgm:cxn modelId="{E6E362FC-0CAA-40F6-968D-02E6540E9810}" srcId="{4331504D-7B45-41F3-A8BF-B93FC29DF8B9}" destId="{8DB71338-BEE2-407E-B463-3D1A243453CA}" srcOrd="3" destOrd="0" parTransId="{1CC5AD40-3BA5-4282-B64F-FDBDFC7CBDE4}" sibTransId="{27707C3F-F6FB-4AFA-855E-91C39F8A7498}"/>
    <dgm:cxn modelId="{F879612A-AB20-4EC6-A8E9-F129BD2C02F6}" type="presOf" srcId="{9D8BD328-9287-4740-B1C5-AE39DF279C47}" destId="{6AC423B1-43B5-480D-BFF3-F33CE6FCB344}" srcOrd="1" destOrd="0" presId="urn:microsoft.com/office/officeart/2005/8/layout/radial1"/>
    <dgm:cxn modelId="{B3476749-142F-4FB1-BBC2-5A017576057C}" type="presOf" srcId="{23C8139F-5F86-4CE2-8207-02459B9CA7B7}" destId="{5C568BDA-D9A9-44A4-94F8-92B3C5B5679C}" srcOrd="0" destOrd="0" presId="urn:microsoft.com/office/officeart/2005/8/layout/radial1"/>
    <dgm:cxn modelId="{2B954D31-C4D4-478F-A851-BA47F0BADB38}" srcId="{518DFD24-DE7A-4E28-AF15-4CCFB6EE8A76}" destId="{4331504D-7B45-41F3-A8BF-B93FC29DF8B9}" srcOrd="0" destOrd="0" parTransId="{9051E942-0A14-4F86-B2A4-C5B21447E6D3}" sibTransId="{43BA5D6A-8643-4C6B-AA58-E8D7079A3F3F}"/>
    <dgm:cxn modelId="{4F963BC2-2416-419A-B8D2-E1D152D7B461}" srcId="{4331504D-7B45-41F3-A8BF-B93FC29DF8B9}" destId="{A907FAA1-126D-4581-BD91-15BF795F60F8}" srcOrd="2" destOrd="0" parTransId="{354CF216-000D-4D61-83D5-782174EBBB53}" sibTransId="{F4F08534-A92E-46B6-B075-21AD35B83644}"/>
    <dgm:cxn modelId="{8DC0ECB2-B355-4722-A0E9-D5164C1E0353}" srcId="{4331504D-7B45-41F3-A8BF-B93FC29DF8B9}" destId="{D7DC694E-BA90-48D7-854F-39892892E82A}" srcOrd="7" destOrd="0" parTransId="{D1E5566A-76E6-44D3-A02E-8D2258DDD7AE}" sibTransId="{11AB0693-86AA-4DE9-93BA-8B3D945DF96B}"/>
    <dgm:cxn modelId="{B16A3677-66B4-4D04-90F6-12BE157A7202}" type="presOf" srcId="{D7DC694E-BA90-48D7-854F-39892892E82A}" destId="{409D60C5-35E8-409C-B873-23FB3AAAF767}" srcOrd="0" destOrd="0" presId="urn:microsoft.com/office/officeart/2005/8/layout/radial1"/>
    <dgm:cxn modelId="{0E7759AD-2791-49EF-A50B-AC43A2537704}" type="presOf" srcId="{1CC5AD40-3BA5-4282-B64F-FDBDFC7CBDE4}" destId="{73E1E7D2-9839-4496-91C6-2C0021F69A73}" srcOrd="0" destOrd="0" presId="urn:microsoft.com/office/officeart/2005/8/layout/radial1"/>
    <dgm:cxn modelId="{0372B323-37B2-418B-AF4B-33ECEEEDE81B}" type="presOf" srcId="{6830D450-A657-4A9A-BE18-7B113BC601FB}" destId="{69BF54FE-0FCD-4AF5-B486-CEA7AD7BC10D}" srcOrd="0" destOrd="0" presId="urn:microsoft.com/office/officeart/2005/8/layout/radial1"/>
    <dgm:cxn modelId="{59BDE5D5-C80B-49C6-AE23-47CF24AC03B8}" type="presOf" srcId="{F183A659-E962-4BDC-892E-4A3F75093F01}" destId="{5F22E61F-1C9F-42FB-BB93-A25930E34D49}" srcOrd="0" destOrd="0" presId="urn:microsoft.com/office/officeart/2005/8/layout/radial1"/>
    <dgm:cxn modelId="{BB9F807E-E3F4-45A3-83C9-A3491D0E28FC}" type="presOf" srcId="{6830D450-A657-4A9A-BE18-7B113BC601FB}" destId="{45050843-7950-493F-A3BC-580CB3548210}" srcOrd="1" destOrd="0" presId="urn:microsoft.com/office/officeart/2005/8/layout/radial1"/>
    <dgm:cxn modelId="{6781F1C4-8B8C-43C5-A60D-2AA35B2EDA5B}" srcId="{4331504D-7B45-41F3-A8BF-B93FC29DF8B9}" destId="{11F6C8C1-B455-4C6C-BDA1-39F5D7C28DF3}" srcOrd="5" destOrd="0" parTransId="{23C8139F-5F86-4CE2-8207-02459B9CA7B7}" sibTransId="{35288043-C639-4187-AE8A-D1A5E1E17CA3}"/>
    <dgm:cxn modelId="{10D84A48-6F58-4E6D-8B3F-FCD0AA5B7995}" type="presParOf" srcId="{6CC2DD7E-D108-4346-89F1-8B6273F2CBE0}" destId="{4C1302B3-7FD2-4274-AAF7-3F243E506275}" srcOrd="0" destOrd="0" presId="urn:microsoft.com/office/officeart/2005/8/layout/radial1"/>
    <dgm:cxn modelId="{70439295-F1B4-4826-A101-E6405B1375A8}" type="presParOf" srcId="{6CC2DD7E-D108-4346-89F1-8B6273F2CBE0}" destId="{69BF54FE-0FCD-4AF5-B486-CEA7AD7BC10D}" srcOrd="1" destOrd="0" presId="urn:microsoft.com/office/officeart/2005/8/layout/radial1"/>
    <dgm:cxn modelId="{E6764202-A3D8-43D7-9594-B4B8090A70DD}" type="presParOf" srcId="{69BF54FE-0FCD-4AF5-B486-CEA7AD7BC10D}" destId="{45050843-7950-493F-A3BC-580CB3548210}" srcOrd="0" destOrd="0" presId="urn:microsoft.com/office/officeart/2005/8/layout/radial1"/>
    <dgm:cxn modelId="{09483738-61A0-4590-8301-269E13402A37}" type="presParOf" srcId="{6CC2DD7E-D108-4346-89F1-8B6273F2CBE0}" destId="{5F22E61F-1C9F-42FB-BB93-A25930E34D49}" srcOrd="2" destOrd="0" presId="urn:microsoft.com/office/officeart/2005/8/layout/radial1"/>
    <dgm:cxn modelId="{1827FE4E-9E4A-44EB-85EC-25FE5A2D85AB}" type="presParOf" srcId="{6CC2DD7E-D108-4346-89F1-8B6273F2CBE0}" destId="{D4AC20AA-D4A9-4D1F-8AFB-ECCA13188635}" srcOrd="3" destOrd="0" presId="urn:microsoft.com/office/officeart/2005/8/layout/radial1"/>
    <dgm:cxn modelId="{FF9122A2-82BB-4911-981D-A1F3EF4F3E6F}" type="presParOf" srcId="{D4AC20AA-D4A9-4D1F-8AFB-ECCA13188635}" destId="{1ECCE5B6-C830-4C1B-A1C3-AFB6F8EF89CC}" srcOrd="0" destOrd="0" presId="urn:microsoft.com/office/officeart/2005/8/layout/radial1"/>
    <dgm:cxn modelId="{B43DD2B3-6A60-4667-A35D-991F70BAFE66}" type="presParOf" srcId="{6CC2DD7E-D108-4346-89F1-8B6273F2CBE0}" destId="{EA2D0168-E863-46DB-AD6C-F13283C64A97}" srcOrd="4" destOrd="0" presId="urn:microsoft.com/office/officeart/2005/8/layout/radial1"/>
    <dgm:cxn modelId="{A84F9332-B810-4BDD-9667-A3BCDAC4C26E}" type="presParOf" srcId="{6CC2DD7E-D108-4346-89F1-8B6273F2CBE0}" destId="{4913BB59-3D7E-4334-B40A-303069814785}" srcOrd="5" destOrd="0" presId="urn:microsoft.com/office/officeart/2005/8/layout/radial1"/>
    <dgm:cxn modelId="{13BEF51A-0709-4042-A441-717E80D44C97}" type="presParOf" srcId="{4913BB59-3D7E-4334-B40A-303069814785}" destId="{5AEE6B43-AB49-43B5-A696-244BC5639CB0}" srcOrd="0" destOrd="0" presId="urn:microsoft.com/office/officeart/2005/8/layout/radial1"/>
    <dgm:cxn modelId="{AD0CD261-95F6-4080-A397-6385B112CFE5}" type="presParOf" srcId="{6CC2DD7E-D108-4346-89F1-8B6273F2CBE0}" destId="{D3FC83D9-D9D9-4601-8ADA-BDBB2DD49320}" srcOrd="6" destOrd="0" presId="urn:microsoft.com/office/officeart/2005/8/layout/radial1"/>
    <dgm:cxn modelId="{3B540311-9C2E-4086-BF8B-AAF7351059EA}" type="presParOf" srcId="{6CC2DD7E-D108-4346-89F1-8B6273F2CBE0}" destId="{73E1E7D2-9839-4496-91C6-2C0021F69A73}" srcOrd="7" destOrd="0" presId="urn:microsoft.com/office/officeart/2005/8/layout/radial1"/>
    <dgm:cxn modelId="{85DE0CC4-E210-4A7C-93B8-A6919A585940}" type="presParOf" srcId="{73E1E7D2-9839-4496-91C6-2C0021F69A73}" destId="{7947BE63-7922-41D1-B23F-CFC11367F7E1}" srcOrd="0" destOrd="0" presId="urn:microsoft.com/office/officeart/2005/8/layout/radial1"/>
    <dgm:cxn modelId="{6F213FC5-80F2-430B-AADE-CE282B1FE001}" type="presParOf" srcId="{6CC2DD7E-D108-4346-89F1-8B6273F2CBE0}" destId="{5DB1A1DA-2B1C-4892-8870-5149515C36E8}" srcOrd="8" destOrd="0" presId="urn:microsoft.com/office/officeart/2005/8/layout/radial1"/>
    <dgm:cxn modelId="{5E9B28BD-2595-4023-9822-947AFD0E76FA}" type="presParOf" srcId="{6CC2DD7E-D108-4346-89F1-8B6273F2CBE0}" destId="{C50D016A-BA7C-4E2C-BDAB-99B2C2337D37}" srcOrd="9" destOrd="0" presId="urn:microsoft.com/office/officeart/2005/8/layout/radial1"/>
    <dgm:cxn modelId="{BC3842C9-0FCC-4325-B4B4-E83F3D80BDC6}" type="presParOf" srcId="{C50D016A-BA7C-4E2C-BDAB-99B2C2337D37}" destId="{6AC423B1-43B5-480D-BFF3-F33CE6FCB344}" srcOrd="0" destOrd="0" presId="urn:microsoft.com/office/officeart/2005/8/layout/radial1"/>
    <dgm:cxn modelId="{E0FA3EEA-4D25-4C29-B792-64E225372FB0}" type="presParOf" srcId="{6CC2DD7E-D108-4346-89F1-8B6273F2CBE0}" destId="{3CB79F01-BFF4-4177-9E47-F89BA796B368}" srcOrd="10" destOrd="0" presId="urn:microsoft.com/office/officeart/2005/8/layout/radial1"/>
    <dgm:cxn modelId="{E7D6C679-78CA-465A-B95E-A1EB92AC6977}" type="presParOf" srcId="{6CC2DD7E-D108-4346-89F1-8B6273F2CBE0}" destId="{5C568BDA-D9A9-44A4-94F8-92B3C5B5679C}" srcOrd="11" destOrd="0" presId="urn:microsoft.com/office/officeart/2005/8/layout/radial1"/>
    <dgm:cxn modelId="{9642C34C-03E7-4FC6-BF9F-36E93F135DE6}" type="presParOf" srcId="{5C568BDA-D9A9-44A4-94F8-92B3C5B5679C}" destId="{A230C88E-3E8D-4725-A404-7224F4B5F287}" srcOrd="0" destOrd="0" presId="urn:microsoft.com/office/officeart/2005/8/layout/radial1"/>
    <dgm:cxn modelId="{7CF31B29-D64F-4CE0-BA3C-2712F74C274B}" type="presParOf" srcId="{6CC2DD7E-D108-4346-89F1-8B6273F2CBE0}" destId="{34BD90AA-77F8-43B7-8ED9-E5F19E35D9C5}" srcOrd="12" destOrd="0" presId="urn:microsoft.com/office/officeart/2005/8/layout/radial1"/>
    <dgm:cxn modelId="{A8798D3E-C593-4CC1-823D-91CAA03FD9A2}" type="presParOf" srcId="{6CC2DD7E-D108-4346-89F1-8B6273F2CBE0}" destId="{47CC7508-AB92-48F3-A18A-D6E415305C9E}" srcOrd="13" destOrd="0" presId="urn:microsoft.com/office/officeart/2005/8/layout/radial1"/>
    <dgm:cxn modelId="{F32C834C-20B6-4C92-BF6C-B3408398D185}" type="presParOf" srcId="{47CC7508-AB92-48F3-A18A-D6E415305C9E}" destId="{3ACA96C5-B974-4BE2-A97B-32B397972962}" srcOrd="0" destOrd="0" presId="urn:microsoft.com/office/officeart/2005/8/layout/radial1"/>
    <dgm:cxn modelId="{1ED11D3C-60B0-4A23-B4E0-C50CF2C833A6}" type="presParOf" srcId="{6CC2DD7E-D108-4346-89F1-8B6273F2CBE0}" destId="{97F401EC-1D55-4871-85C9-3307C0FB06B2}" srcOrd="14" destOrd="0" presId="urn:microsoft.com/office/officeart/2005/8/layout/radial1"/>
    <dgm:cxn modelId="{FABE8E44-9000-46D4-B000-B5CE610ECC52}" type="presParOf" srcId="{6CC2DD7E-D108-4346-89F1-8B6273F2CBE0}" destId="{2DFE9C27-E86D-4AFD-B1CA-2EB4F9B2FEB8}" srcOrd="15" destOrd="0" presId="urn:microsoft.com/office/officeart/2005/8/layout/radial1"/>
    <dgm:cxn modelId="{0C030565-4D38-4344-8490-1E526FEE52B7}" type="presParOf" srcId="{2DFE9C27-E86D-4AFD-B1CA-2EB4F9B2FEB8}" destId="{2B8C50BA-E5B6-4B73-93F9-B3B13A8DCBBB}" srcOrd="0" destOrd="0" presId="urn:microsoft.com/office/officeart/2005/8/layout/radial1"/>
    <dgm:cxn modelId="{B471D563-7D83-40B4-9E7E-58842597C89C}" type="presParOf" srcId="{6CC2DD7E-D108-4346-89F1-8B6273F2CBE0}" destId="{409D60C5-35E8-409C-B873-23FB3AAAF767}" srcOrd="16" destOrd="0" presId="urn:microsoft.com/office/officeart/2005/8/layout/radial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DC637FC-F3CC-4A30-B485-C256D7D8A3A6}">
      <dsp:nvSpPr>
        <dsp:cNvPr id="0" name=""/>
        <dsp:cNvSpPr/>
      </dsp:nvSpPr>
      <dsp:spPr>
        <a:xfrm>
          <a:off x="0" y="0"/>
          <a:ext cx="1592460" cy="4495800"/>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rtl="0">
            <a:lnSpc>
              <a:spcPct val="90000"/>
            </a:lnSpc>
            <a:spcBef>
              <a:spcPct val="0"/>
            </a:spcBef>
            <a:spcAft>
              <a:spcPct val="35000"/>
            </a:spcAft>
          </a:pPr>
          <a:r>
            <a:rPr lang="en-US" sz="1900" kern="1200" dirty="0" smtClean="0"/>
            <a:t>Neural Influences</a:t>
          </a:r>
          <a:endParaRPr lang="en-US" sz="1900" kern="1200" dirty="0"/>
        </a:p>
      </dsp:txBody>
      <dsp:txXfrm>
        <a:off x="0" y="1798320"/>
        <a:ext cx="1592460" cy="1798320"/>
      </dsp:txXfrm>
    </dsp:sp>
    <dsp:sp modelId="{5675DA2C-EB04-4CD8-8844-4E42D8F7C056}">
      <dsp:nvSpPr>
        <dsp:cNvPr id="0" name=""/>
        <dsp:cNvSpPr/>
      </dsp:nvSpPr>
      <dsp:spPr>
        <a:xfrm>
          <a:off x="47773" y="269748"/>
          <a:ext cx="1496913" cy="1497101"/>
        </a:xfrm>
        <a:prstGeom prst="ellipse">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154F7C5-7F2E-4C1D-8845-24A94935AA2D}">
      <dsp:nvSpPr>
        <dsp:cNvPr id="0" name=""/>
        <dsp:cNvSpPr/>
      </dsp:nvSpPr>
      <dsp:spPr>
        <a:xfrm>
          <a:off x="1640234" y="0"/>
          <a:ext cx="1592460" cy="4495800"/>
        </a:xfrm>
        <a:prstGeom prst="roundRect">
          <a:avLst>
            <a:gd name="adj" fmla="val 10000"/>
          </a:avLst>
        </a:prstGeom>
        <a:solidFill>
          <a:schemeClr val="accent4">
            <a:hueOff val="-879986"/>
            <a:satOff val="-9032"/>
            <a:lumOff val="377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rtl="0">
            <a:lnSpc>
              <a:spcPct val="90000"/>
            </a:lnSpc>
            <a:spcBef>
              <a:spcPct val="0"/>
            </a:spcBef>
            <a:spcAft>
              <a:spcPct val="35000"/>
            </a:spcAft>
          </a:pPr>
          <a:r>
            <a:rPr lang="en-US" sz="1900" kern="1200" dirty="0" smtClean="0"/>
            <a:t>Genetic Influences</a:t>
          </a:r>
          <a:endParaRPr lang="en-US" sz="1900" kern="1200" dirty="0"/>
        </a:p>
      </dsp:txBody>
      <dsp:txXfrm>
        <a:off x="1640234" y="1798320"/>
        <a:ext cx="1592460" cy="1798320"/>
      </dsp:txXfrm>
    </dsp:sp>
    <dsp:sp modelId="{36CC30A3-8EDE-4C26-A8EA-D38A8210475B}">
      <dsp:nvSpPr>
        <dsp:cNvPr id="0" name=""/>
        <dsp:cNvSpPr/>
      </dsp:nvSpPr>
      <dsp:spPr>
        <a:xfrm>
          <a:off x="1688008" y="269748"/>
          <a:ext cx="1496913" cy="1497101"/>
        </a:xfrm>
        <a:prstGeom prst="ellipse">
          <a:avLst/>
        </a:prstGeom>
        <a:blipFill rotWithShape="0">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246A79-F67D-4F6B-8D6A-960E20D4584F}">
      <dsp:nvSpPr>
        <dsp:cNvPr id="0" name=""/>
        <dsp:cNvSpPr/>
      </dsp:nvSpPr>
      <dsp:spPr>
        <a:xfrm>
          <a:off x="3280469" y="0"/>
          <a:ext cx="1592460" cy="4495800"/>
        </a:xfrm>
        <a:prstGeom prst="roundRect">
          <a:avLst>
            <a:gd name="adj" fmla="val 10000"/>
          </a:avLst>
        </a:prstGeom>
        <a:solidFill>
          <a:schemeClr val="accent4">
            <a:hueOff val="-1759972"/>
            <a:satOff val="-18065"/>
            <a:lumOff val="755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rtl="0">
            <a:lnSpc>
              <a:spcPct val="90000"/>
            </a:lnSpc>
            <a:spcBef>
              <a:spcPct val="0"/>
            </a:spcBef>
            <a:spcAft>
              <a:spcPct val="35000"/>
            </a:spcAft>
          </a:pPr>
          <a:r>
            <a:rPr lang="en-US" sz="1900" kern="1200" dirty="0" smtClean="0"/>
            <a:t>Blood Chemistry</a:t>
          </a:r>
          <a:endParaRPr lang="en-US" sz="1900" kern="1200" dirty="0"/>
        </a:p>
      </dsp:txBody>
      <dsp:txXfrm>
        <a:off x="3280469" y="1798320"/>
        <a:ext cx="1592460" cy="1798320"/>
      </dsp:txXfrm>
    </dsp:sp>
    <dsp:sp modelId="{8ABCCDAF-AE0E-4A17-8474-41623BDDF6A6}">
      <dsp:nvSpPr>
        <dsp:cNvPr id="0" name=""/>
        <dsp:cNvSpPr/>
      </dsp:nvSpPr>
      <dsp:spPr>
        <a:xfrm>
          <a:off x="3328243" y="269748"/>
          <a:ext cx="1496913" cy="1497101"/>
        </a:xfrm>
        <a:prstGeom prst="ellipse">
          <a:avLst/>
        </a:prstGeom>
        <a:blipFill rotWithShape="0">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B75BD5-EC20-4D44-B88E-05E25A0210FF}">
      <dsp:nvSpPr>
        <dsp:cNvPr id="0" name=""/>
        <dsp:cNvSpPr/>
      </dsp:nvSpPr>
      <dsp:spPr>
        <a:xfrm>
          <a:off x="4920704" y="0"/>
          <a:ext cx="1592460" cy="4495800"/>
        </a:xfrm>
        <a:prstGeom prst="roundRect">
          <a:avLst>
            <a:gd name="adj" fmla="val 10000"/>
          </a:avLst>
        </a:prstGeom>
        <a:solidFill>
          <a:schemeClr val="accent4">
            <a:hueOff val="-2639958"/>
            <a:satOff val="-27097"/>
            <a:lumOff val="11324"/>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rtl="0">
            <a:lnSpc>
              <a:spcPct val="90000"/>
            </a:lnSpc>
            <a:spcBef>
              <a:spcPct val="0"/>
            </a:spcBef>
            <a:spcAft>
              <a:spcPct val="35000"/>
            </a:spcAft>
          </a:pPr>
          <a:r>
            <a:rPr lang="en-US" sz="1900" kern="1200" dirty="0" smtClean="0"/>
            <a:t>Psychological Influences</a:t>
          </a:r>
          <a:endParaRPr lang="en-US" sz="1900" kern="1200" dirty="0"/>
        </a:p>
      </dsp:txBody>
      <dsp:txXfrm>
        <a:off x="4920704" y="1798320"/>
        <a:ext cx="1592460" cy="1798320"/>
      </dsp:txXfrm>
    </dsp:sp>
    <dsp:sp modelId="{36576186-3DB6-4C19-98AB-B6F95DB3B1BA}">
      <dsp:nvSpPr>
        <dsp:cNvPr id="0" name=""/>
        <dsp:cNvSpPr/>
      </dsp:nvSpPr>
      <dsp:spPr>
        <a:xfrm>
          <a:off x="4968478" y="269748"/>
          <a:ext cx="1496913" cy="1497101"/>
        </a:xfrm>
        <a:prstGeom prst="ellipse">
          <a:avLst/>
        </a:prstGeom>
        <a:blipFill rotWithShape="0">
          <a:blip xmlns:r="http://schemas.openxmlformats.org/officeDocument/2006/relationships" r:embed="rId4"/>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B9CA819-8278-4055-BC92-8E0B08B4D0B4}">
      <dsp:nvSpPr>
        <dsp:cNvPr id="0" name=""/>
        <dsp:cNvSpPr/>
      </dsp:nvSpPr>
      <dsp:spPr>
        <a:xfrm>
          <a:off x="6560939" y="0"/>
          <a:ext cx="1592460" cy="4495800"/>
        </a:xfrm>
        <a:prstGeom prst="roundRect">
          <a:avLst>
            <a:gd name="adj" fmla="val 10000"/>
          </a:avLst>
        </a:prstGeom>
        <a:solidFill>
          <a:schemeClr val="accent4">
            <a:hueOff val="-3519944"/>
            <a:satOff val="-36129"/>
            <a:lumOff val="1509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rtl="0">
            <a:lnSpc>
              <a:spcPct val="90000"/>
            </a:lnSpc>
            <a:spcBef>
              <a:spcPct val="0"/>
            </a:spcBef>
            <a:spcAft>
              <a:spcPct val="35000"/>
            </a:spcAft>
          </a:pPr>
          <a:r>
            <a:rPr lang="en-US" sz="1900" kern="1200" dirty="0" smtClean="0"/>
            <a:t>Environmental Influences </a:t>
          </a:r>
          <a:endParaRPr lang="en-US" sz="1900" kern="1200" dirty="0"/>
        </a:p>
      </dsp:txBody>
      <dsp:txXfrm>
        <a:off x="6560939" y="1798320"/>
        <a:ext cx="1592460" cy="1798320"/>
      </dsp:txXfrm>
    </dsp:sp>
    <dsp:sp modelId="{56D0B64A-6C77-475E-A6C1-667985B1DC1C}">
      <dsp:nvSpPr>
        <dsp:cNvPr id="0" name=""/>
        <dsp:cNvSpPr/>
      </dsp:nvSpPr>
      <dsp:spPr>
        <a:xfrm>
          <a:off x="6608712" y="269748"/>
          <a:ext cx="1496913" cy="1497101"/>
        </a:xfrm>
        <a:prstGeom prst="ellipse">
          <a:avLst/>
        </a:prstGeom>
        <a:blipFill rotWithShape="0">
          <a:blip xmlns:r="http://schemas.openxmlformats.org/officeDocument/2006/relationships" r:embed="rId5"/>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657B14-35F0-4B3E-8A73-674A5CFDDA5B}">
      <dsp:nvSpPr>
        <dsp:cNvPr id="0" name=""/>
        <dsp:cNvSpPr/>
      </dsp:nvSpPr>
      <dsp:spPr>
        <a:xfrm>
          <a:off x="326135" y="3596640"/>
          <a:ext cx="7501128" cy="674370"/>
        </a:xfrm>
        <a:prstGeom prst="leftRightArrow">
          <a:avLst/>
        </a:prstGeom>
        <a:solidFill>
          <a:schemeClr val="accent4">
            <a:tint val="4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1302B3-7FD2-4274-AAF7-3F243E506275}">
      <dsp:nvSpPr>
        <dsp:cNvPr id="0" name=""/>
        <dsp:cNvSpPr/>
      </dsp:nvSpPr>
      <dsp:spPr>
        <a:xfrm>
          <a:off x="2999662" y="1766961"/>
          <a:ext cx="1038076" cy="1038076"/>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b="1" kern="1200" dirty="0" smtClean="0"/>
            <a:t>Types of Crime</a:t>
          </a:r>
          <a:endParaRPr lang="en-AU" sz="1800" b="1" kern="1200" dirty="0"/>
        </a:p>
      </dsp:txBody>
      <dsp:txXfrm>
        <a:off x="2999662" y="1766961"/>
        <a:ext cx="1038076" cy="1038076"/>
      </dsp:txXfrm>
    </dsp:sp>
    <dsp:sp modelId="{69BF54FE-0FCD-4AF5-B486-CEA7AD7BC10D}">
      <dsp:nvSpPr>
        <dsp:cNvPr id="0" name=""/>
        <dsp:cNvSpPr/>
      </dsp:nvSpPr>
      <dsp:spPr>
        <a:xfrm rot="16200000">
          <a:off x="3156035" y="1391113"/>
          <a:ext cx="725328" cy="26367"/>
        </a:xfrm>
        <a:custGeom>
          <a:avLst/>
          <a:gdLst/>
          <a:ahLst/>
          <a:cxnLst/>
          <a:rect l="0" t="0" r="0" b="0"/>
          <a:pathLst>
            <a:path>
              <a:moveTo>
                <a:pt x="0" y="13183"/>
              </a:moveTo>
              <a:lnTo>
                <a:pt x="725328" y="13183"/>
              </a:lnTo>
            </a:path>
          </a:pathLst>
        </a:custGeom>
        <a:noFill/>
        <a:ln w="1905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AU" sz="1800" b="1" kern="1200"/>
        </a:p>
      </dsp:txBody>
      <dsp:txXfrm rot="16200000">
        <a:off x="3500566" y="1386164"/>
        <a:ext cx="36266" cy="36266"/>
      </dsp:txXfrm>
    </dsp:sp>
    <dsp:sp modelId="{5F22E61F-1C9F-42FB-BB93-A25930E34D49}">
      <dsp:nvSpPr>
        <dsp:cNvPr id="0" name=""/>
        <dsp:cNvSpPr/>
      </dsp:nvSpPr>
      <dsp:spPr>
        <a:xfrm>
          <a:off x="2867411" y="3556"/>
          <a:ext cx="1302577" cy="1038076"/>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b="1" kern="1200" dirty="0" smtClean="0">
              <a:solidFill>
                <a:srgbClr val="FF0000"/>
              </a:solidFill>
            </a:rPr>
            <a:t>Offences against the person</a:t>
          </a:r>
          <a:endParaRPr lang="en-AU" sz="1800" b="1" kern="1200" dirty="0">
            <a:solidFill>
              <a:srgbClr val="FF0000"/>
            </a:solidFill>
          </a:endParaRPr>
        </a:p>
      </dsp:txBody>
      <dsp:txXfrm>
        <a:off x="2867411" y="3556"/>
        <a:ext cx="1302577" cy="1038076"/>
      </dsp:txXfrm>
    </dsp:sp>
    <dsp:sp modelId="{D4AC20AA-D4A9-4D1F-8AFB-ECCA13188635}">
      <dsp:nvSpPr>
        <dsp:cNvPr id="0" name=""/>
        <dsp:cNvSpPr/>
      </dsp:nvSpPr>
      <dsp:spPr>
        <a:xfrm rot="18900000">
          <a:off x="3786592" y="1666498"/>
          <a:ext cx="676851" cy="26367"/>
        </a:xfrm>
        <a:custGeom>
          <a:avLst/>
          <a:gdLst/>
          <a:ahLst/>
          <a:cxnLst/>
          <a:rect l="0" t="0" r="0" b="0"/>
          <a:pathLst>
            <a:path>
              <a:moveTo>
                <a:pt x="0" y="13183"/>
              </a:moveTo>
              <a:lnTo>
                <a:pt x="676851" y="13183"/>
              </a:lnTo>
            </a:path>
          </a:pathLst>
        </a:custGeom>
        <a:noFill/>
        <a:ln w="1905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AU" sz="1800" b="1" kern="1200"/>
        </a:p>
      </dsp:txBody>
      <dsp:txXfrm rot="18900000">
        <a:off x="4108097" y="1662760"/>
        <a:ext cx="33842" cy="33842"/>
      </dsp:txXfrm>
    </dsp:sp>
    <dsp:sp modelId="{EA2D0168-E863-46DB-AD6C-F13283C64A97}">
      <dsp:nvSpPr>
        <dsp:cNvPr id="0" name=""/>
        <dsp:cNvSpPr/>
      </dsp:nvSpPr>
      <dsp:spPr>
        <a:xfrm>
          <a:off x="4132882" y="520046"/>
          <a:ext cx="1265466" cy="1038076"/>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b="1" kern="1200" dirty="0" smtClean="0">
              <a:solidFill>
                <a:srgbClr val="FF0000"/>
              </a:solidFill>
            </a:rPr>
            <a:t>Economic Offences</a:t>
          </a:r>
          <a:endParaRPr lang="en-AU" sz="1800" b="1" kern="1200" dirty="0">
            <a:solidFill>
              <a:srgbClr val="FF0000"/>
            </a:solidFill>
          </a:endParaRPr>
        </a:p>
      </dsp:txBody>
      <dsp:txXfrm>
        <a:off x="4132882" y="520046"/>
        <a:ext cx="1265466" cy="1038076"/>
      </dsp:txXfrm>
    </dsp:sp>
    <dsp:sp modelId="{4913BB59-3D7E-4334-B40A-303069814785}">
      <dsp:nvSpPr>
        <dsp:cNvPr id="0" name=""/>
        <dsp:cNvSpPr/>
      </dsp:nvSpPr>
      <dsp:spPr>
        <a:xfrm>
          <a:off x="4037738" y="2272816"/>
          <a:ext cx="501602" cy="26367"/>
        </a:xfrm>
        <a:custGeom>
          <a:avLst/>
          <a:gdLst/>
          <a:ahLst/>
          <a:cxnLst/>
          <a:rect l="0" t="0" r="0" b="0"/>
          <a:pathLst>
            <a:path>
              <a:moveTo>
                <a:pt x="0" y="13183"/>
              </a:moveTo>
              <a:lnTo>
                <a:pt x="501602" y="13183"/>
              </a:lnTo>
            </a:path>
          </a:pathLst>
        </a:custGeom>
        <a:noFill/>
        <a:ln w="1905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AU" sz="1800" b="1" kern="1200"/>
        </a:p>
      </dsp:txBody>
      <dsp:txXfrm>
        <a:off x="4275999" y="2273459"/>
        <a:ext cx="25080" cy="25080"/>
      </dsp:txXfrm>
    </dsp:sp>
    <dsp:sp modelId="{D3FC83D9-D9D9-4601-8ADA-BDBB2DD49320}">
      <dsp:nvSpPr>
        <dsp:cNvPr id="0" name=""/>
        <dsp:cNvSpPr/>
      </dsp:nvSpPr>
      <dsp:spPr>
        <a:xfrm>
          <a:off x="4539340" y="1766961"/>
          <a:ext cx="1485528" cy="1038076"/>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b="1" kern="1200" dirty="0" smtClean="0">
              <a:solidFill>
                <a:srgbClr val="FF0000"/>
              </a:solidFill>
            </a:rPr>
            <a:t>Offences against the State</a:t>
          </a:r>
          <a:endParaRPr lang="en-AU" sz="1800" b="1" kern="1200" dirty="0">
            <a:solidFill>
              <a:srgbClr val="FF0000"/>
            </a:solidFill>
          </a:endParaRPr>
        </a:p>
      </dsp:txBody>
      <dsp:txXfrm>
        <a:off x="4539340" y="1766961"/>
        <a:ext cx="1485528" cy="1038076"/>
      </dsp:txXfrm>
    </dsp:sp>
    <dsp:sp modelId="{73E1E7D2-9839-4496-91C6-2C0021F69A73}">
      <dsp:nvSpPr>
        <dsp:cNvPr id="0" name=""/>
        <dsp:cNvSpPr/>
      </dsp:nvSpPr>
      <dsp:spPr>
        <a:xfrm rot="2700000">
          <a:off x="3786257" y="2879945"/>
          <a:ext cx="679145" cy="26367"/>
        </a:xfrm>
        <a:custGeom>
          <a:avLst/>
          <a:gdLst/>
          <a:ahLst/>
          <a:cxnLst/>
          <a:rect l="0" t="0" r="0" b="0"/>
          <a:pathLst>
            <a:path>
              <a:moveTo>
                <a:pt x="0" y="13183"/>
              </a:moveTo>
              <a:lnTo>
                <a:pt x="679145" y="13183"/>
              </a:lnTo>
            </a:path>
          </a:pathLst>
        </a:custGeom>
        <a:noFill/>
        <a:ln w="1905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AU" sz="1800" b="1" kern="1200"/>
        </a:p>
      </dsp:txBody>
      <dsp:txXfrm rot="2700000">
        <a:off x="4108850" y="2876150"/>
        <a:ext cx="33957" cy="33957"/>
      </dsp:txXfrm>
    </dsp:sp>
    <dsp:sp modelId="{5DB1A1DA-2B1C-4892-8870-5149515C36E8}">
      <dsp:nvSpPr>
        <dsp:cNvPr id="0" name=""/>
        <dsp:cNvSpPr/>
      </dsp:nvSpPr>
      <dsp:spPr>
        <a:xfrm>
          <a:off x="4169573" y="2994180"/>
          <a:ext cx="1192085" cy="1077471"/>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b="1" kern="1200" dirty="0" smtClean="0">
              <a:solidFill>
                <a:srgbClr val="FF0000"/>
              </a:solidFill>
            </a:rPr>
            <a:t>Drug Offences</a:t>
          </a:r>
          <a:endParaRPr lang="en-AU" sz="1800" b="1" kern="1200" dirty="0">
            <a:solidFill>
              <a:srgbClr val="FF0000"/>
            </a:solidFill>
          </a:endParaRPr>
        </a:p>
      </dsp:txBody>
      <dsp:txXfrm>
        <a:off x="4169573" y="2994180"/>
        <a:ext cx="1192085" cy="1077471"/>
      </dsp:txXfrm>
    </dsp:sp>
    <dsp:sp modelId="{C50D016A-BA7C-4E2C-BDAB-99B2C2337D37}">
      <dsp:nvSpPr>
        <dsp:cNvPr id="0" name=""/>
        <dsp:cNvSpPr/>
      </dsp:nvSpPr>
      <dsp:spPr>
        <a:xfrm rot="5561406">
          <a:off x="3111921" y="3156154"/>
          <a:ext cx="730548" cy="26367"/>
        </a:xfrm>
        <a:custGeom>
          <a:avLst/>
          <a:gdLst/>
          <a:ahLst/>
          <a:cxnLst/>
          <a:rect l="0" t="0" r="0" b="0"/>
          <a:pathLst>
            <a:path>
              <a:moveTo>
                <a:pt x="0" y="13183"/>
              </a:moveTo>
              <a:lnTo>
                <a:pt x="730548" y="13183"/>
              </a:lnTo>
            </a:path>
          </a:pathLst>
        </a:custGeom>
        <a:noFill/>
        <a:ln w="1905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AU" sz="1800" b="1" kern="1200"/>
        </a:p>
      </dsp:txBody>
      <dsp:txXfrm rot="5561406">
        <a:off x="3458932" y="3151074"/>
        <a:ext cx="36527" cy="36527"/>
      </dsp:txXfrm>
    </dsp:sp>
    <dsp:sp modelId="{3CB79F01-BFF4-4177-9E47-F89BA796B368}">
      <dsp:nvSpPr>
        <dsp:cNvPr id="0" name=""/>
        <dsp:cNvSpPr/>
      </dsp:nvSpPr>
      <dsp:spPr>
        <a:xfrm>
          <a:off x="2701337" y="3533923"/>
          <a:ext cx="1468680" cy="1038076"/>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b="1" kern="1200" dirty="0" smtClean="0">
              <a:solidFill>
                <a:srgbClr val="FF0000"/>
              </a:solidFill>
            </a:rPr>
            <a:t>Public Order Offences</a:t>
          </a:r>
          <a:endParaRPr lang="en-AU" sz="1800" b="1" kern="1200" dirty="0">
            <a:solidFill>
              <a:srgbClr val="FF0000"/>
            </a:solidFill>
          </a:endParaRPr>
        </a:p>
      </dsp:txBody>
      <dsp:txXfrm>
        <a:off x="2701337" y="3533923"/>
        <a:ext cx="1468680" cy="1038076"/>
      </dsp:txXfrm>
    </dsp:sp>
    <dsp:sp modelId="{5C568BDA-D9A9-44A4-94F8-92B3C5B5679C}">
      <dsp:nvSpPr>
        <dsp:cNvPr id="0" name=""/>
        <dsp:cNvSpPr/>
      </dsp:nvSpPr>
      <dsp:spPr>
        <a:xfrm rot="8589253">
          <a:off x="2399389" y="2818549"/>
          <a:ext cx="782056" cy="26367"/>
        </a:xfrm>
        <a:custGeom>
          <a:avLst/>
          <a:gdLst/>
          <a:ahLst/>
          <a:cxnLst/>
          <a:rect l="0" t="0" r="0" b="0"/>
          <a:pathLst>
            <a:path>
              <a:moveTo>
                <a:pt x="0" y="13183"/>
              </a:moveTo>
              <a:lnTo>
                <a:pt x="782056" y="13183"/>
              </a:lnTo>
            </a:path>
          </a:pathLst>
        </a:custGeom>
        <a:noFill/>
        <a:ln w="1905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AU" sz="1800" b="1" kern="1200"/>
        </a:p>
      </dsp:txBody>
      <dsp:txXfrm rot="8589253">
        <a:off x="2770866" y="2812181"/>
        <a:ext cx="39102" cy="39102"/>
      </dsp:txXfrm>
    </dsp:sp>
    <dsp:sp modelId="{34BD90AA-77F8-43B7-8ED9-E5F19E35D9C5}">
      <dsp:nvSpPr>
        <dsp:cNvPr id="0" name=""/>
        <dsp:cNvSpPr/>
      </dsp:nvSpPr>
      <dsp:spPr>
        <a:xfrm>
          <a:off x="1324820" y="2908266"/>
          <a:ext cx="1341609" cy="1038076"/>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b="1" kern="1200" dirty="0" smtClean="0">
              <a:solidFill>
                <a:srgbClr val="FF0000"/>
              </a:solidFill>
            </a:rPr>
            <a:t>Traffic Offences</a:t>
          </a:r>
          <a:endParaRPr lang="en-AU" sz="1800" b="1" kern="1200" dirty="0">
            <a:solidFill>
              <a:srgbClr val="FF0000"/>
            </a:solidFill>
          </a:endParaRPr>
        </a:p>
      </dsp:txBody>
      <dsp:txXfrm>
        <a:off x="1324820" y="2908266"/>
        <a:ext cx="1341609" cy="1038076"/>
      </dsp:txXfrm>
    </dsp:sp>
    <dsp:sp modelId="{47CC7508-AB92-48F3-A18A-D6E415305C9E}">
      <dsp:nvSpPr>
        <dsp:cNvPr id="0" name=""/>
        <dsp:cNvSpPr/>
      </dsp:nvSpPr>
      <dsp:spPr>
        <a:xfrm rot="10800000">
          <a:off x="2448859" y="2272816"/>
          <a:ext cx="550802" cy="26367"/>
        </a:xfrm>
        <a:custGeom>
          <a:avLst/>
          <a:gdLst/>
          <a:ahLst/>
          <a:cxnLst/>
          <a:rect l="0" t="0" r="0" b="0"/>
          <a:pathLst>
            <a:path>
              <a:moveTo>
                <a:pt x="0" y="13183"/>
              </a:moveTo>
              <a:lnTo>
                <a:pt x="550802" y="13183"/>
              </a:lnTo>
            </a:path>
          </a:pathLst>
        </a:custGeom>
        <a:noFill/>
        <a:ln w="1905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AU" sz="1800" b="1" kern="1200"/>
        </a:p>
      </dsp:txBody>
      <dsp:txXfrm rot="10800000">
        <a:off x="2710490" y="2272229"/>
        <a:ext cx="27540" cy="27540"/>
      </dsp:txXfrm>
    </dsp:sp>
    <dsp:sp modelId="{97F401EC-1D55-4871-85C9-3307C0FB06B2}">
      <dsp:nvSpPr>
        <dsp:cNvPr id="0" name=""/>
        <dsp:cNvSpPr/>
      </dsp:nvSpPr>
      <dsp:spPr>
        <a:xfrm>
          <a:off x="1061730" y="1766961"/>
          <a:ext cx="1387129" cy="1038076"/>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b="1" kern="1200" dirty="0" smtClean="0">
              <a:solidFill>
                <a:srgbClr val="FF0000"/>
              </a:solidFill>
            </a:rPr>
            <a:t>Victimless crimes</a:t>
          </a:r>
          <a:endParaRPr lang="en-AU" sz="1800" b="1" kern="1200" dirty="0">
            <a:solidFill>
              <a:srgbClr val="FF0000"/>
            </a:solidFill>
          </a:endParaRPr>
        </a:p>
      </dsp:txBody>
      <dsp:txXfrm>
        <a:off x="1061730" y="1766961"/>
        <a:ext cx="1387129" cy="1038076"/>
      </dsp:txXfrm>
    </dsp:sp>
    <dsp:sp modelId="{2DFE9C27-E86D-4AFD-B1CA-2EB4F9B2FEB8}">
      <dsp:nvSpPr>
        <dsp:cNvPr id="0" name=""/>
        <dsp:cNvSpPr/>
      </dsp:nvSpPr>
      <dsp:spPr>
        <a:xfrm rot="13362489">
          <a:off x="2509892" y="1675472"/>
          <a:ext cx="723314" cy="26367"/>
        </a:xfrm>
        <a:custGeom>
          <a:avLst/>
          <a:gdLst/>
          <a:ahLst/>
          <a:cxnLst/>
          <a:rect l="0" t="0" r="0" b="0"/>
          <a:pathLst>
            <a:path>
              <a:moveTo>
                <a:pt x="0" y="13183"/>
              </a:moveTo>
              <a:lnTo>
                <a:pt x="723314" y="13183"/>
              </a:lnTo>
            </a:path>
          </a:pathLst>
        </a:custGeom>
        <a:noFill/>
        <a:ln w="1905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AU" sz="1800" b="1" kern="1200"/>
        </a:p>
      </dsp:txBody>
      <dsp:txXfrm rot="13362489">
        <a:off x="2853466" y="1670573"/>
        <a:ext cx="36165" cy="36165"/>
      </dsp:txXfrm>
    </dsp:sp>
    <dsp:sp modelId="{409D60C5-35E8-409C-B873-23FB3AAAF767}">
      <dsp:nvSpPr>
        <dsp:cNvPr id="0" name=""/>
        <dsp:cNvSpPr/>
      </dsp:nvSpPr>
      <dsp:spPr>
        <a:xfrm>
          <a:off x="1350345" y="500364"/>
          <a:ext cx="1592294" cy="1038076"/>
        </a:xfrm>
        <a:prstGeom prst="ellipse">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b="1" kern="1200" dirty="0" smtClean="0">
              <a:solidFill>
                <a:srgbClr val="FF0000"/>
              </a:solidFill>
            </a:rPr>
            <a:t>Preliminary Crimes</a:t>
          </a:r>
          <a:endParaRPr lang="en-AU" sz="1800" b="1" kern="1200" dirty="0">
            <a:solidFill>
              <a:srgbClr val="FF0000"/>
            </a:solidFill>
          </a:endParaRPr>
        </a:p>
      </dsp:txBody>
      <dsp:txXfrm>
        <a:off x="1350345" y="500364"/>
        <a:ext cx="1592294" cy="1038076"/>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70D91B-EFFC-4050-B4D3-9E78435E40B1}" type="datetimeFigureOut">
              <a:rPr lang="en-US" smtClean="0"/>
              <a:pPr/>
              <a:t>4/22/2013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AAB4B2-EAB5-44F0-8669-700DF368AD74}" type="slidenum">
              <a:rPr lang="en-US" smtClean="0"/>
              <a:pPr/>
              <a:t>‹#›</a:t>
            </a:fld>
            <a:endParaRPr lang="en-US"/>
          </a:p>
        </p:txBody>
      </p:sp>
    </p:spTree>
    <p:extLst>
      <p:ext uri="{BB962C8B-B14F-4D97-AF65-F5344CB8AC3E}">
        <p14:creationId xmlns:p14="http://schemas.microsoft.com/office/powerpoint/2010/main" xmlns="" val="2899488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1E2EA1-23E0-46D0-BFDA-8F825F3FC934}" type="slidenum">
              <a:rPr lang="en-US"/>
              <a:pPr/>
              <a:t>6</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921536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022E214-7E36-41E3-96D5-3C4DEA5EF650}" type="slidenum">
              <a:rPr lang="en-US" smtClean="0"/>
              <a:pPr/>
              <a:t>35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022E214-7E36-41E3-96D5-3C4DEA5EF650}" type="slidenum">
              <a:rPr lang="en-US" smtClean="0"/>
              <a:pPr/>
              <a:t>36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022E214-7E36-41E3-96D5-3C4DEA5EF650}" type="slidenum">
              <a:rPr lang="en-US" smtClean="0"/>
              <a:pPr/>
              <a:t>37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022E214-7E36-41E3-96D5-3C4DEA5EF650}" type="slidenum">
              <a:rPr lang="en-US" smtClean="0"/>
              <a:pPr/>
              <a:t>38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dirty="0"/>
          </a:p>
        </p:txBody>
      </p:sp>
      <p:sp>
        <p:nvSpPr>
          <p:cNvPr id="4" name="Rectangle 4"/>
          <p:cNvSpPr>
            <a:spLocks noGrp="1"/>
          </p:cNvSpPr>
          <p:nvPr>
            <p:ph type="sldNum" sz="quarter" idx="10"/>
          </p:nvPr>
        </p:nvSpPr>
        <p:spPr/>
        <p:txBody>
          <a:bodyPr/>
          <a:lstStyle>
            <a:extLst/>
          </a:lstStyle>
          <a:p>
            <a:fld id="{61807874-5299-41B2-A37A-6AA3547857F4}" type="slidenum">
              <a:rPr lang="en-US" smtClean="0"/>
              <a:pPr/>
              <a:t>46</a:t>
            </a:fld>
            <a:endParaRPr lang="en-US"/>
          </a:p>
        </p:txBody>
      </p:sp>
    </p:spTree>
    <p:extLst>
      <p:ext uri="{BB962C8B-B14F-4D97-AF65-F5344CB8AC3E}">
        <p14:creationId xmlns="" xmlns:p14="http://schemas.microsoft.com/office/powerpoint/2010/main" val="300720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51B7589-1FFD-48C7-A9BD-0C1D5110E130}" type="datetimeFigureOut">
              <a:rPr lang="en-US" smtClean="0"/>
              <a:pPr/>
              <a:t>4/22/2013</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3ECAD3AE-902A-45FC-9232-209B070CBA4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51B7589-1FFD-48C7-A9BD-0C1D5110E130}" type="datetimeFigureOut">
              <a:rPr lang="en-US" smtClean="0"/>
              <a:pPr/>
              <a:t>4/22/2013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ECAD3AE-902A-45FC-9232-209B070CBA4C}"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951B7589-1FFD-48C7-A9BD-0C1D5110E130}" type="datetimeFigureOut">
              <a:rPr lang="en-US" smtClean="0"/>
              <a:pPr/>
              <a:t>4/22/2013</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3ECAD3AE-902A-45FC-9232-209B070CBA4C}"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51B7589-1FFD-48C7-A9BD-0C1D5110E130}" type="datetimeFigureOut">
              <a:rPr lang="en-US" smtClean="0"/>
              <a:pPr/>
              <a:t>4/22/2013</a:t>
            </a:fld>
            <a:endParaRPr lang="en-US"/>
          </a:p>
        </p:txBody>
      </p:sp>
      <p:sp>
        <p:nvSpPr>
          <p:cNvPr id="10" name="Slide Number Placeholder 9"/>
          <p:cNvSpPr>
            <a:spLocks noGrp="1"/>
          </p:cNvSpPr>
          <p:nvPr>
            <p:ph type="sldNum" sz="quarter" idx="16"/>
          </p:nvPr>
        </p:nvSpPr>
        <p:spPr/>
        <p:txBody>
          <a:bodyPr rtlCol="0"/>
          <a:lstStyle/>
          <a:p>
            <a:fld id="{3ECAD3AE-902A-45FC-9232-209B070CBA4C}"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951B7589-1FFD-48C7-A9BD-0C1D5110E130}" type="datetimeFigureOut">
              <a:rPr lang="en-US" smtClean="0"/>
              <a:pPr/>
              <a:t>4/22/2013</a:t>
            </a:fld>
            <a:endParaRPr lang="en-US"/>
          </a:p>
        </p:txBody>
      </p:sp>
      <p:sp>
        <p:nvSpPr>
          <p:cNvPr id="12" name="Slide Number Placeholder 11"/>
          <p:cNvSpPr>
            <a:spLocks noGrp="1"/>
          </p:cNvSpPr>
          <p:nvPr>
            <p:ph type="sldNum" sz="quarter" idx="16"/>
          </p:nvPr>
        </p:nvSpPr>
        <p:spPr/>
        <p:txBody>
          <a:bodyPr rtlCol="0"/>
          <a:lstStyle/>
          <a:p>
            <a:fld id="{3ECAD3AE-902A-45FC-9232-209B070CBA4C}"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51B7589-1FFD-48C7-A9BD-0C1D5110E130}" type="datetimeFigureOut">
              <a:rPr lang="en-US" smtClean="0"/>
              <a:pPr/>
              <a:t>4/22/2013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3ECAD3AE-902A-45FC-9232-209B070CBA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1B7589-1FFD-48C7-A9BD-0C1D5110E130}" type="datetimeFigureOut">
              <a:rPr lang="en-US" smtClean="0"/>
              <a:pPr/>
              <a:t>4/22/2013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3ECAD3AE-902A-45FC-9232-209B070CBA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951B7589-1FFD-48C7-A9BD-0C1D5110E130}" type="datetimeFigureOut">
              <a:rPr lang="en-US" smtClean="0"/>
              <a:pPr/>
              <a:t>4/22/2013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3ECAD3AE-902A-45FC-9232-209B070CBA4C}"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951B7589-1FFD-48C7-A9BD-0C1D5110E130}" type="datetimeFigureOut">
              <a:rPr lang="en-US" smtClean="0"/>
              <a:pPr/>
              <a:t>4/22/2013</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3ECAD3AE-902A-45FC-9232-209B070CBA4C}"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1B7589-1FFD-48C7-A9BD-0C1D5110E130}" type="datetimeFigureOut">
              <a:rPr lang="en-US" smtClean="0"/>
              <a:pPr/>
              <a:t>4/22/2013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AD3AE-902A-45FC-9232-209B070CBA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951B7589-1FFD-48C7-A9BD-0C1D5110E130}" type="datetimeFigureOut">
              <a:rPr lang="en-US" smtClean="0"/>
              <a:pPr/>
              <a:t>4/22/2013</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3ECAD3AE-902A-45FC-9232-209B070CBA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9076" y="227013"/>
            <a:ext cx="7477125"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63526" y="1598613"/>
            <a:ext cx="3616325" cy="44973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032250" y="1598613"/>
            <a:ext cx="3617913" cy="44973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301626" y="6242052"/>
            <a:ext cx="1782763" cy="474663"/>
          </a:xfrm>
        </p:spPr>
        <p:txBody>
          <a:bodyPr/>
          <a:lstStyle>
            <a:lvl1pPr>
              <a:defRPr/>
            </a:lvl1pPr>
          </a:lstStyle>
          <a:p>
            <a:endParaRPr lang="en-US"/>
          </a:p>
        </p:txBody>
      </p:sp>
      <p:sp>
        <p:nvSpPr>
          <p:cNvPr id="6" name="Footer Placeholder 5"/>
          <p:cNvSpPr>
            <a:spLocks noGrp="1"/>
          </p:cNvSpPr>
          <p:nvPr>
            <p:ph type="ftr" sz="quarter" idx="11"/>
          </p:nvPr>
        </p:nvSpPr>
        <p:spPr>
          <a:xfrm>
            <a:off x="2257425" y="6248402"/>
            <a:ext cx="3455988" cy="474663"/>
          </a:xfrm>
        </p:spPr>
        <p:txBody>
          <a:bodyPr/>
          <a:lstStyle>
            <a:lvl1pPr>
              <a:defRPr/>
            </a:lvl1pPr>
          </a:lstStyle>
          <a:p>
            <a:endParaRPr lang="en-US"/>
          </a:p>
        </p:txBody>
      </p:sp>
      <p:sp>
        <p:nvSpPr>
          <p:cNvPr id="7" name="Slide Number Placeholder 6"/>
          <p:cNvSpPr>
            <a:spLocks noGrp="1"/>
          </p:cNvSpPr>
          <p:nvPr>
            <p:ph type="sldNum" sz="quarter" idx="12"/>
          </p:nvPr>
        </p:nvSpPr>
        <p:spPr>
          <a:xfrm>
            <a:off x="5867401" y="6248402"/>
            <a:ext cx="1755775" cy="474663"/>
          </a:xfrm>
        </p:spPr>
        <p:txBody>
          <a:bodyPr/>
          <a:lstStyle>
            <a:lvl1pPr>
              <a:defRPr/>
            </a:lvl1pPr>
          </a:lstStyle>
          <a:p>
            <a:fld id="{D217AEEC-7B9D-42C5-B820-16296A0BC671}" type="slidenum">
              <a:rPr lang="en-US"/>
              <a:pPr/>
              <a:t>‹#›</a:t>
            </a:fld>
            <a:endParaRPr lang="en-US"/>
          </a:p>
        </p:txBody>
      </p:sp>
    </p:spTree>
    <p:extLst>
      <p:ext uri="{BB962C8B-B14F-4D97-AF65-F5344CB8AC3E}">
        <p14:creationId xmlns:p14="http://schemas.microsoft.com/office/powerpoint/2010/main" xmlns="" val="3403993816"/>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951B7589-1FFD-48C7-A9BD-0C1D5110E130}" type="datetimeFigureOut">
              <a:rPr lang="en-US" smtClean="0"/>
              <a:pPr/>
              <a:t>4/22/2013</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3ECAD3AE-902A-45FC-9232-209B070CBA4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ideo" Target="file:///E:\My%20Documents\My%20Adobe%20Captivate%20Projects\PHASE%20IV\HUM220\LECTURE%2032%20PART%202\Emotions%20and%20the%20Brain%20-%20YouTube.mp4"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video" Target="file:///E:\My%20Documents\My%20Adobe%20Captivate%20Projects\PHASE%20IV\HUM220\LECTURE%2032%20PART%202\Psychotherapy%20More%20Than%20a%20Quick%20Fix%20Episode%202.avi"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ideo" Target="file:///E:\My%20Documents\My%20Adobe%20Captivate%20Projects\PHASE%20IV\HUM220\LECTURE%2032%20PART%202\Sleep%20Cycle%20Stages.mp4"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gif"/></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ideo" Target="file:///E:\My%20Documents\My%20Adobe%20Captivate%20Projects\PHASE%20IV\HUM220\LECTURE%2032%20PART%202\How%20to%20Outsmart%20Your%20Kids%20With%20Child%20Psychology.mp4"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9000" y="4648200"/>
            <a:ext cx="6477000" cy="1143000"/>
          </a:xfrm>
        </p:spPr>
        <p:txBody>
          <a:bodyPr>
            <a:normAutofit/>
          </a:bodyPr>
          <a:lstStyle/>
          <a:p>
            <a:r>
              <a:rPr lang="en-US" sz="3600" b="1" dirty="0" smtClean="0">
                <a:solidFill>
                  <a:schemeClr val="tx1"/>
                </a:solidFill>
                <a:latin typeface="Arial" pitchFamily="34" charset="0"/>
                <a:cs typeface="Arial" pitchFamily="34" charset="0"/>
              </a:rPr>
              <a:t>Revision-3</a:t>
            </a:r>
            <a:endParaRPr lang="en-US" sz="3600" dirty="0"/>
          </a:p>
        </p:txBody>
      </p:sp>
      <p:sp>
        <p:nvSpPr>
          <p:cNvPr id="3" name="Subtitle 2"/>
          <p:cNvSpPr>
            <a:spLocks noGrp="1"/>
          </p:cNvSpPr>
          <p:nvPr>
            <p:ph type="subTitle" idx="1"/>
          </p:nvPr>
        </p:nvSpPr>
        <p:spPr/>
        <p:txBody>
          <a:bodyPr>
            <a:normAutofit fontScale="77500" lnSpcReduction="20000"/>
          </a:bodyPr>
          <a:lstStyle/>
          <a:p>
            <a:endParaRPr lang="en-US" b="1" dirty="0" smtClean="0">
              <a:latin typeface="Arial" pitchFamily="34" charset="0"/>
              <a:cs typeface="Arial" pitchFamily="34" charset="0"/>
            </a:endParaRPr>
          </a:p>
          <a:p>
            <a:r>
              <a:rPr lang="en-US" b="1" dirty="0" smtClean="0">
                <a:latin typeface="Arial" pitchFamily="34" charset="0"/>
                <a:cs typeface="Arial" pitchFamily="34" charset="0"/>
              </a:rPr>
              <a:t>Presented By Clinical Psychologist </a:t>
            </a:r>
            <a:r>
              <a:rPr lang="en-US" b="1" dirty="0" err="1" smtClean="0">
                <a:latin typeface="Arial" pitchFamily="34" charset="0"/>
                <a:cs typeface="Arial" pitchFamily="34" charset="0"/>
              </a:rPr>
              <a:t>Sadaf</a:t>
            </a:r>
            <a:r>
              <a:rPr lang="en-US" b="1" dirty="0" smtClean="0">
                <a:latin typeface="Arial" pitchFamily="34" charset="0"/>
                <a:cs typeface="Arial" pitchFamily="34" charset="0"/>
              </a:rPr>
              <a:t> </a:t>
            </a:r>
            <a:r>
              <a:rPr lang="en-US" b="1" dirty="0" err="1" smtClean="0">
                <a:latin typeface="Arial" pitchFamily="34" charset="0"/>
                <a:cs typeface="Arial" pitchFamily="34" charset="0"/>
              </a:rPr>
              <a:t>Sajjad</a:t>
            </a:r>
            <a:endParaRPr lang="en-US" b="1" dirty="0" smtClean="0">
              <a:latin typeface="Arial" pitchFamily="34" charset="0"/>
              <a:cs typeface="Arial" pitchFamily="34" charset="0"/>
            </a:endParaRPr>
          </a:p>
          <a:p>
            <a:endParaRPr lang="en-US" b="1" dirty="0">
              <a:latin typeface="Arial" pitchFamily="34" charset="0"/>
              <a:cs typeface="Arial" pitchFamily="34" charset="0"/>
            </a:endParaRPr>
          </a:p>
        </p:txBody>
      </p:sp>
      <p:pic>
        <p:nvPicPr>
          <p:cNvPr id="35842" name="Picture 2" descr="http://www.school-portal.co.uk/GroupDownloadAttachment.asp?GroupId=966754&amp;AttachmentID=1229501"/>
          <p:cNvPicPr>
            <a:picLocks noChangeAspect="1" noChangeArrowheads="1"/>
          </p:cNvPicPr>
          <p:nvPr/>
        </p:nvPicPr>
        <p:blipFill>
          <a:blip r:embed="rId2" cstate="print"/>
          <a:srcRect/>
          <a:stretch>
            <a:fillRect/>
          </a:stretch>
        </p:blipFill>
        <p:spPr bwMode="auto">
          <a:xfrm>
            <a:off x="2667000" y="533400"/>
            <a:ext cx="4267200" cy="426720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4191000"/>
            <a:ext cx="7467600" cy="1828800"/>
          </a:xfrm>
        </p:spPr>
        <p:txBody>
          <a:bodyPr>
            <a:normAutofit/>
          </a:bodyPr>
          <a:lstStyle/>
          <a:p>
            <a:r>
              <a:rPr lang="en-US" sz="3200" b="1" dirty="0">
                <a:solidFill>
                  <a:schemeClr val="tx1"/>
                </a:solidFill>
                <a:latin typeface="Arial" pitchFamily="34" charset="0"/>
                <a:cs typeface="Arial" pitchFamily="34" charset="0"/>
              </a:rPr>
              <a:t>Emotional Intelligence </a:t>
            </a:r>
            <a:endParaRPr lang="en-US" sz="32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133600" y="457200"/>
            <a:ext cx="4343400" cy="4670187"/>
          </a:xfrm>
          <a:prstGeom prst="rect">
            <a:avLst/>
          </a:prstGeom>
        </p:spPr>
      </p:pic>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39089628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us.123rf.com/400wm/400/400/marigranula/marigranula1210/marigranula121000082/15765322-diagram-of-emotional-intelligence.jpg"/>
          <p:cNvPicPr>
            <a:picLocks noChangeAspect="1" noChangeArrowheads="1"/>
          </p:cNvPicPr>
          <p:nvPr/>
        </p:nvPicPr>
        <p:blipFill>
          <a:blip r:embed="rId2" cstate="print"/>
          <a:srcRect/>
          <a:stretch>
            <a:fillRect/>
          </a:stretch>
        </p:blipFill>
        <p:spPr bwMode="auto">
          <a:xfrm>
            <a:off x="4572000" y="2819400"/>
            <a:ext cx="4307840" cy="4038600"/>
          </a:xfrm>
          <a:prstGeom prst="rect">
            <a:avLst/>
          </a:prstGeom>
          <a:noFill/>
        </p:spPr>
      </p:pic>
      <p:sp>
        <p:nvSpPr>
          <p:cNvPr id="4" name="Content Placeholder 2"/>
          <p:cNvSpPr>
            <a:spLocks noGrp="1"/>
          </p:cNvSpPr>
          <p:nvPr>
            <p:ph idx="1"/>
          </p:nvPr>
        </p:nvSpPr>
        <p:spPr>
          <a:xfrm>
            <a:off x="533400" y="1600200"/>
            <a:ext cx="8382000" cy="4876800"/>
          </a:xfrm>
        </p:spPr>
        <p:txBody>
          <a:bodyPr>
            <a:normAutofit/>
          </a:bodyPr>
          <a:lstStyle/>
          <a:p>
            <a:pPr marL="0" indent="0" algn="just">
              <a:buNone/>
            </a:pPr>
            <a:r>
              <a:rPr lang="en-US" sz="2000" dirty="0" smtClean="0">
                <a:solidFill>
                  <a:srgbClr val="FF0000"/>
                </a:solidFill>
                <a:latin typeface="Arial" panose="020B0604020202020204" pitchFamily="34" charset="0"/>
                <a:cs typeface="Arial" panose="020B0604020202020204" pitchFamily="34" charset="0"/>
              </a:rPr>
              <a:t>Definition:</a:t>
            </a:r>
            <a:endParaRPr lang="en-US" sz="2000" dirty="0">
              <a:solidFill>
                <a:srgbClr val="FF0000"/>
              </a:solidFill>
              <a:latin typeface="Arial" panose="020B0604020202020204" pitchFamily="34" charset="0"/>
              <a:cs typeface="Arial" panose="020B0604020202020204" pitchFamily="34" charset="0"/>
            </a:endParaRPr>
          </a:p>
          <a:p>
            <a:pPr marL="0" indent="0" algn="just">
              <a:buNone/>
            </a:pPr>
            <a:r>
              <a:rPr lang="en-US" sz="2000" dirty="0">
                <a:latin typeface="Arial" panose="020B0604020202020204" pitchFamily="34" charset="0"/>
                <a:cs typeface="Arial" panose="020B0604020202020204" pitchFamily="34" charset="0"/>
              </a:rPr>
              <a:t>Emotional intelligence (EI) refers to the ability to perceive, control and evaluate emotions. Some researchers suggest that emotional intelligence can be learned and strengthened, while others claim it is an inborn characteristic</a:t>
            </a:r>
            <a:r>
              <a:rPr lang="en-US" sz="2000" dirty="0" smtClean="0">
                <a:latin typeface="Arial" panose="020B0604020202020204" pitchFamily="34" charset="0"/>
                <a:cs typeface="Arial" panose="020B0604020202020204" pitchFamily="34" charset="0"/>
              </a:rPr>
              <a:t>.</a:t>
            </a:r>
          </a:p>
          <a:p>
            <a:pPr marL="0" indent="0" algn="just">
              <a:buNone/>
            </a:pPr>
            <a:endParaRPr lang="en-US" sz="2000" dirty="0" smtClean="0">
              <a:latin typeface="Arial" panose="020B0604020202020204" pitchFamily="34" charset="0"/>
              <a:cs typeface="Arial" panose="020B0604020202020204" pitchFamily="34" charset="0"/>
            </a:endParaRPr>
          </a:p>
          <a:p>
            <a:pPr marL="0" indent="0" algn="just">
              <a:buNone/>
            </a:pPr>
            <a:r>
              <a:rPr lang="en-US" sz="2000" dirty="0" smtClean="0">
                <a:solidFill>
                  <a:srgbClr val="FF0000"/>
                </a:solidFill>
                <a:latin typeface="Arial" panose="020B0604020202020204" pitchFamily="34" charset="0"/>
                <a:cs typeface="Arial" panose="020B0604020202020204" pitchFamily="34" charset="0"/>
              </a:rPr>
              <a:t>Effects of Emotional Intelligence: </a:t>
            </a:r>
          </a:p>
          <a:p>
            <a:pPr marL="0" indent="0" algn="just">
              <a:buNone/>
            </a:pPr>
            <a:r>
              <a:rPr lang="en-US" sz="2000" dirty="0" smtClean="0">
                <a:latin typeface="Arial" panose="020B0604020202020204" pitchFamily="34" charset="0"/>
                <a:cs typeface="Arial" panose="020B0604020202020204" pitchFamily="34" charset="0"/>
              </a:rPr>
              <a:t>Emotional intelligence affects:</a:t>
            </a:r>
          </a:p>
          <a:p>
            <a:pPr marL="0" indent="0" algn="just"/>
            <a:r>
              <a:rPr lang="en-US" sz="2000" dirty="0" smtClean="0">
                <a:latin typeface="Arial" panose="020B0604020202020204" pitchFamily="34" charset="0"/>
                <a:cs typeface="Arial" panose="020B0604020202020204" pitchFamily="34" charset="0"/>
              </a:rPr>
              <a:t>Your performance at work</a:t>
            </a:r>
          </a:p>
          <a:p>
            <a:pPr marL="0" indent="0" algn="just"/>
            <a:r>
              <a:rPr lang="en-US" sz="2000" dirty="0" smtClean="0">
                <a:latin typeface="Arial" panose="020B0604020202020204" pitchFamily="34" charset="0"/>
                <a:cs typeface="Arial" panose="020B0604020202020204" pitchFamily="34" charset="0"/>
              </a:rPr>
              <a:t>Your physical health</a:t>
            </a:r>
          </a:p>
          <a:p>
            <a:pPr marL="0" indent="0" algn="just"/>
            <a:r>
              <a:rPr lang="en-US" sz="2000" dirty="0" smtClean="0">
                <a:latin typeface="Arial" panose="020B0604020202020204" pitchFamily="34" charset="0"/>
                <a:cs typeface="Arial" panose="020B0604020202020204" pitchFamily="34" charset="0"/>
              </a:rPr>
              <a:t>Your mental health</a:t>
            </a:r>
          </a:p>
          <a:p>
            <a:pPr marL="0" indent="0" algn="just"/>
            <a:r>
              <a:rPr lang="en-US" sz="2000" dirty="0" smtClean="0">
                <a:latin typeface="Arial" panose="020B0604020202020204" pitchFamily="34" charset="0"/>
                <a:cs typeface="Arial" panose="020B0604020202020204" pitchFamily="34" charset="0"/>
              </a:rPr>
              <a:t>Your relationships</a:t>
            </a:r>
          </a:p>
          <a:p>
            <a:pPr marL="0" indent="0" algn="just">
              <a:buNone/>
            </a:pPr>
            <a:endParaRPr lang="en-US" sz="2000" dirty="0" smtClean="0">
              <a:latin typeface="Arial" panose="020B0604020202020204" pitchFamily="34" charset="0"/>
              <a:cs typeface="Arial" panose="020B0604020202020204" pitchFamily="34" charset="0"/>
            </a:endParaRPr>
          </a:p>
          <a:p>
            <a:pPr marL="0" indent="0" algn="just">
              <a:buNone/>
            </a:pPr>
            <a:endParaRPr lang="en-US" sz="2000" dirty="0" smtClean="0">
              <a:latin typeface="Arial" panose="020B0604020202020204" pitchFamily="34" charset="0"/>
              <a:cs typeface="Arial" panose="020B0604020202020204" pitchFamily="34" charset="0"/>
            </a:endParaRPr>
          </a:p>
          <a:p>
            <a:pPr marL="0" indent="0" algn="just">
              <a:buNone/>
            </a:pPr>
            <a:endParaRPr lang="en-US" sz="2000" dirty="0">
              <a:latin typeface="Arial" panose="020B0604020202020204" pitchFamily="34" charset="0"/>
              <a:cs typeface="Arial" panose="020B0604020202020204" pitchFamily="34" charset="0"/>
            </a:endParaRPr>
          </a:p>
        </p:txBody>
      </p:sp>
      <p:sp>
        <p:nvSpPr>
          <p:cNvPr id="10" name="Title 1"/>
          <p:cNvSpPr>
            <a:spLocks noGrp="1"/>
          </p:cNvSpPr>
          <p:nvPr>
            <p:ph type="title"/>
          </p:nvPr>
        </p:nvSpPr>
        <p:spPr>
          <a:xfrm>
            <a:off x="305613" y="609600"/>
            <a:ext cx="6447501" cy="479738"/>
          </a:xfrm>
        </p:spPr>
        <p:txBody>
          <a:bodyPr>
            <a:noAutofit/>
          </a:bodyPr>
          <a:lstStyle/>
          <a:p>
            <a:r>
              <a:rPr lang="en-US" sz="3200" b="1" dirty="0" smtClean="0">
                <a:solidFill>
                  <a:schemeClr val="tx1"/>
                </a:solidFill>
                <a:latin typeface="Arial" pitchFamily="34" charset="0"/>
                <a:cs typeface="Arial" pitchFamily="34" charset="0"/>
              </a:rPr>
              <a:t>Emotional Intelligence</a:t>
            </a:r>
            <a:endParaRPr lang="en-US" sz="3200" b="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xmlns="" val="42495116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161" y="457200"/>
            <a:ext cx="8153400" cy="990600"/>
          </a:xfrm>
        </p:spPr>
        <p:txBody>
          <a:bodyPr>
            <a:noAutofit/>
          </a:bodyPr>
          <a:lstStyle/>
          <a:p>
            <a:r>
              <a:rPr lang="en-US" sz="3200" b="1" dirty="0">
                <a:solidFill>
                  <a:schemeClr val="tx1"/>
                </a:solidFill>
                <a:latin typeface="Arial" panose="020B0604020202020204" pitchFamily="34" charset="0"/>
                <a:cs typeface="Arial" panose="020B0604020202020204" pitchFamily="34" charset="0"/>
              </a:rPr>
              <a:t>Mental ability model of Emotional Intelligence</a:t>
            </a:r>
            <a:r>
              <a:rPr lang="en-US" sz="3600" b="1" dirty="0">
                <a:solidFill>
                  <a:schemeClr val="tx1"/>
                </a:solidFill>
                <a:latin typeface="Arial" panose="020B0604020202020204" pitchFamily="34" charset="0"/>
                <a:cs typeface="Arial" panose="020B0604020202020204" pitchFamily="34" charset="0"/>
              </a:rPr>
              <a:t/>
            </a:r>
            <a:br>
              <a:rPr lang="en-US" sz="3600" b="1" dirty="0">
                <a:solidFill>
                  <a:schemeClr val="tx1"/>
                </a:solidFill>
                <a:latin typeface="Arial" panose="020B0604020202020204" pitchFamily="34" charset="0"/>
                <a:cs typeface="Arial" panose="020B0604020202020204" pitchFamily="34" charset="0"/>
              </a:rPr>
            </a:br>
            <a:endParaRPr lang="en-US" sz="3600"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362200" y="1749116"/>
            <a:ext cx="6629400" cy="4956484"/>
          </a:xfrm>
        </p:spPr>
        <p:txBody>
          <a:bodyPr>
            <a:normAutofit fontScale="85000" lnSpcReduction="20000"/>
          </a:bodyPr>
          <a:lstStyle/>
          <a:p>
            <a:pPr marL="342900" indent="-342900" algn="just">
              <a:buClr>
                <a:schemeClr val="accent1">
                  <a:lumMod val="75000"/>
                </a:schemeClr>
              </a:buClr>
              <a:buSzPct val="79000"/>
              <a:buFont typeface="+mj-lt"/>
              <a:buAutoNum type="arabicPeriod"/>
            </a:pPr>
            <a:r>
              <a:rPr lang="en-US" sz="2400" dirty="0" smtClean="0">
                <a:solidFill>
                  <a:srgbClr val="C00000"/>
                </a:solidFill>
                <a:latin typeface="Arial" panose="020B0604020202020204" pitchFamily="34" charset="0"/>
                <a:cs typeface="Arial" panose="020B0604020202020204" pitchFamily="34" charset="0"/>
              </a:rPr>
              <a:t>Perceiving </a:t>
            </a:r>
            <a:r>
              <a:rPr lang="en-US" sz="2400" dirty="0">
                <a:solidFill>
                  <a:srgbClr val="C00000"/>
                </a:solidFill>
                <a:latin typeface="Arial" panose="020B0604020202020204" pitchFamily="34" charset="0"/>
                <a:cs typeface="Arial" panose="020B0604020202020204" pitchFamily="34" charset="0"/>
              </a:rPr>
              <a:t>Emotions: </a:t>
            </a:r>
            <a:r>
              <a:rPr lang="en-US" sz="2400" dirty="0">
                <a:latin typeface="Arial" panose="020B0604020202020204" pitchFamily="34" charset="0"/>
                <a:cs typeface="Arial" panose="020B0604020202020204" pitchFamily="34" charset="0"/>
              </a:rPr>
              <a:t>The first step in understanding emotions is to accurately perceive them. </a:t>
            </a:r>
            <a:r>
              <a:rPr lang="en-US" sz="2400" dirty="0" smtClean="0">
                <a:latin typeface="Arial" panose="020B0604020202020204" pitchFamily="34" charset="0"/>
                <a:cs typeface="Arial" panose="020B0604020202020204" pitchFamily="34" charset="0"/>
              </a:rPr>
              <a:t>This might </a:t>
            </a:r>
            <a:r>
              <a:rPr lang="en-US" sz="2400" dirty="0">
                <a:latin typeface="Arial" panose="020B0604020202020204" pitchFamily="34" charset="0"/>
                <a:cs typeface="Arial" panose="020B0604020202020204" pitchFamily="34" charset="0"/>
              </a:rPr>
              <a:t>involve understanding nonverbal signals such as body language and facial expressions.</a:t>
            </a:r>
          </a:p>
          <a:p>
            <a:pPr marL="342900" indent="-342900" algn="just">
              <a:buClr>
                <a:schemeClr val="accent1">
                  <a:lumMod val="75000"/>
                </a:schemeClr>
              </a:buClr>
              <a:buSzPct val="79000"/>
              <a:buFont typeface="+mj-lt"/>
              <a:buAutoNum type="arabicPeriod"/>
            </a:pPr>
            <a:r>
              <a:rPr lang="en-US" sz="2400" dirty="0" smtClean="0">
                <a:solidFill>
                  <a:srgbClr val="C00000"/>
                </a:solidFill>
                <a:latin typeface="Arial" panose="020B0604020202020204" pitchFamily="34" charset="0"/>
                <a:cs typeface="Arial" panose="020B0604020202020204" pitchFamily="34" charset="0"/>
              </a:rPr>
              <a:t>Reasoning With Emotions: </a:t>
            </a:r>
            <a:r>
              <a:rPr lang="en-US" sz="2400" dirty="0" smtClean="0">
                <a:latin typeface="Arial" panose="020B0604020202020204" pitchFamily="34" charset="0"/>
                <a:cs typeface="Arial" panose="020B0604020202020204" pitchFamily="34" charset="0"/>
              </a:rPr>
              <a:t>The next step involves using emotions to promote thinking and cognitive activity. Emotions help prioritize what we pay attention and react to</a:t>
            </a:r>
          </a:p>
          <a:p>
            <a:pPr marL="342900" indent="-342900" algn="just">
              <a:buClr>
                <a:schemeClr val="accent1">
                  <a:lumMod val="75000"/>
                </a:schemeClr>
              </a:buClr>
              <a:buSzPct val="79000"/>
              <a:buFont typeface="+mj-lt"/>
              <a:buAutoNum type="arabicPeriod"/>
            </a:pPr>
            <a:r>
              <a:rPr lang="en-US" sz="2400" dirty="0" smtClean="0">
                <a:solidFill>
                  <a:srgbClr val="C00000"/>
                </a:solidFill>
                <a:latin typeface="Arial" panose="020B0604020202020204" pitchFamily="34" charset="0"/>
                <a:cs typeface="Arial" panose="020B0604020202020204" pitchFamily="34" charset="0"/>
              </a:rPr>
              <a:t>Understanding </a:t>
            </a:r>
            <a:r>
              <a:rPr lang="en-US" sz="2400" dirty="0">
                <a:solidFill>
                  <a:srgbClr val="C00000"/>
                </a:solidFill>
                <a:latin typeface="Arial" panose="020B0604020202020204" pitchFamily="34" charset="0"/>
                <a:cs typeface="Arial" panose="020B0604020202020204" pitchFamily="34" charset="0"/>
              </a:rPr>
              <a:t>Emotions: </a:t>
            </a:r>
            <a:r>
              <a:rPr lang="en-US" sz="2400" dirty="0">
                <a:latin typeface="Arial" panose="020B0604020202020204" pitchFamily="34" charset="0"/>
                <a:cs typeface="Arial" panose="020B0604020202020204" pitchFamily="34" charset="0"/>
              </a:rPr>
              <a:t>The emotions that we perceive can carry a wide variety of meanings. If someone is expressing angry emotions, the observer must interpret the cause of their anger and what it might mean. </a:t>
            </a:r>
          </a:p>
          <a:p>
            <a:pPr marL="342900" indent="-342900" algn="just">
              <a:buClr>
                <a:schemeClr val="accent1">
                  <a:lumMod val="75000"/>
                </a:schemeClr>
              </a:buClr>
              <a:buSzPct val="79000"/>
              <a:buFont typeface="+mj-lt"/>
              <a:buAutoNum type="arabicPeriod"/>
            </a:pPr>
            <a:r>
              <a:rPr lang="en-US" sz="2400" dirty="0">
                <a:solidFill>
                  <a:srgbClr val="C00000"/>
                </a:solidFill>
                <a:latin typeface="Arial" panose="020B0604020202020204" pitchFamily="34" charset="0"/>
                <a:cs typeface="Arial" panose="020B0604020202020204" pitchFamily="34" charset="0"/>
              </a:rPr>
              <a:t>Managing Emotions: </a:t>
            </a:r>
            <a:r>
              <a:rPr lang="en-US" sz="2400" dirty="0">
                <a:latin typeface="Arial" panose="020B0604020202020204" pitchFamily="34" charset="0"/>
                <a:cs typeface="Arial" panose="020B0604020202020204" pitchFamily="34" charset="0"/>
              </a:rPr>
              <a:t>The ability to manage emotions effectively is a key part of emotional intelligence. Regulating emotions, responding appropriately and responding to the emotions of others are all important aspect of emotional management.</a:t>
            </a:r>
          </a:p>
          <a:p>
            <a:pPr marL="342900" indent="-342900" algn="just">
              <a:buClr>
                <a:schemeClr val="tx1"/>
              </a:buClr>
              <a:buFont typeface="+mj-lt"/>
              <a:buAutoNum type="arabicPeriod"/>
            </a:pPr>
            <a:endParaRPr lang="en-US" sz="1800" b="1" dirty="0" smtClean="0">
              <a:latin typeface="Arial" panose="020B0604020202020204" pitchFamily="34" charset="0"/>
              <a:cs typeface="Arial" panose="020B0604020202020204" pitchFamily="34" charset="0"/>
            </a:endParaRPr>
          </a:p>
          <a:p>
            <a:pPr marL="0" indent="0" algn="just">
              <a:buNone/>
            </a:pPr>
            <a:endParaRPr lang="en-US" sz="1800" b="1"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xmlns="" val="0"/>
              </a:ext>
            </a:extLst>
          </a:blip>
          <a:srcRect r="49715"/>
          <a:stretch/>
        </p:blipFill>
        <p:spPr>
          <a:xfrm>
            <a:off x="86932" y="1722958"/>
            <a:ext cx="1332914" cy="1033718"/>
          </a:xfrm>
          <a:prstGeom prst="rect">
            <a:avLst/>
          </a:prstGeom>
          <a:ln>
            <a:noFill/>
          </a:ln>
          <a:effectLst>
            <a:outerShdw blurRad="190500" algn="tl" rotWithShape="0">
              <a:srgbClr val="000000">
                <a:alpha val="70000"/>
              </a:srgbClr>
            </a:outerShdw>
          </a:effectLst>
        </p:spPr>
      </p:pic>
      <p:pic>
        <p:nvPicPr>
          <p:cNvPr id="5" name="Picture 4"/>
          <p:cNvPicPr>
            <a:picLocks noChangeAspect="1"/>
          </p:cNvPicPr>
          <p:nvPr/>
        </p:nvPicPr>
        <p:blipFill rotWithShape="1">
          <a:blip r:embed="rId2" cstate="print">
            <a:extLst>
              <a:ext uri="{28A0092B-C50C-407E-A947-70E740481C1C}">
                <a14:useLocalDpi xmlns:a14="http://schemas.microsoft.com/office/drawing/2010/main" xmlns="" val="0"/>
              </a:ext>
            </a:extLst>
          </a:blip>
          <a:srcRect l="51038"/>
          <a:stretch/>
        </p:blipFill>
        <p:spPr>
          <a:xfrm>
            <a:off x="1090195" y="2770744"/>
            <a:ext cx="1332914" cy="1061632"/>
          </a:xfrm>
          <a:prstGeom prst="rect">
            <a:avLst/>
          </a:prstGeom>
          <a:ln>
            <a:noFill/>
          </a:ln>
          <a:effectLst>
            <a:outerShdw blurRad="190500" algn="tl" rotWithShape="0">
              <a:srgbClr val="000000">
                <a:alpha val="70000"/>
              </a:srgbClr>
            </a:outerShdw>
          </a:effectLst>
        </p:spPr>
      </p:pic>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0161" y="3912361"/>
            <a:ext cx="1800225" cy="142875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14490952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10877" y="1456118"/>
            <a:ext cx="6880723" cy="4287191"/>
          </a:xfrm>
        </p:spPr>
        <p:txBody>
          <a:bodyPr>
            <a:noAutofit/>
          </a:bodyPr>
          <a:lstStyle/>
          <a:p>
            <a:pPr marL="0" indent="0" algn="just">
              <a:buClr>
                <a:schemeClr val="tx1"/>
              </a:buClr>
              <a:buNone/>
            </a:pPr>
            <a:r>
              <a:rPr lang="en-US" sz="1800" b="1" dirty="0" smtClean="0">
                <a:latin typeface="Arial" panose="020B0604020202020204" pitchFamily="34" charset="0"/>
                <a:cs typeface="Arial" panose="020B0604020202020204" pitchFamily="34" charset="0"/>
              </a:rPr>
              <a:t>Emotional </a:t>
            </a:r>
            <a:r>
              <a:rPr lang="en-US" sz="1800" b="1" dirty="0">
                <a:latin typeface="Arial" panose="020B0604020202020204" pitchFamily="34" charset="0"/>
                <a:cs typeface="Arial" panose="020B0604020202020204" pitchFamily="34" charset="0"/>
              </a:rPr>
              <a:t>intelligence is made up of four core skills that </a:t>
            </a:r>
            <a:r>
              <a:rPr lang="en-US" sz="1800" b="1" dirty="0" smtClean="0">
                <a:latin typeface="Arial" panose="020B0604020202020204" pitchFamily="34" charset="0"/>
                <a:cs typeface="Arial" panose="020B0604020202020204" pitchFamily="34" charset="0"/>
              </a:rPr>
              <a:t>comes under </a:t>
            </a:r>
            <a:r>
              <a:rPr lang="en-US" sz="1800" b="1" dirty="0">
                <a:latin typeface="Arial" panose="020B0604020202020204" pitchFamily="34" charset="0"/>
                <a:cs typeface="Arial" panose="020B0604020202020204" pitchFamily="34" charset="0"/>
              </a:rPr>
              <a:t>two primary competencies: </a:t>
            </a:r>
            <a:endParaRPr lang="en-US" sz="1800" b="1" dirty="0" smtClean="0">
              <a:latin typeface="Arial" panose="020B0604020202020204" pitchFamily="34" charset="0"/>
              <a:cs typeface="Arial" panose="020B0604020202020204" pitchFamily="34" charset="0"/>
            </a:endParaRPr>
          </a:p>
          <a:p>
            <a:pPr marL="342900" indent="-342900" algn="just">
              <a:buClr>
                <a:schemeClr val="tx1"/>
              </a:buClr>
              <a:buSzPct val="78000"/>
              <a:buFont typeface="+mj-lt"/>
              <a:buAutoNum type="arabicPeriod"/>
            </a:pPr>
            <a:r>
              <a:rPr lang="en-US" sz="1800" b="1" dirty="0" smtClean="0">
                <a:solidFill>
                  <a:srgbClr val="C00000"/>
                </a:solidFill>
                <a:latin typeface="Arial" panose="020B0604020202020204" pitchFamily="34" charset="0"/>
                <a:cs typeface="Arial" panose="020B0604020202020204" pitchFamily="34" charset="0"/>
              </a:rPr>
              <a:t>Personal </a:t>
            </a:r>
            <a:r>
              <a:rPr lang="en-US" sz="1800" b="1" dirty="0">
                <a:solidFill>
                  <a:srgbClr val="C00000"/>
                </a:solidFill>
                <a:latin typeface="Arial" panose="020B0604020202020204" pitchFamily="34" charset="0"/>
                <a:cs typeface="Arial" panose="020B0604020202020204" pitchFamily="34" charset="0"/>
              </a:rPr>
              <a:t>competence </a:t>
            </a:r>
            <a:r>
              <a:rPr lang="en-US" sz="1800" b="1" dirty="0">
                <a:latin typeface="Arial" panose="020B0604020202020204" pitchFamily="34" charset="0"/>
                <a:cs typeface="Arial" panose="020B0604020202020204" pitchFamily="34" charset="0"/>
              </a:rPr>
              <a:t>is made up of your self-awareness and self-management </a:t>
            </a:r>
            <a:r>
              <a:rPr lang="en-US" sz="1800" b="1" dirty="0" smtClean="0">
                <a:latin typeface="Arial" panose="020B0604020202020204" pitchFamily="34" charset="0"/>
                <a:cs typeface="Arial" panose="020B0604020202020204" pitchFamily="34" charset="0"/>
              </a:rPr>
              <a:t>skills</a:t>
            </a:r>
          </a:p>
          <a:p>
            <a:pPr marL="662940" lvl="1" indent="-342900" algn="just">
              <a:buClr>
                <a:schemeClr val="tx1"/>
              </a:buClr>
              <a:buSzPct val="81000"/>
              <a:buFont typeface="+mj-lt"/>
              <a:buAutoNum type="alphaLcPeriod"/>
            </a:pPr>
            <a:r>
              <a:rPr lang="en-US" sz="1800" b="1" dirty="0" smtClean="0">
                <a:latin typeface="Arial" panose="020B0604020202020204" pitchFamily="34" charset="0"/>
                <a:cs typeface="Arial" panose="020B0604020202020204" pitchFamily="34" charset="0"/>
              </a:rPr>
              <a:t>Self-Awareness is your ability to accurately perceive your emotions and stay aware of them as they happen.</a:t>
            </a:r>
          </a:p>
          <a:p>
            <a:pPr marL="720090" lvl="1" indent="-342900" algn="just">
              <a:buClr>
                <a:schemeClr val="tx1"/>
              </a:buClr>
              <a:buSzPct val="81000"/>
              <a:buFont typeface="+mj-lt"/>
              <a:buAutoNum type="alphaLcPeriod"/>
            </a:pPr>
            <a:r>
              <a:rPr lang="en-US" sz="1800" b="1" dirty="0" smtClean="0">
                <a:latin typeface="Arial" panose="020B0604020202020204" pitchFamily="34" charset="0"/>
                <a:cs typeface="Arial" panose="020B0604020202020204" pitchFamily="34" charset="0"/>
              </a:rPr>
              <a:t>Self-Management </a:t>
            </a:r>
            <a:r>
              <a:rPr lang="en-US" sz="1800" b="1" dirty="0">
                <a:latin typeface="Arial" panose="020B0604020202020204" pitchFamily="34" charset="0"/>
                <a:cs typeface="Arial" panose="020B0604020202020204" pitchFamily="34" charset="0"/>
              </a:rPr>
              <a:t>is your ability to use awareness of your emotions to stay flexible and positively direct your behavior</a:t>
            </a:r>
            <a:r>
              <a:rPr lang="en-US" sz="1800" b="1" dirty="0" smtClean="0">
                <a:latin typeface="Arial" panose="020B0604020202020204" pitchFamily="34" charset="0"/>
                <a:cs typeface="Arial" panose="020B0604020202020204" pitchFamily="34" charset="0"/>
              </a:rPr>
              <a:t>.</a:t>
            </a:r>
          </a:p>
          <a:p>
            <a:pPr marL="457200" indent="-457200" algn="just">
              <a:buClr>
                <a:schemeClr val="tx1"/>
              </a:buClr>
              <a:buSzPct val="80000"/>
              <a:buFont typeface="+mj-lt"/>
              <a:buAutoNum type="arabicPeriod" startAt="2"/>
            </a:pPr>
            <a:r>
              <a:rPr lang="en-US" sz="1800" b="1" dirty="0" smtClean="0">
                <a:solidFill>
                  <a:srgbClr val="C00000"/>
                </a:solidFill>
                <a:latin typeface="Arial" panose="020B0604020202020204" pitchFamily="34" charset="0"/>
                <a:cs typeface="Arial" panose="020B0604020202020204" pitchFamily="34" charset="0"/>
              </a:rPr>
              <a:t>Social competence </a:t>
            </a:r>
            <a:r>
              <a:rPr lang="en-US" sz="1800" b="1" dirty="0" smtClean="0">
                <a:latin typeface="Arial" panose="020B0604020202020204" pitchFamily="34" charset="0"/>
                <a:cs typeface="Arial" panose="020B0604020202020204" pitchFamily="34" charset="0"/>
              </a:rPr>
              <a:t>is made up of your social awareness and relationship management skills</a:t>
            </a:r>
            <a:r>
              <a:rPr lang="en-US" sz="1800" b="1" dirty="0" smtClean="0">
                <a:solidFill>
                  <a:srgbClr val="7030A0"/>
                </a:solidFill>
                <a:latin typeface="Arial" panose="020B0604020202020204" pitchFamily="34" charset="0"/>
                <a:cs typeface="Arial" panose="020B0604020202020204" pitchFamily="34" charset="0"/>
              </a:rPr>
              <a:t> </a:t>
            </a:r>
          </a:p>
          <a:p>
            <a:pPr marL="937260" lvl="2" indent="-342900" algn="just">
              <a:buClr>
                <a:schemeClr val="tx1"/>
              </a:buClr>
              <a:buFont typeface="+mj-lt"/>
              <a:buAutoNum type="alphaLcPeriod"/>
            </a:pPr>
            <a:r>
              <a:rPr lang="en-US" sz="1800" b="1" dirty="0" smtClean="0">
                <a:latin typeface="Arial" panose="020B0604020202020204" pitchFamily="34" charset="0"/>
                <a:cs typeface="Arial" panose="020B0604020202020204" pitchFamily="34" charset="0"/>
              </a:rPr>
              <a:t>Social Awareness is your ability to accurately pick up on emotions in other people and understand what is really going on.</a:t>
            </a:r>
          </a:p>
          <a:p>
            <a:pPr marL="937260" lvl="2" indent="-342900" algn="just">
              <a:buClr>
                <a:schemeClr val="tx1"/>
              </a:buClr>
              <a:buFont typeface="+mj-lt"/>
              <a:buAutoNum type="alphaLcPeriod"/>
            </a:pPr>
            <a:r>
              <a:rPr lang="en-US" sz="1800" b="1" dirty="0" smtClean="0">
                <a:latin typeface="Arial" panose="020B0604020202020204" pitchFamily="34" charset="0"/>
                <a:cs typeface="Arial" panose="020B0604020202020204" pitchFamily="34" charset="0"/>
              </a:rPr>
              <a:t>Relationship Management is your ability to use awareness of your emotions and the others’ emotions to manage interactions successfully.</a:t>
            </a:r>
          </a:p>
          <a:p>
            <a:pPr marL="720090" lvl="1" indent="-342900" algn="just">
              <a:buClr>
                <a:schemeClr val="tx1"/>
              </a:buClr>
              <a:buFont typeface="+mj-lt"/>
              <a:buAutoNum type="alphaLcPeriod"/>
            </a:pPr>
            <a:endParaRPr lang="en-US" sz="1800" b="1" dirty="0">
              <a:latin typeface="Arial" panose="020B0604020202020204" pitchFamily="34" charset="0"/>
              <a:cs typeface="Arial" panose="020B0604020202020204" pitchFamily="34" charset="0"/>
            </a:endParaRPr>
          </a:p>
          <a:p>
            <a:pPr marL="0" indent="0" algn="just">
              <a:buClr>
                <a:schemeClr val="tx1"/>
              </a:buClr>
              <a:buNone/>
            </a:pPr>
            <a:endParaRPr lang="en-US" sz="1800" b="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03533" y="1808844"/>
            <a:ext cx="1607344" cy="1607344"/>
          </a:xfrm>
          <a:prstGeom prst="rect">
            <a:avLst/>
          </a:prstGeom>
          <a:ln>
            <a:noFill/>
          </a:ln>
          <a:effectLst>
            <a:outerShdw blurRad="190500" algn="tl" rotWithShape="0">
              <a:srgbClr val="000000">
                <a:alpha val="70000"/>
              </a:srgbClr>
            </a:outerShdw>
          </a:effectLst>
        </p:spPr>
      </p:pic>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03533" y="3522440"/>
            <a:ext cx="1607344" cy="1607344"/>
          </a:xfrm>
          <a:prstGeom prst="rect">
            <a:avLst/>
          </a:prstGeom>
          <a:ln>
            <a:noFill/>
          </a:ln>
          <a:effectLst>
            <a:outerShdw blurRad="190500" algn="tl" rotWithShape="0">
              <a:srgbClr val="000000">
                <a:alpha val="70000"/>
              </a:srgbClr>
            </a:outerShdw>
          </a:effectLst>
        </p:spPr>
      </p:pic>
      <p:sp>
        <p:nvSpPr>
          <p:cNvPr id="4" name="Rectangle 3"/>
          <p:cNvSpPr/>
          <p:nvPr/>
        </p:nvSpPr>
        <p:spPr>
          <a:xfrm>
            <a:off x="480787" y="338692"/>
            <a:ext cx="7354899" cy="584775"/>
          </a:xfrm>
          <a:prstGeom prst="rect">
            <a:avLst/>
          </a:prstGeom>
        </p:spPr>
        <p:txBody>
          <a:bodyPr wrap="none">
            <a:spAutoFit/>
          </a:bodyPr>
          <a:lstStyle/>
          <a:p>
            <a:r>
              <a:rPr lang="en-US" sz="3200" b="1" dirty="0">
                <a:latin typeface="Arial" panose="020B0604020202020204" pitchFamily="34" charset="0"/>
                <a:cs typeface="Arial" panose="020B0604020202020204" pitchFamily="34" charset="0"/>
              </a:rPr>
              <a:t>Four Skills of Emotional Intelligence </a:t>
            </a:r>
          </a:p>
        </p:txBody>
      </p:sp>
    </p:spTree>
    <p:extLst>
      <p:ext uri="{BB962C8B-B14F-4D97-AF65-F5344CB8AC3E}">
        <p14:creationId xmlns:p14="http://schemas.microsoft.com/office/powerpoint/2010/main" xmlns="" val="11006466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762000" y="228600"/>
            <a:ext cx="7477125" cy="857250"/>
          </a:xfrm>
        </p:spPr>
        <p:txBody>
          <a:bodyPr>
            <a:noAutofit/>
          </a:bodyPr>
          <a:lstStyle/>
          <a:p>
            <a:r>
              <a:rPr lang="en-US" sz="3200" b="1" dirty="0">
                <a:solidFill>
                  <a:schemeClr val="tx1"/>
                </a:solidFill>
                <a:latin typeface="Arial" panose="020B0604020202020204" pitchFamily="34" charset="0"/>
                <a:cs typeface="Arial" panose="020B0604020202020204" pitchFamily="34" charset="0"/>
              </a:rPr>
              <a:t>How can one improve emotional </a:t>
            </a:r>
            <a:r>
              <a:rPr lang="en-US" sz="3200" b="1" dirty="0" smtClean="0">
                <a:solidFill>
                  <a:schemeClr val="tx1"/>
                </a:solidFill>
                <a:latin typeface="Arial" panose="020B0604020202020204" pitchFamily="34" charset="0"/>
                <a:cs typeface="Arial" panose="020B0604020202020204" pitchFamily="34" charset="0"/>
              </a:rPr>
              <a:t>intelligence?</a:t>
            </a:r>
            <a:r>
              <a:rPr lang="en-US" sz="3200" dirty="0" smtClean="0">
                <a:solidFill>
                  <a:schemeClr val="tx1"/>
                </a:solidFill>
                <a:latin typeface="Arial" panose="020B0604020202020204" pitchFamily="34" charset="0"/>
                <a:cs typeface="Arial" panose="020B0604020202020204" pitchFamily="34" charset="0"/>
              </a:rPr>
              <a:t> </a:t>
            </a:r>
            <a:endParaRPr lang="en-US" sz="3200" dirty="0">
              <a:solidFill>
                <a:schemeClr val="tx1"/>
              </a:solidFill>
              <a:latin typeface="Arial" panose="020B0604020202020204" pitchFamily="34" charset="0"/>
              <a:cs typeface="Arial" panose="020B0604020202020204" pitchFamily="34" charset="0"/>
            </a:endParaRPr>
          </a:p>
        </p:txBody>
      </p:sp>
      <p:sp>
        <p:nvSpPr>
          <p:cNvPr id="17411" name="Rectangle 3"/>
          <p:cNvSpPr>
            <a:spLocks noGrp="1" noChangeArrowheads="1"/>
          </p:cNvSpPr>
          <p:nvPr>
            <p:ph type="body" sz="half" idx="1"/>
          </p:nvPr>
        </p:nvSpPr>
        <p:spPr>
          <a:xfrm>
            <a:off x="304800" y="1600200"/>
            <a:ext cx="6400800" cy="5059559"/>
          </a:xfrm>
        </p:spPr>
        <p:txBody>
          <a:bodyPr>
            <a:noAutofit/>
          </a:bodyPr>
          <a:lstStyle/>
          <a:p>
            <a:pPr marL="257175" indent="-257175" algn="just">
              <a:buClr>
                <a:schemeClr val="tx1"/>
              </a:buClr>
              <a:buFont typeface="+mj-lt"/>
              <a:buAutoNum type="arabicPeriod"/>
            </a:pPr>
            <a:r>
              <a:rPr lang="en-US" sz="2000" dirty="0">
                <a:solidFill>
                  <a:srgbClr val="C00000"/>
                </a:solidFill>
                <a:latin typeface="Arial" panose="020B0604020202020204" pitchFamily="34" charset="0"/>
                <a:cs typeface="Arial" panose="020B0604020202020204" pitchFamily="34" charset="0"/>
              </a:rPr>
              <a:t>Pay attention </a:t>
            </a:r>
            <a:r>
              <a:rPr lang="en-US" sz="2000" dirty="0">
                <a:latin typeface="Arial" panose="020B0604020202020204" pitchFamily="34" charset="0"/>
                <a:cs typeface="Arial" panose="020B0604020202020204" pitchFamily="34" charset="0"/>
              </a:rPr>
              <a:t>to self and other’s body language</a:t>
            </a:r>
          </a:p>
          <a:p>
            <a:pPr marL="257175" indent="-257175" algn="just">
              <a:buClr>
                <a:schemeClr val="tx1"/>
              </a:buClr>
              <a:buFont typeface="+mj-lt"/>
              <a:buAutoNum type="arabicPeriod"/>
            </a:pPr>
            <a:r>
              <a:rPr lang="en-US" sz="2000" dirty="0">
                <a:solidFill>
                  <a:srgbClr val="C00000"/>
                </a:solidFill>
                <a:latin typeface="Arial" panose="020B0604020202020204" pitchFamily="34" charset="0"/>
                <a:cs typeface="Arial" panose="020B0604020202020204" pitchFamily="34" charset="0"/>
              </a:rPr>
              <a:t>Listen more; speak less- </a:t>
            </a:r>
            <a:r>
              <a:rPr lang="en-US" sz="2000" dirty="0">
                <a:latin typeface="Arial" panose="020B0604020202020204" pitchFamily="34" charset="0"/>
                <a:cs typeface="Arial" panose="020B0604020202020204" pitchFamily="34" charset="0"/>
              </a:rPr>
              <a:t>develops empathy </a:t>
            </a:r>
          </a:p>
          <a:p>
            <a:pPr marL="257175" indent="-257175" algn="just">
              <a:buClr>
                <a:schemeClr val="tx1"/>
              </a:buClr>
              <a:buFont typeface="+mj-lt"/>
              <a:buAutoNum type="arabicPeriod"/>
            </a:pPr>
            <a:r>
              <a:rPr lang="en-US" sz="2000" dirty="0">
                <a:solidFill>
                  <a:srgbClr val="C00000"/>
                </a:solidFill>
                <a:latin typeface="Arial" panose="020B0604020202020204" pitchFamily="34" charset="0"/>
                <a:cs typeface="Arial" panose="020B0604020202020204" pitchFamily="34" charset="0"/>
              </a:rPr>
              <a:t>Get curious, not furious- </a:t>
            </a:r>
            <a:r>
              <a:rPr lang="en-US" sz="2000" dirty="0">
                <a:latin typeface="Arial" panose="020B0604020202020204" pitchFamily="34" charset="0"/>
                <a:cs typeface="Arial" panose="020B0604020202020204" pitchFamily="34" charset="0"/>
              </a:rPr>
              <a:t>Watch what you say especially when frustrated or annoyed. Reframe negative emotions into </a:t>
            </a:r>
            <a:r>
              <a:rPr lang="en-US" sz="2000" dirty="0" smtClean="0">
                <a:latin typeface="Arial" panose="020B0604020202020204" pitchFamily="34" charset="0"/>
                <a:cs typeface="Arial" panose="020B0604020202020204" pitchFamily="34" charset="0"/>
              </a:rPr>
              <a:t>curiosity. “..this </a:t>
            </a:r>
            <a:r>
              <a:rPr lang="en-US" sz="2000" dirty="0">
                <a:latin typeface="Arial" panose="020B0604020202020204" pitchFamily="34" charset="0"/>
                <a:cs typeface="Arial" panose="020B0604020202020204" pitchFamily="34" charset="0"/>
              </a:rPr>
              <a:t>makes absolutely no sense to me" can be replaced with, "Do you see something in this that I must be missing” </a:t>
            </a:r>
          </a:p>
          <a:p>
            <a:pPr marL="257175" indent="-257175" algn="just">
              <a:buClr>
                <a:schemeClr val="tx1"/>
              </a:buClr>
              <a:buFont typeface="+mj-lt"/>
              <a:buAutoNum type="arabicPeriod"/>
            </a:pPr>
            <a:r>
              <a:rPr lang="en-US" sz="2000" dirty="0">
                <a:solidFill>
                  <a:srgbClr val="C00000"/>
                </a:solidFill>
                <a:latin typeface="Arial" panose="020B0604020202020204" pitchFamily="34" charset="0"/>
                <a:cs typeface="Arial" panose="020B0604020202020204" pitchFamily="34" charset="0"/>
              </a:rPr>
              <a:t>Elicit pride in others </a:t>
            </a:r>
            <a:r>
              <a:rPr lang="en-US" sz="2000" dirty="0">
                <a:latin typeface="Arial" panose="020B0604020202020204" pitchFamily="34" charset="0"/>
                <a:cs typeface="Arial" panose="020B0604020202020204" pitchFamily="34" charset="0"/>
              </a:rPr>
              <a:t>– Reason for working together</a:t>
            </a:r>
          </a:p>
          <a:p>
            <a:pPr marL="257175" indent="-257175" algn="just">
              <a:buClr>
                <a:schemeClr val="tx1"/>
              </a:buClr>
              <a:buFont typeface="+mj-lt"/>
              <a:buAutoNum type="arabicPeriod"/>
            </a:pPr>
            <a:r>
              <a:rPr lang="en-US" sz="2000" dirty="0">
                <a:solidFill>
                  <a:srgbClr val="C00000"/>
                </a:solidFill>
                <a:latin typeface="Arial" panose="020B0604020202020204" pitchFamily="34" charset="0"/>
                <a:cs typeface="Arial" panose="020B0604020202020204" pitchFamily="34" charset="0"/>
              </a:rPr>
              <a:t>Remember that emotions are contagious</a:t>
            </a:r>
            <a:r>
              <a:rPr lang="en-US" sz="2000" dirty="0">
                <a:latin typeface="Arial" panose="020B0604020202020204" pitchFamily="34" charset="0"/>
                <a:cs typeface="Arial" panose="020B0604020202020204" pitchFamily="34" charset="0"/>
              </a:rPr>
              <a:t> - A dominant person's emotions (negative or positive) always influences others. Leaders should be careful to show only those emotions, which they want to see in others</a:t>
            </a:r>
          </a:p>
        </p:txBody>
      </p:sp>
      <p:pic>
        <p:nvPicPr>
          <p:cNvPr id="3074" name="Picture 2" descr="http://www.emotionalintelligence.net/images/aboutei/aboutEI-venn-2.png"/>
          <p:cNvPicPr>
            <a:picLocks noChangeAspect="1" noChangeArrowheads="1"/>
          </p:cNvPicPr>
          <p:nvPr/>
        </p:nvPicPr>
        <p:blipFill>
          <a:blip r:embed="rId3" cstate="print"/>
          <a:srcRect/>
          <a:stretch>
            <a:fillRect/>
          </a:stretch>
        </p:blipFill>
        <p:spPr bwMode="auto">
          <a:xfrm>
            <a:off x="6705600" y="2819400"/>
            <a:ext cx="2333625" cy="2628900"/>
          </a:xfrm>
          <a:prstGeom prst="rect">
            <a:avLst/>
          </a:prstGeom>
          <a:noFill/>
        </p:spPr>
      </p:pic>
    </p:spTree>
    <p:extLst>
      <p:ext uri="{BB962C8B-B14F-4D97-AF65-F5344CB8AC3E}">
        <p14:creationId xmlns:p14="http://schemas.microsoft.com/office/powerpoint/2010/main" xmlns="" val="1631071910"/>
      </p:ext>
    </p:extLst>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29234" y="1628110"/>
            <a:ext cx="5781365" cy="5001289"/>
          </a:xfrm>
        </p:spPr>
        <p:txBody>
          <a:bodyPr>
            <a:normAutofit/>
          </a:bodyPr>
          <a:lstStyle/>
          <a:p>
            <a:pPr marL="0" indent="0" algn="just">
              <a:buNone/>
            </a:pPr>
            <a:r>
              <a:rPr lang="en-US" sz="2000" dirty="0">
                <a:solidFill>
                  <a:srgbClr val="C00000"/>
                </a:solidFill>
                <a:latin typeface="Arial" panose="020B0604020202020204" pitchFamily="34" charset="0"/>
                <a:cs typeface="Arial" panose="020B0604020202020204" pitchFamily="34" charset="0"/>
              </a:rPr>
              <a:t>Measuring emotional intelligence</a:t>
            </a:r>
          </a:p>
          <a:p>
            <a:pPr marL="0" indent="0" algn="just">
              <a:buNone/>
            </a:pPr>
            <a:r>
              <a:rPr lang="en-US" sz="2000" dirty="0">
                <a:latin typeface="Arial" panose="020B0604020202020204" pitchFamily="34" charset="0"/>
                <a:cs typeface="Arial" panose="020B0604020202020204" pitchFamily="34" charset="0"/>
              </a:rPr>
              <a:t>There are two types of generally valid tests for the measure of emotional intelligence:</a:t>
            </a:r>
          </a:p>
          <a:p>
            <a:pPr marL="342900" indent="-342900" algn="just">
              <a:buClr>
                <a:schemeClr val="tx1"/>
              </a:buClr>
              <a:buFont typeface="+mj-lt"/>
              <a:buAutoNum type="arabicPeriod"/>
            </a:pPr>
            <a:r>
              <a:rPr lang="en-US" sz="2000" dirty="0">
                <a:solidFill>
                  <a:srgbClr val="C00000"/>
                </a:solidFill>
                <a:latin typeface="Arial" panose="020B0604020202020204" pitchFamily="34" charset="0"/>
                <a:cs typeface="Arial" panose="020B0604020202020204" pitchFamily="34" charset="0"/>
              </a:rPr>
              <a:t>Specific ability </a:t>
            </a:r>
            <a:r>
              <a:rPr lang="en-US" sz="2000" dirty="0">
                <a:latin typeface="Arial" panose="020B0604020202020204" pitchFamily="34" charset="0"/>
                <a:cs typeface="Arial" panose="020B0604020202020204" pitchFamily="34" charset="0"/>
              </a:rPr>
              <a:t>tests measure a key specific ability related to emotional intelligence such as the capacity to accurately identify emotion in faces.</a:t>
            </a:r>
          </a:p>
          <a:p>
            <a:pPr marL="342900" indent="-342900" algn="just">
              <a:buClr>
                <a:schemeClr val="tx1"/>
              </a:buClr>
              <a:buFont typeface="+mj-lt"/>
              <a:buAutoNum type="arabicPeriod"/>
            </a:pPr>
            <a:r>
              <a:rPr lang="en-US" sz="2000" dirty="0">
                <a:solidFill>
                  <a:srgbClr val="C00000"/>
                </a:solidFill>
                <a:latin typeface="Arial" panose="020B0604020202020204" pitchFamily="34" charset="0"/>
                <a:cs typeface="Arial" panose="020B0604020202020204" pitchFamily="34" charset="0"/>
              </a:rPr>
              <a:t>General integrative </a:t>
            </a:r>
            <a:r>
              <a:rPr lang="en-US" sz="2000" dirty="0">
                <a:latin typeface="Arial" panose="020B0604020202020204" pitchFamily="34" charset="0"/>
                <a:cs typeface="Arial" panose="020B0604020202020204" pitchFamily="34" charset="0"/>
              </a:rPr>
              <a:t>tests measure across a number of specific emotional intelligence skills to provide an overall picture of an individual's emotional intelligence.</a:t>
            </a: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47996" y="1628111"/>
            <a:ext cx="1660771" cy="1631804"/>
          </a:xfrm>
          <a:prstGeom prst="rect">
            <a:avLst/>
          </a:prstGeom>
          <a:ln>
            <a:noFill/>
          </a:ln>
          <a:effectLst>
            <a:outerShdw blurRad="190500" algn="tl" rotWithShape="0">
              <a:srgbClr val="000000">
                <a:alpha val="70000"/>
              </a:srgbClr>
            </a:outerShdw>
          </a:effectLst>
        </p:spPr>
      </p:pic>
      <p:pic>
        <p:nvPicPr>
          <p:cNvPr id="1026" name="Picture 2" descr="http://t3.gstatic.com/images?q=tbn:ANd9GcQQfLp2YOFiDONfLfZ86ISu3qKMlrKXthWZjLK5G_SAdqh2FK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93304" y="3358971"/>
            <a:ext cx="1148946" cy="184999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sp>
        <p:nvSpPr>
          <p:cNvPr id="5" name="Rectangle 4"/>
          <p:cNvSpPr/>
          <p:nvPr/>
        </p:nvSpPr>
        <p:spPr>
          <a:xfrm>
            <a:off x="381000" y="5534561"/>
            <a:ext cx="8305800" cy="1323439"/>
          </a:xfrm>
          <a:prstGeom prst="rect">
            <a:avLst/>
          </a:prstGeom>
        </p:spPr>
        <p:txBody>
          <a:bodyPr wrap="square">
            <a:spAutoFit/>
          </a:bodyPr>
          <a:lstStyle/>
          <a:p>
            <a:pPr algn="just"/>
            <a:r>
              <a:rPr lang="en-US" sz="2000" dirty="0">
                <a:solidFill>
                  <a:srgbClr val="C00000"/>
                </a:solidFill>
                <a:latin typeface="Arial" pitchFamily="34" charset="0"/>
                <a:cs typeface="Arial" pitchFamily="34" charset="0"/>
              </a:rPr>
              <a:t>Emotional Intelligence, or EI, describes an ability or capacity to perceive, assess, and manage the emotions of one's self, and of others.  EQ, or Emotional Quotient, is how one measures Emotional Intelligence.</a:t>
            </a:r>
          </a:p>
        </p:txBody>
      </p:sp>
      <p:sp>
        <p:nvSpPr>
          <p:cNvPr id="7" name="Rectangle 2"/>
          <p:cNvSpPr>
            <a:spLocks noGrp="1" noChangeArrowheads="1"/>
          </p:cNvSpPr>
          <p:nvPr>
            <p:ph type="title"/>
          </p:nvPr>
        </p:nvSpPr>
        <p:spPr>
          <a:xfrm>
            <a:off x="762000" y="228600"/>
            <a:ext cx="7477125" cy="857250"/>
          </a:xfrm>
        </p:spPr>
        <p:txBody>
          <a:bodyPr>
            <a:noAutofit/>
          </a:bodyPr>
          <a:lstStyle/>
          <a:p>
            <a:r>
              <a:rPr lang="en-US" sz="3200" b="1" dirty="0" smtClean="0">
                <a:solidFill>
                  <a:schemeClr val="tx1"/>
                </a:solidFill>
                <a:latin typeface="Arial" panose="020B0604020202020204" pitchFamily="34" charset="0"/>
                <a:cs typeface="Arial" panose="020B0604020202020204" pitchFamily="34" charset="0"/>
              </a:rPr>
              <a:t>Measuring emotional intelligence</a:t>
            </a:r>
          </a:p>
        </p:txBody>
      </p:sp>
    </p:spTree>
    <p:extLst>
      <p:ext uri="{BB962C8B-B14F-4D97-AF65-F5344CB8AC3E}">
        <p14:creationId xmlns:p14="http://schemas.microsoft.com/office/powerpoint/2010/main" xmlns="" val="37484142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a:t>
            </a:r>
            <a:endParaRPr lang="en-US" dirty="0"/>
          </a:p>
        </p:txBody>
      </p:sp>
      <p:pic>
        <p:nvPicPr>
          <p:cNvPr id="4" name="Emotions and the Brain - YouTube.mp4">
            <a:hlinkClick r:id="" action="ppaction://media"/>
          </p:cNvPr>
          <p:cNvPicPr>
            <a:picLocks noGrp="1" noRot="1" noChangeAspect="1"/>
          </p:cNvPicPr>
          <p:nvPr>
            <p:ph sz="quarter" idx="1"/>
            <a:videoFile r:link="rId1"/>
          </p:nvPr>
        </p:nvPicPr>
        <p:blipFill>
          <a:blip r:embed="rId3" cstate="print"/>
          <a:stretch>
            <a:fillRect/>
          </a:stretch>
        </p:blipFill>
        <p:spPr>
          <a:xfrm>
            <a:off x="1295400" y="1676400"/>
            <a:ext cx="6442075" cy="48315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4191000"/>
            <a:ext cx="7467600" cy="1828800"/>
          </a:xfrm>
        </p:spPr>
        <p:txBody>
          <a:bodyPr>
            <a:normAutofit/>
          </a:bodyPr>
          <a:lstStyle/>
          <a:p>
            <a:pPr algn="ctr"/>
            <a:r>
              <a:rPr lang="en-US" sz="3200" b="1" dirty="0" smtClean="0">
                <a:solidFill>
                  <a:schemeClr val="tx1"/>
                </a:solidFill>
                <a:latin typeface="Arial" pitchFamily="34" charset="0"/>
                <a:cs typeface="Arial" pitchFamily="34" charset="0"/>
              </a:rPr>
              <a:t>Aggression</a:t>
            </a:r>
            <a:endParaRPr lang="en-US" sz="3200" dirty="0"/>
          </a:p>
        </p:txBody>
      </p:sp>
      <p:sp>
        <p:nvSpPr>
          <p:cNvPr id="6" name="Subtitle 5"/>
          <p:cNvSpPr>
            <a:spLocks noGrp="1"/>
          </p:cNvSpPr>
          <p:nvPr>
            <p:ph type="subTitle" idx="1"/>
          </p:nvPr>
        </p:nvSpPr>
        <p:spPr/>
        <p:txBody>
          <a:bodyPr/>
          <a:lstStyle/>
          <a:p>
            <a:endParaRPr lang="en-US"/>
          </a:p>
        </p:txBody>
      </p:sp>
      <p:pic>
        <p:nvPicPr>
          <p:cNvPr id="5122" name="Picture 2" descr="http://uploads.ronitbaras.com/2008/06/clip-image0022.gif"/>
          <p:cNvPicPr>
            <a:picLocks noChangeAspect="1" noChangeArrowheads="1"/>
          </p:cNvPicPr>
          <p:nvPr/>
        </p:nvPicPr>
        <p:blipFill>
          <a:blip r:embed="rId2" cstate="print"/>
          <a:srcRect/>
          <a:stretch>
            <a:fillRect/>
          </a:stretch>
        </p:blipFill>
        <p:spPr bwMode="auto">
          <a:xfrm>
            <a:off x="2743200" y="609600"/>
            <a:ext cx="4572000" cy="4285056"/>
          </a:xfrm>
          <a:prstGeom prst="rect">
            <a:avLst/>
          </a:prstGeom>
          <a:noFill/>
        </p:spPr>
      </p:pic>
    </p:spTree>
    <p:extLst>
      <p:ext uri="{BB962C8B-B14F-4D97-AF65-F5344CB8AC3E}">
        <p14:creationId xmlns:p14="http://schemas.microsoft.com/office/powerpoint/2010/main" xmlns="" val="39089628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What is Aggression?</a:t>
            </a:r>
            <a:endParaRPr lang="en-US"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228600" y="1447800"/>
            <a:ext cx="8458200" cy="5410200"/>
          </a:xfrm>
        </p:spPr>
        <p:txBody>
          <a:bodyPr>
            <a:normAutofit/>
          </a:bodyPr>
          <a:lstStyle/>
          <a:p>
            <a:pPr algn="just"/>
            <a:r>
              <a:rPr lang="en-US" altLang="en-US" sz="2400" dirty="0" smtClean="0"/>
              <a:t>Behavior intended to injure another individual</a:t>
            </a:r>
          </a:p>
          <a:p>
            <a:pPr algn="just"/>
            <a:r>
              <a:rPr lang="en-US" sz="2400" dirty="0" smtClean="0"/>
              <a:t>Types of Aggression:</a:t>
            </a:r>
          </a:p>
          <a:p>
            <a:pPr lvl="1" algn="just"/>
            <a:r>
              <a:rPr lang="en-US" sz="2400" dirty="0" smtClean="0"/>
              <a:t>Indirect Aggression: </a:t>
            </a:r>
            <a:r>
              <a:rPr lang="en-US" altLang="en-US" sz="2400" dirty="0" smtClean="0"/>
              <a:t>Attempt to hurt another without obvious face-to-face conflict.</a:t>
            </a:r>
            <a:endParaRPr lang="en-US" sz="2400" dirty="0" smtClean="0"/>
          </a:p>
          <a:p>
            <a:pPr lvl="1" algn="just"/>
            <a:r>
              <a:rPr lang="en-US" sz="2400" dirty="0" smtClean="0"/>
              <a:t>Direct Aggression: </a:t>
            </a:r>
            <a:r>
              <a:rPr lang="en-US" altLang="en-US" sz="2400" dirty="0" smtClean="0"/>
              <a:t>Behavior intended to hurt someone, to his or her face</a:t>
            </a:r>
            <a:endParaRPr lang="en-US" sz="2400" dirty="0" smtClean="0"/>
          </a:p>
          <a:p>
            <a:pPr lvl="1" algn="just"/>
            <a:r>
              <a:rPr lang="en-US" sz="2400" dirty="0" smtClean="0"/>
              <a:t>Emotional Aggression: </a:t>
            </a:r>
            <a:r>
              <a:rPr lang="en-US" altLang="en-US" sz="2400" dirty="0" smtClean="0"/>
              <a:t>Hurtful behavior that stems from angry feelings.</a:t>
            </a:r>
            <a:endParaRPr lang="en-US" sz="2400" dirty="0" smtClean="0"/>
          </a:p>
          <a:p>
            <a:pPr lvl="1" algn="just"/>
            <a:r>
              <a:rPr lang="en-US" sz="2400" dirty="0" smtClean="0"/>
              <a:t>Instrumental Aggression: Harm inflicted as a means to some goal other than causing pain</a:t>
            </a:r>
          </a:p>
          <a:p>
            <a:pPr algn="just"/>
            <a:r>
              <a:rPr lang="en-CA" sz="2400" dirty="0" smtClean="0"/>
              <a:t>Aggression varies greatly across cultures.</a:t>
            </a:r>
          </a:p>
          <a:p>
            <a:pPr algn="just"/>
            <a:r>
              <a:rPr lang="en-CA" sz="2400" dirty="0" smtClean="0"/>
              <a:t>Aggression is Innate or Learned.</a:t>
            </a:r>
          </a:p>
          <a:p>
            <a:pPr lvl="1" algn="just">
              <a:buNone/>
            </a:pPr>
            <a:endParaRPr lang="en-US" sz="2400" dirty="0" smtClean="0"/>
          </a:p>
          <a:p>
            <a:pPr algn="just"/>
            <a:endParaRPr lang="en-US" sz="2400" dirty="0"/>
          </a:p>
        </p:txBody>
      </p:sp>
      <p:pic>
        <p:nvPicPr>
          <p:cNvPr id="4" name="Picture 2" descr="http://sportsfullcircle.com/wp-content/uploads/2008/08/classic_hockey_fight-3.jpg"/>
          <p:cNvPicPr>
            <a:picLocks noChangeAspect="1" noChangeArrowheads="1"/>
          </p:cNvPicPr>
          <p:nvPr/>
        </p:nvPicPr>
        <p:blipFill>
          <a:blip r:embed="rId2" cstate="print"/>
          <a:srcRect/>
          <a:stretch>
            <a:fillRect/>
          </a:stretch>
        </p:blipFill>
        <p:spPr bwMode="auto">
          <a:xfrm>
            <a:off x="6553200" y="4876800"/>
            <a:ext cx="2060023" cy="1752600"/>
          </a:xfrm>
          <a:prstGeom prst="rect">
            <a:avLst/>
          </a:prstGeom>
          <a:noFill/>
          <a:ln w="9525">
            <a:noFill/>
            <a:miter lim="800000"/>
            <a:headEnd/>
            <a:tailEnd/>
          </a:ln>
        </p:spPr>
      </p:pic>
      <p:pic>
        <p:nvPicPr>
          <p:cNvPr id="5" name="Picture 9" descr="http://images.essentialbaby.com.au/2009/04/08/466664/angry-boy-420x0.jpg"/>
          <p:cNvPicPr>
            <a:picLocks noChangeAspect="1" noChangeArrowheads="1"/>
          </p:cNvPicPr>
          <p:nvPr/>
        </p:nvPicPr>
        <p:blipFill>
          <a:blip r:embed="rId3" cstate="print"/>
          <a:srcRect l="38095" r="6667" b="2509"/>
          <a:stretch>
            <a:fillRect/>
          </a:stretch>
        </p:blipFill>
        <p:spPr bwMode="auto">
          <a:xfrm>
            <a:off x="7086600" y="304800"/>
            <a:ext cx="1494865"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that influence aggression</a:t>
            </a:r>
            <a:endParaRPr lang="en-US" dirty="0"/>
          </a:p>
        </p:txBody>
      </p:sp>
      <p:sp>
        <p:nvSpPr>
          <p:cNvPr id="3" name="Content Placeholder 2"/>
          <p:cNvSpPr>
            <a:spLocks noGrp="1"/>
          </p:cNvSpPr>
          <p:nvPr>
            <p:ph idx="1"/>
          </p:nvPr>
        </p:nvSpPr>
        <p:spPr/>
        <p:txBody>
          <a:bodyPr/>
          <a:lstStyle/>
          <a:p>
            <a:endParaRPr lang="en-US"/>
          </a:p>
        </p:txBody>
      </p:sp>
      <p:graphicFrame>
        <p:nvGraphicFramePr>
          <p:cNvPr id="4" name="Content Placeholder 3"/>
          <p:cNvGraphicFramePr>
            <a:graphicFrameLocks/>
          </p:cNvGraphicFramePr>
          <p:nvPr/>
        </p:nvGraphicFramePr>
        <p:xfrm>
          <a:off x="612648"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51657B14-35F0-4B3E-8A73-674A5CFDDA5B}"/>
                                            </p:graphicEl>
                                          </p:spTgt>
                                        </p:tgtEl>
                                        <p:attrNameLst>
                                          <p:attrName>style.visibility</p:attrName>
                                        </p:attrNameLst>
                                      </p:cBhvr>
                                      <p:to>
                                        <p:strVal val="visible"/>
                                      </p:to>
                                    </p:set>
                                    <p:animEffect transition="in" filter="fade">
                                      <p:cBhvr>
                                        <p:cTn id="7" dur="2000"/>
                                        <p:tgtEl>
                                          <p:spTgt spid="4">
                                            <p:graphicEl>
                                              <a:dgm id="{51657B14-35F0-4B3E-8A73-674A5CFDDA5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5675DA2C-EB04-4CD8-8844-4E42D8F7C056}"/>
                                            </p:graphicEl>
                                          </p:spTgt>
                                        </p:tgtEl>
                                        <p:attrNameLst>
                                          <p:attrName>style.visibility</p:attrName>
                                        </p:attrNameLst>
                                      </p:cBhvr>
                                      <p:to>
                                        <p:strVal val="visible"/>
                                      </p:to>
                                    </p:set>
                                    <p:animEffect transition="in" filter="fade">
                                      <p:cBhvr>
                                        <p:cTn id="12" dur="2000"/>
                                        <p:tgtEl>
                                          <p:spTgt spid="4">
                                            <p:graphicEl>
                                              <a:dgm id="{5675DA2C-EB04-4CD8-8844-4E42D8F7C056}"/>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EDC637FC-F3CC-4A30-B485-C256D7D8A3A6}"/>
                                            </p:graphicEl>
                                          </p:spTgt>
                                        </p:tgtEl>
                                        <p:attrNameLst>
                                          <p:attrName>style.visibility</p:attrName>
                                        </p:attrNameLst>
                                      </p:cBhvr>
                                      <p:to>
                                        <p:strVal val="visible"/>
                                      </p:to>
                                    </p:set>
                                    <p:animEffect transition="in" filter="fade">
                                      <p:cBhvr>
                                        <p:cTn id="15" dur="2000"/>
                                        <p:tgtEl>
                                          <p:spTgt spid="4">
                                            <p:graphicEl>
                                              <a:dgm id="{EDC637FC-F3CC-4A30-B485-C256D7D8A3A6}"/>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36CC30A3-8EDE-4C26-A8EA-D38A8210475B}"/>
                                            </p:graphicEl>
                                          </p:spTgt>
                                        </p:tgtEl>
                                        <p:attrNameLst>
                                          <p:attrName>style.visibility</p:attrName>
                                        </p:attrNameLst>
                                      </p:cBhvr>
                                      <p:to>
                                        <p:strVal val="visible"/>
                                      </p:to>
                                    </p:set>
                                    <p:animEffect transition="in" filter="fade">
                                      <p:cBhvr>
                                        <p:cTn id="20" dur="2000"/>
                                        <p:tgtEl>
                                          <p:spTgt spid="4">
                                            <p:graphicEl>
                                              <a:dgm id="{36CC30A3-8EDE-4C26-A8EA-D38A8210475B}"/>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2154F7C5-7F2E-4C1D-8845-24A94935AA2D}"/>
                                            </p:graphicEl>
                                          </p:spTgt>
                                        </p:tgtEl>
                                        <p:attrNameLst>
                                          <p:attrName>style.visibility</p:attrName>
                                        </p:attrNameLst>
                                      </p:cBhvr>
                                      <p:to>
                                        <p:strVal val="visible"/>
                                      </p:to>
                                    </p:set>
                                    <p:animEffect transition="in" filter="fade">
                                      <p:cBhvr>
                                        <p:cTn id="23" dur="2000"/>
                                        <p:tgtEl>
                                          <p:spTgt spid="4">
                                            <p:graphicEl>
                                              <a:dgm id="{2154F7C5-7F2E-4C1D-8845-24A94935AA2D}"/>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8ABCCDAF-AE0E-4A17-8474-41623BDDF6A6}"/>
                                            </p:graphicEl>
                                          </p:spTgt>
                                        </p:tgtEl>
                                        <p:attrNameLst>
                                          <p:attrName>style.visibility</p:attrName>
                                        </p:attrNameLst>
                                      </p:cBhvr>
                                      <p:to>
                                        <p:strVal val="visible"/>
                                      </p:to>
                                    </p:set>
                                    <p:animEffect transition="in" filter="fade">
                                      <p:cBhvr>
                                        <p:cTn id="28" dur="2000"/>
                                        <p:tgtEl>
                                          <p:spTgt spid="4">
                                            <p:graphicEl>
                                              <a:dgm id="{8ABCCDAF-AE0E-4A17-8474-41623BDDF6A6}"/>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A1246A79-F67D-4F6B-8D6A-960E20D4584F}"/>
                                            </p:graphicEl>
                                          </p:spTgt>
                                        </p:tgtEl>
                                        <p:attrNameLst>
                                          <p:attrName>style.visibility</p:attrName>
                                        </p:attrNameLst>
                                      </p:cBhvr>
                                      <p:to>
                                        <p:strVal val="visible"/>
                                      </p:to>
                                    </p:set>
                                    <p:animEffect transition="in" filter="fade">
                                      <p:cBhvr>
                                        <p:cTn id="31" dur="2000"/>
                                        <p:tgtEl>
                                          <p:spTgt spid="4">
                                            <p:graphicEl>
                                              <a:dgm id="{A1246A79-F67D-4F6B-8D6A-960E20D4584F}"/>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
                                            <p:graphicEl>
                                              <a:dgm id="{36576186-3DB6-4C19-98AB-B6F95DB3B1BA}"/>
                                            </p:graphicEl>
                                          </p:spTgt>
                                        </p:tgtEl>
                                        <p:attrNameLst>
                                          <p:attrName>style.visibility</p:attrName>
                                        </p:attrNameLst>
                                      </p:cBhvr>
                                      <p:to>
                                        <p:strVal val="visible"/>
                                      </p:to>
                                    </p:set>
                                    <p:animEffect transition="in" filter="fade">
                                      <p:cBhvr>
                                        <p:cTn id="36" dur="2000"/>
                                        <p:tgtEl>
                                          <p:spTgt spid="4">
                                            <p:graphicEl>
                                              <a:dgm id="{36576186-3DB6-4C19-98AB-B6F95DB3B1BA}"/>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
                                            <p:graphicEl>
                                              <a:dgm id="{02B75BD5-EC20-4D44-B88E-05E25A0210FF}"/>
                                            </p:graphicEl>
                                          </p:spTgt>
                                        </p:tgtEl>
                                        <p:attrNameLst>
                                          <p:attrName>style.visibility</p:attrName>
                                        </p:attrNameLst>
                                      </p:cBhvr>
                                      <p:to>
                                        <p:strVal val="visible"/>
                                      </p:to>
                                    </p:set>
                                    <p:animEffect transition="in" filter="fade">
                                      <p:cBhvr>
                                        <p:cTn id="39" dur="2000"/>
                                        <p:tgtEl>
                                          <p:spTgt spid="4">
                                            <p:graphicEl>
                                              <a:dgm id="{02B75BD5-EC20-4D44-B88E-05E25A0210F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
                                            <p:graphicEl>
                                              <a:dgm id="{56D0B64A-6C77-475E-A6C1-667985B1DC1C}"/>
                                            </p:graphicEl>
                                          </p:spTgt>
                                        </p:tgtEl>
                                        <p:attrNameLst>
                                          <p:attrName>style.visibility</p:attrName>
                                        </p:attrNameLst>
                                      </p:cBhvr>
                                      <p:to>
                                        <p:strVal val="visible"/>
                                      </p:to>
                                    </p:set>
                                    <p:animEffect transition="in" filter="fade">
                                      <p:cBhvr>
                                        <p:cTn id="44" dur="2000"/>
                                        <p:tgtEl>
                                          <p:spTgt spid="4">
                                            <p:graphicEl>
                                              <a:dgm id="{56D0B64A-6C77-475E-A6C1-667985B1DC1C}"/>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
                                            <p:graphicEl>
                                              <a:dgm id="{EB9CA819-8278-4055-BC92-8E0B08B4D0B4}"/>
                                            </p:graphicEl>
                                          </p:spTgt>
                                        </p:tgtEl>
                                        <p:attrNameLst>
                                          <p:attrName>style.visibility</p:attrName>
                                        </p:attrNameLst>
                                      </p:cBhvr>
                                      <p:to>
                                        <p:strVal val="visible"/>
                                      </p:to>
                                    </p:set>
                                    <p:animEffect transition="in" filter="fade">
                                      <p:cBhvr>
                                        <p:cTn id="47" dur="2000"/>
                                        <p:tgtEl>
                                          <p:spTgt spid="4">
                                            <p:graphicEl>
                                              <a:dgm id="{EB9CA819-8278-4055-BC92-8E0B08B4D0B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Factors that influence aggression</a:t>
            </a:r>
            <a:endParaRPr lang="en-US" dirty="0">
              <a:solidFill>
                <a:schemeClr val="tx1"/>
              </a:solidFill>
            </a:endParaRPr>
          </a:p>
        </p:txBody>
      </p:sp>
      <p:sp>
        <p:nvSpPr>
          <p:cNvPr id="3" name="Content Placeholder 2"/>
          <p:cNvSpPr>
            <a:spLocks noGrp="1"/>
          </p:cNvSpPr>
          <p:nvPr>
            <p:ph idx="1"/>
          </p:nvPr>
        </p:nvSpPr>
        <p:spPr>
          <a:xfrm>
            <a:off x="457200" y="1600200"/>
            <a:ext cx="8229600" cy="4800600"/>
          </a:xfrm>
        </p:spPr>
        <p:txBody>
          <a:bodyPr>
            <a:normAutofit/>
          </a:bodyPr>
          <a:lstStyle/>
          <a:p>
            <a:pPr algn="just"/>
            <a:r>
              <a:rPr lang="en-US" sz="2400" dirty="0" smtClean="0"/>
              <a:t>Natural Influence:  includes the activation of certain regions in the neural system.  (example: hypothalamus)</a:t>
            </a:r>
          </a:p>
          <a:p>
            <a:pPr algn="just"/>
            <a:r>
              <a:rPr lang="en-US" sz="2400" dirty="0" smtClean="0"/>
              <a:t>Genetic Influence: Heredity influence the neural system’s sensitivity to aggressive cues. Animals can be bred for aggressive purposes, as in cock fighting</a:t>
            </a:r>
          </a:p>
          <a:p>
            <a:pPr algn="just"/>
            <a:endParaRPr lang="en-US" sz="2400" dirty="0"/>
          </a:p>
          <a:p>
            <a:pPr algn="just">
              <a:buNone/>
            </a:pPr>
            <a:endParaRPr lang="en-US" sz="2400" dirty="0" smtClean="0"/>
          </a:p>
          <a:p>
            <a:pPr algn="just"/>
            <a:endParaRPr lang="en-US" sz="2400" dirty="0"/>
          </a:p>
          <a:p>
            <a:pPr algn="just">
              <a:buNone/>
            </a:pPr>
            <a:endParaRPr lang="en-US" sz="2400" dirty="0" smtClean="0"/>
          </a:p>
          <a:p>
            <a:pPr algn="just"/>
            <a:r>
              <a:rPr lang="en-US" sz="2400" dirty="0" smtClean="0"/>
              <a:t>Blood Chemistry: Levels of certain hormones in the blood can provide indication to a patient's condition and aggression.</a:t>
            </a:r>
          </a:p>
          <a:p>
            <a:pPr algn="just"/>
            <a:endParaRPr lang="en-US" sz="2400" dirty="0" smtClean="0"/>
          </a:p>
          <a:p>
            <a:pPr algn="just"/>
            <a:endParaRPr lang="en-US" sz="2400" dirty="0" smtClean="0"/>
          </a:p>
          <a:p>
            <a:pPr algn="just"/>
            <a:endParaRPr lang="en-US" sz="2400" dirty="0" smtClean="0"/>
          </a:p>
          <a:p>
            <a:pPr algn="just"/>
            <a:endParaRPr lang="en-US" sz="2400" dirty="0" smtClean="0"/>
          </a:p>
        </p:txBody>
      </p:sp>
      <p:pic>
        <p:nvPicPr>
          <p:cNvPr id="4" name="Picture 2" descr="http://darkroom.baltimoresun.com/wp-content/uploads/2012/12/AFP_Getty-515983840.jpg"/>
          <p:cNvPicPr>
            <a:picLocks noChangeAspect="1" noChangeArrowheads="1"/>
          </p:cNvPicPr>
          <p:nvPr/>
        </p:nvPicPr>
        <p:blipFill>
          <a:blip r:embed="rId2" cstate="print"/>
          <a:srcRect/>
          <a:stretch>
            <a:fillRect/>
          </a:stretch>
        </p:blipFill>
        <p:spPr bwMode="auto">
          <a:xfrm>
            <a:off x="6019800" y="3352800"/>
            <a:ext cx="2707298" cy="1776397"/>
          </a:xfrm>
          <a:prstGeom prst="rect">
            <a:avLst/>
          </a:prstGeom>
          <a:ln>
            <a:noFill/>
          </a:ln>
          <a:effectLst>
            <a:outerShdw blurRad="292100" dist="139700" dir="2700000" algn="tl" rotWithShape="0">
              <a:srgbClr val="333333">
                <a:alpha val="65000"/>
              </a:srgbClr>
            </a:outerShdw>
          </a:effectLst>
        </p:spPr>
      </p:pic>
      <p:pic>
        <p:nvPicPr>
          <p:cNvPr id="5" name="Picture 2" descr="http://t1.gstatic.com/images?q=tbn:ANd9GcQnXuTySqWGK_Wl1KPehQQ2a5q7eqGkkRVardzM2pPEjwn9M09zdA"/>
          <p:cNvPicPr>
            <a:picLocks noChangeAspect="1" noChangeArrowheads="1"/>
          </p:cNvPicPr>
          <p:nvPr/>
        </p:nvPicPr>
        <p:blipFill>
          <a:blip r:embed="rId3" cstate="print"/>
          <a:srcRect/>
          <a:stretch>
            <a:fillRect/>
          </a:stretch>
        </p:blipFill>
        <p:spPr bwMode="auto">
          <a:xfrm>
            <a:off x="2514600" y="3581400"/>
            <a:ext cx="1473200" cy="176784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Factors that influence aggression</a:t>
            </a:r>
            <a:endParaRPr lang="en-US" dirty="0">
              <a:solidFill>
                <a:schemeClr val="tx1"/>
              </a:solidFill>
            </a:endParaRPr>
          </a:p>
        </p:txBody>
      </p:sp>
      <p:sp>
        <p:nvSpPr>
          <p:cNvPr id="3" name="Content Placeholder 2"/>
          <p:cNvSpPr>
            <a:spLocks noGrp="1"/>
          </p:cNvSpPr>
          <p:nvPr>
            <p:ph idx="1"/>
          </p:nvPr>
        </p:nvSpPr>
        <p:spPr>
          <a:xfrm>
            <a:off x="457200" y="1600200"/>
            <a:ext cx="8229600" cy="5181600"/>
          </a:xfrm>
        </p:spPr>
        <p:txBody>
          <a:bodyPr>
            <a:normAutofit/>
          </a:bodyPr>
          <a:lstStyle/>
          <a:p>
            <a:pPr algn="just"/>
            <a:r>
              <a:rPr lang="en-US" sz="2400" dirty="0" smtClean="0"/>
              <a:t>Psychological Influence:</a:t>
            </a:r>
          </a:p>
          <a:p>
            <a:pPr lvl="1" algn="just"/>
            <a:r>
              <a:rPr lang="en-US" sz="2400" dirty="0" smtClean="0"/>
              <a:t>The classic frustration-aggression theory: states that frustration always leads to some form of aggression like displacement or suicide etc.</a:t>
            </a:r>
          </a:p>
          <a:p>
            <a:pPr lvl="1" algn="just"/>
            <a:r>
              <a:rPr lang="en-US" sz="2400" dirty="0" smtClean="0"/>
              <a:t>Operant Conditioning (B.F. Skinner) theory: states that  If after performing an aggressive act an animal or human receives a positive reinforcement, they are likely to repeat the behavior in order to gain more rewards. </a:t>
            </a:r>
          </a:p>
          <a:p>
            <a:pPr lvl="1" algn="just"/>
            <a:r>
              <a:rPr lang="en-US" sz="2400" dirty="0" smtClean="0"/>
              <a:t>Social Learning Theory/Observational Learning (Albert </a:t>
            </a:r>
            <a:r>
              <a:rPr lang="en-US" sz="2400" dirty="0" err="1" smtClean="0"/>
              <a:t>Bandura</a:t>
            </a:r>
            <a:r>
              <a:rPr lang="en-US" sz="2400" dirty="0" smtClean="0"/>
              <a:t>): states that aggressive acts are motivated by a variety of aversive experiences—frustration, pain, insults.</a:t>
            </a:r>
          </a:p>
          <a:p>
            <a:pPr lvl="2" algn="just"/>
            <a:endParaRPr lang="en-US" dirty="0" smtClean="0"/>
          </a:p>
          <a:p>
            <a:pPr lvl="2" algn="just"/>
            <a:endParaRPr lang="en-US" sz="1600" dirty="0" smtClean="0"/>
          </a:p>
          <a:p>
            <a:pPr algn="just"/>
            <a:endParaRPr lang="en-US" sz="2400" dirty="0" smtClean="0"/>
          </a:p>
          <a:p>
            <a:pPr algn="just"/>
            <a:endParaRPr lang="en-US" sz="2400" dirty="0" smtClean="0"/>
          </a:p>
          <a:p>
            <a:pPr algn="just"/>
            <a:endParaRPr lang="en-US" sz="24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a:solidFill>
                  <a:schemeClr val="tx1"/>
                </a:solidFill>
                <a:latin typeface="Arial" pitchFamily="34" charset="0"/>
                <a:cs typeface="Arial" pitchFamily="34" charset="0"/>
              </a:rPr>
              <a:t>Psychotherapy</a:t>
            </a:r>
            <a:endParaRPr lang="en-US" sz="3600" dirty="0"/>
          </a:p>
        </p:txBody>
      </p:sp>
      <p:pic>
        <p:nvPicPr>
          <p:cNvPr id="6" name="Picture 2" descr="http://www.lybba.org/wp-content/uploads/2012/10/psychotherapy_picture.348115521_std.jpeg"/>
          <p:cNvPicPr>
            <a:picLocks noChangeAspect="1" noChangeArrowheads="1"/>
          </p:cNvPicPr>
          <p:nvPr/>
        </p:nvPicPr>
        <p:blipFill>
          <a:blip r:embed="rId2" cstate="print"/>
          <a:srcRect/>
          <a:stretch>
            <a:fillRect/>
          </a:stretch>
        </p:blipFill>
        <p:spPr bwMode="auto">
          <a:xfrm>
            <a:off x="2378122" y="685800"/>
            <a:ext cx="3352800" cy="41098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Subtitle 4"/>
          <p:cNvSpPr>
            <a:spLocks noGrp="1"/>
          </p:cNvSpPr>
          <p:nvPr>
            <p:ph type="subTitle" idx="1"/>
          </p:nvPr>
        </p:nvSpPr>
        <p:spPr/>
        <p:txBody>
          <a:bodyPr/>
          <a:lstStyle/>
          <a:p>
            <a:endParaRPr lang="en-US"/>
          </a:p>
        </p:txBody>
      </p:sp>
    </p:spTree>
    <p:extLst>
      <p:ext uri="{BB962C8B-B14F-4D97-AF65-F5344CB8AC3E}">
        <p14:creationId xmlns="" xmlns:p14="http://schemas.microsoft.com/office/powerpoint/2010/main" val="16053521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Definition</a:t>
            </a:r>
            <a:endParaRPr lang="en-US" sz="3600" b="1"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a:xfrm>
            <a:off x="152400" y="1524000"/>
            <a:ext cx="8686800" cy="2895600"/>
          </a:xfrm>
        </p:spPr>
        <p:txBody>
          <a:bodyPr>
            <a:normAutofit/>
          </a:bodyPr>
          <a:lstStyle/>
          <a:p>
            <a:pPr algn="just"/>
            <a:r>
              <a:rPr lang="en-US" sz="2000" dirty="0" smtClean="0">
                <a:solidFill>
                  <a:srgbClr val="7030A0"/>
                </a:solidFill>
                <a:latin typeface="Arial" pitchFamily="34" charset="0"/>
                <a:cs typeface="Arial" pitchFamily="34" charset="0"/>
              </a:rPr>
              <a:t>Psychotherapy</a:t>
            </a:r>
            <a:r>
              <a:rPr lang="en-US" sz="2000" dirty="0" smtClean="0">
                <a:latin typeface="Arial" pitchFamily="34" charset="0"/>
                <a:cs typeface="Arial" pitchFamily="34" charset="0"/>
              </a:rPr>
              <a:t> is a general term referring to therapeutic interaction or treatment contracted between a trained professional and a client, patient, family, couple, or group. </a:t>
            </a:r>
          </a:p>
          <a:p>
            <a:pPr algn="just"/>
            <a:r>
              <a:rPr lang="en-US" sz="2000" dirty="0" smtClean="0">
                <a:solidFill>
                  <a:srgbClr val="7030A0"/>
                </a:solidFill>
                <a:latin typeface="Arial" pitchFamily="34" charset="0"/>
                <a:cs typeface="Arial" pitchFamily="34" charset="0"/>
              </a:rPr>
              <a:t>The problems addressed are psychological</a:t>
            </a:r>
            <a:r>
              <a:rPr lang="en-US" sz="2000" dirty="0" smtClean="0">
                <a:latin typeface="Arial" pitchFamily="34" charset="0"/>
                <a:cs typeface="Arial" pitchFamily="34" charset="0"/>
              </a:rPr>
              <a:t> in nature and can vary in terms of their causes, influences, triggers, and potential resolutions. </a:t>
            </a:r>
          </a:p>
          <a:p>
            <a:pPr algn="just"/>
            <a:r>
              <a:rPr lang="en-US" sz="2000" dirty="0" smtClean="0">
                <a:solidFill>
                  <a:srgbClr val="7030A0"/>
                </a:solidFill>
                <a:latin typeface="Arial" pitchFamily="34" charset="0"/>
                <a:cs typeface="Arial" pitchFamily="34" charset="0"/>
              </a:rPr>
              <a:t>Accurate assessment of these and other variables </a:t>
            </a:r>
            <a:r>
              <a:rPr lang="en-US" sz="2000" dirty="0" smtClean="0">
                <a:latin typeface="Arial" pitchFamily="34" charset="0"/>
                <a:cs typeface="Arial" pitchFamily="34" charset="0"/>
              </a:rPr>
              <a:t>is dependent on the practitioner's capability and can change or evolve as the practitioner acquires greater experience, knowledge, and insight.</a:t>
            </a:r>
            <a:endParaRPr lang="en-US" sz="2000" dirty="0">
              <a:latin typeface="Arial" pitchFamily="34" charset="0"/>
              <a:cs typeface="Arial" pitchFamily="34" charset="0"/>
            </a:endParaRPr>
          </a:p>
        </p:txBody>
      </p:sp>
      <p:sp>
        <p:nvSpPr>
          <p:cNvPr id="5" name="Title 1"/>
          <p:cNvSpPr txBox="1">
            <a:spLocks/>
          </p:cNvSpPr>
          <p:nvPr/>
        </p:nvSpPr>
        <p:spPr>
          <a:xfrm>
            <a:off x="231648" y="4114800"/>
            <a:ext cx="8534400" cy="758952"/>
          </a:xfrm>
          <a:prstGeom prst="rect">
            <a:avLst/>
          </a:prstGeom>
        </p:spPr>
        <p:txBody>
          <a:bodyPr vert="horz" anchor="ctr">
            <a:normAutofit/>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2000" b="1" dirty="0" smtClean="0">
                <a:solidFill>
                  <a:schemeClr val="tx1"/>
                </a:solidFill>
                <a:latin typeface="Arial" panose="020B0604020202020204" pitchFamily="34" charset="0"/>
                <a:cs typeface="Arial" panose="020B0604020202020204" pitchFamily="34" charset="0"/>
              </a:rPr>
              <a:t>Treatment through Psychotherapy</a:t>
            </a:r>
            <a:endParaRPr lang="en-US" sz="2000" b="1" dirty="0">
              <a:solidFill>
                <a:schemeClr val="tx1"/>
              </a:solidFill>
              <a:latin typeface="Arial" panose="020B0604020202020204" pitchFamily="34" charset="0"/>
              <a:cs typeface="Arial" panose="020B0604020202020204" pitchFamily="34" charset="0"/>
            </a:endParaRPr>
          </a:p>
        </p:txBody>
      </p:sp>
      <p:sp>
        <p:nvSpPr>
          <p:cNvPr id="4" name="Rectangle 3"/>
          <p:cNvSpPr/>
          <p:nvPr/>
        </p:nvSpPr>
        <p:spPr>
          <a:xfrm>
            <a:off x="152400" y="4648200"/>
            <a:ext cx="8842248" cy="2246769"/>
          </a:xfrm>
          <a:prstGeom prst="rect">
            <a:avLst/>
          </a:prstGeom>
        </p:spPr>
        <p:txBody>
          <a:bodyPr wrap="square">
            <a:spAutoFit/>
          </a:bodyPr>
          <a:lstStyle/>
          <a:p>
            <a:pPr marL="342900" indent="-342900" algn="just">
              <a:buFont typeface="Wingdings" pitchFamily="2" charset="2"/>
              <a:buChar char="q"/>
            </a:pPr>
            <a:r>
              <a:rPr lang="en-US" sz="2000" dirty="0">
                <a:solidFill>
                  <a:srgbClr val="7030A0"/>
                </a:solidFill>
                <a:latin typeface="Arial" pitchFamily="34" charset="0"/>
                <a:cs typeface="Arial" pitchFamily="34" charset="0"/>
              </a:rPr>
              <a:t>Most psychotherapy tends </a:t>
            </a:r>
            <a:r>
              <a:rPr lang="en-US" sz="2000" dirty="0">
                <a:latin typeface="Arial" pitchFamily="34" charset="0"/>
                <a:cs typeface="Arial" pitchFamily="34" charset="0"/>
              </a:rPr>
              <a:t>to focus on problem solving and is goal-oriented. That means at the onset of treatment, you and your therapist decide upon which specific changes you would like to make in your life. </a:t>
            </a:r>
          </a:p>
          <a:p>
            <a:pPr marL="342900" indent="-342900" algn="just">
              <a:buFont typeface="Wingdings" pitchFamily="2" charset="2"/>
              <a:buChar char="q"/>
            </a:pPr>
            <a:r>
              <a:rPr lang="en-US" sz="2000" dirty="0">
                <a:solidFill>
                  <a:srgbClr val="7030A0"/>
                </a:solidFill>
                <a:latin typeface="Arial" pitchFamily="34" charset="0"/>
                <a:cs typeface="Arial" pitchFamily="34" charset="0"/>
              </a:rPr>
              <a:t>Most psychotherapists </a:t>
            </a:r>
            <a:r>
              <a:rPr lang="en-US" sz="2000" dirty="0">
                <a:latin typeface="Arial" pitchFamily="34" charset="0"/>
                <a:cs typeface="Arial" pitchFamily="34" charset="0"/>
              </a:rPr>
              <a:t>today work on and focus on helping you to achieve those goals. This is done simply through talking and discussing techniques that the therapist can suggest that may help you better navigate those difficult areas within your life. </a:t>
            </a:r>
          </a:p>
        </p:txBody>
      </p:sp>
    </p:spTree>
    <p:extLst>
      <p:ext uri="{BB962C8B-B14F-4D97-AF65-F5344CB8AC3E}">
        <p14:creationId xmlns="" xmlns:p14="http://schemas.microsoft.com/office/powerpoint/2010/main" val="7201075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9451848" cy="758952"/>
          </a:xfrm>
        </p:spPr>
        <p:txBody>
          <a:bodyPr>
            <a:noAutofit/>
          </a:bodyPr>
          <a:lstStyle/>
          <a:p>
            <a:r>
              <a:rPr lang="en-US" sz="2800" b="1" dirty="0" smtClean="0">
                <a:solidFill>
                  <a:schemeClr val="tx1"/>
                </a:solidFill>
                <a:latin typeface="Arial" panose="020B0604020202020204" pitchFamily="34" charset="0"/>
                <a:cs typeface="Arial" panose="020B0604020202020204" pitchFamily="34" charset="0"/>
              </a:rPr>
              <a:t>Why do people consider using psychotherapy?</a:t>
            </a:r>
            <a:endParaRPr lang="en-US" sz="28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p:txBody>
          <a:bodyPr>
            <a:normAutofit/>
          </a:bodyPr>
          <a:lstStyle/>
          <a:p>
            <a:pPr algn="just">
              <a:buNone/>
            </a:pPr>
            <a:r>
              <a:rPr lang="en-US" sz="2000" dirty="0" smtClean="0">
                <a:latin typeface="Arial" pitchFamily="34" charset="0"/>
                <a:cs typeface="Arial" pitchFamily="34" charset="0"/>
              </a:rPr>
              <a:t>	</a:t>
            </a:r>
            <a:r>
              <a:rPr lang="en-US" sz="2000" dirty="0" smtClean="0">
                <a:solidFill>
                  <a:srgbClr val="7030A0"/>
                </a:solidFill>
                <a:latin typeface="Arial" pitchFamily="34" charset="0"/>
                <a:cs typeface="Arial" pitchFamily="34" charset="0"/>
              </a:rPr>
              <a:t>Psychotherapy is a partnership between an individual and a professional</a:t>
            </a:r>
            <a:r>
              <a:rPr lang="en-US" sz="2000" dirty="0" smtClean="0">
                <a:latin typeface="Arial" pitchFamily="34" charset="0"/>
                <a:cs typeface="Arial" pitchFamily="34" charset="0"/>
              </a:rPr>
              <a:t> such as a psychologist who is licensed and trained to help people understand their feelings and assist them with changing their behavior. </a:t>
            </a:r>
          </a:p>
          <a:p>
            <a:pPr algn="just"/>
            <a:r>
              <a:rPr lang="en-US" sz="2000" dirty="0" smtClean="0">
                <a:latin typeface="Arial" pitchFamily="34" charset="0"/>
                <a:cs typeface="Arial" pitchFamily="34" charset="0"/>
              </a:rPr>
              <a:t>They </a:t>
            </a:r>
            <a:r>
              <a:rPr lang="en-US" sz="2000" dirty="0" smtClean="0">
                <a:solidFill>
                  <a:srgbClr val="7030A0"/>
                </a:solidFill>
                <a:latin typeface="Arial" pitchFamily="34" charset="0"/>
                <a:cs typeface="Arial" pitchFamily="34" charset="0"/>
              </a:rPr>
              <a:t>feel</a:t>
            </a:r>
            <a:r>
              <a:rPr lang="en-US" sz="2000" dirty="0" smtClean="0">
                <a:latin typeface="Arial" pitchFamily="34" charset="0"/>
                <a:cs typeface="Arial" pitchFamily="34" charset="0"/>
              </a:rPr>
              <a:t> an overwhelming and prolonged sense of sadness and helplessness, and they lack hope in their lives.</a:t>
            </a:r>
          </a:p>
          <a:p>
            <a:pPr algn="just"/>
            <a:r>
              <a:rPr lang="en-US" sz="2000" dirty="0" smtClean="0">
                <a:latin typeface="Arial" pitchFamily="34" charset="0"/>
                <a:cs typeface="Arial" pitchFamily="34" charset="0"/>
              </a:rPr>
              <a:t>Their </a:t>
            </a:r>
            <a:r>
              <a:rPr lang="en-US" sz="2000" dirty="0" smtClean="0">
                <a:solidFill>
                  <a:srgbClr val="7030A0"/>
                </a:solidFill>
                <a:latin typeface="Arial" pitchFamily="34" charset="0"/>
                <a:cs typeface="Arial" pitchFamily="34" charset="0"/>
              </a:rPr>
              <a:t>emotional difficulties </a:t>
            </a:r>
            <a:r>
              <a:rPr lang="en-US" sz="2000" dirty="0" smtClean="0">
                <a:latin typeface="Arial" pitchFamily="34" charset="0"/>
                <a:cs typeface="Arial" pitchFamily="34" charset="0"/>
              </a:rPr>
              <a:t>make it hard for them to function from day to day. For example, they are unable to concentrate on assignments and their job performance suffers as a result.</a:t>
            </a:r>
          </a:p>
          <a:p>
            <a:pPr algn="just"/>
            <a:r>
              <a:rPr lang="en-US" sz="2000" dirty="0" smtClean="0">
                <a:latin typeface="Arial" pitchFamily="34" charset="0"/>
                <a:cs typeface="Arial" pitchFamily="34" charset="0"/>
              </a:rPr>
              <a:t>Their </a:t>
            </a:r>
            <a:r>
              <a:rPr lang="en-US" sz="2000" dirty="0" smtClean="0">
                <a:solidFill>
                  <a:srgbClr val="7030A0"/>
                </a:solidFill>
                <a:latin typeface="Arial" pitchFamily="34" charset="0"/>
                <a:cs typeface="Arial" pitchFamily="34" charset="0"/>
              </a:rPr>
              <a:t>actions</a:t>
            </a:r>
            <a:r>
              <a:rPr lang="en-US" sz="2000" dirty="0" smtClean="0">
                <a:latin typeface="Arial" pitchFamily="34" charset="0"/>
                <a:cs typeface="Arial" pitchFamily="34" charset="0"/>
              </a:rPr>
              <a:t> are harmful to themselves or to others. For instance, they drink too much alcohol and become overly aggressive.</a:t>
            </a:r>
          </a:p>
          <a:p>
            <a:pPr algn="just"/>
            <a:r>
              <a:rPr lang="en-US" sz="2000" dirty="0" smtClean="0">
                <a:latin typeface="Arial" pitchFamily="34" charset="0"/>
                <a:cs typeface="Arial" pitchFamily="34" charset="0"/>
              </a:rPr>
              <a:t>They are troubled by </a:t>
            </a:r>
            <a:r>
              <a:rPr lang="en-US" sz="2000" dirty="0" smtClean="0">
                <a:solidFill>
                  <a:srgbClr val="7030A0"/>
                </a:solidFill>
                <a:latin typeface="Arial" pitchFamily="34" charset="0"/>
                <a:cs typeface="Arial" pitchFamily="34" charset="0"/>
              </a:rPr>
              <a:t>emotional difficulties </a:t>
            </a:r>
            <a:r>
              <a:rPr lang="en-US" sz="2000" dirty="0" smtClean="0">
                <a:latin typeface="Arial" pitchFamily="34" charset="0"/>
                <a:cs typeface="Arial" pitchFamily="34" charset="0"/>
              </a:rPr>
              <a:t>facing family members or close friends.</a:t>
            </a:r>
          </a:p>
          <a:p>
            <a:pPr algn="just"/>
            <a:endParaRPr lang="en-US" sz="1800" b="1" dirty="0">
              <a:latin typeface="+mj-lt"/>
            </a:endParaRPr>
          </a:p>
        </p:txBody>
      </p:sp>
    </p:spTree>
    <p:extLst>
      <p:ext uri="{BB962C8B-B14F-4D97-AF65-F5344CB8AC3E}">
        <p14:creationId xmlns="" xmlns:p14="http://schemas.microsoft.com/office/powerpoint/2010/main" val="42703404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www.aywi.org/writers/wp-content/uploads/2011/11/203970941.jpg"/>
          <p:cNvPicPr>
            <a:picLocks noChangeAspect="1" noChangeArrowheads="1"/>
          </p:cNvPicPr>
          <p:nvPr/>
        </p:nvPicPr>
        <p:blipFill>
          <a:blip r:embed="rId2" cstate="print"/>
          <a:srcRect t="4333"/>
          <a:stretch>
            <a:fillRect/>
          </a:stretch>
        </p:blipFill>
        <p:spPr bwMode="auto">
          <a:xfrm>
            <a:off x="7162800" y="0"/>
            <a:ext cx="1905000" cy="1682262"/>
          </a:xfrm>
          <a:prstGeom prst="rect">
            <a:avLst/>
          </a:prstGeom>
          <a:noFill/>
        </p:spPr>
      </p:pic>
      <p:sp>
        <p:nvSpPr>
          <p:cNvPr id="2" name="Title 1"/>
          <p:cNvSpPr>
            <a:spLocks noGrp="1"/>
          </p:cNvSpPr>
          <p:nvPr>
            <p:ph type="title"/>
          </p:nvPr>
        </p:nvSpPr>
        <p:spPr/>
        <p:txBody>
          <a:bodyPr>
            <a:normAutofit/>
          </a:bodyPr>
          <a:lstStyle/>
          <a:p>
            <a:r>
              <a:rPr lang="en-US" sz="3600" b="1" dirty="0" smtClean="0">
                <a:solidFill>
                  <a:schemeClr val="tx1"/>
                </a:solidFill>
              </a:rPr>
              <a:t>What does psychotherapy treat?</a:t>
            </a:r>
            <a:endParaRPr lang="en-US" sz="3600" b="1" dirty="0">
              <a:solidFill>
                <a:schemeClr val="tx1"/>
              </a:solidFill>
            </a:endParaRPr>
          </a:p>
        </p:txBody>
      </p:sp>
      <p:sp>
        <p:nvSpPr>
          <p:cNvPr id="3" name="Content Placeholder 2"/>
          <p:cNvSpPr>
            <a:spLocks noGrp="1"/>
          </p:cNvSpPr>
          <p:nvPr>
            <p:ph sz="quarter" idx="1"/>
          </p:nvPr>
        </p:nvSpPr>
        <p:spPr/>
        <p:txBody>
          <a:bodyPr>
            <a:noAutofit/>
          </a:bodyPr>
          <a:lstStyle/>
          <a:p>
            <a:pPr algn="just">
              <a:buNone/>
            </a:pPr>
            <a:r>
              <a:rPr lang="en-US" sz="2000" dirty="0" smtClean="0">
                <a:latin typeface="Arial" pitchFamily="34" charset="0"/>
                <a:cs typeface="Arial" pitchFamily="34" charset="0"/>
              </a:rPr>
              <a:t>	Psychotherapy is used for treating many different problems. Some alone, and some in combination with drugs. The most commons ones are listed below:</a:t>
            </a:r>
          </a:p>
          <a:p>
            <a:pPr>
              <a:buFont typeface="Arial" pitchFamily="34" charset="0"/>
              <a:buChar char="•"/>
            </a:pPr>
            <a:r>
              <a:rPr lang="en-US" sz="2000" dirty="0" smtClean="0">
                <a:latin typeface="Arial" pitchFamily="34" charset="0"/>
                <a:cs typeface="Arial" pitchFamily="34" charset="0"/>
              </a:rPr>
              <a:t>Depression</a:t>
            </a:r>
          </a:p>
          <a:p>
            <a:pPr>
              <a:buFont typeface="Arial" pitchFamily="34" charset="0"/>
              <a:buChar char="•"/>
            </a:pPr>
            <a:r>
              <a:rPr lang="en-US" sz="2000" dirty="0" smtClean="0">
                <a:latin typeface="Arial" pitchFamily="34" charset="0"/>
                <a:cs typeface="Arial" pitchFamily="34" charset="0"/>
              </a:rPr>
              <a:t>Anxiety</a:t>
            </a:r>
          </a:p>
          <a:p>
            <a:pPr>
              <a:buFont typeface="Arial" pitchFamily="34" charset="0"/>
              <a:buChar char="•"/>
            </a:pPr>
            <a:r>
              <a:rPr lang="en-US" sz="2000" dirty="0" smtClean="0">
                <a:latin typeface="Arial" pitchFamily="34" charset="0"/>
                <a:cs typeface="Arial" pitchFamily="34" charset="0"/>
              </a:rPr>
              <a:t>Post-traumatic stress disorder</a:t>
            </a:r>
          </a:p>
          <a:p>
            <a:pPr>
              <a:buFont typeface="Arial" pitchFamily="34" charset="0"/>
              <a:buChar char="•"/>
            </a:pPr>
            <a:r>
              <a:rPr lang="en-US" sz="2000" dirty="0" smtClean="0">
                <a:latin typeface="Arial" pitchFamily="34" charset="0"/>
                <a:cs typeface="Arial" pitchFamily="34" charset="0"/>
              </a:rPr>
              <a:t>Low self-esteem</a:t>
            </a:r>
          </a:p>
          <a:p>
            <a:pPr>
              <a:buFont typeface="Arial" pitchFamily="34" charset="0"/>
              <a:buChar char="•"/>
            </a:pPr>
            <a:r>
              <a:rPr lang="en-US" sz="2000" dirty="0" smtClean="0">
                <a:latin typeface="Arial" pitchFamily="34" charset="0"/>
                <a:cs typeface="Arial" pitchFamily="34" charset="0"/>
              </a:rPr>
              <a:t>Anxiety disorder, including phobias</a:t>
            </a:r>
          </a:p>
          <a:p>
            <a:pPr>
              <a:buFont typeface="Arial" pitchFamily="34" charset="0"/>
              <a:buChar char="•"/>
            </a:pPr>
            <a:r>
              <a:rPr lang="en-US" sz="2000" dirty="0" smtClean="0">
                <a:latin typeface="Arial" pitchFamily="34" charset="0"/>
                <a:cs typeface="Arial" pitchFamily="34" charset="0"/>
              </a:rPr>
              <a:t>Emotional crises</a:t>
            </a:r>
          </a:p>
          <a:p>
            <a:pPr>
              <a:buFont typeface="Arial" pitchFamily="34" charset="0"/>
              <a:buChar char="•"/>
            </a:pPr>
            <a:r>
              <a:rPr lang="en-US" sz="2000" dirty="0" smtClean="0">
                <a:latin typeface="Arial" pitchFamily="34" charset="0"/>
                <a:cs typeface="Arial" pitchFamily="34" charset="0"/>
              </a:rPr>
              <a:t>Marital problems</a:t>
            </a:r>
          </a:p>
          <a:p>
            <a:pPr>
              <a:buFont typeface="Arial" pitchFamily="34" charset="0"/>
              <a:buChar char="•"/>
            </a:pPr>
            <a:r>
              <a:rPr lang="en-US" sz="2000" dirty="0" smtClean="0">
                <a:latin typeface="Arial" pitchFamily="34" charset="0"/>
                <a:cs typeface="Arial" pitchFamily="34" charset="0"/>
              </a:rPr>
              <a:t>Family disputes</a:t>
            </a:r>
          </a:p>
          <a:p>
            <a:pPr>
              <a:buFont typeface="Arial" pitchFamily="34" charset="0"/>
              <a:buChar char="•"/>
            </a:pPr>
            <a:r>
              <a:rPr lang="en-US" sz="2000" dirty="0" smtClean="0">
                <a:latin typeface="Arial" pitchFamily="34" charset="0"/>
                <a:cs typeface="Arial" pitchFamily="34" charset="0"/>
              </a:rPr>
              <a:t>Obsessive-compulsive disorder</a:t>
            </a:r>
          </a:p>
          <a:p>
            <a:pPr algn="just"/>
            <a:endParaRPr lang="en-US" sz="2000" dirty="0">
              <a:latin typeface="Arial" pitchFamily="34" charset="0"/>
              <a:cs typeface="Arial" pitchFamily="34" charset="0"/>
            </a:endParaRPr>
          </a:p>
        </p:txBody>
      </p:sp>
      <p:sp>
        <p:nvSpPr>
          <p:cNvPr id="5" name="Content Placeholder 2"/>
          <p:cNvSpPr txBox="1">
            <a:spLocks/>
          </p:cNvSpPr>
          <p:nvPr/>
        </p:nvSpPr>
        <p:spPr>
          <a:xfrm>
            <a:off x="5105400" y="2590800"/>
            <a:ext cx="3810000" cy="3733800"/>
          </a:xfrm>
          <a:prstGeom prst="rect">
            <a:avLst/>
          </a:prstGeom>
        </p:spPr>
        <p:txBody>
          <a:bodyPr vert="horz">
            <a:normAutofit/>
          </a:bodyPr>
          <a:lstStyle/>
          <a:p>
            <a:pPr marL="274320" lvl="0" indent="-274320" algn="just">
              <a:spcBef>
                <a:spcPct val="20000"/>
              </a:spcBef>
              <a:buClr>
                <a:schemeClr val="accent1"/>
              </a:buClr>
              <a:buSzPct val="118000"/>
              <a:buFont typeface="Arial" pitchFamily="34" charset="0"/>
              <a:buChar char="•"/>
            </a:pPr>
            <a:r>
              <a:rPr lang="en-US" sz="2000" dirty="0" smtClean="0">
                <a:latin typeface="Arial" pitchFamily="34" charset="0"/>
                <a:cs typeface="Arial" pitchFamily="34" charset="0"/>
              </a:rPr>
              <a:t>Personality disorders</a:t>
            </a:r>
          </a:p>
          <a:p>
            <a:pPr marL="274320" lvl="0" indent="-274320" algn="just">
              <a:spcBef>
                <a:spcPct val="20000"/>
              </a:spcBef>
              <a:buClr>
                <a:schemeClr val="accent1"/>
              </a:buClr>
              <a:buSzPct val="118000"/>
              <a:buFont typeface="Arial" pitchFamily="34" charset="0"/>
              <a:buChar char="•"/>
            </a:pPr>
            <a:r>
              <a:rPr lang="en-US" sz="2000" dirty="0" smtClean="0">
                <a:latin typeface="Arial" pitchFamily="34" charset="0"/>
                <a:cs typeface="Arial" pitchFamily="34" charset="0"/>
              </a:rPr>
              <a:t>Alcoholism</a:t>
            </a:r>
          </a:p>
          <a:p>
            <a:pPr marL="274320" lvl="0" indent="-274320" algn="just">
              <a:spcBef>
                <a:spcPct val="20000"/>
              </a:spcBef>
              <a:buClr>
                <a:schemeClr val="accent1"/>
              </a:buClr>
              <a:buSzPct val="118000"/>
              <a:buFont typeface="Arial" pitchFamily="34" charset="0"/>
              <a:buChar char="•"/>
            </a:pPr>
            <a:r>
              <a:rPr lang="en-US" sz="2000" dirty="0" smtClean="0">
                <a:latin typeface="Arial" pitchFamily="34" charset="0"/>
                <a:cs typeface="Arial" pitchFamily="34" charset="0"/>
              </a:rPr>
              <a:t>Addiction</a:t>
            </a:r>
          </a:p>
          <a:p>
            <a:pPr marL="274320" lvl="0" indent="-274320" algn="just">
              <a:spcBef>
                <a:spcPct val="20000"/>
              </a:spcBef>
              <a:buClr>
                <a:schemeClr val="accent1"/>
              </a:buClr>
              <a:buSzPct val="118000"/>
              <a:buFont typeface="Arial" pitchFamily="34" charset="0"/>
              <a:buChar char="•"/>
            </a:pPr>
            <a:r>
              <a:rPr lang="en-US" sz="2000" dirty="0" smtClean="0">
                <a:latin typeface="Arial" pitchFamily="34" charset="0"/>
                <a:cs typeface="Arial" pitchFamily="34" charset="0"/>
              </a:rPr>
              <a:t>Problems stemming from child abuse</a:t>
            </a:r>
          </a:p>
          <a:p>
            <a:pPr marL="274320" lvl="0" indent="-274320" algn="just">
              <a:spcBef>
                <a:spcPct val="20000"/>
              </a:spcBef>
              <a:buClr>
                <a:schemeClr val="accent1"/>
              </a:buClr>
              <a:buSzPct val="118000"/>
              <a:buFont typeface="Arial" pitchFamily="34" charset="0"/>
              <a:buChar char="•"/>
            </a:pPr>
            <a:r>
              <a:rPr lang="en-US" sz="2000" dirty="0" smtClean="0">
                <a:latin typeface="Arial" pitchFamily="34" charset="0"/>
                <a:cs typeface="Arial" pitchFamily="34" charset="0"/>
              </a:rPr>
              <a:t>Behavioral problems</a:t>
            </a:r>
          </a:p>
          <a:p>
            <a:pPr marL="274320" lvl="0" indent="-274320" algn="just">
              <a:spcBef>
                <a:spcPct val="20000"/>
              </a:spcBef>
              <a:buClr>
                <a:schemeClr val="accent1"/>
              </a:buClr>
              <a:buSzPct val="118000"/>
              <a:buFont typeface="Arial" pitchFamily="34" charset="0"/>
              <a:buChar char="•"/>
            </a:pPr>
            <a:r>
              <a:rPr lang="en-US" sz="2000" dirty="0" smtClean="0">
                <a:latin typeface="Arial" pitchFamily="34" charset="0"/>
                <a:cs typeface="Arial" pitchFamily="34" charset="0"/>
              </a:rPr>
              <a:t>Bipolar disorder </a:t>
            </a:r>
          </a:p>
          <a:p>
            <a:pPr marL="274320" lvl="0" indent="-274320" algn="just">
              <a:spcBef>
                <a:spcPct val="20000"/>
              </a:spcBef>
              <a:buClr>
                <a:schemeClr val="accent1"/>
              </a:buClr>
              <a:buSzPct val="118000"/>
              <a:buFont typeface="Arial" pitchFamily="34" charset="0"/>
              <a:buChar char="•"/>
            </a:pPr>
            <a:r>
              <a:rPr lang="en-US" sz="2000" dirty="0" smtClean="0">
                <a:latin typeface="Arial" pitchFamily="34" charset="0"/>
                <a:cs typeface="Arial" pitchFamily="34" charset="0"/>
              </a:rPr>
              <a:t>Schizophrenia </a:t>
            </a:r>
          </a:p>
        </p:txBody>
      </p:sp>
    </p:spTree>
    <p:extLst>
      <p:ext uri="{BB962C8B-B14F-4D97-AF65-F5344CB8AC3E}">
        <p14:creationId xmlns="" xmlns:p14="http://schemas.microsoft.com/office/powerpoint/2010/main" val="34320514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457200"/>
            <a:ext cx="7665720" cy="1216152"/>
          </a:xfrm>
        </p:spPr>
        <p:txBody>
          <a:bodyPr>
            <a:normAutofit/>
          </a:bodyPr>
          <a:lstStyle/>
          <a:p>
            <a:pPr>
              <a:buNone/>
            </a:pPr>
            <a:r>
              <a:rPr lang="en-US" sz="3200" b="1" dirty="0" smtClean="0">
                <a:latin typeface="Arial" pitchFamily="34" charset="0"/>
                <a:cs typeface="Arial" pitchFamily="34" charset="0"/>
              </a:rPr>
              <a:t>Approaches of Psychotherapy</a:t>
            </a:r>
          </a:p>
          <a:p>
            <a:endParaRPr lang="en-US" sz="3200" b="1" dirty="0">
              <a:latin typeface="Arial" pitchFamily="34" charset="0"/>
              <a:cs typeface="Arial" pitchFamily="34" charset="0"/>
            </a:endParaRPr>
          </a:p>
        </p:txBody>
      </p:sp>
      <p:sp>
        <p:nvSpPr>
          <p:cNvPr id="4" name="Rectangle 3"/>
          <p:cNvSpPr/>
          <p:nvPr/>
        </p:nvSpPr>
        <p:spPr>
          <a:xfrm>
            <a:off x="685800" y="1612885"/>
            <a:ext cx="3334759" cy="707886"/>
          </a:xfrm>
          <a:prstGeom prst="rect">
            <a:avLst/>
          </a:prstGeom>
        </p:spPr>
        <p:txBody>
          <a:bodyPr wrap="none">
            <a:spAutoFit/>
          </a:bodyPr>
          <a:lstStyle/>
          <a:p>
            <a:pPr marL="342900" indent="-342900" algn="just">
              <a:buFont typeface="Arial" pitchFamily="34" charset="0"/>
              <a:buChar char="•"/>
            </a:pPr>
            <a:r>
              <a:rPr lang="en-US" sz="2000" dirty="0">
                <a:latin typeface="Arial" pitchFamily="34" charset="0"/>
                <a:cs typeface="Arial" pitchFamily="34" charset="0"/>
              </a:rPr>
              <a:t>Psychodynamic </a:t>
            </a:r>
            <a:r>
              <a:rPr lang="en-US" sz="2000" dirty="0" smtClean="0">
                <a:latin typeface="Arial" pitchFamily="34" charset="0"/>
                <a:cs typeface="Arial" pitchFamily="34" charset="0"/>
              </a:rPr>
              <a:t>Therapy</a:t>
            </a:r>
          </a:p>
          <a:p>
            <a:pPr marL="342900" indent="-342900" algn="just">
              <a:buFont typeface="Arial" pitchFamily="34" charset="0"/>
              <a:buChar char="•"/>
            </a:pPr>
            <a:r>
              <a:rPr lang="en-US" sz="2000" dirty="0">
                <a:latin typeface="Arial" pitchFamily="34" charset="0"/>
                <a:cs typeface="Arial" pitchFamily="34" charset="0"/>
              </a:rPr>
              <a:t>Interpersonal Therapy</a:t>
            </a:r>
          </a:p>
        </p:txBody>
      </p:sp>
      <p:sp>
        <p:nvSpPr>
          <p:cNvPr id="5" name="Content Placeholder 2"/>
          <p:cNvSpPr txBox="1">
            <a:spLocks/>
          </p:cNvSpPr>
          <p:nvPr/>
        </p:nvSpPr>
        <p:spPr>
          <a:xfrm>
            <a:off x="685800" y="2362200"/>
            <a:ext cx="6065520" cy="1216152"/>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just">
              <a:buFont typeface="Wingdings"/>
              <a:buNone/>
            </a:pPr>
            <a:r>
              <a:rPr lang="en-US" sz="2000" b="1" dirty="0" smtClean="0">
                <a:latin typeface="Arial" pitchFamily="34" charset="0"/>
                <a:cs typeface="Arial" pitchFamily="34" charset="0"/>
              </a:rPr>
              <a:t>Types of Psychotherapy</a:t>
            </a:r>
          </a:p>
          <a:p>
            <a:pPr algn="just"/>
            <a:endParaRPr lang="en-US" sz="2000" b="1" dirty="0">
              <a:latin typeface="Arial" pitchFamily="34" charset="0"/>
              <a:cs typeface="Arial" pitchFamily="34" charset="0"/>
            </a:endParaRPr>
          </a:p>
        </p:txBody>
      </p:sp>
      <p:sp>
        <p:nvSpPr>
          <p:cNvPr id="6" name="Rectangle 5"/>
          <p:cNvSpPr/>
          <p:nvPr/>
        </p:nvSpPr>
        <p:spPr>
          <a:xfrm>
            <a:off x="685800" y="2829037"/>
            <a:ext cx="4822154" cy="2246769"/>
          </a:xfrm>
          <a:prstGeom prst="rect">
            <a:avLst/>
          </a:prstGeom>
        </p:spPr>
        <p:txBody>
          <a:bodyPr wrap="none">
            <a:spAutoFit/>
          </a:bodyPr>
          <a:lstStyle/>
          <a:p>
            <a:pPr marL="342900" indent="-342900" algn="just">
              <a:buFont typeface="Arial" pitchFamily="34" charset="0"/>
              <a:buChar char="•"/>
            </a:pPr>
            <a:r>
              <a:rPr lang="en-US" sz="2000" dirty="0">
                <a:latin typeface="Arial" pitchFamily="34" charset="0"/>
                <a:cs typeface="Arial" pitchFamily="34" charset="0"/>
              </a:rPr>
              <a:t>Behavioural </a:t>
            </a:r>
            <a:r>
              <a:rPr lang="en-US" sz="2000" dirty="0" smtClean="0">
                <a:latin typeface="Arial" pitchFamily="34" charset="0"/>
                <a:cs typeface="Arial" pitchFamily="34" charset="0"/>
              </a:rPr>
              <a:t>therapy</a:t>
            </a:r>
          </a:p>
          <a:p>
            <a:pPr marL="342900" indent="-342900" algn="just">
              <a:buFont typeface="Arial" pitchFamily="34" charset="0"/>
              <a:buChar char="•"/>
            </a:pPr>
            <a:r>
              <a:rPr lang="en-US" sz="2000" dirty="0">
                <a:latin typeface="Arial" pitchFamily="34" charset="0"/>
                <a:cs typeface="Arial" pitchFamily="34" charset="0"/>
              </a:rPr>
              <a:t>Cognitive analytical </a:t>
            </a:r>
            <a:r>
              <a:rPr lang="en-US" sz="2000" dirty="0" smtClean="0">
                <a:latin typeface="Arial" pitchFamily="34" charset="0"/>
                <a:cs typeface="Arial" pitchFamily="34" charset="0"/>
              </a:rPr>
              <a:t>therapy</a:t>
            </a:r>
          </a:p>
          <a:p>
            <a:pPr marL="342900" indent="-342900" algn="just">
              <a:buFont typeface="Arial" pitchFamily="34" charset="0"/>
              <a:buChar char="•"/>
            </a:pPr>
            <a:r>
              <a:rPr lang="en-US" sz="2000" dirty="0">
                <a:latin typeface="Arial" pitchFamily="34" charset="0"/>
                <a:cs typeface="Arial" pitchFamily="34" charset="0"/>
              </a:rPr>
              <a:t>Cognitive </a:t>
            </a:r>
            <a:r>
              <a:rPr lang="en-US" sz="2000" dirty="0" smtClean="0">
                <a:latin typeface="Arial" pitchFamily="34" charset="0"/>
                <a:cs typeface="Arial" pitchFamily="34" charset="0"/>
              </a:rPr>
              <a:t>behavioral </a:t>
            </a:r>
            <a:r>
              <a:rPr lang="en-US" sz="2000" dirty="0">
                <a:latin typeface="Arial" pitchFamily="34" charset="0"/>
                <a:cs typeface="Arial" pitchFamily="34" charset="0"/>
              </a:rPr>
              <a:t>therapy (CBT</a:t>
            </a:r>
            <a:r>
              <a:rPr lang="en-US" sz="2000" dirty="0" smtClean="0">
                <a:latin typeface="Arial" pitchFamily="34" charset="0"/>
                <a:cs typeface="Arial" pitchFamily="34" charset="0"/>
              </a:rPr>
              <a:t>)</a:t>
            </a:r>
          </a:p>
          <a:p>
            <a:pPr marL="342900" indent="-342900" algn="just">
              <a:buFont typeface="Arial" pitchFamily="34" charset="0"/>
              <a:buChar char="•"/>
            </a:pPr>
            <a:r>
              <a:rPr lang="en-US" sz="2000" dirty="0">
                <a:latin typeface="Arial" pitchFamily="34" charset="0"/>
                <a:cs typeface="Arial" pitchFamily="34" charset="0"/>
              </a:rPr>
              <a:t>Gestalt </a:t>
            </a:r>
            <a:r>
              <a:rPr lang="en-US" sz="2000" dirty="0" smtClean="0">
                <a:latin typeface="Arial" pitchFamily="34" charset="0"/>
                <a:cs typeface="Arial" pitchFamily="34" charset="0"/>
              </a:rPr>
              <a:t>therapy</a:t>
            </a:r>
          </a:p>
          <a:p>
            <a:pPr marL="342900" indent="-342900" algn="just">
              <a:buFont typeface="Arial" pitchFamily="34" charset="0"/>
              <a:buChar char="•"/>
            </a:pPr>
            <a:r>
              <a:rPr lang="en-US" sz="2000" dirty="0">
                <a:latin typeface="Arial" pitchFamily="34" charset="0"/>
                <a:cs typeface="Arial" pitchFamily="34" charset="0"/>
              </a:rPr>
              <a:t>Group </a:t>
            </a:r>
            <a:r>
              <a:rPr lang="en-US" sz="2000" dirty="0" smtClean="0">
                <a:latin typeface="Arial" pitchFamily="34" charset="0"/>
                <a:cs typeface="Arial" pitchFamily="34" charset="0"/>
              </a:rPr>
              <a:t>psychotherapy</a:t>
            </a:r>
          </a:p>
          <a:p>
            <a:pPr marL="342900" indent="-342900" algn="just">
              <a:buFont typeface="Arial" pitchFamily="34" charset="0"/>
              <a:buChar char="•"/>
            </a:pPr>
            <a:r>
              <a:rPr lang="en-US" sz="2000" dirty="0" smtClean="0">
                <a:latin typeface="Arial" pitchFamily="34" charset="0"/>
                <a:cs typeface="Arial" pitchFamily="34" charset="0"/>
              </a:rPr>
              <a:t>Psychoanalysis</a:t>
            </a:r>
          </a:p>
          <a:p>
            <a:pPr marL="342900" indent="-342900" algn="just">
              <a:buFont typeface="Arial" pitchFamily="34" charset="0"/>
              <a:buChar char="•"/>
            </a:pPr>
            <a:r>
              <a:rPr lang="en-US" sz="2000" dirty="0">
                <a:latin typeface="Arial" pitchFamily="34" charset="0"/>
                <a:cs typeface="Arial" pitchFamily="34" charset="0"/>
              </a:rPr>
              <a:t>Humanistic-Existential Psychotherapy</a:t>
            </a:r>
          </a:p>
        </p:txBody>
      </p:sp>
      <p:sp>
        <p:nvSpPr>
          <p:cNvPr id="7" name="Content Placeholder 2"/>
          <p:cNvSpPr txBox="1">
            <a:spLocks/>
          </p:cNvSpPr>
          <p:nvPr/>
        </p:nvSpPr>
        <p:spPr>
          <a:xfrm>
            <a:off x="685800" y="5029200"/>
            <a:ext cx="4114800" cy="565954"/>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just">
              <a:buFont typeface="Wingdings"/>
              <a:buNone/>
            </a:pPr>
            <a:r>
              <a:rPr lang="en-US" sz="2000" b="1" dirty="0" smtClean="0">
                <a:latin typeface="Arial" pitchFamily="34" charset="0"/>
                <a:cs typeface="Arial" pitchFamily="34" charset="0"/>
              </a:rPr>
              <a:t>Modes of Psychotherapy</a:t>
            </a:r>
          </a:p>
          <a:p>
            <a:pPr algn="just"/>
            <a:endParaRPr lang="en-US" sz="2000" b="1" dirty="0">
              <a:latin typeface="Arial" pitchFamily="34" charset="0"/>
              <a:cs typeface="Arial" pitchFamily="34" charset="0"/>
            </a:endParaRPr>
          </a:p>
        </p:txBody>
      </p:sp>
      <p:sp>
        <p:nvSpPr>
          <p:cNvPr id="8" name="Rectangle 7"/>
          <p:cNvSpPr/>
          <p:nvPr/>
        </p:nvSpPr>
        <p:spPr>
          <a:xfrm>
            <a:off x="762000" y="5534561"/>
            <a:ext cx="3429000" cy="1323439"/>
          </a:xfrm>
          <a:prstGeom prst="rect">
            <a:avLst/>
          </a:prstGeom>
        </p:spPr>
        <p:txBody>
          <a:bodyPr wrap="square">
            <a:spAutoFit/>
          </a:bodyPr>
          <a:lstStyle/>
          <a:p>
            <a:pPr algn="just">
              <a:buFont typeface="Arial" pitchFamily="34" charset="0"/>
              <a:buChar char="•"/>
            </a:pPr>
            <a:r>
              <a:rPr lang="en-US" sz="2000" dirty="0" smtClean="0">
                <a:latin typeface="Arial" pitchFamily="34" charset="0"/>
                <a:cs typeface="Arial" pitchFamily="34" charset="0"/>
              </a:rPr>
              <a:t>  Individual Therapy</a:t>
            </a:r>
          </a:p>
          <a:p>
            <a:pPr algn="just">
              <a:buFont typeface="Arial" pitchFamily="34" charset="0"/>
              <a:buChar char="•"/>
            </a:pPr>
            <a:r>
              <a:rPr lang="en-US" sz="2000" dirty="0" smtClean="0">
                <a:latin typeface="Arial" pitchFamily="34" charset="0"/>
                <a:cs typeface="Arial" pitchFamily="34" charset="0"/>
              </a:rPr>
              <a:t>  Couples Therapy</a:t>
            </a:r>
          </a:p>
          <a:p>
            <a:pPr algn="just">
              <a:buFont typeface="Arial" pitchFamily="34" charset="0"/>
              <a:buChar char="•"/>
            </a:pPr>
            <a:r>
              <a:rPr lang="en-US" sz="2000" dirty="0" smtClean="0">
                <a:latin typeface="Arial" pitchFamily="34" charset="0"/>
                <a:cs typeface="Arial" pitchFamily="34" charset="0"/>
              </a:rPr>
              <a:t>  Family Therapy</a:t>
            </a:r>
          </a:p>
          <a:p>
            <a:pPr algn="just">
              <a:buFont typeface="Arial" pitchFamily="34" charset="0"/>
              <a:buChar char="•"/>
            </a:pPr>
            <a:r>
              <a:rPr lang="en-US" sz="2000" dirty="0" smtClean="0">
                <a:latin typeface="Arial" pitchFamily="34" charset="0"/>
                <a:cs typeface="Arial" pitchFamily="34" charset="0"/>
              </a:rPr>
              <a:t>  Group </a:t>
            </a:r>
            <a:r>
              <a:rPr lang="en-US" sz="2000" dirty="0">
                <a:latin typeface="Arial" pitchFamily="34" charset="0"/>
                <a:cs typeface="Arial" pitchFamily="34" charset="0"/>
              </a:rPr>
              <a:t>Therapy</a:t>
            </a:r>
          </a:p>
        </p:txBody>
      </p:sp>
      <p:pic>
        <p:nvPicPr>
          <p:cNvPr id="9" name="Picture 4" descr="http://www.highlandpsychological.com/images/_highland_splash_02.jpg"/>
          <p:cNvPicPr>
            <a:picLocks noChangeAspect="1" noChangeArrowheads="1"/>
          </p:cNvPicPr>
          <p:nvPr/>
        </p:nvPicPr>
        <p:blipFill>
          <a:blip r:embed="rId2" cstate="print"/>
          <a:srcRect/>
          <a:stretch>
            <a:fillRect/>
          </a:stretch>
        </p:blipFill>
        <p:spPr bwMode="auto">
          <a:xfrm>
            <a:off x="4953000" y="1752600"/>
            <a:ext cx="3733800" cy="1718397"/>
          </a:xfrm>
          <a:prstGeom prst="rect">
            <a:avLst/>
          </a:prstGeom>
          <a:noFill/>
        </p:spPr>
      </p:pic>
    </p:spTree>
    <p:extLst>
      <p:ext uri="{BB962C8B-B14F-4D97-AF65-F5344CB8AC3E}">
        <p14:creationId xmlns="" xmlns:p14="http://schemas.microsoft.com/office/powerpoint/2010/main" val="27729530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Video</a:t>
            </a:r>
            <a:endParaRPr lang="en-US" dirty="0"/>
          </a:p>
        </p:txBody>
      </p:sp>
      <p:pic>
        <p:nvPicPr>
          <p:cNvPr id="8" name="Psychotherapy More Than a Quick Fix Episode 2.avi">
            <a:hlinkClick r:id="" action="ppaction://media"/>
          </p:cNvPr>
          <p:cNvPicPr>
            <a:picLocks noGrp="1" noRot="1" noChangeAspect="1"/>
          </p:cNvPicPr>
          <p:nvPr>
            <p:ph sz="quarter" idx="1"/>
            <a:videoFile r:link="rId1"/>
          </p:nvPr>
        </p:nvPicPr>
        <p:blipFill>
          <a:blip r:embed="rId3" cstate="print"/>
          <a:stretch>
            <a:fillRect/>
          </a:stretch>
        </p:blipFill>
        <p:spPr>
          <a:xfrm>
            <a:off x="820210" y="1828800"/>
            <a:ext cx="7450666" cy="4191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0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24200" y="4038600"/>
            <a:ext cx="3505200" cy="1828800"/>
          </a:xfrm>
        </p:spPr>
        <p:txBody>
          <a:bodyPr>
            <a:normAutofit/>
          </a:bodyPr>
          <a:lstStyle/>
          <a:p>
            <a:r>
              <a:rPr lang="en-US" sz="3600" b="1" dirty="0" smtClean="0">
                <a:solidFill>
                  <a:schemeClr val="tx1"/>
                </a:solidFill>
                <a:latin typeface="Arial" pitchFamily="34" charset="0"/>
                <a:cs typeface="Arial" pitchFamily="34" charset="0"/>
              </a:rPr>
              <a:t>Dreams</a:t>
            </a:r>
            <a:endParaRPr lang="en-US" sz="3600" dirty="0"/>
          </a:p>
        </p:txBody>
      </p:sp>
      <p:pic>
        <p:nvPicPr>
          <p:cNvPr id="35842" name="Picture 2" descr="http://www.josephinewall.co.uk/surreal/ocean_dreams.jpg"/>
          <p:cNvPicPr>
            <a:picLocks noChangeAspect="1" noChangeArrowheads="1"/>
          </p:cNvPicPr>
          <p:nvPr/>
        </p:nvPicPr>
        <p:blipFill>
          <a:blip r:embed="rId2" cstate="print"/>
          <a:srcRect/>
          <a:stretch>
            <a:fillRect/>
          </a:stretch>
        </p:blipFill>
        <p:spPr bwMode="auto">
          <a:xfrm>
            <a:off x="2057400" y="838200"/>
            <a:ext cx="4991100" cy="3686176"/>
          </a:xfrm>
          <a:prstGeom prst="rect">
            <a:avLst/>
          </a:prstGeom>
          <a:noFill/>
        </p:spPr>
      </p:pic>
      <p:sp>
        <p:nvSpPr>
          <p:cNvPr id="7" name="Subtitle 6"/>
          <p:cNvSpPr>
            <a:spLocks noGrp="1"/>
          </p:cNvSpPr>
          <p:nvPr>
            <p:ph type="subTitle" idx="1"/>
          </p:nvPr>
        </p:nvSpPr>
        <p:spPr/>
        <p:txBody>
          <a:bodyPr/>
          <a:lstStyle/>
          <a:p>
            <a:endParaRPr lang="en-US"/>
          </a:p>
        </p:txBody>
      </p:sp>
    </p:spTree>
    <p:extLst>
      <p:ext uri="{BB962C8B-B14F-4D97-AF65-F5344CB8AC3E}">
        <p14:creationId xmlns="" xmlns:p14="http://schemas.microsoft.com/office/powerpoint/2010/main" val="16053521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chemeClr val="tx1"/>
                </a:solidFill>
              </a:rPr>
              <a:t>Dreams</a:t>
            </a:r>
            <a:endParaRPr lang="en-US" sz="4800" b="1" dirty="0">
              <a:solidFill>
                <a:schemeClr val="tx1"/>
              </a:solidFill>
            </a:endParaRPr>
          </a:p>
        </p:txBody>
      </p:sp>
      <p:sp>
        <p:nvSpPr>
          <p:cNvPr id="3" name="Content Placeholder 2"/>
          <p:cNvSpPr>
            <a:spLocks noGrp="1"/>
          </p:cNvSpPr>
          <p:nvPr>
            <p:ph idx="1"/>
          </p:nvPr>
        </p:nvSpPr>
        <p:spPr/>
        <p:txBody>
          <a:bodyPr>
            <a:normAutofit/>
          </a:bodyPr>
          <a:lstStyle/>
          <a:p>
            <a:r>
              <a:rPr lang="en-US" sz="2400" dirty="0" smtClean="0"/>
              <a:t>Dream is a word used to describe the subconscious experience of a sequence of images, sounds, ideas, emotions, or other sensations usually during sleep, especially REM sleep”.</a:t>
            </a:r>
          </a:p>
          <a:p>
            <a:r>
              <a:rPr lang="en-US" sz="2400" dirty="0" smtClean="0"/>
              <a:t>There is no neurologically agreed  upon, biological definition for dreaming .</a:t>
            </a:r>
          </a:p>
          <a:p>
            <a:r>
              <a:rPr lang="en-US" sz="2400" dirty="0" smtClean="0"/>
              <a:t>A dream is a coherent whole using the universal language of imagery to convey our internal and external life issues and how to deal with them, including our limitations in facing their reality.</a:t>
            </a:r>
          </a:p>
          <a:p>
            <a:r>
              <a:rPr lang="en-US" sz="2400" dirty="0" smtClean="0"/>
              <a:t>REM stands for “rapid eye movement”. REM sleep is a state of sleep in which brain activity is most like wakefulness.</a:t>
            </a:r>
          </a:p>
          <a:p>
            <a:endParaRPr lang="en-US" sz="2400" dirty="0" smtClean="0"/>
          </a:p>
          <a:p>
            <a:endParaRPr lang="en-US" sz="2400" dirty="0" smtClean="0"/>
          </a:p>
          <a:p>
            <a:endParaRPr lang="en-US" sz="2400" dirty="0"/>
          </a:p>
        </p:txBody>
      </p:sp>
    </p:spTree>
    <p:extLst>
      <p:ext uri="{BB962C8B-B14F-4D97-AF65-F5344CB8AC3E}">
        <p14:creationId xmlns="" xmlns:p14="http://schemas.microsoft.com/office/powerpoint/2010/main" val="32287095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researchonmedical.com/wp-content/uploads/2012/07/sleepcycle.jpg"/>
          <p:cNvPicPr>
            <a:picLocks noChangeAspect="1" noChangeArrowheads="1"/>
          </p:cNvPicPr>
          <p:nvPr/>
        </p:nvPicPr>
        <p:blipFill>
          <a:blip r:embed="rId2" cstate="print"/>
          <a:srcRect/>
          <a:stretch>
            <a:fillRect/>
          </a:stretch>
        </p:blipFill>
        <p:spPr bwMode="auto">
          <a:xfrm>
            <a:off x="3200400" y="3088658"/>
            <a:ext cx="5467350" cy="3769342"/>
          </a:xfrm>
          <a:prstGeom prst="rect">
            <a:avLst/>
          </a:prstGeom>
          <a:noFill/>
        </p:spPr>
      </p:pic>
      <p:sp>
        <p:nvSpPr>
          <p:cNvPr id="2" name="Title 1"/>
          <p:cNvSpPr>
            <a:spLocks noGrp="1"/>
          </p:cNvSpPr>
          <p:nvPr>
            <p:ph type="title"/>
          </p:nvPr>
        </p:nvSpPr>
        <p:spPr/>
        <p:txBody>
          <a:bodyPr>
            <a:normAutofit/>
          </a:bodyPr>
          <a:lstStyle/>
          <a:p>
            <a:r>
              <a:rPr lang="en-US" sz="4800" b="1" dirty="0" smtClean="0">
                <a:solidFill>
                  <a:schemeClr val="tx1"/>
                </a:solidFill>
              </a:rPr>
              <a:t>Dreams</a:t>
            </a:r>
            <a:endParaRPr lang="en-US" sz="4800" b="1" dirty="0">
              <a:solidFill>
                <a:schemeClr val="tx1"/>
              </a:solidFill>
            </a:endParaRPr>
          </a:p>
        </p:txBody>
      </p:sp>
      <p:sp>
        <p:nvSpPr>
          <p:cNvPr id="3" name="Content Placeholder 2"/>
          <p:cNvSpPr>
            <a:spLocks noGrp="1"/>
          </p:cNvSpPr>
          <p:nvPr>
            <p:ph idx="1"/>
          </p:nvPr>
        </p:nvSpPr>
        <p:spPr/>
        <p:txBody>
          <a:bodyPr>
            <a:normAutofit/>
          </a:bodyPr>
          <a:lstStyle/>
          <a:p>
            <a:r>
              <a:rPr lang="en-US" sz="2400" dirty="0" smtClean="0"/>
              <a:t>When one falls asleep, the body and mind experience different levels of sleep throughout the night.  Your sleep cycles consist of REM sleep (Rapid Eye Movement) and NREM (Non Rapid Eye Movement) which cycle consistently in five stages throughout the night.</a:t>
            </a:r>
          </a:p>
          <a:p>
            <a:endParaRPr lang="en-US" sz="2400" dirty="0"/>
          </a:p>
        </p:txBody>
      </p:sp>
    </p:spTree>
    <p:extLst>
      <p:ext uri="{BB962C8B-B14F-4D97-AF65-F5344CB8AC3E}">
        <p14:creationId xmlns="" xmlns:p14="http://schemas.microsoft.com/office/powerpoint/2010/main" val="8519795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of Sleep Video</a:t>
            </a:r>
            <a:endParaRPr lang="en-US" dirty="0"/>
          </a:p>
        </p:txBody>
      </p:sp>
      <p:pic>
        <p:nvPicPr>
          <p:cNvPr id="4" name="Sleep Cycle Stages.mp4">
            <a:hlinkClick r:id="" action="ppaction://media"/>
          </p:cNvPr>
          <p:cNvPicPr>
            <a:picLocks noGrp="1" noRot="1" noChangeAspect="1"/>
          </p:cNvPicPr>
          <p:nvPr>
            <p:ph sz="quarter" idx="1"/>
            <a:videoFile r:link="rId1"/>
          </p:nvPr>
        </p:nvPicPr>
        <p:blipFill>
          <a:blip r:embed="rId3" cstate="print"/>
          <a:stretch>
            <a:fillRect/>
          </a:stretch>
        </p:blipFill>
        <p:spPr>
          <a:xfrm>
            <a:off x="1295400" y="1676400"/>
            <a:ext cx="6670675" cy="500300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chemeClr val="tx1"/>
                </a:solidFill>
              </a:rPr>
              <a:t>Dreams</a:t>
            </a:r>
            <a:endParaRPr lang="en-US" sz="4800" b="1" dirty="0">
              <a:solidFill>
                <a:schemeClr val="tx1"/>
              </a:solidFill>
            </a:endParaRPr>
          </a:p>
        </p:txBody>
      </p:sp>
      <p:sp>
        <p:nvSpPr>
          <p:cNvPr id="3" name="Content Placeholder 2"/>
          <p:cNvSpPr>
            <a:spLocks noGrp="1"/>
          </p:cNvSpPr>
          <p:nvPr>
            <p:ph idx="1"/>
          </p:nvPr>
        </p:nvSpPr>
        <p:spPr/>
        <p:txBody>
          <a:bodyPr>
            <a:normAutofit/>
          </a:bodyPr>
          <a:lstStyle/>
          <a:p>
            <a:r>
              <a:rPr lang="en-US" sz="2400" dirty="0" smtClean="0"/>
              <a:t>Lucid dreaming, occurs when dreamers realize that they are dreaming (lucid dreaming can occur with varying levels of awareness and dream control).</a:t>
            </a:r>
          </a:p>
          <a:p>
            <a:r>
              <a:rPr lang="en-US" sz="2400" dirty="0" smtClean="0"/>
              <a:t>A nightmare is a disturbing dream that causes the dreamer to wake up feeling anxious and frightened. Nightmares may be a  response to real life  trauma and situations.</a:t>
            </a:r>
          </a:p>
          <a:p>
            <a:endParaRPr lang="en-US" sz="2400" dirty="0"/>
          </a:p>
        </p:txBody>
      </p:sp>
      <p:pic>
        <p:nvPicPr>
          <p:cNvPr id="2050" name="Picture 2" descr="http://cauldronsandcupcakes.files.wordpress.com/2013/01/bad_dreams___by_wario_girl.jpg"/>
          <p:cNvPicPr>
            <a:picLocks noChangeAspect="1" noChangeArrowheads="1"/>
          </p:cNvPicPr>
          <p:nvPr/>
        </p:nvPicPr>
        <p:blipFill>
          <a:blip r:embed="rId2" cstate="print"/>
          <a:srcRect/>
          <a:stretch>
            <a:fillRect/>
          </a:stretch>
        </p:blipFill>
        <p:spPr bwMode="auto">
          <a:xfrm>
            <a:off x="3200400" y="4114800"/>
            <a:ext cx="3276600" cy="2457450"/>
          </a:xfrm>
          <a:prstGeom prst="rect">
            <a:avLst/>
          </a:prstGeom>
          <a:noFill/>
        </p:spPr>
      </p:pic>
    </p:spTree>
    <p:extLst>
      <p:ext uri="{BB962C8B-B14F-4D97-AF65-F5344CB8AC3E}">
        <p14:creationId xmlns="" xmlns:p14="http://schemas.microsoft.com/office/powerpoint/2010/main" val="8519795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chemeClr val="tx1"/>
                </a:solidFill>
              </a:rPr>
              <a:t>Dreams</a:t>
            </a:r>
            <a:endParaRPr lang="en-US" sz="4800" b="1" dirty="0">
              <a:solidFill>
                <a:schemeClr val="tx1"/>
              </a:solidFill>
            </a:endParaRPr>
          </a:p>
        </p:txBody>
      </p:sp>
      <p:sp>
        <p:nvSpPr>
          <p:cNvPr id="3" name="Content Placeholder 2"/>
          <p:cNvSpPr>
            <a:spLocks noGrp="1"/>
          </p:cNvSpPr>
          <p:nvPr>
            <p:ph idx="1"/>
          </p:nvPr>
        </p:nvSpPr>
        <p:spPr/>
        <p:txBody>
          <a:bodyPr>
            <a:normAutofit lnSpcReduction="10000"/>
          </a:bodyPr>
          <a:lstStyle/>
          <a:p>
            <a:r>
              <a:rPr lang="en-US" sz="2400" dirty="0" smtClean="0"/>
              <a:t>Recurring dreams repeat themselves with little variation in story or theme. These dreams may be positive, but most often they are nightmarish in content. </a:t>
            </a:r>
          </a:p>
          <a:p>
            <a:r>
              <a:rPr lang="en-US" sz="2400" dirty="0" smtClean="0"/>
              <a:t>Some researchers suggest that dreams serve no real purpose, while others believe that dreaming is essential to mental, emotional and physical well-being.</a:t>
            </a:r>
          </a:p>
          <a:p>
            <a:r>
              <a:rPr lang="en-US" sz="2400" dirty="0" smtClean="0"/>
              <a:t>Children are also more likely to have "fantastic" dreams, while adults' dreams tend to contain more elements of reality.</a:t>
            </a:r>
          </a:p>
          <a:p>
            <a:r>
              <a:rPr lang="en-US" sz="2400" dirty="0" smtClean="0"/>
              <a:t>Common types of dreams are: falling, being chased, being in an exam, solving issues, being with the people who have passed, by loving others secretly, snakes, killing others or being killed etc.</a:t>
            </a:r>
            <a:endParaRPr lang="en-US" sz="2400" dirty="0"/>
          </a:p>
        </p:txBody>
      </p:sp>
    </p:spTree>
    <p:extLst>
      <p:ext uri="{BB962C8B-B14F-4D97-AF65-F5344CB8AC3E}">
        <p14:creationId xmlns="" xmlns:p14="http://schemas.microsoft.com/office/powerpoint/2010/main" val="41958213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chemeClr val="tx1"/>
                </a:solidFill>
              </a:rPr>
              <a:t>Dreams</a:t>
            </a:r>
            <a:endParaRPr lang="en-US" sz="4800" b="1" dirty="0">
              <a:solidFill>
                <a:schemeClr val="tx1"/>
              </a:solidFill>
            </a:endParaRPr>
          </a:p>
        </p:txBody>
      </p:sp>
      <p:sp>
        <p:nvSpPr>
          <p:cNvPr id="3" name="Content Placeholder 2"/>
          <p:cNvSpPr>
            <a:spLocks noGrp="1"/>
          </p:cNvSpPr>
          <p:nvPr>
            <p:ph idx="1"/>
          </p:nvPr>
        </p:nvSpPr>
        <p:spPr/>
        <p:txBody>
          <a:bodyPr>
            <a:normAutofit lnSpcReduction="10000"/>
          </a:bodyPr>
          <a:lstStyle/>
          <a:p>
            <a:r>
              <a:rPr lang="en-US" sz="2400" dirty="0" smtClean="0"/>
              <a:t>Common theories on dreams are: </a:t>
            </a:r>
          </a:p>
          <a:p>
            <a:r>
              <a:rPr lang="en-US" sz="2400" dirty="0" smtClean="0"/>
              <a:t>Freud’s Wish-Fulfillment theory, saying that Dreams are an attempt to satisfy sexual and aggressive impulses that we cannot satisfy when we are awake.</a:t>
            </a:r>
          </a:p>
          <a:p>
            <a:r>
              <a:rPr lang="en-US" sz="2400" dirty="0" smtClean="0"/>
              <a:t>Activation- Synthesis Theory: Dreams result from random activation of brain cells responsible for eye movement, muscle movement, balance, and vision.</a:t>
            </a:r>
            <a:endParaRPr lang="en-US" sz="2400" dirty="0"/>
          </a:p>
          <a:p>
            <a:r>
              <a:rPr lang="en-US" sz="2400" dirty="0" smtClean="0"/>
              <a:t>Problem Solving Theory: Dreams give people a chance to review and address problems they face during the day.</a:t>
            </a:r>
          </a:p>
          <a:p>
            <a:r>
              <a:rPr lang="en-US" sz="2400" dirty="0" smtClean="0"/>
              <a:t>Mental Housekeeping Theory: During sleep, the brain shuts out sensory input so it can process what was stored in memory during the day</a:t>
            </a:r>
          </a:p>
        </p:txBody>
      </p:sp>
    </p:spTree>
    <p:extLst>
      <p:ext uri="{BB962C8B-B14F-4D97-AF65-F5344CB8AC3E}">
        <p14:creationId xmlns="" xmlns:p14="http://schemas.microsoft.com/office/powerpoint/2010/main" val="33720246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chemeClr val="tx1"/>
                </a:solidFill>
              </a:rPr>
              <a:t>Some Facts about Dreams</a:t>
            </a:r>
            <a:endParaRPr lang="en-US" sz="4800" b="1" dirty="0">
              <a:solidFill>
                <a:schemeClr val="tx1"/>
              </a:solidFill>
            </a:endParaRPr>
          </a:p>
        </p:txBody>
      </p:sp>
      <p:sp>
        <p:nvSpPr>
          <p:cNvPr id="3" name="Content Placeholder 2"/>
          <p:cNvSpPr>
            <a:spLocks noGrp="1"/>
          </p:cNvSpPr>
          <p:nvPr>
            <p:ph idx="1"/>
          </p:nvPr>
        </p:nvSpPr>
        <p:spPr/>
        <p:txBody>
          <a:bodyPr>
            <a:normAutofit/>
          </a:bodyPr>
          <a:lstStyle/>
          <a:p>
            <a:r>
              <a:rPr lang="en-US" sz="2400" dirty="0" smtClean="0"/>
              <a:t>Humans spend about 6 years dreaming.</a:t>
            </a:r>
          </a:p>
          <a:p>
            <a:r>
              <a:rPr lang="en-US" sz="2400" dirty="0" smtClean="0"/>
              <a:t>Dreams are generated in the forebrain.</a:t>
            </a:r>
          </a:p>
          <a:p>
            <a:r>
              <a:rPr lang="en-US" sz="2400" dirty="0" smtClean="0"/>
              <a:t>Most common emotion experienced during dreaming is anxiety.</a:t>
            </a:r>
          </a:p>
          <a:p>
            <a:r>
              <a:rPr lang="en-US" sz="2400" dirty="0" smtClean="0"/>
              <a:t>This parallel much of the current research on gender and gender role comparisons in aggressive behavior.</a:t>
            </a:r>
          </a:p>
          <a:p>
            <a:r>
              <a:rPr lang="en-US" sz="2400" dirty="0" smtClean="0"/>
              <a:t>In general, more introverted, psychologically oriented people naturally remember their dreams and practical, concrete thinkers don’t.</a:t>
            </a:r>
          </a:p>
          <a:p>
            <a:r>
              <a:rPr lang="en-US" sz="2400" dirty="0" smtClean="0"/>
              <a:t>Approximately 70% of women have recurring dreams and 65% of men.</a:t>
            </a:r>
          </a:p>
          <a:p>
            <a:endParaRPr lang="en-US" sz="2400" dirty="0" smtClean="0"/>
          </a:p>
          <a:p>
            <a:endParaRPr lang="en-US" sz="2400" dirty="0"/>
          </a:p>
        </p:txBody>
      </p:sp>
    </p:spTree>
    <p:extLst>
      <p:ext uri="{BB962C8B-B14F-4D97-AF65-F5344CB8AC3E}">
        <p14:creationId xmlns="" xmlns:p14="http://schemas.microsoft.com/office/powerpoint/2010/main" val="27597190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4038600"/>
            <a:ext cx="6477000" cy="1828800"/>
          </a:xfrm>
        </p:spPr>
        <p:txBody>
          <a:bodyPr>
            <a:normAutofit/>
          </a:bodyPr>
          <a:lstStyle/>
          <a:p>
            <a:r>
              <a:rPr lang="en-US" sz="3600" b="1" dirty="0" smtClean="0">
                <a:solidFill>
                  <a:schemeClr val="tx1"/>
                </a:solidFill>
                <a:latin typeface="Arial" pitchFamily="34" charset="0"/>
                <a:cs typeface="Arial" pitchFamily="34" charset="0"/>
              </a:rPr>
              <a:t>Criminal Psychology</a:t>
            </a:r>
            <a:endParaRPr lang="en-US" sz="3600" dirty="0"/>
          </a:p>
        </p:txBody>
      </p:sp>
      <p:pic>
        <p:nvPicPr>
          <p:cNvPr id="5" name="Picture 2" descr="psy"/>
          <p:cNvPicPr>
            <a:picLocks noChangeAspect="1" noChangeArrowheads="1"/>
          </p:cNvPicPr>
          <p:nvPr/>
        </p:nvPicPr>
        <p:blipFill>
          <a:blip r:embed="rId2" cstate="print"/>
          <a:srcRect/>
          <a:stretch>
            <a:fillRect/>
          </a:stretch>
        </p:blipFill>
        <p:spPr bwMode="auto">
          <a:xfrm>
            <a:off x="1828800" y="533400"/>
            <a:ext cx="5686967" cy="4267200"/>
          </a:xfrm>
          <a:prstGeom prst="rect">
            <a:avLst/>
          </a:prstGeom>
          <a:noFill/>
        </p:spPr>
      </p:pic>
      <p:sp>
        <p:nvSpPr>
          <p:cNvPr id="6" name="Subtitle 5"/>
          <p:cNvSpPr>
            <a:spLocks noGrp="1"/>
          </p:cNvSpPr>
          <p:nvPr>
            <p:ph type="subTitle" idx="1"/>
          </p:nvPr>
        </p:nvSpPr>
        <p:spPr/>
        <p:txBody>
          <a:bodyPr/>
          <a:lstStyle/>
          <a:p>
            <a:endParaRPr lang="en-US"/>
          </a:p>
        </p:txBody>
      </p:sp>
    </p:spTree>
    <p:extLst>
      <p:ext uri="{BB962C8B-B14F-4D97-AF65-F5344CB8AC3E}">
        <p14:creationId xmlns="" xmlns:p14="http://schemas.microsoft.com/office/powerpoint/2010/main" val="16053521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Crime</a:t>
            </a:r>
            <a:endParaRPr lang="en-US" b="1" dirty="0">
              <a:solidFill>
                <a:schemeClr val="tx1"/>
              </a:solidFill>
            </a:endParaRPr>
          </a:p>
        </p:txBody>
      </p:sp>
      <p:sp>
        <p:nvSpPr>
          <p:cNvPr id="3" name="Content Placeholder 2"/>
          <p:cNvSpPr>
            <a:spLocks noGrp="1"/>
          </p:cNvSpPr>
          <p:nvPr>
            <p:ph sz="quarter" idx="1"/>
          </p:nvPr>
        </p:nvSpPr>
        <p:spPr>
          <a:xfrm>
            <a:off x="228600" y="1600200"/>
            <a:ext cx="8915400" cy="4495800"/>
          </a:xfrm>
        </p:spPr>
        <p:txBody>
          <a:bodyPr/>
          <a:lstStyle/>
          <a:p>
            <a:r>
              <a:rPr lang="en-US" sz="2000" dirty="0" smtClean="0">
                <a:latin typeface="Arial" pitchFamily="34" charset="0"/>
                <a:cs typeface="Arial" pitchFamily="34" charset="0"/>
              </a:rPr>
              <a:t>Crime is a violation of one or more rules or laws for which some governing authority or force may ultimately prescribe a punishment.</a:t>
            </a:r>
          </a:p>
          <a:p>
            <a:r>
              <a:rPr lang="en-US" sz="2000" dirty="0" smtClean="0">
                <a:latin typeface="Arial" pitchFamily="34" charset="0"/>
                <a:cs typeface="Arial" pitchFamily="34" charset="0"/>
              </a:rPr>
              <a:t>Example: robbery, murder</a:t>
            </a:r>
          </a:p>
          <a:p>
            <a:r>
              <a:rPr lang="en-US" b="1" u="sng" dirty="0" smtClean="0"/>
              <a:t>Types of Crime:</a:t>
            </a:r>
          </a:p>
          <a:p>
            <a:endParaRPr lang="en-US" dirty="0"/>
          </a:p>
        </p:txBody>
      </p:sp>
      <p:graphicFrame>
        <p:nvGraphicFramePr>
          <p:cNvPr id="4" name="Content Placeholder 3"/>
          <p:cNvGraphicFramePr>
            <a:graphicFrameLocks/>
          </p:cNvGraphicFramePr>
          <p:nvPr/>
        </p:nvGraphicFramePr>
        <p:xfrm>
          <a:off x="2667000" y="2286001"/>
          <a:ext cx="7086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1"/>
                </a:solidFill>
              </a:rPr>
              <a:t>Criminal Psychology</a:t>
            </a:r>
            <a:endParaRPr lang="en-US" sz="4000" b="1" dirty="0">
              <a:solidFill>
                <a:schemeClr val="tx1"/>
              </a:solidFill>
            </a:endParaRPr>
          </a:p>
        </p:txBody>
      </p:sp>
      <p:sp>
        <p:nvSpPr>
          <p:cNvPr id="3" name="Content Placeholder 2"/>
          <p:cNvSpPr>
            <a:spLocks noGrp="1"/>
          </p:cNvSpPr>
          <p:nvPr>
            <p:ph sz="quarter" idx="1"/>
          </p:nvPr>
        </p:nvSpPr>
        <p:spPr>
          <a:xfrm>
            <a:off x="304800" y="1600200"/>
            <a:ext cx="8461248" cy="5029200"/>
          </a:xfrm>
        </p:spPr>
        <p:txBody>
          <a:bodyPr>
            <a:normAutofit/>
          </a:bodyPr>
          <a:lstStyle/>
          <a:p>
            <a:pPr algn="just"/>
            <a:r>
              <a:rPr lang="en-US" sz="2000" dirty="0" smtClean="0">
                <a:latin typeface="Arial" pitchFamily="34" charset="0"/>
                <a:cs typeface="Arial" pitchFamily="34" charset="0"/>
              </a:rPr>
              <a:t>Criminal or forensic psychology is a field of psychology which focuses on criminals. </a:t>
            </a:r>
            <a:endParaRPr lang="en-US" altLang="zh-TW" sz="2000" dirty="0" smtClean="0">
              <a:latin typeface="Arial" pitchFamily="34" charset="0"/>
              <a:cs typeface="Arial" pitchFamily="34" charset="0"/>
            </a:endParaRPr>
          </a:p>
          <a:p>
            <a:pPr algn="just"/>
            <a:r>
              <a:rPr lang="en-US" altLang="zh-TW" sz="2000" dirty="0" smtClean="0">
                <a:latin typeface="Arial" pitchFamily="34" charset="0"/>
                <a:cs typeface="Arial" pitchFamily="34" charset="0"/>
              </a:rPr>
              <a:t>To study the psychological factor of the criminal </a:t>
            </a:r>
            <a:r>
              <a:rPr lang="en-US" altLang="zh-TW" sz="2000" dirty="0" err="1" smtClean="0">
                <a:latin typeface="Arial" pitchFamily="34" charset="0"/>
                <a:cs typeface="Arial" pitchFamily="34" charset="0"/>
              </a:rPr>
              <a:t>e.g</a:t>
            </a:r>
            <a:r>
              <a:rPr lang="en-US" altLang="zh-TW" sz="2000" dirty="0" smtClean="0">
                <a:latin typeface="Arial" pitchFamily="34" charset="0"/>
                <a:cs typeface="Arial" pitchFamily="34" charset="0"/>
              </a:rPr>
              <a:t>: motivation; to examine the character, environment of the criminal and the process of the criminal behavior.</a:t>
            </a:r>
          </a:p>
          <a:p>
            <a:pPr algn="just"/>
            <a:r>
              <a:rPr lang="en-US" sz="2000" dirty="0" smtClean="0">
                <a:latin typeface="Arial" pitchFamily="34" charset="0"/>
                <a:cs typeface="Arial" pitchFamily="34" charset="0"/>
              </a:rPr>
              <a:t>Motivation of crime: </a:t>
            </a:r>
          </a:p>
          <a:p>
            <a:pPr lvl="2" algn="just">
              <a:lnSpc>
                <a:spcPct val="90000"/>
              </a:lnSpc>
              <a:buFont typeface="Wingdings" pitchFamily="2" charset="2"/>
              <a:buChar char="§"/>
            </a:pPr>
            <a:r>
              <a:rPr lang="en-US" altLang="zh-TW" sz="2000" dirty="0" smtClean="0">
                <a:latin typeface="Arial" pitchFamily="34" charset="0"/>
                <a:cs typeface="Arial" pitchFamily="34" charset="0"/>
              </a:rPr>
              <a:t>Desire</a:t>
            </a:r>
          </a:p>
          <a:p>
            <a:pPr lvl="2" algn="just">
              <a:lnSpc>
                <a:spcPct val="90000"/>
              </a:lnSpc>
              <a:buFont typeface="Wingdings" pitchFamily="2" charset="2"/>
              <a:buChar char="§"/>
            </a:pPr>
            <a:r>
              <a:rPr lang="en-US" altLang="zh-TW" sz="2000" dirty="0" smtClean="0">
                <a:latin typeface="Arial" pitchFamily="34" charset="0"/>
                <a:cs typeface="Arial" pitchFamily="34" charset="0"/>
              </a:rPr>
              <a:t>Ability</a:t>
            </a:r>
          </a:p>
          <a:p>
            <a:pPr lvl="2" algn="just">
              <a:lnSpc>
                <a:spcPct val="90000"/>
              </a:lnSpc>
              <a:buFont typeface="Wingdings" pitchFamily="2" charset="2"/>
              <a:buChar char="§"/>
            </a:pPr>
            <a:r>
              <a:rPr lang="en-US" altLang="zh-TW" sz="2000" dirty="0" smtClean="0">
                <a:latin typeface="Arial" pitchFamily="34" charset="0"/>
                <a:cs typeface="Arial" pitchFamily="34" charset="0"/>
              </a:rPr>
              <a:t>Opportunity</a:t>
            </a:r>
          </a:p>
          <a:p>
            <a:pPr algn="just"/>
            <a:r>
              <a:rPr lang="en-GB" sz="2000" dirty="0" smtClean="0">
                <a:latin typeface="Arial" pitchFamily="34" charset="0"/>
                <a:cs typeface="Arial" pitchFamily="34" charset="0"/>
              </a:rPr>
              <a:t>Criminal behaviour is designated according to age and intention – thus the same behaviour can be seen as criminal in one case and not in another.</a:t>
            </a:r>
          </a:p>
          <a:p>
            <a:pPr algn="just"/>
            <a:r>
              <a:rPr lang="en-GB" sz="2000" dirty="0" smtClean="0">
                <a:latin typeface="Arial" pitchFamily="34" charset="0"/>
                <a:cs typeface="Arial" pitchFamily="34" charset="0"/>
              </a:rPr>
              <a:t>Individuals are deemed to have committed a criminal act only if they can be shown to have had the intention of doing so.</a:t>
            </a:r>
            <a:endParaRPr lang="en-US" sz="2000" dirty="0">
              <a:latin typeface="Arial" pitchFamily="34" charset="0"/>
              <a:cs typeface="Arial" pitchFamily="34" charset="0"/>
            </a:endParaRPr>
          </a:p>
        </p:txBody>
      </p:sp>
      <p:pic>
        <p:nvPicPr>
          <p:cNvPr id="4" name="Picture 2" descr="http://www.buzzle.com/img/articleImages/548470-25318-48.jpg"/>
          <p:cNvPicPr>
            <a:picLocks noChangeAspect="1" noChangeArrowheads="1"/>
          </p:cNvPicPr>
          <p:nvPr/>
        </p:nvPicPr>
        <p:blipFill>
          <a:blip r:embed="rId2" cstate="print"/>
          <a:srcRect l="22522" t="23077"/>
          <a:stretch>
            <a:fillRect/>
          </a:stretch>
        </p:blipFill>
        <p:spPr bwMode="auto">
          <a:xfrm>
            <a:off x="5105400" y="3048000"/>
            <a:ext cx="2362200" cy="1568266"/>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1"/>
                </a:solidFill>
              </a:rPr>
              <a:t>Theories of Criminal Psychology</a:t>
            </a:r>
            <a:endParaRPr lang="en-US" sz="4000" b="1" dirty="0">
              <a:solidFill>
                <a:schemeClr val="tx1"/>
              </a:solidFill>
            </a:endParaRPr>
          </a:p>
        </p:txBody>
      </p:sp>
      <p:sp>
        <p:nvSpPr>
          <p:cNvPr id="3" name="Content Placeholder 2"/>
          <p:cNvSpPr>
            <a:spLocks noGrp="1"/>
          </p:cNvSpPr>
          <p:nvPr>
            <p:ph sz="quarter" idx="1"/>
          </p:nvPr>
        </p:nvSpPr>
        <p:spPr>
          <a:xfrm>
            <a:off x="381000" y="1600200"/>
            <a:ext cx="8458200" cy="5257800"/>
          </a:xfrm>
        </p:spPr>
        <p:txBody>
          <a:bodyPr>
            <a:normAutofit/>
          </a:bodyPr>
          <a:lstStyle/>
          <a:p>
            <a:pPr algn="just"/>
            <a:r>
              <a:rPr lang="en-US" sz="2000" b="1" dirty="0" smtClean="0">
                <a:solidFill>
                  <a:schemeClr val="accent2">
                    <a:lumMod val="75000"/>
                  </a:schemeClr>
                </a:solidFill>
                <a:latin typeface="Arial" pitchFamily="34" charset="0"/>
                <a:cs typeface="Arial" pitchFamily="34" charset="0"/>
              </a:rPr>
              <a:t>Psychoanalytic Theory: </a:t>
            </a:r>
            <a:r>
              <a:rPr lang="en-US" sz="2000" dirty="0" smtClean="0">
                <a:latin typeface="Arial" pitchFamily="34" charset="0"/>
                <a:cs typeface="Arial" pitchFamily="34" charset="0"/>
              </a:rPr>
              <a:t>Freud claimed that all human beings are born with certain </a:t>
            </a:r>
            <a:r>
              <a:rPr lang="en-US" sz="2000" b="1" dirty="0" smtClean="0">
                <a:latin typeface="Arial" pitchFamily="34" charset="0"/>
                <a:cs typeface="Arial" pitchFamily="34" charset="0"/>
              </a:rPr>
              <a:t>instincts</a:t>
            </a:r>
            <a:r>
              <a:rPr lang="en-US" sz="2000" dirty="0" smtClean="0">
                <a:latin typeface="Arial" pitchFamily="34" charset="0"/>
                <a:cs typeface="Arial" pitchFamily="34" charset="0"/>
              </a:rPr>
              <a:t>, i.e. with a natural tendency to satisfy their biologically determined needs for food, shelter and warmth, thus all human have criminal tendency. </a:t>
            </a:r>
          </a:p>
          <a:p>
            <a:pPr algn="just"/>
            <a:r>
              <a:rPr lang="en-US" sz="2000" b="1" dirty="0" smtClean="0">
                <a:solidFill>
                  <a:schemeClr val="accent2">
                    <a:lumMod val="75000"/>
                  </a:schemeClr>
                </a:solidFill>
                <a:latin typeface="Arial" pitchFamily="34" charset="0"/>
                <a:cs typeface="Arial" pitchFamily="34" charset="0"/>
              </a:rPr>
              <a:t>Intelligence and Crime: </a:t>
            </a:r>
            <a:r>
              <a:rPr lang="en-US" sz="2000" dirty="0" smtClean="0">
                <a:latin typeface="Arial" pitchFamily="34" charset="0"/>
                <a:cs typeface="Arial" pitchFamily="34" charset="0"/>
              </a:rPr>
              <a:t>The brighter might get arrested less. Goddard used intelligence tests on institutionalized populations such as prisoners in the early 20th century. He concluded that most prisoners were “unintelligent”</a:t>
            </a:r>
          </a:p>
          <a:p>
            <a:pPr algn="just"/>
            <a:r>
              <a:rPr lang="en-US" sz="2000" b="1" dirty="0" smtClean="0">
                <a:solidFill>
                  <a:schemeClr val="accent2">
                    <a:lumMod val="75000"/>
                  </a:schemeClr>
                </a:solidFill>
                <a:latin typeface="Arial" pitchFamily="34" charset="0"/>
                <a:cs typeface="Arial" pitchFamily="34" charset="0"/>
              </a:rPr>
              <a:t>Learning Theories: </a:t>
            </a:r>
            <a:r>
              <a:rPr lang="en-US" sz="2000" dirty="0" smtClean="0">
                <a:latin typeface="Arial" pitchFamily="34" charset="0"/>
                <a:cs typeface="Arial" pitchFamily="34" charset="0"/>
              </a:rPr>
              <a:t>(Albert </a:t>
            </a:r>
            <a:r>
              <a:rPr lang="en-US" sz="2000" dirty="0" err="1" smtClean="0">
                <a:latin typeface="Arial" pitchFamily="34" charset="0"/>
                <a:cs typeface="Arial" pitchFamily="34" charset="0"/>
              </a:rPr>
              <a:t>Bandura</a:t>
            </a:r>
            <a:r>
              <a:rPr lang="en-US" sz="2000" dirty="0" smtClean="0">
                <a:latin typeface="Arial" pitchFamily="34" charset="0"/>
                <a:cs typeface="Arial" pitchFamily="34" charset="0"/>
              </a:rPr>
              <a:t>) presented theory that Criminal behavior is learned through direct and indirect reinforcement. </a:t>
            </a:r>
          </a:p>
          <a:p>
            <a:pPr lvl="2" algn="just"/>
            <a:r>
              <a:rPr lang="en-US" sz="2000" dirty="0" smtClean="0">
                <a:latin typeface="Arial" pitchFamily="34" charset="0"/>
                <a:cs typeface="Arial" pitchFamily="34" charset="0"/>
              </a:rPr>
              <a:t>Example: by interacting with anti-social peers, watching violence on television </a:t>
            </a:r>
            <a:r>
              <a:rPr lang="en-US" sz="2000" dirty="0" err="1" smtClean="0">
                <a:latin typeface="Arial" pitchFamily="34" charset="0"/>
                <a:cs typeface="Arial" pitchFamily="34" charset="0"/>
              </a:rPr>
              <a:t>e.t.c</a:t>
            </a:r>
            <a:r>
              <a:rPr lang="en-US" sz="2000" dirty="0" smtClean="0">
                <a:latin typeface="Arial" pitchFamily="34" charset="0"/>
                <a:cs typeface="Arial" pitchFamily="34" charset="0"/>
              </a:rPr>
              <a:t>.</a:t>
            </a:r>
          </a:p>
          <a:p>
            <a:pPr algn="just"/>
            <a:r>
              <a:rPr lang="en-US" sz="2000" b="1" dirty="0" smtClean="0">
                <a:solidFill>
                  <a:schemeClr val="accent2">
                    <a:lumMod val="75000"/>
                  </a:schemeClr>
                </a:solidFill>
                <a:latin typeface="Arial" pitchFamily="34" charset="0"/>
                <a:cs typeface="Arial" pitchFamily="34" charset="0"/>
              </a:rPr>
              <a:t>Social Learning Theory: </a:t>
            </a:r>
            <a:r>
              <a:rPr lang="en-US" sz="2000" dirty="0" smtClean="0">
                <a:latin typeface="Arial" pitchFamily="34" charset="0"/>
                <a:cs typeface="Arial" pitchFamily="34" charset="0"/>
              </a:rPr>
              <a:t>according to the theory Aggression is learned, not innate. It requires personal observation of aggression or rewards for aggression.</a:t>
            </a:r>
          </a:p>
          <a:p>
            <a:pPr algn="just"/>
            <a:endParaRPr lang="en-US" sz="2000" b="1" dirty="0" smtClean="0">
              <a:solidFill>
                <a:schemeClr val="accent2">
                  <a:lumMod val="75000"/>
                </a:schemeClr>
              </a:solidFill>
              <a:latin typeface="Arial" pitchFamily="34" charset="0"/>
              <a:cs typeface="Arial" pitchFamily="34" charset="0"/>
            </a:endParaRPr>
          </a:p>
          <a:p>
            <a:pPr algn="just"/>
            <a:endParaRPr lang="en-US" sz="2000" dirty="0" smtClean="0">
              <a:latin typeface="Arial" pitchFamily="34" charset="0"/>
              <a:cs typeface="Arial" pitchFamily="34" charset="0"/>
            </a:endParaRPr>
          </a:p>
          <a:p>
            <a:pPr algn="just"/>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1"/>
                </a:solidFill>
              </a:rPr>
              <a:t>Theories of Criminal Psychology</a:t>
            </a:r>
            <a:endParaRPr lang="en-US" sz="4000" b="1" dirty="0">
              <a:solidFill>
                <a:schemeClr val="tx1"/>
              </a:solidFill>
            </a:endParaRPr>
          </a:p>
        </p:txBody>
      </p:sp>
      <p:sp>
        <p:nvSpPr>
          <p:cNvPr id="3" name="Content Placeholder 2"/>
          <p:cNvSpPr>
            <a:spLocks noGrp="1"/>
          </p:cNvSpPr>
          <p:nvPr>
            <p:ph sz="quarter" idx="1"/>
          </p:nvPr>
        </p:nvSpPr>
        <p:spPr>
          <a:xfrm>
            <a:off x="152400" y="1600200"/>
            <a:ext cx="8763000" cy="5257800"/>
          </a:xfrm>
        </p:spPr>
        <p:txBody>
          <a:bodyPr>
            <a:normAutofit/>
          </a:bodyPr>
          <a:lstStyle/>
          <a:p>
            <a:pPr algn="just"/>
            <a:r>
              <a:rPr lang="en-US" sz="2000" b="1" dirty="0" smtClean="0">
                <a:solidFill>
                  <a:schemeClr val="accent2">
                    <a:lumMod val="75000"/>
                  </a:schemeClr>
                </a:solidFill>
                <a:latin typeface="Arial" pitchFamily="34" charset="0"/>
                <a:cs typeface="Arial" pitchFamily="34" charset="0"/>
              </a:rPr>
              <a:t>Albert </a:t>
            </a:r>
            <a:r>
              <a:rPr lang="en-US" sz="2000" b="1" dirty="0" err="1" smtClean="0">
                <a:solidFill>
                  <a:schemeClr val="accent2">
                    <a:lumMod val="75000"/>
                  </a:schemeClr>
                </a:solidFill>
                <a:latin typeface="Arial" pitchFamily="34" charset="0"/>
                <a:cs typeface="Arial" pitchFamily="34" charset="0"/>
              </a:rPr>
              <a:t>Bandura</a:t>
            </a:r>
            <a:r>
              <a:rPr lang="en-US" sz="2000" b="1" dirty="0" smtClean="0">
                <a:solidFill>
                  <a:schemeClr val="accent2">
                    <a:lumMod val="75000"/>
                  </a:schemeClr>
                </a:solidFill>
                <a:latin typeface="Arial" pitchFamily="34" charset="0"/>
                <a:cs typeface="Arial" pitchFamily="34" charset="0"/>
              </a:rPr>
              <a:t> </a:t>
            </a:r>
            <a:r>
              <a:rPr lang="en-US" sz="2000" b="1" dirty="0" err="1" smtClean="0">
                <a:solidFill>
                  <a:schemeClr val="accent2">
                    <a:lumMod val="75000"/>
                  </a:schemeClr>
                </a:solidFill>
                <a:latin typeface="Arial" pitchFamily="34" charset="0"/>
                <a:cs typeface="Arial" pitchFamily="34" charset="0"/>
              </a:rPr>
              <a:t>Bobo</a:t>
            </a:r>
            <a:r>
              <a:rPr lang="en-US" sz="2000" b="1" dirty="0" smtClean="0">
                <a:solidFill>
                  <a:schemeClr val="accent2">
                    <a:lumMod val="75000"/>
                  </a:schemeClr>
                </a:solidFill>
                <a:latin typeface="Arial" pitchFamily="34" charset="0"/>
                <a:cs typeface="Arial" pitchFamily="34" charset="0"/>
              </a:rPr>
              <a:t> Doll Experiment: </a:t>
            </a:r>
            <a:r>
              <a:rPr lang="en-US" sz="2000" dirty="0" smtClean="0">
                <a:latin typeface="Arial" pitchFamily="34" charset="0"/>
                <a:cs typeface="Arial" pitchFamily="34" charset="0"/>
              </a:rPr>
              <a:t>He had children witness a model aggressively attacking a plastic clown called the </a:t>
            </a:r>
            <a:r>
              <a:rPr lang="en-US" sz="2000" dirty="0" err="1" smtClean="0">
                <a:latin typeface="Arial" pitchFamily="34" charset="0"/>
                <a:cs typeface="Arial" pitchFamily="34" charset="0"/>
              </a:rPr>
              <a:t>Bobo</a:t>
            </a:r>
            <a:r>
              <a:rPr lang="en-US" sz="2000" dirty="0" smtClean="0">
                <a:latin typeface="Arial" pitchFamily="34" charset="0"/>
                <a:cs typeface="Arial" pitchFamily="34" charset="0"/>
              </a:rPr>
              <a:t> doll.</a:t>
            </a:r>
          </a:p>
          <a:p>
            <a:pPr lvl="1" algn="just">
              <a:lnSpc>
                <a:spcPct val="80000"/>
              </a:lnSpc>
            </a:pPr>
            <a:r>
              <a:rPr lang="en-US" sz="2000" dirty="0" err="1" smtClean="0">
                <a:latin typeface="Arial" pitchFamily="34" charset="0"/>
                <a:cs typeface="Arial" pitchFamily="34" charset="0"/>
              </a:rPr>
              <a:t>Bandura</a:t>
            </a:r>
            <a:r>
              <a:rPr lang="en-US" sz="2000" dirty="0" smtClean="0">
                <a:latin typeface="Arial" pitchFamily="34" charset="0"/>
                <a:cs typeface="Arial" pitchFamily="34" charset="0"/>
              </a:rPr>
              <a:t> showed his film to groups of children and let them out to play, and found that Kids imitated the young lady in the film.</a:t>
            </a:r>
          </a:p>
          <a:p>
            <a:pPr algn="just"/>
            <a:r>
              <a:rPr lang="en-US" sz="2000" b="1" dirty="0" smtClean="0">
                <a:solidFill>
                  <a:schemeClr val="accent2">
                    <a:lumMod val="75000"/>
                  </a:schemeClr>
                </a:solidFill>
                <a:latin typeface="Arial" pitchFamily="34" charset="0"/>
                <a:cs typeface="Arial" pitchFamily="34" charset="0"/>
              </a:rPr>
              <a:t>Personality Theory: </a:t>
            </a:r>
          </a:p>
          <a:p>
            <a:pPr lvl="1" algn="just"/>
            <a:r>
              <a:rPr lang="en-US" sz="2000" dirty="0" smtClean="0">
                <a:latin typeface="Arial" pitchFamily="34" charset="0"/>
                <a:cs typeface="Arial" pitchFamily="34" charset="0"/>
              </a:rPr>
              <a:t>Hans </a:t>
            </a:r>
            <a:r>
              <a:rPr lang="en-US" sz="2000" dirty="0" err="1" smtClean="0">
                <a:latin typeface="Arial" pitchFamily="34" charset="0"/>
                <a:cs typeface="Arial" pitchFamily="34" charset="0"/>
              </a:rPr>
              <a:t>Eysenck</a:t>
            </a:r>
            <a:r>
              <a:rPr lang="en-US" sz="2000" dirty="0" smtClean="0">
                <a:latin typeface="Arial" pitchFamily="34" charset="0"/>
                <a:cs typeface="Arial" pitchFamily="34" charset="0"/>
              </a:rPr>
              <a:t> presented a PEN model according to which People high on Neuroticism and Extraversion are more likely to become involved in crime</a:t>
            </a:r>
          </a:p>
          <a:p>
            <a:r>
              <a:rPr lang="en-US" sz="2000" b="1" dirty="0" smtClean="0">
                <a:solidFill>
                  <a:schemeClr val="accent2">
                    <a:lumMod val="75000"/>
                  </a:schemeClr>
                </a:solidFill>
                <a:latin typeface="Arial" pitchFamily="34" charset="0"/>
                <a:cs typeface="Arial" pitchFamily="34" charset="0"/>
              </a:rPr>
              <a:t>Biological Theory:</a:t>
            </a:r>
          </a:p>
          <a:p>
            <a:pPr lvl="1"/>
            <a:r>
              <a:rPr lang="en-US" sz="2000" dirty="0" smtClean="0">
                <a:latin typeface="Arial" pitchFamily="34" charset="0"/>
                <a:cs typeface="Arial" pitchFamily="34" charset="0"/>
              </a:rPr>
              <a:t>Research has shown a relationship between high blood testosterone levels and increase male aggression.</a:t>
            </a:r>
          </a:p>
          <a:p>
            <a:pPr lvl="1"/>
            <a:r>
              <a:rPr lang="en-US" sz="2000" dirty="0" smtClean="0">
                <a:latin typeface="Arial" pitchFamily="34" charset="0"/>
                <a:cs typeface="Arial" pitchFamily="34" charset="0"/>
              </a:rPr>
              <a:t>A study of Scottish prisoners found that a small number of human had an XYY chromosome. These were identified as potentially violent and labeled “</a:t>
            </a:r>
            <a:r>
              <a:rPr lang="en-US" sz="2000" dirty="0" err="1" smtClean="0">
                <a:latin typeface="Arial" pitchFamily="34" charset="0"/>
                <a:cs typeface="Arial" pitchFamily="34" charset="0"/>
              </a:rPr>
              <a:t>supermale</a:t>
            </a:r>
            <a:r>
              <a:rPr lang="en-US" sz="2000" dirty="0" smtClean="0">
                <a:latin typeface="Arial" pitchFamily="34" charset="0"/>
                <a:cs typeface="Arial" pitchFamily="34" charset="0"/>
              </a:rPr>
              <a:t>” </a:t>
            </a:r>
          </a:p>
          <a:p>
            <a:pPr lvl="1"/>
            <a:endParaRPr lang="en-US" sz="2000" dirty="0" smtClean="0">
              <a:latin typeface="Arial" pitchFamily="34" charset="0"/>
              <a:cs typeface="Arial" pitchFamily="34" charset="0"/>
            </a:endParaRPr>
          </a:p>
          <a:p>
            <a:pPr lvl="1"/>
            <a:endParaRPr lang="en-US" sz="1700" dirty="0" smtClean="0">
              <a:latin typeface="Arial" pitchFamily="34" charset="0"/>
              <a:cs typeface="Arial" pitchFamily="34" charset="0"/>
            </a:endParaRPr>
          </a:p>
          <a:p>
            <a:endParaRPr lang="en-US" sz="2000" b="1" dirty="0">
              <a:solidFill>
                <a:schemeClr val="accent2">
                  <a:lumMod val="75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Physical Appearance of Criminal</a:t>
            </a:r>
            <a:endParaRPr lang="en-US" b="1" dirty="0">
              <a:solidFill>
                <a:schemeClr val="tx1"/>
              </a:solidFill>
            </a:endParaRPr>
          </a:p>
        </p:txBody>
      </p:sp>
      <p:sp>
        <p:nvSpPr>
          <p:cNvPr id="3" name="Content Placeholder 2"/>
          <p:cNvSpPr>
            <a:spLocks noGrp="1"/>
          </p:cNvSpPr>
          <p:nvPr>
            <p:ph sz="quarter" idx="1"/>
          </p:nvPr>
        </p:nvSpPr>
        <p:spPr>
          <a:xfrm>
            <a:off x="228600" y="1600200"/>
            <a:ext cx="8686800" cy="5257800"/>
          </a:xfrm>
        </p:spPr>
        <p:txBody>
          <a:bodyPr>
            <a:normAutofit/>
          </a:bodyPr>
          <a:lstStyle/>
          <a:p>
            <a:pPr marL="320040" lvl="2" indent="-320040">
              <a:spcBef>
                <a:spcPts val="700"/>
              </a:spcBef>
              <a:buSzPct val="60000"/>
              <a:buFont typeface="Wingdings"/>
              <a:buChar char=""/>
            </a:pPr>
            <a:r>
              <a:rPr lang="en-US" sz="2000" dirty="0" smtClean="0">
                <a:latin typeface="Arial" pitchFamily="34" charset="0"/>
                <a:cs typeface="Arial" pitchFamily="34" charset="0"/>
              </a:rPr>
              <a:t>Lombroso’s Theory : Bodily constitution indicates whether a person is a “born criminal”</a:t>
            </a:r>
          </a:p>
          <a:p>
            <a:pPr algn="just">
              <a:lnSpc>
                <a:spcPct val="120000"/>
              </a:lnSpc>
            </a:pPr>
            <a:r>
              <a:rPr lang="en-US" sz="2000" dirty="0" smtClean="0">
                <a:latin typeface="Arial" pitchFamily="34" charset="0"/>
                <a:cs typeface="Arial" pitchFamily="34" charset="0"/>
              </a:rPr>
              <a:t>Lombroso presented a long list of physical characteristics used to identify criminals, for example: Asymmetry of the face or head, twisted nose, long arms, Large forehead </a:t>
            </a:r>
            <a:r>
              <a:rPr lang="en-US" sz="2000" dirty="0" err="1" smtClean="0">
                <a:latin typeface="Arial" pitchFamily="34" charset="0"/>
                <a:cs typeface="Arial" pitchFamily="34" charset="0"/>
              </a:rPr>
              <a:t>e.t.c</a:t>
            </a:r>
            <a:r>
              <a:rPr lang="en-US" sz="2000" dirty="0" smtClean="0">
                <a:latin typeface="Arial" pitchFamily="34" charset="0"/>
                <a:cs typeface="Arial" pitchFamily="34" charset="0"/>
              </a:rPr>
              <a:t>. </a:t>
            </a:r>
          </a:p>
          <a:p>
            <a:pPr algn="just">
              <a:lnSpc>
                <a:spcPct val="120000"/>
              </a:lnSpc>
            </a:pPr>
            <a:r>
              <a:rPr lang="en-US" sz="2000" dirty="0" smtClean="0">
                <a:latin typeface="Arial" pitchFamily="34" charset="0"/>
                <a:cs typeface="Arial" pitchFamily="34" charset="0"/>
              </a:rPr>
              <a:t>Body Type: there are three body types: </a:t>
            </a:r>
          </a:p>
          <a:p>
            <a:pPr lvl="2" algn="just">
              <a:lnSpc>
                <a:spcPct val="80000"/>
              </a:lnSpc>
            </a:pPr>
            <a:r>
              <a:rPr lang="en-US" dirty="0" err="1" smtClean="0"/>
              <a:t>Ectomorph</a:t>
            </a:r>
            <a:endParaRPr lang="en-US" dirty="0" smtClean="0"/>
          </a:p>
          <a:p>
            <a:pPr lvl="2" algn="just">
              <a:lnSpc>
                <a:spcPct val="80000"/>
              </a:lnSpc>
            </a:pPr>
            <a:r>
              <a:rPr lang="en-US" dirty="0" smtClean="0"/>
              <a:t>Endomorph</a:t>
            </a:r>
            <a:endParaRPr lang="en-US" i="1" dirty="0" smtClean="0"/>
          </a:p>
          <a:p>
            <a:pPr lvl="2" algn="just">
              <a:lnSpc>
                <a:spcPct val="80000"/>
              </a:lnSpc>
            </a:pPr>
            <a:r>
              <a:rPr lang="en-US" dirty="0" err="1" smtClean="0"/>
              <a:t>Mesomorph</a:t>
            </a:r>
            <a:endParaRPr lang="en-US" dirty="0" smtClean="0"/>
          </a:p>
          <a:p>
            <a:pPr algn="just">
              <a:lnSpc>
                <a:spcPct val="120000"/>
              </a:lnSpc>
            </a:pPr>
            <a:endParaRPr lang="en-US" sz="2000" dirty="0" smtClean="0">
              <a:latin typeface="Arial" pitchFamily="34" charset="0"/>
              <a:cs typeface="Arial" pitchFamily="34" charset="0"/>
            </a:endParaRPr>
          </a:p>
        </p:txBody>
      </p:sp>
      <p:pic>
        <p:nvPicPr>
          <p:cNvPr id="4" name="Picture 3" descr="somato3"/>
          <p:cNvPicPr>
            <a:picLocks noChangeAspect="1" noChangeArrowheads="1"/>
          </p:cNvPicPr>
          <p:nvPr/>
        </p:nvPicPr>
        <p:blipFill>
          <a:blip r:embed="rId2" cstate="print"/>
          <a:srcRect/>
          <a:stretch>
            <a:fillRect/>
          </a:stretch>
        </p:blipFill>
        <p:spPr bwMode="auto">
          <a:xfrm>
            <a:off x="2743199" y="3962400"/>
            <a:ext cx="6270171"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4038600"/>
            <a:ext cx="6477000" cy="1828800"/>
          </a:xfrm>
        </p:spPr>
        <p:txBody>
          <a:bodyPr>
            <a:normAutofit/>
          </a:bodyPr>
          <a:lstStyle/>
          <a:p>
            <a:r>
              <a:rPr lang="en-US" sz="3600" b="1" dirty="0" smtClean="0">
                <a:solidFill>
                  <a:schemeClr val="tx1"/>
                </a:solidFill>
                <a:latin typeface="Arial" pitchFamily="34" charset="0"/>
                <a:cs typeface="Arial" pitchFamily="34" charset="0"/>
              </a:rPr>
              <a:t>Abnormal Behavior</a:t>
            </a:r>
            <a:endParaRPr lang="en-US" sz="3600" dirty="0"/>
          </a:p>
        </p:txBody>
      </p:sp>
      <p:sp>
        <p:nvSpPr>
          <p:cNvPr id="6" name="Subtitle 5"/>
          <p:cNvSpPr>
            <a:spLocks noGrp="1"/>
          </p:cNvSpPr>
          <p:nvPr>
            <p:ph type="subTitle" idx="1"/>
          </p:nvPr>
        </p:nvSpPr>
        <p:spPr/>
        <p:txBody>
          <a:bodyPr/>
          <a:lstStyle/>
          <a:p>
            <a:endParaRPr lang="en-US"/>
          </a:p>
        </p:txBody>
      </p:sp>
      <p:pic>
        <p:nvPicPr>
          <p:cNvPr id="41986" name="Picture 2" descr="http://3.bp.blogspot.com/_pr2szsVnLVo/TOV7C2zcrVI/AAAAAAAAACk/IMrJUdACrIo/s1600/schizophrenia2.jpg"/>
          <p:cNvPicPr>
            <a:picLocks noChangeAspect="1" noChangeArrowheads="1"/>
          </p:cNvPicPr>
          <p:nvPr/>
        </p:nvPicPr>
        <p:blipFill>
          <a:blip r:embed="rId2" cstate="print"/>
          <a:srcRect/>
          <a:stretch>
            <a:fillRect/>
          </a:stretch>
        </p:blipFill>
        <p:spPr bwMode="auto">
          <a:xfrm>
            <a:off x="2895600" y="533400"/>
            <a:ext cx="3367198" cy="4687888"/>
          </a:xfrm>
          <a:prstGeom prst="rect">
            <a:avLst/>
          </a:prstGeom>
          <a:noFill/>
        </p:spPr>
      </p:pic>
    </p:spTree>
    <p:extLst>
      <p:ext uri="{BB962C8B-B14F-4D97-AF65-F5344CB8AC3E}">
        <p14:creationId xmlns="" xmlns:p14="http://schemas.microsoft.com/office/powerpoint/2010/main" val="16053521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1219200"/>
            <a:ext cx="8686800" cy="5410200"/>
          </a:xfrm>
        </p:spPr>
        <p:txBody>
          <a:bodyPr>
            <a:normAutofit fontScale="92500" lnSpcReduction="10000"/>
          </a:bodyPr>
          <a:lstStyle/>
          <a:p>
            <a:pPr marL="365760" lvl="1" indent="-256032" algn="just">
              <a:buClr>
                <a:schemeClr val="accent3"/>
              </a:buClr>
              <a:buNone/>
            </a:pPr>
            <a:endParaRPr lang="en-US" sz="2000" dirty="0" smtClean="0">
              <a:latin typeface="Arial" pitchFamily="34" charset="0"/>
              <a:cs typeface="Arial" pitchFamily="34" charset="0"/>
            </a:endParaRPr>
          </a:p>
          <a:p>
            <a:pPr algn="just"/>
            <a:r>
              <a:rPr lang="en-US" sz="2000" dirty="0" smtClean="0">
                <a:latin typeface="Arial" pitchFamily="34" charset="0"/>
                <a:cs typeface="Arial" pitchFamily="34" charset="0"/>
              </a:rPr>
              <a:t>Actions, thoughts, and feelings harmful to a person or others; experiencing discomfort enough to not function</a:t>
            </a:r>
          </a:p>
          <a:p>
            <a:pPr algn="just"/>
            <a:r>
              <a:rPr lang="en-US" sz="2000" dirty="0" smtClean="0">
                <a:latin typeface="Arial" pitchFamily="34" charset="0"/>
                <a:cs typeface="Arial" pitchFamily="34" charset="0"/>
              </a:rPr>
              <a:t>The abnormal behavior leads to psychological disorder that is a “harmful dysfunction” in which behavior is judged to be:</a:t>
            </a:r>
          </a:p>
          <a:p>
            <a:pPr lvl="2" algn="just"/>
            <a:r>
              <a:rPr lang="en-US" sz="2000" dirty="0" smtClean="0">
                <a:latin typeface="Arial" pitchFamily="34" charset="0"/>
                <a:cs typeface="Arial" pitchFamily="34" charset="0"/>
              </a:rPr>
              <a:t>atypical--not enough in itself</a:t>
            </a:r>
          </a:p>
          <a:p>
            <a:pPr lvl="2" algn="just"/>
            <a:r>
              <a:rPr lang="en-US" sz="2000" dirty="0" smtClean="0">
                <a:latin typeface="Arial" pitchFamily="34" charset="0"/>
                <a:cs typeface="Arial" pitchFamily="34" charset="0"/>
              </a:rPr>
              <a:t>disturbing--varies with time and culture</a:t>
            </a:r>
          </a:p>
          <a:p>
            <a:pPr lvl="2" algn="just"/>
            <a:r>
              <a:rPr lang="en-US" sz="2000" dirty="0" smtClean="0">
                <a:latin typeface="Arial" pitchFamily="34" charset="0"/>
                <a:cs typeface="Arial" pitchFamily="34" charset="0"/>
              </a:rPr>
              <a:t>maladaptive--harmful</a:t>
            </a:r>
          </a:p>
          <a:p>
            <a:pPr lvl="2" algn="just"/>
            <a:r>
              <a:rPr lang="en-US" sz="2000" dirty="0" smtClean="0">
                <a:latin typeface="Arial" pitchFamily="34" charset="0"/>
                <a:cs typeface="Arial" pitchFamily="34" charset="0"/>
              </a:rPr>
              <a:t>unjustifiable--sometimes there’s a good reason</a:t>
            </a:r>
          </a:p>
          <a:p>
            <a:pPr algn="just"/>
            <a:r>
              <a:rPr lang="en-US" sz="2000" dirty="0" smtClean="0">
                <a:latin typeface="Arial" pitchFamily="34" charset="0"/>
                <a:cs typeface="Arial" pitchFamily="34" charset="0"/>
              </a:rPr>
              <a:t>What is Psychologically Abnormal?</a:t>
            </a:r>
          </a:p>
          <a:p>
            <a:pPr lvl="2" algn="just"/>
            <a:r>
              <a:rPr lang="en-US" sz="2000" dirty="0" smtClean="0">
                <a:latin typeface="Arial" pitchFamily="34" charset="0"/>
                <a:cs typeface="Arial" pitchFamily="34" charset="0"/>
              </a:rPr>
              <a:t>Showing </a:t>
            </a:r>
            <a:r>
              <a:rPr lang="en-US" sz="2000" b="1" dirty="0" smtClean="0">
                <a:latin typeface="Arial" pitchFamily="34" charset="0"/>
                <a:cs typeface="Arial" pitchFamily="34" charset="0"/>
              </a:rPr>
              <a:t>Deviance</a:t>
            </a:r>
            <a:r>
              <a:rPr lang="en-US" sz="2000" dirty="0" smtClean="0">
                <a:latin typeface="Arial" pitchFamily="34" charset="0"/>
                <a:cs typeface="Arial" pitchFamily="34" charset="0"/>
              </a:rPr>
              <a:t> from or violation of a society’s ideas about proper function.</a:t>
            </a:r>
          </a:p>
          <a:p>
            <a:pPr lvl="2" algn="just"/>
            <a:r>
              <a:rPr lang="en-US" sz="2000" b="1" dirty="0" smtClean="0">
                <a:latin typeface="Arial" pitchFamily="34" charset="0"/>
                <a:cs typeface="Arial" pitchFamily="34" charset="0"/>
              </a:rPr>
              <a:t>Distress: </a:t>
            </a:r>
            <a:r>
              <a:rPr lang="en-US" sz="2000" dirty="0" smtClean="0">
                <a:latin typeface="Arial" pitchFamily="34" charset="0"/>
                <a:cs typeface="Arial" pitchFamily="34" charset="0"/>
              </a:rPr>
              <a:t>If behaviors cause the pain or discomfort (psychological or physical), then they are abnormal.</a:t>
            </a:r>
          </a:p>
          <a:p>
            <a:pPr lvl="2" algn="just"/>
            <a:r>
              <a:rPr lang="en-US" sz="2000" b="1" dirty="0" smtClean="0">
                <a:latin typeface="Arial" pitchFamily="34" charset="0"/>
                <a:cs typeface="Arial" pitchFamily="34" charset="0"/>
              </a:rPr>
              <a:t>Dysfunctional: </a:t>
            </a:r>
            <a:r>
              <a:rPr lang="en-US" sz="2000" dirty="0" smtClean="0">
                <a:latin typeface="Arial" pitchFamily="34" charset="0"/>
                <a:cs typeface="Arial" pitchFamily="34" charset="0"/>
              </a:rPr>
              <a:t>Inability/loss of ability to perform one’s normal roles</a:t>
            </a:r>
            <a:r>
              <a:rPr lang="en-US" altLang="ko-KR" sz="2000" dirty="0" smtClean="0">
                <a:latin typeface="Arial" pitchFamily="34" charset="0"/>
                <a:ea typeface="Gulim" pitchFamily="34" charset="-127"/>
                <a:cs typeface="Arial" pitchFamily="34" charset="0"/>
              </a:rPr>
              <a:t>.</a:t>
            </a:r>
          </a:p>
          <a:p>
            <a:pPr lvl="2" algn="just"/>
            <a:r>
              <a:rPr lang="en-US" sz="2000" dirty="0" smtClean="0">
                <a:latin typeface="Arial" pitchFamily="34" charset="0"/>
                <a:cs typeface="Arial" pitchFamily="34" charset="0"/>
              </a:rPr>
              <a:t>Showing behavior that becomes </a:t>
            </a:r>
            <a:r>
              <a:rPr lang="en-US" sz="2000" b="1" dirty="0" smtClean="0">
                <a:latin typeface="Arial" pitchFamily="34" charset="0"/>
                <a:cs typeface="Arial" pitchFamily="34" charset="0"/>
              </a:rPr>
              <a:t>dangerous</a:t>
            </a:r>
            <a:r>
              <a:rPr lang="en-US" sz="2000" dirty="0" smtClean="0">
                <a:latin typeface="Arial" pitchFamily="34" charset="0"/>
                <a:cs typeface="Arial" pitchFamily="34" charset="0"/>
              </a:rPr>
              <a:t> to self or others.</a:t>
            </a:r>
          </a:p>
          <a:p>
            <a:pPr lvl="2" algn="just"/>
            <a:endParaRPr lang="en-US" sz="2000" dirty="0" smtClean="0">
              <a:latin typeface="Arial" pitchFamily="34" charset="0"/>
              <a:cs typeface="Arial" pitchFamily="34" charset="0"/>
            </a:endParaRPr>
          </a:p>
          <a:p>
            <a:pPr lvl="2" algn="just"/>
            <a:endParaRPr lang="en-US" sz="2000" dirty="0" smtClean="0">
              <a:latin typeface="Arial" pitchFamily="34" charset="0"/>
              <a:cs typeface="Arial" pitchFamily="34" charset="0"/>
            </a:endParaRPr>
          </a:p>
          <a:p>
            <a:pPr lvl="2" algn="just"/>
            <a:endParaRPr lang="en-US" sz="2000" dirty="0" smtClean="0">
              <a:latin typeface="Arial" pitchFamily="34" charset="0"/>
              <a:cs typeface="Arial" pitchFamily="34" charset="0"/>
            </a:endParaRPr>
          </a:p>
          <a:p>
            <a:pPr lvl="2" algn="just"/>
            <a:endParaRPr lang="en-US" sz="2000" dirty="0" smtClean="0">
              <a:latin typeface="Arial" pitchFamily="34" charset="0"/>
              <a:cs typeface="Arial" pitchFamily="34" charset="0"/>
            </a:endParaRPr>
          </a:p>
          <a:p>
            <a:pPr algn="just"/>
            <a:endParaRPr lang="en-US" sz="2000" dirty="0" smtClean="0">
              <a:latin typeface="Arial" pitchFamily="34" charset="0"/>
              <a:cs typeface="Arial" pitchFamily="34" charset="0"/>
            </a:endParaRPr>
          </a:p>
          <a:p>
            <a:endParaRPr lang="en-US" sz="2000" dirty="0">
              <a:latin typeface="Arial" pitchFamily="34" charset="0"/>
              <a:cs typeface="Arial" pitchFamily="34" charset="0"/>
            </a:endParaRPr>
          </a:p>
        </p:txBody>
      </p:sp>
      <p:sp>
        <p:nvSpPr>
          <p:cNvPr id="4" name="TextBox 3"/>
          <p:cNvSpPr txBox="1"/>
          <p:nvPr/>
        </p:nvSpPr>
        <p:spPr>
          <a:xfrm>
            <a:off x="457200" y="381000"/>
            <a:ext cx="5181600" cy="707886"/>
          </a:xfrm>
          <a:prstGeom prst="rect">
            <a:avLst/>
          </a:prstGeom>
          <a:noFill/>
        </p:spPr>
        <p:txBody>
          <a:bodyPr wrap="square" rtlCol="0">
            <a:spAutoFit/>
          </a:bodyPr>
          <a:lstStyle/>
          <a:p>
            <a:r>
              <a:rPr lang="en-US" sz="4000" b="1" dirty="0" smtClean="0">
                <a:latin typeface="Arial" pitchFamily="34" charset="0"/>
                <a:cs typeface="Arial" pitchFamily="34" charset="0"/>
              </a:rPr>
              <a:t>Abnormal Behavior</a:t>
            </a:r>
            <a:endParaRPr lang="en-US" sz="4000" b="1" dirty="0">
              <a:latin typeface="Arial" pitchFamily="34" charset="0"/>
              <a:cs typeface="Arial" pitchFamily="34" charset="0"/>
            </a:endParaRPr>
          </a:p>
        </p:txBody>
      </p:sp>
      <p:pic>
        <p:nvPicPr>
          <p:cNvPr id="5" name="Picture 2" descr="C:\Users\3D\Downloads\Distress_Bright_Images.jpg"/>
          <p:cNvPicPr>
            <a:picLocks noChangeAspect="1" noChangeArrowheads="1"/>
          </p:cNvPicPr>
          <p:nvPr/>
        </p:nvPicPr>
        <p:blipFill>
          <a:blip r:embed="rId3" cstate="print"/>
          <a:srcRect/>
          <a:stretch>
            <a:fillRect/>
          </a:stretch>
        </p:blipFill>
        <p:spPr bwMode="auto">
          <a:xfrm>
            <a:off x="5867400" y="228600"/>
            <a:ext cx="2743200" cy="1353230"/>
          </a:xfrm>
          <a:prstGeom prst="rect">
            <a:avLst/>
          </a:prstGeom>
          <a:noFill/>
        </p:spPr>
      </p:pic>
      <p:pic>
        <p:nvPicPr>
          <p:cNvPr id="6" name="Picture 2" descr="C:\Users\3D\Downloads\odd-one-out.gif"/>
          <p:cNvPicPr>
            <a:picLocks noChangeAspect="1" noChangeArrowheads="1"/>
          </p:cNvPicPr>
          <p:nvPr/>
        </p:nvPicPr>
        <p:blipFill>
          <a:blip r:embed="rId4" cstate="print"/>
          <a:srcRect/>
          <a:stretch>
            <a:fillRect/>
          </a:stretch>
        </p:blipFill>
        <p:spPr bwMode="auto">
          <a:xfrm>
            <a:off x="6781800" y="2971800"/>
            <a:ext cx="1407458" cy="1447800"/>
          </a:xfrm>
          <a:prstGeom prst="rect">
            <a:avLst/>
          </a:prstGeom>
          <a:noFill/>
        </p:spPr>
      </p:pic>
      <p:pic>
        <p:nvPicPr>
          <p:cNvPr id="1027" name="Picture 3" descr="C:\Users\3D\Pictures\New Picture (1).png"/>
          <p:cNvPicPr>
            <a:picLocks noChangeAspect="1" noChangeArrowheads="1"/>
          </p:cNvPicPr>
          <p:nvPr/>
        </p:nvPicPr>
        <p:blipFill>
          <a:blip r:embed="rId5" cstate="print"/>
          <a:srcRect/>
          <a:stretch>
            <a:fillRect/>
          </a:stretch>
        </p:blipFill>
        <p:spPr bwMode="auto">
          <a:xfrm>
            <a:off x="7848600" y="5410200"/>
            <a:ext cx="1066800" cy="1295400"/>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a:stretch>
            <a:fillRect/>
          </a:stretch>
        </p:blipFill>
        <p:spPr bwMode="auto">
          <a:xfrm>
            <a:off x="6629400" y="152399"/>
            <a:ext cx="2178922" cy="1981201"/>
          </a:xfrm>
          <a:prstGeom prst="rect">
            <a:avLst/>
          </a:prstGeom>
          <a:noFill/>
          <a:ln w="9525">
            <a:noFill/>
            <a:miter lim="800000"/>
            <a:headEnd/>
            <a:tailEnd/>
          </a:ln>
          <a:effectLst/>
        </p:spPr>
      </p:pic>
      <p:sp>
        <p:nvSpPr>
          <p:cNvPr id="3" name="Content Placeholder 2"/>
          <p:cNvSpPr>
            <a:spLocks noGrp="1"/>
          </p:cNvSpPr>
          <p:nvPr>
            <p:ph sz="quarter" idx="1"/>
          </p:nvPr>
        </p:nvSpPr>
        <p:spPr>
          <a:xfrm>
            <a:off x="0" y="1600200"/>
            <a:ext cx="9144000" cy="5410200"/>
          </a:xfrm>
        </p:spPr>
        <p:txBody>
          <a:bodyPr>
            <a:normAutofit fontScale="47500" lnSpcReduction="20000"/>
          </a:bodyPr>
          <a:lstStyle/>
          <a:p>
            <a:pPr lvl="1" algn="just"/>
            <a:r>
              <a:rPr lang="en-US" sz="3800" dirty="0" smtClean="0">
                <a:solidFill>
                  <a:schemeClr val="accent1"/>
                </a:solidFill>
                <a:latin typeface="Arial" pitchFamily="34" charset="0"/>
                <a:cs typeface="Arial" pitchFamily="34" charset="0"/>
              </a:rPr>
              <a:t>Biomedical Model</a:t>
            </a:r>
          </a:p>
          <a:p>
            <a:pPr lvl="2" algn="just"/>
            <a:r>
              <a:rPr lang="en-US" sz="3800" dirty="0" smtClean="0">
                <a:latin typeface="Arial" pitchFamily="34" charset="0"/>
                <a:cs typeface="Arial" pitchFamily="34" charset="0"/>
              </a:rPr>
              <a:t>Abnormal behavior, thinking and emotion are caused by biological dysfunctions</a:t>
            </a:r>
          </a:p>
          <a:p>
            <a:pPr lvl="2" algn="just"/>
            <a:r>
              <a:rPr lang="en-US" sz="3800" dirty="0" smtClean="0">
                <a:latin typeface="Arial" pitchFamily="34" charset="0"/>
                <a:cs typeface="Arial" pitchFamily="34" charset="0"/>
              </a:rPr>
              <a:t>Possible causes of abnormal behavior are </a:t>
            </a:r>
          </a:p>
          <a:p>
            <a:pPr lvl="3" algn="just"/>
            <a:r>
              <a:rPr lang="en-US" sz="3800" dirty="0" smtClean="0">
                <a:latin typeface="Arial" pitchFamily="34" charset="0"/>
                <a:cs typeface="Arial" pitchFamily="34" charset="0"/>
              </a:rPr>
              <a:t>Biochemistry – an imbalance of certain neurotransmitters or hormones</a:t>
            </a:r>
          </a:p>
          <a:p>
            <a:pPr lvl="3" algn="just"/>
            <a:r>
              <a:rPr lang="en-US" sz="3800" dirty="0" smtClean="0">
                <a:latin typeface="Arial" pitchFamily="34" charset="0"/>
                <a:cs typeface="Arial" pitchFamily="34" charset="0"/>
              </a:rPr>
              <a:t>Structural damage or abnormality</a:t>
            </a:r>
          </a:p>
          <a:p>
            <a:pPr lvl="1" algn="just"/>
            <a:r>
              <a:rPr lang="en-US" sz="3800" dirty="0" smtClean="0">
                <a:solidFill>
                  <a:schemeClr val="accent1"/>
                </a:solidFill>
                <a:latin typeface="Arial" pitchFamily="34" charset="0"/>
                <a:cs typeface="Arial" pitchFamily="34" charset="0"/>
              </a:rPr>
              <a:t>Behavioral Model</a:t>
            </a:r>
          </a:p>
          <a:p>
            <a:pPr lvl="2" algn="just"/>
            <a:r>
              <a:rPr lang="en-US" sz="3800" dirty="0" smtClean="0">
                <a:latin typeface="Arial" pitchFamily="34" charset="0"/>
                <a:cs typeface="Arial" pitchFamily="34" charset="0"/>
              </a:rPr>
              <a:t>Abnormal behavior is the consequence of abnormal learning from the environment</a:t>
            </a:r>
          </a:p>
          <a:p>
            <a:pPr lvl="2" algn="just">
              <a:lnSpc>
                <a:spcPct val="90000"/>
              </a:lnSpc>
            </a:pPr>
            <a:r>
              <a:rPr lang="en-US" sz="3800" dirty="0" smtClean="0">
                <a:latin typeface="Arial" pitchFamily="34" charset="0"/>
                <a:cs typeface="Arial" pitchFamily="34" charset="0"/>
              </a:rPr>
              <a:t>There is no qualitative difference between normal and abnormal behavior – they are learned in the same ways: </a:t>
            </a:r>
          </a:p>
          <a:p>
            <a:pPr lvl="1" algn="just">
              <a:lnSpc>
                <a:spcPct val="90000"/>
              </a:lnSpc>
            </a:pPr>
            <a:r>
              <a:rPr lang="en-US" sz="3800" dirty="0" smtClean="0">
                <a:solidFill>
                  <a:schemeClr val="accent1"/>
                </a:solidFill>
                <a:latin typeface="Arial" pitchFamily="34" charset="0"/>
                <a:cs typeface="Arial" pitchFamily="34" charset="0"/>
              </a:rPr>
              <a:t>Cognitive Model</a:t>
            </a:r>
          </a:p>
          <a:p>
            <a:pPr lvl="2" algn="just"/>
            <a:r>
              <a:rPr lang="en-US" sz="3800" dirty="0" smtClean="0">
                <a:latin typeface="Arial" pitchFamily="34" charset="0"/>
                <a:cs typeface="Arial" pitchFamily="34" charset="0"/>
              </a:rPr>
              <a:t>Abnormal behavior is caused by abnormal thinking processes</a:t>
            </a:r>
          </a:p>
          <a:p>
            <a:pPr lvl="2" algn="just"/>
            <a:r>
              <a:rPr lang="en-US" sz="3800" dirty="0" smtClean="0">
                <a:latin typeface="Arial" pitchFamily="34" charset="0"/>
                <a:cs typeface="Arial" pitchFamily="34" charset="0"/>
              </a:rPr>
              <a:t>Factors in abnormal behavior:</a:t>
            </a:r>
          </a:p>
          <a:p>
            <a:pPr lvl="3" algn="just">
              <a:spcBef>
                <a:spcPts val="0"/>
              </a:spcBef>
            </a:pPr>
            <a:r>
              <a:rPr lang="en-US" sz="3800" dirty="0" smtClean="0">
                <a:latin typeface="Arial" pitchFamily="34" charset="0"/>
                <a:cs typeface="Arial" pitchFamily="34" charset="0"/>
              </a:rPr>
              <a:t>Inaccurate perception</a:t>
            </a:r>
          </a:p>
          <a:p>
            <a:pPr lvl="3" algn="just">
              <a:spcBef>
                <a:spcPts val="0"/>
              </a:spcBef>
            </a:pPr>
            <a:r>
              <a:rPr lang="en-US" sz="3800" dirty="0" smtClean="0">
                <a:latin typeface="Arial" pitchFamily="34" charset="0"/>
                <a:cs typeface="Arial" pitchFamily="34" charset="0"/>
              </a:rPr>
              <a:t>Poor reasoning and problem solving</a:t>
            </a:r>
          </a:p>
          <a:p>
            <a:pPr lvl="1" algn="just">
              <a:spcBef>
                <a:spcPts val="0"/>
              </a:spcBef>
            </a:pPr>
            <a:r>
              <a:rPr lang="en-US" sz="3800" dirty="0" smtClean="0">
                <a:solidFill>
                  <a:schemeClr val="accent1"/>
                </a:solidFill>
                <a:latin typeface="Arial" pitchFamily="34" charset="0"/>
                <a:cs typeface="Arial" pitchFamily="34" charset="0"/>
              </a:rPr>
              <a:t>Psychodynamic Model</a:t>
            </a:r>
          </a:p>
          <a:p>
            <a:pPr lvl="2" algn="just"/>
            <a:r>
              <a:rPr lang="en-US" sz="3800" dirty="0" smtClean="0">
                <a:latin typeface="Arial" pitchFamily="34" charset="0"/>
                <a:cs typeface="Arial" pitchFamily="34" charset="0"/>
              </a:rPr>
              <a:t>Psychological disorders are caused by emotional problems in the unconscious mind.</a:t>
            </a:r>
          </a:p>
          <a:p>
            <a:pPr lvl="2" algn="just"/>
            <a:r>
              <a:rPr lang="en-US" sz="3800" dirty="0" smtClean="0">
                <a:latin typeface="Arial" pitchFamily="34" charset="0"/>
                <a:cs typeface="Arial" pitchFamily="34" charset="0"/>
              </a:rPr>
              <a:t>The causes of these emotional problems can usually be traced back to early childhood.</a:t>
            </a:r>
          </a:p>
          <a:p>
            <a:pPr lvl="2">
              <a:spcBef>
                <a:spcPts val="0"/>
              </a:spcBef>
            </a:pPr>
            <a:endParaRPr lang="en-US" sz="1600" dirty="0" smtClean="0">
              <a:solidFill>
                <a:schemeClr val="accent1"/>
              </a:solidFill>
            </a:endParaRPr>
          </a:p>
          <a:p>
            <a:pPr lvl="2">
              <a:spcBef>
                <a:spcPts val="0"/>
              </a:spcBef>
            </a:pPr>
            <a:endParaRPr lang="en-US" sz="1800" dirty="0" smtClean="0"/>
          </a:p>
          <a:p>
            <a:pPr lvl="2"/>
            <a:endParaRPr lang="en-US" b="1" dirty="0">
              <a:solidFill>
                <a:schemeClr val="accent1"/>
              </a:solidFill>
            </a:endParaRPr>
          </a:p>
        </p:txBody>
      </p:sp>
      <p:sp>
        <p:nvSpPr>
          <p:cNvPr id="4" name="TextBox 3"/>
          <p:cNvSpPr txBox="1"/>
          <p:nvPr/>
        </p:nvSpPr>
        <p:spPr>
          <a:xfrm>
            <a:off x="457200" y="381000"/>
            <a:ext cx="6172200" cy="707886"/>
          </a:xfrm>
          <a:prstGeom prst="rect">
            <a:avLst/>
          </a:prstGeom>
          <a:noFill/>
        </p:spPr>
        <p:txBody>
          <a:bodyPr wrap="square" rtlCol="0">
            <a:spAutoFit/>
          </a:bodyPr>
          <a:lstStyle/>
          <a:p>
            <a:r>
              <a:rPr lang="en-US" sz="4000" b="1" dirty="0" smtClean="0">
                <a:latin typeface="Arial" pitchFamily="34" charset="0"/>
                <a:cs typeface="Arial" pitchFamily="34" charset="0"/>
              </a:rPr>
              <a:t>Models of Abnormality</a:t>
            </a:r>
            <a:endParaRPr lang="en-US" sz="4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1752600"/>
            <a:ext cx="8686800" cy="6324600"/>
          </a:xfrm>
        </p:spPr>
        <p:txBody>
          <a:bodyPr>
            <a:normAutofit/>
          </a:bodyPr>
          <a:lstStyle/>
          <a:p>
            <a:pPr algn="just"/>
            <a:r>
              <a:rPr lang="en-US" sz="2000" dirty="0" smtClean="0">
                <a:latin typeface="Arial" pitchFamily="34" charset="0"/>
                <a:cs typeface="Arial" pitchFamily="34" charset="0"/>
              </a:rPr>
              <a:t>Two major classification of Psychological Disorders</a:t>
            </a:r>
          </a:p>
          <a:p>
            <a:pPr marL="640080" lvl="1" indent="-256032" algn="just">
              <a:spcBef>
                <a:spcPts val="300"/>
              </a:spcBef>
              <a:buClr>
                <a:schemeClr val="accent3"/>
              </a:buClr>
              <a:buSzTx/>
              <a:buFont typeface="Georgia"/>
              <a:buChar char="•"/>
              <a:defRPr/>
            </a:pPr>
            <a:r>
              <a:rPr lang="en-US" sz="2000" dirty="0" smtClean="0">
                <a:latin typeface="Arial" pitchFamily="34" charset="0"/>
                <a:cs typeface="Arial" pitchFamily="34" charset="0"/>
              </a:rPr>
              <a:t>Neurotic Disorders: Distressing but one can still function in society and act rationally.</a:t>
            </a:r>
          </a:p>
          <a:p>
            <a:pPr marL="640080" lvl="1" indent="-256032" algn="just">
              <a:spcBef>
                <a:spcPts val="300"/>
              </a:spcBef>
              <a:buClr>
                <a:schemeClr val="accent3"/>
              </a:buClr>
              <a:buSzTx/>
              <a:buFont typeface="Georgia"/>
              <a:buChar char="•"/>
              <a:defRPr/>
            </a:pPr>
            <a:r>
              <a:rPr lang="en-US" sz="2000" dirty="0" smtClean="0">
                <a:latin typeface="Arial" pitchFamily="34" charset="0"/>
                <a:cs typeface="Arial" pitchFamily="34" charset="0"/>
              </a:rPr>
              <a:t>Psychotic Disorders: Person loses contact with reality,  experiences distorted perceptions.</a:t>
            </a:r>
          </a:p>
          <a:p>
            <a:pPr algn="just"/>
            <a:r>
              <a:rPr lang="en-US" sz="2000" dirty="0" smtClean="0">
                <a:latin typeface="Arial" pitchFamily="34" charset="0"/>
                <a:cs typeface="Arial" pitchFamily="34" charset="0"/>
              </a:rPr>
              <a:t>Psychological Disorders</a:t>
            </a:r>
          </a:p>
          <a:p>
            <a:pPr lvl="1" algn="just"/>
            <a:r>
              <a:rPr lang="en-US" sz="2000" dirty="0" smtClean="0">
                <a:latin typeface="Arial" pitchFamily="34" charset="0"/>
                <a:cs typeface="Arial" pitchFamily="34" charset="0"/>
              </a:rPr>
              <a:t>Anxiety Disorders: The patient fears something awful will happen to them.</a:t>
            </a:r>
          </a:p>
          <a:p>
            <a:pPr lvl="2" algn="just"/>
            <a:r>
              <a:rPr lang="en-US" sz="2000" dirty="0" smtClean="0">
                <a:latin typeface="Arial" pitchFamily="34" charset="0"/>
                <a:cs typeface="Arial" pitchFamily="34" charset="0"/>
              </a:rPr>
              <a:t>Generalized Anxiety Disorder</a:t>
            </a:r>
          </a:p>
          <a:p>
            <a:pPr lvl="2" algn="just"/>
            <a:r>
              <a:rPr lang="en-US" sz="2000" dirty="0" smtClean="0">
                <a:latin typeface="Arial" pitchFamily="34" charset="0"/>
                <a:cs typeface="Arial" pitchFamily="34" charset="0"/>
              </a:rPr>
              <a:t>Panic Disorder</a:t>
            </a:r>
          </a:p>
          <a:p>
            <a:pPr lvl="1" algn="just"/>
            <a:r>
              <a:rPr lang="en-US" sz="2000" dirty="0" smtClean="0">
                <a:latin typeface="Arial" pitchFamily="34" charset="0"/>
                <a:cs typeface="Arial" pitchFamily="34" charset="0"/>
              </a:rPr>
              <a:t>Phobias: A person experiences sudden episodes of intense dread.</a:t>
            </a:r>
          </a:p>
          <a:p>
            <a:pPr lvl="2" algn="just"/>
            <a:r>
              <a:rPr lang="en-US" sz="2000" dirty="0" smtClean="0">
                <a:latin typeface="Arial" pitchFamily="34" charset="0"/>
                <a:cs typeface="Arial" pitchFamily="34" charset="0"/>
              </a:rPr>
              <a:t>Obsessive-compulsive disorder</a:t>
            </a:r>
          </a:p>
          <a:p>
            <a:pPr lvl="1" algn="just"/>
            <a:r>
              <a:rPr lang="en-US" sz="2000" dirty="0" smtClean="0">
                <a:latin typeface="Arial" pitchFamily="34" charset="0"/>
                <a:cs typeface="Arial" pitchFamily="34" charset="0"/>
              </a:rPr>
              <a:t>Post-traumatic Stress Disorder: Memories of the event cause anxiety.</a:t>
            </a:r>
          </a:p>
          <a:p>
            <a:pPr lvl="1"/>
            <a:endParaRPr lang="en-US" sz="2000" dirty="0" smtClean="0"/>
          </a:p>
          <a:p>
            <a:pPr lvl="1"/>
            <a:endParaRPr lang="en-US" sz="2200" dirty="0"/>
          </a:p>
        </p:txBody>
      </p:sp>
      <p:sp>
        <p:nvSpPr>
          <p:cNvPr id="4" name="TextBox 3"/>
          <p:cNvSpPr txBox="1"/>
          <p:nvPr/>
        </p:nvSpPr>
        <p:spPr>
          <a:xfrm>
            <a:off x="457200" y="381000"/>
            <a:ext cx="8382000" cy="646331"/>
          </a:xfrm>
          <a:prstGeom prst="rect">
            <a:avLst/>
          </a:prstGeom>
          <a:noFill/>
        </p:spPr>
        <p:txBody>
          <a:bodyPr wrap="square" rtlCol="0">
            <a:spAutoFit/>
          </a:bodyPr>
          <a:lstStyle/>
          <a:p>
            <a:r>
              <a:rPr lang="en-US" sz="3600" b="1" dirty="0" smtClean="0">
                <a:latin typeface="Arial" pitchFamily="34" charset="0"/>
                <a:cs typeface="Arial" pitchFamily="34" charset="0"/>
              </a:rPr>
              <a:t>Different Psychological Disorders</a:t>
            </a:r>
            <a:endParaRPr lang="en-US" sz="36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1524000"/>
            <a:ext cx="8686800" cy="5562600"/>
          </a:xfrm>
        </p:spPr>
        <p:txBody>
          <a:bodyPr>
            <a:normAutofit/>
          </a:bodyPr>
          <a:lstStyle/>
          <a:p>
            <a:pPr lvl="1" algn="just"/>
            <a:r>
              <a:rPr lang="en-US" sz="2000" dirty="0" smtClean="0">
                <a:latin typeface="Arial" pitchFamily="34" charset="0"/>
                <a:cs typeface="Arial" pitchFamily="34" charset="0"/>
              </a:rPr>
              <a:t>Dissociative Disorders: These disorders involve a disruption in the conscious process.</a:t>
            </a:r>
          </a:p>
          <a:p>
            <a:pPr lvl="2" algn="just"/>
            <a:r>
              <a:rPr lang="en-US" sz="2000" dirty="0" smtClean="0">
                <a:latin typeface="Arial" pitchFamily="34" charset="0"/>
                <a:cs typeface="Arial" pitchFamily="34" charset="0"/>
              </a:rPr>
              <a:t>Psychogenic Amnesia: A person cannot remember things</a:t>
            </a:r>
          </a:p>
          <a:p>
            <a:pPr lvl="2" algn="just"/>
            <a:r>
              <a:rPr lang="en-US" sz="2000" dirty="0" smtClean="0">
                <a:latin typeface="Arial" pitchFamily="34" charset="0"/>
                <a:cs typeface="Arial" pitchFamily="34" charset="0"/>
              </a:rPr>
              <a:t>Dissociative Fugue: People find themselves in an unfamiliar environment. </a:t>
            </a:r>
          </a:p>
          <a:p>
            <a:pPr lvl="2" algn="just"/>
            <a:r>
              <a:rPr lang="en-US" sz="2000" dirty="0" smtClean="0">
                <a:latin typeface="Arial" pitchFamily="34" charset="0"/>
                <a:cs typeface="Arial" pitchFamily="34" charset="0"/>
              </a:rPr>
              <a:t>Dissociative Identity Disorder: A person has integrated personality.</a:t>
            </a:r>
          </a:p>
          <a:p>
            <a:pPr lvl="1" algn="just"/>
            <a:r>
              <a:rPr lang="en-US" sz="2000" dirty="0" smtClean="0">
                <a:latin typeface="Arial" pitchFamily="34" charset="0"/>
                <a:cs typeface="Arial" pitchFamily="34" charset="0"/>
              </a:rPr>
              <a:t>Mood Disorders: Experience extreme or inappropriate emotion.</a:t>
            </a:r>
          </a:p>
          <a:p>
            <a:pPr lvl="1" algn="just"/>
            <a:r>
              <a:rPr lang="en-US" sz="2000" dirty="0" smtClean="0">
                <a:latin typeface="Arial" pitchFamily="34" charset="0"/>
                <a:cs typeface="Arial" pitchFamily="34" charset="0"/>
              </a:rPr>
              <a:t>Major Depression: Unhappy for at least two weeks with no apparent cause</a:t>
            </a:r>
          </a:p>
          <a:p>
            <a:pPr lvl="2" algn="just"/>
            <a:r>
              <a:rPr lang="en-US" sz="2000" dirty="0" smtClean="0">
                <a:latin typeface="Arial" pitchFamily="34" charset="0"/>
                <a:cs typeface="Arial" pitchFamily="34" charset="0"/>
              </a:rPr>
              <a:t>Seasonal Affective Disorder</a:t>
            </a:r>
          </a:p>
          <a:p>
            <a:pPr lvl="2" algn="just"/>
            <a:r>
              <a:rPr lang="en-US" sz="2000" dirty="0" smtClean="0">
                <a:latin typeface="Arial" pitchFamily="34" charset="0"/>
                <a:cs typeface="Arial" pitchFamily="34" charset="0"/>
              </a:rPr>
              <a:t>Bipolar Disorder</a:t>
            </a:r>
          </a:p>
          <a:p>
            <a:pPr lvl="1" algn="just"/>
            <a:r>
              <a:rPr lang="en-US" sz="2000" dirty="0" smtClean="0">
                <a:latin typeface="Arial" pitchFamily="34" charset="0"/>
                <a:cs typeface="Arial" pitchFamily="34" charset="0"/>
              </a:rPr>
              <a:t>Schizophrenic Disorders </a:t>
            </a:r>
          </a:p>
          <a:p>
            <a:pPr lvl="2" algn="just"/>
            <a:r>
              <a:rPr lang="en-US" sz="2000" dirty="0" smtClean="0">
                <a:latin typeface="Arial" pitchFamily="34" charset="0"/>
                <a:cs typeface="Arial" pitchFamily="34" charset="0"/>
              </a:rPr>
              <a:t>Disorganized Schizophrenia</a:t>
            </a:r>
          </a:p>
          <a:p>
            <a:pPr lvl="2" algn="just"/>
            <a:r>
              <a:rPr lang="en-US" sz="2000" dirty="0" smtClean="0">
                <a:latin typeface="Arial" pitchFamily="34" charset="0"/>
                <a:cs typeface="Arial" pitchFamily="34" charset="0"/>
              </a:rPr>
              <a:t>Paranoid Schizophrenia</a:t>
            </a:r>
          </a:p>
          <a:p>
            <a:pPr lvl="2" algn="just"/>
            <a:r>
              <a:rPr lang="en-US" sz="2000" dirty="0" smtClean="0">
                <a:latin typeface="Arial" pitchFamily="34" charset="0"/>
                <a:cs typeface="Arial" pitchFamily="34" charset="0"/>
              </a:rPr>
              <a:t>Catatonic Schizophrenia</a:t>
            </a:r>
          </a:p>
          <a:p>
            <a:pPr lvl="2"/>
            <a:endParaRPr lang="en-US" dirty="0" smtClean="0"/>
          </a:p>
          <a:p>
            <a:pPr lvl="2"/>
            <a:endParaRPr lang="en-US" dirty="0" smtClean="0"/>
          </a:p>
          <a:p>
            <a:pPr lvl="2"/>
            <a:endParaRPr lang="en-US" dirty="0" smtClean="0"/>
          </a:p>
          <a:p>
            <a:pPr lvl="2"/>
            <a:endParaRPr lang="en-US" dirty="0" smtClean="0"/>
          </a:p>
          <a:p>
            <a:pPr lvl="2"/>
            <a:endParaRPr lang="en-US" dirty="0" smtClean="0"/>
          </a:p>
          <a:p>
            <a:pPr lvl="2"/>
            <a:endParaRPr lang="en-US" dirty="0"/>
          </a:p>
        </p:txBody>
      </p:sp>
      <p:sp>
        <p:nvSpPr>
          <p:cNvPr id="4" name="TextBox 3"/>
          <p:cNvSpPr txBox="1"/>
          <p:nvPr/>
        </p:nvSpPr>
        <p:spPr>
          <a:xfrm>
            <a:off x="457200" y="381000"/>
            <a:ext cx="8686800" cy="707886"/>
          </a:xfrm>
          <a:prstGeom prst="rect">
            <a:avLst/>
          </a:prstGeom>
          <a:noFill/>
        </p:spPr>
        <p:txBody>
          <a:bodyPr wrap="square" rtlCol="0">
            <a:spAutoFit/>
          </a:bodyPr>
          <a:lstStyle/>
          <a:p>
            <a:r>
              <a:rPr lang="en-US" sz="4000" b="1" dirty="0" smtClean="0">
                <a:latin typeface="Arial" pitchFamily="34" charset="0"/>
                <a:cs typeface="Arial" pitchFamily="34" charset="0"/>
              </a:rPr>
              <a:t>Psychological Disorders Cont..</a:t>
            </a:r>
            <a:endParaRPr lang="en-US" sz="4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4191000"/>
            <a:ext cx="7924800" cy="1828800"/>
          </a:xfrm>
        </p:spPr>
        <p:txBody>
          <a:bodyPr>
            <a:normAutofit/>
          </a:bodyPr>
          <a:lstStyle/>
          <a:p>
            <a:r>
              <a:rPr lang="en-US" sz="3600" b="1" dirty="0" smtClean="0">
                <a:solidFill>
                  <a:schemeClr val="tx1"/>
                </a:solidFill>
                <a:latin typeface="Arial" pitchFamily="34" charset="0"/>
                <a:cs typeface="Arial" pitchFamily="34" charset="0"/>
              </a:rPr>
              <a:t>Educational Psychology</a:t>
            </a:r>
            <a:endParaRPr lang="en-US" sz="3600" dirty="0"/>
          </a:p>
        </p:txBody>
      </p:sp>
      <p:sp>
        <p:nvSpPr>
          <p:cNvPr id="6" name="Subtitle 5"/>
          <p:cNvSpPr>
            <a:spLocks noGrp="1"/>
          </p:cNvSpPr>
          <p:nvPr>
            <p:ph type="subTitle" idx="1"/>
          </p:nvPr>
        </p:nvSpPr>
        <p:spPr/>
        <p:txBody>
          <a:bodyPr/>
          <a:lstStyle/>
          <a:p>
            <a:endParaRPr lang="en-US"/>
          </a:p>
        </p:txBody>
      </p:sp>
      <p:pic>
        <p:nvPicPr>
          <p:cNvPr id="54274" name="Picture 2" descr="http://media.licdn.com/mpr/mpr/p/1/000/21d/0f9/03716e6.jpg"/>
          <p:cNvPicPr>
            <a:picLocks noChangeAspect="1" noChangeArrowheads="1"/>
          </p:cNvPicPr>
          <p:nvPr/>
        </p:nvPicPr>
        <p:blipFill>
          <a:blip r:embed="rId2" cstate="print"/>
          <a:srcRect/>
          <a:stretch>
            <a:fillRect/>
          </a:stretch>
        </p:blipFill>
        <p:spPr bwMode="auto">
          <a:xfrm>
            <a:off x="1600200" y="609600"/>
            <a:ext cx="5942320" cy="4419601"/>
          </a:xfrm>
          <a:prstGeom prst="rect">
            <a:avLst/>
          </a:prstGeom>
          <a:noFill/>
        </p:spPr>
      </p:pic>
    </p:spTree>
    <p:extLst>
      <p:ext uri="{BB962C8B-B14F-4D97-AF65-F5344CB8AC3E}">
        <p14:creationId xmlns="" xmlns:p14="http://schemas.microsoft.com/office/powerpoint/2010/main" val="16053521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graphics8.nytimes.com/images/section/jobs/200703/clipart/education-training-jobs.jpg"/>
          <p:cNvPicPr>
            <a:picLocks noChangeAspect="1" noChangeArrowheads="1"/>
          </p:cNvPicPr>
          <p:nvPr/>
        </p:nvPicPr>
        <p:blipFill>
          <a:blip r:embed="rId2" cstate="print"/>
          <a:srcRect/>
          <a:stretch>
            <a:fillRect/>
          </a:stretch>
        </p:blipFill>
        <p:spPr bwMode="auto">
          <a:xfrm>
            <a:off x="4191000" y="4610099"/>
            <a:ext cx="3762375" cy="2247901"/>
          </a:xfrm>
          <a:prstGeom prst="rect">
            <a:avLst/>
          </a:prstGeom>
          <a:noFill/>
        </p:spPr>
      </p:pic>
      <p:sp>
        <p:nvSpPr>
          <p:cNvPr id="2" name="Title 1"/>
          <p:cNvSpPr>
            <a:spLocks noGrp="1"/>
          </p:cNvSpPr>
          <p:nvPr>
            <p:ph type="title"/>
          </p:nvPr>
        </p:nvSpPr>
        <p:spPr/>
        <p:txBody>
          <a:bodyPr>
            <a:normAutofit/>
          </a:bodyPr>
          <a:lstStyle/>
          <a:p>
            <a:r>
              <a:rPr lang="en-US" sz="4800" b="1" dirty="0" smtClean="0">
                <a:solidFill>
                  <a:schemeClr val="tx1"/>
                </a:solidFill>
                <a:latin typeface="Arial" pitchFamily="34" charset="0"/>
                <a:cs typeface="Arial" pitchFamily="34" charset="0"/>
              </a:rPr>
              <a:t>Educational Psychology</a:t>
            </a:r>
            <a:endParaRPr lang="en-US" sz="48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612648" y="1524000"/>
            <a:ext cx="8153400" cy="4495800"/>
          </a:xfrm>
        </p:spPr>
        <p:txBody>
          <a:bodyPr>
            <a:normAutofit/>
          </a:bodyPr>
          <a:lstStyle/>
          <a:p>
            <a:pPr algn="just"/>
            <a:r>
              <a:rPr lang="en-US" sz="2400" dirty="0" smtClean="0">
                <a:latin typeface="Arial" pitchFamily="34" charset="0"/>
                <a:cs typeface="Arial" pitchFamily="34" charset="0"/>
              </a:rPr>
              <a:t>A distinct scientific discipline within psychology that includes both methods of study and a knowledge base.</a:t>
            </a:r>
          </a:p>
          <a:p>
            <a:pPr algn="just"/>
            <a:r>
              <a:rPr lang="en-US" sz="2400" dirty="0" smtClean="0">
                <a:latin typeface="Arial" pitchFamily="34" charset="0"/>
                <a:cs typeface="Arial" pitchFamily="34" charset="0"/>
              </a:rPr>
              <a:t>Concerned primarily with understanding the processes of teaching and learning that take place within formal environments and developing ways of improving those methods.</a:t>
            </a:r>
          </a:p>
          <a:p>
            <a:pPr algn="just"/>
            <a:r>
              <a:rPr lang="en-US" sz="2400" dirty="0" smtClean="0">
                <a:latin typeface="Arial" pitchFamily="34" charset="0"/>
                <a:cs typeface="Arial" pitchFamily="34" charset="0"/>
              </a:rPr>
              <a:t>An academic definition would perhaps say that educational psychology is the study of learners, learning, and teaching. </a:t>
            </a:r>
          </a:p>
          <a:p>
            <a:pPr algn="just"/>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pPr>
              <a:buNone/>
            </a:pPr>
            <a:endParaRPr lang="en-US" sz="2400" dirty="0">
              <a:latin typeface="Arial" pitchFamily="34" charset="0"/>
              <a:cs typeface="Arial" pitchFamily="34" charset="0"/>
            </a:endParaRPr>
          </a:p>
        </p:txBody>
      </p:sp>
    </p:spTree>
    <p:extLst>
      <p:ext uri="{BB962C8B-B14F-4D97-AF65-F5344CB8AC3E}">
        <p14:creationId xmlns="" xmlns:p14="http://schemas.microsoft.com/office/powerpoint/2010/main" val="27723304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531352" cy="990600"/>
          </a:xfrm>
        </p:spPr>
        <p:txBody>
          <a:bodyPr>
            <a:normAutofit fontScale="90000"/>
          </a:bodyPr>
          <a:lstStyle/>
          <a:p>
            <a:r>
              <a:rPr lang="en-US" b="1" dirty="0">
                <a:solidFill>
                  <a:schemeClr val="tx1"/>
                </a:solidFill>
                <a:latin typeface="Arial" pitchFamily="34" charset="0"/>
                <a:cs typeface="Arial" pitchFamily="34" charset="0"/>
              </a:rPr>
              <a:t>Scope of Educational Psychology</a:t>
            </a:r>
          </a:p>
        </p:txBody>
      </p:sp>
      <p:sp>
        <p:nvSpPr>
          <p:cNvPr id="3" name="Content Placeholder 2"/>
          <p:cNvSpPr>
            <a:spLocks noGrp="1"/>
          </p:cNvSpPr>
          <p:nvPr>
            <p:ph idx="1"/>
          </p:nvPr>
        </p:nvSpPr>
        <p:spPr/>
        <p:txBody>
          <a:bodyPr>
            <a:normAutofit lnSpcReduction="10000"/>
          </a:bodyPr>
          <a:lstStyle/>
          <a:p>
            <a:pPr algn="just"/>
            <a:r>
              <a:rPr lang="en-US" sz="2400" dirty="0">
                <a:latin typeface="Arial" pitchFamily="34" charset="0"/>
                <a:cs typeface="Arial" pitchFamily="34" charset="0"/>
              </a:rPr>
              <a:t>This field is vast as it deals with the behavioral and social development of an individual. It also helps in the structuring of individual perspective, which in turn leads to the development individualities ad personality traits.</a:t>
            </a:r>
          </a:p>
          <a:p>
            <a:pPr algn="just"/>
            <a:r>
              <a:rPr lang="en-US" sz="2400" dirty="0">
                <a:latin typeface="Arial" pitchFamily="34" charset="0"/>
                <a:cs typeface="Arial" pitchFamily="34" charset="0"/>
              </a:rPr>
              <a:t> Educational Psychology states that the development of the human brain can be traced and classified in four stages, which are levels of the child's relationship with the surroundings.</a:t>
            </a:r>
          </a:p>
          <a:p>
            <a:pPr algn="just"/>
            <a:r>
              <a:rPr lang="en-US" sz="2400" dirty="0">
                <a:latin typeface="Arial" pitchFamily="34" charset="0"/>
                <a:cs typeface="Arial" pitchFamily="34" charset="0"/>
              </a:rPr>
              <a:t> In these four stages a child develops cognitive abilities and social understanding. These four stages also determine the abilities of creativity, intelligence, morality and motivation in a child</a:t>
            </a:r>
          </a:p>
        </p:txBody>
      </p:sp>
    </p:spTree>
    <p:extLst>
      <p:ext uri="{BB962C8B-B14F-4D97-AF65-F5344CB8AC3E}">
        <p14:creationId xmlns="" xmlns:p14="http://schemas.microsoft.com/office/powerpoint/2010/main" val="9097837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rPr>
              <a:t>Goals of Educational Psychology</a:t>
            </a:r>
          </a:p>
        </p:txBody>
      </p:sp>
      <p:sp>
        <p:nvSpPr>
          <p:cNvPr id="3" name="Content Placeholder 2"/>
          <p:cNvSpPr>
            <a:spLocks noGrp="1"/>
          </p:cNvSpPr>
          <p:nvPr>
            <p:ph idx="1"/>
          </p:nvPr>
        </p:nvSpPr>
        <p:spPr/>
        <p:txBody>
          <a:bodyPr>
            <a:normAutofit fontScale="92500" lnSpcReduction="10000"/>
          </a:bodyPr>
          <a:lstStyle/>
          <a:p>
            <a:pPr algn="just"/>
            <a:r>
              <a:rPr lang="en-US" sz="2600" dirty="0">
                <a:latin typeface="Arial" pitchFamily="34" charset="0"/>
                <a:cs typeface="Arial" pitchFamily="34" charset="0"/>
              </a:rPr>
              <a:t>Exploring the Field of Educational Psychology</a:t>
            </a:r>
          </a:p>
          <a:p>
            <a:pPr algn="just"/>
            <a:r>
              <a:rPr lang="en-US" sz="2600" dirty="0">
                <a:latin typeface="Arial" pitchFamily="34" charset="0"/>
                <a:cs typeface="Arial" pitchFamily="34" charset="0"/>
              </a:rPr>
              <a:t>Exploring and finding out the nature of  teaching</a:t>
            </a:r>
          </a:p>
          <a:p>
            <a:pPr marL="0" indent="0" algn="just">
              <a:buNone/>
            </a:pPr>
            <a:r>
              <a:rPr lang="en-US" sz="2600" dirty="0" smtClean="0">
                <a:latin typeface="Arial" pitchFamily="34" charset="0"/>
                <a:cs typeface="Arial" pitchFamily="34" charset="0"/>
              </a:rPr>
              <a:t>   </a:t>
            </a:r>
            <a:r>
              <a:rPr lang="en-US" sz="2600" dirty="0">
                <a:latin typeface="Arial" pitchFamily="34" charset="0"/>
                <a:cs typeface="Arial" pitchFamily="34" charset="0"/>
              </a:rPr>
              <a:t>- Teaching is multi-dimensional</a:t>
            </a:r>
          </a:p>
          <a:p>
            <a:pPr marL="0" indent="0" algn="just">
              <a:buNone/>
            </a:pPr>
            <a:r>
              <a:rPr lang="en-US" sz="2600" dirty="0">
                <a:latin typeface="Arial" pitchFamily="34" charset="0"/>
                <a:cs typeface="Arial" pitchFamily="34" charset="0"/>
              </a:rPr>
              <a:t>   - Teaching Involves Uncertainty</a:t>
            </a:r>
          </a:p>
          <a:p>
            <a:pPr marL="0" indent="0" algn="just">
              <a:buNone/>
            </a:pPr>
            <a:r>
              <a:rPr lang="en-US" sz="2600" dirty="0">
                <a:latin typeface="Arial" pitchFamily="34" charset="0"/>
                <a:cs typeface="Arial" pitchFamily="34" charset="0"/>
              </a:rPr>
              <a:t>   - Teaching Involves Social and Ethical Matters.</a:t>
            </a:r>
          </a:p>
          <a:p>
            <a:pPr marL="0" indent="0" algn="just">
              <a:buNone/>
            </a:pPr>
            <a:r>
              <a:rPr lang="en-US" sz="2600" dirty="0">
                <a:latin typeface="Arial" pitchFamily="34" charset="0"/>
                <a:cs typeface="Arial" pitchFamily="34" charset="0"/>
              </a:rPr>
              <a:t>   - Teaching Involves a Diverse Mosaic of Students</a:t>
            </a:r>
          </a:p>
          <a:p>
            <a:pPr algn="just"/>
            <a:r>
              <a:rPr lang="en-US" sz="2600" dirty="0">
                <a:latin typeface="Arial" pitchFamily="34" charset="0"/>
                <a:cs typeface="Arial" pitchFamily="34" charset="0"/>
              </a:rPr>
              <a:t>Carry out Effective Teaching</a:t>
            </a:r>
          </a:p>
          <a:p>
            <a:pPr marL="0" indent="0" algn="just">
              <a:buNone/>
            </a:pPr>
            <a:r>
              <a:rPr lang="en-US" sz="2600" dirty="0">
                <a:latin typeface="Arial" pitchFamily="34" charset="0"/>
                <a:cs typeface="Arial" pitchFamily="34" charset="0"/>
              </a:rPr>
              <a:t>   - Professional Knowledge and Skills.</a:t>
            </a:r>
          </a:p>
          <a:p>
            <a:pPr marL="0" indent="0" algn="just">
              <a:buNone/>
            </a:pPr>
            <a:r>
              <a:rPr lang="en-US" sz="2600" dirty="0">
                <a:latin typeface="Arial" pitchFamily="34" charset="0"/>
                <a:cs typeface="Arial" pitchFamily="34" charset="0"/>
              </a:rPr>
              <a:t>   - Commitment</a:t>
            </a:r>
          </a:p>
          <a:p>
            <a:pPr marL="0" indent="0" algn="just">
              <a:buNone/>
            </a:pPr>
            <a:r>
              <a:rPr lang="en-US" sz="2600" dirty="0">
                <a:latin typeface="Arial" pitchFamily="34" charset="0"/>
                <a:cs typeface="Arial" pitchFamily="34" charset="0"/>
              </a:rPr>
              <a:t>   - Professional Growth</a:t>
            </a:r>
          </a:p>
          <a:p>
            <a:endParaRPr lang="en-US" dirty="0"/>
          </a:p>
        </p:txBody>
      </p:sp>
      <p:pic>
        <p:nvPicPr>
          <p:cNvPr id="66562" name="Picture 2" descr="http://edubuzz.org/edpsych/files/2007/04/picture-1.JPG"/>
          <p:cNvPicPr>
            <a:picLocks noChangeAspect="1" noChangeArrowheads="1"/>
          </p:cNvPicPr>
          <p:nvPr/>
        </p:nvPicPr>
        <p:blipFill>
          <a:blip r:embed="rId2" cstate="print"/>
          <a:srcRect/>
          <a:stretch>
            <a:fillRect/>
          </a:stretch>
        </p:blipFill>
        <p:spPr bwMode="auto">
          <a:xfrm>
            <a:off x="6705600" y="4114800"/>
            <a:ext cx="1824403" cy="2743200"/>
          </a:xfrm>
          <a:prstGeom prst="rect">
            <a:avLst/>
          </a:prstGeom>
          <a:noFill/>
        </p:spPr>
      </p:pic>
    </p:spTree>
    <p:extLst>
      <p:ext uri="{BB962C8B-B14F-4D97-AF65-F5344CB8AC3E}">
        <p14:creationId xmlns="" xmlns:p14="http://schemas.microsoft.com/office/powerpoint/2010/main" val="37193374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372600" cy="990600"/>
          </a:xfrm>
        </p:spPr>
        <p:txBody>
          <a:bodyPr>
            <a:normAutofit fontScale="90000"/>
          </a:bodyPr>
          <a:lstStyle/>
          <a:p>
            <a:r>
              <a:rPr lang="en-US" b="1" dirty="0">
                <a:solidFill>
                  <a:schemeClr val="tx1"/>
                </a:solidFill>
                <a:latin typeface="Arial" pitchFamily="34" charset="0"/>
                <a:cs typeface="Arial" pitchFamily="34" charset="0"/>
              </a:rPr>
              <a:t>Divisions of Educational Psychology</a:t>
            </a:r>
          </a:p>
        </p:txBody>
      </p:sp>
      <p:sp>
        <p:nvSpPr>
          <p:cNvPr id="3" name="Content Placeholder 2"/>
          <p:cNvSpPr>
            <a:spLocks noGrp="1"/>
          </p:cNvSpPr>
          <p:nvPr>
            <p:ph idx="1"/>
          </p:nvPr>
        </p:nvSpPr>
        <p:spPr/>
        <p:txBody>
          <a:bodyPr>
            <a:normAutofit/>
          </a:bodyPr>
          <a:lstStyle/>
          <a:p>
            <a:pPr algn="just"/>
            <a:r>
              <a:rPr lang="en-US" sz="2400" dirty="0">
                <a:latin typeface="Arial" pitchFamily="34" charset="0"/>
                <a:cs typeface="Arial" pitchFamily="34" charset="0"/>
              </a:rPr>
              <a:t>The field of educational psychology consists roughly of:</a:t>
            </a:r>
          </a:p>
          <a:p>
            <a:pPr marL="0" indent="0" algn="just">
              <a:buNone/>
            </a:pPr>
            <a:r>
              <a:rPr lang="en-US" sz="2400" dirty="0" smtClean="0">
                <a:latin typeface="Arial" pitchFamily="34" charset="0"/>
                <a:cs typeface="Arial" pitchFamily="34" charset="0"/>
              </a:rPr>
              <a:t> </a:t>
            </a:r>
            <a:r>
              <a:rPr lang="en-US" sz="2400" dirty="0">
                <a:latin typeface="Arial" pitchFamily="34" charset="0"/>
                <a:cs typeface="Arial" pitchFamily="34" charset="0"/>
              </a:rPr>
              <a:t>- Human </a:t>
            </a:r>
            <a:r>
              <a:rPr lang="en-US" sz="2400" dirty="0" smtClean="0">
                <a:latin typeface="Arial" pitchFamily="34" charset="0"/>
                <a:cs typeface="Arial" pitchFamily="34" charset="0"/>
              </a:rPr>
              <a:t>Development</a:t>
            </a:r>
          </a:p>
          <a:p>
            <a:pPr marL="0" indent="0" algn="just">
              <a:buNone/>
            </a:pPr>
            <a:r>
              <a:rPr lang="en-US" sz="2400" dirty="0" smtClean="0">
                <a:latin typeface="Arial" pitchFamily="34" charset="0"/>
                <a:cs typeface="Arial" pitchFamily="34" charset="0"/>
              </a:rPr>
              <a:t> </a:t>
            </a:r>
            <a:r>
              <a:rPr lang="en-US" sz="2400" dirty="0">
                <a:latin typeface="Arial" pitchFamily="34" charset="0"/>
                <a:cs typeface="Arial" pitchFamily="34" charset="0"/>
              </a:rPr>
              <a:t>- Learning and Cognition</a:t>
            </a:r>
          </a:p>
          <a:p>
            <a:pPr marL="0" indent="0" algn="just">
              <a:buNone/>
            </a:pPr>
            <a:r>
              <a:rPr lang="en-US" sz="2400" dirty="0" smtClean="0">
                <a:latin typeface="Arial" pitchFamily="34" charset="0"/>
                <a:cs typeface="Arial" pitchFamily="34" charset="0"/>
              </a:rPr>
              <a:t> </a:t>
            </a:r>
            <a:r>
              <a:rPr lang="en-US" sz="2400" dirty="0">
                <a:latin typeface="Arial" pitchFamily="34" charset="0"/>
                <a:cs typeface="Arial" pitchFamily="34" charset="0"/>
              </a:rPr>
              <a:t>- Educational research Methods</a:t>
            </a:r>
          </a:p>
          <a:p>
            <a:pPr marL="0" indent="0" algn="just">
              <a:buNone/>
            </a:pPr>
            <a:r>
              <a:rPr lang="en-US" sz="2400" dirty="0" smtClean="0">
                <a:latin typeface="Arial" pitchFamily="34" charset="0"/>
                <a:cs typeface="Arial" pitchFamily="34" charset="0"/>
              </a:rPr>
              <a:t> - </a:t>
            </a:r>
            <a:r>
              <a:rPr lang="en-US" sz="2400" dirty="0">
                <a:latin typeface="Arial" pitchFamily="34" charset="0"/>
                <a:cs typeface="Arial" pitchFamily="34" charset="0"/>
              </a:rPr>
              <a:t>Testing/Measurement</a:t>
            </a:r>
          </a:p>
          <a:p>
            <a:pPr algn="just"/>
            <a:r>
              <a:rPr lang="en-US" sz="2400" dirty="0">
                <a:latin typeface="Arial" pitchFamily="34" charset="0"/>
                <a:cs typeface="Arial" pitchFamily="34" charset="0"/>
              </a:rPr>
              <a:t>Essentially any facet of human behavior that affects the educational process can be considered as educational psychology</a:t>
            </a:r>
          </a:p>
        </p:txBody>
      </p:sp>
      <p:pic>
        <p:nvPicPr>
          <p:cNvPr id="65538" name="Picture 2" descr="http://www.cbc.ca/news/background/education/gfx/titlephoto.jpg"/>
          <p:cNvPicPr>
            <a:picLocks noChangeAspect="1" noChangeArrowheads="1"/>
          </p:cNvPicPr>
          <p:nvPr/>
        </p:nvPicPr>
        <p:blipFill>
          <a:blip r:embed="rId2" cstate="print"/>
          <a:srcRect/>
          <a:stretch>
            <a:fillRect/>
          </a:stretch>
        </p:blipFill>
        <p:spPr bwMode="auto">
          <a:xfrm>
            <a:off x="5410200" y="4724400"/>
            <a:ext cx="3257550" cy="2079287"/>
          </a:xfrm>
          <a:prstGeom prst="rect">
            <a:avLst/>
          </a:prstGeom>
          <a:noFill/>
        </p:spPr>
      </p:pic>
    </p:spTree>
    <p:extLst>
      <p:ext uri="{BB962C8B-B14F-4D97-AF65-F5344CB8AC3E}">
        <p14:creationId xmlns="" xmlns:p14="http://schemas.microsoft.com/office/powerpoint/2010/main" val="179400161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chemeClr val="tx1"/>
                </a:solidFill>
                <a:latin typeface="Arial" pitchFamily="34" charset="0"/>
                <a:cs typeface="Arial" pitchFamily="34" charset="0"/>
              </a:rPr>
              <a:t>Contribution of Educational Psychology</a:t>
            </a:r>
          </a:p>
        </p:txBody>
      </p:sp>
      <p:sp>
        <p:nvSpPr>
          <p:cNvPr id="3" name="Content Placeholder 2"/>
          <p:cNvSpPr>
            <a:spLocks noGrp="1"/>
          </p:cNvSpPr>
          <p:nvPr>
            <p:ph idx="1"/>
          </p:nvPr>
        </p:nvSpPr>
        <p:spPr/>
        <p:txBody>
          <a:bodyPr>
            <a:normAutofit/>
          </a:bodyPr>
          <a:lstStyle/>
          <a:p>
            <a:pPr algn="just"/>
            <a:r>
              <a:rPr lang="en-US" sz="2400" dirty="0">
                <a:latin typeface="Arial" pitchFamily="34" charset="0"/>
                <a:cs typeface="Arial" pitchFamily="34" charset="0"/>
              </a:rPr>
              <a:t>To understand developmental characteristics</a:t>
            </a:r>
          </a:p>
          <a:p>
            <a:pPr algn="just"/>
            <a:r>
              <a:rPr lang="en-US" sz="2400" dirty="0">
                <a:latin typeface="Arial" pitchFamily="34" charset="0"/>
                <a:cs typeface="Arial" pitchFamily="34" charset="0"/>
              </a:rPr>
              <a:t>To understand the nature of class room learning</a:t>
            </a:r>
          </a:p>
          <a:p>
            <a:pPr algn="just"/>
            <a:r>
              <a:rPr lang="en-US" sz="2400" dirty="0">
                <a:latin typeface="Arial" pitchFamily="34" charset="0"/>
                <a:cs typeface="Arial" pitchFamily="34" charset="0"/>
              </a:rPr>
              <a:t>To understand individual differences</a:t>
            </a:r>
          </a:p>
          <a:p>
            <a:pPr algn="just"/>
            <a:r>
              <a:rPr lang="en-US" sz="2400" dirty="0">
                <a:latin typeface="Arial" pitchFamily="34" charset="0"/>
                <a:cs typeface="Arial" pitchFamily="34" charset="0"/>
              </a:rPr>
              <a:t>To understand effective teaching methods</a:t>
            </a:r>
          </a:p>
          <a:p>
            <a:pPr algn="just"/>
            <a:r>
              <a:rPr lang="en-US" sz="2400" dirty="0">
                <a:latin typeface="Arial" pitchFamily="34" charset="0"/>
                <a:cs typeface="Arial" pitchFamily="34" charset="0"/>
              </a:rPr>
              <a:t>Knowledge of mental health</a:t>
            </a:r>
          </a:p>
          <a:p>
            <a:pPr algn="just"/>
            <a:r>
              <a:rPr lang="en-US" sz="2400" dirty="0">
                <a:latin typeface="Arial" pitchFamily="34" charset="0"/>
                <a:cs typeface="Arial" pitchFamily="34" charset="0"/>
              </a:rPr>
              <a:t>Curriculum construction</a:t>
            </a:r>
          </a:p>
          <a:p>
            <a:pPr algn="just"/>
            <a:r>
              <a:rPr lang="en-US" sz="2400" dirty="0">
                <a:latin typeface="Arial" pitchFamily="34" charset="0"/>
                <a:cs typeface="Arial" pitchFamily="34" charset="0"/>
              </a:rPr>
              <a:t>Measurement of learning out-comes</a:t>
            </a:r>
          </a:p>
          <a:p>
            <a:pPr algn="just"/>
            <a:r>
              <a:rPr lang="en-US" sz="2400" dirty="0">
                <a:latin typeface="Arial" pitchFamily="34" charset="0"/>
                <a:cs typeface="Arial" pitchFamily="34" charset="0"/>
              </a:rPr>
              <a:t>Guidance for the education of exceptional children</a:t>
            </a:r>
          </a:p>
          <a:p>
            <a:endParaRPr lang="en-US" dirty="0"/>
          </a:p>
        </p:txBody>
      </p:sp>
      <p:pic>
        <p:nvPicPr>
          <p:cNvPr id="64514" name="Picture 2" descr="http://t2.gstatic.com/images?q=tbn:ANd9GcQlsmqlfYn6wdV7a3kr7aerwwvZLFuoxlvm8XudrWt2UXhEb5rI"/>
          <p:cNvPicPr>
            <a:picLocks noChangeAspect="1" noChangeArrowheads="1"/>
          </p:cNvPicPr>
          <p:nvPr/>
        </p:nvPicPr>
        <p:blipFill>
          <a:blip r:embed="rId2" cstate="print"/>
          <a:srcRect/>
          <a:stretch>
            <a:fillRect/>
          </a:stretch>
        </p:blipFill>
        <p:spPr bwMode="auto">
          <a:xfrm>
            <a:off x="6172200" y="5162549"/>
            <a:ext cx="2695575" cy="1695451"/>
          </a:xfrm>
          <a:prstGeom prst="rect">
            <a:avLst/>
          </a:prstGeom>
          <a:noFill/>
        </p:spPr>
      </p:pic>
    </p:spTree>
    <p:extLst>
      <p:ext uri="{BB962C8B-B14F-4D97-AF65-F5344CB8AC3E}">
        <p14:creationId xmlns="" xmlns:p14="http://schemas.microsoft.com/office/powerpoint/2010/main" val="418996046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a:solidFill>
                  <a:schemeClr val="tx1"/>
                </a:solidFill>
                <a:latin typeface="Arial" pitchFamily="34" charset="0"/>
                <a:cs typeface="Arial" pitchFamily="34" charset="0"/>
              </a:rPr>
              <a:t>Child Psychology</a:t>
            </a:r>
            <a:endParaRPr lang="en-US" sz="3600" dirty="0"/>
          </a:p>
        </p:txBody>
      </p:sp>
      <p:sp>
        <p:nvSpPr>
          <p:cNvPr id="3" name="Subtitle 2"/>
          <p:cNvSpPr>
            <a:spLocks noGrp="1"/>
          </p:cNvSpPr>
          <p:nvPr>
            <p:ph type="subTitle" idx="1"/>
          </p:nvPr>
        </p:nvSpPr>
        <p:spPr/>
        <p:txBody>
          <a:bodyPr>
            <a:normAutofit fontScale="77500" lnSpcReduction="20000"/>
          </a:bodyPr>
          <a:lstStyle/>
          <a:p>
            <a:endParaRPr lang="en-US" b="1" dirty="0" smtClean="0">
              <a:latin typeface="Arial" pitchFamily="34" charset="0"/>
              <a:cs typeface="Arial" pitchFamily="34" charset="0"/>
            </a:endParaRPr>
          </a:p>
          <a:p>
            <a:r>
              <a:rPr lang="en-US" b="1" dirty="0" smtClean="0">
                <a:latin typeface="Arial" pitchFamily="34" charset="0"/>
                <a:cs typeface="Arial" pitchFamily="34" charset="0"/>
              </a:rPr>
              <a:t>Presented By Clinical Psychologist </a:t>
            </a:r>
            <a:r>
              <a:rPr lang="en-US" b="1" dirty="0" err="1" smtClean="0">
                <a:latin typeface="Arial" pitchFamily="34" charset="0"/>
                <a:cs typeface="Arial" pitchFamily="34" charset="0"/>
              </a:rPr>
              <a:t>Sadaf</a:t>
            </a:r>
            <a:r>
              <a:rPr lang="en-US" b="1" dirty="0" smtClean="0">
                <a:latin typeface="Arial" pitchFamily="34" charset="0"/>
                <a:cs typeface="Arial" pitchFamily="34" charset="0"/>
              </a:rPr>
              <a:t> </a:t>
            </a:r>
            <a:r>
              <a:rPr lang="en-US" b="1" dirty="0" err="1" smtClean="0">
                <a:latin typeface="Arial" pitchFamily="34" charset="0"/>
                <a:cs typeface="Arial" pitchFamily="34" charset="0"/>
              </a:rPr>
              <a:t>Sajjad</a:t>
            </a:r>
            <a:endParaRPr lang="en-US" b="1" dirty="0" smtClean="0">
              <a:latin typeface="Arial" pitchFamily="34" charset="0"/>
              <a:cs typeface="Arial" pitchFamily="34" charset="0"/>
            </a:endParaRPr>
          </a:p>
          <a:p>
            <a:endParaRPr lang="en-US" b="1" dirty="0">
              <a:latin typeface="Arial" pitchFamily="34" charset="0"/>
              <a:cs typeface="Arial" pitchFamily="34" charset="0"/>
            </a:endParaRPr>
          </a:p>
        </p:txBody>
      </p:sp>
      <p:pic>
        <p:nvPicPr>
          <p:cNvPr id="5" name="Picture 2" descr="https://encrypted-tbn0.gstatic.com/images?q=tbn:ANd9GcRl5E2KFzSm3cgEN_FPYhVT9w1Q2XytdOSQpX96pO3MeL8RVG_H"/>
          <p:cNvPicPr>
            <a:picLocks noChangeAspect="1" noChangeArrowheads="1"/>
          </p:cNvPicPr>
          <p:nvPr/>
        </p:nvPicPr>
        <p:blipFill>
          <a:blip r:embed="rId2" cstate="print"/>
          <a:srcRect l="3571" t="45361" b="4575"/>
          <a:stretch>
            <a:fillRect/>
          </a:stretch>
        </p:blipFill>
        <p:spPr bwMode="auto">
          <a:xfrm>
            <a:off x="2362201" y="2663119"/>
            <a:ext cx="5496382" cy="2137482"/>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4"/>
          <p:cNvSpPr txBox="1"/>
          <p:nvPr/>
        </p:nvSpPr>
        <p:spPr>
          <a:xfrm>
            <a:off x="914400" y="1066800"/>
            <a:ext cx="7543800" cy="523220"/>
          </a:xfrm>
          <a:prstGeom prst="rect">
            <a:avLst/>
          </a:prstGeom>
          <a:noFill/>
        </p:spPr>
        <p:txBody>
          <a:bodyPr wrap="square">
            <a:spAutoFit/>
          </a:bodyPr>
          <a:lstStyle>
            <a:extLst/>
          </a:lstStyle>
          <a:p>
            <a:pPr marL="0" indent="0">
              <a:buNone/>
            </a:pPr>
            <a:endParaRPr lang="en-US" sz="2800" dirty="0"/>
          </a:p>
        </p:txBody>
      </p:sp>
      <p:sp>
        <p:nvSpPr>
          <p:cNvPr id="28" name="Rectangle 6"/>
          <p:cNvSpPr>
            <a:spLocks noGrp="1"/>
          </p:cNvSpPr>
          <p:nvPr>
            <p:ph type="title"/>
          </p:nvPr>
        </p:nvSpPr>
        <p:spPr/>
        <p:txBody>
          <a:bodyPr>
            <a:normAutofit/>
          </a:bodyPr>
          <a:lstStyle>
            <a:extLst/>
          </a:lstStyle>
          <a:p>
            <a:r>
              <a:rPr lang="en-US" sz="3600" b="1" dirty="0" smtClean="0">
                <a:solidFill>
                  <a:schemeClr val="tx1"/>
                </a:solidFill>
                <a:latin typeface="Arial" pitchFamily="34" charset="0"/>
                <a:cs typeface="Arial" pitchFamily="34" charset="0"/>
              </a:rPr>
              <a:t>Definition</a:t>
            </a:r>
            <a:endParaRPr lang="en-US" sz="3600" b="1" dirty="0">
              <a:solidFill>
                <a:schemeClr val="tx1"/>
              </a:solidFill>
              <a:latin typeface="Arial" pitchFamily="34" charset="0"/>
              <a:cs typeface="Arial" pitchFamily="34" charset="0"/>
            </a:endParaRPr>
          </a:p>
        </p:txBody>
      </p:sp>
      <p:sp>
        <p:nvSpPr>
          <p:cNvPr id="17" name="Rectangle 8"/>
          <p:cNvSpPr>
            <a:spLocks noGrp="1"/>
          </p:cNvSpPr>
          <p:nvPr>
            <p:ph idx="1"/>
          </p:nvPr>
        </p:nvSpPr>
        <p:spPr>
          <a:xfrm>
            <a:off x="0" y="1432718"/>
            <a:ext cx="8839200" cy="4449763"/>
          </a:xfrm>
        </p:spPr>
        <p:txBody>
          <a:bodyPr>
            <a:normAutofit/>
          </a:bodyPr>
          <a:lstStyle>
            <a:extLst/>
          </a:lstStyle>
          <a:p>
            <a:pPr algn="just">
              <a:buNone/>
            </a:pPr>
            <a:r>
              <a:rPr lang="en-US" sz="2400" b="1" dirty="0" smtClean="0">
                <a:latin typeface="Arial" pitchFamily="34" charset="0"/>
                <a:cs typeface="Arial" pitchFamily="34" charset="0"/>
              </a:rPr>
              <a:t>	</a:t>
            </a:r>
            <a:r>
              <a:rPr lang="en-US" sz="1800" b="1" dirty="0" smtClean="0">
                <a:latin typeface="Arial" pitchFamily="34" charset="0"/>
                <a:cs typeface="Arial" pitchFamily="34" charset="0"/>
              </a:rPr>
              <a:t>Child psychology, also called child development,  the study of the psychological processes of children and, specifically, how these processes differ from those of adults, how they develop from birth to the end of adolescence, and how and why they differ from one child to the next. </a:t>
            </a:r>
          </a:p>
        </p:txBody>
      </p:sp>
      <p:pic>
        <p:nvPicPr>
          <p:cNvPr id="6146" name="Picture 2" descr="http://childpsychologymelbourne.com.au/images/child%20psychology.jpg"/>
          <p:cNvPicPr>
            <a:picLocks noChangeAspect="1" noChangeArrowheads="1"/>
          </p:cNvPicPr>
          <p:nvPr/>
        </p:nvPicPr>
        <p:blipFill>
          <a:blip r:embed="rId3" cstate="print"/>
          <a:srcRect/>
          <a:stretch>
            <a:fillRect/>
          </a:stretch>
        </p:blipFill>
        <p:spPr bwMode="auto">
          <a:xfrm>
            <a:off x="6557148" y="228600"/>
            <a:ext cx="1596252" cy="1065423"/>
          </a:xfrm>
          <a:prstGeom prst="rect">
            <a:avLst/>
          </a:prstGeom>
          <a:noFill/>
        </p:spPr>
      </p:pic>
      <p:sp>
        <p:nvSpPr>
          <p:cNvPr id="2" name="Rectangle 1"/>
          <p:cNvSpPr/>
          <p:nvPr/>
        </p:nvSpPr>
        <p:spPr>
          <a:xfrm>
            <a:off x="389559" y="2667000"/>
            <a:ext cx="4334841" cy="461665"/>
          </a:xfrm>
          <a:prstGeom prst="rect">
            <a:avLst/>
          </a:prstGeom>
        </p:spPr>
        <p:txBody>
          <a:bodyPr wrap="none">
            <a:spAutoFit/>
          </a:bodyPr>
          <a:lstStyle/>
          <a:p>
            <a:r>
              <a:rPr lang="en-US" sz="2400" b="1" dirty="0">
                <a:latin typeface="Arial" pitchFamily="34" charset="0"/>
                <a:cs typeface="Arial" pitchFamily="34" charset="0"/>
              </a:rPr>
              <a:t>Child Psychology deals with</a:t>
            </a:r>
            <a:endParaRPr lang="en-US" sz="2400" dirty="0"/>
          </a:p>
        </p:txBody>
      </p:sp>
      <p:sp>
        <p:nvSpPr>
          <p:cNvPr id="3" name="Rectangle 2"/>
          <p:cNvSpPr/>
          <p:nvPr/>
        </p:nvSpPr>
        <p:spPr>
          <a:xfrm>
            <a:off x="381000" y="3128665"/>
            <a:ext cx="8382000" cy="3693319"/>
          </a:xfrm>
          <a:prstGeom prst="rect">
            <a:avLst/>
          </a:prstGeom>
        </p:spPr>
        <p:txBody>
          <a:bodyPr wrap="square">
            <a:spAutoFit/>
          </a:bodyPr>
          <a:lstStyle/>
          <a:p>
            <a:pPr algn="just"/>
            <a:r>
              <a:rPr lang="en-US" b="1" dirty="0">
                <a:solidFill>
                  <a:srgbClr val="FF0000"/>
                </a:solidFill>
                <a:latin typeface="Arial" pitchFamily="34" charset="0"/>
                <a:cs typeface="Arial" pitchFamily="34" charset="0"/>
              </a:rPr>
              <a:t>A</a:t>
            </a:r>
            <a:r>
              <a:rPr lang="en-US" b="1" dirty="0">
                <a:latin typeface="Arial" pitchFamily="34" charset="0"/>
                <a:cs typeface="Arial" pitchFamily="34" charset="0"/>
              </a:rPr>
              <a:t> </a:t>
            </a:r>
            <a:r>
              <a:rPr lang="en-US" b="1" dirty="0">
                <a:solidFill>
                  <a:srgbClr val="FF0000"/>
                </a:solidFill>
                <a:latin typeface="Arial" pitchFamily="34" charset="0"/>
                <a:cs typeface="Arial" pitchFamily="34" charset="0"/>
              </a:rPr>
              <a:t>child psychologist </a:t>
            </a:r>
            <a:r>
              <a:rPr lang="en-US" b="1" dirty="0">
                <a:latin typeface="Arial" pitchFamily="34" charset="0"/>
                <a:cs typeface="Arial" pitchFamily="34" charset="0"/>
              </a:rPr>
              <a:t>is a type of psychologist who studies the mental, social and emotional development of children.</a:t>
            </a:r>
          </a:p>
          <a:p>
            <a:pPr algn="just"/>
            <a:r>
              <a:rPr lang="en-US" b="1" dirty="0">
                <a:solidFill>
                  <a:srgbClr val="FF0000"/>
                </a:solidFill>
                <a:latin typeface="Arial" pitchFamily="34" charset="0"/>
                <a:cs typeface="Arial" pitchFamily="34" charset="0"/>
              </a:rPr>
              <a:t>Child psychologists </a:t>
            </a:r>
            <a:r>
              <a:rPr lang="en-US" b="1" dirty="0">
                <a:latin typeface="Arial" pitchFamily="34" charset="0"/>
                <a:cs typeface="Arial" pitchFamily="34" charset="0"/>
              </a:rPr>
              <a:t>look at development from the prenatal period through adolescence. </a:t>
            </a:r>
          </a:p>
          <a:p>
            <a:pPr algn="just"/>
            <a:r>
              <a:rPr lang="en-US" b="1" dirty="0">
                <a:solidFill>
                  <a:srgbClr val="FF0000"/>
                </a:solidFill>
                <a:latin typeface="Arial" pitchFamily="34" charset="0"/>
                <a:cs typeface="Arial" pitchFamily="34" charset="0"/>
              </a:rPr>
              <a:t>This field of psychology include </a:t>
            </a:r>
            <a:r>
              <a:rPr lang="en-US" b="1" dirty="0">
                <a:latin typeface="Arial" pitchFamily="34" charset="0"/>
                <a:cs typeface="Arial" pitchFamily="34" charset="0"/>
              </a:rPr>
              <a:t>genetics, language development, personality, gender roles, cognitive development, sexual development and social growth.</a:t>
            </a:r>
          </a:p>
          <a:p>
            <a:pPr algn="just"/>
            <a:r>
              <a:rPr lang="en-US" b="1" dirty="0">
                <a:solidFill>
                  <a:srgbClr val="FF0000"/>
                </a:solidFill>
                <a:latin typeface="Arial" pitchFamily="34" charset="0"/>
                <a:cs typeface="Arial" pitchFamily="34" charset="0"/>
              </a:rPr>
              <a:t>Child psychologists </a:t>
            </a:r>
            <a:r>
              <a:rPr lang="en-US" b="1" dirty="0">
                <a:latin typeface="Arial" pitchFamily="34" charset="0"/>
                <a:cs typeface="Arial" pitchFamily="34" charset="0"/>
              </a:rPr>
              <a:t>may work with a range of clients including infants, toddlers, children and teens, or they may specialize in working with a particular age group. No matter what population a child psychologist chooses, his or her focus will be on helping understand, prevent, diagnose and treat developmental, cognitive, social and emotional issues.</a:t>
            </a:r>
          </a:p>
          <a:p>
            <a:pPr algn="just"/>
            <a:endParaRPr lang="en-US" b="1" dirty="0">
              <a:latin typeface="Arial" pitchFamily="34" charset="0"/>
              <a:cs typeface="Arial" pitchFamily="34" charset="0"/>
            </a:endParaRPr>
          </a:p>
        </p:txBody>
      </p:sp>
    </p:spTree>
    <p:extLst>
      <p:ext uri="{BB962C8B-B14F-4D97-AF65-F5344CB8AC3E}">
        <p14:creationId xmlns="" xmlns:p14="http://schemas.microsoft.com/office/powerpoint/2010/main" val="155703877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600200"/>
            <a:ext cx="7848600" cy="4525963"/>
          </a:xfrm>
        </p:spPr>
        <p:txBody>
          <a:bodyPr>
            <a:normAutofit/>
          </a:bodyPr>
          <a:lstStyle/>
          <a:p>
            <a:pPr algn="just">
              <a:buNone/>
            </a:pPr>
            <a:r>
              <a:rPr lang="en-US" sz="1800" b="1" dirty="0" smtClean="0">
                <a:latin typeface="Arial" pitchFamily="34" charset="0"/>
                <a:cs typeface="Arial" pitchFamily="34" charset="0"/>
              </a:rPr>
              <a:t>	The theories proposed by Sigmund Freud stressed </a:t>
            </a:r>
            <a:r>
              <a:rPr lang="en-US" sz="1800" b="1" dirty="0" smtClean="0">
                <a:solidFill>
                  <a:srgbClr val="FF0000"/>
                </a:solidFill>
                <a:latin typeface="Arial" pitchFamily="34" charset="0"/>
                <a:cs typeface="Arial" pitchFamily="34" charset="0"/>
              </a:rPr>
              <a:t>the importance of childhood events and experiences</a:t>
            </a:r>
            <a:r>
              <a:rPr lang="en-US" sz="1800" b="1" dirty="0" smtClean="0">
                <a:latin typeface="Arial" pitchFamily="34" charset="0"/>
                <a:cs typeface="Arial" pitchFamily="34" charset="0"/>
              </a:rPr>
              <a:t>, but almost exclusively focused on mental disorders rather that normal functioning.</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Sigmund Freud Theory</a:t>
            </a:r>
            <a:endParaRPr lang="en-US" sz="3600" dirty="0">
              <a:solidFill>
                <a:schemeClr val="tx1"/>
              </a:solidFill>
              <a:latin typeface="Arial" pitchFamily="34" charset="0"/>
              <a:cs typeface="Arial" pitchFamily="34" charset="0"/>
            </a:endParaRPr>
          </a:p>
        </p:txBody>
      </p:sp>
      <p:sp>
        <p:nvSpPr>
          <p:cNvPr id="5" name="Rectangle 4"/>
          <p:cNvSpPr/>
          <p:nvPr/>
        </p:nvSpPr>
        <p:spPr>
          <a:xfrm>
            <a:off x="228600" y="2819400"/>
            <a:ext cx="7141191" cy="1477328"/>
          </a:xfrm>
          <a:prstGeom prst="rect">
            <a:avLst/>
          </a:prstGeom>
        </p:spPr>
        <p:txBody>
          <a:bodyPr wrap="square">
            <a:spAutoFit/>
          </a:bodyPr>
          <a:lstStyle/>
          <a:p>
            <a:pPr algn="just"/>
            <a:r>
              <a:rPr lang="en-US" b="1" dirty="0" smtClean="0">
                <a:latin typeface="Arial" pitchFamily="34" charset="0"/>
                <a:cs typeface="Arial" pitchFamily="34" charset="0"/>
              </a:rPr>
              <a:t>According to Freud, child development is described as a series of </a:t>
            </a:r>
            <a:r>
              <a:rPr lang="en-US" b="1" dirty="0" smtClean="0">
                <a:solidFill>
                  <a:srgbClr val="FF0000"/>
                </a:solidFill>
                <a:latin typeface="Arial" pitchFamily="34" charset="0"/>
                <a:cs typeface="Arial" pitchFamily="34" charset="0"/>
              </a:rPr>
              <a:t>'psychosexual stages.' </a:t>
            </a:r>
            <a:r>
              <a:rPr lang="en-US" b="1" dirty="0" smtClean="0">
                <a:latin typeface="Arial" pitchFamily="34" charset="0"/>
                <a:cs typeface="Arial" pitchFamily="34" charset="0"/>
              </a:rPr>
              <a:t>In "Three Essays on Sexuality" (1915), Freud outlined these stages as oral, anal, phallic, latency and genital. Each stage involves the satisfaction of a libidinal desire and can later play a role in adult personality.</a:t>
            </a:r>
            <a:endParaRPr lang="en-US" b="1" dirty="0">
              <a:latin typeface="Arial" pitchFamily="34" charset="0"/>
              <a:cs typeface="Arial" pitchFamily="34" charset="0"/>
            </a:endParaRPr>
          </a:p>
        </p:txBody>
      </p:sp>
      <p:pic>
        <p:nvPicPr>
          <p:cNvPr id="23554" name="Picture 2" descr="https://encrypted-tbn3.gstatic.com/images?q=tbn:ANd9GcTNZvXFqce0_RPNv_aqln7HQ3Jbg7RF6Z4SuwjXQxsU-KIsjoMIig"/>
          <p:cNvPicPr>
            <a:picLocks noChangeAspect="1" noChangeArrowheads="1"/>
          </p:cNvPicPr>
          <p:nvPr/>
        </p:nvPicPr>
        <p:blipFill>
          <a:blip r:embed="rId2" cstate="print"/>
          <a:srcRect/>
          <a:stretch>
            <a:fillRect/>
          </a:stretch>
        </p:blipFill>
        <p:spPr bwMode="auto">
          <a:xfrm>
            <a:off x="7543800" y="2597309"/>
            <a:ext cx="1418271" cy="1418272"/>
          </a:xfrm>
          <a:prstGeom prst="rect">
            <a:avLst/>
          </a:prstGeom>
          <a:noFill/>
        </p:spPr>
      </p:pic>
      <p:sp>
        <p:nvSpPr>
          <p:cNvPr id="4" name="Rectangle 3"/>
          <p:cNvSpPr/>
          <p:nvPr/>
        </p:nvSpPr>
        <p:spPr>
          <a:xfrm>
            <a:off x="228600" y="4303552"/>
            <a:ext cx="3587842" cy="461665"/>
          </a:xfrm>
          <a:prstGeom prst="rect">
            <a:avLst/>
          </a:prstGeom>
        </p:spPr>
        <p:txBody>
          <a:bodyPr wrap="none">
            <a:spAutoFit/>
          </a:bodyPr>
          <a:lstStyle/>
          <a:p>
            <a:r>
              <a:rPr lang="en-US" sz="2400" b="1" dirty="0">
                <a:latin typeface="Arial" pitchFamily="34" charset="0"/>
                <a:cs typeface="Arial" pitchFamily="34" charset="0"/>
              </a:rPr>
              <a:t>Stages of Development</a:t>
            </a:r>
            <a:endParaRPr lang="en-US" sz="2400" dirty="0"/>
          </a:p>
        </p:txBody>
      </p:sp>
      <p:sp>
        <p:nvSpPr>
          <p:cNvPr id="6" name="Rectangle 5"/>
          <p:cNvSpPr/>
          <p:nvPr/>
        </p:nvSpPr>
        <p:spPr>
          <a:xfrm>
            <a:off x="259307" y="4765217"/>
            <a:ext cx="7284493" cy="1477328"/>
          </a:xfrm>
          <a:prstGeom prst="rect">
            <a:avLst/>
          </a:prstGeom>
        </p:spPr>
        <p:txBody>
          <a:bodyPr wrap="square">
            <a:spAutoFit/>
          </a:bodyPr>
          <a:lstStyle/>
          <a:p>
            <a:pPr marL="342900" indent="-342900">
              <a:buClr>
                <a:schemeClr val="accent1">
                  <a:lumMod val="75000"/>
                </a:schemeClr>
              </a:buClr>
              <a:buSzPct val="80000"/>
              <a:buFont typeface="+mj-lt"/>
              <a:buAutoNum type="arabicPeriod"/>
            </a:pPr>
            <a:r>
              <a:rPr lang="en-US" b="1" dirty="0">
                <a:solidFill>
                  <a:srgbClr val="FF0000"/>
                </a:solidFill>
                <a:latin typeface="Arial" pitchFamily="34" charset="0"/>
                <a:cs typeface="Arial" pitchFamily="34" charset="0"/>
              </a:rPr>
              <a:t>Oral </a:t>
            </a:r>
            <a:r>
              <a:rPr lang="en-US" b="1" dirty="0" smtClean="0">
                <a:solidFill>
                  <a:srgbClr val="FF0000"/>
                </a:solidFill>
                <a:latin typeface="Arial" pitchFamily="34" charset="0"/>
                <a:cs typeface="Arial" pitchFamily="34" charset="0"/>
              </a:rPr>
              <a:t>Stage: (</a:t>
            </a:r>
            <a:r>
              <a:rPr lang="en-US" b="1" dirty="0">
                <a:solidFill>
                  <a:srgbClr val="FF0000"/>
                </a:solidFill>
                <a:latin typeface="Arial" pitchFamily="34" charset="0"/>
                <a:cs typeface="Arial" pitchFamily="34" charset="0"/>
              </a:rPr>
              <a:t>Birth to 18 </a:t>
            </a:r>
            <a:r>
              <a:rPr lang="en-US" b="1" dirty="0" smtClean="0">
                <a:solidFill>
                  <a:srgbClr val="FF0000"/>
                </a:solidFill>
                <a:latin typeface="Arial" pitchFamily="34" charset="0"/>
                <a:cs typeface="Arial" pitchFamily="34" charset="0"/>
              </a:rPr>
              <a:t>months)</a:t>
            </a:r>
          </a:p>
          <a:p>
            <a:pPr marL="342900" indent="-342900">
              <a:buClr>
                <a:schemeClr val="accent1">
                  <a:lumMod val="75000"/>
                </a:schemeClr>
              </a:buClr>
              <a:buSzPct val="80000"/>
              <a:buFont typeface="+mj-lt"/>
              <a:buAutoNum type="arabicPeriod"/>
            </a:pPr>
            <a:r>
              <a:rPr lang="en-US" b="1" dirty="0">
                <a:solidFill>
                  <a:srgbClr val="FF0000"/>
                </a:solidFill>
                <a:latin typeface="Arial" pitchFamily="34" charset="0"/>
                <a:cs typeface="Arial" pitchFamily="34" charset="0"/>
              </a:rPr>
              <a:t>Anal </a:t>
            </a:r>
            <a:r>
              <a:rPr lang="en-US" b="1" dirty="0" smtClean="0">
                <a:solidFill>
                  <a:srgbClr val="FF0000"/>
                </a:solidFill>
                <a:latin typeface="Arial" pitchFamily="34" charset="0"/>
                <a:cs typeface="Arial" pitchFamily="34" charset="0"/>
              </a:rPr>
              <a:t>Stage: (18 </a:t>
            </a:r>
            <a:r>
              <a:rPr lang="en-US" b="1" dirty="0">
                <a:solidFill>
                  <a:srgbClr val="FF0000"/>
                </a:solidFill>
                <a:latin typeface="Arial" pitchFamily="34" charset="0"/>
                <a:cs typeface="Arial" pitchFamily="34" charset="0"/>
              </a:rPr>
              <a:t>months to three </a:t>
            </a:r>
            <a:r>
              <a:rPr lang="en-US" b="1" dirty="0" smtClean="0">
                <a:solidFill>
                  <a:srgbClr val="FF0000"/>
                </a:solidFill>
                <a:latin typeface="Arial" pitchFamily="34" charset="0"/>
                <a:cs typeface="Arial" pitchFamily="34" charset="0"/>
              </a:rPr>
              <a:t>years)</a:t>
            </a:r>
          </a:p>
          <a:p>
            <a:pPr marL="342900" indent="-342900">
              <a:buClr>
                <a:schemeClr val="accent1">
                  <a:lumMod val="75000"/>
                </a:schemeClr>
              </a:buClr>
              <a:buSzPct val="80000"/>
              <a:buFont typeface="+mj-lt"/>
              <a:buAutoNum type="arabicPeriod"/>
            </a:pPr>
            <a:r>
              <a:rPr lang="en-US" b="1" dirty="0">
                <a:solidFill>
                  <a:srgbClr val="FF0000"/>
                </a:solidFill>
                <a:latin typeface="Arial" pitchFamily="34" charset="0"/>
                <a:cs typeface="Arial" pitchFamily="34" charset="0"/>
              </a:rPr>
              <a:t>The Phallic </a:t>
            </a:r>
            <a:r>
              <a:rPr lang="en-US" b="1" dirty="0" smtClean="0">
                <a:solidFill>
                  <a:srgbClr val="FF0000"/>
                </a:solidFill>
                <a:latin typeface="Arial" pitchFamily="34" charset="0"/>
                <a:cs typeface="Arial" pitchFamily="34" charset="0"/>
              </a:rPr>
              <a:t>Stage: (</a:t>
            </a:r>
            <a:r>
              <a:rPr lang="en-US" b="1" dirty="0">
                <a:solidFill>
                  <a:srgbClr val="FF0000"/>
                </a:solidFill>
                <a:latin typeface="Arial" pitchFamily="34" charset="0"/>
                <a:cs typeface="Arial" pitchFamily="34" charset="0"/>
              </a:rPr>
              <a:t>ages three to six</a:t>
            </a:r>
            <a:r>
              <a:rPr lang="en-US" b="1" dirty="0" smtClean="0">
                <a:solidFill>
                  <a:srgbClr val="FF0000"/>
                </a:solidFill>
                <a:latin typeface="Arial" pitchFamily="34" charset="0"/>
                <a:cs typeface="Arial" pitchFamily="34" charset="0"/>
              </a:rPr>
              <a:t>)</a:t>
            </a:r>
          </a:p>
          <a:p>
            <a:pPr marL="342900" indent="-342900">
              <a:buClr>
                <a:schemeClr val="accent1">
                  <a:lumMod val="75000"/>
                </a:schemeClr>
              </a:buClr>
              <a:buSzPct val="80000"/>
              <a:buFont typeface="+mj-lt"/>
              <a:buAutoNum type="arabicPeriod"/>
            </a:pPr>
            <a:r>
              <a:rPr lang="en-US" b="1" dirty="0">
                <a:solidFill>
                  <a:srgbClr val="FF0000"/>
                </a:solidFill>
                <a:latin typeface="Arial" pitchFamily="34" charset="0"/>
                <a:cs typeface="Arial" pitchFamily="34" charset="0"/>
              </a:rPr>
              <a:t>The Latent Period: (age six to puberty</a:t>
            </a:r>
            <a:r>
              <a:rPr lang="en-US" b="1" dirty="0" smtClean="0">
                <a:solidFill>
                  <a:srgbClr val="FF0000"/>
                </a:solidFill>
                <a:latin typeface="Arial" pitchFamily="34" charset="0"/>
                <a:cs typeface="Arial" pitchFamily="34" charset="0"/>
              </a:rPr>
              <a:t>)</a:t>
            </a:r>
          </a:p>
          <a:p>
            <a:pPr marL="342900" indent="-342900">
              <a:buClr>
                <a:schemeClr val="accent1">
                  <a:lumMod val="75000"/>
                </a:schemeClr>
              </a:buClr>
              <a:buSzPct val="80000"/>
              <a:buFont typeface="+mj-lt"/>
              <a:buAutoNum type="arabicPeriod"/>
            </a:pPr>
            <a:r>
              <a:rPr lang="en-US" b="1" dirty="0">
                <a:solidFill>
                  <a:srgbClr val="FF0000"/>
                </a:solidFill>
                <a:latin typeface="Arial" pitchFamily="34" charset="0"/>
                <a:cs typeface="Arial" pitchFamily="34" charset="0"/>
              </a:rPr>
              <a:t>The Genital Stage: (puberty on)</a:t>
            </a:r>
            <a:endParaRPr lang="en-US" dirty="0"/>
          </a:p>
        </p:txBody>
      </p:sp>
    </p:spTree>
    <p:extLst>
      <p:ext uri="{BB962C8B-B14F-4D97-AF65-F5344CB8AC3E}">
        <p14:creationId xmlns="" xmlns:p14="http://schemas.microsoft.com/office/powerpoint/2010/main" val="69549593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600200"/>
            <a:ext cx="8763000" cy="3048000"/>
          </a:xfrm>
        </p:spPr>
        <p:txBody>
          <a:bodyPr>
            <a:noAutofit/>
          </a:bodyPr>
          <a:lstStyle/>
          <a:p>
            <a:pPr algn="just"/>
            <a:r>
              <a:rPr lang="en-US" sz="1800" b="1" dirty="0" smtClean="0">
                <a:latin typeface="Arial" pitchFamily="34" charset="0"/>
                <a:cs typeface="Arial" pitchFamily="34" charset="0"/>
              </a:rPr>
              <a:t>Proposed a stage </a:t>
            </a:r>
            <a:r>
              <a:rPr lang="en-US" sz="1800" b="1" dirty="0" smtClean="0">
                <a:solidFill>
                  <a:srgbClr val="FF0000"/>
                </a:solidFill>
                <a:latin typeface="Arial" pitchFamily="34" charset="0"/>
                <a:cs typeface="Arial" pitchFamily="34" charset="0"/>
              </a:rPr>
              <a:t>theory of development</a:t>
            </a:r>
            <a:r>
              <a:rPr lang="en-US" sz="1800" b="1" dirty="0" smtClean="0">
                <a:latin typeface="Arial" pitchFamily="34" charset="0"/>
                <a:cs typeface="Arial" pitchFamily="34" charset="0"/>
              </a:rPr>
              <a:t>, but his theory encompassed human growth throughout the entire human lifespan. </a:t>
            </a:r>
          </a:p>
          <a:p>
            <a:pPr algn="just"/>
            <a:r>
              <a:rPr lang="en-US" sz="1800" b="1" dirty="0" smtClean="0">
                <a:latin typeface="Arial" pitchFamily="34" charset="0"/>
                <a:cs typeface="Arial" pitchFamily="34" charset="0"/>
              </a:rPr>
              <a:t>Erikson believed that each stage of development was focused on </a:t>
            </a:r>
            <a:r>
              <a:rPr lang="en-US" sz="1800" b="1" dirty="0" smtClean="0">
                <a:solidFill>
                  <a:srgbClr val="FF0000"/>
                </a:solidFill>
                <a:latin typeface="Arial" pitchFamily="34" charset="0"/>
                <a:cs typeface="Arial" pitchFamily="34" charset="0"/>
              </a:rPr>
              <a:t>overcoming a conflict</a:t>
            </a:r>
            <a:r>
              <a:rPr lang="en-US" sz="1800" b="1" dirty="0" smtClean="0">
                <a:latin typeface="Arial" pitchFamily="34" charset="0"/>
                <a:cs typeface="Arial" pitchFamily="34" charset="0"/>
              </a:rPr>
              <a:t>. </a:t>
            </a:r>
          </a:p>
          <a:p>
            <a:pPr algn="just"/>
            <a:r>
              <a:rPr lang="en-US" sz="1800" b="1" dirty="0" smtClean="0">
                <a:latin typeface="Arial" pitchFamily="34" charset="0"/>
                <a:cs typeface="Arial" pitchFamily="34" charset="0"/>
              </a:rPr>
              <a:t>For example, the </a:t>
            </a:r>
            <a:r>
              <a:rPr lang="en-US" sz="1800" b="1" dirty="0" smtClean="0">
                <a:solidFill>
                  <a:srgbClr val="FF0000"/>
                </a:solidFill>
                <a:latin typeface="Arial" pitchFamily="34" charset="0"/>
                <a:cs typeface="Arial" pitchFamily="34" charset="0"/>
              </a:rPr>
              <a:t>primary conflict </a:t>
            </a:r>
            <a:r>
              <a:rPr lang="en-US" sz="1800" b="1" dirty="0" smtClean="0">
                <a:latin typeface="Arial" pitchFamily="34" charset="0"/>
                <a:cs typeface="Arial" pitchFamily="34" charset="0"/>
              </a:rPr>
              <a:t>during the adolescent period involves establishing a sense of personal identity. </a:t>
            </a:r>
          </a:p>
          <a:p>
            <a:pPr algn="just"/>
            <a:r>
              <a:rPr lang="en-US" sz="1800" b="1" dirty="0" smtClean="0">
                <a:latin typeface="Arial" pitchFamily="34" charset="0"/>
                <a:cs typeface="Arial" pitchFamily="34" charset="0"/>
              </a:rPr>
              <a:t>Success or failure in dealing with the conflicts at each stage can </a:t>
            </a:r>
            <a:r>
              <a:rPr lang="en-US" sz="1800" b="1" dirty="0" smtClean="0">
                <a:solidFill>
                  <a:srgbClr val="FF0000"/>
                </a:solidFill>
                <a:latin typeface="Arial" pitchFamily="34" charset="0"/>
                <a:cs typeface="Arial" pitchFamily="34" charset="0"/>
              </a:rPr>
              <a:t>impact overall functioning</a:t>
            </a:r>
            <a:r>
              <a:rPr lang="en-US" sz="1800" b="1" dirty="0" smtClean="0">
                <a:latin typeface="Arial" pitchFamily="34" charset="0"/>
                <a:cs typeface="Arial" pitchFamily="34" charset="0"/>
              </a:rPr>
              <a:t>. During the adolescent stage, for example, failure to develop an identity results in role confusion.</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Erik Erikson Theory</a:t>
            </a:r>
            <a:endParaRPr lang="en-US" sz="3600" b="1" dirty="0">
              <a:solidFill>
                <a:schemeClr val="tx1"/>
              </a:solidFill>
              <a:latin typeface="Arial" pitchFamily="34" charset="0"/>
              <a:cs typeface="Arial" pitchFamily="34" charset="0"/>
            </a:endParaRPr>
          </a:p>
        </p:txBody>
      </p:sp>
      <p:pic>
        <p:nvPicPr>
          <p:cNvPr id="26626" name="Picture 2" descr="https://encrypted-tbn3.gstatic.com/images?q=tbn:ANd9GcRD2-nYTroEbEHW6L1UGRUDmCqKtL04bJp8rNmqguIxeiuFjUxo"/>
          <p:cNvPicPr>
            <a:picLocks noChangeAspect="1" noChangeArrowheads="1"/>
          </p:cNvPicPr>
          <p:nvPr/>
        </p:nvPicPr>
        <p:blipFill>
          <a:blip r:embed="rId2" cstate="print"/>
          <a:srcRect/>
          <a:stretch>
            <a:fillRect/>
          </a:stretch>
        </p:blipFill>
        <p:spPr bwMode="auto">
          <a:xfrm>
            <a:off x="6324600" y="266131"/>
            <a:ext cx="2247695" cy="1289119"/>
          </a:xfrm>
          <a:prstGeom prst="rect">
            <a:avLst/>
          </a:prstGeom>
          <a:noFill/>
        </p:spPr>
      </p:pic>
      <p:sp>
        <p:nvSpPr>
          <p:cNvPr id="5" name="Rectangle 4"/>
          <p:cNvSpPr/>
          <p:nvPr/>
        </p:nvSpPr>
        <p:spPr>
          <a:xfrm>
            <a:off x="457200" y="4417367"/>
            <a:ext cx="3587842" cy="461665"/>
          </a:xfrm>
          <a:prstGeom prst="rect">
            <a:avLst/>
          </a:prstGeom>
        </p:spPr>
        <p:txBody>
          <a:bodyPr wrap="none">
            <a:spAutoFit/>
          </a:bodyPr>
          <a:lstStyle/>
          <a:p>
            <a:r>
              <a:rPr lang="en-US" sz="2400" b="1" dirty="0">
                <a:latin typeface="Arial" pitchFamily="34" charset="0"/>
                <a:cs typeface="Arial" pitchFamily="34" charset="0"/>
              </a:rPr>
              <a:t>Stages of Development</a:t>
            </a:r>
            <a:endParaRPr lang="en-US" sz="2400" dirty="0"/>
          </a:p>
        </p:txBody>
      </p:sp>
      <p:sp>
        <p:nvSpPr>
          <p:cNvPr id="4" name="Rectangle 3"/>
          <p:cNvSpPr/>
          <p:nvPr/>
        </p:nvSpPr>
        <p:spPr>
          <a:xfrm>
            <a:off x="612648" y="4879032"/>
            <a:ext cx="3092355" cy="1200329"/>
          </a:xfrm>
          <a:prstGeom prst="rect">
            <a:avLst/>
          </a:prstGeom>
        </p:spPr>
        <p:txBody>
          <a:bodyPr wrap="square">
            <a:spAutoFit/>
          </a:bodyPr>
          <a:lstStyle/>
          <a:p>
            <a:pPr marL="342900" indent="-342900">
              <a:buClr>
                <a:schemeClr val="accent1">
                  <a:lumMod val="75000"/>
                </a:schemeClr>
              </a:buClr>
              <a:buSzPct val="85000"/>
              <a:buFont typeface="+mj-lt"/>
              <a:buAutoNum type="arabicPeriod"/>
            </a:pPr>
            <a:r>
              <a:rPr lang="en-US" b="1" dirty="0">
                <a:solidFill>
                  <a:srgbClr val="FF0000"/>
                </a:solidFill>
                <a:latin typeface="Arial" pitchFamily="34" charset="0"/>
                <a:cs typeface="Arial" pitchFamily="34" charset="0"/>
              </a:rPr>
              <a:t>Trust vs. Mistrust </a:t>
            </a:r>
            <a:endParaRPr lang="en-US" b="1" dirty="0" smtClean="0">
              <a:solidFill>
                <a:srgbClr val="FF0000"/>
              </a:solidFill>
              <a:latin typeface="Arial" pitchFamily="34" charset="0"/>
              <a:cs typeface="Arial" pitchFamily="34" charset="0"/>
            </a:endParaRPr>
          </a:p>
          <a:p>
            <a:pPr marL="342900" indent="-342900">
              <a:buClr>
                <a:schemeClr val="accent1">
                  <a:lumMod val="75000"/>
                </a:schemeClr>
              </a:buClr>
              <a:buSzPct val="85000"/>
              <a:buFont typeface="+mj-lt"/>
              <a:buAutoNum type="arabicPeriod"/>
            </a:pPr>
            <a:r>
              <a:rPr lang="en-US" b="1" dirty="0">
                <a:solidFill>
                  <a:srgbClr val="FF0000"/>
                </a:solidFill>
                <a:latin typeface="Arial" pitchFamily="34" charset="0"/>
                <a:cs typeface="Arial" pitchFamily="34" charset="0"/>
              </a:rPr>
              <a:t>Autonomy vs. </a:t>
            </a:r>
            <a:r>
              <a:rPr lang="en-US" b="1" dirty="0" smtClean="0">
                <a:solidFill>
                  <a:srgbClr val="FF0000"/>
                </a:solidFill>
                <a:latin typeface="Arial" pitchFamily="34" charset="0"/>
                <a:cs typeface="Arial" pitchFamily="34" charset="0"/>
              </a:rPr>
              <a:t>Shame</a:t>
            </a:r>
          </a:p>
          <a:p>
            <a:pPr marL="342900" indent="-342900">
              <a:buClr>
                <a:schemeClr val="accent1">
                  <a:lumMod val="75000"/>
                </a:schemeClr>
              </a:buClr>
              <a:buSzPct val="85000"/>
              <a:buFont typeface="+mj-lt"/>
              <a:buAutoNum type="arabicPeriod"/>
            </a:pPr>
            <a:r>
              <a:rPr lang="en-US" b="1" dirty="0">
                <a:solidFill>
                  <a:srgbClr val="FF0000"/>
                </a:solidFill>
                <a:latin typeface="Arial" pitchFamily="34" charset="0"/>
                <a:cs typeface="Arial" pitchFamily="34" charset="0"/>
              </a:rPr>
              <a:t>Initiative vs. </a:t>
            </a:r>
            <a:r>
              <a:rPr lang="en-US" b="1" dirty="0" smtClean="0">
                <a:solidFill>
                  <a:srgbClr val="FF0000"/>
                </a:solidFill>
                <a:latin typeface="Arial" pitchFamily="34" charset="0"/>
                <a:cs typeface="Arial" pitchFamily="34" charset="0"/>
              </a:rPr>
              <a:t>Guilt</a:t>
            </a:r>
          </a:p>
          <a:p>
            <a:pPr marL="342900" indent="-342900">
              <a:buClr>
                <a:schemeClr val="accent1">
                  <a:lumMod val="75000"/>
                </a:schemeClr>
              </a:buClr>
              <a:buSzPct val="85000"/>
              <a:buFont typeface="+mj-lt"/>
              <a:buAutoNum type="arabicPeriod"/>
            </a:pPr>
            <a:r>
              <a:rPr lang="en-US" b="1" dirty="0">
                <a:solidFill>
                  <a:srgbClr val="FF0000"/>
                </a:solidFill>
                <a:latin typeface="Arial" pitchFamily="34" charset="0"/>
                <a:cs typeface="Arial" pitchFamily="34" charset="0"/>
              </a:rPr>
              <a:t>Industry vs. </a:t>
            </a:r>
            <a:r>
              <a:rPr lang="en-US" b="1" dirty="0" smtClean="0">
                <a:solidFill>
                  <a:srgbClr val="FF0000"/>
                </a:solidFill>
                <a:latin typeface="Arial" pitchFamily="34" charset="0"/>
                <a:cs typeface="Arial" pitchFamily="34" charset="0"/>
              </a:rPr>
              <a:t>Inferiority</a:t>
            </a:r>
            <a:endParaRPr lang="en-US" dirty="0"/>
          </a:p>
        </p:txBody>
      </p:sp>
      <p:sp>
        <p:nvSpPr>
          <p:cNvPr id="6" name="Rectangle 5"/>
          <p:cNvSpPr/>
          <p:nvPr/>
        </p:nvSpPr>
        <p:spPr>
          <a:xfrm>
            <a:off x="5256548" y="4879031"/>
            <a:ext cx="3506088" cy="1200329"/>
          </a:xfrm>
          <a:prstGeom prst="rect">
            <a:avLst/>
          </a:prstGeom>
        </p:spPr>
        <p:txBody>
          <a:bodyPr wrap="none">
            <a:spAutoFit/>
          </a:bodyPr>
          <a:lstStyle/>
          <a:p>
            <a:pPr marL="342900" indent="-342900">
              <a:buClr>
                <a:schemeClr val="accent1">
                  <a:lumMod val="75000"/>
                </a:schemeClr>
              </a:buClr>
              <a:buSzPct val="85000"/>
              <a:buFont typeface="+mj-lt"/>
              <a:buAutoNum type="arabicPeriod"/>
            </a:pPr>
            <a:r>
              <a:rPr lang="en-US" b="1" dirty="0">
                <a:solidFill>
                  <a:srgbClr val="FF0000"/>
                </a:solidFill>
                <a:latin typeface="Arial" pitchFamily="34" charset="0"/>
                <a:cs typeface="Arial" pitchFamily="34" charset="0"/>
              </a:rPr>
              <a:t>Identity vs. Role</a:t>
            </a:r>
          </a:p>
          <a:p>
            <a:pPr marL="342900" indent="-342900">
              <a:buClr>
                <a:schemeClr val="accent1">
                  <a:lumMod val="75000"/>
                </a:schemeClr>
              </a:buClr>
              <a:buSzPct val="85000"/>
              <a:buFont typeface="+mj-lt"/>
              <a:buAutoNum type="arabicPeriod"/>
            </a:pPr>
            <a:r>
              <a:rPr lang="en-US" b="1" dirty="0">
                <a:solidFill>
                  <a:srgbClr val="FF0000"/>
                </a:solidFill>
                <a:latin typeface="Arial" pitchFamily="34" charset="0"/>
                <a:cs typeface="Arial" pitchFamily="34" charset="0"/>
              </a:rPr>
              <a:t>Intimacy vs. </a:t>
            </a:r>
            <a:r>
              <a:rPr lang="en-US" b="1" dirty="0" smtClean="0">
                <a:solidFill>
                  <a:srgbClr val="FF0000"/>
                </a:solidFill>
                <a:latin typeface="Arial" pitchFamily="34" charset="0"/>
                <a:cs typeface="Arial" pitchFamily="34" charset="0"/>
              </a:rPr>
              <a:t>Isolation</a:t>
            </a:r>
          </a:p>
          <a:p>
            <a:pPr marL="342900" indent="-342900">
              <a:buClr>
                <a:schemeClr val="accent1">
                  <a:lumMod val="75000"/>
                </a:schemeClr>
              </a:buClr>
              <a:buSzPct val="85000"/>
              <a:buFont typeface="+mj-lt"/>
              <a:buAutoNum type="arabicPeriod"/>
            </a:pPr>
            <a:r>
              <a:rPr lang="en-US" b="1" dirty="0" smtClean="0">
                <a:solidFill>
                  <a:srgbClr val="FF0000"/>
                </a:solidFill>
                <a:latin typeface="Arial" pitchFamily="34" charset="0"/>
                <a:cs typeface="Arial" pitchFamily="34" charset="0"/>
              </a:rPr>
              <a:t>Generativity </a:t>
            </a:r>
            <a:r>
              <a:rPr lang="en-US" b="1" dirty="0">
                <a:solidFill>
                  <a:srgbClr val="FF0000"/>
                </a:solidFill>
                <a:latin typeface="Arial" pitchFamily="34" charset="0"/>
                <a:cs typeface="Arial" pitchFamily="34" charset="0"/>
              </a:rPr>
              <a:t>vs. </a:t>
            </a:r>
            <a:r>
              <a:rPr lang="en-US" b="1" dirty="0" smtClean="0">
                <a:solidFill>
                  <a:srgbClr val="FF0000"/>
                </a:solidFill>
                <a:latin typeface="Arial" pitchFamily="34" charset="0"/>
                <a:cs typeface="Arial" pitchFamily="34" charset="0"/>
              </a:rPr>
              <a:t>Stagnation</a:t>
            </a:r>
          </a:p>
          <a:p>
            <a:pPr marL="342900" indent="-342900">
              <a:buClr>
                <a:schemeClr val="accent1">
                  <a:lumMod val="75000"/>
                </a:schemeClr>
              </a:buClr>
              <a:buSzPct val="85000"/>
              <a:buFont typeface="+mj-lt"/>
              <a:buAutoNum type="arabicPeriod"/>
            </a:pPr>
            <a:r>
              <a:rPr lang="en-US" b="1" dirty="0">
                <a:solidFill>
                  <a:srgbClr val="FF0000"/>
                </a:solidFill>
                <a:latin typeface="Arial" pitchFamily="34" charset="0"/>
                <a:cs typeface="Arial" pitchFamily="34" charset="0"/>
              </a:rPr>
              <a:t>Integrity vs. Despair</a:t>
            </a:r>
            <a:endParaRPr lang="en-US" dirty="0"/>
          </a:p>
        </p:txBody>
      </p:sp>
    </p:spTree>
    <p:extLst>
      <p:ext uri="{BB962C8B-B14F-4D97-AF65-F5344CB8AC3E}">
        <p14:creationId xmlns="" xmlns:p14="http://schemas.microsoft.com/office/powerpoint/2010/main" val="161358097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600200"/>
            <a:ext cx="8610600" cy="5257800"/>
          </a:xfrm>
        </p:spPr>
        <p:txBody>
          <a:bodyPr>
            <a:noAutofit/>
          </a:bodyPr>
          <a:lstStyle/>
          <a:p>
            <a:pPr algn="just"/>
            <a:r>
              <a:rPr lang="en-US" sz="2400" dirty="0" smtClean="0">
                <a:latin typeface="Arial" pitchFamily="34" charset="0"/>
                <a:cs typeface="Arial" pitchFamily="34" charset="0"/>
              </a:rPr>
              <a:t>Suggested that children think differently than adults and proposed a stage theory of cognitive development.</a:t>
            </a:r>
          </a:p>
          <a:p>
            <a:pPr algn="just"/>
            <a:r>
              <a:rPr lang="en-US" sz="2400" dirty="0" smtClean="0">
                <a:latin typeface="Arial" pitchFamily="34" charset="0"/>
                <a:cs typeface="Arial" pitchFamily="34" charset="0"/>
              </a:rPr>
              <a:t> He was the first to note that children play an active role in gaining knowledge of the world. </a:t>
            </a:r>
          </a:p>
          <a:p>
            <a:pPr algn="just"/>
            <a:r>
              <a:rPr lang="en-US" sz="2400" dirty="0" smtClean="0">
                <a:latin typeface="Arial" pitchFamily="34" charset="0"/>
                <a:cs typeface="Arial" pitchFamily="34" charset="0"/>
              </a:rPr>
              <a:t>According to his theory, children can be thought of as "little scientists" who actively construct their knowledge and understanding of the world. </a:t>
            </a:r>
            <a:endParaRPr lang="en-US" sz="2400" dirty="0">
              <a:latin typeface="Arial" pitchFamily="34" charset="0"/>
              <a:cs typeface="Arial" pitchFamily="34" charset="0"/>
            </a:endParaRPr>
          </a:p>
        </p:txBody>
      </p:sp>
      <p:sp>
        <p:nvSpPr>
          <p:cNvPr id="3" name="Title 2"/>
          <p:cNvSpPr>
            <a:spLocks noGrp="1"/>
          </p:cNvSpPr>
          <p:nvPr>
            <p:ph type="title"/>
          </p:nvPr>
        </p:nvSpPr>
        <p:spPr>
          <a:xfrm>
            <a:off x="612648" y="228600"/>
            <a:ext cx="8153400" cy="1233872"/>
          </a:xfrm>
        </p:spPr>
        <p:txBody>
          <a:bodyPr>
            <a:normAutofit/>
          </a:bodyPr>
          <a:lstStyle/>
          <a:p>
            <a:r>
              <a:rPr lang="en-US" sz="4000" b="1" dirty="0" smtClean="0">
                <a:solidFill>
                  <a:schemeClr val="tx1"/>
                </a:solidFill>
                <a:latin typeface="Arial" pitchFamily="34" charset="0"/>
                <a:cs typeface="Arial" pitchFamily="34" charset="0"/>
              </a:rPr>
              <a:t>Jean Piaget Theory</a:t>
            </a:r>
            <a:endParaRPr lang="en-US" sz="4000" b="1" dirty="0">
              <a:solidFill>
                <a:schemeClr val="tx1"/>
              </a:solidFill>
              <a:latin typeface="Arial" pitchFamily="34" charset="0"/>
              <a:cs typeface="Arial" pitchFamily="34" charset="0"/>
            </a:endParaRPr>
          </a:p>
        </p:txBody>
      </p:sp>
      <p:sp>
        <p:nvSpPr>
          <p:cNvPr id="7" name="Rectangle 6"/>
          <p:cNvSpPr/>
          <p:nvPr/>
        </p:nvSpPr>
        <p:spPr>
          <a:xfrm>
            <a:off x="609600" y="4648200"/>
            <a:ext cx="3587842" cy="461665"/>
          </a:xfrm>
          <a:prstGeom prst="rect">
            <a:avLst/>
          </a:prstGeom>
        </p:spPr>
        <p:txBody>
          <a:bodyPr wrap="square">
            <a:spAutoFit/>
          </a:bodyPr>
          <a:lstStyle/>
          <a:p>
            <a:r>
              <a:rPr lang="en-US" sz="2400" b="1" dirty="0">
                <a:latin typeface="Arial" pitchFamily="34" charset="0"/>
                <a:cs typeface="Arial" pitchFamily="34" charset="0"/>
              </a:rPr>
              <a:t>Stages of Development</a:t>
            </a:r>
            <a:endParaRPr lang="en-US" sz="2400" dirty="0"/>
          </a:p>
        </p:txBody>
      </p:sp>
      <p:sp>
        <p:nvSpPr>
          <p:cNvPr id="4" name="Rectangle 3"/>
          <p:cNvSpPr/>
          <p:nvPr/>
        </p:nvSpPr>
        <p:spPr>
          <a:xfrm>
            <a:off x="533400" y="5288340"/>
            <a:ext cx="6315190" cy="1569660"/>
          </a:xfrm>
          <a:prstGeom prst="rect">
            <a:avLst/>
          </a:prstGeom>
        </p:spPr>
        <p:txBody>
          <a:bodyPr wrap="square">
            <a:spAutoFit/>
          </a:bodyPr>
          <a:lstStyle/>
          <a:p>
            <a:pPr marL="342900" indent="-342900">
              <a:buClr>
                <a:schemeClr val="accent1">
                  <a:lumMod val="75000"/>
                </a:schemeClr>
              </a:buClr>
              <a:buSzPct val="89000"/>
              <a:buFont typeface="+mj-lt"/>
              <a:buAutoNum type="arabicPeriod"/>
            </a:pPr>
            <a:r>
              <a:rPr lang="en-US" sz="2400" dirty="0">
                <a:solidFill>
                  <a:srgbClr val="C00000"/>
                </a:solidFill>
                <a:latin typeface="Arial" pitchFamily="34" charset="0"/>
                <a:cs typeface="Arial" pitchFamily="34" charset="0"/>
              </a:rPr>
              <a:t>Sensory Motor Stage (Birth - 2yrs</a:t>
            </a:r>
            <a:r>
              <a:rPr lang="en-US" sz="2400" dirty="0" smtClean="0">
                <a:solidFill>
                  <a:srgbClr val="C00000"/>
                </a:solidFill>
                <a:latin typeface="Arial" pitchFamily="34" charset="0"/>
                <a:cs typeface="Arial" pitchFamily="34" charset="0"/>
              </a:rPr>
              <a:t>)</a:t>
            </a:r>
          </a:p>
          <a:p>
            <a:pPr marL="342900" indent="-342900">
              <a:buClr>
                <a:schemeClr val="accent1">
                  <a:lumMod val="75000"/>
                </a:schemeClr>
              </a:buClr>
              <a:buSzPct val="89000"/>
              <a:buFont typeface="+mj-lt"/>
              <a:buAutoNum type="arabicPeriod"/>
            </a:pPr>
            <a:r>
              <a:rPr lang="en-US" sz="2400" dirty="0">
                <a:solidFill>
                  <a:srgbClr val="C00000"/>
                </a:solidFill>
                <a:latin typeface="Arial" pitchFamily="34" charset="0"/>
                <a:cs typeface="Arial" pitchFamily="34" charset="0"/>
              </a:rPr>
              <a:t>Pre-Operations Stage (2yrs-7yrs</a:t>
            </a:r>
            <a:r>
              <a:rPr lang="en-US" sz="2400" dirty="0" smtClean="0">
                <a:solidFill>
                  <a:srgbClr val="C00000"/>
                </a:solidFill>
                <a:latin typeface="Arial" pitchFamily="34" charset="0"/>
                <a:cs typeface="Arial" pitchFamily="34" charset="0"/>
              </a:rPr>
              <a:t>)</a:t>
            </a:r>
          </a:p>
          <a:p>
            <a:pPr marL="342900" indent="-342900">
              <a:buClr>
                <a:schemeClr val="accent1">
                  <a:lumMod val="75000"/>
                </a:schemeClr>
              </a:buClr>
              <a:buSzPct val="89000"/>
              <a:buFont typeface="+mj-lt"/>
              <a:buAutoNum type="arabicPeriod"/>
            </a:pPr>
            <a:r>
              <a:rPr lang="en-US" sz="2400" dirty="0">
                <a:solidFill>
                  <a:srgbClr val="C00000"/>
                </a:solidFill>
                <a:latin typeface="Arial" pitchFamily="34" charset="0"/>
                <a:cs typeface="Arial" pitchFamily="34" charset="0"/>
              </a:rPr>
              <a:t>Concrete Operations Stage (7yrs-11yrs</a:t>
            </a:r>
            <a:r>
              <a:rPr lang="en-US" sz="2400" dirty="0" smtClean="0">
                <a:solidFill>
                  <a:srgbClr val="C00000"/>
                </a:solidFill>
                <a:latin typeface="Arial" pitchFamily="34" charset="0"/>
                <a:cs typeface="Arial" pitchFamily="34" charset="0"/>
              </a:rPr>
              <a:t>)</a:t>
            </a:r>
          </a:p>
          <a:p>
            <a:pPr marL="342900" indent="-342900">
              <a:buClr>
                <a:schemeClr val="accent1">
                  <a:lumMod val="75000"/>
                </a:schemeClr>
              </a:buClr>
              <a:buSzPct val="89000"/>
              <a:buFont typeface="+mj-lt"/>
              <a:buAutoNum type="arabicPeriod"/>
            </a:pPr>
            <a:r>
              <a:rPr lang="en-US" sz="2400" dirty="0">
                <a:solidFill>
                  <a:srgbClr val="C00000"/>
                </a:solidFill>
                <a:latin typeface="Arial" pitchFamily="34" charset="0"/>
                <a:cs typeface="Arial" pitchFamily="34" charset="0"/>
              </a:rPr>
              <a:t>Formal Operations Stage (11yrs-16yrs)</a:t>
            </a:r>
            <a:endParaRPr lang="en-US" sz="2400" dirty="0">
              <a:solidFill>
                <a:srgbClr val="C00000"/>
              </a:solidFill>
            </a:endParaRPr>
          </a:p>
        </p:txBody>
      </p:sp>
    </p:spTree>
    <p:extLst>
      <p:ext uri="{BB962C8B-B14F-4D97-AF65-F5344CB8AC3E}">
        <p14:creationId xmlns="" xmlns:p14="http://schemas.microsoft.com/office/powerpoint/2010/main" val="18472823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1"/>
            <a:ext cx="8686800" cy="4381500"/>
          </a:xfrm>
        </p:spPr>
        <p:txBody>
          <a:bodyPr>
            <a:noAutofit/>
          </a:bodyPr>
          <a:lstStyle/>
          <a:p>
            <a:pPr algn="just"/>
            <a:r>
              <a:rPr lang="en-US" sz="2000" dirty="0" smtClean="0">
                <a:latin typeface="Arial" pitchFamily="34" charset="0"/>
                <a:cs typeface="Arial" pitchFamily="34" charset="0"/>
              </a:rPr>
              <a:t>Behavioral theories of child development focus on </a:t>
            </a:r>
            <a:r>
              <a:rPr lang="en-US" sz="2000" dirty="0" smtClean="0">
                <a:solidFill>
                  <a:srgbClr val="FF0000"/>
                </a:solidFill>
                <a:latin typeface="Arial" pitchFamily="34" charset="0"/>
                <a:cs typeface="Arial" pitchFamily="34" charset="0"/>
              </a:rPr>
              <a:t>how environmental interaction influences behavior </a:t>
            </a:r>
            <a:r>
              <a:rPr lang="en-US" sz="2000" dirty="0" smtClean="0">
                <a:latin typeface="Arial" pitchFamily="34" charset="0"/>
                <a:cs typeface="Arial" pitchFamily="34" charset="0"/>
              </a:rPr>
              <a:t>and are based upon the theories of theorists such as John B. Watson, Ivan Pavlov and B. F. Skinner.</a:t>
            </a:r>
          </a:p>
          <a:p>
            <a:pPr algn="just"/>
            <a:r>
              <a:rPr lang="en-US" sz="2000" dirty="0">
                <a:latin typeface="Arial" pitchFamily="34" charset="0"/>
                <a:cs typeface="Arial" pitchFamily="34" charset="0"/>
              </a:rPr>
              <a:t>Albert </a:t>
            </a:r>
            <a:r>
              <a:rPr lang="en-US" sz="2000" dirty="0" smtClean="0">
                <a:latin typeface="Arial" pitchFamily="34" charset="0"/>
                <a:cs typeface="Arial" pitchFamily="34" charset="0"/>
              </a:rPr>
              <a:t>Bandura proposed </a:t>
            </a:r>
            <a:r>
              <a:rPr lang="en-US" sz="2000" dirty="0">
                <a:latin typeface="Arial" pitchFamily="34" charset="0"/>
                <a:cs typeface="Arial" pitchFamily="34" charset="0"/>
              </a:rPr>
              <a:t>what is known as </a:t>
            </a:r>
            <a:r>
              <a:rPr lang="en-US" sz="2000" dirty="0">
                <a:solidFill>
                  <a:srgbClr val="FF0000"/>
                </a:solidFill>
                <a:latin typeface="Arial" pitchFamily="34" charset="0"/>
                <a:cs typeface="Arial" pitchFamily="34" charset="0"/>
              </a:rPr>
              <a:t>social learning </a:t>
            </a:r>
            <a:r>
              <a:rPr lang="en-US" sz="2000" dirty="0" smtClean="0">
                <a:solidFill>
                  <a:srgbClr val="FF0000"/>
                </a:solidFill>
                <a:latin typeface="Arial" pitchFamily="34" charset="0"/>
                <a:cs typeface="Arial" pitchFamily="34" charset="0"/>
              </a:rPr>
              <a:t>theory</a:t>
            </a:r>
            <a:r>
              <a:rPr lang="en-US" sz="2000" dirty="0" smtClean="0">
                <a:latin typeface="Arial" pitchFamily="34" charset="0"/>
                <a:cs typeface="Arial" pitchFamily="34" charset="0"/>
              </a:rPr>
              <a:t>, </a:t>
            </a:r>
            <a:r>
              <a:rPr lang="en-US" sz="2000" dirty="0">
                <a:solidFill>
                  <a:srgbClr val="FF0000"/>
                </a:solidFill>
                <a:latin typeface="Arial" pitchFamily="34" charset="0"/>
                <a:cs typeface="Arial" pitchFamily="34" charset="0"/>
              </a:rPr>
              <a:t>children learn new behaviors</a:t>
            </a:r>
            <a:r>
              <a:rPr lang="en-US" sz="2000" dirty="0">
                <a:latin typeface="Arial" pitchFamily="34" charset="0"/>
                <a:cs typeface="Arial" pitchFamily="34" charset="0"/>
              </a:rPr>
              <a:t> from observing other </a:t>
            </a:r>
            <a:r>
              <a:rPr lang="en-US" sz="2000" dirty="0" smtClean="0">
                <a:latin typeface="Arial" pitchFamily="34" charset="0"/>
                <a:cs typeface="Arial" pitchFamily="34" charset="0"/>
              </a:rPr>
              <a:t>people.</a:t>
            </a:r>
          </a:p>
          <a:p>
            <a:pPr algn="just"/>
            <a:r>
              <a:rPr lang="en-US" sz="2000" dirty="0">
                <a:latin typeface="Arial" pitchFamily="34" charset="0"/>
                <a:cs typeface="Arial" pitchFamily="34" charset="0"/>
              </a:rPr>
              <a:t>John </a:t>
            </a:r>
            <a:r>
              <a:rPr lang="en-US" sz="2000" dirty="0" smtClean="0">
                <a:latin typeface="Arial" pitchFamily="34" charset="0"/>
                <a:cs typeface="Arial" pitchFamily="34" charset="0"/>
              </a:rPr>
              <a:t>Bowlby suggested that </a:t>
            </a:r>
            <a:r>
              <a:rPr lang="en-US" sz="2000" dirty="0" smtClean="0">
                <a:solidFill>
                  <a:srgbClr val="FF0000"/>
                </a:solidFill>
                <a:latin typeface="Arial" pitchFamily="34" charset="0"/>
                <a:cs typeface="Arial" pitchFamily="34" charset="0"/>
              </a:rPr>
              <a:t>early </a:t>
            </a:r>
            <a:r>
              <a:rPr lang="en-US" sz="2000" dirty="0">
                <a:solidFill>
                  <a:srgbClr val="FF0000"/>
                </a:solidFill>
                <a:latin typeface="Arial" pitchFamily="34" charset="0"/>
                <a:cs typeface="Arial" pitchFamily="34" charset="0"/>
              </a:rPr>
              <a:t>relationships with caregivers play a major role in child development</a:t>
            </a:r>
            <a:r>
              <a:rPr lang="en-US" sz="2000" dirty="0">
                <a:latin typeface="Arial" pitchFamily="34" charset="0"/>
                <a:cs typeface="Arial" pitchFamily="34" charset="0"/>
              </a:rPr>
              <a:t> and continue to influence social relationships throughout life.</a:t>
            </a:r>
          </a:p>
          <a:p>
            <a:pPr algn="just"/>
            <a:endParaRPr lang="en-US" sz="1800" b="1"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solidFill>
                  <a:schemeClr val="tx1"/>
                </a:solidFill>
                <a:latin typeface="Arial" pitchFamily="34" charset="0"/>
                <a:cs typeface="Arial" pitchFamily="34" charset="0"/>
              </a:rPr>
              <a:t>Other theories </a:t>
            </a:r>
            <a:endParaRPr lang="en-US" b="1" dirty="0">
              <a:solidFill>
                <a:schemeClr val="tx1"/>
              </a:solidFill>
              <a:latin typeface="Arial" pitchFamily="34" charset="0"/>
              <a:cs typeface="Arial" pitchFamily="34" charset="0"/>
            </a:endParaRPr>
          </a:p>
        </p:txBody>
      </p:sp>
      <p:sp>
        <p:nvSpPr>
          <p:cNvPr id="4" name="Rectangle 3"/>
          <p:cNvSpPr/>
          <p:nvPr/>
        </p:nvSpPr>
        <p:spPr>
          <a:xfrm>
            <a:off x="3505200" y="5410200"/>
            <a:ext cx="2595582" cy="461665"/>
          </a:xfrm>
          <a:prstGeom prst="rect">
            <a:avLst/>
          </a:prstGeom>
        </p:spPr>
        <p:txBody>
          <a:bodyPr wrap="none">
            <a:spAutoFit/>
          </a:bodyPr>
          <a:lstStyle/>
          <a:p>
            <a:r>
              <a:rPr lang="en-US" sz="2400" b="1" dirty="0">
                <a:latin typeface="Arial" pitchFamily="34" charset="0"/>
                <a:cs typeface="Arial" pitchFamily="34" charset="0"/>
              </a:rPr>
              <a:t>Parenting Styles</a:t>
            </a:r>
            <a:endParaRPr lang="en-US" sz="2400" dirty="0"/>
          </a:p>
        </p:txBody>
      </p:sp>
      <p:pic>
        <p:nvPicPr>
          <p:cNvPr id="8" name="Picture 4" descr="http://www.drphil.com/assets/8/8ef18d1e6e2b9dceb33edee1da56d25c.gif"/>
          <p:cNvPicPr>
            <a:picLocks noChangeAspect="1" noChangeArrowheads="1"/>
          </p:cNvPicPr>
          <p:nvPr/>
        </p:nvPicPr>
        <p:blipFill>
          <a:blip r:embed="rId2" cstate="print"/>
          <a:srcRect/>
          <a:stretch>
            <a:fillRect/>
          </a:stretch>
        </p:blipFill>
        <p:spPr bwMode="auto">
          <a:xfrm>
            <a:off x="6324600" y="4386349"/>
            <a:ext cx="2286000" cy="2452255"/>
          </a:xfrm>
          <a:prstGeom prst="rect">
            <a:avLst/>
          </a:prstGeom>
          <a:noFill/>
        </p:spPr>
      </p:pic>
    </p:spTree>
    <p:extLst>
      <p:ext uri="{BB962C8B-B14F-4D97-AF65-F5344CB8AC3E}">
        <p14:creationId xmlns="" xmlns:p14="http://schemas.microsoft.com/office/powerpoint/2010/main" val="417850538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outsmart a kid with child psychology ---- Video</a:t>
            </a:r>
            <a:endParaRPr lang="en-US" dirty="0"/>
          </a:p>
        </p:txBody>
      </p:sp>
      <p:pic>
        <p:nvPicPr>
          <p:cNvPr id="4" name="How to Outsmart Your Kids With Child Psychology.mp4">
            <a:hlinkClick r:id="" action="ppaction://media"/>
          </p:cNvPr>
          <p:cNvPicPr>
            <a:picLocks noGrp="1" noRot="1" noChangeAspect="1"/>
          </p:cNvPicPr>
          <p:nvPr>
            <p:ph sz="quarter" idx="1"/>
            <a:videoFile r:link="rId1"/>
          </p:nvPr>
        </p:nvPicPr>
        <p:blipFill>
          <a:blip r:embed="rId3" cstate="print"/>
          <a:stretch>
            <a:fillRect/>
          </a:stretch>
        </p:blipFill>
        <p:spPr>
          <a:xfrm>
            <a:off x="1447800" y="1600200"/>
            <a:ext cx="6670675" cy="500300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3124200" y="990600"/>
            <a:ext cx="2971800" cy="1828800"/>
          </a:xfrm>
        </p:spPr>
        <p:txBody>
          <a:bodyPr/>
          <a:lstStyle/>
          <a:p>
            <a:r>
              <a:rPr lang="en-US" b="1" dirty="0" smtClean="0"/>
              <a:t>THE END </a:t>
            </a:r>
            <a:endParaRPr lang="en-US" b="1" dirty="0"/>
          </a:p>
        </p:txBody>
      </p:sp>
      <p:sp>
        <p:nvSpPr>
          <p:cNvPr id="7" name="Subtitle 6"/>
          <p:cNvSpPr>
            <a:spLocks noGrp="1"/>
          </p:cNvSpPr>
          <p:nvPr>
            <p:ph type="subTitle" idx="1"/>
          </p:nvPr>
        </p:nvSpPr>
        <p:spPr/>
        <p:txBody>
          <a:bodyPr/>
          <a:lstStyle/>
          <a:p>
            <a:endParaRPr lang="en-US"/>
          </a:p>
        </p:txBody>
      </p:sp>
      <p:pic>
        <p:nvPicPr>
          <p:cNvPr id="70658" name="Picture 2" descr="http://t1.gstatic.com/images?q=tbn:ANd9GcSHHGuRnx8W4cdUMSKn5dDAGz-2f1vsJjpOxWPZnX9yFwVl4PmV"/>
          <p:cNvPicPr>
            <a:picLocks noChangeAspect="1" noChangeArrowheads="1"/>
          </p:cNvPicPr>
          <p:nvPr/>
        </p:nvPicPr>
        <p:blipFill>
          <a:blip r:embed="rId2" cstate="print"/>
          <a:srcRect/>
          <a:stretch>
            <a:fillRect/>
          </a:stretch>
        </p:blipFill>
        <p:spPr bwMode="auto">
          <a:xfrm>
            <a:off x="2590800" y="3124200"/>
            <a:ext cx="3255388" cy="24384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480</TotalTime>
  <Words>2884</Words>
  <Application>Microsoft Office PowerPoint</Application>
  <PresentationFormat>On-screen Show (4:3)</PresentationFormat>
  <Paragraphs>358</Paragraphs>
  <Slides>52</Slides>
  <Notes>6</Notes>
  <HiddenSlides>0</HiddenSlides>
  <MMClips>4</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Median</vt:lpstr>
      <vt:lpstr>Revision-3</vt:lpstr>
      <vt:lpstr>Emotional Intelligence </vt:lpstr>
      <vt:lpstr>Emotional Intelligence</vt:lpstr>
      <vt:lpstr>Mental ability model of Emotional Intelligence </vt:lpstr>
      <vt:lpstr>Slide 5</vt:lpstr>
      <vt:lpstr>How can one improve emotional intelligence? </vt:lpstr>
      <vt:lpstr>Measuring emotional intelligence</vt:lpstr>
      <vt:lpstr>Video</vt:lpstr>
      <vt:lpstr>Aggression</vt:lpstr>
      <vt:lpstr>What is Aggression?</vt:lpstr>
      <vt:lpstr>Factors that influence aggression</vt:lpstr>
      <vt:lpstr>Factors that influence aggression</vt:lpstr>
      <vt:lpstr>Factors that influence aggression</vt:lpstr>
      <vt:lpstr>Psychotherapy</vt:lpstr>
      <vt:lpstr>Definition</vt:lpstr>
      <vt:lpstr>Why do people consider using psychotherapy?</vt:lpstr>
      <vt:lpstr>What does psychotherapy treat?</vt:lpstr>
      <vt:lpstr>Slide 18</vt:lpstr>
      <vt:lpstr> Video</vt:lpstr>
      <vt:lpstr>Dreams</vt:lpstr>
      <vt:lpstr>Dreams</vt:lpstr>
      <vt:lpstr>Dreams</vt:lpstr>
      <vt:lpstr>Stages of Sleep Video</vt:lpstr>
      <vt:lpstr>Dreams</vt:lpstr>
      <vt:lpstr>Dreams</vt:lpstr>
      <vt:lpstr>Dreams</vt:lpstr>
      <vt:lpstr>Some Facts about Dreams</vt:lpstr>
      <vt:lpstr>Criminal Psychology</vt:lpstr>
      <vt:lpstr>Crime</vt:lpstr>
      <vt:lpstr>Criminal Psychology</vt:lpstr>
      <vt:lpstr>Theories of Criminal Psychology</vt:lpstr>
      <vt:lpstr>Theories of Criminal Psychology</vt:lpstr>
      <vt:lpstr>Physical Appearance of Criminal</vt:lpstr>
      <vt:lpstr>Abnormal Behavior</vt:lpstr>
      <vt:lpstr>Slide 35</vt:lpstr>
      <vt:lpstr>Slide 36</vt:lpstr>
      <vt:lpstr>Slide 37</vt:lpstr>
      <vt:lpstr>Slide 38</vt:lpstr>
      <vt:lpstr>Educational Psychology</vt:lpstr>
      <vt:lpstr>Educational Psychology</vt:lpstr>
      <vt:lpstr>Scope of Educational Psychology</vt:lpstr>
      <vt:lpstr>Goals of Educational Psychology</vt:lpstr>
      <vt:lpstr>Divisions of Educational Psychology</vt:lpstr>
      <vt:lpstr>Contribution of Educational Psychology</vt:lpstr>
      <vt:lpstr>Child Psychology</vt:lpstr>
      <vt:lpstr>Definition</vt:lpstr>
      <vt:lpstr>Sigmund Freud Theory</vt:lpstr>
      <vt:lpstr>Erik Erikson Theory</vt:lpstr>
      <vt:lpstr>Jean Piaget Theory</vt:lpstr>
      <vt:lpstr>Other theories </vt:lpstr>
      <vt:lpstr>How to outsmart a kid with child psychology ---- Video</vt:lpstr>
      <vt:lpstr>THE END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3D-GIT</dc:creator>
  <cp:lastModifiedBy>NTS</cp:lastModifiedBy>
  <cp:revision>343</cp:revision>
  <dcterms:created xsi:type="dcterms:W3CDTF">2013-04-17T05:05:52Z</dcterms:created>
  <dcterms:modified xsi:type="dcterms:W3CDTF">2013-04-22T10:17:21Z</dcterms:modified>
</cp:coreProperties>
</file>