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47"/>
  </p:notesMasterIdLst>
  <p:sldIdLst>
    <p:sldId id="256" r:id="rId2"/>
    <p:sldId id="292" r:id="rId3"/>
    <p:sldId id="259" r:id="rId4"/>
    <p:sldId id="260" r:id="rId5"/>
    <p:sldId id="261" r:id="rId6"/>
    <p:sldId id="262" r:id="rId7"/>
    <p:sldId id="263" r:id="rId8"/>
    <p:sldId id="310" r:id="rId9"/>
    <p:sldId id="264" r:id="rId10"/>
    <p:sldId id="265" r:id="rId11"/>
    <p:sldId id="266" r:id="rId12"/>
    <p:sldId id="267" r:id="rId13"/>
    <p:sldId id="268" r:id="rId14"/>
    <p:sldId id="269" r:id="rId15"/>
    <p:sldId id="270" r:id="rId16"/>
    <p:sldId id="311" r:id="rId17"/>
    <p:sldId id="271" r:id="rId18"/>
    <p:sldId id="305" r:id="rId19"/>
    <p:sldId id="306" r:id="rId20"/>
    <p:sldId id="307" r:id="rId21"/>
    <p:sldId id="308" r:id="rId22"/>
    <p:sldId id="309" r:id="rId23"/>
    <p:sldId id="304" r:id="rId24"/>
    <p:sldId id="272" r:id="rId25"/>
    <p:sldId id="274" r:id="rId26"/>
    <p:sldId id="276" r:id="rId27"/>
    <p:sldId id="277" r:id="rId28"/>
    <p:sldId id="312" r:id="rId29"/>
    <p:sldId id="279" r:id="rId30"/>
    <p:sldId id="280" r:id="rId31"/>
    <p:sldId id="281" r:id="rId32"/>
    <p:sldId id="282" r:id="rId33"/>
    <p:sldId id="283" r:id="rId34"/>
    <p:sldId id="313" r:id="rId35"/>
    <p:sldId id="294" r:id="rId36"/>
    <p:sldId id="296" r:id="rId37"/>
    <p:sldId id="297" r:id="rId38"/>
    <p:sldId id="298" r:id="rId39"/>
    <p:sldId id="314" r:id="rId40"/>
    <p:sldId id="299" r:id="rId41"/>
    <p:sldId id="300" r:id="rId42"/>
    <p:sldId id="303" r:id="rId43"/>
    <p:sldId id="301" r:id="rId44"/>
    <p:sldId id="302" r:id="rId45"/>
    <p:sldId id="315" r:id="rId4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2500" autoAdjust="0"/>
    <p:restoredTop sz="94660"/>
  </p:normalViewPr>
  <p:slideViewPr>
    <p:cSldViewPr>
      <p:cViewPr varScale="1">
        <p:scale>
          <a:sx n="68" d="100"/>
          <a:sy n="68" d="100"/>
        </p:scale>
        <p:origin x="-1572"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70D91B-EFFC-4050-B4D3-9E78435E40B1}" type="datetimeFigureOut">
              <a:rPr lang="en-US" smtClean="0"/>
              <a:pPr/>
              <a:t>4/23/2013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AAB4B2-EAB5-44F0-8669-700DF368AD74}" type="slidenum">
              <a:rPr lang="en-US" smtClean="0"/>
              <a:pPr/>
              <a:t>‹#›</a:t>
            </a:fld>
            <a:endParaRPr lang="en-US"/>
          </a:p>
        </p:txBody>
      </p:sp>
    </p:spTree>
    <p:extLst>
      <p:ext uri="{BB962C8B-B14F-4D97-AF65-F5344CB8AC3E}">
        <p14:creationId xmlns="" xmlns:p14="http://schemas.microsoft.com/office/powerpoint/2010/main" val="28994888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DED2C8-34F2-4305-8E42-BE119D0622CE}" type="slidenum">
              <a:rPr lang="en-US" smtClean="0"/>
              <a:pPr/>
              <a:t>36</a:t>
            </a:fld>
            <a:endParaRPr lang="en-US"/>
          </a:p>
        </p:txBody>
      </p:sp>
    </p:spTree>
    <p:extLst>
      <p:ext uri="{BB962C8B-B14F-4D97-AF65-F5344CB8AC3E}">
        <p14:creationId xmlns="" xmlns:p14="http://schemas.microsoft.com/office/powerpoint/2010/main" val="3453073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DED2C8-34F2-4305-8E42-BE119D0622CE}" type="slidenum">
              <a:rPr lang="en-US" smtClean="0"/>
              <a:pPr/>
              <a:t>37</a:t>
            </a:fld>
            <a:endParaRPr lang="en-US"/>
          </a:p>
        </p:txBody>
      </p:sp>
    </p:spTree>
    <p:extLst>
      <p:ext uri="{BB962C8B-B14F-4D97-AF65-F5344CB8AC3E}">
        <p14:creationId xmlns="" xmlns:p14="http://schemas.microsoft.com/office/powerpoint/2010/main" val="2814261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63DED2C8-34F2-4305-8E42-BE119D0622CE}" type="slidenum">
              <a:rPr lang="en-US" smtClean="0"/>
              <a:pPr/>
              <a:t>38</a:t>
            </a:fld>
            <a:endParaRPr lang="en-US"/>
          </a:p>
        </p:txBody>
      </p:sp>
    </p:spTree>
    <p:extLst>
      <p:ext uri="{BB962C8B-B14F-4D97-AF65-F5344CB8AC3E}">
        <p14:creationId xmlns="" xmlns:p14="http://schemas.microsoft.com/office/powerpoint/2010/main" val="25154439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34EE51-0D51-4FCD-ABBD-E4E64BA4A016}" type="slidenum">
              <a:rPr lang="en-US" smtClean="0"/>
              <a:pPr/>
              <a:t>41</a:t>
            </a:fld>
            <a:endParaRPr lang="en-US"/>
          </a:p>
        </p:txBody>
      </p:sp>
    </p:spTree>
    <p:extLst>
      <p:ext uri="{BB962C8B-B14F-4D97-AF65-F5344CB8AC3E}">
        <p14:creationId xmlns="" xmlns:p14="http://schemas.microsoft.com/office/powerpoint/2010/main" val="3041734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34EE51-0D51-4FCD-ABBD-E4E64BA4A016}" type="slidenum">
              <a:rPr lang="en-US" smtClean="0"/>
              <a:pPr/>
              <a:t>43</a:t>
            </a:fld>
            <a:endParaRPr lang="en-US"/>
          </a:p>
        </p:txBody>
      </p:sp>
    </p:spTree>
    <p:extLst>
      <p:ext uri="{BB962C8B-B14F-4D97-AF65-F5344CB8AC3E}">
        <p14:creationId xmlns="" xmlns:p14="http://schemas.microsoft.com/office/powerpoint/2010/main" val="26807343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B34EE51-0D51-4FCD-ABBD-E4E64BA4A016}" type="slidenum">
              <a:rPr lang="en-US" smtClean="0"/>
              <a:pPr/>
              <a:t>44</a:t>
            </a:fld>
            <a:endParaRPr lang="en-US"/>
          </a:p>
        </p:txBody>
      </p:sp>
    </p:spTree>
    <p:extLst>
      <p:ext uri="{BB962C8B-B14F-4D97-AF65-F5344CB8AC3E}">
        <p14:creationId xmlns="" xmlns:p14="http://schemas.microsoft.com/office/powerpoint/2010/main" val="10139510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smtClean="0"/>
              <a:t>Click to edit Master title style</a:t>
            </a:r>
            <a:endParaRPr kumimoji="0" lang="en-US"/>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951B7589-1FFD-48C7-A9BD-0C1D5110E130}" type="datetimeFigureOut">
              <a:rPr lang="en-US" smtClean="0"/>
              <a:pPr/>
              <a:t>4/23/2013</a:t>
            </a:fld>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fld id="{3ECAD3AE-902A-45FC-9232-209B070CBA4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951B7589-1FFD-48C7-A9BD-0C1D5110E130}" type="datetimeFigureOut">
              <a:rPr lang="en-US" smtClean="0"/>
              <a:pPr/>
              <a:t>4/23/2013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3ECAD3AE-902A-45FC-9232-209B070CBA4C}" type="slidenum">
              <a:rPr lang="en-US" smtClean="0"/>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951B7589-1FFD-48C7-A9BD-0C1D5110E130}" type="datetimeFigureOut">
              <a:rPr lang="en-US" smtClean="0"/>
              <a:pPr/>
              <a:t>4/23/2013</a:t>
            </a:fld>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3ECAD3AE-902A-45FC-9232-209B070CBA4C}" type="slidenum">
              <a:rPr lang="en-US" smtClean="0"/>
              <a:pPr/>
              <a:t>‹#›</a:t>
            </a:fld>
            <a:endParaRPr lang="en-US"/>
          </a:p>
        </p:txBody>
      </p:sp>
      <p:sp>
        <p:nvSpPr>
          <p:cNvPr id="14" name="Footer Placeholder 13"/>
          <p:cNvSpPr>
            <a:spLocks noGrp="1"/>
          </p:cNvSpPr>
          <p:nvPr>
            <p:ph type="ftr" sz="quarter" idx="12"/>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8" name="Date Placeholder 7"/>
          <p:cNvSpPr>
            <a:spLocks noGrp="1"/>
          </p:cNvSpPr>
          <p:nvPr>
            <p:ph type="dt" sz="half" idx="15"/>
          </p:nvPr>
        </p:nvSpPr>
        <p:spPr/>
        <p:txBody>
          <a:bodyPr rtlCol="0"/>
          <a:lstStyle/>
          <a:p>
            <a:fld id="{951B7589-1FFD-48C7-A9BD-0C1D5110E130}" type="datetimeFigureOut">
              <a:rPr lang="en-US" smtClean="0"/>
              <a:pPr/>
              <a:t>4/23/2013</a:t>
            </a:fld>
            <a:endParaRPr lang="en-US"/>
          </a:p>
        </p:txBody>
      </p:sp>
      <p:sp>
        <p:nvSpPr>
          <p:cNvPr id="10" name="Slide Number Placeholder 9"/>
          <p:cNvSpPr>
            <a:spLocks noGrp="1"/>
          </p:cNvSpPr>
          <p:nvPr>
            <p:ph type="sldNum" sz="quarter" idx="16"/>
          </p:nvPr>
        </p:nvSpPr>
        <p:spPr/>
        <p:txBody>
          <a:bodyPr rtlCol="0"/>
          <a:lstStyle/>
          <a:p>
            <a:fld id="{3ECAD3AE-902A-45FC-9232-209B070CBA4C}" type="slidenum">
              <a:rPr lang="en-US" smtClean="0"/>
              <a:pPr/>
              <a:t>‹#›</a:t>
            </a:fld>
            <a:endParaRPr lang="en-US"/>
          </a:p>
        </p:txBody>
      </p:sp>
      <p:sp>
        <p:nvSpPr>
          <p:cNvPr id="12" name="Footer Placeholder 11"/>
          <p:cNvSpPr>
            <a:spLocks noGrp="1"/>
          </p:cNvSpPr>
          <p:nvPr>
            <p:ph type="ftr" sz="quarter" idx="17"/>
          </p:nvPr>
        </p:nvSpPr>
        <p:spPr/>
        <p:txBody>
          <a:bodyPr rtlCol="0"/>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smtClean="0"/>
              <a:t>Click to edit Master title style</a:t>
            </a:r>
            <a:endParaRPr kumimoji="0" lang="en-US"/>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5"/>
          </p:nvPr>
        </p:nvSpPr>
        <p:spPr/>
        <p:txBody>
          <a:bodyPr rtlCol="0"/>
          <a:lstStyle/>
          <a:p>
            <a:fld id="{951B7589-1FFD-48C7-A9BD-0C1D5110E130}" type="datetimeFigureOut">
              <a:rPr lang="en-US" smtClean="0"/>
              <a:pPr/>
              <a:t>4/23/2013</a:t>
            </a:fld>
            <a:endParaRPr lang="en-US"/>
          </a:p>
        </p:txBody>
      </p:sp>
      <p:sp>
        <p:nvSpPr>
          <p:cNvPr id="12" name="Slide Number Placeholder 11"/>
          <p:cNvSpPr>
            <a:spLocks noGrp="1"/>
          </p:cNvSpPr>
          <p:nvPr>
            <p:ph type="sldNum" sz="quarter" idx="16"/>
          </p:nvPr>
        </p:nvSpPr>
        <p:spPr/>
        <p:txBody>
          <a:bodyPr rtlCol="0"/>
          <a:lstStyle/>
          <a:p>
            <a:fld id="{3ECAD3AE-902A-45FC-9232-209B070CBA4C}" type="slidenum">
              <a:rPr lang="en-US" smtClean="0"/>
              <a:pPr/>
              <a:t>‹#›</a:t>
            </a:fld>
            <a:endParaRPr lang="en-US"/>
          </a:p>
        </p:txBody>
      </p:sp>
      <p:sp>
        <p:nvSpPr>
          <p:cNvPr id="14" name="Footer Placeholder 13"/>
          <p:cNvSpPr>
            <a:spLocks noGrp="1"/>
          </p:cNvSpPr>
          <p:nvPr>
            <p:ph type="ftr" sz="quarter" idx="17"/>
          </p:nvPr>
        </p:nvSpPr>
        <p:spPr/>
        <p:txBody>
          <a:bodyPr rtlCol="0"/>
          <a:lstStyle/>
          <a:p>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51B7589-1FFD-48C7-A9BD-0C1D5110E130}" type="datetimeFigureOut">
              <a:rPr lang="en-US" smtClean="0"/>
              <a:pPr/>
              <a:t>4/23/2013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fld id="{3ECAD3AE-902A-45FC-9232-209B070CBA4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51B7589-1FFD-48C7-A9BD-0C1D5110E130}" type="datetimeFigureOut">
              <a:rPr lang="en-US" smtClean="0"/>
              <a:pPr/>
              <a:t>4/23/2013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fld id="{3ECAD3AE-902A-45FC-9232-209B070CBA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951B7589-1FFD-48C7-A9BD-0C1D5110E130}" type="datetimeFigureOut">
              <a:rPr lang="en-US" smtClean="0"/>
              <a:pPr/>
              <a:t>4/23/2013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fld id="{3ECAD3AE-902A-45FC-9232-209B070CBA4C}" type="slidenum">
              <a:rPr lang="en-US" smtClean="0"/>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smtClean="0"/>
              <a:t>Click to edit Master title style</a:t>
            </a:r>
            <a:endParaRPr kumimoji="0" lang="en-US"/>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fld id="{951B7589-1FFD-48C7-A9BD-0C1D5110E130}" type="datetimeFigureOut">
              <a:rPr lang="en-US" smtClean="0"/>
              <a:pPr/>
              <a:t>4/23/2013</a:t>
            </a:fld>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fld id="{3ECAD3AE-902A-45FC-9232-209B070CBA4C}" type="slidenum">
              <a:rPr lang="en-US" smtClean="0"/>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1B7589-1FFD-48C7-A9BD-0C1D5110E130}" type="datetimeFigureOut">
              <a:rPr lang="en-US" smtClean="0"/>
              <a:pPr/>
              <a:t>4/23/2013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CAD3AE-902A-45FC-9232-209B070CBA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fld id="{951B7589-1FFD-48C7-A9BD-0C1D5110E130}" type="datetimeFigureOut">
              <a:rPr lang="en-US" smtClean="0"/>
              <a:pPr/>
              <a:t>4/23/2013</a:t>
            </a:fld>
            <a:endParaRPr lang="en-US"/>
          </a:p>
        </p:txBody>
      </p:sp>
      <p:sp>
        <p:nvSpPr>
          <p:cNvPr id="5" name="Footer Placeholder 4"/>
          <p:cNvSpPr>
            <a:spLocks noGrp="1"/>
          </p:cNvSpPr>
          <p:nvPr>
            <p:ph type="ftr" sz="quarter" idx="11"/>
          </p:nvPr>
        </p:nvSpPr>
        <p:spPr>
          <a:xfrm>
            <a:off x="457201" y="6248207"/>
            <a:ext cx="5573483" cy="365125"/>
          </a:xfrm>
        </p:spPr>
        <p:txBody>
          <a:bodyPr/>
          <a:lstStyle/>
          <a:p>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fld id="{3ECAD3AE-902A-45FC-9232-209B070CBA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951B7589-1FFD-48C7-A9BD-0C1D5110E130}" type="datetimeFigureOut">
              <a:rPr lang="en-US" smtClean="0"/>
              <a:pPr/>
              <a:t>4/23/2013</a:t>
            </a:fld>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3ECAD3AE-902A-45FC-9232-209B070CBA4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ideo" Target="file:///D:\lecture4\Zsummary%20lecture%2031\video%201.wmv"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ideo" Target="file:///D:\lecture4\Zsummary%20lecture%2031\video%202.mp4" TargetMode="External"/></Relationships>
</file>

<file path=ppt/slides/_rels/slide1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ideo" Target="file:///D:\lecture4\Zsummary%20lecture%2031\video%203.mp4"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slideLayout" Target="../slideLayouts/slideLayout2.xml"/><Relationship Id="rId1" Type="http://schemas.openxmlformats.org/officeDocument/2006/relationships/video" Target="file:///D:\lecture4\Zsummary%20lecture%2031\video%204.wmv" TargetMode="Externa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37.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ideo" Target="file:///D:\lecture4\Zsummary%20lecture%2031\video%205.mp4"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29000" y="4648200"/>
            <a:ext cx="6477000" cy="1143000"/>
          </a:xfrm>
        </p:spPr>
        <p:txBody>
          <a:bodyPr>
            <a:normAutofit/>
          </a:bodyPr>
          <a:lstStyle/>
          <a:p>
            <a:r>
              <a:rPr lang="en-US" sz="3600" b="1" dirty="0" smtClean="0">
                <a:solidFill>
                  <a:schemeClr val="tx1"/>
                </a:solidFill>
                <a:latin typeface="Arial" pitchFamily="34" charset="0"/>
                <a:cs typeface="Arial" pitchFamily="34" charset="0"/>
              </a:rPr>
              <a:t>Revision</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35842" name="Picture 2" descr="http://www.school-portal.co.uk/GroupDownloadAttachment.asp?GroupId=966754&amp;AttachmentID=1229501"/>
          <p:cNvPicPr>
            <a:picLocks noChangeAspect="1" noChangeArrowheads="1"/>
          </p:cNvPicPr>
          <p:nvPr/>
        </p:nvPicPr>
        <p:blipFill>
          <a:blip r:embed="rId2"/>
          <a:srcRect/>
          <a:stretch>
            <a:fillRect/>
          </a:stretch>
        </p:blipFill>
        <p:spPr bwMode="auto">
          <a:xfrm>
            <a:off x="2667000" y="533400"/>
            <a:ext cx="4267200" cy="4267201"/>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3810000"/>
            <a:ext cx="6477000" cy="1828800"/>
          </a:xfrm>
        </p:spPr>
        <p:txBody>
          <a:bodyPr>
            <a:normAutofit/>
          </a:bodyPr>
          <a:lstStyle/>
          <a:p>
            <a:pPr algn="ctr"/>
            <a:r>
              <a:rPr lang="en-US" sz="3600" b="1" dirty="0">
                <a:solidFill>
                  <a:schemeClr val="tx1"/>
                </a:solidFill>
                <a:latin typeface="Arial" pitchFamily="34" charset="0"/>
                <a:cs typeface="Arial" pitchFamily="34" charset="0"/>
              </a:rPr>
              <a:t>LEADERSHIP</a:t>
            </a:r>
            <a:endParaRPr lang="en-US" sz="3600" dirty="0"/>
          </a:p>
        </p:txBody>
      </p:sp>
      <p:sp>
        <p:nvSpPr>
          <p:cNvPr id="3" name="Subtitle 2"/>
          <p:cNvSpPr>
            <a:spLocks noGrp="1"/>
          </p:cNvSpPr>
          <p:nvPr>
            <p:ph type="subTitle" idx="1"/>
          </p:nvPr>
        </p:nvSpPr>
        <p:spPr/>
        <p:txBody>
          <a:bodyPr>
            <a:normAutofit/>
          </a:bodyPr>
          <a:lstStyle/>
          <a:p>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1026" name="Picture 2" descr="http://ruslpride.files.wordpress.com/2013/03/leadership.jpeg"/>
          <p:cNvPicPr>
            <a:picLocks noChangeAspect="1" noChangeArrowheads="1"/>
          </p:cNvPicPr>
          <p:nvPr/>
        </p:nvPicPr>
        <p:blipFill>
          <a:blip r:embed="rId2"/>
          <a:srcRect/>
          <a:stretch>
            <a:fillRect/>
          </a:stretch>
        </p:blipFill>
        <p:spPr bwMode="auto">
          <a:xfrm>
            <a:off x="2209800" y="685800"/>
            <a:ext cx="5257800" cy="3785617"/>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www.nma1.org/images/leader2.jpg"/>
          <p:cNvPicPr>
            <a:picLocks noChangeAspect="1" noChangeArrowheads="1"/>
          </p:cNvPicPr>
          <p:nvPr/>
        </p:nvPicPr>
        <p:blipFill>
          <a:blip r:embed="rId2"/>
          <a:srcRect/>
          <a:stretch>
            <a:fillRect/>
          </a:stretch>
        </p:blipFill>
        <p:spPr bwMode="auto">
          <a:xfrm>
            <a:off x="2743200" y="3276600"/>
            <a:ext cx="3810000" cy="2857500"/>
          </a:xfrm>
          <a:prstGeom prst="rect">
            <a:avLst/>
          </a:prstGeom>
          <a:noFill/>
        </p:spPr>
      </p:pic>
      <p:sp>
        <p:nvSpPr>
          <p:cNvPr id="2" name="Title 1"/>
          <p:cNvSpPr>
            <a:spLocks noGrp="1"/>
          </p:cNvSpPr>
          <p:nvPr>
            <p:ph type="title"/>
          </p:nvPr>
        </p:nvSpPr>
        <p:spPr>
          <a:xfrm>
            <a:off x="515924" y="378964"/>
            <a:ext cx="7886700" cy="994172"/>
          </a:xfrm>
        </p:spPr>
        <p:txBody>
          <a:bodyPr>
            <a:normAutofit/>
          </a:bodyPr>
          <a:lstStyle/>
          <a:p>
            <a:r>
              <a:rPr lang="en-US" sz="3600" b="1" dirty="0" smtClean="0">
                <a:solidFill>
                  <a:schemeClr val="tx1">
                    <a:lumMod val="95000"/>
                    <a:lumOff val="5000"/>
                  </a:schemeClr>
                </a:solidFill>
                <a:latin typeface="Arial" panose="020B0604020202020204" pitchFamily="34" charset="0"/>
                <a:cs typeface="Arial" panose="020B0604020202020204" pitchFamily="34" charset="0"/>
              </a:rPr>
              <a:t>Leadership</a:t>
            </a:r>
            <a:r>
              <a:rPr lang="en-US" sz="3600" b="1" dirty="0" smtClean="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endParaRPr lang="en-US" sz="3600" b="1" dirty="0">
              <a:solidFill>
                <a:schemeClr val="tx1">
                  <a:lumMod val="95000"/>
                  <a:lumOff val="5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752600"/>
            <a:ext cx="8013074" cy="4876800"/>
          </a:xfrm>
        </p:spPr>
        <p:txBody>
          <a:bodyPr>
            <a:noAutofit/>
          </a:bodyPr>
          <a:lstStyle/>
          <a:p>
            <a:pPr marL="0" indent="0" algn="just">
              <a:buNone/>
            </a:pPr>
            <a:r>
              <a:rPr lang="en-US" sz="2400" dirty="0">
                <a:latin typeface="Arial" panose="020B0604020202020204" pitchFamily="34" charset="0"/>
                <a:cs typeface="Arial" panose="020B0604020202020204" pitchFamily="34" charset="0"/>
              </a:rPr>
              <a:t>Leadership </a:t>
            </a:r>
            <a:r>
              <a:rPr lang="en-US" sz="2400" dirty="0" smtClean="0">
                <a:latin typeface="Arial" panose="020B0604020202020204" pitchFamily="34" charset="0"/>
                <a:cs typeface="Arial" panose="020B0604020202020204" pitchFamily="34" charset="0"/>
              </a:rPr>
              <a:t>is “a </a:t>
            </a:r>
            <a:r>
              <a:rPr lang="en-US" sz="2400" dirty="0">
                <a:latin typeface="Arial" panose="020B0604020202020204" pitchFamily="34" charset="0"/>
                <a:cs typeface="Arial" panose="020B0604020202020204" pitchFamily="34" charset="0"/>
              </a:rPr>
              <a:t>process of social influence in which one person can enlist the aid and support of others in the accomplishment of a common task</a:t>
            </a:r>
            <a:r>
              <a:rPr lang="en-US" sz="2400" dirty="0" smtClean="0">
                <a:latin typeface="Arial" panose="020B0604020202020204" pitchFamily="34" charset="0"/>
                <a:cs typeface="Arial" panose="020B0604020202020204" pitchFamily="34" charset="0"/>
              </a:rPr>
              <a:t>".</a:t>
            </a:r>
            <a:endParaRPr lang="en-US" sz="2400" dirty="0">
              <a:latin typeface="Arial" panose="020B0604020202020204" pitchFamily="34" charset="0"/>
              <a:cs typeface="Arial" panose="020B0604020202020204" pitchFamily="34" charset="0"/>
            </a:endParaRPr>
          </a:p>
          <a:p>
            <a:pPr marL="0" indent="0" algn="just">
              <a:buNone/>
            </a:pPr>
            <a:r>
              <a:rPr lang="en-US" sz="2400" dirty="0">
                <a:latin typeface="Arial" panose="020B0604020202020204" pitchFamily="34" charset="0"/>
                <a:cs typeface="Arial" panose="020B0604020202020204" pitchFamily="34" charset="0"/>
              </a:rPr>
              <a:t>Leadership is "organizing a group of people to achieve a common goal". The leader may or may not have any formal authority</a:t>
            </a:r>
            <a:r>
              <a:rPr lang="en-US" sz="2400" dirty="0" smtClean="0">
                <a:latin typeface="Arial" panose="020B0604020202020204" pitchFamily="34" charset="0"/>
                <a:cs typeface="Arial" panose="020B0604020202020204" pitchFamily="34" charset="0"/>
              </a:rPr>
              <a:t>.</a:t>
            </a:r>
          </a:p>
          <a:p>
            <a:pPr marL="0" indent="0" algn="just">
              <a:buNone/>
            </a:pPr>
            <a:endParaRPr lang="en-US" sz="2400" dirty="0" smtClean="0">
              <a:latin typeface="Arial" panose="020B0604020202020204" pitchFamily="34" charset="0"/>
              <a:cs typeface="Arial" panose="020B0604020202020204" pitchFamily="34" charset="0"/>
            </a:endParaRPr>
          </a:p>
          <a:p>
            <a:pPr marL="0" indent="0" algn="just">
              <a:buNone/>
            </a:pPr>
            <a:endParaRPr lang="en-US" sz="2400" dirty="0" smtClean="0">
              <a:latin typeface="Arial" panose="020B0604020202020204" pitchFamily="34" charset="0"/>
              <a:cs typeface="Arial" panose="020B0604020202020204" pitchFamily="34" charset="0"/>
            </a:endParaRPr>
          </a:p>
          <a:p>
            <a:pPr marL="0" indent="0" algn="just">
              <a:buNone/>
            </a:pPr>
            <a:endParaRPr lang="en-US" sz="2400" dirty="0" smtClean="0">
              <a:latin typeface="Arial" panose="020B0604020202020204" pitchFamily="34" charset="0"/>
              <a:cs typeface="Arial" panose="020B0604020202020204" pitchFamily="34" charset="0"/>
            </a:endParaRPr>
          </a:p>
          <a:p>
            <a:pPr marL="0" indent="0" algn="just">
              <a:buNone/>
            </a:pPr>
            <a:r>
              <a:rPr lang="en-US" sz="2400" dirty="0" smtClean="0">
                <a:latin typeface="Arial" panose="020B0604020202020204" pitchFamily="34" charset="0"/>
                <a:cs typeface="Arial" panose="020B0604020202020204" pitchFamily="34" charset="0"/>
              </a:rPr>
              <a:t>Leader: is a person who has a vision, a drive and a commitment to achieve that vision, and the skills to make it happen.</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108200262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a:solidFill>
                  <a:schemeClr val="tx1">
                    <a:lumMod val="95000"/>
                    <a:lumOff val="5000"/>
                  </a:schemeClr>
                </a:solidFill>
                <a:latin typeface="Arial" panose="020B0604020202020204" pitchFamily="34" charset="0"/>
                <a:cs typeface="Arial" panose="020B0604020202020204" pitchFamily="34" charset="0"/>
              </a:rPr>
              <a:t>Leadership is about:</a:t>
            </a:r>
          </a:p>
        </p:txBody>
      </p:sp>
      <p:sp>
        <p:nvSpPr>
          <p:cNvPr id="3" name="Content Placeholder 2"/>
          <p:cNvSpPr>
            <a:spLocks noGrp="1"/>
          </p:cNvSpPr>
          <p:nvPr>
            <p:ph idx="1"/>
          </p:nvPr>
        </p:nvSpPr>
        <p:spPr>
          <a:xfrm>
            <a:off x="381000" y="1600200"/>
            <a:ext cx="4170892" cy="5257800"/>
          </a:xfrm>
        </p:spPr>
        <p:txBody>
          <a:bodyPr>
            <a:normAutofit/>
          </a:bodyPr>
          <a:lstStyle/>
          <a:p>
            <a:pPr marL="385763" indent="-385763">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Motivating</a:t>
            </a:r>
          </a:p>
          <a:p>
            <a:pPr marL="385763" indent="-385763">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Inspiring</a:t>
            </a:r>
          </a:p>
          <a:p>
            <a:pPr marL="385763" indent="-385763">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Taking people to greater heights</a:t>
            </a:r>
          </a:p>
          <a:p>
            <a:pPr marL="385763" indent="-385763">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Working with participants on the how and helping them figure out </a:t>
            </a:r>
            <a:r>
              <a:rPr lang="en-US" sz="2000" dirty="0" smtClean="0">
                <a:latin typeface="Arial" panose="020B0604020202020204" pitchFamily="34" charset="0"/>
                <a:cs typeface="Arial" panose="020B0604020202020204" pitchFamily="34" charset="0"/>
              </a:rPr>
              <a:t>what </a:t>
            </a:r>
            <a:r>
              <a:rPr lang="en-US" sz="2000" dirty="0">
                <a:latin typeface="Arial" panose="020B0604020202020204" pitchFamily="34" charset="0"/>
                <a:cs typeface="Arial" panose="020B0604020202020204" pitchFamily="34" charset="0"/>
              </a:rPr>
              <a:t>and why</a:t>
            </a:r>
          </a:p>
          <a:p>
            <a:pPr marL="385763" indent="-385763">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Encouraging them to push themselves to achieve the highest possible performance</a:t>
            </a:r>
          </a:p>
          <a:p>
            <a:pPr marL="385763" indent="-385763">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Action</a:t>
            </a:r>
          </a:p>
          <a:p>
            <a:pPr marL="385763" indent="-385763">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Enabling, not telling</a:t>
            </a:r>
          </a:p>
          <a:p>
            <a:pPr marL="385763" indent="-385763">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Talking the talk and walking the walk...walking alongside</a:t>
            </a:r>
          </a:p>
          <a:p>
            <a:pPr>
              <a:buClr>
                <a:schemeClr val="accent1">
                  <a:lumMod val="75000"/>
                </a:schemeClr>
              </a:buClr>
              <a:buSzPct val="77000"/>
            </a:pPr>
            <a:endParaRPr lang="en-US" sz="1800" dirty="0">
              <a:latin typeface="Arial" panose="020B0604020202020204" pitchFamily="34" charset="0"/>
              <a:cs typeface="Arial" panose="020B0604020202020204" pitchFamily="34" charset="0"/>
            </a:endParaRPr>
          </a:p>
        </p:txBody>
      </p:sp>
      <p:sp>
        <p:nvSpPr>
          <p:cNvPr id="4" name="Rectangle 3"/>
          <p:cNvSpPr/>
          <p:nvPr/>
        </p:nvSpPr>
        <p:spPr>
          <a:xfrm>
            <a:off x="5105400" y="2438400"/>
            <a:ext cx="3429000" cy="3447098"/>
          </a:xfrm>
          <a:prstGeom prst="rect">
            <a:avLst/>
          </a:prstGeom>
        </p:spPr>
        <p:txBody>
          <a:bodyPr wrap="square">
            <a:spAutoFit/>
          </a:bodyPr>
          <a:lstStyle/>
          <a:p>
            <a:pPr marL="514350" indent="-514350" algn="just">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Set direction: mission, goals, vision</a:t>
            </a:r>
          </a:p>
          <a:p>
            <a:pPr marL="514350" indent="-514350" algn="just">
              <a:buClr>
                <a:schemeClr val="accent1">
                  <a:lumMod val="75000"/>
                </a:schemeClr>
              </a:buClr>
              <a:buSzPct val="77000"/>
              <a:buFont typeface="+mj-lt"/>
              <a:buAutoNum type="arabicPeriod"/>
            </a:pPr>
            <a:endParaRPr lang="en-US" sz="2000" dirty="0">
              <a:latin typeface="Arial" panose="020B0604020202020204" pitchFamily="34" charset="0"/>
              <a:cs typeface="Arial" panose="020B0604020202020204" pitchFamily="34" charset="0"/>
            </a:endParaRPr>
          </a:p>
          <a:p>
            <a:pPr marL="514350" indent="-514350" algn="just">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Build commitment: motivate &amp; inspire</a:t>
            </a:r>
          </a:p>
          <a:p>
            <a:pPr marL="514350" indent="-514350" algn="just">
              <a:buClr>
                <a:schemeClr val="accent1">
                  <a:lumMod val="75000"/>
                </a:schemeClr>
              </a:buClr>
              <a:buSzPct val="77000"/>
              <a:buFont typeface="+mj-lt"/>
              <a:buAutoNum type="arabicPeriod"/>
            </a:pPr>
            <a:endParaRPr lang="en-US" sz="2000" dirty="0">
              <a:latin typeface="Arial" panose="020B0604020202020204" pitchFamily="34" charset="0"/>
              <a:cs typeface="Arial" panose="020B0604020202020204" pitchFamily="34" charset="0"/>
            </a:endParaRPr>
          </a:p>
          <a:p>
            <a:pPr marL="514350" indent="-514350" algn="just">
              <a:buClr>
                <a:schemeClr val="accent1">
                  <a:lumMod val="75000"/>
                </a:schemeClr>
              </a:buClr>
              <a:buSzPct val="77000"/>
              <a:buFont typeface="+mj-lt"/>
              <a:buAutoNum type="arabicPeriod"/>
            </a:pPr>
            <a:r>
              <a:rPr lang="en-US" sz="2000" dirty="0">
                <a:latin typeface="Arial" panose="020B0604020202020204" pitchFamily="34" charset="0"/>
                <a:cs typeface="Arial" panose="020B0604020202020204" pitchFamily="34" charset="0"/>
              </a:rPr>
              <a:t>Confront challenges: innovation, deal with change, turbulence, take risks</a:t>
            </a:r>
          </a:p>
          <a:p>
            <a:pPr>
              <a:buClr>
                <a:schemeClr val="accent1">
                  <a:lumMod val="75000"/>
                </a:schemeClr>
              </a:buClr>
              <a:buSzPct val="77000"/>
            </a:pPr>
            <a:endParaRPr lang="en-US" dirty="0">
              <a:latin typeface="Arial" panose="020B0604020202020204" pitchFamily="34" charset="0"/>
              <a:cs typeface="Arial" panose="020B0604020202020204" pitchFamily="34" charset="0"/>
            </a:endParaRPr>
          </a:p>
        </p:txBody>
      </p:sp>
      <p:sp>
        <p:nvSpPr>
          <p:cNvPr id="5" name="Rectangle 4"/>
          <p:cNvSpPr/>
          <p:nvPr/>
        </p:nvSpPr>
        <p:spPr>
          <a:xfrm>
            <a:off x="5105400" y="1600200"/>
            <a:ext cx="3811911" cy="707886"/>
          </a:xfrm>
          <a:prstGeom prst="rect">
            <a:avLst/>
          </a:prstGeom>
        </p:spPr>
        <p:txBody>
          <a:bodyPr wrap="square">
            <a:spAutoFit/>
          </a:bodyPr>
          <a:lstStyle/>
          <a:p>
            <a:r>
              <a:rPr lang="en-US" sz="2000" b="1" dirty="0">
                <a:latin typeface="Arial" panose="020B0604020202020204" pitchFamily="34" charset="0"/>
                <a:cs typeface="Arial" panose="020B0604020202020204" pitchFamily="34" charset="0"/>
              </a:rPr>
              <a:t>What are the three primary tasks of a leader?</a:t>
            </a:r>
            <a:endParaRPr lang="en-US" sz="2000" dirty="0">
              <a:latin typeface="Arial" panose="020B0604020202020204" pitchFamily="34" charset="0"/>
              <a:cs typeface="Arial" panose="020B0604020202020204" pitchFamily="34" charset="0"/>
            </a:endParaRPr>
          </a:p>
        </p:txBody>
      </p:sp>
      <p:pic>
        <p:nvPicPr>
          <p:cNvPr id="32770" name="Picture 2" descr="http://216.70.82.181/new-blog/wp-content/uploads/2011/01/leader.jpg"/>
          <p:cNvPicPr>
            <a:picLocks noChangeAspect="1" noChangeArrowheads="1"/>
          </p:cNvPicPr>
          <p:nvPr/>
        </p:nvPicPr>
        <p:blipFill>
          <a:blip r:embed="rId2" cstate="print"/>
          <a:srcRect l="29500" t="-800"/>
          <a:stretch>
            <a:fillRect/>
          </a:stretch>
        </p:blipFill>
        <p:spPr bwMode="auto">
          <a:xfrm>
            <a:off x="6019800" y="0"/>
            <a:ext cx="1620157" cy="1447800"/>
          </a:xfrm>
          <a:prstGeom prst="rect">
            <a:avLst/>
          </a:prstGeom>
          <a:noFill/>
        </p:spPr>
      </p:pic>
    </p:spTree>
    <p:extLst>
      <p:ext uri="{BB962C8B-B14F-4D97-AF65-F5344CB8AC3E}">
        <p14:creationId xmlns="" xmlns:p14="http://schemas.microsoft.com/office/powerpoint/2010/main" val="398297994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9434" y="228600"/>
            <a:ext cx="8621601" cy="994172"/>
          </a:xfrm>
        </p:spPr>
        <p:txBody>
          <a:bodyPr>
            <a:noAutofit/>
          </a:bodyPr>
          <a:lstStyle/>
          <a:p>
            <a:r>
              <a:rPr lang="en-US" sz="3600" b="1" dirty="0">
                <a:solidFill>
                  <a:schemeClr val="tx1">
                    <a:lumMod val="95000"/>
                    <a:lumOff val="5000"/>
                  </a:schemeClr>
                </a:solidFill>
                <a:latin typeface="Arial" panose="020B0604020202020204" pitchFamily="34" charset="0"/>
                <a:cs typeface="Arial" panose="020B0604020202020204" pitchFamily="34" charset="0"/>
              </a:rPr>
              <a:t>How people become leaders (Bass' Theory of Leadership)</a:t>
            </a:r>
          </a:p>
        </p:txBody>
      </p:sp>
      <p:sp>
        <p:nvSpPr>
          <p:cNvPr id="3" name="Content Placeholder 2"/>
          <p:cNvSpPr>
            <a:spLocks noGrp="1"/>
          </p:cNvSpPr>
          <p:nvPr>
            <p:ph idx="1"/>
          </p:nvPr>
        </p:nvSpPr>
        <p:spPr>
          <a:xfrm>
            <a:off x="228600" y="1752600"/>
            <a:ext cx="6732778" cy="4953000"/>
          </a:xfrm>
        </p:spPr>
        <p:txBody>
          <a:bodyPr>
            <a:noAutofit/>
          </a:bodyPr>
          <a:lstStyle/>
          <a:p>
            <a:pPr marL="0" indent="0" algn="just">
              <a:buNone/>
            </a:pPr>
            <a:r>
              <a:rPr lang="en-US" sz="2000" dirty="0" smtClean="0">
                <a:latin typeface="Arial" panose="020B0604020202020204" pitchFamily="34" charset="0"/>
                <a:cs typeface="Arial" panose="020B0604020202020204" pitchFamily="34" charset="0"/>
              </a:rPr>
              <a:t>Bass' theory of leadership notes there are three basic ways to explain how people become leaders:</a:t>
            </a:r>
          </a:p>
          <a:p>
            <a:pPr marL="385763" indent="-385763" algn="just">
              <a:buFont typeface="+mj-lt"/>
              <a:buAutoNum type="arabicPeriod"/>
            </a:pPr>
            <a:r>
              <a:rPr lang="en-US" sz="2000" dirty="0" smtClean="0">
                <a:latin typeface="Arial" panose="020B0604020202020204" pitchFamily="34" charset="0"/>
                <a:cs typeface="Arial" panose="020B0604020202020204" pitchFamily="34" charset="0"/>
              </a:rPr>
              <a:t>A crisis or important event may cause a person to rise to the occasion, which brings out extraordinary leadership qualities in an ordinary person. </a:t>
            </a:r>
          </a:p>
          <a:p>
            <a:pPr marL="385763" indent="-385763" algn="just">
              <a:buFont typeface="+mj-lt"/>
              <a:buAutoNum type="arabicPeriod"/>
            </a:pPr>
            <a:r>
              <a:rPr lang="en-US" sz="2000" dirty="0" smtClean="0">
                <a:latin typeface="Arial" panose="020B0604020202020204" pitchFamily="34" charset="0"/>
                <a:cs typeface="Arial" panose="020B0604020202020204" pitchFamily="34" charset="0"/>
              </a:rPr>
              <a:t>Some personality traits may lead people naturally into leadership roles. </a:t>
            </a:r>
          </a:p>
          <a:p>
            <a:pPr marL="385763" indent="-385763" algn="just">
              <a:buFont typeface="+mj-lt"/>
              <a:buAutoNum type="arabicPeriod"/>
            </a:pPr>
            <a:r>
              <a:rPr lang="en-US" sz="2000" dirty="0" smtClean="0">
                <a:latin typeface="Arial" panose="020B0604020202020204" pitchFamily="34" charset="0"/>
                <a:cs typeface="Arial" panose="020B0604020202020204" pitchFamily="34" charset="0"/>
              </a:rPr>
              <a:t>People can choose to become leaders. People can learn leadership skills. This is the Transformational or Process Leadership Theory. It is the most widely accepted theory today and the premise on which this guide is based.</a:t>
            </a:r>
            <a:endParaRPr lang="en-US" sz="2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927835" y="2438400"/>
            <a:ext cx="1978233" cy="2194858"/>
          </a:xfrm>
          <a:prstGeom prst="rect">
            <a:avLst/>
          </a:prstGeom>
        </p:spPr>
      </p:pic>
    </p:spTree>
    <p:extLst>
      <p:ext uri="{BB962C8B-B14F-4D97-AF65-F5344CB8AC3E}">
        <p14:creationId xmlns="" xmlns:p14="http://schemas.microsoft.com/office/powerpoint/2010/main" val="18881182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descr="http://www.stimulbrain.com/wp-content/uploads/2012/10/Leadership-Styles-and-Types-Overview-of-Skills.jpg"/>
          <p:cNvPicPr>
            <a:picLocks noChangeAspect="1" noChangeArrowheads="1"/>
          </p:cNvPicPr>
          <p:nvPr/>
        </p:nvPicPr>
        <p:blipFill>
          <a:blip r:embed="rId2"/>
          <a:srcRect t="1798" r="9001"/>
          <a:stretch>
            <a:fillRect/>
          </a:stretch>
        </p:blipFill>
        <p:spPr bwMode="auto">
          <a:xfrm>
            <a:off x="3581401" y="2819400"/>
            <a:ext cx="5410199" cy="3810000"/>
          </a:xfrm>
          <a:prstGeom prst="rect">
            <a:avLst/>
          </a:prstGeom>
          <a:noFill/>
        </p:spPr>
      </p:pic>
      <p:sp>
        <p:nvSpPr>
          <p:cNvPr id="2" name="Title 1"/>
          <p:cNvSpPr>
            <a:spLocks noGrp="1"/>
          </p:cNvSpPr>
          <p:nvPr>
            <p:ph type="title"/>
          </p:nvPr>
        </p:nvSpPr>
        <p:spPr/>
        <p:txBody>
          <a:bodyPr>
            <a:normAutofit/>
          </a:bodyPr>
          <a:lstStyle/>
          <a:p>
            <a:r>
              <a:rPr lang="en-US" sz="3600" b="1" dirty="0" smtClean="0">
                <a:solidFill>
                  <a:schemeClr val="tx1">
                    <a:lumMod val="95000"/>
                    <a:lumOff val="5000"/>
                  </a:schemeClr>
                </a:solidFill>
                <a:latin typeface="Arial" panose="020B0604020202020204" pitchFamily="34" charset="0"/>
                <a:cs typeface="Arial" panose="020B0604020202020204" pitchFamily="34" charset="0"/>
              </a:rPr>
              <a:t>Leadership styles</a:t>
            </a:r>
            <a:endParaRPr lang="en-US" sz="3600" b="1" dirty="0">
              <a:solidFill>
                <a:schemeClr val="tx1">
                  <a:lumMod val="95000"/>
                  <a:lumOff val="5000"/>
                </a:schemeClr>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lgn="just">
              <a:buNone/>
            </a:pPr>
            <a:r>
              <a:rPr lang="en-US" sz="2000" dirty="0">
                <a:solidFill>
                  <a:schemeClr val="tx1">
                    <a:lumMod val="95000"/>
                    <a:lumOff val="5000"/>
                  </a:schemeClr>
                </a:solidFill>
                <a:latin typeface="Arial" panose="020B0604020202020204" pitchFamily="34" charset="0"/>
                <a:cs typeface="Arial" panose="020B0604020202020204" pitchFamily="34" charset="0"/>
              </a:rPr>
              <a:t>Leadership style is the manner and approach of providing direction, implementing plans, and motivating people. Kurt </a:t>
            </a:r>
            <a:r>
              <a:rPr lang="en-US" sz="2000" dirty="0" err="1">
                <a:solidFill>
                  <a:schemeClr val="tx1">
                    <a:lumMod val="95000"/>
                    <a:lumOff val="5000"/>
                  </a:schemeClr>
                </a:solidFill>
                <a:latin typeface="Arial" panose="020B0604020202020204" pitchFamily="34" charset="0"/>
                <a:cs typeface="Arial" panose="020B0604020202020204" pitchFamily="34" charset="0"/>
              </a:rPr>
              <a:t>Lewin</a:t>
            </a:r>
            <a:r>
              <a:rPr lang="en-US" sz="2000" dirty="0">
                <a:solidFill>
                  <a:schemeClr val="tx1">
                    <a:lumMod val="95000"/>
                    <a:lumOff val="5000"/>
                  </a:schemeClr>
                </a:solidFill>
                <a:latin typeface="Arial" panose="020B0604020202020204" pitchFamily="34" charset="0"/>
                <a:cs typeface="Arial" panose="020B0604020202020204" pitchFamily="34" charset="0"/>
              </a:rPr>
              <a:t> (1939) led a group of researchers to identify different styles of leadership. This early study has been very influential and established three major leadership styles. The three major styles of leadership </a:t>
            </a:r>
            <a:r>
              <a:rPr lang="en-US" sz="2000" dirty="0" smtClean="0">
                <a:solidFill>
                  <a:schemeClr val="tx1">
                    <a:lumMod val="95000"/>
                    <a:lumOff val="5000"/>
                  </a:schemeClr>
                </a:solidFill>
                <a:latin typeface="Arial" panose="020B0604020202020204" pitchFamily="34" charset="0"/>
                <a:cs typeface="Arial" panose="020B0604020202020204" pitchFamily="34" charset="0"/>
              </a:rPr>
              <a:t>are:</a:t>
            </a:r>
            <a:endParaRPr lang="en-US" sz="2000" dirty="0">
              <a:solidFill>
                <a:schemeClr val="tx1">
                  <a:lumMod val="95000"/>
                  <a:lumOff val="5000"/>
                </a:schemeClr>
              </a:solidFill>
              <a:latin typeface="Arial" panose="020B0604020202020204" pitchFamily="34" charset="0"/>
              <a:cs typeface="Arial" panose="020B0604020202020204" pitchFamily="34" charset="0"/>
            </a:endParaRPr>
          </a:p>
          <a:p>
            <a:pPr algn="just"/>
            <a:r>
              <a:rPr lang="en-US" sz="2000" dirty="0">
                <a:solidFill>
                  <a:schemeClr val="tx1">
                    <a:lumMod val="95000"/>
                    <a:lumOff val="5000"/>
                  </a:schemeClr>
                </a:solidFill>
                <a:latin typeface="Arial" panose="020B0604020202020204" pitchFamily="34" charset="0"/>
                <a:cs typeface="Arial" panose="020B0604020202020204" pitchFamily="34" charset="0"/>
              </a:rPr>
              <a:t>Authoritarian or autocratic</a:t>
            </a:r>
          </a:p>
          <a:p>
            <a:pPr algn="just"/>
            <a:r>
              <a:rPr lang="en-US" sz="2000" dirty="0">
                <a:solidFill>
                  <a:schemeClr val="tx1">
                    <a:lumMod val="95000"/>
                    <a:lumOff val="5000"/>
                  </a:schemeClr>
                </a:solidFill>
                <a:latin typeface="Arial" panose="020B0604020202020204" pitchFamily="34" charset="0"/>
                <a:cs typeface="Arial" panose="020B0604020202020204" pitchFamily="34" charset="0"/>
              </a:rPr>
              <a:t>Participative or democratic</a:t>
            </a:r>
          </a:p>
          <a:p>
            <a:pPr algn="just"/>
            <a:r>
              <a:rPr lang="en-US" sz="2000" dirty="0">
                <a:solidFill>
                  <a:schemeClr val="tx1">
                    <a:lumMod val="95000"/>
                    <a:lumOff val="5000"/>
                  </a:schemeClr>
                </a:solidFill>
                <a:latin typeface="Arial" panose="020B0604020202020204" pitchFamily="34" charset="0"/>
                <a:cs typeface="Arial" panose="020B0604020202020204" pitchFamily="34" charset="0"/>
              </a:rPr>
              <a:t>Delegative or Free Reign</a:t>
            </a:r>
          </a:p>
        </p:txBody>
      </p:sp>
    </p:spTree>
    <p:extLst>
      <p:ext uri="{BB962C8B-B14F-4D97-AF65-F5344CB8AC3E}">
        <p14:creationId xmlns="" xmlns:p14="http://schemas.microsoft.com/office/powerpoint/2010/main" val="385875001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Leadership theories</a:t>
            </a:r>
            <a:endParaRPr lang="en-US" sz="3600" b="1" dirty="0">
              <a:solidFill>
                <a:schemeClr val="tx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228600" y="1600200"/>
            <a:ext cx="8537448" cy="4953000"/>
          </a:xfrm>
        </p:spPr>
        <p:txBody>
          <a:bodyPr>
            <a:noAutofit/>
          </a:bodyPr>
          <a:lstStyle/>
          <a:p>
            <a:pPr marL="342900" indent="-342900" algn="just">
              <a:buClr>
                <a:schemeClr val="accent1">
                  <a:lumMod val="75000"/>
                </a:schemeClr>
              </a:buClr>
              <a:buSzPct val="71000"/>
              <a:buFont typeface="+mj-lt"/>
              <a:buAutoNum type="arabicPeriod"/>
            </a:pPr>
            <a:r>
              <a:rPr lang="en-US" sz="2000" dirty="0" smtClean="0">
                <a:latin typeface="Arial" panose="020B0604020202020204" pitchFamily="34" charset="0"/>
                <a:cs typeface="Arial" panose="020B0604020202020204" pitchFamily="34" charset="0"/>
              </a:rPr>
              <a:t>Great </a:t>
            </a:r>
            <a:r>
              <a:rPr lang="en-US" sz="2000" dirty="0">
                <a:latin typeface="Arial" panose="020B0604020202020204" pitchFamily="34" charset="0"/>
                <a:cs typeface="Arial" panose="020B0604020202020204" pitchFamily="34" charset="0"/>
              </a:rPr>
              <a:t>Man Theory: assumes that the capacity for leadership is </a:t>
            </a:r>
            <a:r>
              <a:rPr lang="en-US" sz="2000" dirty="0" smtClean="0">
                <a:latin typeface="Arial" panose="020B0604020202020204" pitchFamily="34" charset="0"/>
                <a:cs typeface="Arial" panose="020B0604020202020204" pitchFamily="34" charset="0"/>
              </a:rPr>
              <a:t>inherent</a:t>
            </a:r>
          </a:p>
          <a:p>
            <a:pPr marL="342900" indent="-342900" algn="just">
              <a:buClr>
                <a:schemeClr val="accent1">
                  <a:lumMod val="75000"/>
                </a:schemeClr>
              </a:buClr>
              <a:buSzPct val="71000"/>
              <a:buFont typeface="+mj-lt"/>
              <a:buAutoNum type="arabicPeriod"/>
            </a:pPr>
            <a:r>
              <a:rPr lang="en-US" sz="2000" dirty="0">
                <a:latin typeface="Arial" panose="020B0604020202020204" pitchFamily="34" charset="0"/>
                <a:cs typeface="Arial" panose="020B0604020202020204" pitchFamily="34" charset="0"/>
              </a:rPr>
              <a:t>Trait Theory: assumes that people inherit certain qualities and traits that make them better suited to </a:t>
            </a:r>
            <a:r>
              <a:rPr lang="en-US" sz="2000" dirty="0" smtClean="0">
                <a:latin typeface="Arial" panose="020B0604020202020204" pitchFamily="34" charset="0"/>
                <a:cs typeface="Arial" panose="020B0604020202020204" pitchFamily="34" charset="0"/>
              </a:rPr>
              <a:t>leadership</a:t>
            </a:r>
          </a:p>
          <a:p>
            <a:pPr marL="342900" indent="-342900" algn="just">
              <a:buClr>
                <a:schemeClr val="accent1">
                  <a:lumMod val="75000"/>
                </a:schemeClr>
              </a:buClr>
              <a:buSzPct val="71000"/>
              <a:buFont typeface="+mj-lt"/>
              <a:buAutoNum type="arabicPeriod"/>
            </a:pPr>
            <a:r>
              <a:rPr lang="en-US" sz="2000" dirty="0">
                <a:latin typeface="Arial" panose="020B0604020202020204" pitchFamily="34" charset="0"/>
                <a:cs typeface="Arial" panose="020B0604020202020204" pitchFamily="34" charset="0"/>
              </a:rPr>
              <a:t>Contingency Theory: focuses on particular variables related to the environment </a:t>
            </a:r>
            <a:endParaRPr lang="en-US" sz="2000" dirty="0" smtClean="0">
              <a:latin typeface="Arial" panose="020B0604020202020204" pitchFamily="34" charset="0"/>
              <a:cs typeface="Arial" panose="020B0604020202020204" pitchFamily="34" charset="0"/>
            </a:endParaRPr>
          </a:p>
          <a:p>
            <a:pPr marL="342900" indent="-342900" algn="just">
              <a:buClr>
                <a:schemeClr val="accent1">
                  <a:lumMod val="75000"/>
                </a:schemeClr>
              </a:buClr>
              <a:buSzPct val="71000"/>
              <a:buFont typeface="+mj-lt"/>
              <a:buAutoNum type="arabicPeriod"/>
            </a:pPr>
            <a:r>
              <a:rPr lang="en-US" sz="2000" dirty="0">
                <a:latin typeface="Arial" panose="020B0604020202020204" pitchFamily="34" charset="0"/>
                <a:cs typeface="Arial" panose="020B0604020202020204" pitchFamily="34" charset="0"/>
              </a:rPr>
              <a:t>Situational Theory: leaders choose the best course of action based upon situational </a:t>
            </a:r>
            <a:r>
              <a:rPr lang="en-US" sz="2000" dirty="0" smtClean="0">
                <a:latin typeface="Arial" panose="020B0604020202020204" pitchFamily="34" charset="0"/>
                <a:cs typeface="Arial" panose="020B0604020202020204" pitchFamily="34" charset="0"/>
              </a:rPr>
              <a:t>variables</a:t>
            </a:r>
          </a:p>
          <a:p>
            <a:pPr marL="342900" indent="-342900" algn="just">
              <a:buClr>
                <a:schemeClr val="accent1">
                  <a:lumMod val="75000"/>
                </a:schemeClr>
              </a:buClr>
              <a:buSzPct val="71000"/>
              <a:buFont typeface="+mj-lt"/>
              <a:buAutoNum type="arabicPeriod"/>
            </a:pPr>
            <a:r>
              <a:rPr lang="en-US" sz="2000" dirty="0">
                <a:latin typeface="Arial" panose="020B0604020202020204" pitchFamily="34" charset="0"/>
                <a:cs typeface="Arial" panose="020B0604020202020204" pitchFamily="34" charset="0"/>
              </a:rPr>
              <a:t>Behavioral Theory: based upon the belief that great leaders are made, not </a:t>
            </a:r>
            <a:r>
              <a:rPr lang="en-US" sz="2000" dirty="0" smtClean="0">
                <a:latin typeface="Arial" panose="020B0604020202020204" pitchFamily="34" charset="0"/>
                <a:cs typeface="Arial" panose="020B0604020202020204" pitchFamily="34" charset="0"/>
              </a:rPr>
              <a:t>born</a:t>
            </a:r>
          </a:p>
          <a:p>
            <a:pPr marL="342900" indent="-342900" algn="just">
              <a:buClr>
                <a:schemeClr val="accent1">
                  <a:lumMod val="75000"/>
                </a:schemeClr>
              </a:buClr>
              <a:buSzPct val="71000"/>
              <a:buFont typeface="+mj-lt"/>
              <a:buAutoNum type="arabicPeriod"/>
            </a:pPr>
            <a:r>
              <a:rPr lang="en-US" sz="2000" dirty="0">
                <a:latin typeface="Arial" panose="020B0604020202020204" pitchFamily="34" charset="0"/>
                <a:cs typeface="Arial" panose="020B0604020202020204" pitchFamily="34" charset="0"/>
              </a:rPr>
              <a:t>Participative Theory: suggests that the ideal leadership style is one that takes the input of others into account. </a:t>
            </a:r>
          </a:p>
          <a:p>
            <a:pPr marL="342900" indent="-342900" algn="just">
              <a:buClr>
                <a:schemeClr val="accent1">
                  <a:lumMod val="75000"/>
                </a:schemeClr>
              </a:buClr>
              <a:buSzPct val="71000"/>
              <a:buFont typeface="+mj-lt"/>
              <a:buAutoNum type="arabicPeriod"/>
            </a:pPr>
            <a:r>
              <a:rPr lang="en-US" sz="2000" dirty="0">
                <a:latin typeface="Arial" panose="020B0604020202020204" pitchFamily="34" charset="0"/>
                <a:cs typeface="Arial" panose="020B0604020202020204" pitchFamily="34" charset="0"/>
              </a:rPr>
              <a:t>Management Theory: </a:t>
            </a:r>
            <a:r>
              <a:rPr lang="en-US" sz="2000" dirty="0" smtClean="0">
                <a:latin typeface="Arial" panose="020B0604020202020204" pitchFamily="34" charset="0"/>
                <a:cs typeface="Arial" panose="020B0604020202020204" pitchFamily="34" charset="0"/>
              </a:rPr>
              <a:t>focuses </a:t>
            </a:r>
            <a:r>
              <a:rPr lang="en-US" sz="2000" dirty="0">
                <a:latin typeface="Arial" panose="020B0604020202020204" pitchFamily="34" charset="0"/>
                <a:cs typeface="Arial" panose="020B0604020202020204" pitchFamily="34" charset="0"/>
              </a:rPr>
              <a:t>on the role of supervision, organization and group </a:t>
            </a:r>
            <a:r>
              <a:rPr lang="en-US" sz="2000" dirty="0" smtClean="0">
                <a:latin typeface="Arial" panose="020B0604020202020204" pitchFamily="34" charset="0"/>
                <a:cs typeface="Arial" panose="020B0604020202020204" pitchFamily="34" charset="0"/>
              </a:rPr>
              <a:t>performance</a:t>
            </a:r>
          </a:p>
          <a:p>
            <a:pPr marL="342900" indent="-342900" algn="just">
              <a:buClr>
                <a:schemeClr val="accent1">
                  <a:lumMod val="75000"/>
                </a:schemeClr>
              </a:buClr>
              <a:buSzPct val="71000"/>
              <a:buFont typeface="+mj-lt"/>
              <a:buAutoNum type="arabicPeriod"/>
            </a:pPr>
            <a:r>
              <a:rPr lang="en-US" sz="2000" dirty="0">
                <a:latin typeface="Arial" panose="020B0604020202020204" pitchFamily="34" charset="0"/>
                <a:cs typeface="Arial" panose="020B0604020202020204" pitchFamily="34" charset="0"/>
              </a:rPr>
              <a:t>Relationship Theory</a:t>
            </a:r>
            <a:r>
              <a:rPr lang="en-US" sz="2000" dirty="0" smtClean="0">
                <a:latin typeface="Arial" panose="020B0604020202020204" pitchFamily="34" charset="0"/>
                <a:cs typeface="Arial" panose="020B0604020202020204" pitchFamily="34" charset="0"/>
              </a:rPr>
              <a:t>: focus </a:t>
            </a:r>
            <a:r>
              <a:rPr lang="en-US" sz="2000" dirty="0">
                <a:latin typeface="Arial" panose="020B0604020202020204" pitchFamily="34" charset="0"/>
                <a:cs typeface="Arial" panose="020B0604020202020204" pitchFamily="34" charset="0"/>
              </a:rPr>
              <a:t>upon the connections formed between leaders and followers</a:t>
            </a:r>
          </a:p>
        </p:txBody>
      </p:sp>
    </p:spTree>
    <p:extLst>
      <p:ext uri="{BB962C8B-B14F-4D97-AF65-F5344CB8AC3E}">
        <p14:creationId xmlns="" xmlns:p14="http://schemas.microsoft.com/office/powerpoint/2010/main" val="229108366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01460" y="5867400"/>
            <a:ext cx="1079627" cy="457200"/>
          </a:xfrm>
        </p:spPr>
        <p:txBody>
          <a:bodyPr>
            <a:normAutofit/>
          </a:bodyPr>
          <a:lstStyle/>
          <a:p>
            <a:r>
              <a:rPr lang="en-US" sz="1800" b="1" dirty="0" smtClean="0">
                <a:latin typeface="Arial" panose="020B0604020202020204" pitchFamily="34" charset="0"/>
                <a:cs typeface="Arial" panose="020B0604020202020204" pitchFamily="34" charset="0"/>
              </a:rPr>
              <a:t>Video 1</a:t>
            </a:r>
            <a:endParaRPr lang="en-US" sz="1800" b="1" dirty="0">
              <a:latin typeface="Arial" panose="020B0604020202020204" pitchFamily="34" charset="0"/>
              <a:cs typeface="Arial" panose="020B0604020202020204" pitchFamily="34" charset="0"/>
            </a:endParaRPr>
          </a:p>
        </p:txBody>
      </p:sp>
      <p:pic>
        <p:nvPicPr>
          <p:cNvPr id="6" name="video 1.wmv">
            <a:hlinkClick r:id="" action="ppaction://media"/>
          </p:cNvPr>
          <p:cNvPicPr>
            <a:picLocks noGrp="1" noRot="1" noChangeAspect="1"/>
          </p:cNvPicPr>
          <p:nvPr>
            <p:ph sz="quarter" idx="1"/>
            <a:videoFile r:link="rId1"/>
          </p:nvPr>
        </p:nvPicPr>
        <p:blipFill>
          <a:blip r:embed="rId3"/>
          <a:stretch>
            <a:fillRect/>
          </a:stretch>
        </p:blipFill>
        <p:spPr>
          <a:xfrm>
            <a:off x="1295400" y="1828800"/>
            <a:ext cx="6289675" cy="4717256"/>
          </a:xfrm>
          <a:prstGeom prst="rect">
            <a:avLst/>
          </a:prstGeom>
        </p:spPr>
      </p:pic>
    </p:spTree>
    <p:extLst>
      <p:ext uri="{BB962C8B-B14F-4D97-AF65-F5344CB8AC3E}">
        <p14:creationId xmlns="" xmlns:p14="http://schemas.microsoft.com/office/powerpoint/2010/main" val="1303218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0406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76400" y="3962400"/>
            <a:ext cx="6477000" cy="1828800"/>
          </a:xfrm>
        </p:spPr>
        <p:txBody>
          <a:bodyPr>
            <a:normAutofit/>
          </a:bodyPr>
          <a:lstStyle/>
          <a:p>
            <a:r>
              <a:rPr lang="en-US" sz="3600" b="1" dirty="0">
                <a:solidFill>
                  <a:schemeClr val="tx1"/>
                </a:solidFill>
                <a:latin typeface="Arial" pitchFamily="34" charset="0"/>
                <a:cs typeface="Arial" pitchFamily="34" charset="0"/>
              </a:rPr>
              <a:t>Industrial Psychology</a:t>
            </a:r>
            <a:endParaRPr lang="en-US" sz="3600" dirty="0"/>
          </a:p>
        </p:txBody>
      </p:sp>
      <p:pic>
        <p:nvPicPr>
          <p:cNvPr id="28674" name="Picture 2" descr="http://mbasingapore.asia/files/aventis/tmp/OrganisationalPsychologist.jpg"/>
          <p:cNvPicPr>
            <a:picLocks noChangeAspect="1" noChangeArrowheads="1"/>
          </p:cNvPicPr>
          <p:nvPr/>
        </p:nvPicPr>
        <p:blipFill>
          <a:blip r:embed="rId2"/>
          <a:srcRect l="4982" r="5338"/>
          <a:stretch>
            <a:fillRect/>
          </a:stretch>
        </p:blipFill>
        <p:spPr bwMode="auto">
          <a:xfrm>
            <a:off x="762000" y="457200"/>
            <a:ext cx="7696200" cy="4458910"/>
          </a:xfrm>
          <a:prstGeom prst="rect">
            <a:avLst/>
          </a:prstGeom>
          <a:noFill/>
        </p:spPr>
      </p:pic>
      <p:sp>
        <p:nvSpPr>
          <p:cNvPr id="6" name="Subtitle 5"/>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29359632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Arial" pitchFamily="34" charset="0"/>
                <a:cs typeface="Arial" pitchFamily="34" charset="0"/>
              </a:rPr>
              <a:t>Industrial Psychology Definition</a:t>
            </a:r>
            <a:endParaRPr lang="en-US" sz="32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533400" y="1676400"/>
            <a:ext cx="8229600" cy="4572000"/>
          </a:xfrm>
        </p:spPr>
        <p:txBody>
          <a:bodyPr>
            <a:noAutofit/>
          </a:bodyPr>
          <a:lstStyle/>
          <a:p>
            <a:pPr algn="just"/>
            <a:r>
              <a:rPr lang="en-US" sz="2000" dirty="0" smtClean="0">
                <a:latin typeface="Arial" pitchFamily="34" charset="0"/>
                <a:cs typeface="Arial" pitchFamily="34" charset="0"/>
              </a:rPr>
              <a:t>The branch of applied psychology that is concerned with efficient management of an industrial labor force and especially with problems encountered by workers in a mechanized environment.</a:t>
            </a:r>
          </a:p>
          <a:p>
            <a:pPr algn="just"/>
            <a:endParaRPr lang="en-US" sz="2000" dirty="0" smtClean="0">
              <a:latin typeface="Arial" pitchFamily="34" charset="0"/>
              <a:cs typeface="Arial" pitchFamily="34" charset="0"/>
            </a:endParaRPr>
          </a:p>
          <a:p>
            <a:pPr algn="just"/>
            <a:r>
              <a:rPr lang="en-US" sz="2000" dirty="0" smtClean="0">
                <a:latin typeface="Arial" pitchFamily="34" charset="0"/>
                <a:cs typeface="Arial" pitchFamily="34" charset="0"/>
              </a:rPr>
              <a:t>Industrial psychology looks at behavior that occurs within the workplace. Also called industrial-organizational (I/O) psychology, people who work in this field might study worker personalities and performances, or the interactions between the individuals within a business or organization. </a:t>
            </a:r>
            <a:endParaRPr lang="en-US" sz="2000" dirty="0">
              <a:latin typeface="Arial" pitchFamily="34" charset="0"/>
              <a:cs typeface="Arial" pitchFamily="34" charset="0"/>
            </a:endParaRPr>
          </a:p>
        </p:txBody>
      </p:sp>
      <p:pic>
        <p:nvPicPr>
          <p:cNvPr id="2050" name="Picture 2" descr="http://open-city.tv/public/news-tiles/yarmarka_vakansiy.jpg"/>
          <p:cNvPicPr>
            <a:picLocks noChangeAspect="1" noChangeArrowheads="1"/>
          </p:cNvPicPr>
          <p:nvPr/>
        </p:nvPicPr>
        <p:blipFill>
          <a:blip r:embed="rId2" cstate="print"/>
          <a:srcRect/>
          <a:stretch>
            <a:fillRect/>
          </a:stretch>
        </p:blipFill>
        <p:spPr bwMode="auto">
          <a:xfrm>
            <a:off x="4495800" y="4495800"/>
            <a:ext cx="3429000" cy="218872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265224915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Arial" panose="020B0604020202020204" pitchFamily="34" charset="0"/>
                <a:cs typeface="Arial" panose="020B0604020202020204" pitchFamily="34" charset="0"/>
              </a:rPr>
              <a:t>Expectancy Theory</a:t>
            </a:r>
            <a:endParaRPr lang="en-US" sz="32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1800" b="1" dirty="0" smtClean="0">
                <a:solidFill>
                  <a:srgbClr val="C00000"/>
                </a:solidFill>
              </a:rPr>
              <a:t>The Expectancy theory</a:t>
            </a:r>
            <a:r>
              <a:rPr lang="en-US" sz="1800" b="1" dirty="0" smtClean="0"/>
              <a:t> states that employee’s motivation is an outcome of how much an individual wants a reward (Valence), the assessment that the likelihood that the effort will lead to expected performance (Expectancy) and the belief that the performance will lead to reward (Instrumentality). </a:t>
            </a:r>
          </a:p>
          <a:p>
            <a:pPr algn="just"/>
            <a:r>
              <a:rPr lang="en-US" sz="1800" b="1" dirty="0" smtClean="0">
                <a:solidFill>
                  <a:srgbClr val="C00000"/>
                </a:solidFill>
              </a:rPr>
              <a:t>In short, Valence</a:t>
            </a:r>
            <a:r>
              <a:rPr lang="en-US" sz="1800" b="1" dirty="0" smtClean="0"/>
              <a:t> is the significance associated by an individual about the expected outcome. It is an expected and not the actual satisfaction that an employee expects to receive after achieving the goals.</a:t>
            </a:r>
            <a:endParaRPr lang="en-US" sz="1800" b="1" dirty="0"/>
          </a:p>
        </p:txBody>
      </p:sp>
      <p:pic>
        <p:nvPicPr>
          <p:cNvPr id="4098" name="Picture 2" descr="http://myhrm.wikispaces.com/file/view/vroom-expectancy-theory.jpg/297306412/622x303/vroom-expectancy-theory.jpg"/>
          <p:cNvPicPr>
            <a:picLocks noChangeAspect="1" noChangeArrowheads="1"/>
          </p:cNvPicPr>
          <p:nvPr/>
        </p:nvPicPr>
        <p:blipFill>
          <a:blip r:embed="rId2" cstate="print"/>
          <a:srcRect/>
          <a:stretch>
            <a:fillRect/>
          </a:stretch>
        </p:blipFill>
        <p:spPr bwMode="auto">
          <a:xfrm>
            <a:off x="2514600" y="4111124"/>
            <a:ext cx="5638800" cy="2746876"/>
          </a:xfrm>
          <a:prstGeom prst="rect">
            <a:avLst/>
          </a:prstGeom>
          <a:noFill/>
        </p:spPr>
      </p:pic>
    </p:spTree>
    <p:extLst>
      <p:ext uri="{BB962C8B-B14F-4D97-AF65-F5344CB8AC3E}">
        <p14:creationId xmlns="" xmlns:p14="http://schemas.microsoft.com/office/powerpoint/2010/main" val="9906200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2" name="Picture 4" descr="https://encrypted-tbn2.gstatic.com/images?q=tbn:ANd9GcRwB_-JKXEjAUaA3Fv5DU5GA-f-n1J9AcCQ5asFUq2Vo53efwLmSg"/>
          <p:cNvPicPr>
            <a:picLocks noChangeAspect="1" noChangeArrowheads="1"/>
          </p:cNvPicPr>
          <p:nvPr/>
        </p:nvPicPr>
        <p:blipFill>
          <a:blip r:embed="rId2" cstate="print"/>
          <a:srcRect/>
          <a:stretch>
            <a:fillRect/>
          </a:stretch>
        </p:blipFill>
        <p:spPr bwMode="auto">
          <a:xfrm>
            <a:off x="1828800" y="4562475"/>
            <a:ext cx="2143125" cy="2143125"/>
          </a:xfrm>
          <a:prstGeom prst="rect">
            <a:avLst/>
          </a:prstGeom>
          <a:noFill/>
        </p:spPr>
      </p:pic>
      <p:sp>
        <p:nvSpPr>
          <p:cNvPr id="2" name="Title 1"/>
          <p:cNvSpPr>
            <a:spLocks noGrp="1"/>
          </p:cNvSpPr>
          <p:nvPr>
            <p:ph type="title"/>
          </p:nvPr>
        </p:nvSpPr>
        <p:spPr/>
        <p:txBody>
          <a:bodyPr>
            <a:normAutofit/>
          </a:bodyPr>
          <a:lstStyle/>
          <a:p>
            <a:r>
              <a:rPr lang="en-US" sz="3200" b="1" dirty="0" smtClean="0">
                <a:solidFill>
                  <a:schemeClr val="tx1"/>
                </a:solidFill>
                <a:latin typeface="Arial" panose="020B0604020202020204" pitchFamily="34" charset="0"/>
                <a:cs typeface="Arial" panose="020B0604020202020204" pitchFamily="34" charset="0"/>
              </a:rPr>
              <a:t>Goal Settings Theory</a:t>
            </a:r>
            <a:endParaRPr lang="en-US" sz="3200"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381000" y="1600200"/>
            <a:ext cx="8382000" cy="4495800"/>
          </a:xfrm>
        </p:spPr>
        <p:txBody>
          <a:bodyPr>
            <a:normAutofit/>
          </a:bodyPr>
          <a:lstStyle/>
          <a:p>
            <a:pPr algn="just"/>
            <a:r>
              <a:rPr lang="en-US" sz="2000" dirty="0" smtClean="0">
                <a:latin typeface="Arial" pitchFamily="34" charset="0"/>
                <a:cs typeface="Arial" pitchFamily="34" charset="0"/>
              </a:rPr>
              <a:t>Goal-setting theory refers to the effects of setting goals on subsequent performance. </a:t>
            </a:r>
          </a:p>
          <a:p>
            <a:pPr algn="just"/>
            <a:r>
              <a:rPr lang="en-US" sz="2000" dirty="0" smtClean="0">
                <a:latin typeface="Arial" pitchFamily="34" charset="0"/>
                <a:cs typeface="Arial" pitchFamily="34" charset="0"/>
              </a:rPr>
              <a:t>Researcher Edwin Locke found that individuals who set specific, difficult goals performed better than those who set general, easy goals. </a:t>
            </a:r>
          </a:p>
          <a:p>
            <a:pPr algn="just"/>
            <a:r>
              <a:rPr lang="en-US" sz="2000" dirty="0" smtClean="0">
                <a:latin typeface="Arial" pitchFamily="34" charset="0"/>
                <a:cs typeface="Arial" pitchFamily="34" charset="0"/>
              </a:rPr>
              <a:t>Locke proposed five basic principles of goal-setting: clarity, challenge, commitment, feedback, and task complexity.</a:t>
            </a:r>
          </a:p>
          <a:p>
            <a:pPr algn="just"/>
            <a:r>
              <a:rPr lang="en-US" sz="2000" dirty="0" smtClean="0">
                <a:latin typeface="Arial" pitchFamily="34" charset="0"/>
                <a:cs typeface="Arial" pitchFamily="34" charset="0"/>
              </a:rPr>
              <a:t>One of the most effective ways to stay motivated is to set goals for yourself. However, the type and quality of goals you set affects how well they will work.</a:t>
            </a:r>
            <a:endParaRPr lang="en-US" sz="2000" dirty="0">
              <a:latin typeface="Arial" pitchFamily="34" charset="0"/>
              <a:cs typeface="Arial" pitchFamily="34" charset="0"/>
            </a:endParaRPr>
          </a:p>
        </p:txBody>
      </p:sp>
      <p:pic>
        <p:nvPicPr>
          <p:cNvPr id="27650" name="Picture 2" descr="http://comps.canstockphoto.com/can-stock-photo_csp11679912.jpg"/>
          <p:cNvPicPr>
            <a:picLocks noChangeAspect="1" noChangeArrowheads="1"/>
          </p:cNvPicPr>
          <p:nvPr/>
        </p:nvPicPr>
        <p:blipFill>
          <a:blip r:embed="rId3" cstate="print"/>
          <a:srcRect b="6022"/>
          <a:stretch>
            <a:fillRect/>
          </a:stretch>
        </p:blipFill>
        <p:spPr bwMode="auto">
          <a:xfrm>
            <a:off x="6172200" y="4327398"/>
            <a:ext cx="2743200" cy="2378202"/>
          </a:xfrm>
          <a:prstGeom prst="rect">
            <a:avLst/>
          </a:prstGeom>
          <a:noFill/>
        </p:spPr>
      </p:pic>
    </p:spTree>
    <p:extLst>
      <p:ext uri="{BB962C8B-B14F-4D97-AF65-F5344CB8AC3E}">
        <p14:creationId xmlns="" xmlns:p14="http://schemas.microsoft.com/office/powerpoint/2010/main" val="24889146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Arial" panose="020B0604020202020204" pitchFamily="34" charset="0"/>
                <a:cs typeface="Arial" panose="020B0604020202020204" pitchFamily="34" charset="0"/>
              </a:rPr>
              <a:t>S.M.A.R.T.  Method</a:t>
            </a:r>
            <a:endParaRPr lang="en-US" sz="32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buNone/>
            </a:pPr>
            <a:r>
              <a:rPr lang="en-US" sz="1800" b="1" dirty="0" smtClean="0"/>
              <a:t>	</a:t>
            </a:r>
            <a:r>
              <a:rPr lang="en-US" sz="2000" dirty="0" smtClean="0">
                <a:latin typeface="Arial" pitchFamily="34" charset="0"/>
                <a:cs typeface="Arial" pitchFamily="34" charset="0"/>
              </a:rPr>
              <a:t>The S.M.A.R.T. method assumes that if you set a goal that is:</a:t>
            </a:r>
          </a:p>
          <a:p>
            <a:r>
              <a:rPr lang="en-US" sz="2000" dirty="0" smtClean="0">
                <a:solidFill>
                  <a:srgbClr val="C00000"/>
                </a:solidFill>
                <a:latin typeface="Arial" pitchFamily="34" charset="0"/>
                <a:cs typeface="Arial" pitchFamily="34" charset="0"/>
              </a:rPr>
              <a:t>S</a:t>
            </a:r>
            <a:r>
              <a:rPr lang="en-US" sz="2000" dirty="0" smtClean="0">
                <a:latin typeface="Arial" pitchFamily="34" charset="0"/>
                <a:cs typeface="Arial" pitchFamily="34" charset="0"/>
              </a:rPr>
              <a:t>pecific</a:t>
            </a:r>
          </a:p>
          <a:p>
            <a:r>
              <a:rPr lang="en-US" sz="2000" dirty="0" smtClean="0">
                <a:solidFill>
                  <a:srgbClr val="C00000"/>
                </a:solidFill>
                <a:latin typeface="Arial" pitchFamily="34" charset="0"/>
                <a:cs typeface="Arial" pitchFamily="34" charset="0"/>
              </a:rPr>
              <a:t>M</a:t>
            </a:r>
            <a:r>
              <a:rPr lang="en-US" sz="2000" dirty="0" smtClean="0">
                <a:latin typeface="Arial" pitchFamily="34" charset="0"/>
                <a:cs typeface="Arial" pitchFamily="34" charset="0"/>
              </a:rPr>
              <a:t>easurable</a:t>
            </a:r>
          </a:p>
          <a:p>
            <a:r>
              <a:rPr lang="en-US" sz="2000" dirty="0" smtClean="0">
                <a:solidFill>
                  <a:srgbClr val="C00000"/>
                </a:solidFill>
                <a:latin typeface="Arial" pitchFamily="34" charset="0"/>
                <a:cs typeface="Arial" pitchFamily="34" charset="0"/>
              </a:rPr>
              <a:t>A</a:t>
            </a:r>
            <a:r>
              <a:rPr lang="en-US" sz="2000" dirty="0" smtClean="0">
                <a:latin typeface="Arial" pitchFamily="34" charset="0"/>
                <a:cs typeface="Arial" pitchFamily="34" charset="0"/>
              </a:rPr>
              <a:t>ttainable</a:t>
            </a:r>
          </a:p>
          <a:p>
            <a:r>
              <a:rPr lang="en-US" sz="2000" dirty="0" smtClean="0">
                <a:solidFill>
                  <a:srgbClr val="C00000"/>
                </a:solidFill>
                <a:latin typeface="Arial" pitchFamily="34" charset="0"/>
                <a:cs typeface="Arial" pitchFamily="34" charset="0"/>
              </a:rPr>
              <a:t>R</a:t>
            </a:r>
            <a:r>
              <a:rPr lang="en-US" sz="2000" dirty="0" smtClean="0">
                <a:latin typeface="Arial" pitchFamily="34" charset="0"/>
                <a:cs typeface="Arial" pitchFamily="34" charset="0"/>
              </a:rPr>
              <a:t>elevant</a:t>
            </a:r>
          </a:p>
          <a:p>
            <a:r>
              <a:rPr lang="en-US" sz="2000" dirty="0" smtClean="0">
                <a:solidFill>
                  <a:srgbClr val="C00000"/>
                </a:solidFill>
                <a:latin typeface="Arial" pitchFamily="34" charset="0"/>
                <a:cs typeface="Arial" pitchFamily="34" charset="0"/>
              </a:rPr>
              <a:t>T</a:t>
            </a:r>
            <a:r>
              <a:rPr lang="en-US" sz="2000" dirty="0" smtClean="0">
                <a:latin typeface="Arial" pitchFamily="34" charset="0"/>
                <a:cs typeface="Arial" pitchFamily="34" charset="0"/>
              </a:rPr>
              <a:t>ime bound</a:t>
            </a:r>
          </a:p>
          <a:p>
            <a:endParaRPr lang="en-US" sz="1800" b="1" dirty="0"/>
          </a:p>
        </p:txBody>
      </p:sp>
      <p:pic>
        <p:nvPicPr>
          <p:cNvPr id="30722" name="Picture 2" descr="http://www.hometuitionagency.com.sg/img/blog-image/goal-setting-smart.png"/>
          <p:cNvPicPr>
            <a:picLocks noChangeAspect="1" noChangeArrowheads="1"/>
          </p:cNvPicPr>
          <p:nvPr/>
        </p:nvPicPr>
        <p:blipFill>
          <a:blip r:embed="rId2" cstate="print"/>
          <a:srcRect/>
          <a:stretch>
            <a:fillRect/>
          </a:stretch>
        </p:blipFill>
        <p:spPr bwMode="auto">
          <a:xfrm>
            <a:off x="3733800" y="2286000"/>
            <a:ext cx="5146813" cy="3962400"/>
          </a:xfrm>
          <a:prstGeom prst="rect">
            <a:avLst/>
          </a:prstGeom>
          <a:noFill/>
        </p:spPr>
      </p:pic>
    </p:spTree>
    <p:extLst>
      <p:ext uri="{BB962C8B-B14F-4D97-AF65-F5344CB8AC3E}">
        <p14:creationId xmlns="" xmlns:p14="http://schemas.microsoft.com/office/powerpoint/2010/main" val="34831344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anose="020B0604020202020204" pitchFamily="34" charset="0"/>
                <a:cs typeface="Arial" panose="020B0604020202020204" pitchFamily="34" charset="0"/>
              </a:rPr>
              <a:t>Equity theory</a:t>
            </a:r>
            <a:endParaRPr lang="en-US" sz="36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2000" dirty="0" smtClean="0">
                <a:solidFill>
                  <a:srgbClr val="C00000"/>
                </a:solidFill>
                <a:latin typeface="Arial" pitchFamily="34" charset="0"/>
                <a:cs typeface="Arial" pitchFamily="34" charset="0"/>
              </a:rPr>
              <a:t>Equity theory</a:t>
            </a:r>
            <a:r>
              <a:rPr lang="en-US" sz="2000" dirty="0" smtClean="0">
                <a:latin typeface="Arial" pitchFamily="34" charset="0"/>
                <a:cs typeface="Arial" pitchFamily="34" charset="0"/>
              </a:rPr>
              <a:t> is a theory that attempts to explain relational satisfaction in terms of perceptions of fair/unfair distributions of resources within interpersonal relationships.</a:t>
            </a:r>
          </a:p>
          <a:p>
            <a:pPr algn="just"/>
            <a:endParaRPr lang="en-US" sz="2000" dirty="0" smtClean="0">
              <a:latin typeface="Arial" pitchFamily="34" charset="0"/>
              <a:cs typeface="Arial" pitchFamily="34" charset="0"/>
            </a:endParaRPr>
          </a:p>
          <a:p>
            <a:pPr algn="just"/>
            <a:r>
              <a:rPr lang="en-US" sz="2000" dirty="0" smtClean="0">
                <a:solidFill>
                  <a:srgbClr val="C00000"/>
                </a:solidFill>
                <a:latin typeface="Arial" pitchFamily="34" charset="0"/>
                <a:cs typeface="Arial" pitchFamily="34" charset="0"/>
              </a:rPr>
              <a:t>The core of the equity theory is the principle of balance or equity</a:t>
            </a:r>
            <a:r>
              <a:rPr lang="en-US" sz="2000" dirty="0" smtClean="0">
                <a:latin typeface="Arial" pitchFamily="34" charset="0"/>
                <a:cs typeface="Arial" pitchFamily="34" charset="0"/>
              </a:rPr>
              <a:t>. As per this motivation theory, an individual’s motivation level is correlated to his perception of equity, fairness and justice practiced by the management. Higher is individual’s perception of fairness, greater is the motivation level and vice versa. </a:t>
            </a:r>
            <a:endParaRPr lang="en-US" sz="2000" dirty="0">
              <a:latin typeface="Arial" pitchFamily="34" charset="0"/>
              <a:cs typeface="Arial" pitchFamily="34" charset="0"/>
            </a:endParaRPr>
          </a:p>
        </p:txBody>
      </p:sp>
      <p:pic>
        <p:nvPicPr>
          <p:cNvPr id="31746" name="Picture 2" descr="http://img.docstoccdn.com/thumb/orig/3471374.png"/>
          <p:cNvPicPr>
            <a:picLocks noChangeAspect="1" noChangeArrowheads="1"/>
          </p:cNvPicPr>
          <p:nvPr/>
        </p:nvPicPr>
        <p:blipFill>
          <a:blip r:embed="rId2" cstate="print"/>
          <a:srcRect t="5185"/>
          <a:stretch>
            <a:fillRect/>
          </a:stretch>
        </p:blipFill>
        <p:spPr bwMode="auto">
          <a:xfrm>
            <a:off x="3048000" y="4267200"/>
            <a:ext cx="3429000" cy="2438400"/>
          </a:xfrm>
          <a:prstGeom prst="rect">
            <a:avLst/>
          </a:prstGeom>
          <a:noFill/>
        </p:spPr>
      </p:pic>
    </p:spTree>
    <p:extLst>
      <p:ext uri="{BB962C8B-B14F-4D97-AF65-F5344CB8AC3E}">
        <p14:creationId xmlns="" xmlns:p14="http://schemas.microsoft.com/office/powerpoint/2010/main" val="383220730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https://www.ncchomelearning.co.uk/secure/images/products/305.jpg"/>
          <p:cNvPicPr>
            <a:picLocks noChangeAspect="1" noChangeArrowheads="1"/>
          </p:cNvPicPr>
          <p:nvPr/>
        </p:nvPicPr>
        <p:blipFill>
          <a:blip r:embed="rId2" cstate="print"/>
          <a:srcRect b="3496"/>
          <a:stretch>
            <a:fillRect/>
          </a:stretch>
        </p:blipFill>
        <p:spPr bwMode="auto">
          <a:xfrm>
            <a:off x="990600" y="4754879"/>
            <a:ext cx="1676400" cy="2103121"/>
          </a:xfrm>
          <a:prstGeom prst="rect">
            <a:avLst/>
          </a:prstGeom>
          <a:noFill/>
        </p:spPr>
      </p:pic>
      <p:sp>
        <p:nvSpPr>
          <p:cNvPr id="2" name="Title 1"/>
          <p:cNvSpPr>
            <a:spLocks noGrp="1"/>
          </p:cNvSpPr>
          <p:nvPr>
            <p:ph type="title"/>
          </p:nvPr>
        </p:nvSpPr>
        <p:spPr/>
        <p:txBody>
          <a:bodyPr>
            <a:normAutofit/>
          </a:bodyPr>
          <a:lstStyle/>
          <a:p>
            <a:r>
              <a:rPr lang="en-US" sz="3600" b="1" dirty="0" smtClean="0">
                <a:solidFill>
                  <a:schemeClr val="tx1"/>
                </a:solidFill>
                <a:latin typeface="Arial" panose="020B0604020202020204" pitchFamily="34" charset="0"/>
                <a:cs typeface="Arial" panose="020B0604020202020204" pitchFamily="34" charset="0"/>
              </a:rPr>
              <a:t>Psychology of Workplace</a:t>
            </a:r>
            <a:endParaRPr lang="en-US" sz="36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12648" y="1600200"/>
            <a:ext cx="8378952" cy="4800600"/>
          </a:xfrm>
        </p:spPr>
        <p:txBody>
          <a:bodyPr>
            <a:normAutofit/>
          </a:bodyPr>
          <a:lstStyle/>
          <a:p>
            <a:pPr algn="just"/>
            <a:r>
              <a:rPr lang="en-US" sz="2000" dirty="0" smtClean="0">
                <a:latin typeface="Arial" pitchFamily="34" charset="0"/>
                <a:cs typeface="Arial" pitchFamily="34" charset="0"/>
              </a:rPr>
              <a:t>Positive psychology in the workplace is about shifting attention away from negative aspects such as work violence, stress, burnout, and job insecurity. </a:t>
            </a:r>
          </a:p>
          <a:p>
            <a:pPr algn="just"/>
            <a:r>
              <a:rPr lang="en-US" sz="2000" dirty="0" smtClean="0">
                <a:latin typeface="Arial" pitchFamily="34" charset="0"/>
                <a:cs typeface="Arial" pitchFamily="34" charset="0"/>
              </a:rPr>
              <a:t>Positive psychology can help create a working environment goal of promoting positive affect in its employees.</a:t>
            </a:r>
          </a:p>
          <a:p>
            <a:pPr algn="just"/>
            <a:r>
              <a:rPr lang="en-US" sz="2000" dirty="0">
                <a:solidFill>
                  <a:srgbClr val="C00000"/>
                </a:solidFill>
                <a:latin typeface="Arial" pitchFamily="34" charset="0"/>
                <a:cs typeface="Arial" pitchFamily="34" charset="0"/>
              </a:rPr>
              <a:t>Work-Life Balance</a:t>
            </a:r>
          </a:p>
          <a:p>
            <a:pPr algn="just"/>
            <a:r>
              <a:rPr lang="en-US" sz="2000" dirty="0" smtClean="0">
                <a:solidFill>
                  <a:srgbClr val="C00000"/>
                </a:solidFill>
                <a:latin typeface="Arial" pitchFamily="34" charset="0"/>
                <a:cs typeface="Arial" pitchFamily="34" charset="0"/>
              </a:rPr>
              <a:t>Employee </a:t>
            </a:r>
            <a:r>
              <a:rPr lang="en-US" sz="2000" dirty="0">
                <a:solidFill>
                  <a:srgbClr val="C00000"/>
                </a:solidFill>
                <a:latin typeface="Arial" pitchFamily="34" charset="0"/>
                <a:cs typeface="Arial" pitchFamily="34" charset="0"/>
              </a:rPr>
              <a:t>Recognition</a:t>
            </a:r>
          </a:p>
          <a:p>
            <a:pPr algn="just"/>
            <a:r>
              <a:rPr lang="en-US" sz="2000" dirty="0">
                <a:solidFill>
                  <a:srgbClr val="C00000"/>
                </a:solidFill>
                <a:latin typeface="Arial" pitchFamily="34" charset="0"/>
                <a:cs typeface="Arial" pitchFamily="34" charset="0"/>
              </a:rPr>
              <a:t>Human </a:t>
            </a:r>
            <a:r>
              <a:rPr lang="en-US" sz="2000" dirty="0" smtClean="0">
                <a:solidFill>
                  <a:srgbClr val="C00000"/>
                </a:solidFill>
                <a:latin typeface="Arial" pitchFamily="34" charset="0"/>
                <a:cs typeface="Arial" pitchFamily="34" charset="0"/>
              </a:rPr>
              <a:t>resources</a:t>
            </a:r>
          </a:p>
          <a:p>
            <a:pPr algn="just"/>
            <a:r>
              <a:rPr lang="en-US" sz="2000" dirty="0">
                <a:solidFill>
                  <a:srgbClr val="C00000"/>
                </a:solidFill>
                <a:latin typeface="Arial" pitchFamily="34" charset="0"/>
                <a:cs typeface="Arial" pitchFamily="34" charset="0"/>
              </a:rPr>
              <a:t>Job Satisfaction</a:t>
            </a:r>
          </a:p>
          <a:p>
            <a:pPr algn="just"/>
            <a:endParaRPr lang="en-US" sz="1800" b="1" dirty="0" smtClean="0"/>
          </a:p>
        </p:txBody>
      </p:sp>
      <p:pic>
        <p:nvPicPr>
          <p:cNvPr id="38916" name="Picture 4" descr="http://skeptikai.com/wp-content/uploads/2012/12/Boring-meeting.jpg"/>
          <p:cNvPicPr>
            <a:picLocks noChangeAspect="1" noChangeArrowheads="1"/>
          </p:cNvPicPr>
          <p:nvPr/>
        </p:nvPicPr>
        <p:blipFill>
          <a:blip r:embed="rId3" cstate="print"/>
          <a:srcRect/>
          <a:stretch>
            <a:fillRect/>
          </a:stretch>
        </p:blipFill>
        <p:spPr bwMode="auto">
          <a:xfrm>
            <a:off x="5867400" y="4851400"/>
            <a:ext cx="2895600" cy="1930400"/>
          </a:xfrm>
          <a:prstGeom prst="rect">
            <a:avLst/>
          </a:prstGeom>
          <a:noFill/>
        </p:spPr>
      </p:pic>
      <p:sp>
        <p:nvSpPr>
          <p:cNvPr id="4" name="Rectangle 3"/>
          <p:cNvSpPr/>
          <p:nvPr/>
        </p:nvSpPr>
        <p:spPr>
          <a:xfrm>
            <a:off x="4724400" y="3295471"/>
            <a:ext cx="3893821" cy="1323439"/>
          </a:xfrm>
          <a:prstGeom prst="rect">
            <a:avLst/>
          </a:prstGeom>
        </p:spPr>
        <p:txBody>
          <a:bodyPr wrap="square">
            <a:spAutoFit/>
          </a:bodyPr>
          <a:lstStyle/>
          <a:p>
            <a:pPr marL="342900" indent="-342900">
              <a:buClr>
                <a:schemeClr val="bg2">
                  <a:lumMod val="25000"/>
                </a:schemeClr>
              </a:buClr>
              <a:buSzPct val="77000"/>
              <a:buFont typeface="Wingdings" panose="05000000000000000000" pitchFamily="2" charset="2"/>
              <a:buChar char="q"/>
            </a:pPr>
            <a:r>
              <a:rPr lang="en-US" sz="2000" dirty="0">
                <a:solidFill>
                  <a:srgbClr val="FF0000"/>
                </a:solidFill>
                <a:latin typeface="Arial" pitchFamily="34" charset="0"/>
                <a:cs typeface="Arial" pitchFamily="34" charset="0"/>
              </a:rPr>
              <a:t>Work </a:t>
            </a:r>
            <a:r>
              <a:rPr lang="en-US" sz="2000" dirty="0" smtClean="0">
                <a:solidFill>
                  <a:srgbClr val="FF0000"/>
                </a:solidFill>
                <a:latin typeface="Arial" pitchFamily="34" charset="0"/>
                <a:cs typeface="Arial" pitchFamily="34" charset="0"/>
              </a:rPr>
              <a:t>Behavior</a:t>
            </a:r>
          </a:p>
          <a:p>
            <a:pPr marL="342900" indent="-342900">
              <a:buClr>
                <a:schemeClr val="bg2">
                  <a:lumMod val="25000"/>
                </a:schemeClr>
              </a:buClr>
              <a:buSzPct val="77000"/>
              <a:buFont typeface="Wingdings" panose="05000000000000000000" pitchFamily="2" charset="2"/>
              <a:buChar char="q"/>
            </a:pPr>
            <a:r>
              <a:rPr lang="en-US" sz="2000" dirty="0" smtClean="0">
                <a:solidFill>
                  <a:srgbClr val="FF0000"/>
                </a:solidFill>
                <a:latin typeface="Arial" pitchFamily="34" charset="0"/>
                <a:cs typeface="Arial" pitchFamily="34" charset="0"/>
              </a:rPr>
              <a:t>Management</a:t>
            </a:r>
          </a:p>
          <a:p>
            <a:pPr marL="342900" indent="-342900">
              <a:buClr>
                <a:schemeClr val="bg2">
                  <a:lumMod val="25000"/>
                </a:schemeClr>
              </a:buClr>
              <a:buSzPct val="77000"/>
              <a:buFont typeface="Wingdings" panose="05000000000000000000" pitchFamily="2" charset="2"/>
              <a:buChar char="q"/>
            </a:pPr>
            <a:r>
              <a:rPr lang="en-US" sz="2000" dirty="0">
                <a:solidFill>
                  <a:srgbClr val="FF0000"/>
                </a:solidFill>
                <a:latin typeface="Arial" pitchFamily="34" charset="0"/>
                <a:cs typeface="Arial" pitchFamily="34" charset="0"/>
              </a:rPr>
              <a:t>Workplace </a:t>
            </a:r>
            <a:r>
              <a:rPr lang="en-US" sz="2000" dirty="0" smtClean="0">
                <a:solidFill>
                  <a:srgbClr val="FF0000"/>
                </a:solidFill>
                <a:latin typeface="Arial" pitchFamily="34" charset="0"/>
                <a:cs typeface="Arial" pitchFamily="34" charset="0"/>
              </a:rPr>
              <a:t>Interactions</a:t>
            </a:r>
          </a:p>
          <a:p>
            <a:pPr marL="342900" indent="-342900">
              <a:buClr>
                <a:schemeClr val="bg2">
                  <a:lumMod val="25000"/>
                </a:schemeClr>
              </a:buClr>
              <a:buSzPct val="77000"/>
              <a:buFont typeface="Wingdings" panose="05000000000000000000" pitchFamily="2" charset="2"/>
              <a:buChar char="q"/>
            </a:pPr>
            <a:r>
              <a:rPr lang="en-US" sz="2000" dirty="0">
                <a:solidFill>
                  <a:srgbClr val="FF0000"/>
                </a:solidFill>
                <a:latin typeface="Arial" pitchFamily="34" charset="0"/>
                <a:cs typeface="Arial" pitchFamily="34" charset="0"/>
              </a:rPr>
              <a:t>Motivation</a:t>
            </a:r>
          </a:p>
        </p:txBody>
      </p:sp>
    </p:spTree>
    <p:extLst>
      <p:ext uri="{BB962C8B-B14F-4D97-AF65-F5344CB8AC3E}">
        <p14:creationId xmlns="" xmlns:p14="http://schemas.microsoft.com/office/powerpoint/2010/main" val="292516928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Title 1"/>
          <p:cNvSpPr txBox="1">
            <a:spLocks/>
          </p:cNvSpPr>
          <p:nvPr/>
        </p:nvSpPr>
        <p:spPr>
          <a:xfrm>
            <a:off x="457200" y="6019800"/>
            <a:ext cx="1079627" cy="457200"/>
          </a:xfrm>
          <a:prstGeom prst="rect">
            <a:avLst/>
          </a:prstGeom>
        </p:spPr>
        <p:txBody>
          <a:bodyPr vert="horz" anchor="ctr">
            <a:norm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1800" b="1" dirty="0" smtClean="0">
                <a:latin typeface="Arial" panose="020B0604020202020204" pitchFamily="34" charset="0"/>
                <a:cs typeface="Arial" panose="020B0604020202020204" pitchFamily="34" charset="0"/>
              </a:rPr>
              <a:t>Video 2</a:t>
            </a:r>
            <a:endParaRPr lang="en-US" sz="1800" b="1" dirty="0">
              <a:latin typeface="Arial" panose="020B0604020202020204" pitchFamily="34" charset="0"/>
              <a:cs typeface="Arial" panose="020B0604020202020204" pitchFamily="34" charset="0"/>
            </a:endParaRPr>
          </a:p>
        </p:txBody>
      </p:sp>
      <p:pic>
        <p:nvPicPr>
          <p:cNvPr id="7" name="video 2.mp4">
            <a:hlinkClick r:id="" action="ppaction://media"/>
          </p:cNvPr>
          <p:cNvPicPr>
            <a:picLocks noGrp="1" noRot="1" noChangeAspect="1"/>
          </p:cNvPicPr>
          <p:nvPr>
            <p:ph sz="quarter" idx="1"/>
            <a:videoFile r:link="rId1"/>
          </p:nvPr>
        </p:nvPicPr>
        <p:blipFill>
          <a:blip r:embed="rId3"/>
          <a:stretch>
            <a:fillRect/>
          </a:stretch>
        </p:blipFill>
        <p:spPr>
          <a:xfrm>
            <a:off x="1600200" y="1600200"/>
            <a:ext cx="6594475" cy="4945856"/>
          </a:xfrm>
          <a:prstGeom prst="rect">
            <a:avLst/>
          </a:prstGeom>
        </p:spPr>
      </p:pic>
    </p:spTree>
    <p:extLst>
      <p:ext uri="{BB962C8B-B14F-4D97-AF65-F5344CB8AC3E}">
        <p14:creationId xmlns="" xmlns:p14="http://schemas.microsoft.com/office/powerpoint/2010/main" val="2846711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4038600"/>
            <a:ext cx="6477000" cy="1828800"/>
          </a:xfrm>
        </p:spPr>
        <p:txBody>
          <a:bodyPr>
            <a:normAutofit/>
          </a:bodyPr>
          <a:lstStyle/>
          <a:p>
            <a:r>
              <a:rPr lang="en-US" sz="3600" b="1" dirty="0">
                <a:solidFill>
                  <a:schemeClr val="tx1"/>
                </a:solidFill>
                <a:latin typeface="Arial" pitchFamily="34" charset="0"/>
                <a:cs typeface="Arial" pitchFamily="34" charset="0"/>
              </a:rPr>
              <a:t>Personality</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5" name="Picture 2"/>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2667000" y="1089671"/>
            <a:ext cx="3886200" cy="3645085"/>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295981519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1"/>
                </a:solidFill>
                <a:latin typeface="Arial" panose="020B0604020202020204" pitchFamily="34" charset="0"/>
                <a:cs typeface="Arial" panose="020B0604020202020204" pitchFamily="34" charset="0"/>
              </a:rPr>
              <a:t>Equity theory</a:t>
            </a:r>
            <a:endParaRPr lang="en-US" sz="36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457200" y="1676400"/>
            <a:ext cx="8153400" cy="4495800"/>
          </a:xfrm>
        </p:spPr>
        <p:txBody>
          <a:bodyPr>
            <a:normAutofit/>
          </a:bodyPr>
          <a:lstStyle/>
          <a:p>
            <a:pPr marL="109728" indent="0" algn="ctr">
              <a:buNone/>
            </a:pPr>
            <a:endParaRPr lang="en-US" sz="2400" dirty="0">
              <a:latin typeface="Times New Roman" pitchFamily="18" charset="0"/>
              <a:cs typeface="Times New Roman" pitchFamily="18" charset="0"/>
            </a:endParaRPr>
          </a:p>
          <a:p>
            <a:pPr marL="109728" indent="0" algn="ctr">
              <a:buNone/>
            </a:pPr>
            <a:r>
              <a:rPr lang="en-US" sz="2400" dirty="0">
                <a:latin typeface="Times New Roman" pitchFamily="18" charset="0"/>
                <a:cs typeface="Times New Roman" pitchFamily="18" charset="0"/>
              </a:rPr>
              <a:t>“An individual’s unique and relatively consistent patterns of thinking, feeling, and behaving.”</a:t>
            </a:r>
          </a:p>
          <a:p>
            <a:pPr marL="109728" indent="0">
              <a:buNone/>
            </a:pPr>
            <a:endParaRPr lang="en-US" sz="2400" dirty="0" smtClean="0">
              <a:latin typeface="Times New Roman" pitchFamily="18" charset="0"/>
              <a:cs typeface="Times New Roman" pitchFamily="18" charset="0"/>
            </a:endParaRPr>
          </a:p>
          <a:p>
            <a:pPr marL="109728" indent="0">
              <a:buNone/>
            </a:pPr>
            <a:endParaRPr lang="en-US" sz="2400" dirty="0">
              <a:latin typeface="Times New Roman" pitchFamily="18" charset="0"/>
              <a:cs typeface="Times New Roman" pitchFamily="18" charset="0"/>
            </a:endParaRPr>
          </a:p>
          <a:p>
            <a:pPr marL="109728" indent="0">
              <a:buNone/>
            </a:pPr>
            <a:r>
              <a:rPr lang="en-US" sz="2400" dirty="0">
                <a:solidFill>
                  <a:schemeClr val="accent1">
                    <a:lumMod val="50000"/>
                  </a:schemeClr>
                </a:solidFill>
                <a:latin typeface="Times New Roman" pitchFamily="18" charset="0"/>
                <a:cs typeface="Times New Roman" pitchFamily="18" charset="0"/>
              </a:rPr>
              <a:t>Personality</a:t>
            </a:r>
            <a:r>
              <a:rPr lang="en-US" sz="2400" dirty="0">
                <a:latin typeface="Times New Roman" pitchFamily="18" charset="0"/>
                <a:cs typeface="Times New Roman" pitchFamily="18" charset="0"/>
              </a:rPr>
              <a:t> – an attempt to describe and explain how people are similar, how they are different, and why every individual is unique</a:t>
            </a:r>
            <a:r>
              <a:rPr lang="en-US" sz="2400" dirty="0" smtClean="0">
                <a:latin typeface="Times New Roman" pitchFamily="18" charset="0"/>
                <a:cs typeface="Times New Roman" pitchFamily="18" charset="0"/>
              </a:rPr>
              <a:t>.</a:t>
            </a:r>
          </a:p>
          <a:p>
            <a:pPr marL="109728" indent="0">
              <a:buNone/>
            </a:pPr>
            <a:r>
              <a:rPr lang="en-US" sz="2400" dirty="0">
                <a:latin typeface="Times New Roman" pitchFamily="18" charset="0"/>
                <a:cs typeface="Times New Roman" pitchFamily="18" charset="0"/>
              </a:rPr>
              <a:t>Personality - A relatively stable set of characteristics that influences an individual’s behavior.</a:t>
            </a:r>
          </a:p>
          <a:p>
            <a:pPr marL="109728" indent="0">
              <a:buNone/>
            </a:pPr>
            <a:endParaRPr lang="en-US" sz="2000" dirty="0" smtClean="0"/>
          </a:p>
          <a:p>
            <a:pPr marL="109728" indent="0">
              <a:buNone/>
            </a:pPr>
            <a:endParaRPr lang="en-US" sz="2000" dirty="0"/>
          </a:p>
          <a:p>
            <a:pPr marL="109728" indent="0">
              <a:buNone/>
            </a:pPr>
            <a:endParaRPr lang="en-US" sz="2000" dirty="0"/>
          </a:p>
        </p:txBody>
      </p:sp>
    </p:spTree>
    <p:extLst>
      <p:ext uri="{BB962C8B-B14F-4D97-AF65-F5344CB8AC3E}">
        <p14:creationId xmlns="" xmlns:p14="http://schemas.microsoft.com/office/powerpoint/2010/main" val="36428156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600" b="1" dirty="0">
                <a:solidFill>
                  <a:schemeClr val="tx1"/>
                </a:solidFill>
                <a:latin typeface="Times New Roman" panose="02020603050405020304" pitchFamily="18" charset="0"/>
                <a:cs typeface="Times New Roman" panose="02020603050405020304" pitchFamily="18" charset="0"/>
              </a:rPr>
              <a:t>Big Five Personality Traits</a:t>
            </a:r>
          </a:p>
        </p:txBody>
      </p:sp>
      <p:pic>
        <p:nvPicPr>
          <p:cNvPr id="10242" name="Picture 2"/>
          <p:cNvPicPr>
            <a:picLocks noGrp="1" noChangeAspect="1" noChangeArrowheads="1"/>
          </p:cNvPicPr>
          <p:nvPr>
            <p:ph idx="1"/>
          </p:nvPr>
        </p:nvPicPr>
        <p:blipFill>
          <a:blip r:embed="rId2">
            <a:extLst>
              <a:ext uri="{28A0092B-C50C-407E-A947-70E740481C1C}">
                <a14:useLocalDpi xmlns="" xmlns:a14="http://schemas.microsoft.com/office/drawing/2010/main" val="0"/>
              </a:ext>
            </a:extLst>
          </a:blip>
          <a:srcRect/>
          <a:stretch>
            <a:fillRect/>
          </a:stretch>
        </p:blipFill>
        <p:spPr bwMode="auto">
          <a:xfrm>
            <a:off x="929142" y="1825071"/>
            <a:ext cx="7285715" cy="3838096"/>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420175409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109728" indent="0">
              <a:buNone/>
            </a:pPr>
            <a:r>
              <a:rPr lang="en-US" sz="2400" dirty="0">
                <a:solidFill>
                  <a:srgbClr val="C00000"/>
                </a:solidFill>
                <a:latin typeface="Arial" panose="020B0604020202020204" pitchFamily="34" charset="0"/>
                <a:cs typeface="Arial" panose="020B0604020202020204" pitchFamily="34" charset="0"/>
              </a:rPr>
              <a:t>Positive Affect </a:t>
            </a:r>
            <a:r>
              <a:rPr lang="en-US" sz="2400" dirty="0">
                <a:latin typeface="Arial" panose="020B0604020202020204" pitchFamily="34" charset="0"/>
                <a:cs typeface="Arial" panose="020B0604020202020204" pitchFamily="34" charset="0"/>
              </a:rPr>
              <a:t>- an individual’s tendency to accentuate the positive aspects of oneself, other people, and the world in general</a:t>
            </a:r>
            <a:br>
              <a:rPr lang="en-US" sz="2400" dirty="0">
                <a:latin typeface="Arial" panose="020B0604020202020204" pitchFamily="34" charset="0"/>
                <a:cs typeface="Arial" panose="020B0604020202020204" pitchFamily="34" charset="0"/>
              </a:rPr>
            </a:br>
            <a:endParaRPr lang="en-US" sz="2400" dirty="0">
              <a:latin typeface="Arial" panose="020B0604020202020204" pitchFamily="34" charset="0"/>
              <a:cs typeface="Arial" panose="020B0604020202020204" pitchFamily="34" charset="0"/>
            </a:endParaRPr>
          </a:p>
          <a:p>
            <a:pPr marL="109728" indent="0">
              <a:buNone/>
            </a:pPr>
            <a:r>
              <a:rPr lang="en-US" sz="2400" dirty="0">
                <a:solidFill>
                  <a:srgbClr val="C00000"/>
                </a:solidFill>
                <a:latin typeface="Arial" panose="020B0604020202020204" pitchFamily="34" charset="0"/>
                <a:cs typeface="Arial" panose="020B0604020202020204" pitchFamily="34" charset="0"/>
              </a:rPr>
              <a:t>Negative Affect </a:t>
            </a:r>
            <a:r>
              <a:rPr lang="en-US" sz="2400" dirty="0">
                <a:latin typeface="Arial" panose="020B0604020202020204" pitchFamily="34" charset="0"/>
                <a:cs typeface="Arial" panose="020B0604020202020204" pitchFamily="34" charset="0"/>
              </a:rPr>
              <a:t>- an individual’s tendency to accentuate the negative aspects of oneself, other people, and the world in general</a:t>
            </a:r>
          </a:p>
          <a:p>
            <a:pPr marL="109728" indent="0">
              <a:buNone/>
            </a:pPr>
            <a:endParaRPr lang="en-US" sz="24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pPr algn="ctr"/>
            <a:r>
              <a:rPr lang="en-US" dirty="0"/>
              <a:t>Personality Characteristics </a:t>
            </a:r>
          </a:p>
        </p:txBody>
      </p:sp>
      <p:pic>
        <p:nvPicPr>
          <p:cNvPr id="12292" name="Picture 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562600" y="4495800"/>
            <a:ext cx="2834641" cy="21336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323818063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1800" b="1" dirty="0">
                <a:latin typeface="Arial" panose="020B0604020202020204" pitchFamily="34" charset="0"/>
                <a:cs typeface="Arial" panose="020B0604020202020204" pitchFamily="34" charset="0"/>
              </a:rPr>
              <a:t>Id: </a:t>
            </a:r>
            <a:r>
              <a:rPr lang="en-US" sz="1800" b="1" dirty="0" smtClean="0">
                <a:latin typeface="Arial" panose="020B0604020202020204" pitchFamily="34" charset="0"/>
                <a:cs typeface="Arial" panose="020B0604020202020204" pitchFamily="34" charset="0"/>
              </a:rPr>
              <a:t>the </a:t>
            </a:r>
            <a:r>
              <a:rPr lang="en-US" sz="1800" b="1" dirty="0">
                <a:latin typeface="Arial" panose="020B0604020202020204" pitchFamily="34" charset="0"/>
                <a:cs typeface="Arial" panose="020B0604020202020204" pitchFamily="34" charset="0"/>
              </a:rPr>
              <a:t>collection of unconscious urges and desires that continually seek expression. </a:t>
            </a:r>
          </a:p>
          <a:p>
            <a:r>
              <a:rPr lang="en-US" sz="1800" b="1" dirty="0">
                <a:latin typeface="Arial" panose="020B0604020202020204" pitchFamily="34" charset="0"/>
                <a:cs typeface="Arial" panose="020B0604020202020204" pitchFamily="34" charset="0"/>
              </a:rPr>
              <a:t>Pleasure principle : </a:t>
            </a:r>
            <a:r>
              <a:rPr lang="en-US" sz="1800" b="1" dirty="0" smtClean="0">
                <a:latin typeface="Arial" panose="020B0604020202020204" pitchFamily="34" charset="0"/>
                <a:cs typeface="Arial" panose="020B0604020202020204" pitchFamily="34" charset="0"/>
              </a:rPr>
              <a:t>the </a:t>
            </a:r>
            <a:r>
              <a:rPr lang="en-US" sz="1800" b="1" dirty="0">
                <a:latin typeface="Arial" panose="020B0604020202020204" pitchFamily="34" charset="0"/>
                <a:cs typeface="Arial" panose="020B0604020202020204" pitchFamily="34" charset="0"/>
              </a:rPr>
              <a:t>way in which the id seeks immediate gratification of an instinct</a:t>
            </a:r>
            <a:r>
              <a:rPr lang="en-US" sz="1800" b="1" dirty="0" smtClean="0">
                <a:latin typeface="Arial" panose="020B0604020202020204" pitchFamily="34" charset="0"/>
                <a:cs typeface="Arial" panose="020B0604020202020204" pitchFamily="34" charset="0"/>
              </a:rPr>
              <a:t>.</a:t>
            </a:r>
          </a:p>
          <a:p>
            <a:r>
              <a:rPr lang="en-US" sz="1800" b="1" dirty="0" smtClean="0">
                <a:latin typeface="Arial" panose="020B0604020202020204" pitchFamily="34" charset="0"/>
                <a:cs typeface="Arial" panose="020B0604020202020204" pitchFamily="34" charset="0"/>
              </a:rPr>
              <a:t>Ego </a:t>
            </a:r>
            <a:r>
              <a:rPr lang="en-US" sz="1800" b="1" dirty="0">
                <a:latin typeface="Arial" panose="020B0604020202020204" pitchFamily="34" charset="0"/>
                <a:cs typeface="Arial" panose="020B0604020202020204" pitchFamily="34" charset="0"/>
              </a:rPr>
              <a:t>: the part of the personality that mediates between environmental demands, conscious, and instinctual need; now often used as a synonym for </a:t>
            </a:r>
            <a:r>
              <a:rPr lang="en-US" sz="1800" b="1" dirty="0" smtClean="0">
                <a:latin typeface="Arial" panose="020B0604020202020204" pitchFamily="34" charset="0"/>
                <a:cs typeface="Arial" panose="020B0604020202020204" pitchFamily="34" charset="0"/>
              </a:rPr>
              <a:t>self.</a:t>
            </a:r>
          </a:p>
          <a:p>
            <a:r>
              <a:rPr lang="en-US" sz="1800" b="1" dirty="0">
                <a:latin typeface="Arial" panose="020B0604020202020204" pitchFamily="34" charset="0"/>
                <a:cs typeface="Arial" panose="020B0604020202020204" pitchFamily="34" charset="0"/>
              </a:rPr>
              <a:t>Reality principle : the way in which the ego seeks to satisfy instinctual demands safely and effectively in the real world. </a:t>
            </a:r>
          </a:p>
          <a:p>
            <a:r>
              <a:rPr lang="en-US" sz="1800" b="1" dirty="0">
                <a:latin typeface="Arial" panose="020B0604020202020204" pitchFamily="34" charset="0"/>
                <a:cs typeface="Arial" panose="020B0604020202020204" pitchFamily="34" charset="0"/>
              </a:rPr>
              <a:t>Super ego : According to Freud, the social and parental standards the individual has internalized; the conscious and the ego ideal.</a:t>
            </a:r>
          </a:p>
          <a:p>
            <a:r>
              <a:rPr lang="en-US" sz="1800" b="1" dirty="0">
                <a:latin typeface="Arial" panose="020B0604020202020204" pitchFamily="34" charset="0"/>
                <a:cs typeface="Arial" panose="020B0604020202020204" pitchFamily="34" charset="0"/>
              </a:rPr>
              <a:t>Ego ideal: The part of the superego that consists of standards of what one would like to be. </a:t>
            </a:r>
          </a:p>
          <a:p>
            <a:endParaRPr lang="en-US" sz="1800" b="1" dirty="0" smtClean="0">
              <a:latin typeface="Arial" panose="020B0604020202020204" pitchFamily="34" charset="0"/>
              <a:cs typeface="Arial" panose="020B0604020202020204" pitchFamily="34" charset="0"/>
            </a:endParaRPr>
          </a:p>
          <a:p>
            <a:endParaRPr lang="en-US" sz="1800" b="1" dirty="0">
              <a:latin typeface="Arial" panose="020B0604020202020204" pitchFamily="34" charset="0"/>
              <a:cs typeface="Arial" panose="020B0604020202020204" pitchFamily="34" charset="0"/>
            </a:endParaRPr>
          </a:p>
          <a:p>
            <a:pPr marL="109728" indent="0">
              <a:buNone/>
            </a:pPr>
            <a:endParaRPr lang="en-US" sz="1800" b="1"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pPr algn="ctr"/>
            <a:r>
              <a:rPr lang="en-US" dirty="0"/>
              <a:t>Personality structure </a:t>
            </a:r>
          </a:p>
        </p:txBody>
      </p:sp>
    </p:spTree>
    <p:extLst>
      <p:ext uri="{BB962C8B-B14F-4D97-AF65-F5344CB8AC3E}">
        <p14:creationId xmlns="" xmlns:p14="http://schemas.microsoft.com/office/powerpoint/2010/main" val="407050378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400" b="1" dirty="0">
                <a:latin typeface="Arial" panose="020B0604020202020204" pitchFamily="34" charset="0"/>
                <a:cs typeface="Arial" panose="020B0604020202020204" pitchFamily="34" charset="0"/>
              </a:rPr>
              <a:t>Trait Theory </a:t>
            </a:r>
            <a:r>
              <a:rPr lang="en-US" sz="2400" dirty="0">
                <a:latin typeface="Arial" panose="020B0604020202020204" pitchFamily="34" charset="0"/>
                <a:cs typeface="Arial" panose="020B0604020202020204" pitchFamily="34" charset="0"/>
              </a:rPr>
              <a:t>- understand individuals by breaking down behavior patterns into observable traits</a:t>
            </a:r>
          </a:p>
          <a:p>
            <a:r>
              <a:rPr lang="en-US" sz="2400" b="1" dirty="0">
                <a:latin typeface="Arial" panose="020B0604020202020204" pitchFamily="34" charset="0"/>
                <a:cs typeface="Arial" panose="020B0604020202020204" pitchFamily="34" charset="0"/>
              </a:rPr>
              <a:t>Psychodynamic Theory </a:t>
            </a:r>
            <a:r>
              <a:rPr lang="en-US" sz="2400" dirty="0">
                <a:latin typeface="Arial" panose="020B0604020202020204" pitchFamily="34" charset="0"/>
                <a:cs typeface="Arial" panose="020B0604020202020204" pitchFamily="34" charset="0"/>
              </a:rPr>
              <a:t>- emphasizes the unconscious determinants of behavior</a:t>
            </a:r>
          </a:p>
          <a:p>
            <a:r>
              <a:rPr lang="en-US" sz="2400" b="1" dirty="0">
                <a:latin typeface="Arial" panose="020B0604020202020204" pitchFamily="34" charset="0"/>
                <a:cs typeface="Arial" panose="020B0604020202020204" pitchFamily="34" charset="0"/>
              </a:rPr>
              <a:t>Humanistic Theory </a:t>
            </a:r>
            <a:r>
              <a:rPr lang="en-US" sz="2400" dirty="0">
                <a:latin typeface="Arial" panose="020B0604020202020204" pitchFamily="34" charset="0"/>
                <a:cs typeface="Arial" panose="020B0604020202020204" pitchFamily="34" charset="0"/>
              </a:rPr>
              <a:t>- emphasizes individual growth and improvement</a:t>
            </a:r>
          </a:p>
          <a:p>
            <a:r>
              <a:rPr lang="en-US" sz="2400" b="1" dirty="0" smtClean="0">
                <a:latin typeface="Arial" panose="020B0604020202020204" pitchFamily="34" charset="0"/>
                <a:cs typeface="Arial" panose="020B0604020202020204" pitchFamily="34" charset="0"/>
              </a:rPr>
              <a:t>Behavioral Theory </a:t>
            </a:r>
            <a:r>
              <a:rPr lang="en-US" sz="2400" dirty="0">
                <a:latin typeface="Arial" panose="020B0604020202020204" pitchFamily="34" charset="0"/>
                <a:cs typeface="Arial" panose="020B0604020202020204" pitchFamily="34" charset="0"/>
              </a:rPr>
              <a:t>– emphasizes Focus on external environment and on effects of conditioning and learning</a:t>
            </a:r>
          </a:p>
          <a:p>
            <a:endParaRPr lang="en-US" sz="2400" dirty="0">
              <a:latin typeface="Arial" panose="020B0604020202020204" pitchFamily="34" charset="0"/>
              <a:cs typeface="Arial" panose="020B0604020202020204" pitchFamily="34" charset="0"/>
            </a:endParaRPr>
          </a:p>
        </p:txBody>
      </p:sp>
      <p:sp>
        <p:nvSpPr>
          <p:cNvPr id="3" name="Title 2"/>
          <p:cNvSpPr>
            <a:spLocks noGrp="1"/>
          </p:cNvSpPr>
          <p:nvPr>
            <p:ph type="title"/>
          </p:nvPr>
        </p:nvSpPr>
        <p:spPr/>
        <p:txBody>
          <a:bodyPr/>
          <a:lstStyle/>
          <a:p>
            <a:pPr algn="ctr"/>
            <a:r>
              <a:rPr lang="en-US" dirty="0" smtClean="0"/>
              <a:t>Personality Theories</a:t>
            </a:r>
            <a:endParaRPr lang="en-US" dirty="0"/>
          </a:p>
        </p:txBody>
      </p:sp>
    </p:spTree>
    <p:extLst>
      <p:ext uri="{BB962C8B-B14F-4D97-AF65-F5344CB8AC3E}">
        <p14:creationId xmlns="" xmlns:p14="http://schemas.microsoft.com/office/powerpoint/2010/main" val="48677803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4038600"/>
            <a:ext cx="6477000" cy="1828800"/>
          </a:xfrm>
        </p:spPr>
        <p:txBody>
          <a:bodyPr>
            <a:normAutofit/>
          </a:bodyPr>
          <a:lstStyle/>
          <a:p>
            <a:r>
              <a:rPr lang="en-US" sz="3600" b="1" dirty="0">
                <a:solidFill>
                  <a:schemeClr val="tx1"/>
                </a:solidFill>
                <a:latin typeface="Arial" pitchFamily="34" charset="0"/>
                <a:cs typeface="Arial" pitchFamily="34" charset="0"/>
              </a:rPr>
              <a:t>Conformity</a:t>
            </a:r>
            <a:endParaRPr lang="en-US" sz="3600" dirty="0"/>
          </a:p>
        </p:txBody>
      </p:sp>
      <p:sp>
        <p:nvSpPr>
          <p:cNvPr id="3" name="Subtitle 2"/>
          <p:cNvSpPr>
            <a:spLocks noGrp="1"/>
          </p:cNvSpPr>
          <p:nvPr>
            <p:ph type="subTitle" idx="1"/>
          </p:nvPr>
        </p:nvSpPr>
        <p:spPr/>
        <p:txBody>
          <a:bodyPr>
            <a:normAutofit fontScale="77500" lnSpcReduction="20000"/>
          </a:bodyPr>
          <a:lstStyle/>
          <a:p>
            <a:endParaRPr lang="en-US" b="1" dirty="0" smtClean="0">
              <a:latin typeface="Arial" pitchFamily="34" charset="0"/>
              <a:cs typeface="Arial" pitchFamily="34" charset="0"/>
            </a:endParaRPr>
          </a:p>
          <a:p>
            <a:r>
              <a:rPr lang="en-US" b="1" dirty="0" smtClean="0">
                <a:latin typeface="Arial" pitchFamily="34" charset="0"/>
                <a:cs typeface="Arial" pitchFamily="34" charset="0"/>
              </a:rPr>
              <a:t>Presented By Clinical Psychologist </a:t>
            </a:r>
            <a:r>
              <a:rPr lang="en-US" b="1" dirty="0" err="1" smtClean="0">
                <a:latin typeface="Arial" pitchFamily="34" charset="0"/>
                <a:cs typeface="Arial" pitchFamily="34" charset="0"/>
              </a:rPr>
              <a:t>Sadaf</a:t>
            </a:r>
            <a:r>
              <a:rPr lang="en-US" b="1" dirty="0" smtClean="0">
                <a:latin typeface="Arial" pitchFamily="34" charset="0"/>
                <a:cs typeface="Arial" pitchFamily="34" charset="0"/>
              </a:rPr>
              <a:t> </a:t>
            </a:r>
            <a:r>
              <a:rPr lang="en-US" b="1" dirty="0" err="1" smtClean="0">
                <a:latin typeface="Arial" pitchFamily="34" charset="0"/>
                <a:cs typeface="Arial" pitchFamily="34" charset="0"/>
              </a:rPr>
              <a:t>Sajjad</a:t>
            </a:r>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21506" name="Picture 2" descr="http://2.bp.blogspot.com/-GaV_RVByoYY/TyZP8Ib3c1I/AAAAAAAAAmc/0LvtLvSiu0o/s1600/conformity.jpg"/>
          <p:cNvPicPr>
            <a:picLocks noChangeAspect="1" noChangeArrowheads="1"/>
          </p:cNvPicPr>
          <p:nvPr/>
        </p:nvPicPr>
        <p:blipFill>
          <a:blip r:embed="rId2"/>
          <a:srcRect/>
          <a:stretch>
            <a:fillRect/>
          </a:stretch>
        </p:blipFill>
        <p:spPr bwMode="auto">
          <a:xfrm>
            <a:off x="1828800" y="304800"/>
            <a:ext cx="5772150" cy="4617720"/>
          </a:xfrm>
          <a:prstGeom prst="rect">
            <a:avLst/>
          </a:prstGeom>
          <a:noFill/>
        </p:spPr>
      </p:pic>
    </p:spTree>
    <p:extLst>
      <p:ext uri="{BB962C8B-B14F-4D97-AF65-F5344CB8AC3E}">
        <p14:creationId xmlns="" xmlns:p14="http://schemas.microsoft.com/office/powerpoint/2010/main" val="294336940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Arial" panose="020B0604020202020204" pitchFamily="34" charset="0"/>
                <a:cs typeface="Arial" panose="020B0604020202020204" pitchFamily="34" charset="0"/>
              </a:rPr>
              <a:t>What is Conformity?</a:t>
            </a:r>
            <a:endParaRPr lang="en-US" sz="32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normAutofit/>
          </a:bodyPr>
          <a:lstStyle/>
          <a:p>
            <a:pPr algn="just"/>
            <a:r>
              <a:rPr lang="en-US" sz="2000" dirty="0" smtClean="0">
                <a:latin typeface="Arial" pitchFamily="34" charset="0"/>
                <a:cs typeface="Arial" pitchFamily="34" charset="0"/>
              </a:rPr>
              <a:t>Conformity is a type of social influence involving a change in belief or behavior in order to fit in with a group. </a:t>
            </a:r>
          </a:p>
          <a:p>
            <a:pPr algn="just"/>
            <a:r>
              <a:rPr lang="en-US" sz="2000" dirty="0" smtClean="0">
                <a:latin typeface="Arial" pitchFamily="34" charset="0"/>
                <a:cs typeface="Arial" pitchFamily="34" charset="0"/>
              </a:rPr>
              <a:t>This change is in response to real (involving the physical presence of others) or imagined (involving the pressure of social norms / expectations) group pressure.</a:t>
            </a:r>
          </a:p>
          <a:p>
            <a:pPr algn="just"/>
            <a:r>
              <a:rPr lang="en-US" sz="2000" dirty="0">
                <a:latin typeface="Arial" pitchFamily="34" charset="0"/>
                <a:cs typeface="Arial" pitchFamily="34" charset="0"/>
              </a:rPr>
              <a:t>Conformity is also known as majority influence (or group pressure).</a:t>
            </a:r>
          </a:p>
          <a:p>
            <a:pPr algn="just">
              <a:buNone/>
            </a:pPr>
            <a:r>
              <a:rPr lang="en-US" sz="2000" b="1" dirty="0" smtClean="0">
                <a:latin typeface="Arial" pitchFamily="34" charset="0"/>
                <a:cs typeface="Arial" pitchFamily="34" charset="0"/>
              </a:rPr>
              <a:t>What causes people to conform? </a:t>
            </a:r>
          </a:p>
          <a:p>
            <a:pPr algn="just"/>
            <a:r>
              <a:rPr lang="en-US" sz="2000" dirty="0" smtClean="0">
                <a:latin typeface="Arial" pitchFamily="34" charset="0"/>
                <a:cs typeface="Arial" pitchFamily="34" charset="0"/>
              </a:rPr>
              <a:t>People conform for two main reasons: </a:t>
            </a:r>
          </a:p>
          <a:p>
            <a:pPr algn="just">
              <a:buNone/>
            </a:pPr>
            <a:r>
              <a:rPr lang="en-US" sz="2000" dirty="0" smtClean="0">
                <a:latin typeface="Arial" pitchFamily="34" charset="0"/>
                <a:cs typeface="Arial" pitchFamily="34" charset="0"/>
              </a:rPr>
              <a:t>	because they want to fit in with the group </a:t>
            </a:r>
          </a:p>
          <a:p>
            <a:pPr algn="just">
              <a:buNone/>
            </a:pPr>
            <a:r>
              <a:rPr lang="en-US" sz="2000" dirty="0" smtClean="0">
                <a:latin typeface="Arial" pitchFamily="34" charset="0"/>
                <a:cs typeface="Arial" pitchFamily="34" charset="0"/>
              </a:rPr>
              <a:t>	(normative influence) and because they </a:t>
            </a:r>
          </a:p>
          <a:p>
            <a:pPr algn="just">
              <a:buNone/>
            </a:pPr>
            <a:r>
              <a:rPr lang="en-US" sz="2000" dirty="0" smtClean="0">
                <a:latin typeface="Arial" pitchFamily="34" charset="0"/>
                <a:cs typeface="Arial" pitchFamily="34" charset="0"/>
              </a:rPr>
              <a:t>	believe the group is better informed than</a:t>
            </a:r>
          </a:p>
          <a:p>
            <a:pPr algn="just">
              <a:buNone/>
            </a:pPr>
            <a:r>
              <a:rPr lang="en-US" sz="2000" dirty="0" smtClean="0">
                <a:latin typeface="Arial" pitchFamily="34" charset="0"/>
                <a:cs typeface="Arial" pitchFamily="34" charset="0"/>
              </a:rPr>
              <a:t>	they are (informational influence).</a:t>
            </a:r>
          </a:p>
          <a:p>
            <a:pPr algn="just"/>
            <a:endParaRPr lang="en-US" sz="2000" dirty="0">
              <a:latin typeface="Arial" pitchFamily="34" charset="0"/>
              <a:cs typeface="Arial" pitchFamily="34" charset="0"/>
            </a:endParaRPr>
          </a:p>
        </p:txBody>
      </p:sp>
      <p:pic>
        <p:nvPicPr>
          <p:cNvPr id="6" name="Picture 2" descr="http://cac.ophony.org/wp-content/uploads/2011/09/conformity_115465.jpg"/>
          <p:cNvPicPr>
            <a:picLocks noChangeAspect="1" noChangeArrowheads="1"/>
          </p:cNvPicPr>
          <p:nvPr/>
        </p:nvPicPr>
        <p:blipFill>
          <a:blip r:embed="rId2" cstate="print"/>
          <a:srcRect/>
          <a:stretch>
            <a:fillRect/>
          </a:stretch>
        </p:blipFill>
        <p:spPr bwMode="auto">
          <a:xfrm>
            <a:off x="5714999" y="3810000"/>
            <a:ext cx="3095625" cy="2667000"/>
          </a:xfrm>
          <a:prstGeom prst="rect">
            <a:avLst/>
          </a:prstGeom>
          <a:noFill/>
        </p:spPr>
      </p:pic>
    </p:spTree>
    <p:extLst>
      <p:ext uri="{BB962C8B-B14F-4D97-AF65-F5344CB8AC3E}">
        <p14:creationId xmlns="" xmlns:p14="http://schemas.microsoft.com/office/powerpoint/2010/main" val="26422732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Arial" panose="020B0604020202020204" pitchFamily="34" charset="0"/>
                <a:cs typeface="Arial" panose="020B0604020202020204" pitchFamily="34" charset="0"/>
              </a:rPr>
              <a:t>Forms of Conformity</a:t>
            </a:r>
            <a:endParaRPr lang="en-US" sz="32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a:xfrm>
            <a:off x="457200" y="1600200"/>
            <a:ext cx="8153400" cy="4495800"/>
          </a:xfrm>
        </p:spPr>
        <p:txBody>
          <a:bodyPr>
            <a:normAutofit/>
          </a:bodyPr>
          <a:lstStyle/>
          <a:p>
            <a:r>
              <a:rPr lang="en-US" sz="2000" dirty="0" smtClean="0">
                <a:latin typeface="Arial" pitchFamily="34" charset="0"/>
                <a:cs typeface="Arial" pitchFamily="34" charset="0"/>
              </a:rPr>
              <a:t>Compliance: Motivated by rewards and the avoidance of punishment.</a:t>
            </a:r>
          </a:p>
          <a:p>
            <a:r>
              <a:rPr lang="en-US" sz="2000" dirty="0" smtClean="0">
                <a:latin typeface="Arial" pitchFamily="34" charset="0"/>
                <a:cs typeface="Arial" pitchFamily="34" charset="0"/>
              </a:rPr>
              <a:t>Identification: </a:t>
            </a:r>
            <a:r>
              <a:rPr lang="en-US" sz="2000" dirty="0">
                <a:latin typeface="Arial" pitchFamily="34" charset="0"/>
                <a:cs typeface="Arial" pitchFamily="34" charset="0"/>
              </a:rPr>
              <a:t>Desire to be like the </a:t>
            </a:r>
            <a:r>
              <a:rPr lang="en-US" sz="2000" dirty="0" smtClean="0">
                <a:latin typeface="Arial" pitchFamily="34" charset="0"/>
                <a:cs typeface="Arial" pitchFamily="34" charset="0"/>
              </a:rPr>
              <a:t>influencer</a:t>
            </a:r>
          </a:p>
          <a:p>
            <a:r>
              <a:rPr lang="en-US" sz="2000" dirty="0" smtClean="0">
                <a:latin typeface="Arial" pitchFamily="34" charset="0"/>
                <a:cs typeface="Arial" pitchFamily="34" charset="0"/>
              </a:rPr>
              <a:t>Internalization</a:t>
            </a:r>
            <a:r>
              <a:rPr lang="en-US" sz="2000" dirty="0">
                <a:latin typeface="Arial" pitchFamily="34" charset="0"/>
                <a:cs typeface="Arial" pitchFamily="34" charset="0"/>
              </a:rPr>
              <a:t>: The desire to be right is the </a:t>
            </a:r>
            <a:r>
              <a:rPr lang="en-US" sz="2000" dirty="0" smtClean="0">
                <a:latin typeface="Arial" pitchFamily="34" charset="0"/>
                <a:cs typeface="Arial" pitchFamily="34" charset="0"/>
              </a:rPr>
              <a:t>motive</a:t>
            </a:r>
          </a:p>
          <a:p>
            <a:r>
              <a:rPr lang="en-US" sz="2000" dirty="0">
                <a:latin typeface="Arial" pitchFamily="34" charset="0"/>
                <a:cs typeface="Arial" pitchFamily="34" charset="0"/>
              </a:rPr>
              <a:t>Ingratiation </a:t>
            </a:r>
            <a:r>
              <a:rPr lang="en-US" sz="2000" dirty="0" smtClean="0">
                <a:latin typeface="Arial" pitchFamily="34" charset="0"/>
                <a:cs typeface="Arial" pitchFamily="34" charset="0"/>
              </a:rPr>
              <a:t>Conformity: </a:t>
            </a:r>
            <a:r>
              <a:rPr lang="en-US" sz="2000" dirty="0">
                <a:latin typeface="Arial" pitchFamily="34" charset="0"/>
                <a:cs typeface="Arial" pitchFamily="34" charset="0"/>
              </a:rPr>
              <a:t>Where a person conforms to impress or gain favor/acceptance from other people</a:t>
            </a:r>
            <a:endParaRPr lang="en-US" sz="2000" dirty="0" smtClean="0">
              <a:latin typeface="Arial" pitchFamily="34" charset="0"/>
              <a:cs typeface="Arial" pitchFamily="34" charset="0"/>
            </a:endParaRPr>
          </a:p>
        </p:txBody>
      </p:sp>
      <p:pic>
        <p:nvPicPr>
          <p:cNvPr id="1026" name="Picture 2" descr="http://www.woodcpaplus.com/bigstockphoto_Security_Meeting_1105355.jpg"/>
          <p:cNvPicPr>
            <a:picLocks noChangeAspect="1" noChangeArrowheads="1"/>
          </p:cNvPicPr>
          <p:nvPr/>
        </p:nvPicPr>
        <p:blipFill>
          <a:blip r:embed="rId2" cstate="print"/>
          <a:srcRect/>
          <a:stretch>
            <a:fillRect/>
          </a:stretch>
        </p:blipFill>
        <p:spPr bwMode="auto">
          <a:xfrm>
            <a:off x="6353033" y="3200400"/>
            <a:ext cx="2667000" cy="2667000"/>
          </a:xfrm>
          <a:prstGeom prst="rect">
            <a:avLst/>
          </a:prstGeom>
          <a:noFill/>
        </p:spPr>
      </p:pic>
      <p:sp>
        <p:nvSpPr>
          <p:cNvPr id="4" name="Rectangle 3"/>
          <p:cNvSpPr/>
          <p:nvPr/>
        </p:nvSpPr>
        <p:spPr>
          <a:xfrm>
            <a:off x="656902" y="3729335"/>
            <a:ext cx="4143698" cy="461665"/>
          </a:xfrm>
          <a:prstGeom prst="rect">
            <a:avLst/>
          </a:prstGeom>
        </p:spPr>
        <p:txBody>
          <a:bodyPr wrap="none">
            <a:spAutoFit/>
          </a:bodyPr>
          <a:lstStyle/>
          <a:p>
            <a:r>
              <a:rPr lang="en-US" sz="2400" b="1" dirty="0">
                <a:latin typeface="Arial" panose="020B0604020202020204" pitchFamily="34" charset="0"/>
                <a:cs typeface="Arial" panose="020B0604020202020204" pitchFamily="34" charset="0"/>
              </a:rPr>
              <a:t>Types of Social Conformity</a:t>
            </a:r>
            <a:endParaRPr lang="en-US" sz="2400" dirty="0">
              <a:latin typeface="Arial" panose="020B0604020202020204" pitchFamily="34" charset="0"/>
              <a:cs typeface="Arial" panose="020B0604020202020204" pitchFamily="34" charset="0"/>
            </a:endParaRPr>
          </a:p>
        </p:txBody>
      </p:sp>
      <p:sp>
        <p:nvSpPr>
          <p:cNvPr id="5" name="Rectangle 4"/>
          <p:cNvSpPr/>
          <p:nvPr/>
        </p:nvSpPr>
        <p:spPr>
          <a:xfrm>
            <a:off x="381000" y="4151055"/>
            <a:ext cx="6118746" cy="2554545"/>
          </a:xfrm>
          <a:prstGeom prst="rect">
            <a:avLst/>
          </a:prstGeom>
        </p:spPr>
        <p:txBody>
          <a:bodyPr wrap="square">
            <a:spAutoFit/>
          </a:bodyPr>
          <a:lstStyle/>
          <a:p>
            <a:pPr marL="285750" indent="-285750" algn="just">
              <a:buClr>
                <a:schemeClr val="accent1">
                  <a:lumMod val="60000"/>
                  <a:lumOff val="40000"/>
                </a:schemeClr>
              </a:buClr>
              <a:buSzPct val="82000"/>
              <a:buFont typeface="Wingdings" panose="05000000000000000000" pitchFamily="2" charset="2"/>
              <a:buChar char="q"/>
            </a:pPr>
            <a:r>
              <a:rPr lang="en-US" sz="2000" dirty="0">
                <a:latin typeface="Arial" pitchFamily="34" charset="0"/>
                <a:cs typeface="Arial" pitchFamily="34" charset="0"/>
              </a:rPr>
              <a:t>Man (1969) states that “the essence of conformity is yielding to group pressure”. He identified three types of conformity: Normative, informational and </a:t>
            </a:r>
            <a:r>
              <a:rPr lang="en-US" sz="2000" dirty="0" smtClean="0">
                <a:latin typeface="Arial" pitchFamily="34" charset="0"/>
                <a:cs typeface="Arial" pitchFamily="34" charset="0"/>
              </a:rPr>
              <a:t>ingratiation.</a:t>
            </a:r>
            <a:endParaRPr lang="en-US" sz="2000" dirty="0">
              <a:latin typeface="Arial" pitchFamily="34" charset="0"/>
              <a:cs typeface="Arial" pitchFamily="34" charset="0"/>
            </a:endParaRPr>
          </a:p>
          <a:p>
            <a:pPr marL="285750" indent="-285750" algn="just">
              <a:buClr>
                <a:schemeClr val="accent1">
                  <a:lumMod val="60000"/>
                  <a:lumOff val="40000"/>
                </a:schemeClr>
              </a:buClr>
              <a:buSzPct val="82000"/>
              <a:buFont typeface="Wingdings" panose="05000000000000000000" pitchFamily="2" charset="2"/>
              <a:buChar char="q"/>
            </a:pPr>
            <a:endParaRPr lang="en-US" sz="2000" dirty="0">
              <a:latin typeface="Arial" pitchFamily="34" charset="0"/>
              <a:cs typeface="Arial" pitchFamily="34" charset="0"/>
            </a:endParaRPr>
          </a:p>
          <a:p>
            <a:pPr marL="285750" indent="-285750" algn="just">
              <a:buClr>
                <a:schemeClr val="accent1">
                  <a:lumMod val="60000"/>
                  <a:lumOff val="40000"/>
                </a:schemeClr>
              </a:buClr>
              <a:buSzPct val="82000"/>
              <a:buFont typeface="Wingdings" panose="05000000000000000000" pitchFamily="2" charset="2"/>
              <a:buChar char="q"/>
            </a:pPr>
            <a:r>
              <a:rPr lang="en-US" sz="2000" dirty="0" err="1">
                <a:latin typeface="Arial" pitchFamily="34" charset="0"/>
                <a:cs typeface="Arial" pitchFamily="34" charset="0"/>
              </a:rPr>
              <a:t>Kelman</a:t>
            </a:r>
            <a:r>
              <a:rPr lang="en-US" sz="2000" dirty="0">
                <a:latin typeface="Arial" pitchFamily="34" charset="0"/>
                <a:cs typeface="Arial" pitchFamily="34" charset="0"/>
              </a:rPr>
              <a:t> (1958) distinguished between three different types of conformity: Compliance, Internalization and identification.</a:t>
            </a:r>
          </a:p>
        </p:txBody>
      </p:sp>
    </p:spTree>
    <p:extLst>
      <p:ext uri="{BB962C8B-B14F-4D97-AF65-F5344CB8AC3E}">
        <p14:creationId xmlns="" xmlns:p14="http://schemas.microsoft.com/office/powerpoint/2010/main" val="404010782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solidFill>
                  <a:schemeClr val="tx1"/>
                </a:solidFill>
                <a:latin typeface="Arial" panose="020B0604020202020204" pitchFamily="34" charset="0"/>
                <a:cs typeface="Arial" panose="020B0604020202020204" pitchFamily="34" charset="0"/>
              </a:rPr>
              <a:t>Sherif’s</a:t>
            </a:r>
            <a:r>
              <a:rPr lang="en-US" sz="3200" b="1" dirty="0" smtClean="0">
                <a:solidFill>
                  <a:schemeClr val="tx1"/>
                </a:solidFill>
                <a:latin typeface="Arial" panose="020B0604020202020204" pitchFamily="34" charset="0"/>
                <a:cs typeface="Arial" panose="020B0604020202020204" pitchFamily="34" charset="0"/>
              </a:rPr>
              <a:t> Study</a:t>
            </a:r>
            <a:endParaRPr lang="en-US" sz="32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normAutofit/>
          </a:bodyPr>
          <a:lstStyle/>
          <a:p>
            <a:pPr algn="just"/>
            <a:r>
              <a:rPr lang="en-US" sz="2000" dirty="0" err="1" smtClean="0">
                <a:latin typeface="Arial" pitchFamily="34" charset="0"/>
                <a:cs typeface="Arial" pitchFamily="34" charset="0"/>
              </a:rPr>
              <a:t>Sherif</a:t>
            </a:r>
            <a:r>
              <a:rPr lang="en-US" sz="2000" dirty="0" smtClean="0">
                <a:latin typeface="Arial" pitchFamily="34" charset="0"/>
                <a:cs typeface="Arial" pitchFamily="34" charset="0"/>
              </a:rPr>
              <a:t> (1935) made use of the auto kinetic effect to perform a classic conformity study. If you look at a stationary light in an otherwise dark room the light will appear to move, because your eyes have no other reference point. </a:t>
            </a:r>
          </a:p>
          <a:p>
            <a:pPr algn="just"/>
            <a:r>
              <a:rPr lang="en-US" sz="2000" dirty="0" err="1" smtClean="0">
                <a:latin typeface="Arial" pitchFamily="34" charset="0"/>
                <a:cs typeface="Arial" pitchFamily="34" charset="0"/>
              </a:rPr>
              <a:t>Sherif</a:t>
            </a:r>
            <a:r>
              <a:rPr lang="en-US" sz="2000" dirty="0" smtClean="0">
                <a:latin typeface="Arial" pitchFamily="34" charset="0"/>
                <a:cs typeface="Arial" pitchFamily="34" charset="0"/>
              </a:rPr>
              <a:t> found that a subject's reports of movement were highly influenced by other people's estimates.</a:t>
            </a:r>
            <a:endParaRPr lang="en-US" sz="2000" dirty="0">
              <a:latin typeface="Arial" pitchFamily="34" charset="0"/>
              <a:cs typeface="Arial" pitchFamily="34" charset="0"/>
            </a:endParaRPr>
          </a:p>
        </p:txBody>
      </p:sp>
      <p:pic>
        <p:nvPicPr>
          <p:cNvPr id="37890" name="Picture 2" descr="http://as-psychology.pbworks.com/f/1168365601/1951_asch1.jpg"/>
          <p:cNvPicPr>
            <a:picLocks noChangeAspect="1" noChangeArrowheads="1"/>
          </p:cNvPicPr>
          <p:nvPr/>
        </p:nvPicPr>
        <p:blipFill>
          <a:blip r:embed="rId2" cstate="print"/>
          <a:srcRect/>
          <a:stretch>
            <a:fillRect/>
          </a:stretch>
        </p:blipFill>
        <p:spPr bwMode="auto">
          <a:xfrm>
            <a:off x="5257800" y="3505200"/>
            <a:ext cx="3124200" cy="2395220"/>
          </a:xfrm>
          <a:prstGeom prst="rect">
            <a:avLst/>
          </a:prstGeom>
          <a:noFill/>
        </p:spPr>
      </p:pic>
      <p:pic>
        <p:nvPicPr>
          <p:cNvPr id="17410" name="Picture 2" descr="http://i1.wp.com/listverse.com/wp-content/uploads/2013/04/spotlight.jpg?resize=600%2C450"/>
          <p:cNvPicPr>
            <a:picLocks noChangeAspect="1" noChangeArrowheads="1"/>
          </p:cNvPicPr>
          <p:nvPr/>
        </p:nvPicPr>
        <p:blipFill>
          <a:blip r:embed="rId3"/>
          <a:srcRect/>
          <a:stretch>
            <a:fillRect/>
          </a:stretch>
        </p:blipFill>
        <p:spPr bwMode="auto">
          <a:xfrm>
            <a:off x="1600200" y="4038600"/>
            <a:ext cx="3505200" cy="2628900"/>
          </a:xfrm>
          <a:prstGeom prst="rect">
            <a:avLst/>
          </a:prstGeom>
          <a:noFill/>
        </p:spPr>
      </p:pic>
    </p:spTree>
    <p:extLst>
      <p:ext uri="{BB962C8B-B14F-4D97-AF65-F5344CB8AC3E}">
        <p14:creationId xmlns="" xmlns:p14="http://schemas.microsoft.com/office/powerpoint/2010/main" val="40488007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err="1" smtClean="0">
                <a:solidFill>
                  <a:schemeClr val="tx1"/>
                </a:solidFill>
                <a:latin typeface="Arial" panose="020B0604020202020204" pitchFamily="34" charset="0"/>
                <a:cs typeface="Arial" panose="020B0604020202020204" pitchFamily="34" charset="0"/>
              </a:rPr>
              <a:t>Milgram’s</a:t>
            </a:r>
            <a:r>
              <a:rPr lang="en-US" sz="3200" b="1" dirty="0" smtClean="0">
                <a:solidFill>
                  <a:schemeClr val="tx1"/>
                </a:solidFill>
                <a:latin typeface="Arial" panose="020B0604020202020204" pitchFamily="34" charset="0"/>
                <a:cs typeface="Arial" panose="020B0604020202020204" pitchFamily="34" charset="0"/>
              </a:rPr>
              <a:t> Study</a:t>
            </a:r>
            <a:endParaRPr lang="en-US" sz="3200"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sz="quarter" idx="1"/>
          </p:nvPr>
        </p:nvSpPr>
        <p:spPr/>
        <p:txBody>
          <a:bodyPr>
            <a:normAutofit/>
          </a:bodyPr>
          <a:lstStyle/>
          <a:p>
            <a:pPr algn="just"/>
            <a:r>
              <a:rPr lang="en-US" sz="2000" dirty="0" smtClean="0">
                <a:latin typeface="Arial" pitchFamily="34" charset="0"/>
                <a:cs typeface="Arial" pitchFamily="34" charset="0"/>
              </a:rPr>
              <a:t>He assigned each of the subjects to the role of teacher. Each subject was told that his task was to help another subject like himself learn a list of word pairs. </a:t>
            </a:r>
          </a:p>
          <a:p>
            <a:pPr algn="just"/>
            <a:r>
              <a:rPr lang="en-US" sz="2000" dirty="0" smtClean="0">
                <a:latin typeface="Arial" pitchFamily="34" charset="0"/>
                <a:cs typeface="Arial" pitchFamily="34" charset="0"/>
              </a:rPr>
              <a:t>Each time the learner made a mistake, the teacher was to give the learner an electric shock by flipping a switch. </a:t>
            </a:r>
          </a:p>
          <a:p>
            <a:pPr algn="just"/>
            <a:r>
              <a:rPr lang="en-US" sz="2000" dirty="0" smtClean="0">
                <a:latin typeface="Arial" pitchFamily="34" charset="0"/>
                <a:cs typeface="Arial" pitchFamily="34" charset="0"/>
              </a:rPr>
              <a:t>The teacher was told to increase the shock level each time the learner made a mistake, until a dangerous shock level was reached.</a:t>
            </a:r>
            <a:endParaRPr lang="en-US" sz="2000" dirty="0">
              <a:latin typeface="Arial" pitchFamily="34" charset="0"/>
              <a:cs typeface="Arial" pitchFamily="34" charset="0"/>
            </a:endParaRPr>
          </a:p>
        </p:txBody>
      </p:sp>
      <p:pic>
        <p:nvPicPr>
          <p:cNvPr id="2050" name="Picture 2" descr="http://blog.eternalvigilance.me/wp-content/uploads/2012/06/so-stanley.jpg"/>
          <p:cNvPicPr>
            <a:picLocks noChangeAspect="1" noChangeArrowheads="1"/>
          </p:cNvPicPr>
          <p:nvPr/>
        </p:nvPicPr>
        <p:blipFill>
          <a:blip r:embed="rId2" cstate="print"/>
          <a:srcRect/>
          <a:stretch>
            <a:fillRect/>
          </a:stretch>
        </p:blipFill>
        <p:spPr bwMode="auto">
          <a:xfrm>
            <a:off x="5638800" y="4114800"/>
            <a:ext cx="2743200" cy="2581835"/>
          </a:xfrm>
          <a:prstGeom prst="rect">
            <a:avLst/>
          </a:prstGeom>
          <a:noFill/>
        </p:spPr>
      </p:pic>
      <p:pic>
        <p:nvPicPr>
          <p:cNvPr id="2052" name="Picture 4" descr="http://blog.eternalvigilance.me/wp-content/uploads/2012/06/milgram-experiment2.jpg"/>
          <p:cNvPicPr>
            <a:picLocks noChangeAspect="1" noChangeArrowheads="1"/>
          </p:cNvPicPr>
          <p:nvPr/>
        </p:nvPicPr>
        <p:blipFill>
          <a:blip r:embed="rId3" cstate="print"/>
          <a:srcRect/>
          <a:stretch>
            <a:fillRect/>
          </a:stretch>
        </p:blipFill>
        <p:spPr bwMode="auto">
          <a:xfrm>
            <a:off x="1447799" y="3886200"/>
            <a:ext cx="3615605" cy="2590800"/>
          </a:xfrm>
          <a:prstGeom prst="rect">
            <a:avLst/>
          </a:prstGeom>
          <a:noFill/>
        </p:spPr>
      </p:pic>
    </p:spTree>
    <p:extLst>
      <p:ext uri="{BB962C8B-B14F-4D97-AF65-F5344CB8AC3E}">
        <p14:creationId xmlns="" xmlns:p14="http://schemas.microsoft.com/office/powerpoint/2010/main" val="205475584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itle 1"/>
          <p:cNvSpPr txBox="1">
            <a:spLocks/>
          </p:cNvSpPr>
          <p:nvPr/>
        </p:nvSpPr>
        <p:spPr>
          <a:xfrm>
            <a:off x="7701460" y="5867400"/>
            <a:ext cx="1079627" cy="457200"/>
          </a:xfrm>
          <a:prstGeom prst="rect">
            <a:avLst/>
          </a:prstGeom>
        </p:spPr>
        <p:txBody>
          <a:bodyPr vert="horz" anchor="ctr">
            <a:norm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1800" b="1" dirty="0" smtClean="0">
                <a:latin typeface="Arial" panose="020B0604020202020204" pitchFamily="34" charset="0"/>
                <a:cs typeface="Arial" panose="020B0604020202020204" pitchFamily="34" charset="0"/>
              </a:rPr>
              <a:t>Video 3</a:t>
            </a:r>
            <a:endParaRPr lang="en-US" sz="1800" b="1" dirty="0">
              <a:latin typeface="Arial" panose="020B0604020202020204" pitchFamily="34" charset="0"/>
              <a:cs typeface="Arial" panose="020B0604020202020204" pitchFamily="34" charset="0"/>
            </a:endParaRPr>
          </a:p>
        </p:txBody>
      </p:sp>
      <p:pic>
        <p:nvPicPr>
          <p:cNvPr id="7" name="video 3.mp4">
            <a:hlinkClick r:id="" action="ppaction://media"/>
          </p:cNvPr>
          <p:cNvPicPr>
            <a:picLocks noGrp="1" noRot="1" noChangeAspect="1"/>
          </p:cNvPicPr>
          <p:nvPr>
            <p:ph sz="quarter" idx="1"/>
            <a:videoFile r:link="rId1"/>
          </p:nvPr>
        </p:nvPicPr>
        <p:blipFill>
          <a:blip r:embed="rId3"/>
          <a:stretch>
            <a:fillRect/>
          </a:stretch>
        </p:blipFill>
        <p:spPr>
          <a:xfrm>
            <a:off x="1371600" y="1752600"/>
            <a:ext cx="6365875" cy="4774406"/>
          </a:xfrm>
          <a:prstGeom prst="rect">
            <a:avLst/>
          </a:prstGeom>
        </p:spPr>
      </p:pic>
    </p:spTree>
    <p:extLst>
      <p:ext uri="{BB962C8B-B14F-4D97-AF65-F5344CB8AC3E}">
        <p14:creationId xmlns="" xmlns:p14="http://schemas.microsoft.com/office/powerpoint/2010/main" val="3705615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114800"/>
            <a:ext cx="7467600" cy="1828800"/>
          </a:xfrm>
        </p:spPr>
        <p:txBody>
          <a:bodyPr>
            <a:normAutofit/>
          </a:bodyPr>
          <a:lstStyle/>
          <a:p>
            <a:pPr algn="ctr"/>
            <a:r>
              <a:rPr lang="en-US" sz="3200" b="1" dirty="0">
                <a:solidFill>
                  <a:schemeClr val="tx1"/>
                </a:solidFill>
                <a:latin typeface="Arial" pitchFamily="34" charset="0"/>
                <a:cs typeface="Arial" pitchFamily="34" charset="0"/>
              </a:rPr>
              <a:t>Intelligence and assessment of intelligence </a:t>
            </a:r>
            <a:endParaRPr lang="en-US" sz="3200" dirty="0"/>
          </a:p>
        </p:txBody>
      </p:sp>
      <p:pic>
        <p:nvPicPr>
          <p:cNvPr id="6" name="Picture 2" descr="http://mytherapist.ie/wp-content/uploads/2009/10/emotional_intelligence-adjusted.jpg"/>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124200" y="443055"/>
            <a:ext cx="3048000" cy="396240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 xmlns:a14="http://schemas.microsoft.com/office/drawing/2010/main">
                <a:solidFill>
                  <a:srgbClr val="FFFFFF"/>
                </a:solidFill>
              </a14:hiddenFill>
            </a:ext>
          </a:extLst>
        </p:spPr>
      </p:pic>
      <p:sp>
        <p:nvSpPr>
          <p:cNvPr id="5" name="Subtitle 4"/>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27613955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Arial" panose="020B0604020202020204" pitchFamily="34" charset="0"/>
                <a:cs typeface="Arial" panose="020B0604020202020204" pitchFamily="34" charset="0"/>
              </a:rPr>
              <a:t>Intelligence </a:t>
            </a:r>
            <a:endParaRPr lang="en-US" sz="3200" b="1" dirty="0">
              <a:solidFill>
                <a:schemeClr val="tx1"/>
              </a:solidFill>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a:xfrm>
            <a:off x="685800" y="1600200"/>
            <a:ext cx="8001000" cy="5029200"/>
          </a:xfrm>
        </p:spPr>
        <p:txBody>
          <a:bodyPr>
            <a:normAutofit fontScale="92500" lnSpcReduction="10000"/>
          </a:bodyPr>
          <a:lstStyle/>
          <a:p>
            <a:pPr marL="0" indent="0" algn="just">
              <a:buNone/>
            </a:pPr>
            <a:r>
              <a:rPr lang="en-US" sz="2200" dirty="0">
                <a:latin typeface="Arial" pitchFamily="34" charset="0"/>
                <a:cs typeface="Arial" pitchFamily="34" charset="0"/>
              </a:rPr>
              <a:t>A very general mental capability that involves the ability to reason, plan, solve problems, think abstractly, comprehend complex ideas, learn quickly and learn from experience. </a:t>
            </a:r>
          </a:p>
          <a:p>
            <a:pPr marL="0" indent="0" algn="just">
              <a:buNone/>
            </a:pPr>
            <a:r>
              <a:rPr lang="en-US" sz="2200" dirty="0">
                <a:latin typeface="Arial" pitchFamily="34" charset="0"/>
                <a:cs typeface="Arial" pitchFamily="34" charset="0"/>
              </a:rPr>
              <a:t>	It is not merely book learning, a narrow academic skill, or test-taking smarts. Rather, it reflects a broader and deeper capability for comprehending our surroundings—"catching on," "making sense" of things, or "figuring out" what to </a:t>
            </a:r>
            <a:r>
              <a:rPr lang="en-US" sz="2200" dirty="0" smtClean="0">
                <a:latin typeface="Arial" pitchFamily="34" charset="0"/>
                <a:cs typeface="Arial" pitchFamily="34" charset="0"/>
              </a:rPr>
              <a:t>do.</a:t>
            </a:r>
          </a:p>
          <a:p>
            <a:pPr algn="just"/>
            <a:r>
              <a:rPr lang="en-US" sz="2200" dirty="0" smtClean="0">
                <a:solidFill>
                  <a:srgbClr val="C00000"/>
                </a:solidFill>
                <a:latin typeface="Arial" pitchFamily="34" charset="0"/>
                <a:cs typeface="Arial" pitchFamily="34" charset="0"/>
              </a:rPr>
              <a:t>Abstract thought</a:t>
            </a:r>
          </a:p>
          <a:p>
            <a:pPr algn="just"/>
            <a:r>
              <a:rPr lang="en-US" sz="2200" dirty="0" smtClean="0">
                <a:solidFill>
                  <a:srgbClr val="C00000"/>
                </a:solidFill>
                <a:latin typeface="Arial" pitchFamily="34" charset="0"/>
                <a:cs typeface="Arial" pitchFamily="34" charset="0"/>
              </a:rPr>
              <a:t>Understanding</a:t>
            </a:r>
          </a:p>
          <a:p>
            <a:pPr algn="just"/>
            <a:r>
              <a:rPr lang="en-US" sz="2200" dirty="0" smtClean="0">
                <a:solidFill>
                  <a:srgbClr val="C00000"/>
                </a:solidFill>
                <a:latin typeface="Arial" pitchFamily="34" charset="0"/>
                <a:cs typeface="Arial" pitchFamily="34" charset="0"/>
              </a:rPr>
              <a:t>Self-awareness</a:t>
            </a:r>
          </a:p>
          <a:p>
            <a:pPr algn="just"/>
            <a:r>
              <a:rPr lang="en-US" sz="2200" dirty="0" smtClean="0">
                <a:solidFill>
                  <a:srgbClr val="C00000"/>
                </a:solidFill>
                <a:latin typeface="Arial" pitchFamily="34" charset="0"/>
                <a:cs typeface="Arial" pitchFamily="34" charset="0"/>
              </a:rPr>
              <a:t>Reasoning</a:t>
            </a:r>
          </a:p>
          <a:p>
            <a:pPr algn="just"/>
            <a:r>
              <a:rPr lang="en-US" sz="2200" dirty="0" smtClean="0">
                <a:solidFill>
                  <a:srgbClr val="C00000"/>
                </a:solidFill>
                <a:latin typeface="Arial" pitchFamily="34" charset="0"/>
                <a:cs typeface="Arial" pitchFamily="34" charset="0"/>
              </a:rPr>
              <a:t>Learning</a:t>
            </a:r>
          </a:p>
          <a:p>
            <a:pPr algn="just"/>
            <a:r>
              <a:rPr lang="en-US" sz="2200" dirty="0">
                <a:solidFill>
                  <a:srgbClr val="C00000"/>
                </a:solidFill>
                <a:latin typeface="Arial" pitchFamily="34" charset="0"/>
                <a:cs typeface="Arial" pitchFamily="34" charset="0"/>
              </a:rPr>
              <a:t>Emotional </a:t>
            </a:r>
            <a:r>
              <a:rPr lang="en-US" sz="2200" dirty="0" smtClean="0">
                <a:solidFill>
                  <a:srgbClr val="C00000"/>
                </a:solidFill>
                <a:latin typeface="Arial" pitchFamily="34" charset="0"/>
                <a:cs typeface="Arial" pitchFamily="34" charset="0"/>
              </a:rPr>
              <a:t>intelligence</a:t>
            </a:r>
          </a:p>
          <a:p>
            <a:pPr algn="just"/>
            <a:r>
              <a:rPr lang="en-US" sz="2200" dirty="0">
                <a:solidFill>
                  <a:srgbClr val="FF0000"/>
                </a:solidFill>
                <a:latin typeface="Arial" pitchFamily="34" charset="0"/>
                <a:cs typeface="Arial" pitchFamily="34" charset="0"/>
              </a:rPr>
              <a:t>Retaining</a:t>
            </a:r>
            <a:endParaRPr lang="en-US" sz="2200" dirty="0" smtClean="0">
              <a:solidFill>
                <a:srgbClr val="C00000"/>
              </a:solidFill>
              <a:latin typeface="Arial" pitchFamily="34" charset="0"/>
              <a:cs typeface="Arial" pitchFamily="34" charset="0"/>
            </a:endParaRPr>
          </a:p>
          <a:p>
            <a:pPr algn="just"/>
            <a:endParaRPr lang="en-US" sz="1800" b="1"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6701966" y="91678"/>
            <a:ext cx="2028825" cy="1264444"/>
          </a:xfrm>
          <a:prstGeom prst="rect">
            <a:avLst/>
          </a:prstGeom>
        </p:spPr>
      </p:pic>
      <p:sp>
        <p:nvSpPr>
          <p:cNvPr id="5" name="Rectangle 4"/>
          <p:cNvSpPr/>
          <p:nvPr/>
        </p:nvSpPr>
        <p:spPr>
          <a:xfrm>
            <a:off x="4753712" y="3657600"/>
            <a:ext cx="3094888" cy="1015663"/>
          </a:xfrm>
          <a:prstGeom prst="rect">
            <a:avLst/>
          </a:prstGeom>
        </p:spPr>
        <p:txBody>
          <a:bodyPr wrap="square">
            <a:spAutoFit/>
          </a:bodyPr>
          <a:lstStyle/>
          <a:p>
            <a:pPr marL="285750" indent="-285750">
              <a:buClr>
                <a:schemeClr val="accent1">
                  <a:lumMod val="75000"/>
                </a:schemeClr>
              </a:buClr>
              <a:buSzPct val="72000"/>
              <a:buFont typeface="Wingdings" panose="05000000000000000000" pitchFamily="2" charset="2"/>
              <a:buChar char="q"/>
            </a:pPr>
            <a:r>
              <a:rPr lang="en-US" sz="20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Plan</a:t>
            </a:r>
          </a:p>
          <a:p>
            <a:pPr marL="285750" indent="-285750">
              <a:buClr>
                <a:schemeClr val="accent1">
                  <a:lumMod val="75000"/>
                </a:schemeClr>
              </a:buClr>
              <a:buSzPct val="72000"/>
              <a:buFont typeface="Wingdings" panose="05000000000000000000" pitchFamily="2" charset="2"/>
              <a:buChar char="q"/>
            </a:pPr>
            <a:r>
              <a:rPr lang="en-US" sz="20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Problem-solving</a:t>
            </a:r>
          </a:p>
          <a:p>
            <a:pPr marL="285750" indent="-285750">
              <a:buClr>
                <a:schemeClr val="accent1">
                  <a:lumMod val="75000"/>
                </a:schemeClr>
              </a:buClr>
              <a:buSzPct val="72000"/>
              <a:buFont typeface="Wingdings" panose="05000000000000000000" pitchFamily="2" charset="2"/>
              <a:buChar char="q"/>
            </a:pPr>
            <a:r>
              <a:rPr lang="en-US" sz="2000" dirty="0" smtClean="0">
                <a:solidFill>
                  <a:srgbClr val="FF0000"/>
                </a:solidFill>
                <a:effectLst>
                  <a:outerShdw blurRad="38100" dist="38100" dir="2700000" algn="tl">
                    <a:srgbClr val="000000">
                      <a:alpha val="43137"/>
                    </a:srgbClr>
                  </a:outerShdw>
                </a:effectLst>
                <a:latin typeface="Arial" pitchFamily="34" charset="0"/>
                <a:cs typeface="Arial" pitchFamily="34" charset="0"/>
              </a:rPr>
              <a:t>Communication</a:t>
            </a:r>
            <a:endParaRPr lang="en-US" sz="2000" dirty="0">
              <a:latin typeface="Arial" pitchFamily="34" charset="0"/>
              <a:cs typeface="Arial" pitchFamily="34" charset="0"/>
            </a:endParaRPr>
          </a:p>
        </p:txBody>
      </p:sp>
      <p:pic>
        <p:nvPicPr>
          <p:cNvPr id="6" name="Picture 5"/>
          <p:cNvPicPr>
            <a:picLocks noChangeAspect="1"/>
          </p:cNvPicPr>
          <p:nvPr/>
        </p:nvPicPr>
        <p:blipFill>
          <a:blip r:embed="rId3">
            <a:extLst>
              <a:ext uri="{28A0092B-C50C-407E-A947-70E740481C1C}">
                <a14:useLocalDpi xmlns="" xmlns:a14="http://schemas.microsoft.com/office/drawing/2010/main" val="0"/>
              </a:ext>
            </a:extLst>
          </a:blip>
          <a:stretch>
            <a:fillRect/>
          </a:stretch>
        </p:blipFill>
        <p:spPr>
          <a:xfrm>
            <a:off x="6400800" y="4673052"/>
            <a:ext cx="2143125" cy="2143125"/>
          </a:xfrm>
          <a:prstGeom prst="rect">
            <a:avLst/>
          </a:prstGeom>
        </p:spPr>
      </p:pic>
    </p:spTree>
    <p:extLst>
      <p:ext uri="{BB962C8B-B14F-4D97-AF65-F5344CB8AC3E}">
        <p14:creationId xmlns="" xmlns:p14="http://schemas.microsoft.com/office/powerpoint/2010/main" val="373055350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894" y="609600"/>
            <a:ext cx="6447501" cy="547352"/>
          </a:xfrm>
        </p:spPr>
        <p:txBody>
          <a:bodyPr>
            <a:noAutofit/>
          </a:bodyPr>
          <a:lstStyle/>
          <a:p>
            <a:r>
              <a:rPr lang="en-US" sz="3200" b="1" dirty="0" smtClean="0">
                <a:solidFill>
                  <a:schemeClr val="tx1"/>
                </a:solidFill>
                <a:latin typeface="Arial" pitchFamily="34" charset="0"/>
                <a:cs typeface="Arial" pitchFamily="34" charset="0"/>
              </a:rPr>
              <a:t>Types of intelligence </a:t>
            </a:r>
            <a:endParaRPr lang="en-US" sz="32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304800" y="1600200"/>
            <a:ext cx="8571605" cy="4747205"/>
          </a:xfrm>
        </p:spPr>
        <p:txBody>
          <a:bodyPr>
            <a:noAutofit/>
          </a:bodyPr>
          <a:lstStyle/>
          <a:p>
            <a:pPr algn="just">
              <a:buClr>
                <a:schemeClr val="tx1"/>
              </a:buClr>
              <a:buSzPct val="100000"/>
              <a:buFont typeface="+mj-lt"/>
              <a:buAutoNum type="arabicPeriod"/>
            </a:pPr>
            <a:r>
              <a:rPr lang="en-US" sz="2000" dirty="0">
                <a:solidFill>
                  <a:srgbClr val="C00000"/>
                </a:solidFill>
                <a:latin typeface="Arial" pitchFamily="34" charset="0"/>
                <a:cs typeface="Arial" pitchFamily="34" charset="0"/>
              </a:rPr>
              <a:t>Naturalist Intelligence (“Nature Smart”): </a:t>
            </a:r>
            <a:r>
              <a:rPr lang="en-US" sz="2000" dirty="0">
                <a:latin typeface="Arial" pitchFamily="34" charset="0"/>
                <a:cs typeface="Arial" pitchFamily="34" charset="0"/>
              </a:rPr>
              <a:t>Designates the human ability to discriminate among living things (plants, animals) as well as sensitivity to other features of the natural world (clouds, rock configurations).  </a:t>
            </a:r>
            <a:endParaRPr lang="en-US" sz="2000" dirty="0" smtClean="0">
              <a:latin typeface="Arial" pitchFamily="34" charset="0"/>
              <a:cs typeface="Arial" pitchFamily="34" charset="0"/>
            </a:endParaRPr>
          </a:p>
          <a:p>
            <a:pPr algn="just">
              <a:buClr>
                <a:schemeClr val="tx1"/>
              </a:buClr>
              <a:buSzPct val="100000"/>
              <a:buFont typeface="+mj-lt"/>
              <a:buAutoNum type="arabicPeriod"/>
            </a:pPr>
            <a:r>
              <a:rPr lang="en-US" sz="2000" dirty="0">
                <a:solidFill>
                  <a:srgbClr val="C00000"/>
                </a:solidFill>
                <a:latin typeface="Arial" pitchFamily="34" charset="0"/>
                <a:cs typeface="Arial" pitchFamily="34" charset="0"/>
              </a:rPr>
              <a:t>Musical Intelligence (“Musical Smart”): </a:t>
            </a:r>
            <a:r>
              <a:rPr lang="en-US" sz="2000" dirty="0">
                <a:latin typeface="Arial" pitchFamily="34" charset="0"/>
                <a:cs typeface="Arial" pitchFamily="34" charset="0"/>
              </a:rPr>
              <a:t>Musical intelligence is the capacity to discern pitch, rhythm, timbre, and tone. </a:t>
            </a:r>
            <a:endParaRPr lang="en-US" sz="2000" dirty="0" smtClean="0">
              <a:latin typeface="Arial" pitchFamily="34" charset="0"/>
              <a:cs typeface="Arial" pitchFamily="34" charset="0"/>
            </a:endParaRPr>
          </a:p>
          <a:p>
            <a:pPr algn="just">
              <a:buClr>
                <a:schemeClr val="tx1"/>
              </a:buClr>
              <a:buSzPct val="100000"/>
              <a:buFont typeface="+mj-lt"/>
              <a:buAutoNum type="arabicPeriod"/>
            </a:pPr>
            <a:r>
              <a:rPr lang="en-US" sz="2000" dirty="0" smtClean="0">
                <a:solidFill>
                  <a:srgbClr val="C00000"/>
                </a:solidFill>
                <a:latin typeface="Arial" pitchFamily="34" charset="0"/>
                <a:cs typeface="Arial" pitchFamily="34" charset="0"/>
              </a:rPr>
              <a:t>Logical-Mathematical </a:t>
            </a:r>
            <a:r>
              <a:rPr lang="en-US" sz="2000" dirty="0">
                <a:solidFill>
                  <a:srgbClr val="C00000"/>
                </a:solidFill>
                <a:latin typeface="Arial" pitchFamily="34" charset="0"/>
                <a:cs typeface="Arial" pitchFamily="34" charset="0"/>
              </a:rPr>
              <a:t>Intelligence (Number/Reasoning Smart): </a:t>
            </a:r>
            <a:r>
              <a:rPr lang="en-US" sz="2000" dirty="0">
                <a:latin typeface="Arial" pitchFamily="34" charset="0"/>
                <a:cs typeface="Arial" pitchFamily="34" charset="0"/>
              </a:rPr>
              <a:t>Logical-mathematical intelligence is the ability to calculate, quantify, consider propositions and hypotheses, and carry out complete mathematical operations. </a:t>
            </a:r>
            <a:endParaRPr lang="en-US" sz="2000" dirty="0" smtClean="0">
              <a:latin typeface="Arial" pitchFamily="34" charset="0"/>
              <a:cs typeface="Arial" pitchFamily="34" charset="0"/>
            </a:endParaRPr>
          </a:p>
          <a:p>
            <a:pPr algn="just">
              <a:buClr>
                <a:schemeClr val="tx1"/>
              </a:buClr>
              <a:buSzPct val="100000"/>
              <a:buFont typeface="+mj-lt"/>
              <a:buAutoNum type="arabicPeriod"/>
            </a:pPr>
            <a:r>
              <a:rPr lang="en-US" sz="2000" dirty="0">
                <a:solidFill>
                  <a:srgbClr val="C00000"/>
                </a:solidFill>
                <a:latin typeface="Arial" pitchFamily="34" charset="0"/>
                <a:cs typeface="Arial" pitchFamily="34" charset="0"/>
              </a:rPr>
              <a:t>Existential Intelligence: </a:t>
            </a:r>
            <a:r>
              <a:rPr lang="en-US" sz="2000" dirty="0">
                <a:latin typeface="Arial" pitchFamily="34" charset="0"/>
                <a:cs typeface="Arial" pitchFamily="34" charset="0"/>
              </a:rPr>
              <a:t>Sensitivity and capacity to tackle deep questions about human existence, such as the meaning of life, why do we die, and how did we get here.</a:t>
            </a:r>
          </a:p>
          <a:p>
            <a:pPr algn="just">
              <a:buClr>
                <a:schemeClr val="tx1"/>
              </a:buClr>
              <a:buSzPct val="100000"/>
              <a:buFont typeface="+mj-lt"/>
              <a:buAutoNum type="arabicPeriod"/>
            </a:pPr>
            <a:r>
              <a:rPr lang="en-US" sz="2000" dirty="0">
                <a:solidFill>
                  <a:srgbClr val="C00000"/>
                </a:solidFill>
                <a:latin typeface="Arial" pitchFamily="34" charset="0"/>
                <a:cs typeface="Arial" pitchFamily="34" charset="0"/>
              </a:rPr>
              <a:t>Interpersonal Intelligence (People Smart”): </a:t>
            </a:r>
            <a:r>
              <a:rPr lang="en-US" sz="2000" dirty="0">
                <a:latin typeface="Arial" pitchFamily="34" charset="0"/>
                <a:cs typeface="Arial" pitchFamily="34" charset="0"/>
              </a:rPr>
              <a:t>Interpersonal intelligence is the ability to understand and interact effectively with others. </a:t>
            </a:r>
          </a:p>
        </p:txBody>
      </p:sp>
    </p:spTree>
    <p:extLst>
      <p:ext uri="{BB962C8B-B14F-4D97-AF65-F5344CB8AC3E}">
        <p14:creationId xmlns="" xmlns:p14="http://schemas.microsoft.com/office/powerpoint/2010/main" val="30645297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tx1"/>
                </a:solidFill>
                <a:latin typeface="Arial" pitchFamily="34" charset="0"/>
                <a:cs typeface="Arial" pitchFamily="34" charset="0"/>
              </a:rPr>
              <a:t>Types of intelligence  Cont..</a:t>
            </a:r>
            <a:endParaRPr lang="en-US" sz="3200" dirty="0"/>
          </a:p>
        </p:txBody>
      </p:sp>
      <p:sp>
        <p:nvSpPr>
          <p:cNvPr id="3" name="Content Placeholder 2"/>
          <p:cNvSpPr>
            <a:spLocks noGrp="1"/>
          </p:cNvSpPr>
          <p:nvPr>
            <p:ph sz="quarter" idx="1"/>
          </p:nvPr>
        </p:nvSpPr>
        <p:spPr>
          <a:xfrm>
            <a:off x="457200" y="1905000"/>
            <a:ext cx="8461248" cy="4648200"/>
          </a:xfrm>
        </p:spPr>
        <p:txBody>
          <a:bodyPr>
            <a:normAutofit/>
          </a:bodyPr>
          <a:lstStyle/>
          <a:p>
            <a:pPr marL="342900" indent="-342900" algn="just">
              <a:buClr>
                <a:schemeClr val="tx1"/>
              </a:buClr>
              <a:buSzPct val="77000"/>
              <a:buFont typeface="+mj-lt"/>
              <a:buAutoNum type="arabicPeriod" startAt="6"/>
            </a:pPr>
            <a:r>
              <a:rPr lang="en-US" sz="2000" dirty="0">
                <a:solidFill>
                  <a:srgbClr val="C00000"/>
                </a:solidFill>
                <a:latin typeface="Arial" pitchFamily="34" charset="0"/>
                <a:cs typeface="Arial" pitchFamily="34" charset="0"/>
              </a:rPr>
              <a:t>Bodily-Kinesthetic Intelligence (“Body Smart”): </a:t>
            </a:r>
            <a:r>
              <a:rPr lang="en-US" sz="2000" dirty="0">
                <a:latin typeface="Arial" pitchFamily="34" charset="0"/>
                <a:cs typeface="Arial" pitchFamily="34" charset="0"/>
              </a:rPr>
              <a:t>Bodily kinesthetic intelligence is the capacity to manipulate objects and use a variety of physical skills.  </a:t>
            </a:r>
            <a:endParaRPr lang="en-US" sz="2000" dirty="0" smtClean="0">
              <a:latin typeface="Arial" pitchFamily="34" charset="0"/>
              <a:cs typeface="Arial" pitchFamily="34" charset="0"/>
            </a:endParaRPr>
          </a:p>
          <a:p>
            <a:pPr marL="342900" indent="-342900" algn="just">
              <a:buClr>
                <a:schemeClr val="tx1"/>
              </a:buClr>
              <a:buSzPct val="77000"/>
              <a:buFont typeface="+mj-lt"/>
              <a:buAutoNum type="arabicPeriod" startAt="6"/>
            </a:pPr>
            <a:r>
              <a:rPr lang="en-US" sz="2000" dirty="0">
                <a:solidFill>
                  <a:srgbClr val="C00000"/>
                </a:solidFill>
                <a:latin typeface="Arial" pitchFamily="34" charset="0"/>
                <a:cs typeface="Arial" pitchFamily="34" charset="0"/>
              </a:rPr>
              <a:t>Linguistic Intelligence (Word Smart): </a:t>
            </a:r>
            <a:r>
              <a:rPr lang="en-US" sz="2000" dirty="0">
                <a:latin typeface="Arial" pitchFamily="34" charset="0"/>
                <a:cs typeface="Arial" pitchFamily="34" charset="0"/>
              </a:rPr>
              <a:t>Linguistic intelligence is the ability to think in words and to use language to express and appreciate complex meanings. </a:t>
            </a:r>
            <a:endParaRPr lang="en-US" sz="2000" dirty="0" smtClean="0">
              <a:latin typeface="Arial" pitchFamily="34" charset="0"/>
              <a:cs typeface="Arial" pitchFamily="34" charset="0"/>
            </a:endParaRPr>
          </a:p>
          <a:p>
            <a:pPr marL="342900" indent="-342900" algn="just">
              <a:buClr>
                <a:schemeClr val="tx1"/>
              </a:buClr>
              <a:buSzPct val="77000"/>
              <a:buFont typeface="+mj-lt"/>
              <a:buAutoNum type="arabicPeriod" startAt="6"/>
            </a:pPr>
            <a:r>
              <a:rPr lang="en-US" sz="2000" dirty="0">
                <a:solidFill>
                  <a:srgbClr val="C00000"/>
                </a:solidFill>
                <a:latin typeface="Arial" pitchFamily="34" charset="0"/>
                <a:cs typeface="Arial" pitchFamily="34" charset="0"/>
              </a:rPr>
              <a:t>Intra-personal Intelligence (Self Smart”): </a:t>
            </a:r>
            <a:r>
              <a:rPr lang="en-US" sz="2000" dirty="0">
                <a:latin typeface="Arial" pitchFamily="34" charset="0"/>
                <a:cs typeface="Arial" pitchFamily="34" charset="0"/>
              </a:rPr>
              <a:t>Intra-personal intelligence is the capacity to understand oneself and one’s thoughts and feelings, and to use such knowledge in planning and </a:t>
            </a:r>
            <a:r>
              <a:rPr lang="en-US" sz="2000" dirty="0" err="1">
                <a:latin typeface="Arial" pitchFamily="34" charset="0"/>
                <a:cs typeface="Arial" pitchFamily="34" charset="0"/>
              </a:rPr>
              <a:t>directioning</a:t>
            </a:r>
            <a:r>
              <a:rPr lang="en-US" sz="2000" dirty="0">
                <a:latin typeface="Arial" pitchFamily="34" charset="0"/>
                <a:cs typeface="Arial" pitchFamily="34" charset="0"/>
              </a:rPr>
              <a:t> one’s </a:t>
            </a:r>
            <a:r>
              <a:rPr lang="en-US" sz="2000" dirty="0" smtClean="0">
                <a:latin typeface="Arial" pitchFamily="34" charset="0"/>
                <a:cs typeface="Arial" pitchFamily="34" charset="0"/>
              </a:rPr>
              <a:t>life.</a:t>
            </a:r>
          </a:p>
          <a:p>
            <a:pPr marL="342900" indent="-342900" algn="just">
              <a:buClr>
                <a:schemeClr val="tx1"/>
              </a:buClr>
              <a:buSzPct val="77000"/>
              <a:buFont typeface="+mj-lt"/>
              <a:buAutoNum type="arabicPeriod" startAt="6"/>
            </a:pPr>
            <a:r>
              <a:rPr lang="en-US" sz="2000" dirty="0">
                <a:solidFill>
                  <a:srgbClr val="C00000"/>
                </a:solidFill>
                <a:latin typeface="Arial" pitchFamily="34" charset="0"/>
                <a:cs typeface="Arial" pitchFamily="34" charset="0"/>
              </a:rPr>
              <a:t>Spatial Intelligence (“Picture Smart”): </a:t>
            </a:r>
            <a:r>
              <a:rPr lang="en-US" sz="2000" dirty="0">
                <a:latin typeface="Arial" pitchFamily="34" charset="0"/>
                <a:cs typeface="Arial" pitchFamily="34" charset="0"/>
              </a:rPr>
              <a:t>Spatial intelligence is the ability to think in three dimensions.  Core capacities include mental imagery, spatial reasoning, image manipulation, graphic and artistic skills, and an active imagination.  </a:t>
            </a:r>
          </a:p>
          <a:p>
            <a:pPr marL="342900" indent="-342900" algn="just">
              <a:buClr>
                <a:schemeClr val="tx1"/>
              </a:buClr>
              <a:buSzPct val="77000"/>
              <a:buFont typeface="+mj-lt"/>
              <a:buAutoNum type="arabicPeriod" startAt="6"/>
            </a:pPr>
            <a:endParaRPr lang="en-US" sz="2000" dirty="0">
              <a:latin typeface="Arial" pitchFamily="34" charset="0"/>
              <a:cs typeface="Arial" pitchFamily="34" charset="0"/>
            </a:endParaRPr>
          </a:p>
        </p:txBody>
      </p:sp>
    </p:spTree>
    <p:extLst>
      <p:ext uri="{BB962C8B-B14F-4D97-AF65-F5344CB8AC3E}">
        <p14:creationId xmlns="" xmlns:p14="http://schemas.microsoft.com/office/powerpoint/2010/main" val="115922663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613" y="609600"/>
            <a:ext cx="6447501" cy="479738"/>
          </a:xfrm>
        </p:spPr>
        <p:txBody>
          <a:bodyPr>
            <a:noAutofit/>
          </a:bodyPr>
          <a:lstStyle/>
          <a:p>
            <a:r>
              <a:rPr lang="en-US" sz="3200" b="1" dirty="0" smtClean="0">
                <a:solidFill>
                  <a:schemeClr val="tx1"/>
                </a:solidFill>
                <a:latin typeface="Arial" pitchFamily="34" charset="0"/>
                <a:cs typeface="Arial" pitchFamily="34" charset="0"/>
              </a:rPr>
              <a:t>Theories of intelligence </a:t>
            </a:r>
            <a:endParaRPr lang="en-US" sz="3200" b="1" dirty="0">
              <a:solidFill>
                <a:schemeClr val="tx1"/>
              </a:solidFill>
              <a:latin typeface="Arial" pitchFamily="34" charset="0"/>
              <a:cs typeface="Arial" pitchFamily="34" charset="0"/>
            </a:endParaRPr>
          </a:p>
        </p:txBody>
      </p:sp>
      <p:sp>
        <p:nvSpPr>
          <p:cNvPr id="3" name="Content Placeholder 2"/>
          <p:cNvSpPr>
            <a:spLocks noGrp="1"/>
          </p:cNvSpPr>
          <p:nvPr>
            <p:ph idx="1"/>
          </p:nvPr>
        </p:nvSpPr>
        <p:spPr>
          <a:xfrm>
            <a:off x="305613" y="1794188"/>
            <a:ext cx="8609787" cy="4759012"/>
          </a:xfrm>
        </p:spPr>
        <p:txBody>
          <a:bodyPr>
            <a:normAutofit/>
          </a:bodyPr>
          <a:lstStyle/>
          <a:p>
            <a:pPr marL="342900" indent="-342900" algn="just">
              <a:buClr>
                <a:schemeClr val="tx1"/>
              </a:buClr>
              <a:buSzPct val="100000"/>
              <a:buFont typeface="+mj-lt"/>
              <a:buAutoNum type="arabicPeriod"/>
            </a:pPr>
            <a:r>
              <a:rPr lang="en-US" sz="2000" dirty="0">
                <a:solidFill>
                  <a:srgbClr val="C00000"/>
                </a:solidFill>
                <a:latin typeface="Arial" pitchFamily="34" charset="0"/>
                <a:cs typeface="Arial" pitchFamily="34" charset="0"/>
              </a:rPr>
              <a:t>Two-factor theory: </a:t>
            </a:r>
            <a:r>
              <a:rPr lang="en-US" sz="2000" dirty="0">
                <a:latin typeface="Arial" pitchFamily="34" charset="0"/>
                <a:cs typeface="Arial" pitchFamily="34" charset="0"/>
              </a:rPr>
              <a:t>Spearman proposed Two factor theory of intelligence in 1904. As the name implies, the theory involves two factors namely General(G) and Specific(S) factors. </a:t>
            </a:r>
            <a:endParaRPr lang="en-US" sz="2000" dirty="0" smtClean="0">
              <a:latin typeface="Arial" pitchFamily="34" charset="0"/>
              <a:cs typeface="Arial" pitchFamily="34" charset="0"/>
            </a:endParaRPr>
          </a:p>
          <a:p>
            <a:pPr marL="342900" indent="-342900" algn="just">
              <a:buClr>
                <a:schemeClr val="tx1"/>
              </a:buClr>
              <a:buSzPct val="100000"/>
              <a:buFont typeface="+mj-lt"/>
              <a:buAutoNum type="arabicPeriod"/>
            </a:pPr>
            <a:r>
              <a:rPr lang="en-US" sz="2000" dirty="0">
                <a:solidFill>
                  <a:srgbClr val="C00000"/>
                </a:solidFill>
                <a:latin typeface="Arial" pitchFamily="34" charset="0"/>
                <a:cs typeface="Arial" pitchFamily="34" charset="0"/>
              </a:rPr>
              <a:t>Multi-factor theory of Thorndike: </a:t>
            </a:r>
            <a:r>
              <a:rPr lang="en-US" sz="2000" dirty="0">
                <a:latin typeface="Arial" pitchFamily="34" charset="0"/>
                <a:cs typeface="Arial" pitchFamily="34" charset="0"/>
              </a:rPr>
              <a:t>Thorndike opposed the theory of General intelligence. He proposed that they are Specific stimuli and Specific response. According to him, Intelligence is nothing more than a convenient name for almost infinite number of actual or potential specific connections between these stimuli and responses. </a:t>
            </a:r>
          </a:p>
          <a:p>
            <a:pPr marL="342900" indent="-342900" algn="just">
              <a:buClr>
                <a:schemeClr val="tx1"/>
              </a:buClr>
              <a:buSzPct val="100000"/>
              <a:buFont typeface="+mj-lt"/>
              <a:buAutoNum type="arabicPeriod"/>
            </a:pPr>
            <a:r>
              <a:rPr lang="en-US" sz="2000" dirty="0">
                <a:solidFill>
                  <a:srgbClr val="C00000"/>
                </a:solidFill>
                <a:latin typeface="Arial" pitchFamily="34" charset="0"/>
                <a:cs typeface="Arial" pitchFamily="34" charset="0"/>
              </a:rPr>
              <a:t>Group-factor theory of </a:t>
            </a:r>
            <a:r>
              <a:rPr lang="en-US" sz="2000" dirty="0" smtClean="0">
                <a:solidFill>
                  <a:srgbClr val="C00000"/>
                </a:solidFill>
                <a:latin typeface="Arial" pitchFamily="34" charset="0"/>
                <a:cs typeface="Arial" pitchFamily="34" charset="0"/>
              </a:rPr>
              <a:t>Thurston: </a:t>
            </a:r>
            <a:r>
              <a:rPr lang="en-US" sz="2000" dirty="0" smtClean="0">
                <a:latin typeface="Arial" pitchFamily="34" charset="0"/>
                <a:cs typeface="Arial" pitchFamily="34" charset="0"/>
              </a:rPr>
              <a:t>Thurston </a:t>
            </a:r>
            <a:r>
              <a:rPr lang="en-US" sz="2000" dirty="0">
                <a:latin typeface="Arial" pitchFamily="34" charset="0"/>
                <a:cs typeface="Arial" pitchFamily="34" charset="0"/>
              </a:rPr>
              <a:t>and his associates proposed the Group factor theory. According to this theory, Intelligent activity is not an expression of innumerable highly specific factor as </a:t>
            </a:r>
            <a:r>
              <a:rPr lang="en-US" sz="2000" dirty="0" smtClean="0">
                <a:latin typeface="Arial" pitchFamily="34" charset="0"/>
                <a:cs typeface="Arial" pitchFamily="34" charset="0"/>
              </a:rPr>
              <a:t>Thorndike </a:t>
            </a:r>
            <a:r>
              <a:rPr lang="en-US" sz="2000" dirty="0">
                <a:latin typeface="Arial" pitchFamily="34" charset="0"/>
                <a:cs typeface="Arial" pitchFamily="34" charset="0"/>
              </a:rPr>
              <a:t>claimed. Nor it is the expression primarily of a general factor as Spearman held. </a:t>
            </a:r>
          </a:p>
          <a:p>
            <a:pPr marL="342900" indent="-342900" algn="just">
              <a:buClr>
                <a:schemeClr val="tx1"/>
              </a:buClr>
              <a:buSzPct val="100000"/>
              <a:buFont typeface="+mj-lt"/>
              <a:buAutoNum type="arabicPeriod"/>
            </a:pPr>
            <a:endParaRPr lang="en-US" sz="1800" b="1" dirty="0">
              <a:latin typeface="Arial" panose="020B0604020202020204" pitchFamily="34" charset="0"/>
              <a:cs typeface="Arial" panose="020B0604020202020204" pitchFamily="34" charset="0"/>
            </a:endParaRPr>
          </a:p>
        </p:txBody>
      </p:sp>
    </p:spTree>
    <p:extLst>
      <p:ext uri="{BB962C8B-B14F-4D97-AF65-F5344CB8AC3E}">
        <p14:creationId xmlns="" xmlns:p14="http://schemas.microsoft.com/office/powerpoint/2010/main" val="245071013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Title 1"/>
          <p:cNvSpPr txBox="1">
            <a:spLocks/>
          </p:cNvSpPr>
          <p:nvPr/>
        </p:nvSpPr>
        <p:spPr>
          <a:xfrm>
            <a:off x="7701460" y="5867400"/>
            <a:ext cx="1079627" cy="457200"/>
          </a:xfrm>
          <a:prstGeom prst="rect">
            <a:avLst/>
          </a:prstGeom>
        </p:spPr>
        <p:txBody>
          <a:bodyPr vert="horz" anchor="ctr">
            <a:norm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1800" b="1" dirty="0" smtClean="0">
                <a:latin typeface="Arial" panose="020B0604020202020204" pitchFamily="34" charset="0"/>
                <a:cs typeface="Arial" panose="020B0604020202020204" pitchFamily="34" charset="0"/>
              </a:rPr>
              <a:t>Video 4</a:t>
            </a:r>
            <a:endParaRPr lang="en-US" sz="1800" b="1" dirty="0">
              <a:latin typeface="Arial" panose="020B0604020202020204" pitchFamily="34" charset="0"/>
              <a:cs typeface="Arial" panose="020B0604020202020204" pitchFamily="34" charset="0"/>
            </a:endParaRPr>
          </a:p>
        </p:txBody>
      </p:sp>
      <p:pic>
        <p:nvPicPr>
          <p:cNvPr id="7" name="video 4.wmv">
            <a:hlinkClick r:id="" action="ppaction://media"/>
          </p:cNvPr>
          <p:cNvPicPr>
            <a:picLocks noGrp="1" noRot="1" noChangeAspect="1"/>
          </p:cNvPicPr>
          <p:nvPr>
            <p:ph sz="quarter" idx="1"/>
            <a:videoFile r:link="rId1"/>
          </p:nvPr>
        </p:nvPicPr>
        <p:blipFill>
          <a:blip r:embed="rId3"/>
          <a:stretch>
            <a:fillRect/>
          </a:stretch>
        </p:blipFill>
        <p:spPr>
          <a:xfrm>
            <a:off x="990600" y="1828800"/>
            <a:ext cx="6975475" cy="3923705"/>
          </a:xfrm>
          <a:prstGeom prst="rect">
            <a:avLst/>
          </a:prstGeom>
        </p:spPr>
      </p:pic>
    </p:spTree>
    <p:extLst>
      <p:ext uri="{BB962C8B-B14F-4D97-AF65-F5344CB8AC3E}">
        <p14:creationId xmlns="" xmlns:p14="http://schemas.microsoft.com/office/powerpoint/2010/main" val="24004590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067"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3810000"/>
            <a:ext cx="6477000" cy="1828800"/>
          </a:xfrm>
        </p:spPr>
        <p:txBody>
          <a:bodyPr>
            <a:normAutofit/>
          </a:bodyPr>
          <a:lstStyle/>
          <a:p>
            <a:pPr algn="ctr"/>
            <a:r>
              <a:rPr lang="en-US" sz="3600" b="1" dirty="0" smtClean="0">
                <a:solidFill>
                  <a:schemeClr val="tx1"/>
                </a:solidFill>
                <a:latin typeface="Arial" pitchFamily="34" charset="0"/>
                <a:cs typeface="Arial" pitchFamily="34" charset="0"/>
              </a:rPr>
              <a:t>Liking and Friendship</a:t>
            </a:r>
            <a:endParaRPr lang="en-US" sz="3600" dirty="0"/>
          </a:p>
        </p:txBody>
      </p:sp>
      <p:sp>
        <p:nvSpPr>
          <p:cNvPr id="3" name="Subtitle 2"/>
          <p:cNvSpPr>
            <a:spLocks noGrp="1"/>
          </p:cNvSpPr>
          <p:nvPr>
            <p:ph type="subTitle" idx="1"/>
          </p:nvPr>
        </p:nvSpPr>
        <p:spPr/>
        <p:txBody>
          <a:bodyPr>
            <a:normAutofit/>
          </a:bodyPr>
          <a:lstStyle/>
          <a:p>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4" name="Picture 2" descr="http://inthecac.com/wp-content/uploads/2012/02/Law-of-Friendship.jpg"/>
          <p:cNvPicPr>
            <a:picLocks noChangeAspect="1" noChangeArrowheads="1"/>
          </p:cNvPicPr>
          <p:nvPr/>
        </p:nvPicPr>
        <p:blipFill>
          <a:blip r:embed="rId2"/>
          <a:srcRect/>
          <a:stretch>
            <a:fillRect/>
          </a:stretch>
        </p:blipFill>
        <p:spPr bwMode="auto">
          <a:xfrm>
            <a:off x="2438400" y="1219200"/>
            <a:ext cx="4614930" cy="3276600"/>
          </a:xfrm>
          <a:prstGeom prst="rect">
            <a:avLst/>
          </a:prstGeom>
          <a:noFill/>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3" cstate="print"/>
          <a:srcRect/>
          <a:stretch>
            <a:fillRect/>
          </a:stretch>
        </p:blipFill>
        <p:spPr bwMode="auto">
          <a:xfrm>
            <a:off x="6153150" y="3962400"/>
            <a:ext cx="2838450" cy="2667000"/>
          </a:xfrm>
          <a:prstGeom prst="rect">
            <a:avLst/>
          </a:prstGeom>
          <a:noFill/>
          <a:ln w="9525">
            <a:noFill/>
            <a:miter lim="800000"/>
            <a:headEnd/>
            <a:tailEnd/>
          </a:ln>
          <a:effectLst>
            <a:outerShdw blurRad="50800" dist="50800" dir="5400000" algn="ctr" rotWithShape="0">
              <a:schemeClr val="bg1"/>
            </a:outerShdw>
          </a:effectLst>
        </p:spPr>
      </p:pic>
      <p:sp>
        <p:nvSpPr>
          <p:cNvPr id="3" name="Content Placeholder 2"/>
          <p:cNvSpPr>
            <a:spLocks noGrp="1"/>
          </p:cNvSpPr>
          <p:nvPr>
            <p:ph sz="quarter" idx="1"/>
          </p:nvPr>
        </p:nvSpPr>
        <p:spPr>
          <a:xfrm>
            <a:off x="457200" y="1524000"/>
            <a:ext cx="8229600" cy="5334000"/>
          </a:xfrm>
        </p:spPr>
        <p:txBody>
          <a:bodyPr>
            <a:normAutofit fontScale="92500" lnSpcReduction="20000"/>
          </a:bodyPr>
          <a:lstStyle/>
          <a:p>
            <a:pPr algn="just"/>
            <a:r>
              <a:rPr lang="en-US" sz="2400" dirty="0" smtClean="0">
                <a:solidFill>
                  <a:srgbClr val="FF0000"/>
                </a:solidFill>
                <a:latin typeface="Arial" pitchFamily="34" charset="0"/>
                <a:cs typeface="Arial" pitchFamily="34" charset="0"/>
              </a:rPr>
              <a:t>Social Psychology: </a:t>
            </a:r>
            <a:r>
              <a:rPr lang="en-US" sz="2400" dirty="0" smtClean="0">
                <a:latin typeface="Arial" pitchFamily="34" charset="0"/>
                <a:cs typeface="Arial" pitchFamily="34" charset="0"/>
              </a:rPr>
              <a:t>Study of how others influence our thoughts, feelings, and actions. Our behavior is affected by our inner attitudes as well as by external social influences</a:t>
            </a:r>
            <a:endParaRPr lang="en-US" sz="2400" dirty="0" smtClean="0">
              <a:solidFill>
                <a:srgbClr val="FF0000"/>
              </a:solidFill>
              <a:latin typeface="Arial" pitchFamily="34" charset="0"/>
              <a:cs typeface="Arial" pitchFamily="34" charset="0"/>
            </a:endParaRPr>
          </a:p>
          <a:p>
            <a:pPr marL="274320" lvl="1" indent="-274320" algn="just">
              <a:spcBef>
                <a:spcPts val="580"/>
              </a:spcBef>
              <a:buClr>
                <a:schemeClr val="accent1"/>
              </a:buClr>
            </a:pPr>
            <a:r>
              <a:rPr lang="en-US" sz="2400" dirty="0" smtClean="0">
                <a:solidFill>
                  <a:srgbClr val="FF0000"/>
                </a:solidFill>
                <a:latin typeface="Arial" pitchFamily="34" charset="0"/>
                <a:cs typeface="Arial" pitchFamily="34" charset="0"/>
              </a:rPr>
              <a:t>Social Relations- Liking and Attraction</a:t>
            </a:r>
          </a:p>
          <a:p>
            <a:pPr lvl="1" algn="just"/>
            <a:r>
              <a:rPr lang="en-US" sz="2400" dirty="0" smtClean="0">
                <a:latin typeface="Arial" pitchFamily="34" charset="0"/>
                <a:cs typeface="Arial" pitchFamily="34" charset="0"/>
              </a:rPr>
              <a:t>The Need to Belong is a basic human motive</a:t>
            </a:r>
          </a:p>
          <a:p>
            <a:pPr lvl="1" algn="just"/>
            <a:r>
              <a:rPr lang="en-US" altLang="ko-KR" sz="2400" dirty="0" smtClean="0">
                <a:latin typeface="Arial" pitchFamily="34" charset="0"/>
                <a:ea typeface="Gulim" pitchFamily="34" charset="-127"/>
                <a:cs typeface="Arial" pitchFamily="34" charset="0"/>
              </a:rPr>
              <a:t>Ostracism</a:t>
            </a:r>
          </a:p>
          <a:p>
            <a:pPr lvl="2" algn="just"/>
            <a:r>
              <a:rPr lang="en-US" altLang="ko-KR" sz="2400" dirty="0" smtClean="0">
                <a:latin typeface="Arial" pitchFamily="34" charset="0"/>
                <a:ea typeface="Gulim" pitchFamily="34" charset="-127"/>
                <a:cs typeface="Arial" pitchFamily="34" charset="0"/>
              </a:rPr>
              <a:t>Acts of excluding or ignoring.</a:t>
            </a:r>
          </a:p>
          <a:p>
            <a:pPr lvl="2" algn="just"/>
            <a:r>
              <a:rPr lang="en-US" altLang="ko-KR" sz="2400" dirty="0" smtClean="0">
                <a:latin typeface="Arial" pitchFamily="34" charset="0"/>
                <a:ea typeface="Gulim" pitchFamily="34" charset="-127"/>
                <a:cs typeface="Arial" pitchFamily="34" charset="0"/>
              </a:rPr>
              <a:t>Often used as social punishment.</a:t>
            </a:r>
          </a:p>
          <a:p>
            <a:pPr lvl="1" algn="just"/>
            <a:r>
              <a:rPr lang="en-US" sz="2400" dirty="0" smtClean="0">
                <a:latin typeface="Arial" pitchFamily="34" charset="0"/>
                <a:cs typeface="Arial" pitchFamily="34" charset="0"/>
              </a:rPr>
              <a:t>Need for Affiliation</a:t>
            </a:r>
          </a:p>
          <a:p>
            <a:pPr lvl="2" algn="just"/>
            <a:r>
              <a:rPr lang="en-US" sz="2400" dirty="0" smtClean="0">
                <a:latin typeface="Arial" pitchFamily="34" charset="0"/>
                <a:cs typeface="Arial" pitchFamily="34" charset="0"/>
              </a:rPr>
              <a:t>The desire to establish social contact with others.</a:t>
            </a:r>
          </a:p>
          <a:p>
            <a:pPr lvl="2" algn="just"/>
            <a:r>
              <a:rPr lang="en-US" sz="2400" dirty="0" smtClean="0">
                <a:latin typeface="Arial" pitchFamily="34" charset="0"/>
                <a:cs typeface="Arial" pitchFamily="34" charset="0"/>
              </a:rPr>
              <a:t>Benefits of Affiliation</a:t>
            </a:r>
          </a:p>
          <a:p>
            <a:pPr lvl="4" algn="just"/>
            <a:r>
              <a:rPr lang="en-US" sz="2400" dirty="0" smtClean="0">
                <a:solidFill>
                  <a:srgbClr val="000000"/>
                </a:solidFill>
                <a:latin typeface="Arial" pitchFamily="34" charset="0"/>
                <a:cs typeface="Arial" pitchFamily="34" charset="0"/>
              </a:rPr>
              <a:t>Sense of attachment</a:t>
            </a:r>
          </a:p>
          <a:p>
            <a:pPr lvl="4" algn="just"/>
            <a:r>
              <a:rPr lang="en-US" sz="2400" dirty="0" smtClean="0">
                <a:solidFill>
                  <a:srgbClr val="000000"/>
                </a:solidFill>
                <a:latin typeface="Arial" pitchFamily="34" charset="0"/>
                <a:cs typeface="Arial" pitchFamily="34" charset="0"/>
              </a:rPr>
              <a:t>Social integration</a:t>
            </a:r>
            <a:endParaRPr lang="en-US" sz="2600" dirty="0" smtClean="0">
              <a:solidFill>
                <a:srgbClr val="000000"/>
              </a:solidFill>
              <a:latin typeface="Arial" pitchFamily="34" charset="0"/>
              <a:cs typeface="Arial" pitchFamily="34" charset="0"/>
            </a:endParaRPr>
          </a:p>
          <a:p>
            <a:pPr lvl="4" algn="just"/>
            <a:r>
              <a:rPr lang="en-US" sz="2400" dirty="0" smtClean="0">
                <a:solidFill>
                  <a:srgbClr val="000000"/>
                </a:solidFill>
                <a:latin typeface="Arial" pitchFamily="34" charset="0"/>
                <a:cs typeface="Arial" pitchFamily="34" charset="0"/>
              </a:rPr>
              <a:t>Reassurance of worth</a:t>
            </a:r>
          </a:p>
          <a:p>
            <a:pPr lvl="4" algn="just"/>
            <a:r>
              <a:rPr lang="en-US" sz="2400" dirty="0" smtClean="0">
                <a:solidFill>
                  <a:srgbClr val="000000"/>
                </a:solidFill>
                <a:latin typeface="Arial" pitchFamily="34" charset="0"/>
                <a:cs typeface="Arial" pitchFamily="34" charset="0"/>
              </a:rPr>
              <a:t>Sense of reliable alliance</a:t>
            </a:r>
          </a:p>
          <a:p>
            <a:pPr lvl="4" algn="just"/>
            <a:r>
              <a:rPr lang="en-US" sz="2400" dirty="0" smtClean="0">
                <a:solidFill>
                  <a:srgbClr val="000000"/>
                </a:solidFill>
                <a:latin typeface="Arial" pitchFamily="34" charset="0"/>
                <a:cs typeface="Arial" pitchFamily="34" charset="0"/>
              </a:rPr>
              <a:t>Guidance</a:t>
            </a:r>
          </a:p>
          <a:p>
            <a:pPr lvl="1" algn="just"/>
            <a:endParaRPr lang="en-US" altLang="ko-KR" dirty="0" smtClean="0">
              <a:ea typeface="Gulim" pitchFamily="34" charset="-127"/>
            </a:endParaRPr>
          </a:p>
          <a:p>
            <a:pPr lvl="1" algn="just">
              <a:lnSpc>
                <a:spcPct val="90000"/>
              </a:lnSpc>
            </a:pPr>
            <a:endParaRPr lang="en-US" dirty="0" smtClean="0"/>
          </a:p>
          <a:p>
            <a:endParaRPr lang="en-US" dirty="0"/>
          </a:p>
        </p:txBody>
      </p:sp>
      <p:sp>
        <p:nvSpPr>
          <p:cNvPr id="4" name="Rectangle 3"/>
          <p:cNvSpPr/>
          <p:nvPr/>
        </p:nvSpPr>
        <p:spPr>
          <a:xfrm>
            <a:off x="480787" y="558225"/>
            <a:ext cx="3804247" cy="584775"/>
          </a:xfrm>
          <a:prstGeom prst="rect">
            <a:avLst/>
          </a:prstGeom>
        </p:spPr>
        <p:txBody>
          <a:bodyPr wrap="none">
            <a:spAutoFit/>
          </a:bodyPr>
          <a:lstStyle/>
          <a:p>
            <a:r>
              <a:rPr lang="en-US" sz="3200" b="1" dirty="0" smtClean="0">
                <a:latin typeface="Arial" panose="020B0604020202020204" pitchFamily="34" charset="0"/>
                <a:cs typeface="Arial" panose="020B0604020202020204" pitchFamily="34" charset="0"/>
              </a:rPr>
              <a:t>Social Psychology</a:t>
            </a:r>
            <a:endParaRPr lang="en-US" sz="3200" b="1" dirty="0">
              <a:latin typeface="Arial" panose="020B0604020202020204" pitchFamily="34" charset="0"/>
              <a:cs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3D\Desktop\New Picture.png"/>
          <p:cNvPicPr>
            <a:picLocks noChangeAspect="1" noChangeArrowheads="1"/>
          </p:cNvPicPr>
          <p:nvPr/>
        </p:nvPicPr>
        <p:blipFill>
          <a:blip r:embed="rId3" cstate="print"/>
          <a:srcRect/>
          <a:stretch>
            <a:fillRect/>
          </a:stretch>
        </p:blipFill>
        <p:spPr bwMode="auto">
          <a:xfrm>
            <a:off x="7381832" y="4724400"/>
            <a:ext cx="1762168" cy="1179820"/>
          </a:xfrm>
          <a:prstGeom prst="rect">
            <a:avLst/>
          </a:prstGeom>
          <a:noFill/>
        </p:spPr>
      </p:pic>
      <p:pic>
        <p:nvPicPr>
          <p:cNvPr id="4" name="Picture 3" descr="C:\Users\3D\Downloads\images (6).jpg"/>
          <p:cNvPicPr>
            <a:picLocks noChangeAspect="1" noChangeArrowheads="1"/>
          </p:cNvPicPr>
          <p:nvPr/>
        </p:nvPicPr>
        <p:blipFill>
          <a:blip r:embed="rId4" cstate="print"/>
          <a:srcRect/>
          <a:stretch>
            <a:fillRect/>
          </a:stretch>
        </p:blipFill>
        <p:spPr bwMode="auto">
          <a:xfrm>
            <a:off x="7086600" y="2895600"/>
            <a:ext cx="2057400" cy="1143000"/>
          </a:xfrm>
          <a:prstGeom prst="rect">
            <a:avLst/>
          </a:prstGeom>
          <a:noFill/>
        </p:spPr>
      </p:pic>
      <p:sp>
        <p:nvSpPr>
          <p:cNvPr id="3" name="Content Placeholder 2"/>
          <p:cNvSpPr>
            <a:spLocks noGrp="1"/>
          </p:cNvSpPr>
          <p:nvPr>
            <p:ph sz="quarter" idx="1"/>
          </p:nvPr>
        </p:nvSpPr>
        <p:spPr>
          <a:xfrm>
            <a:off x="76200" y="1524000"/>
            <a:ext cx="8839200" cy="5334000"/>
          </a:xfrm>
        </p:spPr>
        <p:txBody>
          <a:bodyPr>
            <a:normAutofit/>
          </a:bodyPr>
          <a:lstStyle/>
          <a:p>
            <a:pPr lvl="1" algn="just"/>
            <a:r>
              <a:rPr lang="en-US" sz="2000" dirty="0" smtClean="0">
                <a:solidFill>
                  <a:schemeClr val="accent1"/>
                </a:solidFill>
                <a:latin typeface="Arial" pitchFamily="34" charset="0"/>
                <a:cs typeface="Arial" pitchFamily="34" charset="0"/>
              </a:rPr>
              <a:t>Familiarity: Being There</a:t>
            </a:r>
          </a:p>
          <a:p>
            <a:pPr lvl="2" algn="just"/>
            <a:r>
              <a:rPr lang="en-US" sz="2000" dirty="0" smtClean="0">
                <a:latin typeface="Arial" pitchFamily="34" charset="0"/>
                <a:cs typeface="Arial" pitchFamily="34" charset="0"/>
              </a:rPr>
              <a:t>Proximity: The physical closeness of two people is the single best predictor of the development of a social relationship.</a:t>
            </a:r>
          </a:p>
          <a:p>
            <a:pPr lvl="2" algn="just"/>
            <a:r>
              <a:rPr lang="en-US" sz="2000" dirty="0" smtClean="0">
                <a:latin typeface="Arial" pitchFamily="34" charset="0"/>
                <a:cs typeface="Arial" pitchFamily="34" charset="0"/>
              </a:rPr>
              <a:t>Mere Exposure :The more often we are exposed to a stimulus, the more we come to like that stimulus.</a:t>
            </a:r>
          </a:p>
          <a:p>
            <a:pPr lvl="1" algn="just"/>
            <a:r>
              <a:rPr lang="en-US" sz="2000" dirty="0" smtClean="0">
                <a:solidFill>
                  <a:schemeClr val="accent1"/>
                </a:solidFill>
                <a:latin typeface="Arial" pitchFamily="34" charset="0"/>
                <a:cs typeface="Arial" pitchFamily="34" charset="0"/>
              </a:rPr>
              <a:t>Physical Attractiveness</a:t>
            </a:r>
          </a:p>
          <a:p>
            <a:pPr lvl="2" algn="just"/>
            <a:r>
              <a:rPr lang="en-US" sz="2000" dirty="0" smtClean="0">
                <a:latin typeface="Arial" pitchFamily="34" charset="0"/>
                <a:cs typeface="Arial" pitchFamily="34" charset="0"/>
              </a:rPr>
              <a:t>We react more favorably to others who are physically attractive than to those who are not</a:t>
            </a:r>
          </a:p>
          <a:p>
            <a:pPr lvl="1" algn="just"/>
            <a:r>
              <a:rPr lang="en-US" sz="2000" dirty="0" smtClean="0">
                <a:solidFill>
                  <a:schemeClr val="accent1"/>
                </a:solidFill>
                <a:latin typeface="Arial" pitchFamily="34" charset="0"/>
                <a:cs typeface="Arial" pitchFamily="34" charset="0"/>
              </a:rPr>
              <a:t>Similarity</a:t>
            </a:r>
          </a:p>
          <a:p>
            <a:pPr lvl="2" algn="just"/>
            <a:r>
              <a:rPr lang="en-US" sz="2000" dirty="0" smtClean="0">
                <a:latin typeface="Arial" pitchFamily="34" charset="0"/>
                <a:cs typeface="Arial" pitchFamily="34" charset="0"/>
              </a:rPr>
              <a:t>a match between our interests, attitudes, values, background,  or personality and those of another person.</a:t>
            </a:r>
          </a:p>
          <a:p>
            <a:pPr lvl="1" algn="just"/>
            <a:r>
              <a:rPr lang="en-US" sz="2000" dirty="0" smtClean="0">
                <a:solidFill>
                  <a:schemeClr val="accent1"/>
                </a:solidFill>
                <a:latin typeface="Arial" pitchFamily="34" charset="0"/>
                <a:cs typeface="Arial" pitchFamily="34" charset="0"/>
              </a:rPr>
              <a:t>Reciprocal Liking</a:t>
            </a:r>
          </a:p>
          <a:p>
            <a:pPr lvl="2" algn="just"/>
            <a:r>
              <a:rPr lang="en-US" sz="2000" dirty="0" smtClean="0">
                <a:latin typeface="Arial" pitchFamily="34" charset="0"/>
                <a:cs typeface="Arial" pitchFamily="34" charset="0"/>
              </a:rPr>
              <a:t>One of the most potent determinants of our liking someone is if we believe that that person likes us.</a:t>
            </a:r>
          </a:p>
          <a:p>
            <a:pPr lvl="1"/>
            <a:endParaRPr lang="en-US" b="1" dirty="0" smtClean="0"/>
          </a:p>
          <a:p>
            <a:endParaRPr lang="en-US" dirty="0"/>
          </a:p>
        </p:txBody>
      </p:sp>
      <p:pic>
        <p:nvPicPr>
          <p:cNvPr id="8" name="Picture 4" descr="j0262918"/>
          <p:cNvPicPr>
            <a:picLocks noChangeAspect="1" noChangeArrowheads="1"/>
          </p:cNvPicPr>
          <p:nvPr/>
        </p:nvPicPr>
        <p:blipFill>
          <a:blip r:embed="rId5" cstate="print"/>
          <a:srcRect/>
          <a:stretch>
            <a:fillRect/>
          </a:stretch>
        </p:blipFill>
        <p:spPr bwMode="auto">
          <a:xfrm>
            <a:off x="7010400" y="762000"/>
            <a:ext cx="1905000" cy="1132974"/>
          </a:xfrm>
          <a:prstGeom prst="rect">
            <a:avLst/>
          </a:prstGeom>
          <a:noFill/>
        </p:spPr>
      </p:pic>
      <p:sp>
        <p:nvSpPr>
          <p:cNvPr id="6" name="Rectangle 5"/>
          <p:cNvSpPr/>
          <p:nvPr/>
        </p:nvSpPr>
        <p:spPr>
          <a:xfrm>
            <a:off x="381000" y="152400"/>
            <a:ext cx="8206013" cy="1077218"/>
          </a:xfrm>
          <a:prstGeom prst="rect">
            <a:avLst/>
          </a:prstGeom>
        </p:spPr>
        <p:txBody>
          <a:bodyPr wrap="square">
            <a:spAutoFit/>
          </a:bodyPr>
          <a:lstStyle/>
          <a:p>
            <a:r>
              <a:rPr lang="en-US" sz="3200" b="1" dirty="0" smtClean="0">
                <a:latin typeface="Arial" panose="020B0604020202020204" pitchFamily="34" charset="0"/>
                <a:cs typeface="Arial" panose="020B0604020202020204" pitchFamily="34" charset="0"/>
              </a:rPr>
              <a:t>Factors Involved in Interpersonal Attraction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76200" y="1447800"/>
            <a:ext cx="8763000" cy="5410200"/>
          </a:xfrm>
        </p:spPr>
        <p:txBody>
          <a:bodyPr>
            <a:normAutofit/>
          </a:bodyPr>
          <a:lstStyle/>
          <a:p>
            <a:pPr lvl="1" algn="just"/>
            <a:r>
              <a:rPr lang="en-US" sz="2000" dirty="0" smtClean="0">
                <a:latin typeface="Arial" pitchFamily="34" charset="0"/>
                <a:cs typeface="Arial" pitchFamily="34" charset="0"/>
              </a:rPr>
              <a:t>Social exchange Theory-</a:t>
            </a:r>
            <a:r>
              <a:rPr lang="en-GB" sz="2000" dirty="0" smtClean="0">
                <a:latin typeface="Arial" pitchFamily="34" charset="0"/>
                <a:cs typeface="Arial" pitchFamily="34" charset="0"/>
              </a:rPr>
              <a:t>everyone tries to maximise the rewards they obtain form a relationship and try to minimise the costs.</a:t>
            </a:r>
          </a:p>
          <a:p>
            <a:pPr lvl="2" algn="just"/>
            <a:r>
              <a:rPr lang="en-US" sz="2000" dirty="0" smtClean="0">
                <a:latin typeface="Arial" pitchFamily="34" charset="0"/>
                <a:cs typeface="Arial" pitchFamily="34" charset="0"/>
              </a:rPr>
              <a:t>There are 4 basic steps:</a:t>
            </a:r>
          </a:p>
          <a:p>
            <a:pPr lvl="3" algn="just">
              <a:buNone/>
            </a:pPr>
            <a:r>
              <a:rPr lang="en-US" dirty="0" smtClean="0">
                <a:latin typeface="Arial" pitchFamily="34" charset="0"/>
                <a:cs typeface="Arial" pitchFamily="34" charset="0"/>
              </a:rPr>
              <a:t>	</a:t>
            </a:r>
            <a:r>
              <a:rPr lang="en-US" dirty="0" smtClean="0">
                <a:solidFill>
                  <a:schemeClr val="accent1"/>
                </a:solidFill>
                <a:latin typeface="Arial" pitchFamily="34" charset="0"/>
                <a:cs typeface="Arial" pitchFamily="34" charset="0"/>
              </a:rPr>
              <a:t>Reward:</a:t>
            </a:r>
            <a:r>
              <a:rPr lang="en-US" dirty="0" smtClean="0">
                <a:latin typeface="Arial" pitchFamily="34" charset="0"/>
                <a:cs typeface="Arial" pitchFamily="34" charset="0"/>
              </a:rPr>
              <a:t> positive, gratifying aspects of the relationship that make it worthwhile and reinforcing 	</a:t>
            </a:r>
          </a:p>
          <a:p>
            <a:pPr lvl="3" algn="just">
              <a:buNone/>
            </a:pPr>
            <a:r>
              <a:rPr lang="en-US" dirty="0" smtClean="0">
                <a:latin typeface="Arial" pitchFamily="34" charset="0"/>
                <a:cs typeface="Arial" pitchFamily="34" charset="0"/>
              </a:rPr>
              <a:t>	</a:t>
            </a:r>
            <a:r>
              <a:rPr lang="en-US" dirty="0" smtClean="0">
                <a:solidFill>
                  <a:schemeClr val="accent1"/>
                </a:solidFill>
                <a:latin typeface="Arial" pitchFamily="34" charset="0"/>
                <a:cs typeface="Arial" pitchFamily="34" charset="0"/>
              </a:rPr>
              <a:t>Cost :</a:t>
            </a:r>
            <a:r>
              <a:rPr lang="en-US" dirty="0" smtClean="0">
                <a:latin typeface="Arial" pitchFamily="34" charset="0"/>
                <a:cs typeface="Arial" pitchFamily="34" charset="0"/>
              </a:rPr>
              <a:t> The other side of the coin, and all relationships have some costs attached to them. </a:t>
            </a:r>
          </a:p>
          <a:p>
            <a:pPr lvl="3" algn="just">
              <a:buNone/>
            </a:pPr>
            <a:r>
              <a:rPr lang="en-US" dirty="0" smtClean="0">
                <a:latin typeface="Arial" pitchFamily="34" charset="0"/>
                <a:cs typeface="Arial" pitchFamily="34" charset="0"/>
              </a:rPr>
              <a:t>	</a:t>
            </a:r>
            <a:r>
              <a:rPr lang="en-US" dirty="0" smtClean="0">
                <a:solidFill>
                  <a:schemeClr val="accent1"/>
                </a:solidFill>
                <a:latin typeface="Arial" pitchFamily="34" charset="0"/>
                <a:cs typeface="Arial" pitchFamily="34" charset="0"/>
              </a:rPr>
              <a:t>Outcome:  </a:t>
            </a:r>
            <a:r>
              <a:rPr lang="en-US" dirty="0" smtClean="0">
                <a:latin typeface="Arial" pitchFamily="34" charset="0"/>
                <a:cs typeface="Arial" pitchFamily="34" charset="0"/>
              </a:rPr>
              <a:t>Reward – cost = outcome</a:t>
            </a:r>
          </a:p>
          <a:p>
            <a:pPr lvl="3" algn="just">
              <a:buNone/>
            </a:pPr>
            <a:r>
              <a:rPr lang="en-US" dirty="0" smtClean="0">
                <a:latin typeface="Arial" pitchFamily="34" charset="0"/>
                <a:cs typeface="Arial" pitchFamily="34" charset="0"/>
              </a:rPr>
              <a:t>	</a:t>
            </a:r>
            <a:r>
              <a:rPr lang="en-US" dirty="0" smtClean="0">
                <a:solidFill>
                  <a:schemeClr val="accent1"/>
                </a:solidFill>
                <a:latin typeface="Arial" pitchFamily="34" charset="0"/>
                <a:cs typeface="Arial" pitchFamily="34" charset="0"/>
              </a:rPr>
              <a:t>Comparison level: </a:t>
            </a:r>
            <a:r>
              <a:rPr lang="en-US" dirty="0" smtClean="0">
                <a:latin typeface="Arial" pitchFamily="34" charset="0"/>
                <a:cs typeface="Arial" pitchFamily="34" charset="0"/>
              </a:rPr>
              <a:t>People’s expectations about the level of rewards and punishments they are likely to receive in a particular relationship 		</a:t>
            </a:r>
          </a:p>
          <a:p>
            <a:pPr lvl="1" algn="just"/>
            <a:r>
              <a:rPr lang="en-US" sz="2000" dirty="0" smtClean="0">
                <a:latin typeface="Arial" pitchFamily="34" charset="0"/>
                <a:cs typeface="Arial" pitchFamily="34" charset="0"/>
              </a:rPr>
              <a:t>Equity Theory- Proponents of equity theory describe equitable relationships as the happiest and most stable. </a:t>
            </a:r>
          </a:p>
          <a:p>
            <a:pPr lvl="1" algn="just"/>
            <a:r>
              <a:rPr lang="en-US" sz="2000" dirty="0" smtClean="0">
                <a:latin typeface="Arial" pitchFamily="34" charset="0"/>
                <a:cs typeface="Arial" pitchFamily="34" charset="0"/>
              </a:rPr>
              <a:t>Gain- loss Theory-According to this theory changes in another person evaluation of us will have more impact on our liking for him/ her then if the evaluation were constant. </a:t>
            </a:r>
          </a:p>
          <a:p>
            <a:pPr lvl="2"/>
            <a:endParaRPr lang="en-US" b="1" dirty="0"/>
          </a:p>
        </p:txBody>
      </p:sp>
      <p:sp>
        <p:nvSpPr>
          <p:cNvPr id="6" name="Rectangle 5"/>
          <p:cNvSpPr/>
          <p:nvPr/>
        </p:nvSpPr>
        <p:spPr>
          <a:xfrm>
            <a:off x="304800" y="558225"/>
            <a:ext cx="8206013" cy="584775"/>
          </a:xfrm>
          <a:prstGeom prst="rect">
            <a:avLst/>
          </a:prstGeom>
        </p:spPr>
        <p:txBody>
          <a:bodyPr wrap="square">
            <a:spAutoFit/>
          </a:bodyPr>
          <a:lstStyle/>
          <a:p>
            <a:r>
              <a:rPr lang="en-US" sz="3200" b="1" dirty="0" smtClean="0">
                <a:latin typeface="Arial" panose="020B0604020202020204" pitchFamily="34" charset="0"/>
                <a:cs typeface="Arial" panose="020B0604020202020204" pitchFamily="34" charset="0"/>
              </a:rPr>
              <a:t>Theories Of Liking and Attraction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itle 1"/>
          <p:cNvSpPr txBox="1">
            <a:spLocks/>
          </p:cNvSpPr>
          <p:nvPr/>
        </p:nvSpPr>
        <p:spPr>
          <a:xfrm>
            <a:off x="7701460" y="5867400"/>
            <a:ext cx="1079627" cy="457200"/>
          </a:xfrm>
          <a:prstGeom prst="rect">
            <a:avLst/>
          </a:prstGeom>
        </p:spPr>
        <p:txBody>
          <a:bodyPr vert="horz" anchor="ctr">
            <a:normAutofit/>
          </a:bodyPr>
          <a:lstStyle>
            <a:lvl1pPr algn="l" rtl="0" eaLnBrk="1" latinLnBrk="0" hangingPunct="1">
              <a:spcBef>
                <a:spcPct val="0"/>
              </a:spcBef>
              <a:buNone/>
              <a:defRPr kumimoji="0" sz="4400" kern="1200">
                <a:solidFill>
                  <a:schemeClr val="tx2"/>
                </a:solidFill>
                <a:latin typeface="+mj-lt"/>
                <a:ea typeface="+mj-ea"/>
                <a:cs typeface="+mj-cs"/>
              </a:defRPr>
            </a:lvl1pPr>
          </a:lstStyle>
          <a:p>
            <a:r>
              <a:rPr lang="en-US" sz="1800" b="1" dirty="0" smtClean="0">
                <a:latin typeface="Arial" panose="020B0604020202020204" pitchFamily="34" charset="0"/>
                <a:cs typeface="Arial" panose="020B0604020202020204" pitchFamily="34" charset="0"/>
              </a:rPr>
              <a:t>Video 5</a:t>
            </a:r>
            <a:endParaRPr lang="en-US" sz="1800" b="1" dirty="0">
              <a:latin typeface="Arial" panose="020B0604020202020204" pitchFamily="34" charset="0"/>
              <a:cs typeface="Arial" panose="020B0604020202020204" pitchFamily="34" charset="0"/>
            </a:endParaRPr>
          </a:p>
        </p:txBody>
      </p:sp>
      <p:pic>
        <p:nvPicPr>
          <p:cNvPr id="7" name="video 5.mp4">
            <a:hlinkClick r:id="" action="ppaction://media"/>
          </p:cNvPr>
          <p:cNvPicPr>
            <a:picLocks noGrp="1" noRot="1" noChangeAspect="1"/>
          </p:cNvPicPr>
          <p:nvPr>
            <p:ph sz="quarter" idx="1"/>
            <a:videoFile r:link="rId1"/>
          </p:nvPr>
        </p:nvPicPr>
        <p:blipFill>
          <a:blip r:embed="rId3"/>
          <a:stretch>
            <a:fillRect/>
          </a:stretch>
        </p:blipFill>
        <p:spPr>
          <a:xfrm>
            <a:off x="1447800" y="1905000"/>
            <a:ext cx="5984875" cy="4488656"/>
          </a:xfrm>
          <a:prstGeom prst="rect">
            <a:avLst/>
          </a:prstGeom>
        </p:spPr>
      </p:pic>
    </p:spTree>
    <p:extLst>
      <p:ext uri="{BB962C8B-B14F-4D97-AF65-F5344CB8AC3E}">
        <p14:creationId xmlns="" xmlns:p14="http://schemas.microsoft.com/office/powerpoint/2010/main" val="3097406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4724400"/>
            <a:ext cx="6477000" cy="1828800"/>
          </a:xfrm>
        </p:spPr>
        <p:txBody>
          <a:bodyPr>
            <a:normAutofit/>
          </a:bodyPr>
          <a:lstStyle/>
          <a:p>
            <a:pPr algn="ctr"/>
            <a:r>
              <a:rPr lang="en-US" sz="3600" b="1" dirty="0" smtClean="0">
                <a:solidFill>
                  <a:schemeClr val="tx1"/>
                </a:solidFill>
                <a:latin typeface="Arial" pitchFamily="34" charset="0"/>
                <a:cs typeface="Arial" pitchFamily="34" charset="0"/>
              </a:rPr>
              <a:t>Altruism</a:t>
            </a:r>
            <a:br>
              <a:rPr lang="en-US" sz="3600" b="1" dirty="0" smtClean="0">
                <a:solidFill>
                  <a:schemeClr val="tx1"/>
                </a:solidFill>
                <a:latin typeface="Arial" pitchFamily="34" charset="0"/>
                <a:cs typeface="Arial" pitchFamily="34" charset="0"/>
              </a:rPr>
            </a:br>
            <a:r>
              <a:rPr lang="en-US" sz="3600" b="1" dirty="0" smtClean="0">
                <a:solidFill>
                  <a:schemeClr val="tx1"/>
                </a:solidFill>
                <a:latin typeface="Arial" pitchFamily="34" charset="0"/>
                <a:cs typeface="Arial" pitchFamily="34" charset="0"/>
              </a:rPr>
              <a:t> “living for others”</a:t>
            </a:r>
            <a:br>
              <a:rPr lang="en-US" sz="3600" b="1" dirty="0" smtClean="0">
                <a:solidFill>
                  <a:schemeClr val="tx1"/>
                </a:solidFill>
                <a:latin typeface="Arial" pitchFamily="34" charset="0"/>
                <a:cs typeface="Arial" pitchFamily="34" charset="0"/>
              </a:rPr>
            </a:br>
            <a:endParaRPr lang="en-US" sz="3600" dirty="0"/>
          </a:p>
        </p:txBody>
      </p:sp>
      <p:sp>
        <p:nvSpPr>
          <p:cNvPr id="3" name="Subtitle 2"/>
          <p:cNvSpPr>
            <a:spLocks noGrp="1"/>
          </p:cNvSpPr>
          <p:nvPr>
            <p:ph type="subTitle" idx="1"/>
          </p:nvPr>
        </p:nvSpPr>
        <p:spPr/>
        <p:txBody>
          <a:bodyPr>
            <a:normAutofit/>
          </a:bodyPr>
          <a:lstStyle/>
          <a:p>
            <a:endParaRPr lang="en-US" b="1" dirty="0" smtClean="0">
              <a:latin typeface="Arial" pitchFamily="34" charset="0"/>
              <a:cs typeface="Arial" pitchFamily="34" charset="0"/>
            </a:endParaRPr>
          </a:p>
          <a:p>
            <a:endParaRPr lang="en-US" b="1" dirty="0">
              <a:latin typeface="Arial" pitchFamily="34" charset="0"/>
              <a:cs typeface="Arial" pitchFamily="34" charset="0"/>
            </a:endParaRPr>
          </a:p>
        </p:txBody>
      </p:sp>
      <p:pic>
        <p:nvPicPr>
          <p:cNvPr id="48130" name="Picture 2" descr="http://www.uab.cat/Imatge/286/664/altruismIm2.jpg"/>
          <p:cNvPicPr>
            <a:picLocks noChangeAspect="1" noChangeArrowheads="1"/>
          </p:cNvPicPr>
          <p:nvPr/>
        </p:nvPicPr>
        <p:blipFill>
          <a:blip r:embed="rId2"/>
          <a:srcRect/>
          <a:stretch>
            <a:fillRect/>
          </a:stretch>
        </p:blipFill>
        <p:spPr bwMode="auto">
          <a:xfrm>
            <a:off x="2133600" y="533400"/>
            <a:ext cx="5105400" cy="4084322"/>
          </a:xfrm>
          <a:prstGeom prst="rect">
            <a:avLst/>
          </a:prstGeom>
          <a:noFill/>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152400" y="2286000"/>
            <a:ext cx="8763000" cy="4267200"/>
          </a:xfrm>
        </p:spPr>
        <p:txBody>
          <a:bodyPr>
            <a:normAutofit/>
          </a:bodyPr>
          <a:lstStyle/>
          <a:p>
            <a:pPr algn="just"/>
            <a:r>
              <a:rPr lang="en-GB" sz="2200" dirty="0" smtClean="0">
                <a:latin typeface="Arial" pitchFamily="34" charset="0"/>
                <a:cs typeface="Arial" pitchFamily="34" charset="0"/>
              </a:rPr>
              <a:t>Altruism refers to an individual acting in a way that will decrease its own survival chances, but improve the survival chances of another individual. </a:t>
            </a:r>
          </a:p>
          <a:p>
            <a:pPr algn="just"/>
            <a:endParaRPr lang="en-GB" sz="2200" dirty="0" smtClean="0">
              <a:latin typeface="Arial" pitchFamily="34" charset="0"/>
              <a:cs typeface="Arial" pitchFamily="34" charset="0"/>
            </a:endParaRPr>
          </a:p>
          <a:p>
            <a:pPr algn="just">
              <a:buNone/>
            </a:pPr>
            <a:endParaRPr lang="en-GB" sz="2200" dirty="0" smtClean="0">
              <a:latin typeface="Arial" pitchFamily="34" charset="0"/>
              <a:cs typeface="Arial" pitchFamily="34" charset="0"/>
            </a:endParaRPr>
          </a:p>
          <a:p>
            <a:pPr algn="just"/>
            <a:r>
              <a:rPr lang="en-US" sz="2200" dirty="0" smtClean="0">
                <a:latin typeface="Arial" pitchFamily="34" charset="0"/>
                <a:cs typeface="Arial" pitchFamily="34" charset="0"/>
              </a:rPr>
              <a:t>Three Characteristics of Altruistic Behavior</a:t>
            </a:r>
          </a:p>
          <a:p>
            <a:pPr lvl="2" algn="just"/>
            <a:r>
              <a:rPr lang="en-US" sz="2200" dirty="0" smtClean="0">
                <a:latin typeface="Arial" pitchFamily="34" charset="0"/>
                <a:cs typeface="Arial" pitchFamily="34" charset="0"/>
              </a:rPr>
              <a:t>Perceiving the need of another person</a:t>
            </a:r>
          </a:p>
          <a:p>
            <a:pPr lvl="2" algn="just"/>
            <a:r>
              <a:rPr lang="en-US" sz="2200" dirty="0" smtClean="0">
                <a:latin typeface="Arial" pitchFamily="34" charset="0"/>
                <a:cs typeface="Arial" pitchFamily="34" charset="0"/>
              </a:rPr>
              <a:t>Being motivated by empathy to help the other person</a:t>
            </a:r>
          </a:p>
          <a:p>
            <a:pPr lvl="2" algn="just"/>
            <a:r>
              <a:rPr lang="en-US" sz="2200" dirty="0" smtClean="0">
                <a:latin typeface="Arial" pitchFamily="34" charset="0"/>
                <a:cs typeface="Arial" pitchFamily="34" charset="0"/>
              </a:rPr>
              <a:t>Addressing the need by taking action without expecting a reward or recognition in return</a:t>
            </a:r>
          </a:p>
          <a:p>
            <a:pPr lvl="3">
              <a:buNone/>
            </a:pPr>
            <a:endParaRPr lang="en-US" dirty="0" smtClean="0"/>
          </a:p>
          <a:p>
            <a:pPr lvl="2"/>
            <a:endParaRPr lang="en-US" dirty="0" smtClean="0"/>
          </a:p>
          <a:p>
            <a:pPr lvl="2"/>
            <a:endParaRPr lang="en-US" sz="1600" dirty="0"/>
          </a:p>
        </p:txBody>
      </p:sp>
      <p:sp>
        <p:nvSpPr>
          <p:cNvPr id="4" name="TextBox 3"/>
          <p:cNvSpPr txBox="1"/>
          <p:nvPr/>
        </p:nvSpPr>
        <p:spPr>
          <a:xfrm>
            <a:off x="457200" y="457200"/>
            <a:ext cx="2362200" cy="707886"/>
          </a:xfrm>
          <a:prstGeom prst="rect">
            <a:avLst/>
          </a:prstGeom>
          <a:noFill/>
        </p:spPr>
        <p:txBody>
          <a:bodyPr wrap="square" rtlCol="0">
            <a:spAutoFit/>
          </a:bodyPr>
          <a:lstStyle/>
          <a:p>
            <a:r>
              <a:rPr lang="en-US" sz="4000" b="1" dirty="0" smtClean="0">
                <a:solidFill>
                  <a:schemeClr val="accent1"/>
                </a:solidFill>
              </a:rPr>
              <a:t>Altruism</a:t>
            </a:r>
            <a:endParaRPr lang="en-US" sz="4000" b="1" dirty="0">
              <a:solidFill>
                <a:schemeClr val="accent1"/>
              </a:solidFill>
            </a:endParaRPr>
          </a:p>
        </p:txBody>
      </p:sp>
      <p:pic>
        <p:nvPicPr>
          <p:cNvPr id="5" name="Picture 4" descr="dybfpajq[1]"/>
          <p:cNvPicPr>
            <a:picLocks noChangeAspect="1" noChangeArrowheads="1"/>
          </p:cNvPicPr>
          <p:nvPr/>
        </p:nvPicPr>
        <p:blipFill>
          <a:blip r:embed="rId3" cstate="print"/>
          <a:srcRect/>
          <a:stretch>
            <a:fillRect/>
          </a:stretch>
        </p:blipFill>
        <p:spPr>
          <a:xfrm>
            <a:off x="6556703" y="13959"/>
            <a:ext cx="1851970" cy="2370521"/>
          </a:xfrm>
          <a:prstGeom prst="rect">
            <a:avLst/>
          </a:prstGeom>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Theories Of Altruism</a:t>
            </a:r>
            <a:endParaRPr lang="en-US" dirty="0"/>
          </a:p>
        </p:txBody>
      </p:sp>
      <p:sp>
        <p:nvSpPr>
          <p:cNvPr id="3" name="Content Placeholder 2"/>
          <p:cNvSpPr>
            <a:spLocks noGrp="1"/>
          </p:cNvSpPr>
          <p:nvPr>
            <p:ph sz="quarter" idx="1"/>
          </p:nvPr>
        </p:nvSpPr>
        <p:spPr>
          <a:xfrm>
            <a:off x="304800" y="1524000"/>
            <a:ext cx="8610600" cy="5486400"/>
          </a:xfrm>
        </p:spPr>
        <p:txBody>
          <a:bodyPr>
            <a:normAutofit fontScale="70000" lnSpcReduction="20000"/>
          </a:bodyPr>
          <a:lstStyle/>
          <a:p>
            <a:pPr algn="just"/>
            <a:r>
              <a:rPr lang="en-US" b="1" dirty="0" smtClean="0">
                <a:latin typeface="Arial" pitchFamily="34" charset="0"/>
                <a:cs typeface="Arial" pitchFamily="34" charset="0"/>
              </a:rPr>
              <a:t>Theories of Altruism</a:t>
            </a:r>
          </a:p>
          <a:p>
            <a:pPr lvl="1" algn="just"/>
            <a:r>
              <a:rPr lang="en-US" sz="2900" b="1" dirty="0" smtClean="0">
                <a:solidFill>
                  <a:schemeClr val="accent2"/>
                </a:solidFill>
                <a:latin typeface="Arial" pitchFamily="34" charset="0"/>
                <a:cs typeface="Arial" pitchFamily="34" charset="0"/>
              </a:rPr>
              <a:t>Biological altruism </a:t>
            </a:r>
            <a:r>
              <a:rPr lang="en-US" sz="2900" dirty="0" smtClean="0">
                <a:latin typeface="Arial" pitchFamily="34" charset="0"/>
                <a:cs typeface="Arial" pitchFamily="34" charset="0"/>
              </a:rPr>
              <a:t>(Based in Instinct and Genes)</a:t>
            </a:r>
          </a:p>
          <a:p>
            <a:pPr lvl="2" algn="just"/>
            <a:r>
              <a:rPr lang="en-US" sz="2900" b="1" dirty="0" smtClean="0">
                <a:latin typeface="Arial" pitchFamily="34" charset="0"/>
                <a:cs typeface="Arial" pitchFamily="34" charset="0"/>
              </a:rPr>
              <a:t>Kin selection theory </a:t>
            </a:r>
          </a:p>
          <a:p>
            <a:pPr lvl="3" algn="just"/>
            <a:r>
              <a:rPr lang="en-US" sz="2900" dirty="0" smtClean="0">
                <a:latin typeface="Arial" pitchFamily="34" charset="0"/>
                <a:cs typeface="Arial" pitchFamily="34" charset="0"/>
              </a:rPr>
              <a:t>Predicts that the extent of altruism depends on genetic relatedness.</a:t>
            </a:r>
          </a:p>
          <a:p>
            <a:pPr lvl="2" algn="just"/>
            <a:r>
              <a:rPr lang="en-US" sz="2900" dirty="0" smtClean="0">
                <a:latin typeface="Arial" pitchFamily="34" charset="0"/>
                <a:cs typeface="Arial" pitchFamily="34" charset="0"/>
              </a:rPr>
              <a:t>Reciprocal Altruism Theory </a:t>
            </a:r>
          </a:p>
          <a:p>
            <a:pPr lvl="3" algn="just"/>
            <a:r>
              <a:rPr lang="en-US" sz="2900" dirty="0" smtClean="0">
                <a:latin typeface="Arial" pitchFamily="34" charset="0"/>
                <a:cs typeface="Arial" pitchFamily="34" charset="0"/>
              </a:rPr>
              <a:t>The expectation that helping others will increase the likelihood that they will help us in the future.</a:t>
            </a:r>
          </a:p>
          <a:p>
            <a:pPr lvl="3" algn="just"/>
            <a:r>
              <a:rPr lang="en-GB" sz="2900" dirty="0" smtClean="0">
                <a:latin typeface="Arial" pitchFamily="34" charset="0"/>
                <a:cs typeface="Arial" pitchFamily="34" charset="0"/>
              </a:rPr>
              <a:t>If the benefit received is larger than the cost incurred, then individuals who engage in such behaviour will out-reproduce those who do not.</a:t>
            </a:r>
          </a:p>
          <a:p>
            <a:pPr lvl="1" algn="just"/>
            <a:r>
              <a:rPr lang="en-US" sz="2900" dirty="0" smtClean="0">
                <a:solidFill>
                  <a:schemeClr val="accent2"/>
                </a:solidFill>
                <a:latin typeface="Arial" pitchFamily="34" charset="0"/>
                <a:cs typeface="Arial" pitchFamily="34" charset="0"/>
              </a:rPr>
              <a:t>Psychological Altruism </a:t>
            </a:r>
            <a:r>
              <a:rPr lang="en-US" sz="2900" dirty="0" smtClean="0">
                <a:latin typeface="Arial" pitchFamily="34" charset="0"/>
                <a:cs typeface="Arial" pitchFamily="34" charset="0"/>
              </a:rPr>
              <a:t>(based more on cognitive psychology)</a:t>
            </a:r>
            <a:endParaRPr lang="en-US" sz="2900" dirty="0" smtClean="0">
              <a:solidFill>
                <a:schemeClr val="accent2"/>
              </a:solidFill>
              <a:latin typeface="Arial" pitchFamily="34" charset="0"/>
              <a:cs typeface="Arial" pitchFamily="34" charset="0"/>
            </a:endParaRPr>
          </a:p>
          <a:p>
            <a:pPr lvl="2" algn="just"/>
            <a:r>
              <a:rPr lang="en-US" sz="2900" dirty="0" smtClean="0">
                <a:latin typeface="Arial" pitchFamily="34" charset="0"/>
                <a:cs typeface="Arial" pitchFamily="34" charset="0"/>
              </a:rPr>
              <a:t>Psychological explanations of altruism arise as a result of cognition. That is, this type of altruism relies on the ‘helper’ understanding the situation. This kind of altruism is not innate.</a:t>
            </a:r>
          </a:p>
          <a:p>
            <a:pPr lvl="2" algn="just"/>
            <a:r>
              <a:rPr lang="en-US" sz="2900" dirty="0" smtClean="0">
                <a:latin typeface="Arial" pitchFamily="34" charset="0"/>
                <a:cs typeface="Arial" pitchFamily="34" charset="0"/>
              </a:rPr>
              <a:t>Negative-state relief model- We help others in order to relieve the stress we feel when encountering a bad situation.</a:t>
            </a:r>
          </a:p>
          <a:p>
            <a:pPr lvl="2" algn="just"/>
            <a:r>
              <a:rPr lang="en-US" sz="2900" dirty="0" smtClean="0">
                <a:latin typeface="Arial" pitchFamily="34" charset="0"/>
                <a:cs typeface="Arial" pitchFamily="34" charset="0"/>
              </a:rPr>
              <a:t>Empathy-altruism model- if you feel empathy towards a person, you will help, regardless of what you may gain from it.</a:t>
            </a:r>
          </a:p>
          <a:p>
            <a:pPr lvl="3" algn="just"/>
            <a:endParaRPr lang="en-GB" dirty="0" smtClean="0">
              <a:latin typeface="Arial" pitchFamily="34" charset="0"/>
              <a:cs typeface="Arial" pitchFamily="34" charset="0"/>
            </a:endParaRPr>
          </a:p>
          <a:p>
            <a:pPr lvl="3" algn="just"/>
            <a:endParaRPr lang="en-US" sz="2200" dirty="0" smtClean="0">
              <a:latin typeface="Arial" pitchFamily="34" charset="0"/>
              <a:cs typeface="Arial" pitchFamily="34" charset="0"/>
            </a:endParaRP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Z@RI\Downloads\images.jpg"/>
          <p:cNvPicPr>
            <a:picLocks noChangeAspect="1" noChangeArrowheads="1"/>
          </p:cNvPicPr>
          <p:nvPr/>
        </p:nvPicPr>
        <p:blipFill>
          <a:blip r:embed="rId3" cstate="print"/>
          <a:srcRect/>
          <a:stretch>
            <a:fillRect/>
          </a:stretch>
        </p:blipFill>
        <p:spPr bwMode="auto">
          <a:xfrm>
            <a:off x="6324600" y="4637768"/>
            <a:ext cx="1752600" cy="2220232"/>
          </a:xfrm>
          <a:prstGeom prst="rect">
            <a:avLst/>
          </a:prstGeom>
          <a:noFill/>
        </p:spPr>
      </p:pic>
      <p:sp>
        <p:nvSpPr>
          <p:cNvPr id="3" name="Content Placeholder 2"/>
          <p:cNvSpPr>
            <a:spLocks noGrp="1"/>
          </p:cNvSpPr>
          <p:nvPr>
            <p:ph sz="quarter" idx="1"/>
          </p:nvPr>
        </p:nvSpPr>
        <p:spPr>
          <a:xfrm>
            <a:off x="0" y="1295400"/>
            <a:ext cx="8763000" cy="5562600"/>
          </a:xfrm>
        </p:spPr>
        <p:txBody>
          <a:bodyPr>
            <a:normAutofit/>
          </a:bodyPr>
          <a:lstStyle/>
          <a:p>
            <a:pPr lvl="3" algn="just">
              <a:buNone/>
            </a:pPr>
            <a:endParaRPr lang="en-GB" sz="2200" dirty="0" smtClean="0">
              <a:latin typeface="Arial" pitchFamily="34" charset="0"/>
              <a:cs typeface="Arial" pitchFamily="34" charset="0"/>
            </a:endParaRPr>
          </a:p>
          <a:p>
            <a:pPr lvl="1" algn="just"/>
            <a:r>
              <a:rPr lang="en-US" sz="2200" dirty="0" smtClean="0">
                <a:solidFill>
                  <a:schemeClr val="accent2"/>
                </a:solidFill>
                <a:latin typeface="Arial" pitchFamily="34" charset="0"/>
                <a:cs typeface="Arial" pitchFamily="34" charset="0"/>
              </a:rPr>
              <a:t>Psychological Altruism </a:t>
            </a:r>
            <a:r>
              <a:rPr lang="en-US" sz="2200" dirty="0" smtClean="0">
                <a:latin typeface="Arial" pitchFamily="34" charset="0"/>
                <a:cs typeface="Arial" pitchFamily="34" charset="0"/>
              </a:rPr>
              <a:t>(based more on cognitive psychology)</a:t>
            </a:r>
            <a:endParaRPr lang="en-US" sz="2200" dirty="0" smtClean="0">
              <a:solidFill>
                <a:schemeClr val="accent2"/>
              </a:solidFill>
              <a:latin typeface="Arial" pitchFamily="34" charset="0"/>
              <a:cs typeface="Arial" pitchFamily="34" charset="0"/>
            </a:endParaRPr>
          </a:p>
          <a:p>
            <a:pPr lvl="2" algn="just"/>
            <a:r>
              <a:rPr lang="en-US" sz="2200" dirty="0" smtClean="0">
                <a:latin typeface="Arial" pitchFamily="34" charset="0"/>
                <a:cs typeface="Arial" pitchFamily="34" charset="0"/>
              </a:rPr>
              <a:t>Psychological explanations of altruism arise as a result of cognition. That is, this type of altruism relies on the ‘helper’ understanding the situation. This kind of altruism is not innate.</a:t>
            </a:r>
          </a:p>
          <a:p>
            <a:pPr lvl="2" algn="just"/>
            <a:r>
              <a:rPr lang="en-US" sz="2200" dirty="0" smtClean="0">
                <a:latin typeface="Arial" pitchFamily="34" charset="0"/>
                <a:cs typeface="Arial" pitchFamily="34" charset="0"/>
              </a:rPr>
              <a:t>Negative-state relief model- We help others in order to relieve the stress we feel when encountering a bad situation.</a:t>
            </a:r>
          </a:p>
          <a:p>
            <a:pPr lvl="2" algn="just"/>
            <a:r>
              <a:rPr lang="en-US" sz="2200" dirty="0" smtClean="0">
                <a:latin typeface="Arial" pitchFamily="34" charset="0"/>
                <a:cs typeface="Arial" pitchFamily="34" charset="0"/>
              </a:rPr>
              <a:t>Empathy-altruism model- if you feel empathy towards a person, you will help, regardless of what you may gain from it.</a:t>
            </a:r>
          </a:p>
          <a:p>
            <a:pPr lvl="2" algn="just">
              <a:buNone/>
            </a:pPr>
            <a:endParaRPr lang="en-US" sz="1600" b="1" dirty="0"/>
          </a:p>
        </p:txBody>
      </p:sp>
      <p:sp>
        <p:nvSpPr>
          <p:cNvPr id="5" name="Title 1"/>
          <p:cNvSpPr>
            <a:spLocks noGrp="1"/>
          </p:cNvSpPr>
          <p:nvPr>
            <p:ph type="title"/>
          </p:nvPr>
        </p:nvSpPr>
        <p:spPr>
          <a:xfrm>
            <a:off x="612648" y="228600"/>
            <a:ext cx="8153400" cy="990600"/>
          </a:xfrm>
        </p:spPr>
        <p:txBody>
          <a:bodyPr/>
          <a:lstStyle/>
          <a:p>
            <a:r>
              <a:rPr lang="en-US" dirty="0" smtClean="0"/>
              <a:t>Theories Of Altruism</a:t>
            </a:r>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228600" y="1524000"/>
            <a:ext cx="8686800" cy="4953000"/>
          </a:xfrm>
        </p:spPr>
        <p:txBody>
          <a:bodyPr>
            <a:normAutofit/>
          </a:bodyPr>
          <a:lstStyle/>
          <a:p>
            <a:pPr lvl="1" algn="just"/>
            <a:r>
              <a:rPr lang="en-US" sz="2000" dirty="0" smtClean="0">
                <a:latin typeface="Arial" pitchFamily="34" charset="0"/>
                <a:cs typeface="Arial" pitchFamily="34" charset="0"/>
              </a:rPr>
              <a:t>Number of bystanders</a:t>
            </a:r>
          </a:p>
          <a:p>
            <a:pPr lvl="2" algn="just"/>
            <a:r>
              <a:rPr lang="en-US" sz="2000" dirty="0" smtClean="0">
                <a:latin typeface="Arial" pitchFamily="34" charset="0"/>
                <a:cs typeface="Arial" pitchFamily="34" charset="0"/>
              </a:rPr>
              <a:t>How does a large crowd influence noticing an emergency? </a:t>
            </a:r>
          </a:p>
          <a:p>
            <a:pPr lvl="1" algn="just"/>
            <a:r>
              <a:rPr lang="en-US" sz="2000" dirty="0" smtClean="0">
                <a:latin typeface="Arial" pitchFamily="34" charset="0"/>
                <a:cs typeface="Arial" pitchFamily="34" charset="0"/>
              </a:rPr>
              <a:t>Presence of </a:t>
            </a:r>
            <a:r>
              <a:rPr lang="en-US" sz="2000" dirty="0" err="1" smtClean="0">
                <a:latin typeface="Arial" pitchFamily="34" charset="0"/>
                <a:cs typeface="Arial" pitchFamily="34" charset="0"/>
              </a:rPr>
              <a:t>Prosocial</a:t>
            </a:r>
            <a:r>
              <a:rPr lang="en-US" sz="2000" dirty="0" smtClean="0">
                <a:latin typeface="Arial" pitchFamily="34" charset="0"/>
                <a:cs typeface="Arial" pitchFamily="34" charset="0"/>
              </a:rPr>
              <a:t> models: Salvation Army contributions increase if person has just seen someone else give.</a:t>
            </a:r>
          </a:p>
          <a:p>
            <a:pPr lvl="1" algn="just"/>
            <a:r>
              <a:rPr lang="en-US" sz="2000" dirty="0" smtClean="0">
                <a:latin typeface="Arial" pitchFamily="34" charset="0"/>
                <a:cs typeface="Arial" pitchFamily="34" charset="0"/>
              </a:rPr>
              <a:t>Time pressure: Someone in a hurry are less likely to notice an emergency</a:t>
            </a:r>
          </a:p>
          <a:p>
            <a:pPr lvl="1" algn="just"/>
            <a:r>
              <a:rPr lang="en-US" sz="2000" dirty="0" smtClean="0">
                <a:latin typeface="Arial" pitchFamily="34" charset="0"/>
                <a:cs typeface="Arial" pitchFamily="34" charset="0"/>
              </a:rPr>
              <a:t>Emotions</a:t>
            </a:r>
          </a:p>
          <a:p>
            <a:pPr lvl="2" algn="just"/>
            <a:r>
              <a:rPr lang="en-US" sz="2000" b="1" dirty="0" smtClean="0">
                <a:latin typeface="Arial" pitchFamily="34" charset="0"/>
                <a:cs typeface="Arial" pitchFamily="34" charset="0"/>
              </a:rPr>
              <a:t>Guilt: </a:t>
            </a:r>
            <a:r>
              <a:rPr lang="en-US" sz="2000" dirty="0" smtClean="0">
                <a:latin typeface="Arial" pitchFamily="34" charset="0"/>
                <a:cs typeface="Arial" pitchFamily="34" charset="0"/>
              </a:rPr>
              <a:t>More likely to help if our guilt is public knowledge.</a:t>
            </a:r>
          </a:p>
          <a:p>
            <a:pPr lvl="2" algn="just">
              <a:lnSpc>
                <a:spcPct val="90000"/>
              </a:lnSpc>
            </a:pPr>
            <a:r>
              <a:rPr lang="en-US" sz="2000" b="1" dirty="0" smtClean="0">
                <a:latin typeface="Arial" pitchFamily="34" charset="0"/>
                <a:cs typeface="Arial" pitchFamily="34" charset="0"/>
              </a:rPr>
              <a:t>Negative mood: </a:t>
            </a:r>
            <a:r>
              <a:rPr lang="en-US" sz="2000" dirty="0" smtClean="0">
                <a:latin typeface="Arial" pitchFamily="34" charset="0"/>
                <a:cs typeface="Arial" pitchFamily="34" charset="0"/>
              </a:rPr>
              <a:t>For adults, not children, a bad mood increases the likelihood of helping behavior.</a:t>
            </a:r>
          </a:p>
          <a:p>
            <a:pPr lvl="2" algn="just">
              <a:lnSpc>
                <a:spcPct val="90000"/>
              </a:lnSpc>
            </a:pPr>
            <a:r>
              <a:rPr lang="en-US" sz="2000" b="1" dirty="0" smtClean="0">
                <a:latin typeface="Arial" pitchFamily="34" charset="0"/>
                <a:cs typeface="Arial" pitchFamily="34" charset="0"/>
              </a:rPr>
              <a:t>Positive mood</a:t>
            </a:r>
            <a:r>
              <a:rPr lang="en-US" sz="2000" dirty="0" smtClean="0">
                <a:latin typeface="Arial" pitchFamily="34" charset="0"/>
                <a:cs typeface="Arial" pitchFamily="34" charset="0"/>
              </a:rPr>
              <a:t>: Happy people are helpful people.</a:t>
            </a:r>
          </a:p>
          <a:p>
            <a:pPr lvl="1" algn="just">
              <a:lnSpc>
                <a:spcPct val="90000"/>
              </a:lnSpc>
            </a:pPr>
            <a:r>
              <a:rPr lang="en-US" sz="2000" dirty="0" smtClean="0">
                <a:latin typeface="Arial" pitchFamily="34" charset="0"/>
                <a:cs typeface="Arial" pitchFamily="34" charset="0"/>
              </a:rPr>
              <a:t>Personality Traits: Network of traits (emotionality, empathy, self-efficacy) are linked to helping.</a:t>
            </a:r>
          </a:p>
          <a:p>
            <a:pPr lvl="2"/>
            <a:endParaRPr lang="en-US" dirty="0" smtClean="0"/>
          </a:p>
          <a:p>
            <a:pPr lvl="2"/>
            <a:endParaRPr lang="en-US" dirty="0" smtClean="0"/>
          </a:p>
          <a:p>
            <a:pPr lvl="1"/>
            <a:endParaRPr lang="en-US" dirty="0" smtClean="0"/>
          </a:p>
          <a:p>
            <a:pPr lvl="1"/>
            <a:endParaRPr lang="en-US" dirty="0"/>
          </a:p>
        </p:txBody>
      </p:sp>
      <p:pic>
        <p:nvPicPr>
          <p:cNvPr id="5" name="Picture 4" descr="fe_myxii[1]"/>
          <p:cNvPicPr>
            <a:picLocks noChangeAspect="1" noChangeArrowheads="1"/>
          </p:cNvPicPr>
          <p:nvPr/>
        </p:nvPicPr>
        <p:blipFill>
          <a:blip r:embed="rId3" cstate="print"/>
          <a:srcRect/>
          <a:stretch>
            <a:fillRect/>
          </a:stretch>
        </p:blipFill>
        <p:spPr>
          <a:xfrm>
            <a:off x="7696200" y="0"/>
            <a:ext cx="1112520" cy="1319104"/>
          </a:xfrm>
          <a:prstGeom prst="rect">
            <a:avLst/>
          </a:prstGeom>
          <a:noFill/>
          <a:ln/>
        </p:spPr>
      </p:pic>
      <p:sp>
        <p:nvSpPr>
          <p:cNvPr id="7" name="Title 1"/>
          <p:cNvSpPr>
            <a:spLocks noGrp="1"/>
          </p:cNvSpPr>
          <p:nvPr>
            <p:ph type="title"/>
          </p:nvPr>
        </p:nvSpPr>
        <p:spPr>
          <a:xfrm>
            <a:off x="533400" y="304800"/>
            <a:ext cx="8153400" cy="990600"/>
          </a:xfrm>
        </p:spPr>
        <p:txBody>
          <a:bodyPr>
            <a:normAutofit/>
          </a:bodyPr>
          <a:lstStyle/>
          <a:p>
            <a:r>
              <a:rPr lang="en-US" b="1" dirty="0" smtClean="0"/>
              <a:t>Factors that Influence Helping</a:t>
            </a:r>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a:t>
            </a:r>
            <a:endParaRPr lang="en-US" dirty="0"/>
          </a:p>
        </p:txBody>
      </p:sp>
      <p:sp>
        <p:nvSpPr>
          <p:cNvPr id="3" name="Content Placeholder 2"/>
          <p:cNvSpPr>
            <a:spLocks noGrp="1"/>
          </p:cNvSpPr>
          <p:nvPr>
            <p:ph sz="quarter" idx="1"/>
          </p:nvPr>
        </p:nvSpPr>
        <p:spPr/>
        <p:txBody>
          <a:bodyPr/>
          <a:lstStyle/>
          <a:p>
            <a:endParaRPr lang="en-US"/>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Median</Template>
  <TotalTime>383</TotalTime>
  <Words>2168</Words>
  <Application>Microsoft Office PowerPoint</Application>
  <PresentationFormat>On-screen Show (4:3)</PresentationFormat>
  <Paragraphs>255</Paragraphs>
  <Slides>45</Slides>
  <Notes>6</Notes>
  <HiddenSlides>0</HiddenSlides>
  <MMClips>5</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Median</vt:lpstr>
      <vt:lpstr>Revision</vt:lpstr>
      <vt:lpstr>LEADERSHIP</vt:lpstr>
      <vt:lpstr>Leadership?</vt:lpstr>
      <vt:lpstr>Leadership is about:</vt:lpstr>
      <vt:lpstr>How people become leaders (Bass' Theory of Leadership)</vt:lpstr>
      <vt:lpstr>Leadership styles</vt:lpstr>
      <vt:lpstr>Leadership theories</vt:lpstr>
      <vt:lpstr>Video 1</vt:lpstr>
      <vt:lpstr>Industrial Psychology</vt:lpstr>
      <vt:lpstr>Industrial Psychology Definition</vt:lpstr>
      <vt:lpstr>Expectancy Theory</vt:lpstr>
      <vt:lpstr>Goal Settings Theory</vt:lpstr>
      <vt:lpstr>S.M.A.R.T.  Method</vt:lpstr>
      <vt:lpstr>Equity theory</vt:lpstr>
      <vt:lpstr>Psychology of Workplace</vt:lpstr>
      <vt:lpstr>Slide 16</vt:lpstr>
      <vt:lpstr>Personality</vt:lpstr>
      <vt:lpstr>Equity theory</vt:lpstr>
      <vt:lpstr>Big Five Personality Traits</vt:lpstr>
      <vt:lpstr>Personality Characteristics </vt:lpstr>
      <vt:lpstr>Personality structure </vt:lpstr>
      <vt:lpstr>Personality Theories</vt:lpstr>
      <vt:lpstr>Conformity</vt:lpstr>
      <vt:lpstr>What is Conformity?</vt:lpstr>
      <vt:lpstr>Forms of Conformity</vt:lpstr>
      <vt:lpstr>Sherif’s Study</vt:lpstr>
      <vt:lpstr>Milgram’s Study</vt:lpstr>
      <vt:lpstr>Slide 28</vt:lpstr>
      <vt:lpstr>Intelligence and assessment of intelligence </vt:lpstr>
      <vt:lpstr>Intelligence </vt:lpstr>
      <vt:lpstr>Types of intelligence </vt:lpstr>
      <vt:lpstr>Types of intelligence  Cont..</vt:lpstr>
      <vt:lpstr>Theories of intelligence </vt:lpstr>
      <vt:lpstr>Slide 34</vt:lpstr>
      <vt:lpstr>Liking and Friendship</vt:lpstr>
      <vt:lpstr>Slide 36</vt:lpstr>
      <vt:lpstr>Slide 37</vt:lpstr>
      <vt:lpstr>Slide 38</vt:lpstr>
      <vt:lpstr>Slide 39</vt:lpstr>
      <vt:lpstr>Altruism  “living for others” </vt:lpstr>
      <vt:lpstr>Slide 41</vt:lpstr>
      <vt:lpstr>Theories Of Altruism</vt:lpstr>
      <vt:lpstr>Theories Of Altruism</vt:lpstr>
      <vt:lpstr>Factors that Influence Helping</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3D-GIT</dc:creator>
  <cp:lastModifiedBy>Ifrah</cp:lastModifiedBy>
  <cp:revision>319</cp:revision>
  <dcterms:created xsi:type="dcterms:W3CDTF">2013-04-17T05:05:52Z</dcterms:created>
  <dcterms:modified xsi:type="dcterms:W3CDTF">2013-04-23T05:25:12Z</dcterms:modified>
</cp:coreProperties>
</file>