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Default Extension="mp4" ContentType="video/mp4"/>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70"/>
  </p:notesMasterIdLst>
  <p:sldIdLst>
    <p:sldId id="256" r:id="rId2"/>
    <p:sldId id="258" r:id="rId3"/>
    <p:sldId id="259" r:id="rId4"/>
    <p:sldId id="260" r:id="rId5"/>
    <p:sldId id="261" r:id="rId6"/>
    <p:sldId id="264" r:id="rId7"/>
    <p:sldId id="263" r:id="rId8"/>
    <p:sldId id="265" r:id="rId9"/>
    <p:sldId id="266" r:id="rId10"/>
    <p:sldId id="267" r:id="rId11"/>
    <p:sldId id="262" r:id="rId12"/>
    <p:sldId id="268" r:id="rId13"/>
    <p:sldId id="306" r:id="rId14"/>
    <p:sldId id="307" r:id="rId15"/>
    <p:sldId id="308" r:id="rId16"/>
    <p:sldId id="309" r:id="rId17"/>
    <p:sldId id="310" r:id="rId18"/>
    <p:sldId id="269" r:id="rId19"/>
    <p:sldId id="311" r:id="rId20"/>
    <p:sldId id="312" r:id="rId21"/>
    <p:sldId id="313" r:id="rId22"/>
    <p:sldId id="314" r:id="rId23"/>
    <p:sldId id="315" r:id="rId24"/>
    <p:sldId id="270" r:id="rId25"/>
    <p:sldId id="271" r:id="rId26"/>
    <p:sldId id="272" r:id="rId27"/>
    <p:sldId id="273" r:id="rId28"/>
    <p:sldId id="274" r:id="rId29"/>
    <p:sldId id="275" r:id="rId30"/>
    <p:sldId id="276" r:id="rId31"/>
    <p:sldId id="277" r:id="rId32"/>
    <p:sldId id="320" r:id="rId33"/>
    <p:sldId id="278" r:id="rId34"/>
    <p:sldId id="279" r:id="rId35"/>
    <p:sldId id="280" r:id="rId36"/>
    <p:sldId id="281" r:id="rId37"/>
    <p:sldId id="282" r:id="rId38"/>
    <p:sldId id="321" r:id="rId39"/>
    <p:sldId id="283" r:id="rId40"/>
    <p:sldId id="301" r:id="rId41"/>
    <p:sldId id="302" r:id="rId42"/>
    <p:sldId id="304" r:id="rId43"/>
    <p:sldId id="303" r:id="rId44"/>
    <p:sldId id="305" r:id="rId45"/>
    <p:sldId id="284" r:id="rId46"/>
    <p:sldId id="318" r:id="rId47"/>
    <p:sldId id="316" r:id="rId48"/>
    <p:sldId id="317" r:id="rId49"/>
    <p:sldId id="322" r:id="rId50"/>
    <p:sldId id="285" r:id="rId51"/>
    <p:sldId id="286" r:id="rId52"/>
    <p:sldId id="287" r:id="rId53"/>
    <p:sldId id="288" r:id="rId54"/>
    <p:sldId id="289" r:id="rId55"/>
    <p:sldId id="290" r:id="rId56"/>
    <p:sldId id="291" r:id="rId57"/>
    <p:sldId id="292" r:id="rId58"/>
    <p:sldId id="293" r:id="rId59"/>
    <p:sldId id="323" r:id="rId60"/>
    <p:sldId id="294" r:id="rId61"/>
    <p:sldId id="295" r:id="rId62"/>
    <p:sldId id="297" r:id="rId63"/>
    <p:sldId id="296" r:id="rId64"/>
    <p:sldId id="300" r:id="rId65"/>
    <p:sldId id="298" r:id="rId66"/>
    <p:sldId id="299" r:id="rId67"/>
    <p:sldId id="324" r:id="rId68"/>
    <p:sldId id="319"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70D91B-EFFC-4050-B4D3-9E78435E40B1}" type="datetimeFigureOut">
              <a:rPr lang="en-US" smtClean="0"/>
              <a:pPr/>
              <a:t>4/22/2013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AAB4B2-EAB5-44F0-8669-700DF368AD74}" type="slidenum">
              <a:rPr lang="en-US" smtClean="0"/>
              <a:pPr/>
              <a:t>‹#›</a:t>
            </a:fld>
            <a:endParaRPr lang="en-US"/>
          </a:p>
        </p:txBody>
      </p:sp>
    </p:spTree>
    <p:extLst>
      <p:ext uri="{BB962C8B-B14F-4D97-AF65-F5344CB8AC3E}">
        <p14:creationId xmlns="" xmlns:p14="http://schemas.microsoft.com/office/powerpoint/2010/main" val="1400556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55525A-45A4-49D3-B655-D89694316B1E}" type="slidenum">
              <a:rPr lang="en-US" smtClean="0"/>
              <a:pPr/>
              <a:t>40</a:t>
            </a:fld>
            <a:endParaRPr lang="en-US"/>
          </a:p>
        </p:txBody>
      </p:sp>
    </p:spTree>
    <p:extLst>
      <p:ext uri="{BB962C8B-B14F-4D97-AF65-F5344CB8AC3E}">
        <p14:creationId xmlns="" xmlns:p14="http://schemas.microsoft.com/office/powerpoint/2010/main" val="1864977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55525A-45A4-49D3-B655-D89694316B1E}" type="slidenum">
              <a:rPr lang="en-US" smtClean="0"/>
              <a:pPr/>
              <a:t>41</a:t>
            </a:fld>
            <a:endParaRPr lang="en-US"/>
          </a:p>
        </p:txBody>
      </p:sp>
    </p:spTree>
    <p:extLst>
      <p:ext uri="{BB962C8B-B14F-4D97-AF65-F5344CB8AC3E}">
        <p14:creationId xmlns="" xmlns:p14="http://schemas.microsoft.com/office/powerpoint/2010/main" val="3259736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355525A-45A4-49D3-B655-D89694316B1E}" type="slidenum">
              <a:rPr lang="en-US" smtClean="0"/>
              <a:pPr/>
              <a:t>43</a:t>
            </a:fld>
            <a:endParaRPr lang="en-US"/>
          </a:p>
        </p:txBody>
      </p:sp>
    </p:spTree>
    <p:extLst>
      <p:ext uri="{BB962C8B-B14F-4D97-AF65-F5344CB8AC3E}">
        <p14:creationId xmlns="" xmlns:p14="http://schemas.microsoft.com/office/powerpoint/2010/main" val="3478010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51B7589-1FFD-48C7-A9BD-0C1D5110E130}" type="datetimeFigureOut">
              <a:rPr lang="en-US" smtClean="0"/>
              <a:pPr/>
              <a:t>4/22/2013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3ECAD3AE-902A-45FC-9232-209B070CBA4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51B7589-1FFD-48C7-A9BD-0C1D5110E130}" type="datetimeFigureOut">
              <a:rPr lang="en-US" smtClean="0"/>
              <a:pPr/>
              <a:t>4/22/2013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ECAD3AE-902A-45FC-9232-209B070CBA4C}"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951B7589-1FFD-48C7-A9BD-0C1D5110E130}" type="datetimeFigureOut">
              <a:rPr lang="en-US" smtClean="0"/>
              <a:pPr/>
              <a:t>4/22/2013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3ECAD3AE-902A-45FC-9232-209B070CBA4C}"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51B7589-1FFD-48C7-A9BD-0C1D5110E130}" type="datetimeFigureOut">
              <a:rPr lang="en-US" smtClean="0"/>
              <a:pPr/>
              <a:t>4/22/2013</a:t>
            </a:fld>
            <a:endParaRPr lang="en-US"/>
          </a:p>
        </p:txBody>
      </p:sp>
      <p:sp>
        <p:nvSpPr>
          <p:cNvPr id="10" name="Slide Number Placeholder 9"/>
          <p:cNvSpPr>
            <a:spLocks noGrp="1"/>
          </p:cNvSpPr>
          <p:nvPr>
            <p:ph type="sldNum" sz="quarter" idx="16"/>
          </p:nvPr>
        </p:nvSpPr>
        <p:spPr/>
        <p:txBody>
          <a:bodyPr rtlCol="0"/>
          <a:lstStyle/>
          <a:p>
            <a:fld id="{3ECAD3AE-902A-45FC-9232-209B070CBA4C}"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951B7589-1FFD-48C7-A9BD-0C1D5110E130}" type="datetimeFigureOut">
              <a:rPr lang="en-US" smtClean="0"/>
              <a:pPr/>
              <a:t>4/22/2013</a:t>
            </a:fld>
            <a:endParaRPr lang="en-US"/>
          </a:p>
        </p:txBody>
      </p:sp>
      <p:sp>
        <p:nvSpPr>
          <p:cNvPr id="12" name="Slide Number Placeholder 11"/>
          <p:cNvSpPr>
            <a:spLocks noGrp="1"/>
          </p:cNvSpPr>
          <p:nvPr>
            <p:ph type="sldNum" sz="quarter" idx="16"/>
          </p:nvPr>
        </p:nvSpPr>
        <p:spPr/>
        <p:txBody>
          <a:bodyPr rtlCol="0"/>
          <a:lstStyle/>
          <a:p>
            <a:fld id="{3ECAD3AE-902A-45FC-9232-209B070CBA4C}"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51B7589-1FFD-48C7-A9BD-0C1D5110E130}" type="datetimeFigureOut">
              <a:rPr lang="en-US" smtClean="0"/>
              <a:pPr/>
              <a:t>4/22/2013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3ECAD3AE-902A-45FC-9232-209B070CBA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1B7589-1FFD-48C7-A9BD-0C1D5110E130}" type="datetimeFigureOut">
              <a:rPr lang="en-US" smtClean="0"/>
              <a:pPr/>
              <a:t>4/22/2013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3ECAD3AE-902A-45FC-9232-209B070CBA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51B7589-1FFD-48C7-A9BD-0C1D5110E130}" type="datetimeFigureOut">
              <a:rPr lang="en-US" smtClean="0"/>
              <a:pPr/>
              <a:t>4/22/2013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3ECAD3AE-902A-45FC-9232-209B070CBA4C}"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951B7589-1FFD-48C7-A9BD-0C1D5110E130}" type="datetimeFigureOut">
              <a:rPr lang="en-US" smtClean="0"/>
              <a:pPr/>
              <a:t>4/22/2013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3ECAD3AE-902A-45FC-9232-209B070CBA4C}"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1B7589-1FFD-48C7-A9BD-0C1D5110E130}" type="datetimeFigureOut">
              <a:rPr lang="en-US" smtClean="0"/>
              <a:pPr/>
              <a:t>4/22/2013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AD3AE-902A-45FC-9232-209B070CBA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51B7589-1FFD-48C7-A9BD-0C1D5110E130}" type="datetimeFigureOut">
              <a:rPr lang="en-US" smtClean="0"/>
              <a:pPr/>
              <a:t>4/22/2013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3ECAD3AE-902A-45FC-9232-209B070CBA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51B7589-1FFD-48C7-A9BD-0C1D5110E130}" type="datetimeFigureOut">
              <a:rPr lang="en-US" smtClean="0"/>
              <a:pPr/>
              <a:t>4/22/2013</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ECAD3AE-902A-45FC-9232-209B070CBA4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ideo" Target="file:///E:\My%20Documents\My%20Adobe%20Captivate%20Projects\PHASE%20IV\HUM220\LECTURE%2030\video%201.avi" TargetMode="Externa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6.xml"/><Relationship Id="rId1" Type="http://schemas.openxmlformats.org/officeDocument/2006/relationships/video" Target="NULL" TargetMode="Externa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4.gif"/><Relationship Id="rId7" Type="http://schemas.openxmlformats.org/officeDocument/2006/relationships/image" Target="../media/image38.jpe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gif"/></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media" Target="../media/media2.wmv"/><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4.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gi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0.gif"/><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image" Target="../media/image51.gif"/><Relationship Id="rId1" Type="http://schemas.openxmlformats.org/officeDocument/2006/relationships/slideLayout" Target="../slideLayouts/slideLayout2.xml"/><Relationship Id="rId4" Type="http://schemas.openxmlformats.org/officeDocument/2006/relationships/image" Target="../media/image53.gif"/></Relationships>
</file>

<file path=ppt/slides/_rels/slide49.xml.rels><?xml version="1.0" encoding="UTF-8" standalone="yes"?>
<Relationships xmlns="http://schemas.openxmlformats.org/package/2006/relationships"><Relationship Id="rId3" Type="http://schemas.microsoft.com/office/2007/relationships/media" Target="../media/media3.mp4"/><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54.png"/></Relationships>
</file>

<file path=ppt/slides/_rels/slide5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microsoft.com/office/2007/relationships/media" Target="../media/media4.wmv"/><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67.png"/></Relationships>
</file>

<file path=ppt/slides/_rels/slide60.xml.rels><?xml version="1.0" encoding="UTF-8" standalone="yes"?>
<Relationships xmlns="http://schemas.openxmlformats.org/package/2006/relationships"><Relationship Id="rId2" Type="http://schemas.openxmlformats.org/officeDocument/2006/relationships/image" Target="../media/image68.gif"/><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5.gif"/><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slideLayout" Target="../slideLayouts/slideLayout2.xml"/><Relationship Id="rId1" Type="http://schemas.openxmlformats.org/officeDocument/2006/relationships/video" Target="file:///E:\My%20Documents\My%20Adobe%20Captivate%20Projects\PHASE%20IV\HUM220\LECTURE%2030\video%206.avi"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solidFill>
                  <a:schemeClr val="tx1"/>
                </a:solidFill>
                <a:latin typeface="Arial" pitchFamily="34" charset="0"/>
                <a:cs typeface="Arial" pitchFamily="34" charset="0"/>
              </a:rPr>
              <a:t>Introduction to Psychology SUMMARY</a:t>
            </a:r>
            <a:endParaRPr lang="en-US" sz="3600" dirty="0"/>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2050" name="Picture 2" descr="http://www.nevey.org/images/ma_psychology_track.gif"/>
          <p:cNvPicPr>
            <a:picLocks noChangeAspect="1" noChangeArrowheads="1"/>
          </p:cNvPicPr>
          <p:nvPr/>
        </p:nvPicPr>
        <p:blipFill>
          <a:blip r:embed="rId2" cstate="print"/>
          <a:srcRect/>
          <a:stretch>
            <a:fillRect/>
          </a:stretch>
        </p:blipFill>
        <p:spPr bwMode="auto">
          <a:xfrm>
            <a:off x="3048000" y="457200"/>
            <a:ext cx="3286125" cy="374807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normAutofit/>
          </a:bodyPr>
          <a:lstStyle/>
          <a:p>
            <a:r>
              <a:rPr lang="en-US" sz="4000" b="1" dirty="0" smtClean="0">
                <a:solidFill>
                  <a:schemeClr val="tx1"/>
                </a:solidFill>
                <a:latin typeface="Arial" pitchFamily="34" charset="0"/>
                <a:cs typeface="Arial" pitchFamily="34" charset="0"/>
              </a:rPr>
              <a:t>What is Psychology</a:t>
            </a:r>
            <a:endParaRPr lang="en-US" sz="40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000" b="1" dirty="0" smtClean="0">
                <a:latin typeface="Arial" pitchFamily="34" charset="0"/>
                <a:cs typeface="Arial" pitchFamily="34" charset="0"/>
              </a:rPr>
              <a:t>Derived from two Greek words</a:t>
            </a:r>
          </a:p>
          <a:p>
            <a:pPr lvl="1"/>
            <a:r>
              <a:rPr lang="en-US" sz="2000" b="1" dirty="0" smtClean="0">
                <a:latin typeface="Arial" pitchFamily="34" charset="0"/>
                <a:cs typeface="Arial" pitchFamily="34" charset="0"/>
              </a:rPr>
              <a:t>Psyche means soul </a:t>
            </a:r>
          </a:p>
          <a:p>
            <a:pPr lvl="1"/>
            <a:r>
              <a:rPr lang="en-US" sz="2000" b="1" dirty="0" smtClean="0">
                <a:latin typeface="Arial" pitchFamily="34" charset="0"/>
                <a:cs typeface="Arial" pitchFamily="34" charset="0"/>
              </a:rPr>
              <a:t>logos means to talk. </a:t>
            </a:r>
          </a:p>
          <a:p>
            <a:pPr lvl="1">
              <a:buNone/>
            </a:pPr>
            <a:r>
              <a:rPr lang="en-US" sz="2000" b="1" dirty="0" smtClean="0">
                <a:latin typeface="Arial" pitchFamily="34" charset="0"/>
                <a:cs typeface="Arial" pitchFamily="34" charset="0"/>
              </a:rPr>
              <a:t>literal meaning of Psychology is: </a:t>
            </a:r>
            <a:r>
              <a:rPr lang="en-US" sz="2000" b="1" i="1" dirty="0" smtClean="0">
                <a:latin typeface="Arial" pitchFamily="34" charset="0"/>
                <a:cs typeface="Arial" pitchFamily="34" charset="0"/>
              </a:rPr>
              <a:t>to talk about soul.</a:t>
            </a:r>
          </a:p>
          <a:p>
            <a:pPr lvl="1">
              <a:buNone/>
            </a:pPr>
            <a:endParaRPr lang="en-US" sz="2000" b="1" dirty="0" smtClean="0">
              <a:latin typeface="Arial" pitchFamily="34" charset="0"/>
              <a:cs typeface="Arial" pitchFamily="34" charset="0"/>
            </a:endParaRPr>
          </a:p>
          <a:p>
            <a:pPr lvl="1">
              <a:buNone/>
            </a:pPr>
            <a:endParaRPr lang="en-US" sz="2000" b="1" dirty="0" smtClean="0">
              <a:latin typeface="Arial" pitchFamily="34" charset="0"/>
              <a:cs typeface="Arial" pitchFamily="34" charset="0"/>
            </a:endParaRPr>
          </a:p>
          <a:p>
            <a:pPr lvl="1">
              <a:buNone/>
            </a:pPr>
            <a:r>
              <a:rPr lang="en-US" sz="2000" b="1" dirty="0" smtClean="0">
                <a:latin typeface="Arial" pitchFamily="34" charset="0"/>
                <a:cs typeface="Arial" pitchFamily="34" charset="0"/>
              </a:rPr>
              <a:t>Definition</a:t>
            </a:r>
          </a:p>
          <a:p>
            <a:r>
              <a:rPr lang="en-US" sz="2000" b="1" dirty="0" smtClean="0">
                <a:latin typeface="Arial" pitchFamily="34" charset="0"/>
                <a:cs typeface="Arial" pitchFamily="34" charset="0"/>
              </a:rPr>
              <a:t>Psychology is a biological science which deals with the </a:t>
            </a:r>
            <a:r>
              <a:rPr lang="en-US" sz="2000" b="1" dirty="0" err="1" smtClean="0">
                <a:latin typeface="Arial" pitchFamily="34" charset="0"/>
                <a:cs typeface="Arial" pitchFamily="34" charset="0"/>
              </a:rPr>
              <a:t>behaviour</a:t>
            </a:r>
            <a:r>
              <a:rPr lang="en-US" sz="2000" b="1" dirty="0" smtClean="0">
                <a:latin typeface="Arial" pitchFamily="34" charset="0"/>
                <a:cs typeface="Arial" pitchFamily="34" charset="0"/>
              </a:rPr>
              <a:t> and minds of animals and human beings, both.</a:t>
            </a:r>
            <a:endParaRPr lang="en-US" sz="2000" b="1" dirty="0">
              <a:latin typeface="Arial" pitchFamily="34" charset="0"/>
              <a:cs typeface="Arial" pitchFamily="34" charset="0"/>
            </a:endParaRPr>
          </a:p>
        </p:txBody>
      </p:sp>
      <p:pic>
        <p:nvPicPr>
          <p:cNvPr id="5122" name="Picture 2" descr="http://t3.gstatic.com/images?q=tbn:ANd9GcTB2M5vxgk5iGc4bIJSzPz40Z2VkymcCWE-9gS1ayJwUHis0L0C0Q"/>
          <p:cNvPicPr>
            <a:picLocks noChangeAspect="1" noChangeArrowheads="1"/>
          </p:cNvPicPr>
          <p:nvPr/>
        </p:nvPicPr>
        <p:blipFill>
          <a:blip r:embed="rId2" cstate="print"/>
          <a:srcRect/>
          <a:stretch>
            <a:fillRect/>
          </a:stretch>
        </p:blipFill>
        <p:spPr bwMode="auto">
          <a:xfrm>
            <a:off x="6477000" y="609600"/>
            <a:ext cx="2324100" cy="19716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Arial" pitchFamily="34" charset="0"/>
                <a:cs typeface="Arial" pitchFamily="34" charset="0"/>
              </a:rPr>
              <a:t>Psychology and Behavior</a:t>
            </a:r>
            <a:endParaRPr lang="en-US" sz="32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457200" y="1600200"/>
            <a:ext cx="8001000" cy="4525963"/>
          </a:xfrm>
        </p:spPr>
        <p:txBody>
          <a:bodyPr>
            <a:normAutofit/>
          </a:bodyPr>
          <a:lstStyle/>
          <a:p>
            <a:pPr algn="just"/>
            <a:r>
              <a:rPr lang="en-US" sz="1800" b="1" dirty="0" smtClean="0">
                <a:latin typeface="Arial" pitchFamily="34" charset="0"/>
                <a:cs typeface="Arial" pitchFamily="34" charset="0"/>
              </a:rPr>
              <a:t>Behavior is learned and can be unlearned</a:t>
            </a:r>
          </a:p>
          <a:p>
            <a:pPr algn="just"/>
            <a:r>
              <a:rPr lang="en-US" sz="1800" b="1" dirty="0" smtClean="0">
                <a:latin typeface="Arial" pitchFamily="34" charset="0"/>
                <a:cs typeface="Arial" pitchFamily="34" charset="0"/>
              </a:rPr>
              <a:t>Social learning perspectives are used in practice (social-skills, modeling, etc)</a:t>
            </a:r>
          </a:p>
          <a:p>
            <a:pPr algn="just"/>
            <a:r>
              <a:rPr lang="en-US" sz="1800" b="1" dirty="0" smtClean="0">
                <a:latin typeface="Arial" pitchFamily="34" charset="0"/>
                <a:cs typeface="Arial" pitchFamily="34" charset="0"/>
              </a:rPr>
              <a:t>Behavior Modification is done according to condition</a:t>
            </a:r>
          </a:p>
          <a:p>
            <a:pPr algn="just"/>
            <a:endParaRPr lang="en-US" sz="1800" b="1" dirty="0">
              <a:latin typeface="Arial" pitchFamily="34" charset="0"/>
              <a:cs typeface="Arial" pitchFamily="34" charset="0"/>
            </a:endParaRPr>
          </a:p>
        </p:txBody>
      </p:sp>
      <p:pic>
        <p:nvPicPr>
          <p:cNvPr id="25602" name="Picture 2" descr="http://static7.depositphotos.com/1029662/741/v/950/depositphotos_7411604-Bad-Wrong-behaviour-Habit-Lifestyle.jpg"/>
          <p:cNvPicPr>
            <a:picLocks noChangeAspect="1" noChangeArrowheads="1"/>
          </p:cNvPicPr>
          <p:nvPr/>
        </p:nvPicPr>
        <p:blipFill>
          <a:blip r:embed="rId2" cstate="print"/>
          <a:srcRect b="30105"/>
          <a:stretch>
            <a:fillRect/>
          </a:stretch>
        </p:blipFill>
        <p:spPr bwMode="auto">
          <a:xfrm>
            <a:off x="2286000" y="3276600"/>
            <a:ext cx="4724400" cy="3302107"/>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924800" cy="1143000"/>
          </a:xfrm>
        </p:spPr>
        <p:txBody>
          <a:bodyPr>
            <a:normAutofit/>
          </a:bodyPr>
          <a:lstStyle/>
          <a:p>
            <a:r>
              <a:rPr lang="en-US" sz="3600" b="1" dirty="0" smtClean="0">
                <a:solidFill>
                  <a:schemeClr val="tx1"/>
                </a:solidFill>
                <a:latin typeface="Arial" pitchFamily="34" charset="0"/>
                <a:cs typeface="Arial" pitchFamily="34" charset="0"/>
              </a:rPr>
              <a:t>Psychology and Science </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457200" y="1524000"/>
            <a:ext cx="8077200" cy="4525963"/>
          </a:xfrm>
        </p:spPr>
        <p:txBody>
          <a:bodyPr>
            <a:normAutofit/>
          </a:bodyPr>
          <a:lstStyle/>
          <a:p>
            <a:pPr algn="just"/>
            <a:r>
              <a:rPr lang="en-US" sz="1800" b="1" dirty="0" smtClean="0">
                <a:latin typeface="Arial" pitchFamily="34" charset="0"/>
                <a:cs typeface="Arial" pitchFamily="34" charset="0"/>
              </a:rPr>
              <a:t>Psychology is Empirical</a:t>
            </a:r>
          </a:p>
          <a:p>
            <a:pPr algn="just"/>
            <a:r>
              <a:rPr lang="en-US" sz="1800" b="1" dirty="0" smtClean="0">
                <a:latin typeface="Arial" pitchFamily="34" charset="0"/>
                <a:cs typeface="Arial" pitchFamily="34" charset="0"/>
              </a:rPr>
              <a:t>Knowledge acquired through observation</a:t>
            </a:r>
          </a:p>
          <a:p>
            <a:pPr algn="just"/>
            <a:r>
              <a:rPr lang="en-US" sz="1800" b="1" dirty="0" smtClean="0">
                <a:latin typeface="Arial" pitchFamily="34" charset="0"/>
                <a:cs typeface="Arial" pitchFamily="34" charset="0"/>
              </a:rPr>
              <a:t>It is a systematic approach to the understanding of people, their thoughts, emotions and behavior. The application of this understanding helps to solve </a:t>
            </a:r>
            <a:br>
              <a:rPr lang="en-US" sz="1800" b="1" dirty="0" smtClean="0">
                <a:latin typeface="Arial" pitchFamily="34" charset="0"/>
                <a:cs typeface="Arial" pitchFamily="34" charset="0"/>
              </a:rPr>
            </a:br>
            <a:r>
              <a:rPr lang="en-US" sz="1800" b="1" dirty="0" smtClean="0">
                <a:latin typeface="Arial" pitchFamily="34" charset="0"/>
                <a:cs typeface="Arial" pitchFamily="34" charset="0"/>
              </a:rPr>
              <a:t>human problems</a:t>
            </a:r>
          </a:p>
          <a:p>
            <a:pPr algn="just"/>
            <a:endParaRPr lang="en-US" sz="1800" b="1" dirty="0">
              <a:latin typeface="Arial" pitchFamily="34" charset="0"/>
              <a:cs typeface="Arial" pitchFamily="34" charset="0"/>
            </a:endParaRPr>
          </a:p>
        </p:txBody>
      </p:sp>
      <p:pic>
        <p:nvPicPr>
          <p:cNvPr id="27650" name="Picture 2" descr="empiricism psychology science"/>
          <p:cNvPicPr>
            <a:picLocks noChangeAspect="1" noChangeArrowheads="1"/>
          </p:cNvPicPr>
          <p:nvPr/>
        </p:nvPicPr>
        <p:blipFill>
          <a:blip r:embed="rId2" cstate="print"/>
          <a:srcRect/>
          <a:stretch>
            <a:fillRect/>
          </a:stretch>
        </p:blipFill>
        <p:spPr bwMode="auto">
          <a:xfrm>
            <a:off x="3429000" y="3369113"/>
            <a:ext cx="2514600" cy="3173355"/>
          </a:xfrm>
          <a:prstGeom prst="rect">
            <a:avLst/>
          </a:prstGeom>
          <a:ln>
            <a:noFill/>
          </a:ln>
          <a:effectLst>
            <a:outerShdw blurRad="190500" algn="tl" rotWithShape="0">
              <a:srgbClr val="000000">
                <a:alpha val="70000"/>
              </a:srgbClr>
            </a:outerShdw>
          </a:effectLst>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Arial" pitchFamily="34" charset="0"/>
                <a:cs typeface="Arial" pitchFamily="34" charset="0"/>
              </a:rPr>
              <a:t>Different Perspectives in Psychology</a:t>
            </a:r>
            <a:endParaRPr lang="en-US" sz="32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b="1" dirty="0" smtClean="0">
                <a:latin typeface="Arial" pitchFamily="34" charset="0"/>
                <a:cs typeface="Arial" pitchFamily="34" charset="0"/>
              </a:rPr>
              <a:t>Biological Psychology</a:t>
            </a:r>
          </a:p>
          <a:p>
            <a:r>
              <a:rPr lang="en-US" sz="1800" b="1" dirty="0" smtClean="0">
                <a:latin typeface="Arial" pitchFamily="34" charset="0"/>
                <a:cs typeface="Arial" pitchFamily="34" charset="0"/>
              </a:rPr>
              <a:t>Behavioral/Clinical Psychology</a:t>
            </a:r>
          </a:p>
          <a:p>
            <a:r>
              <a:rPr lang="en-US" sz="1800" b="1" dirty="0" smtClean="0">
                <a:latin typeface="Arial" pitchFamily="34" charset="0"/>
                <a:cs typeface="Arial" pitchFamily="34" charset="0"/>
              </a:rPr>
              <a:t>Cognitive Psychology</a:t>
            </a:r>
          </a:p>
          <a:p>
            <a:r>
              <a:rPr lang="en-US" sz="1800" b="1" dirty="0" smtClean="0">
                <a:latin typeface="Arial" pitchFamily="34" charset="0"/>
                <a:cs typeface="Arial" pitchFamily="34" charset="0"/>
              </a:rPr>
              <a:t>Social-Cultural Psychology</a:t>
            </a:r>
          </a:p>
          <a:p>
            <a:r>
              <a:rPr lang="en-US" sz="1800" b="1" dirty="0" smtClean="0">
                <a:latin typeface="Arial" pitchFamily="34" charset="0"/>
                <a:cs typeface="Arial" pitchFamily="34" charset="0"/>
              </a:rPr>
              <a:t>Personality Psychology</a:t>
            </a:r>
          </a:p>
          <a:p>
            <a:r>
              <a:rPr lang="en-US" sz="1800" b="1" dirty="0" smtClean="0">
                <a:latin typeface="Arial" pitchFamily="34" charset="0"/>
                <a:cs typeface="Arial" pitchFamily="34" charset="0"/>
              </a:rPr>
              <a:t>Experimental Psychology</a:t>
            </a:r>
          </a:p>
          <a:p>
            <a:r>
              <a:rPr lang="en-US" sz="1800" b="1" dirty="0" smtClean="0">
                <a:latin typeface="Arial" pitchFamily="34" charset="0"/>
                <a:cs typeface="Arial" pitchFamily="34" charset="0"/>
              </a:rPr>
              <a:t>Educational Psychology</a:t>
            </a:r>
          </a:p>
          <a:p>
            <a:r>
              <a:rPr lang="en-US" sz="1800" b="1" dirty="0" smtClean="0">
                <a:latin typeface="Arial" pitchFamily="34" charset="0"/>
                <a:cs typeface="Arial" pitchFamily="34" charset="0"/>
              </a:rPr>
              <a:t>Industrial Psychology</a:t>
            </a:r>
          </a:p>
          <a:p>
            <a:r>
              <a:rPr lang="en-US" sz="1800" b="1" dirty="0" smtClean="0">
                <a:latin typeface="Arial" pitchFamily="34" charset="0"/>
                <a:cs typeface="Arial" pitchFamily="34" charset="0"/>
              </a:rPr>
              <a:t>Criminal Psychology</a:t>
            </a:r>
          </a:p>
          <a:p>
            <a:r>
              <a:rPr lang="en-US" sz="1800" b="1" dirty="0" smtClean="0">
                <a:latin typeface="Arial" pitchFamily="34" charset="0"/>
                <a:cs typeface="Arial" pitchFamily="34" charset="0"/>
              </a:rPr>
              <a:t>Computational Psychology</a:t>
            </a:r>
          </a:p>
          <a:p>
            <a:pPr>
              <a:buNone/>
            </a:pPr>
            <a:endParaRPr lang="en-US" sz="1800" b="1" dirty="0">
              <a:latin typeface="Arial" pitchFamily="34" charset="0"/>
              <a:cs typeface="Arial" pitchFamily="34" charset="0"/>
            </a:endParaRPr>
          </a:p>
        </p:txBody>
      </p:sp>
      <p:pic>
        <p:nvPicPr>
          <p:cNvPr id="30722" name="Picture 2" descr="http://t0.gstatic.com/images?q=tbn:ANd9GcQdWKu5ySmJtkiMCIf58bS-A6lv1ajvKgZULa4UdoYYAkfeAjma"/>
          <p:cNvPicPr>
            <a:picLocks noChangeAspect="1" noChangeArrowheads="1"/>
          </p:cNvPicPr>
          <p:nvPr/>
        </p:nvPicPr>
        <p:blipFill>
          <a:blip r:embed="rId2" cstate="print"/>
          <a:srcRect/>
          <a:stretch>
            <a:fillRect/>
          </a:stretch>
        </p:blipFill>
        <p:spPr bwMode="auto">
          <a:xfrm>
            <a:off x="5257800" y="2133600"/>
            <a:ext cx="3209096" cy="2733676"/>
          </a:xfrm>
          <a:prstGeom prst="rect">
            <a:avLst/>
          </a:prstGeom>
          <a:ln>
            <a:noFill/>
          </a:ln>
          <a:effectLst>
            <a:softEdge rad="112500"/>
          </a:effec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solidFill>
                  <a:schemeClr val="tx1"/>
                </a:solidFill>
                <a:latin typeface="Arial" pitchFamily="34" charset="0"/>
                <a:cs typeface="Arial" pitchFamily="34" charset="0"/>
              </a:rPr>
              <a:t>Research Methods in psychology</a:t>
            </a:r>
            <a:endParaRPr lang="en-US" sz="3600" dirty="0"/>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5" name="Picture 2" descr="http://blog.lib.umn.edu/biomdoc/access_services/detective_magnifying_glass_lg_nwm.gif"/>
          <p:cNvPicPr>
            <a:picLocks noChangeAspect="1" noChangeArrowheads="1" noCrop="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971800" y="1143000"/>
            <a:ext cx="3276600" cy="327660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0"/>
            <a:ext cx="8629650" cy="1456267"/>
          </a:xfrm>
        </p:spPr>
        <p:txBody>
          <a:bodyPr>
            <a:normAutofit/>
          </a:bodyPr>
          <a:lstStyle/>
          <a:p>
            <a:r>
              <a:rPr lang="en-US" sz="3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Research methods in psychology</a:t>
            </a:r>
            <a:endParaRPr lang="en-US" sz="36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4"/>
          <p:cNvSpPr/>
          <p:nvPr/>
        </p:nvSpPr>
        <p:spPr>
          <a:xfrm>
            <a:off x="1265349" y="1854558"/>
            <a:ext cx="1941491" cy="1339402"/>
          </a:xfrm>
          <a:prstGeom prst="rect">
            <a:avLst/>
          </a:prstGeom>
          <a:ln>
            <a:solidFill>
              <a:schemeClr val="tx1"/>
            </a:solidFill>
          </a:ln>
        </p:spPr>
        <p:style>
          <a:lnRef idx="3">
            <a:schemeClr val="lt1"/>
          </a:lnRef>
          <a:fillRef idx="1">
            <a:schemeClr val="accent4"/>
          </a:fillRef>
          <a:effectRef idx="1">
            <a:schemeClr val="accent4"/>
          </a:effectRef>
          <a:fontRef idx="minor">
            <a:schemeClr val="lt1"/>
          </a:fontRef>
        </p:style>
        <p:txBody>
          <a:bodyPr rtlCol="0" anchor="ctr"/>
          <a:lstStyle/>
          <a:p>
            <a:pPr algn="ctr"/>
            <a:r>
              <a:rPr lang="en-US" sz="2400" b="1" dirty="0" smtClean="0">
                <a:solidFill>
                  <a:schemeClr val="tx1"/>
                </a:solidFill>
                <a:latin typeface="Arial" pitchFamily="34" charset="0"/>
                <a:cs typeface="Arial" pitchFamily="34" charset="0"/>
              </a:rPr>
              <a:t>Descriptive research</a:t>
            </a:r>
            <a:endParaRPr lang="en-US" sz="2400" b="1" dirty="0">
              <a:solidFill>
                <a:schemeClr val="tx1"/>
              </a:solidFill>
              <a:latin typeface="Arial" pitchFamily="34" charset="0"/>
              <a:cs typeface="Arial" pitchFamily="34" charset="0"/>
            </a:endParaRPr>
          </a:p>
        </p:txBody>
      </p:sp>
      <p:sp>
        <p:nvSpPr>
          <p:cNvPr id="6" name="Rectangle 5"/>
          <p:cNvSpPr/>
          <p:nvPr/>
        </p:nvSpPr>
        <p:spPr>
          <a:xfrm>
            <a:off x="1265349" y="3430848"/>
            <a:ext cx="1941491" cy="1339402"/>
          </a:xfrm>
          <a:prstGeom prst="rect">
            <a:avLst/>
          </a:prstGeom>
          <a:ln w="28575">
            <a:solidFill>
              <a:schemeClr val="tx1"/>
            </a:solidFill>
          </a:ln>
        </p:spPr>
        <p:style>
          <a:lnRef idx="1">
            <a:schemeClr val="accent5"/>
          </a:lnRef>
          <a:fillRef idx="3">
            <a:schemeClr val="accent5"/>
          </a:fillRef>
          <a:effectRef idx="2">
            <a:schemeClr val="accent5"/>
          </a:effectRef>
          <a:fontRef idx="minor">
            <a:schemeClr val="lt1"/>
          </a:fontRef>
        </p:style>
        <p:txBody>
          <a:bodyPr rtlCol="0" anchor="ctr"/>
          <a:lstStyle/>
          <a:p>
            <a:pPr algn="ctr"/>
            <a:r>
              <a:rPr lang="en-US" sz="2400" b="1" dirty="0" smtClean="0">
                <a:solidFill>
                  <a:schemeClr val="tx1"/>
                </a:solidFill>
                <a:latin typeface="Arial" pitchFamily="34" charset="0"/>
                <a:cs typeface="Arial" pitchFamily="34" charset="0"/>
              </a:rPr>
              <a:t>Experimental research</a:t>
            </a:r>
            <a:endParaRPr lang="en-US" sz="2400" b="1" dirty="0">
              <a:solidFill>
                <a:schemeClr val="tx1"/>
              </a:solidFill>
              <a:latin typeface="Arial" pitchFamily="34" charset="0"/>
              <a:cs typeface="Arial" pitchFamily="34" charset="0"/>
            </a:endParaRPr>
          </a:p>
        </p:txBody>
      </p:sp>
      <p:sp>
        <p:nvSpPr>
          <p:cNvPr id="7" name="Rectangle 6"/>
          <p:cNvSpPr/>
          <p:nvPr/>
        </p:nvSpPr>
        <p:spPr>
          <a:xfrm>
            <a:off x="1265349" y="5007139"/>
            <a:ext cx="1941491" cy="1339402"/>
          </a:xfrm>
          <a:prstGeom prst="rect">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2400" b="1" dirty="0" smtClean="0">
                <a:solidFill>
                  <a:schemeClr val="tx1"/>
                </a:solidFill>
                <a:latin typeface="Arial" pitchFamily="34" charset="0"/>
                <a:cs typeface="Arial" pitchFamily="34" charset="0"/>
              </a:rPr>
              <a:t>Correlational research</a:t>
            </a:r>
            <a:endParaRPr lang="en-US" sz="2400" b="1" dirty="0">
              <a:solidFill>
                <a:schemeClr val="tx1"/>
              </a:solidFill>
              <a:latin typeface="Arial" pitchFamily="34" charset="0"/>
              <a:cs typeface="Arial" pitchFamily="34" charset="0"/>
            </a:endParaRPr>
          </a:p>
        </p:txBody>
      </p:sp>
      <p:sp>
        <p:nvSpPr>
          <p:cNvPr id="8" name="Right Brace 7"/>
          <p:cNvSpPr/>
          <p:nvPr/>
        </p:nvSpPr>
        <p:spPr>
          <a:xfrm>
            <a:off x="3552154" y="1893195"/>
            <a:ext cx="811369" cy="1262129"/>
          </a:xfrm>
          <a:prstGeom prst="rightBrace">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9" name="Right Brace 8"/>
          <p:cNvSpPr/>
          <p:nvPr/>
        </p:nvSpPr>
        <p:spPr>
          <a:xfrm>
            <a:off x="3597248" y="3466742"/>
            <a:ext cx="811369" cy="2699496"/>
          </a:xfrm>
          <a:prstGeom prst="rightBrace">
            <a:avLst/>
          </a:prstGeom>
          <a:ln/>
        </p:spPr>
        <p:style>
          <a:lnRef idx="3">
            <a:schemeClr val="dk1"/>
          </a:lnRef>
          <a:fillRef idx="0">
            <a:schemeClr val="dk1"/>
          </a:fillRef>
          <a:effectRef idx="2">
            <a:schemeClr val="dk1"/>
          </a:effectRef>
          <a:fontRef idx="minor">
            <a:schemeClr val="tx1"/>
          </a:fontRef>
        </p:style>
        <p:txBody>
          <a:bodyPr rtlCol="0" anchor="ctr"/>
          <a:lstStyle/>
          <a:p>
            <a:pPr algn="ctr"/>
            <a:endParaRPr lang="en-US"/>
          </a:p>
        </p:txBody>
      </p:sp>
      <p:sp>
        <p:nvSpPr>
          <p:cNvPr id="10" name="TextBox 9"/>
          <p:cNvSpPr txBox="1"/>
          <p:nvPr/>
        </p:nvSpPr>
        <p:spPr>
          <a:xfrm>
            <a:off x="4609061" y="2184354"/>
            <a:ext cx="3813722" cy="1200329"/>
          </a:xfrm>
          <a:prstGeom prst="rect">
            <a:avLst/>
          </a:prstGeom>
          <a:noFill/>
        </p:spPr>
        <p:txBody>
          <a:bodyPr wrap="square" rtlCol="0">
            <a:spAutoFit/>
          </a:bodyPr>
          <a:lstStyle/>
          <a:p>
            <a:pPr algn="just"/>
            <a:r>
              <a:rPr lang="en-US" sz="2400" b="1" dirty="0" smtClean="0">
                <a:effectLst>
                  <a:outerShdw blurRad="38100" dist="38100" dir="2700000" algn="tl">
                    <a:srgbClr val="000000">
                      <a:alpha val="43137"/>
                    </a:srgbClr>
                  </a:outerShdw>
                </a:effectLst>
                <a:latin typeface="Arial" pitchFamily="34" charset="0"/>
                <a:cs typeface="Arial" pitchFamily="34" charset="0"/>
              </a:rPr>
              <a:t>Simply gathers information and gives detailed description</a:t>
            </a:r>
            <a:endParaRPr lang="en-US" sz="2400" b="1" dirty="0">
              <a:effectLst>
                <a:outerShdw blurRad="38100" dist="38100" dir="2700000" algn="tl">
                  <a:srgbClr val="000000">
                    <a:alpha val="43137"/>
                  </a:srgbClr>
                </a:outerShdw>
              </a:effectLst>
              <a:latin typeface="Arial" pitchFamily="34" charset="0"/>
              <a:cs typeface="Arial" pitchFamily="34" charset="0"/>
            </a:endParaRPr>
          </a:p>
        </p:txBody>
      </p:sp>
      <p:sp>
        <p:nvSpPr>
          <p:cNvPr id="11" name="TextBox 10"/>
          <p:cNvSpPr txBox="1"/>
          <p:nvPr/>
        </p:nvSpPr>
        <p:spPr>
          <a:xfrm>
            <a:off x="4609061" y="4545475"/>
            <a:ext cx="4142133" cy="830997"/>
          </a:xfrm>
          <a:prstGeom prst="rect">
            <a:avLst/>
          </a:prstGeom>
          <a:noFill/>
        </p:spPr>
        <p:txBody>
          <a:bodyPr wrap="square" rtlCol="0">
            <a:spAutoFit/>
          </a:bodyPr>
          <a:lstStyle/>
          <a:p>
            <a:pPr algn="just"/>
            <a:r>
              <a:rPr lang="en-US" sz="2400" b="1" dirty="0" smtClean="0">
                <a:effectLst>
                  <a:outerShdw blurRad="38100" dist="38100" dir="2700000" algn="tl">
                    <a:srgbClr val="000000">
                      <a:alpha val="43137"/>
                    </a:srgbClr>
                  </a:outerShdw>
                </a:effectLst>
                <a:latin typeface="Arial" pitchFamily="34" charset="0"/>
                <a:cs typeface="Arial" pitchFamily="34" charset="0"/>
              </a:rPr>
              <a:t>Investigates specific variables (attributes)</a:t>
            </a:r>
            <a:endParaRPr lang="en-US" sz="2400" b="1" dirty="0">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 xmlns:p14="http://schemas.microsoft.com/office/powerpoint/2010/main" val="35683930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598569" cy="1456267"/>
          </a:xfrm>
        </p:spPr>
        <p:txBody>
          <a:bodyPr>
            <a:normAutofit/>
          </a:bodyPr>
          <a:lstStyle/>
          <a:p>
            <a:r>
              <a:rPr lang="en-US" sz="3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Descriptive Research</a:t>
            </a:r>
            <a:endParaRPr lang="en-US" sz="36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Content Placeholder 2"/>
          <p:cNvSpPr>
            <a:spLocks noGrp="1"/>
          </p:cNvSpPr>
          <p:nvPr>
            <p:ph idx="1"/>
          </p:nvPr>
        </p:nvSpPr>
        <p:spPr>
          <a:xfrm>
            <a:off x="257176" y="1803626"/>
            <a:ext cx="6304558" cy="4851161"/>
          </a:xfrm>
        </p:spPr>
        <p:txBody>
          <a:bodyPr>
            <a:normAutofit/>
          </a:bodyPr>
          <a:lstStyle/>
          <a:p>
            <a:pPr marL="0" lvl="1" indent="0" algn="just">
              <a:buNone/>
            </a:pPr>
            <a:r>
              <a:rPr lang="en-US" sz="1800" b="1" dirty="0">
                <a:latin typeface="Arial" pitchFamily="34" charset="0"/>
                <a:cs typeface="Arial" pitchFamily="34" charset="0"/>
              </a:rPr>
              <a:t>Descriptive research methods </a:t>
            </a:r>
            <a:r>
              <a:rPr lang="en-US" sz="1800" b="1" i="1" dirty="0" smtClean="0">
                <a:latin typeface="Arial" pitchFamily="34" charset="0"/>
                <a:cs typeface="Arial" pitchFamily="34" charset="0"/>
              </a:rPr>
              <a:t>describe</a:t>
            </a:r>
            <a:r>
              <a:rPr lang="en-US" sz="1800" b="1" dirty="0">
                <a:latin typeface="Arial" pitchFamily="34" charset="0"/>
                <a:cs typeface="Arial" pitchFamily="34" charset="0"/>
              </a:rPr>
              <a:t> situations. </a:t>
            </a:r>
            <a:r>
              <a:rPr lang="en-US" sz="1800" b="1" dirty="0" smtClean="0">
                <a:latin typeface="Arial" pitchFamily="34" charset="0"/>
                <a:cs typeface="Arial" pitchFamily="34" charset="0"/>
              </a:rPr>
              <a:t>This type describes </a:t>
            </a:r>
            <a:r>
              <a:rPr lang="en-US" sz="1800" b="1" dirty="0">
                <a:latin typeface="Arial" pitchFamily="34" charset="0"/>
                <a:cs typeface="Arial" pitchFamily="34" charset="0"/>
              </a:rPr>
              <a:t>data and characteristics </a:t>
            </a:r>
            <a:r>
              <a:rPr lang="en-US" sz="1800" b="1" dirty="0" smtClean="0">
                <a:latin typeface="Arial" pitchFamily="34" charset="0"/>
                <a:cs typeface="Arial" pitchFamily="34" charset="0"/>
              </a:rPr>
              <a:t>of a particular phenomenon </a:t>
            </a:r>
            <a:r>
              <a:rPr lang="en-US" sz="1800" b="1" dirty="0">
                <a:latin typeface="Arial" pitchFamily="34" charset="0"/>
                <a:cs typeface="Arial" pitchFamily="34" charset="0"/>
              </a:rPr>
              <a:t>being studied</a:t>
            </a:r>
            <a:r>
              <a:rPr lang="en-US" sz="1800" b="1" dirty="0" smtClean="0">
                <a:latin typeface="Arial" pitchFamily="34" charset="0"/>
                <a:cs typeface="Arial" pitchFamily="34" charset="0"/>
              </a:rPr>
              <a:t>. </a:t>
            </a:r>
            <a:endParaRPr lang="en-US" sz="1800" b="1" dirty="0">
              <a:latin typeface="Arial" pitchFamily="34" charset="0"/>
              <a:cs typeface="Arial" pitchFamily="34" charset="0"/>
            </a:endParaRPr>
          </a:p>
          <a:p>
            <a:pPr marL="914400" lvl="1" indent="-457200" algn="just">
              <a:buClr>
                <a:schemeClr val="tx2">
                  <a:lumMod val="75000"/>
                </a:schemeClr>
              </a:buClr>
              <a:buFont typeface="+mj-lt"/>
              <a:buAutoNum type="arabicPeriod"/>
            </a:pPr>
            <a:r>
              <a:rPr lang="en-US" sz="1800" b="1" dirty="0" smtClean="0">
                <a:latin typeface="Arial" pitchFamily="34" charset="0"/>
                <a:cs typeface="Arial" pitchFamily="34" charset="0"/>
              </a:rPr>
              <a:t>The </a:t>
            </a:r>
            <a:r>
              <a:rPr lang="en-US" sz="1800" b="1" dirty="0">
                <a:latin typeface="Arial" pitchFamily="34" charset="0"/>
                <a:cs typeface="Arial" pitchFamily="34" charset="0"/>
              </a:rPr>
              <a:t>data description is factual, accurate and systematic but the research cannot describe what caused a situation.</a:t>
            </a:r>
          </a:p>
          <a:p>
            <a:pPr marL="914400" lvl="1" indent="-457200" algn="just">
              <a:buClr>
                <a:schemeClr val="tx2">
                  <a:lumMod val="75000"/>
                </a:schemeClr>
              </a:buClr>
              <a:buFont typeface="+mj-lt"/>
              <a:buAutoNum type="arabicPeriod"/>
            </a:pPr>
            <a:r>
              <a:rPr lang="en-US" sz="1800" b="1" dirty="0">
                <a:latin typeface="Arial" pitchFamily="34" charset="0"/>
                <a:cs typeface="Arial" pitchFamily="34" charset="0"/>
              </a:rPr>
              <a:t>The description is used for frequencies, averages and other statistical </a:t>
            </a:r>
            <a:r>
              <a:rPr lang="en-US" sz="1800" b="1" dirty="0" smtClean="0">
                <a:latin typeface="Arial" pitchFamily="34" charset="0"/>
                <a:cs typeface="Arial" pitchFamily="34" charset="0"/>
              </a:rPr>
              <a:t>calculations.</a:t>
            </a:r>
          </a:p>
          <a:p>
            <a:pPr marL="914400" lvl="1" indent="-457200" algn="just">
              <a:buClr>
                <a:schemeClr val="tx2">
                  <a:lumMod val="75000"/>
                </a:schemeClr>
              </a:buClr>
              <a:buFont typeface="+mj-lt"/>
              <a:buAutoNum type="arabicPeriod"/>
            </a:pPr>
            <a:r>
              <a:rPr lang="en-US" sz="1800" b="1" dirty="0" smtClean="0">
                <a:latin typeface="Arial" pitchFamily="34" charset="0"/>
                <a:cs typeface="Arial" pitchFamily="34" charset="0"/>
              </a:rPr>
              <a:t>The </a:t>
            </a:r>
            <a:r>
              <a:rPr lang="en-US" sz="1800" b="1" dirty="0">
                <a:latin typeface="Arial" pitchFamily="34" charset="0"/>
                <a:cs typeface="Arial" pitchFamily="34" charset="0"/>
              </a:rPr>
              <a:t>goal is to portray what already exists in a </a:t>
            </a:r>
            <a:r>
              <a:rPr lang="en-US" sz="1800" b="1" dirty="0" smtClean="0">
                <a:latin typeface="Arial" pitchFamily="34" charset="0"/>
                <a:cs typeface="Arial" pitchFamily="34" charset="0"/>
              </a:rPr>
              <a:t>group. </a:t>
            </a:r>
          </a:p>
          <a:p>
            <a:pPr marL="0" lvl="1" indent="0" algn="just">
              <a:buNone/>
            </a:pPr>
            <a:r>
              <a:rPr lang="en-US" sz="1800" b="1" dirty="0" smtClean="0">
                <a:solidFill>
                  <a:schemeClr val="accent1">
                    <a:lumMod val="75000"/>
                  </a:schemeClr>
                </a:solidFill>
                <a:latin typeface="Arial" pitchFamily="34" charset="0"/>
                <a:cs typeface="Arial" pitchFamily="34" charset="0"/>
              </a:rPr>
              <a:t>For-example:</a:t>
            </a:r>
          </a:p>
          <a:p>
            <a:pPr marL="0" lvl="1" indent="0" algn="just">
              <a:buNone/>
            </a:pPr>
            <a:r>
              <a:rPr lang="en-US" sz="1800" b="1" dirty="0" smtClean="0">
                <a:latin typeface="Arial" pitchFamily="34" charset="0"/>
                <a:cs typeface="Arial" pitchFamily="34" charset="0"/>
              </a:rPr>
              <a:t>An opinion </a:t>
            </a:r>
            <a:r>
              <a:rPr lang="en-US" sz="1800" b="1" dirty="0">
                <a:latin typeface="Arial" pitchFamily="34" charset="0"/>
                <a:cs typeface="Arial" pitchFamily="34" charset="0"/>
              </a:rPr>
              <a:t>poll to find which political candidate </a:t>
            </a:r>
            <a:endParaRPr lang="en-US" sz="1800" b="1" dirty="0" smtClean="0">
              <a:latin typeface="Arial" pitchFamily="34" charset="0"/>
              <a:cs typeface="Arial" pitchFamily="34" charset="0"/>
            </a:endParaRPr>
          </a:p>
          <a:p>
            <a:pPr marL="0" lvl="1" indent="0" algn="just">
              <a:buNone/>
            </a:pPr>
            <a:r>
              <a:rPr lang="en-US" sz="1800" b="1" dirty="0" smtClean="0">
                <a:latin typeface="Arial" pitchFamily="34" charset="0"/>
                <a:cs typeface="Arial" pitchFamily="34" charset="0"/>
              </a:rPr>
              <a:t>people plan </a:t>
            </a:r>
            <a:r>
              <a:rPr lang="en-US" sz="1800" b="1" dirty="0">
                <a:latin typeface="Arial" pitchFamily="34" charset="0"/>
                <a:cs typeface="Arial" pitchFamily="34" charset="0"/>
              </a:rPr>
              <a:t>to vote for in an upcoming election</a:t>
            </a:r>
            <a:r>
              <a:rPr lang="en-US" sz="1800" b="1" dirty="0" smtClean="0">
                <a:latin typeface="Arial" pitchFamily="34" charset="0"/>
                <a:cs typeface="Arial" pitchFamily="34" charset="0"/>
              </a:rPr>
              <a:t>.</a:t>
            </a:r>
          </a:p>
          <a:p>
            <a:pPr marL="914400" lvl="1" indent="-457200" algn="just">
              <a:buClr>
                <a:srgbClr val="FFFF00"/>
              </a:buClr>
              <a:buFont typeface="+mj-lt"/>
              <a:buAutoNum type="arabicPeriod"/>
            </a:pPr>
            <a:endParaRPr lang="en-US" sz="1800" dirty="0" smtClean="0">
              <a:latin typeface="Arial" pitchFamily="34" charset="0"/>
              <a:cs typeface="Arial" pitchFamily="34" charset="0"/>
            </a:endParaRPr>
          </a:p>
          <a:p>
            <a:pPr marL="457200" lvl="1" indent="0" algn="just">
              <a:buClr>
                <a:srgbClr val="FFFF00"/>
              </a:buClr>
              <a:buNone/>
            </a:pPr>
            <a:endParaRPr lang="en-US" sz="1800" dirty="0">
              <a:latin typeface="Arial" pitchFamily="34" charset="0"/>
              <a:cs typeface="Arial" pitchFamily="34" charset="0"/>
            </a:endParaRPr>
          </a:p>
        </p:txBody>
      </p:sp>
      <p:pic>
        <p:nvPicPr>
          <p:cNvPr id="1026" name="Picture 2" descr="http://sites.psu.edu/reshmablog/files/2012/11/voting_booth.gi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561734" y="2175502"/>
            <a:ext cx="2202741" cy="3605322"/>
          </a:xfrm>
          <a:prstGeom prst="rect">
            <a:avLst/>
          </a:prstGeom>
          <a:ln>
            <a:noFill/>
          </a:ln>
          <a:effectLst>
            <a:outerShdw blurRad="292100" dist="139700" dir="2700000" algn="tl" rotWithShape="0">
              <a:srgbClr val="333333">
                <a:alpha val="65000"/>
              </a:srgbClr>
            </a:outerShdw>
          </a:effectLst>
          <a:extLst/>
        </p:spPr>
      </p:pic>
    </p:spTree>
    <p:extLst>
      <p:ext uri="{BB962C8B-B14F-4D97-AF65-F5344CB8AC3E}">
        <p14:creationId xmlns="" xmlns:p14="http://schemas.microsoft.com/office/powerpoint/2010/main" val="35402363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231" y="228600"/>
            <a:ext cx="7598569" cy="1456267"/>
          </a:xfrm>
        </p:spPr>
        <p:txBody>
          <a:bodyPr>
            <a:normAutofit/>
          </a:bodyPr>
          <a:lstStyle/>
          <a:p>
            <a:r>
              <a:rPr lang="en-US" sz="3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Experimental Research</a:t>
            </a:r>
            <a:endParaRPr lang="en-US" sz="36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Content Placeholder 2"/>
          <p:cNvSpPr>
            <a:spLocks noGrp="1"/>
          </p:cNvSpPr>
          <p:nvPr>
            <p:ph idx="1"/>
          </p:nvPr>
        </p:nvSpPr>
        <p:spPr>
          <a:xfrm>
            <a:off x="257176" y="1803626"/>
            <a:ext cx="6304558" cy="4851161"/>
          </a:xfrm>
        </p:spPr>
        <p:txBody>
          <a:bodyPr>
            <a:normAutofit/>
          </a:bodyPr>
          <a:lstStyle/>
          <a:p>
            <a:pPr marL="914400" lvl="1" indent="-457200" algn="just">
              <a:buClr>
                <a:srgbClr val="FFFF00"/>
              </a:buClr>
              <a:buFont typeface="+mj-lt"/>
              <a:buAutoNum type="arabicPeriod"/>
            </a:pPr>
            <a:endParaRPr lang="en-US" dirty="0" smtClean="0"/>
          </a:p>
          <a:p>
            <a:pPr marL="457200" lvl="1" indent="0" algn="just">
              <a:buClr>
                <a:srgbClr val="FFFF00"/>
              </a:buClr>
              <a:buNone/>
            </a:pPr>
            <a:endParaRPr lang="en-US" dirty="0"/>
          </a:p>
        </p:txBody>
      </p:sp>
      <p:sp>
        <p:nvSpPr>
          <p:cNvPr id="5" name="Rectangle 4"/>
          <p:cNvSpPr/>
          <p:nvPr/>
        </p:nvSpPr>
        <p:spPr>
          <a:xfrm>
            <a:off x="376707" y="1952100"/>
            <a:ext cx="4404575" cy="3970318"/>
          </a:xfrm>
          <a:prstGeom prst="rect">
            <a:avLst/>
          </a:prstGeom>
        </p:spPr>
        <p:txBody>
          <a:bodyPr wrap="square">
            <a:spAutoFit/>
          </a:bodyPr>
          <a:lstStyle/>
          <a:p>
            <a:pPr algn="just"/>
            <a:r>
              <a:rPr lang="en-US" b="1" dirty="0" smtClean="0">
                <a:latin typeface="Arial" pitchFamily="34" charset="0"/>
                <a:cs typeface="Arial" pitchFamily="34" charset="0"/>
              </a:rPr>
              <a:t>An experiment is a study </a:t>
            </a:r>
            <a:r>
              <a:rPr lang="en-US" b="1" dirty="0">
                <a:latin typeface="Arial" pitchFamily="34" charset="0"/>
                <a:cs typeface="Arial" pitchFamily="34" charset="0"/>
              </a:rPr>
              <a:t>of cause and effect.  It differs from non-experimental methods in that it involves the deliberate manipulation of one variable, while trying to keep all other variables constant</a:t>
            </a:r>
            <a:r>
              <a:rPr lang="en-US" b="1" dirty="0" smtClean="0">
                <a:latin typeface="Arial" pitchFamily="34" charset="0"/>
                <a:cs typeface="Arial" pitchFamily="34" charset="0"/>
              </a:rPr>
              <a:t>.</a:t>
            </a:r>
          </a:p>
          <a:p>
            <a:pPr algn="just"/>
            <a:endParaRPr lang="en-US" b="1" dirty="0">
              <a:solidFill>
                <a:schemeClr val="accent1">
                  <a:lumMod val="75000"/>
                </a:schemeClr>
              </a:solidFill>
              <a:latin typeface="Arial" pitchFamily="34" charset="0"/>
              <a:cs typeface="Arial" pitchFamily="34" charset="0"/>
            </a:endParaRPr>
          </a:p>
          <a:p>
            <a:pPr algn="just"/>
            <a:r>
              <a:rPr lang="en-US" b="1" dirty="0" smtClean="0">
                <a:solidFill>
                  <a:schemeClr val="accent1">
                    <a:lumMod val="75000"/>
                  </a:schemeClr>
                </a:solidFill>
                <a:latin typeface="Arial" pitchFamily="34" charset="0"/>
                <a:cs typeface="Arial" pitchFamily="34" charset="0"/>
              </a:rPr>
              <a:t>What is a variable actually?</a:t>
            </a:r>
          </a:p>
          <a:p>
            <a:pPr algn="just"/>
            <a:r>
              <a:rPr lang="en-US" b="1" dirty="0">
                <a:latin typeface="Arial" pitchFamily="34" charset="0"/>
                <a:cs typeface="Arial" pitchFamily="34" charset="0"/>
              </a:rPr>
              <a:t>A variable is something that can be changed, such as a characteristic or value. Variables are generally used in psychology experiments to determine if changes to one thing result in changes to another.</a:t>
            </a:r>
          </a:p>
        </p:txBody>
      </p:sp>
      <p:pic>
        <p:nvPicPr>
          <p:cNvPr id="10" name="Picture 9"/>
          <p:cNvPicPr>
            <a:picLocks noChangeAspect="1"/>
          </p:cNvPicPr>
          <p:nvPr/>
        </p:nvPicPr>
        <p:blipFill>
          <a:blip r:embed="rId2" cstate="print"/>
          <a:stretch>
            <a:fillRect/>
          </a:stretch>
        </p:blipFill>
        <p:spPr>
          <a:xfrm>
            <a:off x="5113315" y="1952101"/>
            <a:ext cx="3782767" cy="42257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28815492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598569" cy="1456267"/>
          </a:xfrm>
        </p:spPr>
        <p:txBody>
          <a:bodyPr>
            <a:normAutofit/>
          </a:bodyPr>
          <a:lstStyle/>
          <a:p>
            <a:r>
              <a:rPr lang="en-US" sz="3600" b="1" dirty="0" err="1" smtClean="0">
                <a:solidFill>
                  <a:schemeClr val="tx1"/>
                </a:solidFill>
                <a:effectLst>
                  <a:outerShdw blurRad="38100" dist="38100" dir="2700000" algn="tl">
                    <a:srgbClr val="000000">
                      <a:alpha val="43137"/>
                    </a:srgbClr>
                  </a:outerShdw>
                </a:effectLst>
                <a:latin typeface="Arial" pitchFamily="34" charset="0"/>
                <a:cs typeface="Arial" pitchFamily="34" charset="0"/>
              </a:rPr>
              <a:t>Correlational</a:t>
            </a:r>
            <a:r>
              <a:rPr lang="en-US" sz="3600" b="1"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Research</a:t>
            </a:r>
            <a:endParaRPr lang="en-US" sz="36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Content Placeholder 2"/>
          <p:cNvSpPr>
            <a:spLocks noGrp="1"/>
          </p:cNvSpPr>
          <p:nvPr>
            <p:ph idx="1"/>
          </p:nvPr>
        </p:nvSpPr>
        <p:spPr>
          <a:xfrm>
            <a:off x="-26746" y="1932786"/>
            <a:ext cx="5770137" cy="4851161"/>
          </a:xfrm>
        </p:spPr>
        <p:txBody>
          <a:bodyPr>
            <a:normAutofit/>
          </a:bodyPr>
          <a:lstStyle/>
          <a:p>
            <a:pPr marL="457200" lvl="1" indent="0" algn="just">
              <a:buClr>
                <a:srgbClr val="FFFF00"/>
              </a:buClr>
              <a:buNone/>
            </a:pPr>
            <a:r>
              <a:rPr lang="en-US" sz="1800" b="1" dirty="0" smtClean="0">
                <a:effectLst>
                  <a:outerShdw blurRad="38100" dist="38100" dir="2700000" algn="tl">
                    <a:srgbClr val="000000">
                      <a:alpha val="43137"/>
                    </a:srgbClr>
                  </a:outerShdw>
                </a:effectLst>
                <a:latin typeface="Arial" pitchFamily="34" charset="0"/>
                <a:cs typeface="Arial" pitchFamily="34" charset="0"/>
              </a:rPr>
              <a:t>A Research tool that finds a relationship between two variables that are to be studied. It gives </a:t>
            </a:r>
            <a:r>
              <a:rPr lang="en-US" sz="1800" b="1" dirty="0">
                <a:effectLst>
                  <a:outerShdw blurRad="38100" dist="38100" dir="2700000" algn="tl">
                    <a:srgbClr val="000000">
                      <a:alpha val="43137"/>
                    </a:srgbClr>
                  </a:outerShdw>
                </a:effectLst>
                <a:latin typeface="Arial" pitchFamily="34" charset="0"/>
                <a:cs typeface="Arial" pitchFamily="34" charset="0"/>
              </a:rPr>
              <a:t>an indication of how one variable may predict another. </a:t>
            </a:r>
            <a:endParaRPr lang="en-US" sz="1800" b="1" dirty="0" smtClean="0">
              <a:effectLst>
                <a:outerShdw blurRad="38100" dist="38100" dir="2700000" algn="tl">
                  <a:srgbClr val="000000">
                    <a:alpha val="43137"/>
                  </a:srgbClr>
                </a:outerShdw>
              </a:effectLst>
              <a:latin typeface="Arial" pitchFamily="34" charset="0"/>
              <a:cs typeface="Arial" pitchFamily="34" charset="0"/>
            </a:endParaRPr>
          </a:p>
          <a:p>
            <a:pPr marL="457200" lvl="1" indent="0" algn="just">
              <a:buClr>
                <a:srgbClr val="FFFF00"/>
              </a:buClr>
              <a:buNone/>
            </a:pPr>
            <a:r>
              <a:rPr lang="en-US" sz="1800" b="1" dirty="0" smtClean="0">
                <a:effectLst>
                  <a:outerShdw blurRad="38100" dist="38100" dir="2700000" algn="tl">
                    <a:srgbClr val="000000">
                      <a:alpha val="43137"/>
                    </a:srgbClr>
                  </a:outerShdw>
                </a:effectLst>
                <a:latin typeface="Arial" pitchFamily="34" charset="0"/>
                <a:cs typeface="Arial" pitchFamily="34" charset="0"/>
              </a:rPr>
              <a:t>It finds the</a:t>
            </a:r>
            <a:r>
              <a:rPr lang="en-US" sz="1800" b="1" dirty="0">
                <a:effectLst>
                  <a:outerShdw blurRad="38100" dist="38100" dir="2700000" algn="tl">
                    <a:srgbClr val="000000">
                      <a:alpha val="43137"/>
                    </a:srgbClr>
                  </a:outerShdw>
                </a:effectLst>
                <a:latin typeface="Arial" pitchFamily="34" charset="0"/>
                <a:cs typeface="Arial" pitchFamily="34" charset="0"/>
              </a:rPr>
              <a:t> </a:t>
            </a:r>
            <a:r>
              <a:rPr lang="en-US" sz="1800" b="1" dirty="0" smtClean="0">
                <a:effectLst>
                  <a:outerShdw blurRad="38100" dist="38100" dir="2700000" algn="tl">
                    <a:srgbClr val="000000">
                      <a:alpha val="43137"/>
                    </a:srgbClr>
                  </a:outerShdw>
                </a:effectLst>
                <a:latin typeface="Arial" pitchFamily="34" charset="0"/>
                <a:cs typeface="Arial" pitchFamily="34" charset="0"/>
              </a:rPr>
              <a:t>”strength </a:t>
            </a:r>
            <a:r>
              <a:rPr lang="en-US" sz="1800" b="1" dirty="0">
                <a:effectLst>
                  <a:outerShdw blurRad="38100" dist="38100" dir="2700000" algn="tl">
                    <a:srgbClr val="000000">
                      <a:alpha val="43137"/>
                    </a:srgbClr>
                  </a:outerShdw>
                </a:effectLst>
                <a:latin typeface="Arial" pitchFamily="34" charset="0"/>
                <a:cs typeface="Arial" pitchFamily="34" charset="0"/>
              </a:rPr>
              <a:t>of </a:t>
            </a:r>
            <a:r>
              <a:rPr lang="en-US" sz="1800" b="1" dirty="0" smtClean="0">
                <a:effectLst>
                  <a:outerShdw blurRad="38100" dist="38100" dir="2700000" algn="tl">
                    <a:srgbClr val="000000">
                      <a:alpha val="43137"/>
                    </a:srgbClr>
                  </a:outerShdw>
                </a:effectLst>
                <a:latin typeface="Arial" pitchFamily="34" charset="0"/>
                <a:cs typeface="Arial" pitchFamily="34" charset="0"/>
              </a:rPr>
              <a:t>relationship” between </a:t>
            </a:r>
            <a:r>
              <a:rPr lang="en-US" sz="1800" b="1" dirty="0">
                <a:effectLst>
                  <a:outerShdw blurRad="38100" dist="38100" dir="2700000" algn="tl">
                    <a:srgbClr val="000000">
                      <a:alpha val="43137"/>
                    </a:srgbClr>
                  </a:outerShdw>
                </a:effectLst>
                <a:latin typeface="Arial" pitchFamily="34" charset="0"/>
                <a:cs typeface="Arial" pitchFamily="34" charset="0"/>
              </a:rPr>
              <a:t>two variables.</a:t>
            </a:r>
            <a:endParaRPr lang="en-US" sz="1800" b="1" dirty="0" smtClean="0">
              <a:effectLst>
                <a:outerShdw blurRad="38100" dist="38100" dir="2700000" algn="tl">
                  <a:srgbClr val="000000">
                    <a:alpha val="43137"/>
                  </a:srgbClr>
                </a:outerShdw>
              </a:effectLst>
              <a:latin typeface="Arial" pitchFamily="34" charset="0"/>
              <a:cs typeface="Arial" pitchFamily="34" charset="0"/>
            </a:endParaRPr>
          </a:p>
          <a:p>
            <a:pPr marL="457200" lvl="1" indent="0" algn="just">
              <a:buClr>
                <a:srgbClr val="FFFF00"/>
              </a:buClr>
              <a:buNone/>
            </a:pPr>
            <a:r>
              <a:rPr lang="en-US" sz="1800" b="1" dirty="0" smtClean="0">
                <a:solidFill>
                  <a:schemeClr val="accent1">
                    <a:lumMod val="75000"/>
                  </a:schemeClr>
                </a:solidFill>
                <a:effectLst>
                  <a:outerShdw blurRad="38100" dist="38100" dir="2700000" algn="tl">
                    <a:srgbClr val="000000">
                      <a:alpha val="43137"/>
                    </a:srgbClr>
                  </a:outerShdw>
                </a:effectLst>
                <a:latin typeface="Arial" pitchFamily="34" charset="0"/>
                <a:cs typeface="Arial" pitchFamily="34" charset="0"/>
              </a:rPr>
              <a:t>For-example:</a:t>
            </a:r>
          </a:p>
          <a:p>
            <a:pPr marL="457200" lvl="1" indent="0" algn="just">
              <a:buClr>
                <a:srgbClr val="FFFF00"/>
              </a:buClr>
              <a:buNone/>
            </a:pPr>
            <a:r>
              <a:rPr lang="en-US" sz="1800" b="1" dirty="0" smtClean="0">
                <a:effectLst>
                  <a:outerShdw blurRad="38100" dist="38100" dir="2700000" algn="tl">
                    <a:srgbClr val="000000">
                      <a:alpha val="43137"/>
                    </a:srgbClr>
                  </a:outerShdw>
                </a:effectLst>
                <a:latin typeface="Arial" pitchFamily="34" charset="0"/>
                <a:cs typeface="Arial" pitchFamily="34" charset="0"/>
              </a:rPr>
              <a:t>Self esteem </a:t>
            </a:r>
            <a:r>
              <a:rPr lang="en-US" sz="1800" b="1" dirty="0" err="1" smtClean="0">
                <a:effectLst>
                  <a:outerShdw blurRad="38100" dist="38100" dir="2700000" algn="tl">
                    <a:srgbClr val="000000">
                      <a:alpha val="43137"/>
                    </a:srgbClr>
                  </a:outerShdw>
                </a:effectLst>
                <a:latin typeface="Arial" pitchFamily="34" charset="0"/>
                <a:cs typeface="Arial" pitchFamily="34" charset="0"/>
              </a:rPr>
              <a:t>Vs</a:t>
            </a:r>
            <a:r>
              <a:rPr lang="en-US" sz="1800" b="1" dirty="0" smtClean="0">
                <a:effectLst>
                  <a:outerShdw blurRad="38100" dist="38100" dir="2700000" algn="tl">
                    <a:srgbClr val="000000">
                      <a:alpha val="43137"/>
                    </a:srgbClr>
                  </a:outerShdw>
                </a:effectLst>
                <a:latin typeface="Arial" pitchFamily="34" charset="0"/>
                <a:cs typeface="Arial" pitchFamily="34" charset="0"/>
              </a:rPr>
              <a:t> Loneliness</a:t>
            </a:r>
          </a:p>
          <a:p>
            <a:pPr marL="457200" lvl="1" indent="0" algn="ctr">
              <a:buClr>
                <a:srgbClr val="FFFF00"/>
              </a:buClr>
              <a:buNone/>
            </a:pPr>
            <a:r>
              <a:rPr lang="en-US" sz="1800" b="1" dirty="0" smtClean="0">
                <a:effectLst>
                  <a:outerShdw blurRad="38100" dist="38100" dir="2700000" algn="tl">
                    <a:srgbClr val="000000">
                      <a:alpha val="43137"/>
                    </a:srgbClr>
                  </a:outerShdw>
                </a:effectLst>
                <a:latin typeface="Arial" pitchFamily="34" charset="0"/>
                <a:cs typeface="Arial" pitchFamily="34" charset="0"/>
              </a:rPr>
              <a:t>Are you lonely because you have a low self-esteem?</a:t>
            </a:r>
          </a:p>
          <a:p>
            <a:pPr marL="457200" lvl="1" indent="0" algn="ctr">
              <a:buClr>
                <a:srgbClr val="FFFF00"/>
              </a:buClr>
              <a:buNone/>
            </a:pPr>
            <a:r>
              <a:rPr lang="en-US" sz="1800" b="1" dirty="0" smtClean="0">
                <a:effectLst>
                  <a:outerShdw blurRad="38100" dist="38100" dir="2700000" algn="tl">
                    <a:srgbClr val="000000">
                      <a:alpha val="43137"/>
                    </a:srgbClr>
                  </a:outerShdw>
                </a:effectLst>
                <a:latin typeface="Arial" pitchFamily="34" charset="0"/>
                <a:cs typeface="Arial" pitchFamily="34" charset="0"/>
              </a:rPr>
              <a:t>OR</a:t>
            </a:r>
          </a:p>
          <a:p>
            <a:pPr marL="457200" lvl="1" indent="0" algn="ctr">
              <a:buClr>
                <a:srgbClr val="FFFF00"/>
              </a:buClr>
              <a:buNone/>
            </a:pPr>
            <a:r>
              <a:rPr lang="en-US" sz="1800" b="1" dirty="0" smtClean="0">
                <a:effectLst>
                  <a:outerShdw blurRad="38100" dist="38100" dir="2700000" algn="tl">
                    <a:srgbClr val="000000">
                      <a:alpha val="43137"/>
                    </a:srgbClr>
                  </a:outerShdw>
                </a:effectLst>
                <a:latin typeface="Arial" pitchFamily="34" charset="0"/>
                <a:cs typeface="Arial" pitchFamily="34" charset="0"/>
              </a:rPr>
              <a:t>You have low self-esteem because you are alone?</a:t>
            </a:r>
          </a:p>
          <a:p>
            <a:pPr marL="457200" lvl="1" indent="0" algn="just">
              <a:buClr>
                <a:srgbClr val="FFFF00"/>
              </a:buClr>
              <a:buNone/>
            </a:pPr>
            <a:endParaRPr lang="en-US" sz="1800" b="1" dirty="0">
              <a:effectLst>
                <a:outerShdw blurRad="38100" dist="38100" dir="2700000" algn="tl">
                  <a:srgbClr val="000000">
                    <a:alpha val="43137"/>
                  </a:srgbClr>
                </a:outerShdw>
              </a:effectLst>
              <a:latin typeface="Arial" pitchFamily="34" charset="0"/>
              <a:cs typeface="Arial" pitchFamily="34" charset="0"/>
            </a:endParaRPr>
          </a:p>
          <a:p>
            <a:pPr marL="457200" lvl="1" indent="0" algn="just">
              <a:buClr>
                <a:srgbClr val="FFFF00"/>
              </a:buClr>
              <a:buNone/>
            </a:pPr>
            <a:endParaRPr lang="en-US" sz="1800" b="1" dirty="0">
              <a:effectLst>
                <a:outerShdw blurRad="38100" dist="38100" dir="2700000" algn="tl">
                  <a:srgbClr val="000000">
                    <a:alpha val="43137"/>
                  </a:srgbClr>
                </a:outerShdw>
              </a:effectLst>
              <a:latin typeface="Arial" pitchFamily="34" charset="0"/>
              <a:cs typeface="Arial" pitchFamily="34" charset="0"/>
            </a:endParaRPr>
          </a:p>
        </p:txBody>
      </p:sp>
      <p:pic>
        <p:nvPicPr>
          <p:cNvPr id="4" name="Picture 2" descr="http://4.bp.blogspot.com/-LCU6z2GbF2I/TyOodF-ZLPI/AAAAAAAAB1E/F04EaoowO9Q/s1600/lonely_emo_10___by_skittleflavouredmind-d2z3up1.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086443" y="1932786"/>
            <a:ext cx="2542017" cy="403908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a:extLst/>
        </p:spPr>
      </p:pic>
    </p:spTree>
    <p:extLst>
      <p:ext uri="{BB962C8B-B14F-4D97-AF65-F5344CB8AC3E}">
        <p14:creationId xmlns="" xmlns:p14="http://schemas.microsoft.com/office/powerpoint/2010/main" val="25718541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History of Psychology </a:t>
            </a:r>
            <a:endParaRPr lang="en-US" sz="3600" b="1" dirty="0">
              <a:solidFill>
                <a:schemeClr val="tx1"/>
              </a:solidFill>
              <a:latin typeface="Arial" pitchFamily="34" charset="0"/>
              <a:cs typeface="Arial" pitchFamily="34" charset="0"/>
            </a:endParaRPr>
          </a:p>
        </p:txBody>
      </p:sp>
      <p:pic>
        <p:nvPicPr>
          <p:cNvPr id="5" name="video 1.avi">
            <a:hlinkClick r:id="" action="ppaction://media"/>
          </p:cNvPr>
          <p:cNvPicPr>
            <a:picLocks noGrp="1" noRot="1" noChangeAspect="1"/>
          </p:cNvPicPr>
          <p:nvPr>
            <p:ph sz="quarter" idx="1"/>
            <a:videoFile r:link="rId1"/>
          </p:nvPr>
        </p:nvPicPr>
        <p:blipFill>
          <a:blip r:embed="rId3" cstate="print"/>
          <a:stretch>
            <a:fillRect/>
          </a:stretch>
        </p:blipFill>
        <p:spPr>
          <a:xfrm>
            <a:off x="609600" y="2133600"/>
            <a:ext cx="7239000" cy="4071938"/>
          </a:xfrm>
          <a:prstGeom prst="rect">
            <a:avLst/>
          </a:prstGeom>
        </p:spPr>
      </p:pic>
      <p:sp>
        <p:nvSpPr>
          <p:cNvPr id="6" name="Title 1"/>
          <p:cNvSpPr txBox="1">
            <a:spLocks/>
          </p:cNvSpPr>
          <p:nvPr/>
        </p:nvSpPr>
        <p:spPr>
          <a:xfrm>
            <a:off x="7467600" y="5791200"/>
            <a:ext cx="838200" cy="5334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Video 1</a:t>
            </a:r>
            <a:endParaRPr kumimoji="0" lang="en-US" sz="1400" b="1"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pic>
        <p:nvPicPr>
          <p:cNvPr id="1028" name="Picture 4" descr="http://t3.gstatic.com/images?q=tbn:ANd9GcQwNxBT2YvwMlHMPL58ZRwv0QXUZGL-HUjgqxDO28IvQGJYp8GQaQ"/>
          <p:cNvPicPr>
            <a:picLocks noChangeAspect="1" noChangeArrowheads="1"/>
          </p:cNvPicPr>
          <p:nvPr/>
        </p:nvPicPr>
        <p:blipFill>
          <a:blip r:embed="rId4" cstate="print"/>
          <a:srcRect/>
          <a:stretch>
            <a:fillRect/>
          </a:stretch>
        </p:blipFill>
        <p:spPr bwMode="auto">
          <a:xfrm>
            <a:off x="6248400" y="0"/>
            <a:ext cx="2114550" cy="21621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741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solidFill>
                  <a:schemeClr val="tx1"/>
                </a:solidFill>
                <a:latin typeface="Arial" pitchFamily="34" charset="0"/>
                <a:cs typeface="Arial" pitchFamily="34" charset="0"/>
              </a:rPr>
              <a:t>Learning and Behavior</a:t>
            </a:r>
            <a:endParaRPr lang="en-US" sz="3600" dirty="0"/>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5" name="Picture 2" descr="C:\Users\Anum Naseer\Desktop\images.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819400" y="609600"/>
            <a:ext cx="3762375" cy="4501001"/>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smtClean="0">
                <a:latin typeface="Arial" pitchFamily="34" charset="0"/>
                <a:cs typeface="Arial" pitchFamily="34" charset="0"/>
              </a:rPr>
              <a:t>Learning </a:t>
            </a:r>
            <a:r>
              <a:rPr lang="en-US" sz="1800" b="1" dirty="0">
                <a:latin typeface="Arial" pitchFamily="34" charset="0"/>
                <a:cs typeface="Arial" pitchFamily="34" charset="0"/>
              </a:rPr>
              <a:t>is often defined as a relatively lasting change in behavior that is the result of </a:t>
            </a:r>
            <a:r>
              <a:rPr lang="en-US" sz="1800" b="1" dirty="0" smtClean="0">
                <a:latin typeface="Arial" pitchFamily="34" charset="0"/>
                <a:cs typeface="Arial" pitchFamily="34" charset="0"/>
              </a:rPr>
              <a:t>experience. </a:t>
            </a:r>
          </a:p>
          <a:p>
            <a:pPr algn="just"/>
            <a:r>
              <a:rPr lang="en-US" sz="1800" b="1" dirty="0">
                <a:latin typeface="Arial" pitchFamily="34" charset="0"/>
                <a:cs typeface="Arial" pitchFamily="34" charset="0"/>
              </a:rPr>
              <a:t>Behavior </a:t>
            </a:r>
            <a:r>
              <a:rPr lang="en-US" sz="1800" b="1" dirty="0" smtClean="0">
                <a:latin typeface="Arial" pitchFamily="34" charset="0"/>
                <a:cs typeface="Arial" pitchFamily="34" charset="0"/>
              </a:rPr>
              <a:t>is the </a:t>
            </a:r>
            <a:r>
              <a:rPr lang="en-US" sz="1800" b="1" dirty="0">
                <a:latin typeface="Arial" pitchFamily="34" charset="0"/>
                <a:cs typeface="Arial" pitchFamily="34" charset="0"/>
              </a:rPr>
              <a:t>school of thought in psychology that sought to measure only observable </a:t>
            </a:r>
            <a:r>
              <a:rPr lang="en-US" sz="1800" b="1" dirty="0" smtClean="0">
                <a:latin typeface="Arial" pitchFamily="34" charset="0"/>
                <a:cs typeface="Arial" pitchFamily="34" charset="0"/>
              </a:rPr>
              <a:t>actions.</a:t>
            </a:r>
          </a:p>
          <a:p>
            <a:pPr algn="just"/>
            <a:r>
              <a:rPr lang="en-US" sz="1800" b="1" dirty="0" smtClean="0">
                <a:latin typeface="Arial" pitchFamily="34" charset="0"/>
                <a:cs typeface="Arial" pitchFamily="34" charset="0"/>
              </a:rPr>
              <a:t>Learning </a:t>
            </a:r>
            <a:r>
              <a:rPr lang="en-US" sz="1800" b="1" dirty="0">
                <a:latin typeface="Arial" pitchFamily="34" charset="0"/>
                <a:cs typeface="Arial" pitchFamily="34" charset="0"/>
              </a:rPr>
              <a:t>and behavior </a:t>
            </a:r>
            <a:r>
              <a:rPr lang="en-US" sz="1800" b="1" dirty="0" smtClean="0">
                <a:latin typeface="Arial" pitchFamily="34" charset="0"/>
                <a:cs typeface="Arial" pitchFamily="34" charset="0"/>
              </a:rPr>
              <a:t>is the </a:t>
            </a:r>
            <a:r>
              <a:rPr lang="en-US" sz="1800" b="1" dirty="0">
                <a:latin typeface="Arial" pitchFamily="34" charset="0"/>
                <a:cs typeface="Arial" pitchFamily="34" charset="0"/>
              </a:rPr>
              <a:t>process by which a relatively lasting change in potential behavior occurs as a result of practice or </a:t>
            </a:r>
            <a:r>
              <a:rPr lang="en-US" sz="1800" b="1" dirty="0" smtClean="0">
                <a:latin typeface="Arial" pitchFamily="34" charset="0"/>
                <a:cs typeface="Arial" pitchFamily="34" charset="0"/>
              </a:rPr>
              <a:t>experience. </a:t>
            </a:r>
            <a:endParaRPr lang="en-US" sz="1800" b="1" dirty="0">
              <a:latin typeface="Arial" pitchFamily="34" charset="0"/>
              <a:cs typeface="Arial" pitchFamily="34" charset="0"/>
            </a:endParaRPr>
          </a:p>
          <a:p>
            <a:pPr algn="just"/>
            <a:endParaRPr lang="en-US" sz="1800" b="1" dirty="0">
              <a:latin typeface="Arial" pitchFamily="34" charset="0"/>
              <a:cs typeface="Arial" pitchFamily="34" charset="0"/>
            </a:endParaRPr>
          </a:p>
          <a:p>
            <a:pPr algn="just"/>
            <a:endParaRPr lang="en-US" sz="1800" b="1" dirty="0">
              <a:latin typeface="Arial" pitchFamily="34" charset="0"/>
              <a:cs typeface="Arial" pitchFamily="34" charset="0"/>
            </a:endParaRPr>
          </a:p>
        </p:txBody>
      </p:sp>
      <p:sp>
        <p:nvSpPr>
          <p:cNvPr id="3" name="Title 2"/>
          <p:cNvSpPr>
            <a:spLocks noGrp="1"/>
          </p:cNvSpPr>
          <p:nvPr>
            <p:ph type="title"/>
          </p:nvPr>
        </p:nvSpPr>
        <p:spPr>
          <a:xfrm>
            <a:off x="0" y="228600"/>
            <a:ext cx="7010400" cy="990600"/>
          </a:xfrm>
        </p:spPr>
        <p:txBody>
          <a:bodyPr>
            <a:normAutofit/>
          </a:bodyPr>
          <a:lstStyle/>
          <a:p>
            <a:pPr algn="ctr"/>
            <a:r>
              <a:rPr lang="en-US" sz="3600" b="1" dirty="0" smtClean="0">
                <a:solidFill>
                  <a:schemeClr val="tx1"/>
                </a:solidFill>
                <a:latin typeface="Arial" pitchFamily="34" charset="0"/>
                <a:cs typeface="Arial" pitchFamily="34" charset="0"/>
              </a:rPr>
              <a:t>Learning and Behavior</a:t>
            </a:r>
            <a:endParaRPr lang="en-US" sz="3600" b="1" dirty="0">
              <a:solidFill>
                <a:schemeClr val="tx1"/>
              </a:solidFill>
              <a:latin typeface="Arial" pitchFamily="34" charset="0"/>
              <a:cs typeface="Arial" pitchFamily="34" charset="0"/>
            </a:endParaRPr>
          </a:p>
        </p:txBody>
      </p:sp>
    </p:spTree>
    <p:extLst>
      <p:ext uri="{BB962C8B-B14F-4D97-AF65-F5344CB8AC3E}">
        <p14:creationId xmlns="" xmlns:p14="http://schemas.microsoft.com/office/powerpoint/2010/main" val="5729708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a:solidFill>
                  <a:srgbClr val="0070C0"/>
                </a:solidFill>
                <a:latin typeface="Arial" pitchFamily="34" charset="0"/>
                <a:cs typeface="Arial" pitchFamily="34" charset="0"/>
              </a:rPr>
              <a:t>Classical Conditioning</a:t>
            </a:r>
            <a:r>
              <a:rPr lang="en-US" sz="1800" b="1" dirty="0" smtClean="0">
                <a:latin typeface="Arial" pitchFamily="34" charset="0"/>
                <a:cs typeface="Arial" pitchFamily="34" charset="0"/>
              </a:rPr>
              <a:t>: The </a:t>
            </a:r>
            <a:r>
              <a:rPr lang="en-US" sz="1800" b="1" dirty="0">
                <a:latin typeface="Arial" pitchFamily="34" charset="0"/>
                <a:cs typeface="Arial" pitchFamily="34" charset="0"/>
              </a:rPr>
              <a:t>type of learning in which a stimulus acquires the capacity to evoke a reflexive response that was originally evoked by a different </a:t>
            </a:r>
            <a:r>
              <a:rPr lang="en-US" sz="1800" b="1" dirty="0" smtClean="0">
                <a:latin typeface="Arial" pitchFamily="34" charset="0"/>
                <a:cs typeface="Arial" pitchFamily="34" charset="0"/>
              </a:rPr>
              <a:t>stimulus. </a:t>
            </a:r>
          </a:p>
          <a:p>
            <a:pPr marL="109728" indent="0" algn="just">
              <a:buNone/>
            </a:pPr>
            <a:r>
              <a:rPr lang="en-US" sz="1800" b="1" dirty="0" smtClean="0">
                <a:latin typeface="Arial" pitchFamily="34" charset="0"/>
                <a:cs typeface="Arial" pitchFamily="34" charset="0"/>
              </a:rPr>
              <a:t>Example</a:t>
            </a:r>
            <a:r>
              <a:rPr lang="en-US" sz="1800" b="1" dirty="0">
                <a:latin typeface="Arial" pitchFamily="34" charset="0"/>
                <a:cs typeface="Arial" pitchFamily="34" charset="0"/>
              </a:rPr>
              <a:t>, </a:t>
            </a:r>
            <a:r>
              <a:rPr lang="en-US" sz="1800" b="1" dirty="0" smtClean="0">
                <a:latin typeface="Arial" pitchFamily="34" charset="0"/>
                <a:cs typeface="Arial" pitchFamily="34" charset="0"/>
              </a:rPr>
              <a:t>Pavlov, a scientist, </a:t>
            </a:r>
            <a:r>
              <a:rPr lang="en-US" sz="1800" b="1" dirty="0">
                <a:latin typeface="Arial" pitchFamily="34" charset="0"/>
                <a:cs typeface="Arial" pitchFamily="34" charset="0"/>
              </a:rPr>
              <a:t>became curious about the fact that some of his laboratory dogs began salivating before food actually was in their mouths. He then found that if he used the appropriate sequence of events, a dog would salivate at the sound of a buzzer or the appearance of a light. Further experimentation established the conditions essential in producing such a </a:t>
            </a:r>
            <a:r>
              <a:rPr lang="en-US" sz="1800" b="1" dirty="0" smtClean="0">
                <a:latin typeface="Arial" pitchFamily="34" charset="0"/>
                <a:cs typeface="Arial" pitchFamily="34" charset="0"/>
              </a:rPr>
              <a:t>phenomenon, hence a complete example of classical conditioning.</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b="1" dirty="0">
                <a:solidFill>
                  <a:schemeClr val="tx1"/>
                </a:solidFill>
                <a:latin typeface="Arial" pitchFamily="34" charset="0"/>
                <a:cs typeface="Arial" pitchFamily="34" charset="0"/>
              </a:rPr>
              <a:t>Types of Learning</a:t>
            </a:r>
          </a:p>
        </p:txBody>
      </p:sp>
    </p:spTree>
    <p:extLst>
      <p:ext uri="{BB962C8B-B14F-4D97-AF65-F5344CB8AC3E}">
        <p14:creationId xmlns="" xmlns:p14="http://schemas.microsoft.com/office/powerpoint/2010/main" val="21484079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43272"/>
          </a:xfrm>
        </p:spPr>
        <p:txBody>
          <a:bodyPr>
            <a:normAutofit/>
          </a:bodyPr>
          <a:lstStyle/>
          <a:p>
            <a:pPr marL="109728" indent="0" algn="just">
              <a:buNone/>
            </a:pPr>
            <a:r>
              <a:rPr lang="en-US" sz="1800" b="1" dirty="0">
                <a:solidFill>
                  <a:srgbClr val="0070C0"/>
                </a:solidFill>
                <a:latin typeface="Arial" pitchFamily="34" charset="0"/>
                <a:cs typeface="Arial" pitchFamily="34" charset="0"/>
              </a:rPr>
              <a:t>Operant Conditioning: </a:t>
            </a:r>
            <a:r>
              <a:rPr lang="en-US" sz="1800" b="1" dirty="0">
                <a:latin typeface="Arial" pitchFamily="34" charset="0"/>
                <a:cs typeface="Arial" pitchFamily="34" charset="0"/>
              </a:rPr>
              <a:t>Operant conditioning is a learning process in which the probability of response occurring is increased or decreased due to reinforcement or punishment. </a:t>
            </a:r>
            <a:endParaRPr lang="en-US" sz="1800" b="1" dirty="0" smtClean="0">
              <a:latin typeface="Arial" pitchFamily="34" charset="0"/>
              <a:cs typeface="Arial" pitchFamily="34" charset="0"/>
            </a:endParaRPr>
          </a:p>
          <a:p>
            <a:pPr marL="109728" indent="0" algn="just">
              <a:buNone/>
            </a:pPr>
            <a:r>
              <a:rPr lang="en-US" sz="1800" b="1" dirty="0" smtClean="0">
                <a:latin typeface="Arial" pitchFamily="34" charset="0"/>
                <a:cs typeface="Arial" pitchFamily="34" charset="0"/>
              </a:rPr>
              <a:t>Example: Skinner performed an experiment </a:t>
            </a:r>
            <a:r>
              <a:rPr lang="en-US" sz="1800" b="1" dirty="0">
                <a:latin typeface="Arial" pitchFamily="34" charset="0"/>
                <a:cs typeface="Arial" pitchFamily="34" charset="0"/>
              </a:rPr>
              <a:t>on </a:t>
            </a:r>
            <a:r>
              <a:rPr lang="en-US" sz="1800" b="1" dirty="0" smtClean="0">
                <a:latin typeface="Arial" pitchFamily="34" charset="0"/>
                <a:cs typeface="Arial" pitchFamily="34" charset="0"/>
              </a:rPr>
              <a:t>pigeons by inventing a Skinner box. There </a:t>
            </a:r>
            <a:r>
              <a:rPr lang="en-US" sz="1800" b="1" dirty="0">
                <a:latin typeface="Arial" pitchFamily="34" charset="0"/>
                <a:cs typeface="Arial" pitchFamily="34" charset="0"/>
              </a:rPr>
              <a:t>is a device in the box, which can deliver food pellets into a tray at random. Inside the </a:t>
            </a:r>
            <a:r>
              <a:rPr lang="en-US" sz="1800" b="1" dirty="0" smtClean="0">
                <a:latin typeface="Arial" pitchFamily="34" charset="0"/>
                <a:cs typeface="Arial" pitchFamily="34" charset="0"/>
              </a:rPr>
              <a:t>box is </a:t>
            </a:r>
            <a:r>
              <a:rPr lang="en-US" sz="1800" b="1" dirty="0">
                <a:latin typeface="Arial" pitchFamily="34" charset="0"/>
                <a:cs typeface="Arial" pitchFamily="34" charset="0"/>
              </a:rPr>
              <a:t>a lever which when pressed activates the device for delivering food pellets. A hungry pigeon is left inside the </a:t>
            </a:r>
            <a:r>
              <a:rPr lang="en-US" sz="1800" b="1" dirty="0" smtClean="0">
                <a:latin typeface="Arial" pitchFamily="34" charset="0"/>
                <a:cs typeface="Arial" pitchFamily="34" charset="0"/>
              </a:rPr>
              <a:t>box which exhibits </a:t>
            </a:r>
            <a:r>
              <a:rPr lang="en-US" sz="1800" b="1" dirty="0">
                <a:latin typeface="Arial" pitchFamily="34" charset="0"/>
                <a:cs typeface="Arial" pitchFamily="34" charset="0"/>
              </a:rPr>
              <a:t>random activities while exploring the box. Accidentally the pigeon presses the lever and a pellet of food is delivered. The first time it happens, the pigeon does not learn the connection between the response of lever pressing and food pellets. Sooner or later, the </a:t>
            </a:r>
            <a:r>
              <a:rPr lang="en-US" sz="1800" b="1" dirty="0" smtClean="0">
                <a:latin typeface="Arial" pitchFamily="34" charset="0"/>
                <a:cs typeface="Arial" pitchFamily="34" charset="0"/>
              </a:rPr>
              <a:t>pigeon </a:t>
            </a:r>
            <a:r>
              <a:rPr lang="en-US" sz="1800" b="1" dirty="0">
                <a:latin typeface="Arial" pitchFamily="34" charset="0"/>
                <a:cs typeface="Arial" pitchFamily="34" charset="0"/>
              </a:rPr>
              <a:t>learns that the consequence of lever pressing is positive; lever pressing brings food.</a:t>
            </a:r>
          </a:p>
          <a:p>
            <a:pPr algn="just"/>
            <a:endParaRPr lang="en-US" sz="1800" b="1" dirty="0">
              <a:latin typeface="Arial" pitchFamily="34" charset="0"/>
              <a:cs typeface="Arial" pitchFamily="34" charset="0"/>
            </a:endParaRPr>
          </a:p>
          <a:p>
            <a:pPr algn="just"/>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Cont.….</a:t>
            </a:r>
            <a:endParaRPr lang="en-US" sz="3600" b="1" dirty="0">
              <a:solidFill>
                <a:schemeClr val="tx1"/>
              </a:solidFill>
              <a:latin typeface="Arial" pitchFamily="34" charset="0"/>
              <a:cs typeface="Arial" pitchFamily="34" charset="0"/>
            </a:endParaRPr>
          </a:p>
        </p:txBody>
      </p:sp>
    </p:spTree>
    <p:extLst>
      <p:ext uri="{BB962C8B-B14F-4D97-AF65-F5344CB8AC3E}">
        <p14:creationId xmlns="" xmlns:p14="http://schemas.microsoft.com/office/powerpoint/2010/main" val="18227460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a:solidFill>
                  <a:srgbClr val="0070C0"/>
                </a:solidFill>
                <a:latin typeface="Arial" pitchFamily="34" charset="0"/>
                <a:cs typeface="Arial" pitchFamily="34" charset="0"/>
              </a:rPr>
              <a:t>Cognitive </a:t>
            </a:r>
            <a:r>
              <a:rPr lang="en-US" sz="1800" b="1" dirty="0" smtClean="0">
                <a:solidFill>
                  <a:srgbClr val="0070C0"/>
                </a:solidFill>
                <a:latin typeface="Arial" pitchFamily="34" charset="0"/>
                <a:cs typeface="Arial" pitchFamily="34" charset="0"/>
              </a:rPr>
              <a:t>Learning</a:t>
            </a:r>
            <a:r>
              <a:rPr lang="en-US" sz="1800" b="1" dirty="0">
                <a:solidFill>
                  <a:srgbClr val="0070C0"/>
                </a:solidFill>
                <a:latin typeface="Arial" pitchFamily="34" charset="0"/>
                <a:cs typeface="Arial" pitchFamily="34" charset="0"/>
              </a:rPr>
              <a:t>: </a:t>
            </a:r>
            <a:r>
              <a:rPr lang="en-US" sz="1800" b="1" dirty="0">
                <a:latin typeface="Arial" pitchFamily="34" charset="0"/>
                <a:cs typeface="Arial" pitchFamily="34" charset="0"/>
              </a:rPr>
              <a:t>L</a:t>
            </a:r>
            <a:r>
              <a:rPr lang="en-US" sz="1800" b="1" dirty="0" smtClean="0">
                <a:latin typeface="Arial" pitchFamily="34" charset="0"/>
                <a:cs typeface="Arial" pitchFamily="34" charset="0"/>
              </a:rPr>
              <a:t>earning </a:t>
            </a:r>
            <a:r>
              <a:rPr lang="en-US" sz="1800" b="1" dirty="0">
                <a:latin typeface="Arial" pitchFamily="34" charset="0"/>
                <a:cs typeface="Arial" pitchFamily="34" charset="0"/>
              </a:rPr>
              <a:t>a relationship between two stimuli and thus is also called S-S learning. Types of cognitive learning include latent learning and the formation of </a:t>
            </a:r>
            <a:r>
              <a:rPr lang="en-US" sz="1800" b="1" dirty="0" smtClean="0">
                <a:latin typeface="Arial" pitchFamily="34" charset="0"/>
                <a:cs typeface="Arial" pitchFamily="34" charset="0"/>
              </a:rPr>
              <a:t>insights.</a:t>
            </a:r>
          </a:p>
          <a:p>
            <a:pPr marL="109728" indent="0" algn="just">
              <a:buNone/>
            </a:pPr>
            <a:r>
              <a:rPr lang="en-US" sz="1800" b="1" dirty="0" smtClean="0">
                <a:latin typeface="Arial" pitchFamily="34" charset="0"/>
                <a:cs typeface="Arial" pitchFamily="34" charset="0"/>
              </a:rPr>
              <a:t>Example</a:t>
            </a:r>
            <a:r>
              <a:rPr lang="en-US" sz="1800" b="1" dirty="0">
                <a:latin typeface="Arial" pitchFamily="34" charset="0"/>
                <a:cs typeface="Arial" pitchFamily="34" charset="0"/>
              </a:rPr>
              <a:t>, </a:t>
            </a:r>
            <a:r>
              <a:rPr lang="en-US" sz="1800" b="1" dirty="0" smtClean="0">
                <a:latin typeface="Arial" pitchFamily="34" charset="0"/>
                <a:cs typeface="Arial" pitchFamily="34" charset="0"/>
              </a:rPr>
              <a:t>a psychologist demonstrated </a:t>
            </a:r>
            <a:r>
              <a:rPr lang="en-US" sz="1800" b="1" dirty="0">
                <a:latin typeface="Arial" pitchFamily="34" charset="0"/>
                <a:cs typeface="Arial" pitchFamily="34" charset="0"/>
              </a:rPr>
              <a:t>that chimpanzees can solve problems using insight. Chimps placed in a cage, with bananas beyond their reach, learned that they could pile up boxes or attach one stick to another to reach and obtain the food. The chimps had not been reinforced for these specific behaviors but learned how to get the food through insight. Once insight has occurred, no further instruction or training is required.</a:t>
            </a:r>
          </a:p>
          <a:p>
            <a:pPr marL="109728" indent="0" algn="just">
              <a:buNone/>
            </a:pPr>
            <a:endParaRPr lang="en-US" sz="1800" b="1" dirty="0">
              <a:latin typeface="Arial" pitchFamily="34" charset="0"/>
              <a:cs typeface="Arial" pitchFamily="34" charset="0"/>
            </a:endParaRPr>
          </a:p>
          <a:p>
            <a:pPr algn="just"/>
            <a:endParaRPr lang="en-US" sz="1800" b="1" dirty="0">
              <a:latin typeface="Arial" pitchFamily="34" charset="0"/>
              <a:cs typeface="Arial" pitchFamily="34" charset="0"/>
            </a:endParaRPr>
          </a:p>
          <a:p>
            <a:pPr algn="just"/>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b="1" dirty="0">
                <a:solidFill>
                  <a:schemeClr val="tx1"/>
                </a:solidFill>
                <a:latin typeface="Arial" pitchFamily="34" charset="0"/>
                <a:cs typeface="Arial" pitchFamily="34" charset="0"/>
              </a:rPr>
              <a:t>Cont.….</a:t>
            </a:r>
          </a:p>
        </p:txBody>
      </p:sp>
    </p:spTree>
    <p:extLst>
      <p:ext uri="{BB962C8B-B14F-4D97-AF65-F5344CB8AC3E}">
        <p14:creationId xmlns="" xmlns:p14="http://schemas.microsoft.com/office/powerpoint/2010/main" val="25565925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r>
              <a:rPr lang="en-US" sz="1800" b="1" dirty="0">
                <a:solidFill>
                  <a:srgbClr val="0070C0"/>
                </a:solidFill>
                <a:latin typeface="Arial" pitchFamily="34" charset="0"/>
                <a:cs typeface="Arial" pitchFamily="34" charset="0"/>
              </a:rPr>
              <a:t>Observational Learning: </a:t>
            </a:r>
            <a:r>
              <a:rPr lang="en-US" sz="1800" b="1" dirty="0">
                <a:latin typeface="Arial" pitchFamily="34" charset="0"/>
                <a:cs typeface="Arial" pitchFamily="34" charset="0"/>
              </a:rPr>
              <a:t>Replicating others’ novel behavior through observation and imitation; also known as vicarious learning, modeling, or social learning</a:t>
            </a:r>
            <a:r>
              <a:rPr lang="en-US" sz="1800" b="1" dirty="0" smtClean="0">
                <a:latin typeface="Arial" pitchFamily="34" charset="0"/>
                <a:cs typeface="Arial" pitchFamily="34" charset="0"/>
              </a:rPr>
              <a:t>.</a:t>
            </a:r>
          </a:p>
          <a:p>
            <a:pPr marL="109728" indent="0" algn="just">
              <a:buNone/>
            </a:pPr>
            <a:r>
              <a:rPr lang="en-US" sz="1800" b="1" dirty="0">
                <a:latin typeface="Arial" pitchFamily="34" charset="0"/>
                <a:cs typeface="Arial" pitchFamily="34" charset="0"/>
              </a:rPr>
              <a:t>Example, </a:t>
            </a:r>
            <a:r>
              <a:rPr lang="en-US" sz="1800" b="1" dirty="0" smtClean="0">
                <a:latin typeface="Arial" pitchFamily="34" charset="0"/>
                <a:cs typeface="Arial" pitchFamily="34" charset="0"/>
              </a:rPr>
              <a:t>Bandura performed an experiment on children, in which they would </a:t>
            </a:r>
            <a:r>
              <a:rPr lang="en-US" sz="1800" b="1" dirty="0">
                <a:latin typeface="Arial" pitchFamily="34" charset="0"/>
                <a:cs typeface="Arial" pitchFamily="34" charset="0"/>
              </a:rPr>
              <a:t>watch a video where the man would aggressively hit a doll and pummel it on the </a:t>
            </a:r>
            <a:r>
              <a:rPr lang="en-US" sz="1800" b="1" dirty="0" smtClean="0">
                <a:latin typeface="Arial" pitchFamily="34" charset="0"/>
                <a:cs typeface="Arial" pitchFamily="34" charset="0"/>
              </a:rPr>
              <a:t>head, punch and kick </a:t>
            </a:r>
            <a:r>
              <a:rPr lang="en-US" sz="1800" b="1" dirty="0">
                <a:latin typeface="Arial" pitchFamily="34" charset="0"/>
                <a:cs typeface="Arial" pitchFamily="34" charset="0"/>
              </a:rPr>
              <a:t>it </a:t>
            </a:r>
            <a:r>
              <a:rPr lang="en-US" sz="1800" b="1" dirty="0" smtClean="0">
                <a:latin typeface="Arial" pitchFamily="34" charset="0"/>
                <a:cs typeface="Arial" pitchFamily="34" charset="0"/>
              </a:rPr>
              <a:t>everywhere across </a:t>
            </a:r>
            <a:r>
              <a:rPr lang="en-US" sz="1800" b="1" dirty="0">
                <a:latin typeface="Arial" pitchFamily="34" charset="0"/>
                <a:cs typeface="Arial" pitchFamily="34" charset="0"/>
              </a:rPr>
              <a:t>the </a:t>
            </a:r>
            <a:r>
              <a:rPr lang="en-US" sz="1800" b="1" dirty="0" smtClean="0">
                <a:latin typeface="Arial" pitchFamily="34" charset="0"/>
                <a:cs typeface="Arial" pitchFamily="34" charset="0"/>
              </a:rPr>
              <a:t>room. After </a:t>
            </a:r>
            <a:r>
              <a:rPr lang="en-US" sz="1800" b="1" dirty="0">
                <a:latin typeface="Arial" pitchFamily="34" charset="0"/>
                <a:cs typeface="Arial" pitchFamily="34" charset="0"/>
              </a:rPr>
              <a:t>the video, </a:t>
            </a:r>
            <a:r>
              <a:rPr lang="en-US" sz="1800" b="1" dirty="0" smtClean="0">
                <a:latin typeface="Arial" pitchFamily="34" charset="0"/>
                <a:cs typeface="Arial" pitchFamily="34" charset="0"/>
              </a:rPr>
              <a:t>the children </a:t>
            </a:r>
            <a:r>
              <a:rPr lang="en-US" sz="1800" b="1" dirty="0">
                <a:latin typeface="Arial" pitchFamily="34" charset="0"/>
                <a:cs typeface="Arial" pitchFamily="34" charset="0"/>
              </a:rPr>
              <a:t>were placed in a room with </a:t>
            </a:r>
            <a:r>
              <a:rPr lang="en-US" sz="1800" b="1" dirty="0" smtClean="0">
                <a:latin typeface="Arial" pitchFamily="34" charset="0"/>
                <a:cs typeface="Arial" pitchFamily="34" charset="0"/>
              </a:rPr>
              <a:t> attractive  toys</a:t>
            </a:r>
            <a:r>
              <a:rPr lang="en-US" sz="1800" b="1" dirty="0">
                <a:latin typeface="Arial" pitchFamily="34" charset="0"/>
                <a:cs typeface="Arial" pitchFamily="34" charset="0"/>
              </a:rPr>
              <a:t>, but they could not touch them. </a:t>
            </a:r>
            <a:r>
              <a:rPr lang="en-US" sz="1800" b="1" dirty="0" smtClean="0">
                <a:latin typeface="Arial" pitchFamily="34" charset="0"/>
                <a:cs typeface="Arial" pitchFamily="34" charset="0"/>
              </a:rPr>
              <a:t>Therefore</a:t>
            </a:r>
            <a:r>
              <a:rPr lang="en-US" sz="1800" b="1" dirty="0">
                <a:latin typeface="Arial" pitchFamily="34" charset="0"/>
                <a:cs typeface="Arial" pitchFamily="34" charset="0"/>
              </a:rPr>
              <a:t>, </a:t>
            </a:r>
            <a:r>
              <a:rPr lang="en-US" sz="1800" b="1" dirty="0" smtClean="0">
                <a:latin typeface="Arial" pitchFamily="34" charset="0"/>
                <a:cs typeface="Arial" pitchFamily="34" charset="0"/>
              </a:rPr>
              <a:t>the </a:t>
            </a:r>
            <a:r>
              <a:rPr lang="en-US" sz="1800" b="1" dirty="0">
                <a:latin typeface="Arial" pitchFamily="34" charset="0"/>
                <a:cs typeface="Arial" pitchFamily="34" charset="0"/>
              </a:rPr>
              <a:t>children </a:t>
            </a:r>
            <a:r>
              <a:rPr lang="en-US" sz="1800" b="1" dirty="0" smtClean="0">
                <a:latin typeface="Arial" pitchFamily="34" charset="0"/>
                <a:cs typeface="Arial" pitchFamily="34" charset="0"/>
              </a:rPr>
              <a:t>became angry </a:t>
            </a:r>
            <a:r>
              <a:rPr lang="en-US" sz="1800" b="1" dirty="0">
                <a:latin typeface="Arial" pitchFamily="34" charset="0"/>
                <a:cs typeface="Arial" pitchFamily="34" charset="0"/>
              </a:rPr>
              <a:t>and frustrated. </a:t>
            </a:r>
            <a:r>
              <a:rPr lang="en-US" sz="1800" b="1" dirty="0" smtClean="0">
                <a:latin typeface="Arial" pitchFamily="34" charset="0"/>
                <a:cs typeface="Arial" pitchFamily="34" charset="0"/>
              </a:rPr>
              <a:t> Then </a:t>
            </a:r>
            <a:r>
              <a:rPr lang="en-US" sz="1800" b="1" dirty="0">
                <a:latin typeface="Arial" pitchFamily="34" charset="0"/>
                <a:cs typeface="Arial" pitchFamily="34" charset="0"/>
              </a:rPr>
              <a:t>the children </a:t>
            </a:r>
            <a:r>
              <a:rPr lang="en-US" sz="1800" b="1" dirty="0" smtClean="0">
                <a:latin typeface="Arial" pitchFamily="34" charset="0"/>
                <a:cs typeface="Arial" pitchFamily="34" charset="0"/>
              </a:rPr>
              <a:t>were led </a:t>
            </a:r>
            <a:r>
              <a:rPr lang="en-US" sz="1800" b="1" dirty="0">
                <a:latin typeface="Arial" pitchFamily="34" charset="0"/>
                <a:cs typeface="Arial" pitchFamily="34" charset="0"/>
              </a:rPr>
              <a:t>to another </a:t>
            </a:r>
            <a:r>
              <a:rPr lang="en-US" sz="1800" b="1" dirty="0" smtClean="0">
                <a:latin typeface="Arial" pitchFamily="34" charset="0"/>
                <a:cs typeface="Arial" pitchFamily="34" charset="0"/>
              </a:rPr>
              <a:t>room where </a:t>
            </a:r>
            <a:r>
              <a:rPr lang="en-US" sz="1800" b="1" dirty="0">
                <a:latin typeface="Arial" pitchFamily="34" charset="0"/>
                <a:cs typeface="Arial" pitchFamily="34" charset="0"/>
              </a:rPr>
              <a:t>there were identical toys used in the </a:t>
            </a:r>
            <a:r>
              <a:rPr lang="en-US" sz="1800" b="1" dirty="0" err="1" smtClean="0">
                <a:latin typeface="Arial" pitchFamily="34" charset="0"/>
                <a:cs typeface="Arial" pitchFamily="34" charset="0"/>
              </a:rPr>
              <a:t>Bobo</a:t>
            </a:r>
            <a:r>
              <a:rPr lang="en-US" sz="1800" b="1" dirty="0" smtClean="0">
                <a:latin typeface="Arial" pitchFamily="34" charset="0"/>
                <a:cs typeface="Arial" pitchFamily="34" charset="0"/>
              </a:rPr>
              <a:t> </a:t>
            </a:r>
            <a:r>
              <a:rPr lang="en-US" sz="1800" b="1" dirty="0">
                <a:latin typeface="Arial" pitchFamily="34" charset="0"/>
                <a:cs typeface="Arial" pitchFamily="34" charset="0"/>
              </a:rPr>
              <a:t>video (with </a:t>
            </a:r>
            <a:r>
              <a:rPr lang="en-US" sz="1800" b="1" dirty="0" err="1">
                <a:latin typeface="Arial" pitchFamily="34" charset="0"/>
                <a:cs typeface="Arial" pitchFamily="34" charset="0"/>
              </a:rPr>
              <a:t>Bobo</a:t>
            </a:r>
            <a:r>
              <a:rPr lang="en-US" sz="1800" b="1" dirty="0">
                <a:latin typeface="Arial" pitchFamily="34" charset="0"/>
                <a:cs typeface="Arial" pitchFamily="34" charset="0"/>
              </a:rPr>
              <a:t> dolls). Bandura </a:t>
            </a:r>
            <a:r>
              <a:rPr lang="en-US" sz="1800" b="1" dirty="0" smtClean="0">
                <a:latin typeface="Arial" pitchFamily="34" charset="0"/>
                <a:cs typeface="Arial" pitchFamily="34" charset="0"/>
              </a:rPr>
              <a:t>founded </a:t>
            </a:r>
            <a:r>
              <a:rPr lang="en-US" sz="1800" b="1" dirty="0">
                <a:latin typeface="Arial" pitchFamily="34" charset="0"/>
                <a:cs typeface="Arial" pitchFamily="34" charset="0"/>
              </a:rPr>
              <a:t>that 88% of the children imitated the aggressive behavior. </a:t>
            </a:r>
          </a:p>
          <a:p>
            <a:pPr algn="just"/>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b="1" dirty="0">
                <a:solidFill>
                  <a:schemeClr val="tx1"/>
                </a:solidFill>
                <a:latin typeface="Arial" pitchFamily="34" charset="0"/>
                <a:cs typeface="Arial" pitchFamily="34" charset="0"/>
              </a:rPr>
              <a:t>Cont.….</a:t>
            </a:r>
          </a:p>
        </p:txBody>
      </p:sp>
    </p:spTree>
    <p:extLst>
      <p:ext uri="{BB962C8B-B14F-4D97-AF65-F5344CB8AC3E}">
        <p14:creationId xmlns="" xmlns:p14="http://schemas.microsoft.com/office/powerpoint/2010/main" val="22504785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solidFill>
                  <a:schemeClr val="tx1"/>
                </a:solidFill>
                <a:latin typeface="Arial" pitchFamily="34" charset="0"/>
                <a:cs typeface="Arial" pitchFamily="34" charset="0"/>
              </a:rPr>
              <a:t>Biological Basis of behavior</a:t>
            </a:r>
            <a:endParaRPr lang="en-US" sz="3600" dirty="0"/>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24578" name="Picture 2" descr="http://healthewoman.org/wp-content/uploads/2008/11/hormone-brain.jpg"/>
          <p:cNvPicPr>
            <a:picLocks noChangeAspect="1" noChangeArrowheads="1"/>
          </p:cNvPicPr>
          <p:nvPr/>
        </p:nvPicPr>
        <p:blipFill>
          <a:blip r:embed="rId2" cstate="print"/>
          <a:srcRect b="8537"/>
          <a:stretch>
            <a:fillRect/>
          </a:stretch>
        </p:blipFill>
        <p:spPr bwMode="auto">
          <a:xfrm>
            <a:off x="3429000" y="533400"/>
            <a:ext cx="3124200" cy="3810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2.bp.blogspot.com/_SPCsGe2hzqg/TPReseScUBI/AAAAAAAAAPo/nzKdVm0Rzc0/s1600/Hungry.jpg"/>
          <p:cNvPicPr>
            <a:picLocks noChangeAspect="1" noChangeArrowheads="1"/>
          </p:cNvPicPr>
          <p:nvPr/>
        </p:nvPicPr>
        <p:blipFill>
          <a:blip r:embed="rId2" cstate="print"/>
          <a:srcRect/>
          <a:stretch>
            <a:fillRect/>
          </a:stretch>
        </p:blipFill>
        <p:spPr bwMode="auto">
          <a:xfrm>
            <a:off x="5832630" y="2120336"/>
            <a:ext cx="3311370" cy="3442264"/>
          </a:xfrm>
          <a:prstGeom prst="rect">
            <a:avLst/>
          </a:prstGeom>
          <a:noFill/>
        </p:spPr>
      </p:pic>
      <p:sp>
        <p:nvSpPr>
          <p:cNvPr id="2" name="Title 1"/>
          <p:cNvSpPr>
            <a:spLocks noGrp="1"/>
          </p:cNvSpPr>
          <p:nvPr>
            <p:ph type="title"/>
          </p:nvPr>
        </p:nvSpPr>
        <p:spPr/>
        <p:txBody>
          <a:bodyPr>
            <a:noAutofit/>
          </a:bodyPr>
          <a:lstStyle/>
          <a:p>
            <a:pPr lvl="1" algn="ctr" rtl="0">
              <a:spcBef>
                <a:spcPct val="0"/>
              </a:spcBef>
            </a:pPr>
            <a:r>
              <a:rPr lang="en-US" sz="3600" b="1" dirty="0" smtClean="0">
                <a:latin typeface="Arial" pitchFamily="34" charset="0"/>
                <a:cs typeface="Arial" pitchFamily="34" charset="0"/>
              </a:rPr>
              <a:t>How biology effects behavior</a:t>
            </a:r>
            <a:endParaRPr lang="en-US" sz="3600" b="1" dirty="0">
              <a:latin typeface="Arial" pitchFamily="34" charset="0"/>
              <a:cs typeface="Arial" pitchFamily="34" charset="0"/>
            </a:endParaRPr>
          </a:p>
        </p:txBody>
      </p:sp>
      <p:sp>
        <p:nvSpPr>
          <p:cNvPr id="3" name="Content Placeholder 2"/>
          <p:cNvSpPr>
            <a:spLocks noGrp="1"/>
          </p:cNvSpPr>
          <p:nvPr>
            <p:ph idx="1"/>
          </p:nvPr>
        </p:nvSpPr>
        <p:spPr>
          <a:xfrm>
            <a:off x="304800" y="1676400"/>
            <a:ext cx="8534400" cy="5334000"/>
          </a:xfrm>
        </p:spPr>
        <p:txBody>
          <a:bodyPr>
            <a:normAutofit/>
          </a:bodyPr>
          <a:lstStyle/>
          <a:p>
            <a:pPr algn="just"/>
            <a:r>
              <a:rPr lang="en-US" sz="1800" b="1" dirty="0" smtClean="0">
                <a:latin typeface="Arial" pitchFamily="34" charset="0"/>
                <a:cs typeface="Arial" pitchFamily="34" charset="0"/>
              </a:rPr>
              <a:t>Brain, nerves and hormones are responsible for your thoughts feelings and actions.</a:t>
            </a:r>
          </a:p>
          <a:p>
            <a:pPr algn="just"/>
            <a:r>
              <a:rPr lang="en-US" sz="1800" b="1" dirty="0" smtClean="0">
                <a:latin typeface="Arial" pitchFamily="34" charset="0"/>
                <a:cs typeface="Arial" pitchFamily="34" charset="0"/>
              </a:rPr>
              <a:t>Biological  processes are involved in every human action: </a:t>
            </a:r>
          </a:p>
          <a:p>
            <a:pPr lvl="1" algn="just"/>
            <a:r>
              <a:rPr lang="en-US" sz="1800" b="1" dirty="0" smtClean="0">
                <a:latin typeface="Arial" pitchFamily="34" charset="0"/>
                <a:cs typeface="Arial" pitchFamily="34" charset="0"/>
              </a:rPr>
              <a:t>You feel hungry</a:t>
            </a:r>
          </a:p>
          <a:p>
            <a:pPr lvl="1" algn="just"/>
            <a:r>
              <a:rPr lang="en-US" sz="1800" b="1" dirty="0" smtClean="0">
                <a:latin typeface="Arial" pitchFamily="34" charset="0"/>
                <a:cs typeface="Arial" pitchFamily="34" charset="0"/>
              </a:rPr>
              <a:t>You remember your favorite restaurant</a:t>
            </a:r>
          </a:p>
          <a:p>
            <a:pPr lvl="1" algn="just"/>
            <a:r>
              <a:rPr lang="en-US" sz="1800" b="1" dirty="0" smtClean="0">
                <a:latin typeface="Arial" pitchFamily="34" charset="0"/>
                <a:cs typeface="Arial" pitchFamily="34" charset="0"/>
              </a:rPr>
              <a:t>You smell the food</a:t>
            </a:r>
          </a:p>
          <a:p>
            <a:pPr lvl="1" algn="just"/>
            <a:r>
              <a:rPr lang="en-US" sz="1800" b="1" dirty="0" smtClean="0">
                <a:latin typeface="Arial" pitchFamily="34" charset="0"/>
                <a:cs typeface="Arial" pitchFamily="34" charset="0"/>
              </a:rPr>
              <a:t>Or take a bite</a:t>
            </a:r>
            <a:endParaRPr lang="en-US" sz="1800" b="1" dirty="0">
              <a:solidFill>
                <a:srgbClr val="FFFF00"/>
              </a:solidFill>
              <a:latin typeface="Arial" pitchFamily="34" charset="0"/>
              <a:cs typeface="Arial" pitchFamily="34" charset="0"/>
            </a:endParaRPr>
          </a:p>
          <a:p>
            <a:pPr marL="342900" lvl="1" indent="-342900" algn="just">
              <a:buFont typeface="Arial" pitchFamily="34" charset="0"/>
              <a:buChar char="•"/>
            </a:pPr>
            <a:r>
              <a:rPr lang="en-US" sz="1800" b="1" dirty="0" smtClean="0">
                <a:latin typeface="Arial" pitchFamily="34" charset="0"/>
                <a:cs typeface="Arial" pitchFamily="34" charset="0"/>
              </a:rPr>
              <a:t>Biological systems that effect behavior</a:t>
            </a:r>
          </a:p>
          <a:p>
            <a:pPr algn="just"/>
            <a:endParaRPr lang="en-US" sz="1800" b="1" dirty="0">
              <a:latin typeface="Arial" pitchFamily="34" charset="0"/>
              <a:cs typeface="Arial" pitchFamily="34" charset="0"/>
            </a:endParaRPr>
          </a:p>
        </p:txBody>
      </p:sp>
      <p:cxnSp>
        <p:nvCxnSpPr>
          <p:cNvPr id="6" name="Straight Connector 5"/>
          <p:cNvCxnSpPr/>
          <p:nvPr/>
        </p:nvCxnSpPr>
        <p:spPr>
          <a:xfrm>
            <a:off x="1446212" y="5105400"/>
            <a:ext cx="35814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1255712" y="5295106"/>
            <a:ext cx="381000" cy="1588"/>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4836318" y="5295106"/>
            <a:ext cx="381000" cy="1588"/>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2857500" y="4838700"/>
            <a:ext cx="534194"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57200" y="5486400"/>
            <a:ext cx="2468946" cy="461665"/>
          </a:xfrm>
          <a:prstGeom prst="rect">
            <a:avLst/>
          </a:prstGeom>
          <a:noFill/>
          <a:ln>
            <a:solidFill>
              <a:schemeClr val="tx1"/>
            </a:solidFill>
          </a:ln>
        </p:spPr>
        <p:txBody>
          <a:bodyPr wrap="none" rtlCol="0" anchor="ctr" anchorCtr="1">
            <a:spAutoFit/>
          </a:bodyPr>
          <a:lstStyle/>
          <a:p>
            <a:r>
              <a:rPr lang="en-US" dirty="0" smtClean="0"/>
              <a:t>Nervous system</a:t>
            </a:r>
          </a:p>
        </p:txBody>
      </p:sp>
      <p:sp>
        <p:nvSpPr>
          <p:cNvPr id="11" name="TextBox 10"/>
          <p:cNvSpPr txBox="1"/>
          <p:nvPr/>
        </p:nvSpPr>
        <p:spPr>
          <a:xfrm>
            <a:off x="3656012" y="5486400"/>
            <a:ext cx="2775119" cy="461665"/>
          </a:xfrm>
          <a:prstGeom prst="rect">
            <a:avLst/>
          </a:prstGeom>
          <a:noFill/>
          <a:ln>
            <a:solidFill>
              <a:schemeClr val="tx1"/>
            </a:solidFill>
          </a:ln>
        </p:spPr>
        <p:txBody>
          <a:bodyPr wrap="none" rtlCol="0" anchor="ctr" anchorCtr="1">
            <a:spAutoFit/>
          </a:bodyPr>
          <a:lstStyle/>
          <a:p>
            <a:r>
              <a:rPr lang="en-US" dirty="0" smtClean="0"/>
              <a:t>Endocrine system</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rtl="0">
              <a:spcBef>
                <a:spcPct val="0"/>
              </a:spcBef>
            </a:pPr>
            <a:r>
              <a:rPr lang="en-US" sz="3600" b="1" dirty="0" smtClean="0">
                <a:latin typeface="Arial" pitchFamily="34" charset="0"/>
                <a:cs typeface="Arial" pitchFamily="34" charset="0"/>
              </a:rPr>
              <a:t>Neural Structure </a:t>
            </a:r>
            <a:endParaRPr lang="en-US" sz="3600" b="1" dirty="0">
              <a:latin typeface="Arial" pitchFamily="34" charset="0"/>
              <a:cs typeface="Arial" pitchFamily="34" charset="0"/>
            </a:endParaRPr>
          </a:p>
        </p:txBody>
      </p:sp>
      <p:sp>
        <p:nvSpPr>
          <p:cNvPr id="3" name="Content Placeholder 2"/>
          <p:cNvSpPr>
            <a:spLocks noGrp="1"/>
          </p:cNvSpPr>
          <p:nvPr>
            <p:ph idx="1"/>
          </p:nvPr>
        </p:nvSpPr>
        <p:spPr>
          <a:xfrm>
            <a:off x="228600" y="1524000"/>
            <a:ext cx="8382000" cy="5562600"/>
          </a:xfrm>
        </p:spPr>
        <p:txBody>
          <a:bodyPr>
            <a:normAutofit/>
          </a:bodyPr>
          <a:lstStyle/>
          <a:p>
            <a:pPr marL="342900" lvl="1" indent="-342900" algn="just">
              <a:buFont typeface="Arial" pitchFamily="34" charset="0"/>
              <a:buChar char="•"/>
            </a:pPr>
            <a:r>
              <a:rPr lang="en-US" sz="1800" b="1" dirty="0" smtClean="0">
                <a:latin typeface="Arial" pitchFamily="34" charset="0"/>
                <a:cs typeface="Arial" pitchFamily="34" charset="0"/>
              </a:rPr>
              <a:t>Neuron is a nerve cell --- the basic unit of the nervous system. That are constantly sending signals to your brain muscles and glands.</a:t>
            </a:r>
          </a:p>
          <a:p>
            <a:pPr marL="342900" lvl="1" indent="-342900" algn="just">
              <a:buFont typeface="Arial" pitchFamily="34" charset="0"/>
              <a:buChar char="•"/>
            </a:pPr>
            <a:r>
              <a:rPr lang="en-US" sz="1800" b="1" dirty="0" smtClean="0">
                <a:latin typeface="Arial" pitchFamily="34" charset="0"/>
                <a:cs typeface="Arial" pitchFamily="34" charset="0"/>
              </a:rPr>
              <a:t>Types of Neurons: </a:t>
            </a:r>
          </a:p>
          <a:p>
            <a:pPr marL="342900" lvl="1" indent="-342900" algn="just">
              <a:buFont typeface="Arial" pitchFamily="34" charset="0"/>
              <a:buChar char="•"/>
            </a:pPr>
            <a:endParaRPr lang="en-US" sz="1800" b="1" dirty="0" smtClean="0">
              <a:latin typeface="Arial" pitchFamily="34" charset="0"/>
              <a:cs typeface="Arial" pitchFamily="34" charset="0"/>
            </a:endParaRPr>
          </a:p>
          <a:p>
            <a:pPr marL="342900" lvl="1" indent="-342900" algn="just">
              <a:buFont typeface="Arial" pitchFamily="34" charset="0"/>
              <a:buChar char="•"/>
            </a:pPr>
            <a:endParaRPr lang="en-US" sz="1800" b="1" dirty="0" smtClean="0">
              <a:latin typeface="Arial" pitchFamily="34" charset="0"/>
              <a:cs typeface="Arial" pitchFamily="34" charset="0"/>
            </a:endParaRPr>
          </a:p>
          <a:p>
            <a:pPr marL="342900" lvl="1" indent="-342900" algn="just">
              <a:buFont typeface="Arial" pitchFamily="34" charset="0"/>
              <a:buChar char="•"/>
            </a:pPr>
            <a:endParaRPr lang="en-US" sz="1800" b="1" dirty="0">
              <a:latin typeface="Arial" pitchFamily="34" charset="0"/>
              <a:cs typeface="Arial" pitchFamily="34" charset="0"/>
            </a:endParaRPr>
          </a:p>
          <a:p>
            <a:pPr marL="342900" lvl="1" indent="-342900" algn="just">
              <a:buFont typeface="Arial" pitchFamily="34" charset="0"/>
              <a:buChar char="•"/>
            </a:pPr>
            <a:endParaRPr lang="en-US" sz="1800" b="1" dirty="0" smtClean="0">
              <a:latin typeface="Arial" pitchFamily="34" charset="0"/>
              <a:cs typeface="Arial" pitchFamily="34" charset="0"/>
            </a:endParaRPr>
          </a:p>
          <a:p>
            <a:pPr marL="342900" lvl="1" indent="-342900" algn="just">
              <a:buFont typeface="Arial" pitchFamily="34" charset="0"/>
              <a:buChar char="•"/>
            </a:pPr>
            <a:endParaRPr lang="en-US" sz="1800" b="1" dirty="0">
              <a:latin typeface="Arial" pitchFamily="34" charset="0"/>
              <a:cs typeface="Arial" pitchFamily="34" charset="0"/>
            </a:endParaRPr>
          </a:p>
          <a:p>
            <a:pPr marL="342900" lvl="1" indent="-342900" algn="just">
              <a:buFont typeface="Arial" pitchFamily="34" charset="0"/>
              <a:buChar char="•"/>
            </a:pPr>
            <a:endParaRPr lang="en-US" sz="1800" b="1" dirty="0" smtClean="0">
              <a:latin typeface="Arial" pitchFamily="34" charset="0"/>
              <a:cs typeface="Arial" pitchFamily="34" charset="0"/>
            </a:endParaRPr>
          </a:p>
          <a:p>
            <a:pPr marL="342900" lvl="1" indent="-342900" algn="just">
              <a:buFont typeface="Arial" pitchFamily="34" charset="0"/>
              <a:buChar char="•"/>
            </a:pPr>
            <a:endParaRPr lang="en-US" sz="1800" b="1" dirty="0" smtClean="0">
              <a:latin typeface="Arial" pitchFamily="34" charset="0"/>
              <a:cs typeface="Arial" pitchFamily="34" charset="0"/>
            </a:endParaRPr>
          </a:p>
          <a:p>
            <a:pPr marL="342900" lvl="1" indent="-342900" algn="just">
              <a:buFont typeface="Arial" pitchFamily="34" charset="0"/>
              <a:buChar char="•"/>
            </a:pPr>
            <a:endParaRPr lang="en-US" sz="1800" b="1" dirty="0" smtClean="0">
              <a:latin typeface="Arial" pitchFamily="34" charset="0"/>
              <a:cs typeface="Arial" pitchFamily="34" charset="0"/>
            </a:endParaRPr>
          </a:p>
          <a:p>
            <a:pPr marL="342900" lvl="1" indent="-342900" algn="just">
              <a:buFont typeface="Arial" pitchFamily="34" charset="0"/>
              <a:buChar char="•"/>
            </a:pPr>
            <a:endParaRPr lang="en-US" sz="1800" b="1" dirty="0" smtClean="0">
              <a:latin typeface="Arial" pitchFamily="34" charset="0"/>
              <a:cs typeface="Arial" pitchFamily="34" charset="0"/>
            </a:endParaRPr>
          </a:p>
          <a:p>
            <a:pPr marL="342900" lvl="1" indent="-342900" algn="just">
              <a:buFont typeface="Arial" pitchFamily="34" charset="0"/>
              <a:buChar char="•"/>
            </a:pPr>
            <a:r>
              <a:rPr lang="en-US" sz="1800" b="1" dirty="0" smtClean="0">
                <a:latin typeface="Arial" pitchFamily="34" charset="0"/>
                <a:cs typeface="Arial" pitchFamily="34" charset="0"/>
              </a:rPr>
              <a:t>Example: You are able to feel the mosquitoes sitting on your arm and you sense that its dangerous so you hit it immediately.</a:t>
            </a:r>
          </a:p>
          <a:p>
            <a:pPr marL="342900" lvl="1" indent="-342900">
              <a:buFont typeface="Arial" pitchFamily="34" charset="0"/>
              <a:buChar char="•"/>
            </a:pPr>
            <a:endParaRPr lang="en-US" sz="1800" b="1" dirty="0">
              <a:latin typeface="Arial" pitchFamily="34" charset="0"/>
              <a:cs typeface="Arial" pitchFamily="34" charset="0"/>
            </a:endParaRPr>
          </a:p>
          <a:p>
            <a:pPr marL="342900" lvl="1" indent="-342900">
              <a:buFont typeface="Arial" pitchFamily="34" charset="0"/>
              <a:buChar char="•"/>
            </a:pPr>
            <a:endParaRPr lang="en-US" sz="1800" b="1" dirty="0" smtClean="0">
              <a:latin typeface="Arial" pitchFamily="34" charset="0"/>
              <a:cs typeface="Arial" pitchFamily="34" charset="0"/>
            </a:endParaRPr>
          </a:p>
          <a:p>
            <a:pPr marL="342900" lvl="1" indent="-342900">
              <a:buFont typeface="Arial" pitchFamily="34" charset="0"/>
              <a:buChar char="•"/>
            </a:pPr>
            <a:endParaRPr lang="en-US" sz="1800" b="1" dirty="0">
              <a:latin typeface="Arial" pitchFamily="34" charset="0"/>
              <a:cs typeface="Arial" pitchFamily="34" charset="0"/>
            </a:endParaRPr>
          </a:p>
        </p:txBody>
      </p:sp>
      <p:pic>
        <p:nvPicPr>
          <p:cNvPr id="4" name="Picture 4" descr="http://morphonix.com/software/education/science/brain/game/specimens/images/neuron_parts.gif"/>
          <p:cNvPicPr>
            <a:picLocks noChangeAspect="1" noChangeArrowheads="1"/>
          </p:cNvPicPr>
          <p:nvPr/>
        </p:nvPicPr>
        <p:blipFill>
          <a:blip r:embed="rId2" cstate="print"/>
          <a:srcRect/>
          <a:stretch>
            <a:fillRect/>
          </a:stretch>
        </p:blipFill>
        <p:spPr bwMode="auto">
          <a:xfrm>
            <a:off x="6553200" y="2209800"/>
            <a:ext cx="2292364" cy="3276600"/>
          </a:xfrm>
          <a:prstGeom prst="rect">
            <a:avLst/>
          </a:prstGeom>
          <a:ln>
            <a:noFill/>
          </a:ln>
          <a:effectLst>
            <a:outerShdw blurRad="292100" dist="139700" dir="2700000" algn="tl" rotWithShape="0">
              <a:srgbClr val="333333">
                <a:alpha val="65000"/>
              </a:srgbClr>
            </a:outerShdw>
          </a:effectLst>
        </p:spPr>
      </p:pic>
      <p:cxnSp>
        <p:nvCxnSpPr>
          <p:cNvPr id="6" name="Straight Connector 5"/>
          <p:cNvCxnSpPr/>
          <p:nvPr/>
        </p:nvCxnSpPr>
        <p:spPr>
          <a:xfrm rot="5400000">
            <a:off x="-113507" y="3847306"/>
            <a:ext cx="1752603"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761999" y="3276600"/>
            <a:ext cx="336331" cy="2526"/>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143000" y="3002577"/>
            <a:ext cx="4876800" cy="646331"/>
          </a:xfrm>
          <a:prstGeom prst="rect">
            <a:avLst/>
          </a:prstGeom>
          <a:noFill/>
          <a:ln>
            <a:noFill/>
          </a:ln>
        </p:spPr>
        <p:txBody>
          <a:bodyPr wrap="square" rtlCol="0" anchor="ctr" anchorCtr="1">
            <a:spAutoFit/>
          </a:bodyPr>
          <a:lstStyle/>
          <a:p>
            <a:pPr algn="just"/>
            <a:r>
              <a:rPr lang="en-US" b="1" dirty="0" smtClean="0">
                <a:latin typeface="Arial" pitchFamily="34" charset="0"/>
                <a:cs typeface="Arial" pitchFamily="34" charset="0"/>
              </a:rPr>
              <a:t>sensory neurons: respond to input from sensory organs (skin, eyes, etc.)</a:t>
            </a:r>
          </a:p>
        </p:txBody>
      </p:sp>
      <p:sp>
        <p:nvSpPr>
          <p:cNvPr id="9" name="TextBox 8"/>
          <p:cNvSpPr txBox="1"/>
          <p:nvPr/>
        </p:nvSpPr>
        <p:spPr>
          <a:xfrm>
            <a:off x="1066800" y="3840777"/>
            <a:ext cx="4876799" cy="646331"/>
          </a:xfrm>
          <a:prstGeom prst="rect">
            <a:avLst/>
          </a:prstGeom>
          <a:noFill/>
          <a:ln>
            <a:noFill/>
          </a:ln>
        </p:spPr>
        <p:txBody>
          <a:bodyPr wrap="square" rtlCol="0" anchor="ctr" anchorCtr="1">
            <a:spAutoFit/>
          </a:bodyPr>
          <a:lstStyle/>
          <a:p>
            <a:pPr algn="just"/>
            <a:r>
              <a:rPr lang="en-US" b="1" dirty="0" smtClean="0">
                <a:latin typeface="Arial" pitchFamily="34" charset="0"/>
                <a:cs typeface="Arial" pitchFamily="34" charset="0"/>
              </a:rPr>
              <a:t>motor neurons: send signals to muscles to control movement</a:t>
            </a:r>
          </a:p>
        </p:txBody>
      </p:sp>
      <p:sp>
        <p:nvSpPr>
          <p:cNvPr id="10" name="TextBox 9"/>
          <p:cNvSpPr txBox="1"/>
          <p:nvPr/>
        </p:nvSpPr>
        <p:spPr>
          <a:xfrm>
            <a:off x="914401" y="4526577"/>
            <a:ext cx="4876799" cy="646331"/>
          </a:xfrm>
          <a:prstGeom prst="rect">
            <a:avLst/>
          </a:prstGeom>
          <a:noFill/>
          <a:ln>
            <a:noFill/>
          </a:ln>
        </p:spPr>
        <p:txBody>
          <a:bodyPr wrap="square" rtlCol="0" anchor="ctr" anchorCtr="1">
            <a:spAutoFit/>
          </a:bodyPr>
          <a:lstStyle/>
          <a:p>
            <a:r>
              <a:rPr lang="en-US" b="1" dirty="0" smtClean="0">
                <a:latin typeface="Arial" pitchFamily="34" charset="0"/>
                <a:cs typeface="Arial" pitchFamily="34" charset="0"/>
              </a:rPr>
              <a:t>interneuron: connect the sensory neurons and motor neurons</a:t>
            </a:r>
          </a:p>
        </p:txBody>
      </p:sp>
      <p:cxnSp>
        <p:nvCxnSpPr>
          <p:cNvPr id="11" name="Straight Arrow Connector 10"/>
          <p:cNvCxnSpPr/>
          <p:nvPr/>
        </p:nvCxnSpPr>
        <p:spPr>
          <a:xfrm>
            <a:off x="761999" y="4038600"/>
            <a:ext cx="336331" cy="2526"/>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61999" y="4724400"/>
            <a:ext cx="336331" cy="2526"/>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Synaptic Transmission</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457200" y="1447800"/>
            <a:ext cx="8229600" cy="5562600"/>
          </a:xfrm>
        </p:spPr>
        <p:txBody>
          <a:bodyPr>
            <a:normAutofit/>
          </a:bodyPr>
          <a:lstStyle/>
          <a:p>
            <a:r>
              <a:rPr lang="en-US" sz="1800" b="1" dirty="0" smtClean="0">
                <a:latin typeface="Arial" pitchFamily="34" charset="0"/>
                <a:cs typeface="Arial" pitchFamily="34" charset="0"/>
              </a:rPr>
              <a:t>Nerves propagate signals in the form of action potentials. </a:t>
            </a:r>
          </a:p>
          <a:p>
            <a:pPr lvl="1"/>
            <a:r>
              <a:rPr lang="en-US" sz="1800" b="1" dirty="0" smtClean="0">
                <a:latin typeface="Arial" pitchFamily="34" charset="0"/>
                <a:cs typeface="Arial" pitchFamily="34" charset="0"/>
              </a:rPr>
              <a:t>Resting potential</a:t>
            </a:r>
          </a:p>
          <a:p>
            <a:pPr lvl="1"/>
            <a:r>
              <a:rPr lang="en-US" sz="1800" b="1" dirty="0" smtClean="0">
                <a:latin typeface="Arial" pitchFamily="34" charset="0"/>
                <a:cs typeface="Arial" pitchFamily="34" charset="0"/>
              </a:rPr>
              <a:t>Action potential</a:t>
            </a:r>
          </a:p>
          <a:p>
            <a:pPr lvl="1">
              <a:buNone/>
            </a:pPr>
            <a:endParaRPr lang="en-US" sz="1800" b="1" dirty="0" smtClean="0">
              <a:latin typeface="Arial" pitchFamily="34" charset="0"/>
              <a:cs typeface="Arial" pitchFamily="34" charset="0"/>
            </a:endParaRPr>
          </a:p>
          <a:p>
            <a:pPr lvl="1">
              <a:buNone/>
            </a:pPr>
            <a:endParaRPr lang="en-US" sz="1800" b="1" dirty="0" smtClean="0">
              <a:latin typeface="Arial" pitchFamily="34" charset="0"/>
              <a:cs typeface="Arial" pitchFamily="34" charset="0"/>
            </a:endParaRPr>
          </a:p>
          <a:p>
            <a:pPr lvl="1">
              <a:buNone/>
            </a:pPr>
            <a:endParaRPr lang="en-US" sz="1800" b="1" dirty="0" smtClean="0">
              <a:latin typeface="Arial" pitchFamily="34" charset="0"/>
              <a:cs typeface="Arial" pitchFamily="34" charset="0"/>
            </a:endParaRPr>
          </a:p>
          <a:p>
            <a:pPr lvl="1">
              <a:buNone/>
            </a:pPr>
            <a:endParaRPr lang="en-US" sz="1800" b="1" dirty="0" smtClean="0">
              <a:latin typeface="Arial" pitchFamily="34" charset="0"/>
              <a:cs typeface="Arial" pitchFamily="34" charset="0"/>
            </a:endParaRPr>
          </a:p>
          <a:p>
            <a:pPr lvl="1">
              <a:buNone/>
            </a:pPr>
            <a:endParaRPr lang="en-US" sz="1800" b="1" dirty="0">
              <a:latin typeface="Arial" pitchFamily="34" charset="0"/>
              <a:cs typeface="Arial" pitchFamily="34" charset="0"/>
            </a:endParaRPr>
          </a:p>
          <a:p>
            <a:pPr lvl="1">
              <a:buNone/>
            </a:pPr>
            <a:endParaRPr lang="en-US" sz="1800" b="1" dirty="0" smtClean="0">
              <a:latin typeface="Arial" pitchFamily="34" charset="0"/>
              <a:cs typeface="Arial" pitchFamily="34" charset="0"/>
            </a:endParaRPr>
          </a:p>
          <a:p>
            <a:pPr lvl="1">
              <a:buNone/>
            </a:pPr>
            <a:endParaRPr lang="en-US" sz="1800" b="1" dirty="0">
              <a:latin typeface="Arial" pitchFamily="34" charset="0"/>
              <a:cs typeface="Arial" pitchFamily="34" charset="0"/>
            </a:endParaRPr>
          </a:p>
          <a:p>
            <a:pPr lvl="1">
              <a:buNone/>
            </a:pPr>
            <a:endParaRPr lang="en-US" sz="1800" b="1" dirty="0" smtClean="0">
              <a:latin typeface="Arial" pitchFamily="34" charset="0"/>
              <a:cs typeface="Arial" pitchFamily="34" charset="0"/>
            </a:endParaRPr>
          </a:p>
          <a:p>
            <a:r>
              <a:rPr lang="en-US" sz="1800" b="1" dirty="0" smtClean="0">
                <a:latin typeface="Arial" pitchFamily="34" charset="0"/>
                <a:cs typeface="Arial" pitchFamily="34" charset="0"/>
              </a:rPr>
              <a:t>All or non law: </a:t>
            </a:r>
          </a:p>
          <a:p>
            <a:pPr lvl="1"/>
            <a:r>
              <a:rPr lang="en-US" sz="1800" b="1" dirty="0" smtClean="0">
                <a:latin typeface="Arial" pitchFamily="34" charset="0"/>
                <a:cs typeface="Arial" pitchFamily="34" charset="0"/>
              </a:rPr>
              <a:t>Once the neuron receives the signal it has to fire it off and generates an action potential. </a:t>
            </a:r>
          </a:p>
          <a:p>
            <a:pPr lvl="1"/>
            <a:endParaRPr lang="en-US" sz="1800" b="1" dirty="0" smtClean="0">
              <a:latin typeface="Arial" pitchFamily="34" charset="0"/>
              <a:cs typeface="Arial" pitchFamily="34" charset="0"/>
            </a:endParaRPr>
          </a:p>
        </p:txBody>
      </p:sp>
      <p:pic>
        <p:nvPicPr>
          <p:cNvPr id="5" name="Picture 2" descr="http://mikeclaffey.com/psyc2/images/action_potential_axon.JPG"/>
          <p:cNvPicPr>
            <a:picLocks noChangeAspect="1" noChangeArrowheads="1"/>
          </p:cNvPicPr>
          <p:nvPr/>
        </p:nvPicPr>
        <p:blipFill>
          <a:blip r:embed="rId2" cstate="print"/>
          <a:srcRect b="27735"/>
          <a:stretch>
            <a:fillRect/>
          </a:stretch>
        </p:blipFill>
        <p:spPr bwMode="auto">
          <a:xfrm>
            <a:off x="4648201" y="2019808"/>
            <a:ext cx="3581400" cy="3390392"/>
          </a:xfrm>
          <a:prstGeom prst="rect">
            <a:avLst/>
          </a:prstGeom>
          <a:noFill/>
        </p:spPr>
      </p:pic>
      <p:pic>
        <p:nvPicPr>
          <p:cNvPr id="6" name="Picture 2" descr="http://4.bp.blogspot.com/-HNCCS5wCSJY/Tfj79_iqnkI/AAAAAAAABEI/Iq6aDqwnEBc/s1600/neuron6.png"/>
          <p:cNvPicPr>
            <a:picLocks noChangeAspect="1" noChangeArrowheads="1"/>
          </p:cNvPicPr>
          <p:nvPr/>
        </p:nvPicPr>
        <p:blipFill>
          <a:blip r:embed="rId3" cstate="print"/>
          <a:srcRect/>
          <a:stretch>
            <a:fillRect/>
          </a:stretch>
        </p:blipFill>
        <p:spPr bwMode="auto">
          <a:xfrm>
            <a:off x="759032" y="2743200"/>
            <a:ext cx="3770416" cy="2502776"/>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cbse.myindialist.com/wp-content/uploads/2010/06/clip_image00248.jpg"/>
          <p:cNvPicPr>
            <a:picLocks noChangeAspect="1" noChangeArrowheads="1"/>
          </p:cNvPicPr>
          <p:nvPr/>
        </p:nvPicPr>
        <p:blipFill>
          <a:blip r:embed="rId2" cstate="print"/>
          <a:srcRect b="7246"/>
          <a:stretch>
            <a:fillRect/>
          </a:stretch>
        </p:blipFill>
        <p:spPr bwMode="auto">
          <a:xfrm>
            <a:off x="5246369" y="4114799"/>
            <a:ext cx="3897631" cy="2362201"/>
          </a:xfrm>
          <a:prstGeom prst="rect">
            <a:avLst/>
          </a:prstGeom>
          <a:noFill/>
        </p:spPr>
      </p:pic>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Nervous System</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152400" y="1676400"/>
            <a:ext cx="6477000" cy="5486400"/>
          </a:xfrm>
        </p:spPr>
        <p:txBody>
          <a:bodyPr>
            <a:normAutofit/>
          </a:bodyPr>
          <a:lstStyle/>
          <a:p>
            <a:pPr algn="just"/>
            <a:r>
              <a:rPr lang="en-US" sz="1800" b="1" dirty="0" smtClean="0">
                <a:latin typeface="Arial" pitchFamily="34" charset="0"/>
                <a:cs typeface="Arial" pitchFamily="34" charset="0"/>
              </a:rPr>
              <a:t>The human nervous system is comprised of the central nervous system and the peripheral nervous system.</a:t>
            </a:r>
          </a:p>
          <a:p>
            <a:pPr algn="just"/>
            <a:r>
              <a:rPr lang="en-US" sz="1800" b="1" dirty="0">
                <a:latin typeface="Arial" pitchFamily="34" charset="0"/>
                <a:cs typeface="Arial" pitchFamily="34" charset="0"/>
              </a:rPr>
              <a:t>C</a:t>
            </a:r>
            <a:r>
              <a:rPr lang="en-US" sz="1800" b="1" dirty="0" smtClean="0">
                <a:latin typeface="Arial" pitchFamily="34" charset="0"/>
                <a:cs typeface="Arial" pitchFamily="34" charset="0"/>
              </a:rPr>
              <a:t>entral nervous system: brain and spinal cord.</a:t>
            </a:r>
          </a:p>
          <a:p>
            <a:pPr algn="just"/>
            <a:r>
              <a:rPr lang="en-US" sz="1800" b="1" dirty="0" smtClean="0">
                <a:latin typeface="Arial" pitchFamily="34" charset="0"/>
                <a:cs typeface="Arial" pitchFamily="34" charset="0"/>
              </a:rPr>
              <a:t>Example: sensory neuron detects pain/hot, send signal to spinal cord, spinal cord signal to motor neurons.</a:t>
            </a:r>
          </a:p>
          <a:p>
            <a:pPr algn="just"/>
            <a:r>
              <a:rPr lang="en-US" sz="1800" b="1" dirty="0" smtClean="0">
                <a:latin typeface="Arial" pitchFamily="34" charset="0"/>
                <a:cs typeface="Arial" pitchFamily="34" charset="0"/>
              </a:rPr>
              <a:t>Peripheral Nervous System: links central nervous system to organs.</a:t>
            </a:r>
          </a:p>
          <a:p>
            <a:pPr algn="just"/>
            <a:r>
              <a:rPr lang="en-US" sz="1800" b="1" dirty="0" smtClean="0">
                <a:latin typeface="Arial" pitchFamily="34" charset="0"/>
                <a:cs typeface="Arial" pitchFamily="34" charset="0"/>
              </a:rPr>
              <a:t>Skeletal nervous system: controls voluntary movements of our skeletal muscles.</a:t>
            </a:r>
          </a:p>
          <a:p>
            <a:pPr algn="just">
              <a:buNone/>
            </a:pPr>
            <a:endParaRPr lang="en-US" sz="1800" b="1" dirty="0" smtClean="0">
              <a:latin typeface="Arial" pitchFamily="34" charset="0"/>
              <a:cs typeface="Arial" pitchFamily="34" charset="0"/>
            </a:endParaRPr>
          </a:p>
          <a:p>
            <a:pPr algn="just"/>
            <a:endParaRPr lang="en-US" sz="1800" b="1" dirty="0">
              <a:latin typeface="Arial" pitchFamily="34" charset="0"/>
              <a:cs typeface="Arial" pitchFamily="34" charset="0"/>
            </a:endParaRPr>
          </a:p>
        </p:txBody>
      </p:sp>
      <p:pic>
        <p:nvPicPr>
          <p:cNvPr id="4" name="Picture 2" descr="http://www.fibromyalgiabodypain.com/wp-content/uploads/2011/01/Spinal-Cordandbrain_updated.jpg"/>
          <p:cNvPicPr>
            <a:picLocks noChangeAspect="1" noChangeArrowheads="1"/>
          </p:cNvPicPr>
          <p:nvPr/>
        </p:nvPicPr>
        <p:blipFill>
          <a:blip r:embed="rId3" cstate="print"/>
          <a:srcRect/>
          <a:stretch>
            <a:fillRect/>
          </a:stretch>
        </p:blipFill>
        <p:spPr bwMode="auto">
          <a:xfrm>
            <a:off x="6667500" y="533400"/>
            <a:ext cx="2095500" cy="27940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1" algn="l" rtl="0">
              <a:spcBef>
                <a:spcPct val="0"/>
              </a:spcBef>
            </a:pPr>
            <a:r>
              <a:rPr lang="en-US" sz="3600" b="1" dirty="0" smtClean="0">
                <a:latin typeface="Arial" pitchFamily="34" charset="0"/>
                <a:cs typeface="Arial" pitchFamily="34" charset="0"/>
              </a:rPr>
              <a:t>Endocrine system</a:t>
            </a:r>
            <a:endParaRPr lang="en-US" sz="3600" b="1" dirty="0">
              <a:latin typeface="Arial" pitchFamily="34" charset="0"/>
              <a:cs typeface="Arial" pitchFamily="34" charset="0"/>
            </a:endParaRPr>
          </a:p>
        </p:txBody>
      </p:sp>
      <p:sp>
        <p:nvSpPr>
          <p:cNvPr id="3" name="Content Placeholder 2"/>
          <p:cNvSpPr>
            <a:spLocks noGrp="1"/>
          </p:cNvSpPr>
          <p:nvPr>
            <p:ph idx="1"/>
          </p:nvPr>
        </p:nvSpPr>
        <p:spPr>
          <a:xfrm>
            <a:off x="457200" y="1600200"/>
            <a:ext cx="6019800" cy="4953000"/>
          </a:xfrm>
        </p:spPr>
        <p:txBody>
          <a:bodyPr>
            <a:normAutofit/>
          </a:bodyPr>
          <a:lstStyle/>
          <a:p>
            <a:pPr algn="just"/>
            <a:r>
              <a:rPr lang="en-US" sz="1800" b="1" dirty="0" smtClean="0">
                <a:latin typeface="Arial" pitchFamily="34" charset="0"/>
                <a:cs typeface="Arial" pitchFamily="34" charset="0"/>
              </a:rPr>
              <a:t>Communication from the brain is sent to the rest of the body by the endocrine system as well as by the nervous system. </a:t>
            </a:r>
          </a:p>
          <a:p>
            <a:pPr algn="just"/>
            <a:r>
              <a:rPr lang="en-US" sz="1800" b="1" dirty="0" smtClean="0">
                <a:latin typeface="Arial" pitchFamily="34" charset="0"/>
                <a:cs typeface="Arial" pitchFamily="34" charset="0"/>
              </a:rPr>
              <a:t>The endocrine system links the brain to the organs that control body metabolism, growth and development, and reproduction.</a:t>
            </a:r>
          </a:p>
          <a:p>
            <a:pPr algn="just"/>
            <a:r>
              <a:rPr lang="en-US" sz="1800" b="1" dirty="0" smtClean="0">
                <a:latin typeface="Arial" pitchFamily="34" charset="0"/>
                <a:cs typeface="Arial" pitchFamily="34" charset="0"/>
              </a:rPr>
              <a:t>The endocrine system is a series of glands throughout the body that secrete chemicals (hormones) into the bloodstream.</a:t>
            </a:r>
          </a:p>
          <a:p>
            <a:pPr algn="just">
              <a:buNone/>
            </a:pPr>
            <a:endParaRPr lang="en-US" sz="1800" b="1" dirty="0" smtClean="0">
              <a:latin typeface="Arial" pitchFamily="34" charset="0"/>
              <a:cs typeface="Arial" pitchFamily="34" charset="0"/>
            </a:endParaRPr>
          </a:p>
          <a:p>
            <a:endParaRPr lang="en-US" sz="1800" b="1" dirty="0">
              <a:latin typeface="Arial" pitchFamily="34" charset="0"/>
              <a:cs typeface="Arial" pitchFamily="34" charset="0"/>
            </a:endParaRPr>
          </a:p>
        </p:txBody>
      </p:sp>
      <p:pic>
        <p:nvPicPr>
          <p:cNvPr id="4" name="Picture 2" descr="http://humanbody.phillipmartin.info/science_endocrine_systems.gif"/>
          <p:cNvPicPr>
            <a:picLocks noChangeAspect="1" noChangeArrowheads="1"/>
          </p:cNvPicPr>
          <p:nvPr/>
        </p:nvPicPr>
        <p:blipFill>
          <a:blip r:embed="rId2" cstate="print"/>
          <a:srcRect b="9877"/>
          <a:stretch>
            <a:fillRect/>
          </a:stretch>
        </p:blipFill>
        <p:spPr bwMode="auto">
          <a:xfrm>
            <a:off x="6320554" y="1600200"/>
            <a:ext cx="2586495" cy="32766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solidFill>
                  <a:schemeClr val="tx1"/>
                </a:solidFill>
                <a:latin typeface="Arial" pitchFamily="34" charset="0"/>
                <a:cs typeface="Arial" pitchFamily="34" charset="0"/>
              </a:rPr>
              <a:t>Sensation</a:t>
            </a:r>
            <a:endParaRPr lang="en-US" sz="3600" dirty="0"/>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27650" name="Picture 2" descr="http://www.epsychologist.org/wp-content/uploads/2010/01/Psychology.jpg"/>
          <p:cNvPicPr>
            <a:picLocks noChangeAspect="1" noChangeArrowheads="1"/>
          </p:cNvPicPr>
          <p:nvPr/>
        </p:nvPicPr>
        <p:blipFill>
          <a:blip r:embed="rId2" cstate="print"/>
          <a:srcRect b="13514"/>
          <a:stretch>
            <a:fillRect/>
          </a:stretch>
        </p:blipFill>
        <p:spPr bwMode="auto">
          <a:xfrm>
            <a:off x="1600200" y="1447800"/>
            <a:ext cx="5588000" cy="33528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pPr eaLnBrk="1" hangingPunct="1"/>
            <a:r>
              <a:rPr lang="en-US" altLang="zh-CN" sz="3600" b="1" dirty="0" smtClean="0">
                <a:solidFill>
                  <a:schemeClr val="tx1"/>
                </a:solidFill>
                <a:latin typeface="Arial" pitchFamily="34" charset="0"/>
                <a:cs typeface="Arial" pitchFamily="34" charset="0"/>
              </a:rPr>
              <a:t>Sensation</a:t>
            </a:r>
            <a:endParaRPr lang="zh-CN" altLang="en-US" sz="3600" b="1" dirty="0" smtClean="0">
              <a:solidFill>
                <a:schemeClr val="tx1"/>
              </a:solidFill>
              <a:latin typeface="Arial" pitchFamily="34" charset="0"/>
              <a:cs typeface="Arial" pitchFamily="34" charset="0"/>
            </a:endParaRPr>
          </a:p>
        </p:txBody>
      </p:sp>
      <p:sp>
        <p:nvSpPr>
          <p:cNvPr id="23" name="Rectangle 22"/>
          <p:cNvSpPr/>
          <p:nvPr/>
        </p:nvSpPr>
        <p:spPr>
          <a:xfrm>
            <a:off x="381000" y="1604962"/>
            <a:ext cx="8077200" cy="2308324"/>
          </a:xfrm>
          <a:prstGeom prst="rect">
            <a:avLst/>
          </a:prstGeom>
        </p:spPr>
        <p:txBody>
          <a:bodyPr wrap="square">
            <a:spAutoFit/>
          </a:bodyPr>
          <a:lstStyle/>
          <a:p>
            <a:pPr algn="just">
              <a:defRPr/>
            </a:pPr>
            <a:r>
              <a:rPr lang="en-US" b="1" dirty="0">
                <a:latin typeface="Arial" pitchFamily="34" charset="0"/>
                <a:cs typeface="Arial" pitchFamily="34" charset="0"/>
              </a:rPr>
              <a:t>The process through which the senses pick up visual, auditory, and other sensory stimuli and transmit them to the brain; sensory information that has registered in the brain but has not been interpreted.</a:t>
            </a:r>
          </a:p>
          <a:p>
            <a:pPr algn="just">
              <a:defRPr/>
            </a:pPr>
            <a:endParaRPr lang="en-US" b="1" dirty="0">
              <a:latin typeface="Arial" pitchFamily="34" charset="0"/>
              <a:cs typeface="Arial" pitchFamily="34" charset="0"/>
            </a:endParaRPr>
          </a:p>
          <a:p>
            <a:pPr lvl="1" algn="just">
              <a:buFont typeface="Wingdings" pitchFamily="2" charset="2"/>
              <a:buChar char="§"/>
              <a:defRPr/>
            </a:pPr>
            <a:r>
              <a:rPr lang="en-US" b="1" dirty="0">
                <a:latin typeface="Arial" pitchFamily="34" charset="0"/>
                <a:cs typeface="Arial" pitchFamily="34" charset="0"/>
              </a:rPr>
              <a:t>   Sensation refers to sensing our environment through touch, taste, sight, sound, and smell. </a:t>
            </a:r>
          </a:p>
          <a:p>
            <a:pPr lvl="1" algn="just">
              <a:buFont typeface="Wingdings" pitchFamily="2" charset="2"/>
              <a:buChar char="§"/>
              <a:defRPr/>
            </a:pPr>
            <a:r>
              <a:rPr lang="en-US" b="1" dirty="0">
                <a:latin typeface="Arial" pitchFamily="34" charset="0"/>
                <a:cs typeface="Arial" pitchFamily="34" charset="0"/>
              </a:rPr>
              <a:t>    This information is sent to our brain and that's when perception comes into play. </a:t>
            </a:r>
          </a:p>
        </p:txBody>
      </p:sp>
      <p:pic>
        <p:nvPicPr>
          <p:cNvPr id="25602" name="Picture 2" descr="http://4.bp.blogspot.com/-tiJbVJLOCc0/TZnsckHSodI/AAAAAAAAAAM/euSmgUsUw5E/s320/5-senses.jpg"/>
          <p:cNvPicPr>
            <a:picLocks noChangeAspect="1" noChangeArrowheads="1"/>
          </p:cNvPicPr>
          <p:nvPr/>
        </p:nvPicPr>
        <p:blipFill>
          <a:blip r:embed="rId2" cstate="print"/>
          <a:srcRect/>
          <a:stretch>
            <a:fillRect/>
          </a:stretch>
        </p:blipFill>
        <p:spPr bwMode="auto">
          <a:xfrm>
            <a:off x="4800600" y="4114800"/>
            <a:ext cx="2616869" cy="248602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r>
              <a:rPr lang="en-US" altLang="zh-CN" sz="3600" b="1" dirty="0" smtClean="0">
                <a:solidFill>
                  <a:schemeClr val="tx1"/>
                </a:solidFill>
                <a:latin typeface="Arial" pitchFamily="34" charset="0"/>
                <a:cs typeface="Arial" pitchFamily="34" charset="0"/>
              </a:rPr>
              <a:t>Five Senses</a:t>
            </a:r>
            <a:endParaRPr lang="zh-CN" altLang="en-US" sz="3600" b="1" dirty="0" smtClean="0">
              <a:solidFill>
                <a:schemeClr val="tx1"/>
              </a:solidFill>
              <a:latin typeface="Arial" pitchFamily="34" charset="0"/>
              <a:cs typeface="Arial" pitchFamily="34" charset="0"/>
            </a:endParaRPr>
          </a:p>
        </p:txBody>
      </p:sp>
      <p:grpSp>
        <p:nvGrpSpPr>
          <p:cNvPr id="2" name="Group 3"/>
          <p:cNvGrpSpPr>
            <a:grpSpLocks/>
          </p:cNvGrpSpPr>
          <p:nvPr/>
        </p:nvGrpSpPr>
        <p:grpSpPr bwMode="auto">
          <a:xfrm>
            <a:off x="2133600" y="1905000"/>
            <a:ext cx="4724400" cy="685800"/>
            <a:chOff x="0" y="0"/>
            <a:chExt cx="2976" cy="432"/>
          </a:xfrm>
        </p:grpSpPr>
        <p:sp>
          <p:nvSpPr>
            <p:cNvPr id="6148" name="AutoShape 4"/>
            <p:cNvSpPr>
              <a:spLocks noChangeArrowheads="1"/>
            </p:cNvSpPr>
            <p:nvPr/>
          </p:nvSpPr>
          <p:spPr bwMode="auto">
            <a:xfrm>
              <a:off x="240" y="75"/>
              <a:ext cx="2736" cy="288"/>
            </a:xfrm>
            <a:prstGeom prst="roundRect">
              <a:avLst>
                <a:gd name="adj" fmla="val 16667"/>
              </a:avLst>
            </a:prstGeom>
            <a:gradFill rotWithShape="1">
              <a:gsLst>
                <a:gs pos="0">
                  <a:schemeClr val="accent2"/>
                </a:gs>
                <a:gs pos="50000">
                  <a:schemeClr val="accent2">
                    <a:gamma/>
                    <a:tint val="21176"/>
                    <a:invGamma/>
                  </a:schemeClr>
                </a:gs>
                <a:gs pos="100000">
                  <a:schemeClr val="accent2"/>
                </a:gs>
              </a:gsLst>
              <a:lin ang="5400000" scaled="1"/>
            </a:gradFill>
            <a:ln w="12700" cmpd="sng">
              <a:solidFill>
                <a:schemeClr val="bg1"/>
              </a:solidFill>
              <a:round/>
              <a:headEnd/>
              <a:tailEnd/>
            </a:ln>
            <a:effectLst/>
          </p:spPr>
          <p:txBody>
            <a:bodyPr wrap="none" anchor="ctr"/>
            <a:lstStyle/>
            <a:p>
              <a:pPr>
                <a:defRPr/>
              </a:pPr>
              <a:endParaRPr lang="en-US">
                <a:cs typeface="+mn-cs"/>
              </a:endParaRPr>
            </a:p>
          </p:txBody>
        </p:sp>
        <p:sp>
          <p:nvSpPr>
            <p:cNvPr id="9241" name="AutoShape 5"/>
            <p:cNvSpPr>
              <a:spLocks noChangeArrowheads="1"/>
            </p:cNvSpPr>
            <p:nvPr/>
          </p:nvSpPr>
          <p:spPr bwMode="auto">
            <a:xfrm>
              <a:off x="0" y="0"/>
              <a:ext cx="432" cy="432"/>
            </a:xfrm>
            <a:prstGeom prst="diamond">
              <a:avLst/>
            </a:prstGeom>
            <a:solidFill>
              <a:schemeClr val="accent2"/>
            </a:solidFill>
            <a:ln w="25400">
              <a:solidFill>
                <a:schemeClr val="bg1"/>
              </a:solidFill>
              <a:miter lim="800000"/>
              <a:headEnd/>
              <a:tailEnd/>
            </a:ln>
          </p:spPr>
          <p:txBody>
            <a:bodyPr wrap="none" anchor="ctr"/>
            <a:lstStyle/>
            <a:p>
              <a:endParaRPr lang="en-US"/>
            </a:p>
          </p:txBody>
        </p:sp>
        <p:sp>
          <p:nvSpPr>
            <p:cNvPr id="9242" name="Text Box 6"/>
            <p:cNvSpPr txBox="1">
              <a:spLocks noChangeArrowheads="1"/>
            </p:cNvSpPr>
            <p:nvPr/>
          </p:nvSpPr>
          <p:spPr bwMode="auto">
            <a:xfrm>
              <a:off x="144" y="110"/>
              <a:ext cx="2832" cy="233"/>
            </a:xfrm>
            <a:prstGeom prst="rect">
              <a:avLst/>
            </a:prstGeom>
            <a:noFill/>
            <a:ln w="9525">
              <a:noFill/>
              <a:miter lim="800000"/>
              <a:headEnd/>
              <a:tailEnd/>
            </a:ln>
          </p:spPr>
          <p:txBody>
            <a:bodyPr>
              <a:spAutoFit/>
            </a:bodyPr>
            <a:lstStyle/>
            <a:p>
              <a:pPr algn="ctr" eaLnBrk="0" hangingPunct="0"/>
              <a:r>
                <a:rPr lang="en-US" b="1" dirty="0">
                  <a:latin typeface="Arial" charset="0"/>
                </a:rPr>
                <a:t>The Sense of Touch, or Feeling</a:t>
              </a:r>
            </a:p>
          </p:txBody>
        </p:sp>
        <p:sp>
          <p:nvSpPr>
            <p:cNvPr id="9243" name="Text Box 7"/>
            <p:cNvSpPr txBox="1">
              <a:spLocks noChangeArrowheads="1"/>
            </p:cNvSpPr>
            <p:nvPr/>
          </p:nvSpPr>
          <p:spPr bwMode="auto">
            <a:xfrm>
              <a:off x="97" y="62"/>
              <a:ext cx="223" cy="288"/>
            </a:xfrm>
            <a:prstGeom prst="rect">
              <a:avLst/>
            </a:prstGeom>
            <a:noFill/>
            <a:ln w="9525">
              <a:noFill/>
              <a:miter lim="800000"/>
              <a:headEnd/>
              <a:tailEnd/>
            </a:ln>
          </p:spPr>
          <p:txBody>
            <a:bodyPr wrap="none">
              <a:spAutoFit/>
            </a:bodyPr>
            <a:lstStyle/>
            <a:p>
              <a:pPr algn="ctr" eaLnBrk="0" hangingPunct="0"/>
              <a:r>
                <a:rPr lang="en-US" sz="2400">
                  <a:solidFill>
                    <a:schemeClr val="bg1"/>
                  </a:solidFill>
                  <a:latin typeface="Arial" charset="0"/>
                </a:rPr>
                <a:t>1</a:t>
              </a:r>
            </a:p>
          </p:txBody>
        </p:sp>
      </p:grpSp>
      <p:grpSp>
        <p:nvGrpSpPr>
          <p:cNvPr id="3" name="Group 8"/>
          <p:cNvGrpSpPr>
            <a:grpSpLocks/>
          </p:cNvGrpSpPr>
          <p:nvPr/>
        </p:nvGrpSpPr>
        <p:grpSpPr bwMode="auto">
          <a:xfrm>
            <a:off x="2133600" y="2743200"/>
            <a:ext cx="4724400" cy="685800"/>
            <a:chOff x="0" y="0"/>
            <a:chExt cx="2976" cy="432"/>
          </a:xfrm>
        </p:grpSpPr>
        <p:sp>
          <p:nvSpPr>
            <p:cNvPr id="6153" name="AutoShape 9"/>
            <p:cNvSpPr>
              <a:spLocks noChangeArrowheads="1"/>
            </p:cNvSpPr>
            <p:nvPr/>
          </p:nvSpPr>
          <p:spPr bwMode="auto">
            <a:xfrm>
              <a:off x="240" y="75"/>
              <a:ext cx="2736" cy="288"/>
            </a:xfrm>
            <a:prstGeom prst="roundRect">
              <a:avLst>
                <a:gd name="adj" fmla="val 16667"/>
              </a:avLst>
            </a:prstGeom>
            <a:gradFill rotWithShape="1">
              <a:gsLst>
                <a:gs pos="0">
                  <a:schemeClr val="accent1"/>
                </a:gs>
                <a:gs pos="50000">
                  <a:schemeClr val="accent1">
                    <a:gamma/>
                    <a:tint val="21176"/>
                    <a:invGamma/>
                  </a:schemeClr>
                </a:gs>
                <a:gs pos="100000">
                  <a:schemeClr val="accent1"/>
                </a:gs>
              </a:gsLst>
              <a:lin ang="5400000" scaled="1"/>
            </a:gradFill>
            <a:ln w="12700" cmpd="sng">
              <a:solidFill>
                <a:schemeClr val="bg1"/>
              </a:solidFill>
              <a:round/>
              <a:headEnd/>
              <a:tailEnd/>
            </a:ln>
            <a:effectLst/>
          </p:spPr>
          <p:txBody>
            <a:bodyPr wrap="none" anchor="ctr"/>
            <a:lstStyle/>
            <a:p>
              <a:pPr>
                <a:defRPr/>
              </a:pPr>
              <a:endParaRPr lang="en-US">
                <a:cs typeface="+mn-cs"/>
              </a:endParaRPr>
            </a:p>
          </p:txBody>
        </p:sp>
        <p:sp>
          <p:nvSpPr>
            <p:cNvPr id="9237" name="AutoShape 10"/>
            <p:cNvSpPr>
              <a:spLocks noChangeArrowheads="1"/>
            </p:cNvSpPr>
            <p:nvPr/>
          </p:nvSpPr>
          <p:spPr bwMode="auto">
            <a:xfrm>
              <a:off x="0" y="0"/>
              <a:ext cx="432" cy="432"/>
            </a:xfrm>
            <a:prstGeom prst="diamond">
              <a:avLst/>
            </a:prstGeom>
            <a:solidFill>
              <a:schemeClr val="accent1"/>
            </a:solidFill>
            <a:ln w="25400">
              <a:solidFill>
                <a:schemeClr val="bg1"/>
              </a:solidFill>
              <a:miter lim="800000"/>
              <a:headEnd/>
              <a:tailEnd/>
            </a:ln>
          </p:spPr>
          <p:txBody>
            <a:bodyPr wrap="none" anchor="ctr"/>
            <a:lstStyle/>
            <a:p>
              <a:endParaRPr lang="en-US"/>
            </a:p>
          </p:txBody>
        </p:sp>
        <p:sp>
          <p:nvSpPr>
            <p:cNvPr id="9238" name="Text Box 11"/>
            <p:cNvSpPr txBox="1">
              <a:spLocks noChangeArrowheads="1"/>
            </p:cNvSpPr>
            <p:nvPr/>
          </p:nvSpPr>
          <p:spPr bwMode="auto">
            <a:xfrm>
              <a:off x="384" y="110"/>
              <a:ext cx="2160" cy="233"/>
            </a:xfrm>
            <a:prstGeom prst="rect">
              <a:avLst/>
            </a:prstGeom>
            <a:noFill/>
            <a:ln w="9525">
              <a:noFill/>
              <a:miter lim="800000"/>
              <a:headEnd/>
              <a:tailEnd/>
            </a:ln>
          </p:spPr>
          <p:txBody>
            <a:bodyPr>
              <a:spAutoFit/>
            </a:bodyPr>
            <a:lstStyle/>
            <a:p>
              <a:pPr algn="ctr" eaLnBrk="0" hangingPunct="0"/>
              <a:r>
                <a:rPr lang="en-US" b="1">
                  <a:latin typeface="Arial" charset="0"/>
                </a:rPr>
                <a:t>The Sense of Sight</a:t>
              </a:r>
            </a:p>
          </p:txBody>
        </p:sp>
        <p:sp>
          <p:nvSpPr>
            <p:cNvPr id="9239" name="Text Box 12"/>
            <p:cNvSpPr txBox="1">
              <a:spLocks noChangeArrowheads="1"/>
            </p:cNvSpPr>
            <p:nvPr/>
          </p:nvSpPr>
          <p:spPr bwMode="auto">
            <a:xfrm>
              <a:off x="97" y="62"/>
              <a:ext cx="223" cy="288"/>
            </a:xfrm>
            <a:prstGeom prst="rect">
              <a:avLst/>
            </a:prstGeom>
            <a:noFill/>
            <a:ln w="9525">
              <a:noFill/>
              <a:miter lim="800000"/>
              <a:headEnd/>
              <a:tailEnd/>
            </a:ln>
          </p:spPr>
          <p:txBody>
            <a:bodyPr wrap="none">
              <a:spAutoFit/>
            </a:bodyPr>
            <a:lstStyle/>
            <a:p>
              <a:pPr algn="ctr" eaLnBrk="0" hangingPunct="0"/>
              <a:r>
                <a:rPr lang="en-US" sz="2400">
                  <a:solidFill>
                    <a:schemeClr val="bg1"/>
                  </a:solidFill>
                  <a:latin typeface="Arial" charset="0"/>
                </a:rPr>
                <a:t>2</a:t>
              </a:r>
            </a:p>
          </p:txBody>
        </p:sp>
      </p:grpSp>
      <p:grpSp>
        <p:nvGrpSpPr>
          <p:cNvPr id="4" name="Group 13"/>
          <p:cNvGrpSpPr>
            <a:grpSpLocks/>
          </p:cNvGrpSpPr>
          <p:nvPr/>
        </p:nvGrpSpPr>
        <p:grpSpPr bwMode="auto">
          <a:xfrm>
            <a:off x="2133600" y="3581400"/>
            <a:ext cx="4724400" cy="685800"/>
            <a:chOff x="0" y="0"/>
            <a:chExt cx="2976" cy="432"/>
          </a:xfrm>
        </p:grpSpPr>
        <p:sp>
          <p:nvSpPr>
            <p:cNvPr id="6158" name="AutoShape 14"/>
            <p:cNvSpPr>
              <a:spLocks noChangeArrowheads="1"/>
            </p:cNvSpPr>
            <p:nvPr/>
          </p:nvSpPr>
          <p:spPr bwMode="auto">
            <a:xfrm>
              <a:off x="240" y="75"/>
              <a:ext cx="2736" cy="288"/>
            </a:xfrm>
            <a:prstGeom prst="roundRect">
              <a:avLst>
                <a:gd name="adj" fmla="val 16667"/>
              </a:avLst>
            </a:prstGeom>
            <a:gradFill rotWithShape="1">
              <a:gsLst>
                <a:gs pos="0">
                  <a:schemeClr val="hlink"/>
                </a:gs>
                <a:gs pos="50000">
                  <a:schemeClr val="hlink">
                    <a:gamma/>
                    <a:tint val="21176"/>
                    <a:invGamma/>
                  </a:schemeClr>
                </a:gs>
                <a:gs pos="100000">
                  <a:schemeClr val="hlink"/>
                </a:gs>
              </a:gsLst>
              <a:lin ang="5400000" scaled="1"/>
            </a:gradFill>
            <a:ln w="12700" cmpd="sng">
              <a:solidFill>
                <a:schemeClr val="bg1"/>
              </a:solidFill>
              <a:round/>
              <a:headEnd/>
              <a:tailEnd/>
            </a:ln>
            <a:effectLst/>
          </p:spPr>
          <p:txBody>
            <a:bodyPr wrap="none" anchor="ctr"/>
            <a:lstStyle/>
            <a:p>
              <a:pPr>
                <a:defRPr/>
              </a:pPr>
              <a:endParaRPr lang="en-US">
                <a:cs typeface="+mn-cs"/>
              </a:endParaRPr>
            </a:p>
          </p:txBody>
        </p:sp>
        <p:sp>
          <p:nvSpPr>
            <p:cNvPr id="9233" name="AutoShape 15"/>
            <p:cNvSpPr>
              <a:spLocks noChangeArrowheads="1"/>
            </p:cNvSpPr>
            <p:nvPr/>
          </p:nvSpPr>
          <p:spPr bwMode="auto">
            <a:xfrm>
              <a:off x="0" y="0"/>
              <a:ext cx="432" cy="432"/>
            </a:xfrm>
            <a:prstGeom prst="diamond">
              <a:avLst/>
            </a:prstGeom>
            <a:solidFill>
              <a:schemeClr val="hlink"/>
            </a:solidFill>
            <a:ln w="25400">
              <a:solidFill>
                <a:schemeClr val="bg1"/>
              </a:solidFill>
              <a:miter lim="800000"/>
              <a:headEnd/>
              <a:tailEnd/>
            </a:ln>
          </p:spPr>
          <p:txBody>
            <a:bodyPr wrap="none" anchor="ctr"/>
            <a:lstStyle/>
            <a:p>
              <a:endParaRPr lang="en-US"/>
            </a:p>
          </p:txBody>
        </p:sp>
        <p:sp>
          <p:nvSpPr>
            <p:cNvPr id="9234" name="Text Box 16"/>
            <p:cNvSpPr txBox="1">
              <a:spLocks noChangeArrowheads="1"/>
            </p:cNvSpPr>
            <p:nvPr/>
          </p:nvSpPr>
          <p:spPr bwMode="auto">
            <a:xfrm>
              <a:off x="384" y="110"/>
              <a:ext cx="2160" cy="233"/>
            </a:xfrm>
            <a:prstGeom prst="rect">
              <a:avLst/>
            </a:prstGeom>
            <a:noFill/>
            <a:ln w="9525">
              <a:noFill/>
              <a:miter lim="800000"/>
              <a:headEnd/>
              <a:tailEnd/>
            </a:ln>
          </p:spPr>
          <p:txBody>
            <a:bodyPr>
              <a:spAutoFit/>
            </a:bodyPr>
            <a:lstStyle/>
            <a:p>
              <a:pPr algn="ctr" eaLnBrk="0" hangingPunct="0"/>
              <a:r>
                <a:rPr lang="en-US" b="1">
                  <a:latin typeface="Arial" charset="0"/>
                </a:rPr>
                <a:t>The Sense of Taste</a:t>
              </a:r>
            </a:p>
          </p:txBody>
        </p:sp>
        <p:sp>
          <p:nvSpPr>
            <p:cNvPr id="9235" name="Text Box 17"/>
            <p:cNvSpPr txBox="1">
              <a:spLocks noChangeArrowheads="1"/>
            </p:cNvSpPr>
            <p:nvPr/>
          </p:nvSpPr>
          <p:spPr bwMode="auto">
            <a:xfrm>
              <a:off x="97" y="62"/>
              <a:ext cx="223" cy="288"/>
            </a:xfrm>
            <a:prstGeom prst="rect">
              <a:avLst/>
            </a:prstGeom>
            <a:noFill/>
            <a:ln w="9525">
              <a:noFill/>
              <a:miter lim="800000"/>
              <a:headEnd/>
              <a:tailEnd/>
            </a:ln>
          </p:spPr>
          <p:txBody>
            <a:bodyPr wrap="none">
              <a:spAutoFit/>
            </a:bodyPr>
            <a:lstStyle/>
            <a:p>
              <a:pPr algn="ctr" eaLnBrk="0" hangingPunct="0"/>
              <a:r>
                <a:rPr lang="en-US" sz="2400">
                  <a:solidFill>
                    <a:schemeClr val="bg1"/>
                  </a:solidFill>
                  <a:latin typeface="Arial" charset="0"/>
                </a:rPr>
                <a:t>3</a:t>
              </a:r>
            </a:p>
          </p:txBody>
        </p:sp>
      </p:grpSp>
      <p:grpSp>
        <p:nvGrpSpPr>
          <p:cNvPr id="5" name="Group 18"/>
          <p:cNvGrpSpPr>
            <a:grpSpLocks/>
          </p:cNvGrpSpPr>
          <p:nvPr/>
        </p:nvGrpSpPr>
        <p:grpSpPr bwMode="auto">
          <a:xfrm>
            <a:off x="2133600" y="4495800"/>
            <a:ext cx="4724400" cy="685800"/>
            <a:chOff x="0" y="0"/>
            <a:chExt cx="2976" cy="432"/>
          </a:xfrm>
        </p:grpSpPr>
        <p:sp>
          <p:nvSpPr>
            <p:cNvPr id="6163" name="AutoShape 19"/>
            <p:cNvSpPr>
              <a:spLocks noChangeArrowheads="1"/>
            </p:cNvSpPr>
            <p:nvPr/>
          </p:nvSpPr>
          <p:spPr bwMode="auto">
            <a:xfrm>
              <a:off x="240" y="75"/>
              <a:ext cx="2736" cy="288"/>
            </a:xfrm>
            <a:prstGeom prst="roundRect">
              <a:avLst>
                <a:gd name="adj" fmla="val 16667"/>
              </a:avLst>
            </a:prstGeom>
            <a:gradFill rotWithShape="1">
              <a:gsLst>
                <a:gs pos="0">
                  <a:schemeClr val="folHlink"/>
                </a:gs>
                <a:gs pos="50000">
                  <a:schemeClr val="folHlink">
                    <a:gamma/>
                    <a:tint val="21176"/>
                    <a:invGamma/>
                  </a:schemeClr>
                </a:gs>
                <a:gs pos="100000">
                  <a:schemeClr val="folHlink"/>
                </a:gs>
              </a:gsLst>
              <a:lin ang="5400000" scaled="1"/>
            </a:gradFill>
            <a:ln w="12700" cmpd="sng">
              <a:solidFill>
                <a:schemeClr val="bg1"/>
              </a:solidFill>
              <a:round/>
              <a:headEnd/>
              <a:tailEnd/>
            </a:ln>
            <a:effectLst/>
          </p:spPr>
          <p:txBody>
            <a:bodyPr wrap="none" anchor="ctr"/>
            <a:lstStyle/>
            <a:p>
              <a:pPr>
                <a:defRPr/>
              </a:pPr>
              <a:endParaRPr lang="en-US">
                <a:cs typeface="+mn-cs"/>
              </a:endParaRPr>
            </a:p>
          </p:txBody>
        </p:sp>
        <p:sp>
          <p:nvSpPr>
            <p:cNvPr id="9229" name="AutoShape 20"/>
            <p:cNvSpPr>
              <a:spLocks noChangeArrowheads="1"/>
            </p:cNvSpPr>
            <p:nvPr/>
          </p:nvSpPr>
          <p:spPr bwMode="auto">
            <a:xfrm>
              <a:off x="0" y="0"/>
              <a:ext cx="432" cy="432"/>
            </a:xfrm>
            <a:prstGeom prst="diamond">
              <a:avLst/>
            </a:prstGeom>
            <a:solidFill>
              <a:schemeClr val="folHlink"/>
            </a:solidFill>
            <a:ln w="25400">
              <a:solidFill>
                <a:schemeClr val="bg1"/>
              </a:solidFill>
              <a:miter lim="800000"/>
              <a:headEnd/>
              <a:tailEnd/>
            </a:ln>
          </p:spPr>
          <p:txBody>
            <a:bodyPr wrap="none" anchor="ctr"/>
            <a:lstStyle/>
            <a:p>
              <a:endParaRPr lang="en-US"/>
            </a:p>
          </p:txBody>
        </p:sp>
        <p:sp>
          <p:nvSpPr>
            <p:cNvPr id="9230" name="Text Box 21"/>
            <p:cNvSpPr txBox="1">
              <a:spLocks noChangeArrowheads="1"/>
            </p:cNvSpPr>
            <p:nvPr/>
          </p:nvSpPr>
          <p:spPr bwMode="auto">
            <a:xfrm>
              <a:off x="384" y="110"/>
              <a:ext cx="2160" cy="233"/>
            </a:xfrm>
            <a:prstGeom prst="rect">
              <a:avLst/>
            </a:prstGeom>
            <a:noFill/>
            <a:ln w="9525">
              <a:noFill/>
              <a:miter lim="800000"/>
              <a:headEnd/>
              <a:tailEnd/>
            </a:ln>
          </p:spPr>
          <p:txBody>
            <a:bodyPr>
              <a:spAutoFit/>
            </a:bodyPr>
            <a:lstStyle/>
            <a:p>
              <a:pPr algn="ctr" eaLnBrk="0" hangingPunct="0"/>
              <a:r>
                <a:rPr lang="en-US" b="1">
                  <a:latin typeface="Arial" charset="0"/>
                </a:rPr>
                <a:t>The Sense of Smell</a:t>
              </a:r>
            </a:p>
          </p:txBody>
        </p:sp>
        <p:sp>
          <p:nvSpPr>
            <p:cNvPr id="9231" name="Text Box 22"/>
            <p:cNvSpPr txBox="1">
              <a:spLocks noChangeArrowheads="1"/>
            </p:cNvSpPr>
            <p:nvPr/>
          </p:nvSpPr>
          <p:spPr bwMode="auto">
            <a:xfrm>
              <a:off x="97" y="62"/>
              <a:ext cx="223" cy="288"/>
            </a:xfrm>
            <a:prstGeom prst="rect">
              <a:avLst/>
            </a:prstGeom>
            <a:noFill/>
            <a:ln w="9525">
              <a:noFill/>
              <a:miter lim="800000"/>
              <a:headEnd/>
              <a:tailEnd/>
            </a:ln>
          </p:spPr>
          <p:txBody>
            <a:bodyPr wrap="none">
              <a:spAutoFit/>
            </a:bodyPr>
            <a:lstStyle/>
            <a:p>
              <a:pPr algn="ctr" eaLnBrk="0" hangingPunct="0"/>
              <a:r>
                <a:rPr lang="en-US" sz="2400">
                  <a:solidFill>
                    <a:schemeClr val="bg1"/>
                  </a:solidFill>
                  <a:latin typeface="Arial" charset="0"/>
                </a:rPr>
                <a:t>4</a:t>
              </a:r>
            </a:p>
          </p:txBody>
        </p:sp>
      </p:grpSp>
      <p:grpSp>
        <p:nvGrpSpPr>
          <p:cNvPr id="6" name="Group 3"/>
          <p:cNvGrpSpPr>
            <a:grpSpLocks/>
          </p:cNvGrpSpPr>
          <p:nvPr/>
        </p:nvGrpSpPr>
        <p:grpSpPr bwMode="auto">
          <a:xfrm>
            <a:off x="2133600" y="5257800"/>
            <a:ext cx="4724400" cy="685800"/>
            <a:chOff x="0" y="0"/>
            <a:chExt cx="2976" cy="432"/>
          </a:xfrm>
        </p:grpSpPr>
        <p:sp>
          <p:nvSpPr>
            <p:cNvPr id="29" name="AutoShape 4"/>
            <p:cNvSpPr>
              <a:spLocks noChangeArrowheads="1"/>
            </p:cNvSpPr>
            <p:nvPr/>
          </p:nvSpPr>
          <p:spPr bwMode="auto">
            <a:xfrm>
              <a:off x="240" y="75"/>
              <a:ext cx="2736" cy="288"/>
            </a:xfrm>
            <a:prstGeom prst="roundRect">
              <a:avLst>
                <a:gd name="adj" fmla="val 16667"/>
              </a:avLst>
            </a:prstGeom>
            <a:gradFill rotWithShape="1">
              <a:gsLst>
                <a:gs pos="0">
                  <a:schemeClr val="accent2"/>
                </a:gs>
                <a:gs pos="50000">
                  <a:schemeClr val="accent2">
                    <a:gamma/>
                    <a:tint val="21176"/>
                    <a:invGamma/>
                  </a:schemeClr>
                </a:gs>
                <a:gs pos="100000">
                  <a:schemeClr val="accent2"/>
                </a:gs>
              </a:gsLst>
              <a:lin ang="5400000" scaled="1"/>
            </a:gradFill>
            <a:ln w="12700" cmpd="sng">
              <a:solidFill>
                <a:schemeClr val="bg1"/>
              </a:solidFill>
              <a:round/>
              <a:headEnd/>
              <a:tailEnd/>
            </a:ln>
            <a:effectLst/>
          </p:spPr>
          <p:txBody>
            <a:bodyPr wrap="none" anchor="ctr"/>
            <a:lstStyle/>
            <a:p>
              <a:pPr>
                <a:defRPr/>
              </a:pPr>
              <a:endParaRPr lang="en-US">
                <a:cs typeface="+mn-cs"/>
              </a:endParaRPr>
            </a:p>
          </p:txBody>
        </p:sp>
        <p:sp>
          <p:nvSpPr>
            <p:cNvPr id="9225" name="AutoShape 5"/>
            <p:cNvSpPr>
              <a:spLocks noChangeArrowheads="1"/>
            </p:cNvSpPr>
            <p:nvPr/>
          </p:nvSpPr>
          <p:spPr bwMode="auto">
            <a:xfrm>
              <a:off x="0" y="0"/>
              <a:ext cx="432" cy="432"/>
            </a:xfrm>
            <a:prstGeom prst="diamond">
              <a:avLst/>
            </a:prstGeom>
            <a:solidFill>
              <a:schemeClr val="accent2"/>
            </a:solidFill>
            <a:ln w="25400">
              <a:solidFill>
                <a:schemeClr val="bg1"/>
              </a:solidFill>
              <a:miter lim="800000"/>
              <a:headEnd/>
              <a:tailEnd/>
            </a:ln>
          </p:spPr>
          <p:txBody>
            <a:bodyPr wrap="none" anchor="ctr"/>
            <a:lstStyle/>
            <a:p>
              <a:endParaRPr lang="en-US"/>
            </a:p>
          </p:txBody>
        </p:sp>
        <p:sp>
          <p:nvSpPr>
            <p:cNvPr id="9226" name="Text Box 6"/>
            <p:cNvSpPr txBox="1">
              <a:spLocks noChangeArrowheads="1"/>
            </p:cNvSpPr>
            <p:nvPr/>
          </p:nvSpPr>
          <p:spPr bwMode="auto">
            <a:xfrm>
              <a:off x="144" y="110"/>
              <a:ext cx="2832" cy="233"/>
            </a:xfrm>
            <a:prstGeom prst="rect">
              <a:avLst/>
            </a:prstGeom>
            <a:noFill/>
            <a:ln w="9525">
              <a:noFill/>
              <a:miter lim="800000"/>
              <a:headEnd/>
              <a:tailEnd/>
            </a:ln>
          </p:spPr>
          <p:txBody>
            <a:bodyPr>
              <a:spAutoFit/>
            </a:bodyPr>
            <a:lstStyle/>
            <a:p>
              <a:pPr algn="ctr" eaLnBrk="0" hangingPunct="0"/>
              <a:r>
                <a:rPr lang="en-US" b="1">
                  <a:latin typeface="Arial" charset="0"/>
                </a:rPr>
                <a:t>The Sense of Hearing</a:t>
              </a:r>
            </a:p>
          </p:txBody>
        </p:sp>
        <p:sp>
          <p:nvSpPr>
            <p:cNvPr id="9227" name="Text Box 7"/>
            <p:cNvSpPr txBox="1">
              <a:spLocks noChangeArrowheads="1"/>
            </p:cNvSpPr>
            <p:nvPr/>
          </p:nvSpPr>
          <p:spPr bwMode="auto">
            <a:xfrm>
              <a:off x="97" y="62"/>
              <a:ext cx="223" cy="288"/>
            </a:xfrm>
            <a:prstGeom prst="rect">
              <a:avLst/>
            </a:prstGeom>
            <a:noFill/>
            <a:ln w="9525">
              <a:noFill/>
              <a:miter lim="800000"/>
              <a:headEnd/>
              <a:tailEnd/>
            </a:ln>
          </p:spPr>
          <p:txBody>
            <a:bodyPr wrap="none">
              <a:spAutoFit/>
            </a:bodyPr>
            <a:lstStyle/>
            <a:p>
              <a:pPr algn="ctr" eaLnBrk="0" hangingPunct="0"/>
              <a:r>
                <a:rPr lang="en-US" sz="2400">
                  <a:solidFill>
                    <a:schemeClr val="bg1"/>
                  </a:solidFill>
                  <a:latin typeface="Arial" charset="0"/>
                </a:rPr>
                <a:t>5</a:t>
              </a:r>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pPr eaLnBrk="1" hangingPunct="1"/>
            <a:r>
              <a:rPr lang="en-US" altLang="zh-CN" sz="3600" b="1" dirty="0" smtClean="0">
                <a:solidFill>
                  <a:schemeClr val="tx1"/>
                </a:solidFill>
                <a:latin typeface="Arial" pitchFamily="34" charset="0"/>
                <a:cs typeface="Arial" pitchFamily="34" charset="0"/>
              </a:rPr>
              <a:t>Sensory Processing</a:t>
            </a:r>
            <a:endParaRPr lang="zh-CN" altLang="en-US" sz="3600" b="1" dirty="0" smtClean="0">
              <a:solidFill>
                <a:schemeClr val="tx1"/>
              </a:solidFill>
              <a:latin typeface="Arial" pitchFamily="34" charset="0"/>
              <a:cs typeface="Arial" pitchFamily="34" charset="0"/>
            </a:endParaRPr>
          </a:p>
        </p:txBody>
      </p:sp>
      <p:grpSp>
        <p:nvGrpSpPr>
          <p:cNvPr id="2" name="Group 18"/>
          <p:cNvGrpSpPr>
            <a:grpSpLocks/>
          </p:cNvGrpSpPr>
          <p:nvPr/>
        </p:nvGrpSpPr>
        <p:grpSpPr bwMode="auto">
          <a:xfrm>
            <a:off x="1066800" y="1371600"/>
            <a:ext cx="7107238" cy="6172200"/>
            <a:chOff x="0" y="194"/>
            <a:chExt cx="1369" cy="2348"/>
          </a:xfrm>
        </p:grpSpPr>
        <p:sp>
          <p:nvSpPr>
            <p:cNvPr id="23557" name="AutoShape 19"/>
            <p:cNvSpPr>
              <a:spLocks noChangeArrowheads="1"/>
            </p:cNvSpPr>
            <p:nvPr/>
          </p:nvSpPr>
          <p:spPr bwMode="auto">
            <a:xfrm>
              <a:off x="0" y="194"/>
              <a:ext cx="1363" cy="1800"/>
            </a:xfrm>
            <a:prstGeom prst="roundRect">
              <a:avLst>
                <a:gd name="adj" fmla="val 17509"/>
              </a:avLst>
            </a:prstGeom>
            <a:gradFill rotWithShape="1">
              <a:gsLst>
                <a:gs pos="0">
                  <a:srgbClr val="34B034"/>
                </a:gs>
                <a:gs pos="100000">
                  <a:srgbClr val="3F8B4A"/>
                </a:gs>
              </a:gsLst>
              <a:lin ang="2700000" scaled="1"/>
            </a:gradFill>
            <a:ln w="9525">
              <a:noFill/>
              <a:round/>
              <a:headEnd/>
              <a:tailEnd/>
            </a:ln>
          </p:spPr>
          <p:txBody>
            <a:bodyPr wrap="none" anchor="ctr"/>
            <a:lstStyle/>
            <a:p>
              <a:endParaRPr lang="en-US"/>
            </a:p>
          </p:txBody>
        </p:sp>
        <p:sp>
          <p:nvSpPr>
            <p:cNvPr id="23558" name="AutoShape 20"/>
            <p:cNvSpPr>
              <a:spLocks noChangeArrowheads="1"/>
            </p:cNvSpPr>
            <p:nvPr/>
          </p:nvSpPr>
          <p:spPr bwMode="auto">
            <a:xfrm>
              <a:off x="21" y="199"/>
              <a:ext cx="1322" cy="1766"/>
            </a:xfrm>
            <a:prstGeom prst="roundRect">
              <a:avLst>
                <a:gd name="adj" fmla="val 16667"/>
              </a:avLst>
            </a:prstGeom>
            <a:solidFill>
              <a:srgbClr val="73E77E"/>
            </a:solidFill>
            <a:ln w="9525">
              <a:noFill/>
              <a:round/>
              <a:headEnd/>
              <a:tailEnd/>
            </a:ln>
          </p:spPr>
          <p:txBody>
            <a:bodyPr wrap="none" anchor="ctr"/>
            <a:lstStyle/>
            <a:p>
              <a:endParaRPr lang="en-US"/>
            </a:p>
          </p:txBody>
        </p:sp>
        <p:sp>
          <p:nvSpPr>
            <p:cNvPr id="23559" name="AutoShape 21"/>
            <p:cNvSpPr>
              <a:spLocks noChangeArrowheads="1"/>
            </p:cNvSpPr>
            <p:nvPr/>
          </p:nvSpPr>
          <p:spPr bwMode="auto">
            <a:xfrm>
              <a:off x="32" y="1499"/>
              <a:ext cx="1304" cy="447"/>
            </a:xfrm>
            <a:prstGeom prst="roundRect">
              <a:avLst>
                <a:gd name="adj" fmla="val 50000"/>
              </a:avLst>
            </a:prstGeom>
            <a:gradFill rotWithShape="1">
              <a:gsLst>
                <a:gs pos="0">
                  <a:srgbClr val="73E77E"/>
                </a:gs>
                <a:gs pos="100000">
                  <a:srgbClr val="B3F2B9"/>
                </a:gs>
              </a:gsLst>
              <a:lin ang="5400000" scaled="1"/>
            </a:gradFill>
            <a:ln w="9525">
              <a:noFill/>
              <a:round/>
              <a:headEnd/>
              <a:tailEnd/>
            </a:ln>
          </p:spPr>
          <p:txBody>
            <a:bodyPr wrap="none" anchor="ctr"/>
            <a:lstStyle/>
            <a:p>
              <a:endParaRPr lang="en-US"/>
            </a:p>
          </p:txBody>
        </p:sp>
        <p:sp>
          <p:nvSpPr>
            <p:cNvPr id="23560" name="AutoShape 22"/>
            <p:cNvSpPr>
              <a:spLocks noChangeArrowheads="1"/>
            </p:cNvSpPr>
            <p:nvPr/>
          </p:nvSpPr>
          <p:spPr bwMode="auto">
            <a:xfrm>
              <a:off x="32" y="213"/>
              <a:ext cx="1304" cy="446"/>
            </a:xfrm>
            <a:prstGeom prst="roundRect">
              <a:avLst>
                <a:gd name="adj" fmla="val 50000"/>
              </a:avLst>
            </a:prstGeom>
            <a:gradFill rotWithShape="1">
              <a:gsLst>
                <a:gs pos="0">
                  <a:srgbClr val="D0F7D4"/>
                </a:gs>
                <a:gs pos="100000">
                  <a:srgbClr val="73E77E"/>
                </a:gs>
              </a:gsLst>
              <a:lin ang="5400000" scaled="1"/>
            </a:gradFill>
            <a:ln w="9525">
              <a:noFill/>
              <a:round/>
              <a:headEnd/>
              <a:tailEnd/>
            </a:ln>
          </p:spPr>
          <p:txBody>
            <a:bodyPr wrap="none" anchor="ctr"/>
            <a:lstStyle/>
            <a:p>
              <a:endParaRPr lang="en-US"/>
            </a:p>
          </p:txBody>
        </p:sp>
        <p:sp>
          <p:nvSpPr>
            <p:cNvPr id="23561" name="Text Box 29"/>
            <p:cNvSpPr txBox="1">
              <a:spLocks noChangeArrowheads="1"/>
            </p:cNvSpPr>
            <p:nvPr/>
          </p:nvSpPr>
          <p:spPr bwMode="auto">
            <a:xfrm>
              <a:off x="73" y="281"/>
              <a:ext cx="1296" cy="141"/>
            </a:xfrm>
            <a:prstGeom prst="rect">
              <a:avLst/>
            </a:prstGeom>
            <a:noFill/>
            <a:ln w="9525">
              <a:noFill/>
              <a:miter lim="800000"/>
              <a:headEnd/>
              <a:tailEnd/>
            </a:ln>
          </p:spPr>
          <p:txBody>
            <a:bodyPr>
              <a:spAutoFit/>
            </a:bodyPr>
            <a:lstStyle/>
            <a:p>
              <a:endParaRPr lang="en-US">
                <a:latin typeface="Arial" charset="0"/>
              </a:endParaRPr>
            </a:p>
          </p:txBody>
        </p:sp>
        <p:sp>
          <p:nvSpPr>
            <p:cNvPr id="23562" name="AutoShape 30"/>
            <p:cNvSpPr>
              <a:spLocks noChangeArrowheads="1"/>
            </p:cNvSpPr>
            <p:nvPr/>
          </p:nvSpPr>
          <p:spPr bwMode="auto">
            <a:xfrm>
              <a:off x="2" y="1994"/>
              <a:ext cx="1363" cy="548"/>
            </a:xfrm>
            <a:prstGeom prst="roundRect">
              <a:avLst>
                <a:gd name="adj" fmla="val 40389"/>
              </a:avLst>
            </a:prstGeom>
            <a:gradFill rotWithShape="1">
              <a:gsLst>
                <a:gs pos="0">
                  <a:srgbClr val="58A4AE"/>
                </a:gs>
                <a:gs pos="100000">
                  <a:srgbClr val="EAEAEA"/>
                </a:gs>
              </a:gsLst>
              <a:lin ang="5400000" scaled="1"/>
            </a:gradFill>
            <a:ln w="9525">
              <a:noFill/>
              <a:round/>
              <a:headEnd/>
              <a:tailEnd/>
            </a:ln>
          </p:spPr>
          <p:txBody>
            <a:bodyPr wrap="none" anchor="ctr"/>
            <a:lstStyle/>
            <a:p>
              <a:endParaRPr lang="en-US"/>
            </a:p>
          </p:txBody>
        </p:sp>
        <p:sp>
          <p:nvSpPr>
            <p:cNvPr id="23563" name="AutoShape 31"/>
            <p:cNvSpPr>
              <a:spLocks noChangeArrowheads="1"/>
            </p:cNvSpPr>
            <p:nvPr/>
          </p:nvSpPr>
          <p:spPr bwMode="auto">
            <a:xfrm>
              <a:off x="30" y="2009"/>
              <a:ext cx="1304" cy="487"/>
            </a:xfrm>
            <a:prstGeom prst="roundRect">
              <a:avLst>
                <a:gd name="adj" fmla="val 50000"/>
              </a:avLst>
            </a:prstGeom>
            <a:gradFill rotWithShape="1">
              <a:gsLst>
                <a:gs pos="0">
                  <a:srgbClr val="72B2BB"/>
                </a:gs>
                <a:gs pos="100000">
                  <a:srgbClr val="EAEAEA"/>
                </a:gs>
              </a:gsLst>
              <a:lin ang="5400000" scaled="1"/>
            </a:gradFill>
            <a:ln w="9525">
              <a:noFill/>
              <a:round/>
              <a:headEnd/>
              <a:tailEnd/>
            </a:ln>
          </p:spPr>
          <p:txBody>
            <a:bodyPr wrap="none" anchor="ctr"/>
            <a:lstStyle/>
            <a:p>
              <a:endParaRPr lang="en-US"/>
            </a:p>
          </p:txBody>
        </p:sp>
      </p:grpSp>
      <p:pic>
        <p:nvPicPr>
          <p:cNvPr id="33840" name="Picture 48" descr="http://sensationalkidsot.com.au/home/wp-content/uploads/2012/09/sensor1.gif"/>
          <p:cNvPicPr>
            <a:picLocks noChangeAspect="1" noChangeArrowheads="1"/>
          </p:cNvPicPr>
          <p:nvPr/>
        </p:nvPicPr>
        <p:blipFill>
          <a:blip r:embed="rId2" cstate="print"/>
          <a:srcRect/>
          <a:stretch>
            <a:fillRect/>
          </a:stretch>
        </p:blipFill>
        <p:spPr bwMode="auto">
          <a:xfrm>
            <a:off x="1981268" y="1752644"/>
            <a:ext cx="5105266" cy="40556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Sensory Processing Conti…</a:t>
            </a:r>
          </a:p>
        </p:txBody>
      </p:sp>
      <p:sp>
        <p:nvSpPr>
          <p:cNvPr id="3" name="Rectangle 2"/>
          <p:cNvSpPr/>
          <p:nvPr/>
        </p:nvSpPr>
        <p:spPr>
          <a:xfrm>
            <a:off x="609600" y="1577876"/>
            <a:ext cx="8001000" cy="2862322"/>
          </a:xfrm>
          <a:prstGeom prst="rect">
            <a:avLst/>
          </a:prstGeom>
        </p:spPr>
        <p:txBody>
          <a:bodyPr wrap="square">
            <a:spAutoFit/>
          </a:bodyPr>
          <a:lstStyle/>
          <a:p>
            <a:pPr algn="just">
              <a:buFont typeface="Arial" pitchFamily="34" charset="0"/>
              <a:buChar char="•"/>
              <a:defRPr/>
            </a:pPr>
            <a:r>
              <a:rPr lang="en-US" b="1" dirty="0">
                <a:latin typeface="Arial" pitchFamily="34" charset="0"/>
                <a:cs typeface="Arial" pitchFamily="34" charset="0"/>
              </a:rPr>
              <a:t>    Sensory processing involves the brains ability to organize and make sense of different kinds of sensation entering the brain at the same time.</a:t>
            </a:r>
          </a:p>
          <a:p>
            <a:pPr algn="just">
              <a:buFont typeface="Arial" pitchFamily="34" charset="0"/>
              <a:buChar char="•"/>
              <a:defRPr/>
            </a:pPr>
            <a:endParaRPr lang="en-US" b="1" dirty="0">
              <a:latin typeface="Arial" pitchFamily="34" charset="0"/>
              <a:cs typeface="Arial" pitchFamily="34" charset="0"/>
            </a:endParaRPr>
          </a:p>
          <a:p>
            <a:pPr algn="just">
              <a:buFont typeface="Arial" pitchFamily="34" charset="0"/>
              <a:buChar char="•"/>
              <a:defRPr/>
            </a:pPr>
            <a:r>
              <a:rPr lang="en-US" b="1" dirty="0" smtClean="0">
                <a:latin typeface="Arial" pitchFamily="34" charset="0"/>
                <a:cs typeface="Arial" pitchFamily="34" charset="0"/>
              </a:rPr>
              <a:t>    </a:t>
            </a:r>
            <a:r>
              <a:rPr lang="en-US" b="1" dirty="0">
                <a:latin typeface="Arial" pitchFamily="34" charset="0"/>
                <a:cs typeface="Arial" pitchFamily="34" charset="0"/>
              </a:rPr>
              <a:t>Sensory processing underlies the development of all motor and social skills and the ability to learn and perform complex adaptive behaviors. </a:t>
            </a:r>
          </a:p>
          <a:p>
            <a:pPr algn="just">
              <a:defRPr/>
            </a:pPr>
            <a:endParaRPr lang="en-US" b="1" dirty="0">
              <a:latin typeface="Arial" pitchFamily="34" charset="0"/>
              <a:cs typeface="Arial" pitchFamily="34" charset="0"/>
            </a:endParaRPr>
          </a:p>
          <a:p>
            <a:pPr algn="just">
              <a:buFont typeface="Arial" pitchFamily="34" charset="0"/>
              <a:buChar char="•"/>
              <a:defRPr/>
            </a:pPr>
            <a:r>
              <a:rPr lang="en-US" b="1" dirty="0">
                <a:latin typeface="Arial" pitchFamily="34" charset="0"/>
                <a:cs typeface="Arial" pitchFamily="34" charset="0"/>
              </a:rPr>
              <a:t>    It relies on effective functioning of the brainstem, which lies between the spinal cord and higher centers of the brain. </a:t>
            </a:r>
          </a:p>
        </p:txBody>
      </p:sp>
      <p:pic>
        <p:nvPicPr>
          <p:cNvPr id="89090" name="Picture 2" descr="http://4.bp.blogspot.com/-K2YsKf-DZIU/UIZIJ8Rj9AI/AAAAAAAAAFE/JHF3Ibv9nTE/s1600/brain.jpg"/>
          <p:cNvPicPr>
            <a:picLocks noChangeAspect="1" noChangeArrowheads="1"/>
          </p:cNvPicPr>
          <p:nvPr/>
        </p:nvPicPr>
        <p:blipFill>
          <a:blip r:embed="rId2" cstate="print"/>
          <a:srcRect/>
          <a:stretch>
            <a:fillRect/>
          </a:stretch>
        </p:blipFill>
        <p:spPr bwMode="auto">
          <a:xfrm>
            <a:off x="6172200" y="4572000"/>
            <a:ext cx="2057400" cy="2057400"/>
          </a:xfrm>
          <a:prstGeom prst="rect">
            <a:avLst/>
          </a:prstGeom>
          <a:ln>
            <a:noFill/>
          </a:ln>
          <a:effectLst>
            <a:outerShdw blurRad="292100" dist="139700" dir="2700000" algn="tl" rotWithShape="0">
              <a:srgbClr val="333333">
                <a:alpha val="65000"/>
              </a:srgbClr>
            </a:outerShdw>
          </a:effectLst>
        </p:spPr>
      </p:pic>
      <p:pic>
        <p:nvPicPr>
          <p:cNvPr id="89092" name="Picture 4" descr="http://t3.gstatic.com/images?q=tbn:ANd9GcTzUqhdDS5IIJXMBa-0OKa9pr-W1K7rer1cDu_mTH1jyfJ0kX9KJw"/>
          <p:cNvPicPr>
            <a:picLocks noChangeAspect="1" noChangeArrowheads="1"/>
          </p:cNvPicPr>
          <p:nvPr/>
        </p:nvPicPr>
        <p:blipFill>
          <a:blip r:embed="rId3" cstate="print"/>
          <a:srcRect/>
          <a:stretch>
            <a:fillRect/>
          </a:stretch>
        </p:blipFill>
        <p:spPr bwMode="auto">
          <a:xfrm>
            <a:off x="762000" y="4486275"/>
            <a:ext cx="2209800" cy="206692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1778000"/>
            <a:ext cx="8534400" cy="2032000"/>
          </a:xfrm>
          <a:prstGeom prst="rect">
            <a:avLst/>
          </a:prstGeom>
        </p:spPr>
        <p:txBody>
          <a:bodyPr>
            <a:spAutoFit/>
          </a:bodyPr>
          <a:lstStyle/>
          <a:p>
            <a:pPr algn="just">
              <a:defRPr/>
            </a:pPr>
            <a:r>
              <a:rPr lang="en-US" b="1" dirty="0">
                <a:latin typeface="Arial" pitchFamily="34" charset="0"/>
                <a:cs typeface="Arial" pitchFamily="34" charset="0"/>
              </a:rPr>
              <a:t>We are all aware of the senses of sight, hearing, taste and smell, but  sensory processing involves three additional specialized sensory systems which are very powerful and influence how effectively we detect and make sense of information to enable us to feel safe and secure, to direct and sustain our attention, to move without fear, and to use our bodies automatically to perform the myriad of motor tasks we take for granted throughout a normal daily routine. </a:t>
            </a:r>
          </a:p>
        </p:txBody>
      </p:sp>
      <p:sp>
        <p:nvSpPr>
          <p:cNvPr id="25603" name="Title 1"/>
          <p:cNvSpPr>
            <a:spLocks noGrp="1"/>
          </p:cNvSpPr>
          <p:nvPr>
            <p:ph type="title"/>
          </p:nvPr>
        </p:nvSpPr>
        <p:spPr>
          <a:xfrm>
            <a:off x="304800" y="381000"/>
            <a:ext cx="8229600" cy="1143000"/>
          </a:xfrm>
        </p:spPr>
        <p:txBody>
          <a:bodyPr>
            <a:normAutofit/>
          </a:bodyPr>
          <a:lstStyle/>
          <a:p>
            <a:r>
              <a:rPr lang="en-US" sz="3600" b="1" dirty="0" smtClean="0">
                <a:solidFill>
                  <a:schemeClr val="tx1"/>
                </a:solidFill>
                <a:latin typeface="Arial" pitchFamily="34" charset="0"/>
                <a:cs typeface="Arial" pitchFamily="34" charset="0"/>
              </a:rPr>
              <a:t>Sensory Processing Conti…</a:t>
            </a:r>
          </a:p>
        </p:txBody>
      </p:sp>
      <p:pic>
        <p:nvPicPr>
          <p:cNvPr id="88070" name="Picture 6" descr="http://t2.gstatic.com/images?q=tbn:ANd9GcQo7n8JrQLEpybRplvKoWbxMILHhtXJK1_NNxkwvj89buWhpKX7"/>
          <p:cNvPicPr>
            <a:picLocks noChangeAspect="1" noChangeArrowheads="1"/>
          </p:cNvPicPr>
          <p:nvPr/>
        </p:nvPicPr>
        <p:blipFill>
          <a:blip r:embed="rId2" cstate="print"/>
          <a:srcRect/>
          <a:stretch>
            <a:fillRect/>
          </a:stretch>
        </p:blipFill>
        <p:spPr bwMode="auto">
          <a:xfrm>
            <a:off x="1676400" y="3984625"/>
            <a:ext cx="5943600" cy="272097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Vision</a:t>
            </a:r>
          </a:p>
        </p:txBody>
      </p:sp>
      <p:sp>
        <p:nvSpPr>
          <p:cNvPr id="3" name="Rectangle 2"/>
          <p:cNvSpPr/>
          <p:nvPr/>
        </p:nvSpPr>
        <p:spPr>
          <a:xfrm>
            <a:off x="533400" y="1549400"/>
            <a:ext cx="8077200" cy="2032000"/>
          </a:xfrm>
          <a:prstGeom prst="rect">
            <a:avLst/>
          </a:prstGeom>
        </p:spPr>
        <p:txBody>
          <a:bodyPr wrap="square">
            <a:spAutoFit/>
          </a:bodyPr>
          <a:lstStyle/>
          <a:p>
            <a:pPr algn="just">
              <a:buFont typeface="Arial" pitchFamily="34" charset="0"/>
              <a:buChar char="•"/>
              <a:defRPr/>
            </a:pPr>
            <a:r>
              <a:rPr lang="en-US" b="1" dirty="0">
                <a:latin typeface="Arial" pitchFamily="34" charset="0"/>
                <a:cs typeface="Arial" pitchFamily="34" charset="0"/>
              </a:rPr>
              <a:t>    The stimulus for vision is light, which travels in waves. The amplitude(wave height) is associated with the sensory experience of brightness.</a:t>
            </a:r>
          </a:p>
          <a:p>
            <a:pPr algn="just">
              <a:buFont typeface="Arial" pitchFamily="34" charset="0"/>
              <a:buChar char="•"/>
              <a:defRPr/>
            </a:pPr>
            <a:endParaRPr lang="en-US" b="1" dirty="0">
              <a:latin typeface="Arial" pitchFamily="34" charset="0"/>
              <a:cs typeface="Arial" pitchFamily="34" charset="0"/>
            </a:endParaRPr>
          </a:p>
          <a:p>
            <a:pPr algn="just">
              <a:buFont typeface="Arial" pitchFamily="34" charset="0"/>
              <a:buChar char="•"/>
              <a:defRPr/>
            </a:pPr>
            <a:r>
              <a:rPr lang="en-US" b="1" dirty="0">
                <a:latin typeface="Arial" pitchFamily="34" charset="0"/>
                <a:cs typeface="Arial" pitchFamily="34" charset="0"/>
              </a:rPr>
              <a:t>   The wavelength determines the hue (color) of the light; and the wave purity(whether there is more than one type of wave) produces the psychological experience of saturation.</a:t>
            </a:r>
          </a:p>
        </p:txBody>
      </p:sp>
      <p:pic>
        <p:nvPicPr>
          <p:cNvPr id="25605" name="Picture 5" descr="http://www.rantsfromamadman.com/wp-content/uploads/2012/03/vision.jpeg"/>
          <p:cNvPicPr>
            <a:picLocks noChangeAspect="1" noChangeArrowheads="1"/>
          </p:cNvPicPr>
          <p:nvPr/>
        </p:nvPicPr>
        <p:blipFill>
          <a:blip r:embed="rId2" cstate="print"/>
          <a:srcRect/>
          <a:stretch>
            <a:fillRect/>
          </a:stretch>
        </p:blipFill>
        <p:spPr bwMode="auto">
          <a:xfrm>
            <a:off x="2514600" y="3936023"/>
            <a:ext cx="3657600" cy="269337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Audition</a:t>
            </a:r>
          </a:p>
        </p:txBody>
      </p:sp>
      <p:sp>
        <p:nvSpPr>
          <p:cNvPr id="3" name="Rectangle 2"/>
          <p:cNvSpPr/>
          <p:nvPr/>
        </p:nvSpPr>
        <p:spPr>
          <a:xfrm>
            <a:off x="685800" y="1371600"/>
            <a:ext cx="7620000" cy="369888"/>
          </a:xfrm>
          <a:prstGeom prst="rect">
            <a:avLst/>
          </a:prstGeom>
        </p:spPr>
        <p:txBody>
          <a:bodyPr>
            <a:spAutoFit/>
          </a:bodyPr>
          <a:lstStyle/>
          <a:p>
            <a:pPr algn="just">
              <a:buFont typeface="Arial" pitchFamily="34" charset="0"/>
              <a:buChar char="•"/>
              <a:defRPr/>
            </a:pPr>
            <a:endParaRPr lang="en-US" b="1" dirty="0">
              <a:latin typeface="+mj-lt"/>
            </a:endParaRPr>
          </a:p>
        </p:txBody>
      </p:sp>
      <p:sp>
        <p:nvSpPr>
          <p:cNvPr id="5" name="Rectangle 4"/>
          <p:cNvSpPr/>
          <p:nvPr/>
        </p:nvSpPr>
        <p:spPr>
          <a:xfrm>
            <a:off x="2743200" y="620712"/>
            <a:ext cx="2492375" cy="369888"/>
          </a:xfrm>
          <a:prstGeom prst="rect">
            <a:avLst/>
          </a:prstGeom>
        </p:spPr>
        <p:txBody>
          <a:bodyPr wrap="none">
            <a:spAutoFit/>
          </a:bodyPr>
          <a:lstStyle/>
          <a:p>
            <a:pPr algn="just">
              <a:defRPr/>
            </a:pPr>
            <a:r>
              <a:rPr lang="en-US" b="1" dirty="0">
                <a:latin typeface="Arial" pitchFamily="34" charset="0"/>
                <a:cs typeface="Arial" pitchFamily="34" charset="0"/>
              </a:rPr>
              <a:t>The sense of hearing</a:t>
            </a:r>
          </a:p>
        </p:txBody>
      </p:sp>
      <p:sp>
        <p:nvSpPr>
          <p:cNvPr id="6" name="Rectangle 5"/>
          <p:cNvSpPr/>
          <p:nvPr/>
        </p:nvSpPr>
        <p:spPr>
          <a:xfrm>
            <a:off x="609600" y="4495800"/>
            <a:ext cx="7696200" cy="923330"/>
          </a:xfrm>
          <a:prstGeom prst="rect">
            <a:avLst/>
          </a:prstGeom>
        </p:spPr>
        <p:txBody>
          <a:bodyPr wrap="square">
            <a:spAutoFit/>
          </a:bodyPr>
          <a:lstStyle/>
          <a:p>
            <a:pPr algn="just">
              <a:defRPr/>
            </a:pPr>
            <a:r>
              <a:rPr lang="en-US" b="1" dirty="0">
                <a:latin typeface="Arial" pitchFamily="34" charset="0"/>
                <a:cs typeface="Arial" pitchFamily="34" charset="0"/>
              </a:rPr>
              <a:t>Audition comes from the root word, “audio” which means “sounds.” It may be passive (hearing) or active (listening). Audition is important in providing feedback for the mind, as well balance of the body.</a:t>
            </a:r>
          </a:p>
        </p:txBody>
      </p:sp>
      <p:pic>
        <p:nvPicPr>
          <p:cNvPr id="46082" name="Picture 2" descr="http://s1.hubimg.com/u/284828_f260.jpg"/>
          <p:cNvPicPr>
            <a:picLocks noChangeAspect="1" noChangeArrowheads="1"/>
          </p:cNvPicPr>
          <p:nvPr/>
        </p:nvPicPr>
        <p:blipFill>
          <a:blip r:embed="rId2" cstate="print"/>
          <a:srcRect/>
          <a:stretch>
            <a:fillRect/>
          </a:stretch>
        </p:blipFill>
        <p:spPr bwMode="auto">
          <a:xfrm>
            <a:off x="3352832" y="1781174"/>
            <a:ext cx="2476500" cy="23336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4791" y="5700784"/>
            <a:ext cx="1066800" cy="304800"/>
          </a:xfrm>
        </p:spPr>
        <p:txBody>
          <a:bodyPr>
            <a:normAutofit fontScale="90000"/>
          </a:bodyPr>
          <a:lstStyle/>
          <a:p>
            <a:r>
              <a:rPr lang="en-US" sz="1800" b="1" dirty="0" smtClean="0">
                <a:solidFill>
                  <a:schemeClr val="tx1"/>
                </a:solidFill>
                <a:latin typeface="Arial" panose="020B0604020202020204" pitchFamily="34" charset="0"/>
                <a:cs typeface="Arial" panose="020B0604020202020204" pitchFamily="34" charset="0"/>
              </a:rPr>
              <a:t>Video 2</a:t>
            </a:r>
            <a:endParaRPr lang="en-US" sz="1800" b="1" dirty="0">
              <a:solidFill>
                <a:schemeClr val="tx1"/>
              </a:solidFill>
              <a:latin typeface="Arial" panose="020B0604020202020204" pitchFamily="34" charset="0"/>
              <a:cs typeface="Arial" panose="020B0604020202020204" pitchFamily="34" charset="0"/>
            </a:endParaRPr>
          </a:p>
        </p:txBody>
      </p:sp>
      <p:pic>
        <p:nvPicPr>
          <p:cNvPr id="3" name="video 2">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a:blip r:embed="rId4" cstate="print"/>
          <a:stretch>
            <a:fillRect/>
          </a:stretch>
        </p:blipFill>
        <p:spPr>
          <a:xfrm>
            <a:off x="990600" y="1905000"/>
            <a:ext cx="6500072" cy="4076700"/>
          </a:xfrm>
          <a:prstGeom prst="rect">
            <a:avLst/>
          </a:prstGeom>
        </p:spPr>
      </p:pic>
    </p:spTree>
    <p:extLst>
      <p:ext uri="{BB962C8B-B14F-4D97-AF65-F5344CB8AC3E}">
        <p14:creationId xmlns="" xmlns:p14="http://schemas.microsoft.com/office/powerpoint/2010/main" val="42165773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b="1" dirty="0" smtClean="0">
                <a:solidFill>
                  <a:schemeClr val="tx1"/>
                </a:solidFill>
                <a:latin typeface="Arial" pitchFamily="34" charset="0"/>
                <a:cs typeface="Arial" pitchFamily="34" charset="0"/>
              </a:rPr>
              <a:t>Perception </a:t>
            </a:r>
            <a:endParaRPr lang="en-US" sz="3600" dirty="0"/>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5" name="Picture 10" descr="http://artapprenticeonline.com/blog/wp-content/uploads/2013/01/Perspective-is-one-of-the-most-important-concepts-in-art.jpe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057400" y="457200"/>
            <a:ext cx="3815049" cy="4559141"/>
          </a:xfrm>
          <a:prstGeom prst="ellipse">
            <a:avLst/>
          </a:prstGeom>
          <a:ln>
            <a:noFill/>
          </a:ln>
          <a:effectLst>
            <a:outerShdw blurRad="63500" sx="102000" sy="102000" algn="ctr" rotWithShape="0">
              <a:prstClr val="black">
                <a:alpha val="40000"/>
              </a:prstClr>
            </a:outerShdw>
            <a:softEdge rad="112500"/>
          </a:effectLst>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17" y="0"/>
            <a:ext cx="8079581" cy="1658198"/>
          </a:xfrm>
        </p:spPr>
        <p:txBody>
          <a:bodyPr>
            <a:normAutofit/>
          </a:bodyPr>
          <a:lstStyle/>
          <a:p>
            <a:r>
              <a:rPr lang="en-US" sz="3600" b="1" dirty="0" smtClean="0">
                <a:solidFill>
                  <a:schemeClr val="tx1"/>
                </a:solidFill>
                <a:latin typeface="Arial" pitchFamily="34" charset="0"/>
                <a:cs typeface="Arial" pitchFamily="34" charset="0"/>
              </a:rPr>
              <a:t>What is Perception?</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457200" y="1828800"/>
            <a:ext cx="8060788" cy="3131721"/>
          </a:xfrm>
        </p:spPr>
        <p:txBody>
          <a:bodyPr>
            <a:normAutofit/>
          </a:bodyPr>
          <a:lstStyle/>
          <a:p>
            <a:pPr marL="0" indent="0" algn="just">
              <a:buNone/>
            </a:pPr>
            <a:r>
              <a:rPr lang="en-US" sz="1800" b="1" dirty="0">
                <a:solidFill>
                  <a:schemeClr val="tx1"/>
                </a:solidFill>
                <a:latin typeface="Arial" pitchFamily="34" charset="0"/>
                <a:cs typeface="Arial" pitchFamily="34" charset="0"/>
              </a:rPr>
              <a:t>Perception is our sensory experience of the world around </a:t>
            </a:r>
            <a:r>
              <a:rPr lang="en-US" sz="1800" b="1" dirty="0" smtClean="0">
                <a:solidFill>
                  <a:schemeClr val="tx1"/>
                </a:solidFill>
                <a:latin typeface="Arial" pitchFamily="34" charset="0"/>
                <a:cs typeface="Arial" pitchFamily="34" charset="0"/>
              </a:rPr>
              <a:t>us</a:t>
            </a:r>
            <a:r>
              <a:rPr lang="en-US" sz="1800" b="1" dirty="0">
                <a:solidFill>
                  <a:schemeClr val="tx1"/>
                </a:solidFill>
                <a:latin typeface="Arial" pitchFamily="34" charset="0"/>
                <a:cs typeface="Arial" pitchFamily="34" charset="0"/>
              </a:rPr>
              <a:t>. </a:t>
            </a:r>
            <a:r>
              <a:rPr lang="en-US" sz="1800" b="1" dirty="0" smtClean="0">
                <a:solidFill>
                  <a:schemeClr val="tx1"/>
                </a:solidFill>
                <a:latin typeface="Arial" pitchFamily="34" charset="0"/>
                <a:cs typeface="Arial" pitchFamily="34" charset="0"/>
              </a:rPr>
              <a:t>It refers </a:t>
            </a:r>
            <a:r>
              <a:rPr lang="en-US" sz="1800" b="1" dirty="0">
                <a:solidFill>
                  <a:schemeClr val="tx1"/>
                </a:solidFill>
                <a:latin typeface="Arial" pitchFamily="34" charset="0"/>
                <a:cs typeface="Arial" pitchFamily="34" charset="0"/>
              </a:rPr>
              <a:t>to the interpretation of what we take in through our senses.</a:t>
            </a:r>
            <a:endParaRPr lang="en-US" sz="1800" b="1" dirty="0" smtClean="0">
              <a:solidFill>
                <a:schemeClr val="tx1"/>
              </a:solidFill>
              <a:latin typeface="Arial" pitchFamily="34" charset="0"/>
              <a:cs typeface="Arial" pitchFamily="34" charset="0"/>
            </a:endParaRPr>
          </a:p>
          <a:p>
            <a:pPr marL="514350" indent="-514350" algn="just">
              <a:buClr>
                <a:schemeClr val="accent1">
                  <a:lumMod val="75000"/>
                </a:schemeClr>
              </a:buClr>
              <a:buSzPct val="75000"/>
              <a:buFont typeface="+mj-lt"/>
              <a:buAutoNum type="arabicPeriod"/>
            </a:pPr>
            <a:r>
              <a:rPr lang="en-US" sz="1800" b="1" dirty="0" smtClean="0">
                <a:solidFill>
                  <a:schemeClr val="tx1"/>
                </a:solidFill>
                <a:latin typeface="Arial" pitchFamily="34" charset="0"/>
                <a:cs typeface="Arial" pitchFamily="34" charset="0"/>
              </a:rPr>
              <a:t>It involves </a:t>
            </a:r>
            <a:r>
              <a:rPr lang="en-US" sz="1800" b="1" dirty="0">
                <a:solidFill>
                  <a:schemeClr val="tx1"/>
                </a:solidFill>
                <a:latin typeface="Arial" pitchFamily="34" charset="0"/>
                <a:cs typeface="Arial" pitchFamily="34" charset="0"/>
              </a:rPr>
              <a:t>both the recognition of environmental stimuli and actions in response to these stimuli. </a:t>
            </a:r>
            <a:endParaRPr lang="en-US" sz="1800" b="1" dirty="0" smtClean="0">
              <a:solidFill>
                <a:schemeClr val="tx1"/>
              </a:solidFill>
              <a:latin typeface="Arial" pitchFamily="34" charset="0"/>
              <a:cs typeface="Arial" pitchFamily="34" charset="0"/>
            </a:endParaRPr>
          </a:p>
          <a:p>
            <a:pPr marL="514350" indent="-514350" algn="just">
              <a:buClr>
                <a:schemeClr val="accent1">
                  <a:lumMod val="75000"/>
                </a:schemeClr>
              </a:buClr>
              <a:buSzPct val="75000"/>
              <a:buFont typeface="+mj-lt"/>
              <a:buAutoNum type="arabicPeriod"/>
            </a:pPr>
            <a:r>
              <a:rPr lang="en-US" sz="1800" b="1" dirty="0" smtClean="0">
                <a:solidFill>
                  <a:schemeClr val="tx1"/>
                </a:solidFill>
                <a:latin typeface="Arial" pitchFamily="34" charset="0"/>
                <a:cs typeface="Arial" pitchFamily="34" charset="0"/>
              </a:rPr>
              <a:t>We </a:t>
            </a:r>
            <a:r>
              <a:rPr lang="en-US" sz="1800" b="1" dirty="0">
                <a:solidFill>
                  <a:schemeClr val="tx1"/>
                </a:solidFill>
                <a:latin typeface="Arial" pitchFamily="34" charset="0"/>
                <a:cs typeface="Arial" pitchFamily="34" charset="0"/>
              </a:rPr>
              <a:t>gain information about properties and elements of the environment that are critical to our survival. </a:t>
            </a:r>
          </a:p>
        </p:txBody>
      </p:sp>
      <p:pic>
        <p:nvPicPr>
          <p:cNvPr id="1028" name="Picture 4" descr="http://www.clker.com/cliparts/3/b/a/c/12065592501018224255roym_toto.svg.med.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712411" y="4682364"/>
            <a:ext cx="1368190" cy="2012671"/>
          </a:xfrm>
          <a:prstGeom prst="rect">
            <a:avLst/>
          </a:prstGeom>
          <a:noFill/>
          <a:effectLst>
            <a:glow rad="12700">
              <a:schemeClr val="bg1"/>
            </a:glow>
            <a:outerShdw dist="38100" sx="1000" sy="1000" algn="l" rotWithShape="0">
              <a:prstClr val="black"/>
            </a:outerShdw>
          </a:effectLst>
          <a:extLst>
            <a:ext uri="{909E8E84-426E-40DD-AFC4-6F175D3DCCD1}">
              <a14:hiddenFill xmlns="" xmlns:a14="http://schemas.microsoft.com/office/drawing/2010/main">
                <a:solidFill>
                  <a:srgbClr val="FFFFFF"/>
                </a:solidFill>
              </a14:hiddenFill>
            </a:ext>
          </a:extLst>
        </p:spPr>
      </p:pic>
      <p:pic>
        <p:nvPicPr>
          <p:cNvPr id="1032" name="Picture 8" descr="http://www.clipartspace.com/clipart/food/hamburger-clipart-01.gi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011595" y="3681513"/>
            <a:ext cx="769821" cy="745187"/>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pic>
        <p:nvPicPr>
          <p:cNvPr id="1036" name="Picture 12" descr="http://bestclipartblog.com/clipart-pics/tree-clip-art-1.gif"/>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rot="3150867">
            <a:off x="4955993" y="4226225"/>
            <a:ext cx="655069" cy="670969"/>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pic>
        <p:nvPicPr>
          <p:cNvPr id="1038" name="Picture 14" descr="http://t1.gstatic.com/images?q=tbn:ANd9GcTGzRvuvQQNxP7buBITaz2ppWnLjkwa-a4Y5EvVYV6o6qYj0JmpmA"/>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8862487">
            <a:off x="3146579" y="4180506"/>
            <a:ext cx="852858" cy="715073"/>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pic>
        <p:nvPicPr>
          <p:cNvPr id="1040" name="Picture 16" descr="http://t0.gstatic.com/images?q=tbn:ANd9GcRiC-61Qvn0lVU_9WmmmMKyhMrJ70TH5IBbieXnvA2WWLzD-eFnNQ"/>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rot="16739905">
            <a:off x="2757417" y="5192852"/>
            <a:ext cx="843112" cy="640841"/>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pic>
        <p:nvPicPr>
          <p:cNvPr id="1042" name="Picture 18" descr="http://t3.gstatic.com/images?q=tbn:ANd9GcTYuag_PVDsobMsg3fZlYIcT53nbXyzBFOusdfPENI4mkU5T4GJ"/>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rot="4455521">
            <a:off x="5156078" y="5251743"/>
            <a:ext cx="999577" cy="627117"/>
          </a:xfrm>
          <a:prstGeom prst="ellipse">
            <a:avLst/>
          </a:prstGeom>
          <a:ln w="635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33591258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493" y="0"/>
            <a:ext cx="8079581" cy="1658198"/>
          </a:xfrm>
        </p:spPr>
        <p:txBody>
          <a:bodyPr>
            <a:normAutofit/>
          </a:bodyPr>
          <a:lstStyle/>
          <a:p>
            <a:r>
              <a:rPr lang="en-US" sz="3600" b="1" dirty="0">
                <a:solidFill>
                  <a:schemeClr val="tx1"/>
                </a:solidFill>
              </a:rPr>
              <a:t>The Perceptual Process</a:t>
            </a:r>
            <a:endParaRPr lang="en-US" sz="3600" b="1" dirty="0">
              <a:solidFill>
                <a:schemeClr val="tx1"/>
              </a:solidFill>
              <a:latin typeface="+mn-lt"/>
            </a:endParaRPr>
          </a:p>
        </p:txBody>
      </p:sp>
      <p:sp>
        <p:nvSpPr>
          <p:cNvPr id="3" name="Content Placeholder 2"/>
          <p:cNvSpPr>
            <a:spLocks noGrp="1"/>
          </p:cNvSpPr>
          <p:nvPr>
            <p:ph idx="1"/>
          </p:nvPr>
        </p:nvSpPr>
        <p:spPr>
          <a:xfrm>
            <a:off x="507492" y="1524000"/>
            <a:ext cx="8255508" cy="4876800"/>
          </a:xfrm>
        </p:spPr>
        <p:txBody>
          <a:bodyPr>
            <a:normAutofit lnSpcReduction="10000"/>
          </a:bodyPr>
          <a:lstStyle/>
          <a:p>
            <a:pPr algn="just">
              <a:lnSpc>
                <a:spcPct val="100000"/>
              </a:lnSpc>
              <a:buClr>
                <a:schemeClr val="accent2">
                  <a:lumMod val="75000"/>
                </a:schemeClr>
              </a:buClr>
            </a:pPr>
            <a:r>
              <a:rPr lang="en-US" sz="1800" b="1" dirty="0">
                <a:latin typeface="Arial" pitchFamily="34" charset="0"/>
                <a:cs typeface="Arial" pitchFamily="34" charset="0"/>
              </a:rPr>
              <a:t>The perceptual process is a sequence of steps that begins with the environment and leads to our perception of a stimulus and an action in response to the stimulus. This process is continual, but you do not spend a great deal of time thinking about the actual process that occurs when you perceive the many stimuli that surround you at any given moment</a:t>
            </a:r>
            <a:r>
              <a:rPr lang="en-US" sz="1800" b="1" dirty="0" smtClean="0">
                <a:latin typeface="Arial" pitchFamily="34" charset="0"/>
                <a:cs typeface="Arial" pitchFamily="34" charset="0"/>
              </a:rPr>
              <a:t>.</a:t>
            </a:r>
          </a:p>
          <a:p>
            <a:pPr algn="just">
              <a:lnSpc>
                <a:spcPct val="100000"/>
              </a:lnSpc>
              <a:buClr>
                <a:schemeClr val="accent2">
                  <a:lumMod val="75000"/>
                </a:schemeClr>
              </a:buClr>
            </a:pPr>
            <a:r>
              <a:rPr lang="en-US" sz="1800" b="1" dirty="0" smtClean="0">
                <a:latin typeface="Arial" pitchFamily="34" charset="0"/>
                <a:cs typeface="Arial" pitchFamily="34" charset="0"/>
              </a:rPr>
              <a:t>Steps are:</a:t>
            </a:r>
          </a:p>
          <a:p>
            <a:pPr marL="914400" lvl="2" indent="-457200" algn="just">
              <a:lnSpc>
                <a:spcPct val="120000"/>
              </a:lnSpc>
              <a:buClr>
                <a:schemeClr val="accent2">
                  <a:lumMod val="75000"/>
                </a:schemeClr>
              </a:buClr>
              <a:buFont typeface="+mj-lt"/>
              <a:buAutoNum type="arabicPeriod"/>
            </a:pPr>
            <a:r>
              <a:rPr lang="en-US" sz="1800" b="1" i="0" dirty="0">
                <a:latin typeface="Arial" pitchFamily="34" charset="0"/>
                <a:cs typeface="Arial" pitchFamily="34" charset="0"/>
              </a:rPr>
              <a:t>The Environmental Stimulus</a:t>
            </a:r>
          </a:p>
          <a:p>
            <a:pPr marL="914400" lvl="2" indent="-457200" algn="just">
              <a:lnSpc>
                <a:spcPct val="120000"/>
              </a:lnSpc>
              <a:buClr>
                <a:schemeClr val="accent2">
                  <a:lumMod val="75000"/>
                </a:schemeClr>
              </a:buClr>
              <a:buFont typeface="+mj-lt"/>
              <a:buAutoNum type="arabicPeriod"/>
            </a:pPr>
            <a:r>
              <a:rPr lang="en-US" sz="1800" b="1" i="0" dirty="0">
                <a:latin typeface="Arial" pitchFamily="34" charset="0"/>
                <a:cs typeface="Arial" pitchFamily="34" charset="0"/>
              </a:rPr>
              <a:t>The Attended Stimulus</a:t>
            </a:r>
          </a:p>
          <a:p>
            <a:pPr marL="914400" lvl="2" indent="-457200" algn="just">
              <a:lnSpc>
                <a:spcPct val="120000"/>
              </a:lnSpc>
              <a:buClr>
                <a:schemeClr val="accent2">
                  <a:lumMod val="75000"/>
                </a:schemeClr>
              </a:buClr>
              <a:buFont typeface="+mj-lt"/>
              <a:buAutoNum type="arabicPeriod"/>
            </a:pPr>
            <a:r>
              <a:rPr lang="en-US" sz="1800" b="1" i="0" dirty="0">
                <a:latin typeface="Arial" pitchFamily="34" charset="0"/>
                <a:cs typeface="Arial" pitchFamily="34" charset="0"/>
              </a:rPr>
              <a:t>The Image on the Retina</a:t>
            </a:r>
          </a:p>
          <a:p>
            <a:pPr marL="914400" lvl="2" indent="-457200" algn="just">
              <a:lnSpc>
                <a:spcPct val="120000"/>
              </a:lnSpc>
              <a:buClr>
                <a:schemeClr val="accent2">
                  <a:lumMod val="75000"/>
                </a:schemeClr>
              </a:buClr>
              <a:buFont typeface="+mj-lt"/>
              <a:buAutoNum type="arabicPeriod"/>
            </a:pPr>
            <a:r>
              <a:rPr lang="en-US" sz="1800" b="1" i="0" dirty="0">
                <a:latin typeface="Arial" pitchFamily="34" charset="0"/>
                <a:cs typeface="Arial" pitchFamily="34" charset="0"/>
              </a:rPr>
              <a:t>Transduction</a:t>
            </a:r>
          </a:p>
          <a:p>
            <a:pPr marL="914400" lvl="2" indent="-457200" algn="just">
              <a:lnSpc>
                <a:spcPct val="120000"/>
              </a:lnSpc>
              <a:buClr>
                <a:schemeClr val="accent2">
                  <a:lumMod val="75000"/>
                </a:schemeClr>
              </a:buClr>
              <a:buFont typeface="+mj-lt"/>
              <a:buAutoNum type="arabicPeriod"/>
            </a:pPr>
            <a:r>
              <a:rPr lang="en-US" sz="1800" b="1" i="0" dirty="0">
                <a:latin typeface="Arial" pitchFamily="34" charset="0"/>
                <a:cs typeface="Arial" pitchFamily="34" charset="0"/>
              </a:rPr>
              <a:t>Neural Processing</a:t>
            </a:r>
          </a:p>
          <a:p>
            <a:pPr marL="914400" lvl="2" indent="-457200" algn="just">
              <a:lnSpc>
                <a:spcPct val="120000"/>
              </a:lnSpc>
              <a:buClr>
                <a:schemeClr val="accent2">
                  <a:lumMod val="75000"/>
                </a:schemeClr>
              </a:buClr>
              <a:buFont typeface="+mj-lt"/>
              <a:buAutoNum type="arabicPeriod"/>
            </a:pPr>
            <a:r>
              <a:rPr lang="en-US" sz="1800" b="1" i="0" dirty="0">
                <a:latin typeface="Arial" pitchFamily="34" charset="0"/>
                <a:cs typeface="Arial" pitchFamily="34" charset="0"/>
              </a:rPr>
              <a:t>Perception</a:t>
            </a:r>
          </a:p>
          <a:p>
            <a:pPr marL="914400" lvl="2" indent="-457200" algn="just">
              <a:lnSpc>
                <a:spcPct val="120000"/>
              </a:lnSpc>
              <a:buClr>
                <a:schemeClr val="accent2">
                  <a:lumMod val="75000"/>
                </a:schemeClr>
              </a:buClr>
              <a:buFont typeface="+mj-lt"/>
              <a:buAutoNum type="arabicPeriod"/>
            </a:pPr>
            <a:r>
              <a:rPr lang="en-US" sz="1800" b="1" i="0" dirty="0">
                <a:latin typeface="Arial" pitchFamily="34" charset="0"/>
                <a:cs typeface="Arial" pitchFamily="34" charset="0"/>
              </a:rPr>
              <a:t>Recognition</a:t>
            </a:r>
          </a:p>
          <a:p>
            <a:pPr marL="914400" lvl="2" indent="-457200" algn="just">
              <a:lnSpc>
                <a:spcPct val="120000"/>
              </a:lnSpc>
              <a:buClr>
                <a:schemeClr val="accent2">
                  <a:lumMod val="75000"/>
                </a:schemeClr>
              </a:buClr>
              <a:buFont typeface="+mj-lt"/>
              <a:buAutoNum type="arabicPeriod"/>
            </a:pPr>
            <a:r>
              <a:rPr lang="en-US" sz="1800" b="1" i="0" dirty="0">
                <a:latin typeface="Arial" pitchFamily="34" charset="0"/>
                <a:cs typeface="Arial" pitchFamily="34" charset="0"/>
              </a:rPr>
              <a:t>Action</a:t>
            </a:r>
          </a:p>
        </p:txBody>
      </p:sp>
      <p:pic>
        <p:nvPicPr>
          <p:cNvPr id="1026" name="Picture 2" descr="http://sr.photos3.fotosearch.com/bthumb/CSP/CSP455/k4551283.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562600" y="3200400"/>
            <a:ext cx="2424246" cy="323233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142078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356" y="152400"/>
            <a:ext cx="8079581" cy="1658198"/>
          </a:xfrm>
        </p:spPr>
        <p:txBody>
          <a:bodyPr>
            <a:normAutofit/>
          </a:bodyPr>
          <a:lstStyle/>
          <a:p>
            <a:r>
              <a:rPr lang="en-US" sz="3600" b="1" dirty="0">
                <a:solidFill>
                  <a:schemeClr val="tx1"/>
                </a:solidFill>
                <a:latin typeface="Arial" pitchFamily="34" charset="0"/>
                <a:cs typeface="Arial" pitchFamily="34" charset="0"/>
              </a:rPr>
              <a:t>Organization of Perceptions</a:t>
            </a:r>
          </a:p>
        </p:txBody>
      </p:sp>
      <p:sp>
        <p:nvSpPr>
          <p:cNvPr id="3" name="Content Placeholder 2"/>
          <p:cNvSpPr>
            <a:spLocks noGrp="1"/>
          </p:cNvSpPr>
          <p:nvPr>
            <p:ph idx="1"/>
          </p:nvPr>
        </p:nvSpPr>
        <p:spPr>
          <a:xfrm>
            <a:off x="806752" y="1697855"/>
            <a:ext cx="7404017" cy="4921885"/>
          </a:xfrm>
        </p:spPr>
        <p:txBody>
          <a:bodyPr>
            <a:normAutofit/>
          </a:bodyPr>
          <a:lstStyle/>
          <a:p>
            <a:pPr algn="just"/>
            <a:r>
              <a:rPr lang="en-US" sz="1800" b="1" dirty="0">
                <a:solidFill>
                  <a:schemeClr val="tx1"/>
                </a:solidFill>
                <a:latin typeface="Arial" pitchFamily="34" charset="0"/>
                <a:cs typeface="Arial" pitchFamily="34" charset="0"/>
              </a:rPr>
              <a:t>The manner in which stimuli are arranged, that is, grouped, (in addition to their individual characteristics) also affects their perception</a:t>
            </a:r>
            <a:r>
              <a:rPr lang="en-US" sz="1800" b="1" dirty="0" smtClean="0">
                <a:solidFill>
                  <a:schemeClr val="tx1"/>
                </a:solidFill>
                <a:latin typeface="Arial" pitchFamily="34" charset="0"/>
                <a:cs typeface="Arial" pitchFamily="34" charset="0"/>
              </a:rPr>
              <a:t>.</a:t>
            </a:r>
          </a:p>
          <a:p>
            <a:pPr algn="just"/>
            <a:r>
              <a:rPr lang="en-US" sz="1800" b="1" dirty="0">
                <a:solidFill>
                  <a:schemeClr val="tx1"/>
                </a:solidFill>
                <a:latin typeface="Arial" pitchFamily="34" charset="0"/>
                <a:cs typeface="Arial" pitchFamily="34" charset="0"/>
              </a:rPr>
              <a:t>Important stimulus characteristics that affect the organization of stimuli and their perception include the following</a:t>
            </a:r>
            <a:r>
              <a:rPr lang="en-US" sz="1800" b="1" dirty="0" smtClean="0">
                <a:solidFill>
                  <a:schemeClr val="tx1"/>
                </a:solidFill>
                <a:latin typeface="Arial" pitchFamily="34" charset="0"/>
                <a:cs typeface="Arial" pitchFamily="34" charset="0"/>
              </a:rPr>
              <a:t>:</a:t>
            </a:r>
          </a:p>
          <a:p>
            <a:pPr algn="just"/>
            <a:endParaRPr lang="en-US" sz="1800" b="1" dirty="0" smtClean="0">
              <a:solidFill>
                <a:schemeClr val="tx1"/>
              </a:solidFill>
              <a:latin typeface="Arial" pitchFamily="34" charset="0"/>
              <a:cs typeface="Arial" pitchFamily="34" charset="0"/>
            </a:endParaRPr>
          </a:p>
          <a:p>
            <a:pPr marL="713232" lvl="1" indent="-457200" algn="just">
              <a:buFont typeface="+mj-lt"/>
              <a:buAutoNum type="arabicPeriod"/>
            </a:pPr>
            <a:r>
              <a:rPr lang="en-US" sz="1800" b="1" dirty="0" smtClean="0">
                <a:solidFill>
                  <a:schemeClr val="tx1"/>
                </a:solidFill>
                <a:latin typeface="Arial" pitchFamily="34" charset="0"/>
                <a:cs typeface="Arial" pitchFamily="34" charset="0"/>
              </a:rPr>
              <a:t>Similarity</a:t>
            </a:r>
          </a:p>
          <a:p>
            <a:pPr marL="713232" lvl="1" indent="-457200" algn="just">
              <a:buFont typeface="+mj-lt"/>
              <a:buAutoNum type="arabicPeriod"/>
            </a:pPr>
            <a:r>
              <a:rPr lang="en-US" sz="1800" b="1" dirty="0" smtClean="0">
                <a:solidFill>
                  <a:schemeClr val="tx1"/>
                </a:solidFill>
                <a:latin typeface="Arial" pitchFamily="34" charset="0"/>
                <a:cs typeface="Arial" pitchFamily="34" charset="0"/>
              </a:rPr>
              <a:t>Nearness</a:t>
            </a:r>
          </a:p>
          <a:p>
            <a:pPr marL="713232" lvl="1" indent="-457200" algn="just">
              <a:buFont typeface="+mj-lt"/>
              <a:buAutoNum type="arabicPeriod"/>
            </a:pPr>
            <a:r>
              <a:rPr lang="en-US" sz="1800" b="1" dirty="0" smtClean="0">
                <a:solidFill>
                  <a:schemeClr val="tx1"/>
                </a:solidFill>
                <a:latin typeface="Arial" pitchFamily="34" charset="0"/>
                <a:cs typeface="Arial" pitchFamily="34" charset="0"/>
              </a:rPr>
              <a:t>Closure</a:t>
            </a:r>
          </a:p>
          <a:p>
            <a:pPr marL="713232" lvl="1" indent="-457200" algn="just">
              <a:buFont typeface="+mj-lt"/>
              <a:buAutoNum type="arabicPeriod"/>
            </a:pPr>
            <a:r>
              <a:rPr lang="en-US" sz="1800" b="1" dirty="0" smtClean="0">
                <a:solidFill>
                  <a:schemeClr val="tx1"/>
                </a:solidFill>
                <a:latin typeface="Arial" pitchFamily="34" charset="0"/>
                <a:cs typeface="Arial" pitchFamily="34" charset="0"/>
              </a:rPr>
              <a:t>Continuity</a:t>
            </a:r>
          </a:p>
          <a:p>
            <a:pPr marL="713232" lvl="1" indent="-457200" algn="just">
              <a:buFont typeface="+mj-lt"/>
              <a:buAutoNum type="arabicPeriod"/>
            </a:pPr>
            <a:r>
              <a:rPr lang="en-US" sz="1800" b="1" dirty="0">
                <a:solidFill>
                  <a:schemeClr val="tx1"/>
                </a:solidFill>
                <a:latin typeface="Arial" pitchFamily="34" charset="0"/>
                <a:cs typeface="Arial" pitchFamily="34" charset="0"/>
              </a:rPr>
              <a:t>Common </a:t>
            </a:r>
            <a:r>
              <a:rPr lang="en-US" sz="1800" b="1" dirty="0" smtClean="0">
                <a:solidFill>
                  <a:schemeClr val="tx1"/>
                </a:solidFill>
                <a:latin typeface="Arial" pitchFamily="34" charset="0"/>
                <a:cs typeface="Arial" pitchFamily="34" charset="0"/>
              </a:rPr>
              <a:t>fate</a:t>
            </a:r>
            <a:endParaRPr lang="en-US" sz="1800" b="1" dirty="0">
              <a:solidFill>
                <a:schemeClr val="tx1"/>
              </a:solidFill>
              <a:latin typeface="Arial" pitchFamily="34" charset="0"/>
              <a:cs typeface="Arial" pitchFamily="34" charset="0"/>
            </a:endParaRPr>
          </a:p>
          <a:p>
            <a:pPr marL="457200" indent="-457200" algn="just">
              <a:buFont typeface="+mj-lt"/>
              <a:buAutoNum type="arabicPeriod"/>
            </a:pPr>
            <a:endParaRPr lang="en-US" sz="1800" b="1" dirty="0">
              <a:solidFill>
                <a:schemeClr val="tx1"/>
              </a:solidFill>
              <a:latin typeface="Arial" pitchFamily="34" charset="0"/>
              <a:cs typeface="Arial" pitchFamily="34" charset="0"/>
            </a:endParaRP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343400" y="3276600"/>
            <a:ext cx="3213279" cy="3213279"/>
          </a:xfrm>
          <a:prstGeom prst="rect">
            <a:avLst/>
          </a:prstGeom>
          <a:effectLst>
            <a:glow rad="63500">
              <a:schemeClr val="accent6">
                <a:satMod val="175000"/>
                <a:alpha val="40000"/>
              </a:schemeClr>
            </a:glow>
          </a:effectLst>
        </p:spPr>
      </p:pic>
    </p:spTree>
    <p:extLst>
      <p:ext uri="{BB962C8B-B14F-4D97-AF65-F5344CB8AC3E}">
        <p14:creationId xmlns="" xmlns:p14="http://schemas.microsoft.com/office/powerpoint/2010/main" val="10698187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819" y="76200"/>
            <a:ext cx="8079581" cy="1658198"/>
          </a:xfrm>
        </p:spPr>
        <p:txBody>
          <a:bodyPr>
            <a:normAutofit/>
          </a:bodyPr>
          <a:lstStyle/>
          <a:p>
            <a:r>
              <a:rPr lang="en-US" sz="3600" b="1" dirty="0" smtClean="0">
                <a:solidFill>
                  <a:schemeClr val="tx1"/>
                </a:solidFill>
                <a:latin typeface="Arial" pitchFamily="34" charset="0"/>
                <a:cs typeface="Arial" pitchFamily="34" charset="0"/>
              </a:rPr>
              <a:t>Types </a:t>
            </a:r>
            <a:r>
              <a:rPr lang="en-US" sz="3600" b="1" dirty="0">
                <a:solidFill>
                  <a:schemeClr val="tx1"/>
                </a:solidFill>
                <a:latin typeface="Arial" pitchFamily="34" charset="0"/>
                <a:cs typeface="Arial" pitchFamily="34" charset="0"/>
              </a:rPr>
              <a:t>of Perceptions</a:t>
            </a:r>
          </a:p>
        </p:txBody>
      </p:sp>
      <p:sp>
        <p:nvSpPr>
          <p:cNvPr id="3" name="Content Placeholder 2"/>
          <p:cNvSpPr>
            <a:spLocks noGrp="1"/>
          </p:cNvSpPr>
          <p:nvPr>
            <p:ph idx="1"/>
          </p:nvPr>
        </p:nvSpPr>
        <p:spPr>
          <a:xfrm>
            <a:off x="806752" y="1631315"/>
            <a:ext cx="7404017" cy="4921885"/>
          </a:xfrm>
        </p:spPr>
        <p:txBody>
          <a:bodyPr>
            <a:normAutofit/>
          </a:bodyPr>
          <a:lstStyle/>
          <a:p>
            <a:pPr algn="just">
              <a:buClr>
                <a:schemeClr val="accent1">
                  <a:lumMod val="75000"/>
                </a:schemeClr>
              </a:buClr>
            </a:pPr>
            <a:r>
              <a:rPr lang="en-US" sz="1800" b="1" dirty="0">
                <a:solidFill>
                  <a:schemeClr val="tx1"/>
                </a:solidFill>
                <a:latin typeface="Arial" pitchFamily="34" charset="0"/>
                <a:cs typeface="Arial" pitchFamily="34" charset="0"/>
              </a:rPr>
              <a:t>The manner in which stimuli are arranged, that is, grouped, (in addition to their individual characteristics) also affects their perception</a:t>
            </a:r>
            <a:r>
              <a:rPr lang="en-US" sz="1800" b="1" dirty="0" smtClean="0">
                <a:solidFill>
                  <a:schemeClr val="tx1"/>
                </a:solidFill>
                <a:latin typeface="Arial" pitchFamily="34" charset="0"/>
                <a:cs typeface="Arial" pitchFamily="34" charset="0"/>
              </a:rPr>
              <a:t>.</a:t>
            </a:r>
          </a:p>
          <a:p>
            <a:pPr algn="just">
              <a:buClr>
                <a:schemeClr val="accent1">
                  <a:lumMod val="75000"/>
                </a:schemeClr>
              </a:buClr>
            </a:pPr>
            <a:r>
              <a:rPr lang="en-US" sz="1800" b="1" dirty="0">
                <a:solidFill>
                  <a:schemeClr val="tx1"/>
                </a:solidFill>
                <a:latin typeface="Arial" pitchFamily="34" charset="0"/>
                <a:cs typeface="Arial" pitchFamily="34" charset="0"/>
              </a:rPr>
              <a:t>Important stimulus characteristics that affect the organization of stimuli and their perception include the following</a:t>
            </a:r>
            <a:r>
              <a:rPr lang="en-US" sz="1800" b="1" dirty="0" smtClean="0">
                <a:solidFill>
                  <a:schemeClr val="tx1"/>
                </a:solidFill>
                <a:latin typeface="Arial" pitchFamily="34" charset="0"/>
                <a:cs typeface="Arial" pitchFamily="34" charset="0"/>
              </a:rPr>
              <a:t>:</a:t>
            </a:r>
          </a:p>
          <a:p>
            <a:pPr algn="just">
              <a:buClr>
                <a:schemeClr val="accent1">
                  <a:lumMod val="75000"/>
                </a:schemeClr>
              </a:buClr>
            </a:pPr>
            <a:endParaRPr lang="en-US" sz="1800" b="1" dirty="0" smtClean="0">
              <a:solidFill>
                <a:schemeClr val="tx1"/>
              </a:solidFill>
              <a:latin typeface="Arial" pitchFamily="34" charset="0"/>
              <a:cs typeface="Arial" pitchFamily="34" charset="0"/>
            </a:endParaRPr>
          </a:p>
          <a:p>
            <a:pPr marL="713232" lvl="1" indent="-457200" algn="just">
              <a:buClr>
                <a:schemeClr val="accent1">
                  <a:lumMod val="75000"/>
                </a:schemeClr>
              </a:buClr>
              <a:buFont typeface="+mj-lt"/>
              <a:buAutoNum type="arabicPeriod"/>
            </a:pPr>
            <a:r>
              <a:rPr lang="en-US" sz="1800" b="1" dirty="0" smtClean="0">
                <a:solidFill>
                  <a:schemeClr val="tx1"/>
                </a:solidFill>
                <a:latin typeface="Arial" pitchFamily="34" charset="0"/>
                <a:cs typeface="Arial" pitchFamily="34" charset="0"/>
              </a:rPr>
              <a:t>Self Perception</a:t>
            </a:r>
          </a:p>
          <a:p>
            <a:pPr marL="713232" lvl="1" indent="-457200" algn="just">
              <a:buClr>
                <a:schemeClr val="accent1">
                  <a:lumMod val="75000"/>
                </a:schemeClr>
              </a:buClr>
              <a:buFont typeface="+mj-lt"/>
              <a:buAutoNum type="arabicPeriod"/>
            </a:pPr>
            <a:r>
              <a:rPr lang="en-US" sz="1800" b="1" dirty="0" smtClean="0">
                <a:solidFill>
                  <a:schemeClr val="tx1"/>
                </a:solidFill>
                <a:latin typeface="Arial" pitchFamily="34" charset="0"/>
                <a:cs typeface="Arial" pitchFamily="34" charset="0"/>
              </a:rPr>
              <a:t>Depth </a:t>
            </a:r>
            <a:r>
              <a:rPr lang="en-US" sz="1800" b="1" dirty="0">
                <a:solidFill>
                  <a:schemeClr val="tx1"/>
                </a:solidFill>
                <a:latin typeface="Arial" pitchFamily="34" charset="0"/>
                <a:cs typeface="Arial" pitchFamily="34" charset="0"/>
              </a:rPr>
              <a:t>Perception</a:t>
            </a:r>
          </a:p>
          <a:p>
            <a:pPr marL="713232" lvl="1" indent="-457200" algn="just">
              <a:buClr>
                <a:schemeClr val="accent1">
                  <a:lumMod val="75000"/>
                </a:schemeClr>
              </a:buClr>
              <a:buFont typeface="+mj-lt"/>
              <a:buAutoNum type="arabicPeriod"/>
            </a:pPr>
            <a:r>
              <a:rPr lang="en-US" sz="1800" b="1" dirty="0" smtClean="0">
                <a:solidFill>
                  <a:schemeClr val="tx1"/>
                </a:solidFill>
                <a:latin typeface="Arial" pitchFamily="34" charset="0"/>
                <a:cs typeface="Arial" pitchFamily="34" charset="0"/>
              </a:rPr>
              <a:t>Movement Perception</a:t>
            </a:r>
          </a:p>
          <a:p>
            <a:pPr marL="713232" lvl="1" indent="-457200" algn="just">
              <a:buClr>
                <a:schemeClr val="accent1">
                  <a:lumMod val="75000"/>
                </a:schemeClr>
              </a:buClr>
              <a:buFont typeface="+mj-lt"/>
              <a:buAutoNum type="arabicPeriod"/>
            </a:pPr>
            <a:r>
              <a:rPr lang="en-US" sz="1800" b="1" dirty="0" smtClean="0">
                <a:latin typeface="Arial" pitchFamily="34" charset="0"/>
                <a:cs typeface="Arial" pitchFamily="34" charset="0"/>
              </a:rPr>
              <a:t>Person perception</a:t>
            </a:r>
            <a:endParaRPr lang="en-US" sz="1800" b="1" dirty="0">
              <a:latin typeface="Arial" pitchFamily="34" charset="0"/>
              <a:cs typeface="Arial" pitchFamily="34" charset="0"/>
            </a:endParaRPr>
          </a:p>
          <a:p>
            <a:pPr marL="713232" lvl="1" indent="-457200" algn="just">
              <a:buClr>
                <a:schemeClr val="accent1">
                  <a:lumMod val="75000"/>
                </a:schemeClr>
              </a:buClr>
              <a:buFont typeface="+mj-lt"/>
              <a:buAutoNum type="arabicPeriod"/>
            </a:pPr>
            <a:r>
              <a:rPr lang="en-US" sz="1800" b="1" dirty="0" smtClean="0">
                <a:solidFill>
                  <a:schemeClr val="tx1"/>
                </a:solidFill>
                <a:latin typeface="Arial" pitchFamily="34" charset="0"/>
                <a:cs typeface="Arial" pitchFamily="34" charset="0"/>
              </a:rPr>
              <a:t>Object perception</a:t>
            </a:r>
            <a:endParaRPr lang="en-US" sz="1800" b="1" dirty="0">
              <a:solidFill>
                <a:schemeClr val="tx1"/>
              </a:solidFill>
              <a:latin typeface="Arial" pitchFamily="34" charset="0"/>
              <a:cs typeface="Arial" pitchFamily="34" charset="0"/>
            </a:endParaRPr>
          </a:p>
        </p:txBody>
      </p:sp>
    </p:spTree>
    <p:extLst>
      <p:ext uri="{BB962C8B-B14F-4D97-AF65-F5344CB8AC3E}">
        <p14:creationId xmlns="" xmlns:p14="http://schemas.microsoft.com/office/powerpoint/2010/main" val="223356467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video 3">
            <a:hlinkClick r:id="" action="ppaction://media"/>
          </p:cNvPr>
          <p:cNvPicPr>
            <a:picLocks noGrp="1" noChangeAspect="1"/>
          </p:cNvPicPr>
          <p:nvPr>
            <p:ph sz="quarter" idx="1"/>
            <a:videoFile r:link="rId1"/>
            <p:extLst>
              <p:ext uri="{DAA4B4D4-6D71-4841-9C94-3DE7FCFB9230}">
                <p14:media xmlns="" xmlns:p14="http://schemas.microsoft.com/office/powerpoint/2010/main" r:embed="rId3"/>
              </p:ext>
            </p:extLst>
          </p:nvPr>
        </p:nvPicPr>
        <p:blipFill>
          <a:blip r:embed="rId4" cstate="print"/>
          <a:stretch>
            <a:fillRect/>
          </a:stretch>
        </p:blipFill>
        <p:spPr>
          <a:xfrm>
            <a:off x="693738" y="1600200"/>
            <a:ext cx="7993062" cy="4495800"/>
          </a:xfrm>
        </p:spPr>
      </p:pic>
      <p:sp>
        <p:nvSpPr>
          <p:cNvPr id="5" name="Title 1"/>
          <p:cNvSpPr txBox="1">
            <a:spLocks/>
          </p:cNvSpPr>
          <p:nvPr/>
        </p:nvSpPr>
        <p:spPr>
          <a:xfrm>
            <a:off x="7732230" y="6324600"/>
            <a:ext cx="1066800" cy="304800"/>
          </a:xfrm>
          <a:prstGeom prst="rect">
            <a:avLst/>
          </a:prstGeom>
        </p:spPr>
        <p:txBody>
          <a:bodyPr vert="horz" anchor="ctr">
            <a:normAutofit fontScale="90000" lnSpcReduction="20000"/>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1800" b="1" dirty="0" smtClean="0">
                <a:solidFill>
                  <a:schemeClr val="tx1"/>
                </a:solidFill>
                <a:latin typeface="Arial" panose="020B0604020202020204" pitchFamily="34" charset="0"/>
                <a:cs typeface="Arial" panose="020B0604020202020204" pitchFamily="34" charset="0"/>
              </a:rPr>
              <a:t>Video 3</a:t>
            </a:r>
            <a:endParaRPr lang="en-US" sz="1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7861220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05200" y="4114800"/>
            <a:ext cx="3733800" cy="1828800"/>
          </a:xfrm>
        </p:spPr>
        <p:txBody>
          <a:bodyPr>
            <a:normAutofit/>
          </a:bodyPr>
          <a:lstStyle/>
          <a:p>
            <a:r>
              <a:rPr lang="en-US" b="1" dirty="0" smtClean="0">
                <a:solidFill>
                  <a:schemeClr val="tx1"/>
                </a:solidFill>
                <a:latin typeface="Arial" pitchFamily="34" charset="0"/>
                <a:cs typeface="Arial" pitchFamily="34" charset="0"/>
              </a:rPr>
              <a:t>Memory</a:t>
            </a:r>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6" name="Picture 3" descr="C:\Users\3D\Downloads\images.jpg"/>
          <p:cNvPicPr>
            <a:picLocks noChangeAspect="1" noChangeArrowheads="1"/>
          </p:cNvPicPr>
          <p:nvPr/>
        </p:nvPicPr>
        <p:blipFill>
          <a:blip r:embed="rId2" cstate="print"/>
          <a:srcRect/>
          <a:stretch>
            <a:fillRect/>
          </a:stretch>
        </p:blipFill>
        <p:spPr bwMode="auto">
          <a:xfrm>
            <a:off x="2971800" y="762000"/>
            <a:ext cx="3188859" cy="4090759"/>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447800"/>
            <a:ext cx="8229600" cy="5029200"/>
          </a:xfrm>
        </p:spPr>
        <p:txBody>
          <a:bodyPr>
            <a:noAutofit/>
          </a:bodyPr>
          <a:lstStyle/>
          <a:p>
            <a:pPr algn="just"/>
            <a:r>
              <a:rPr lang="en-US" altLang="en-US" sz="1600" b="1" dirty="0" smtClean="0">
                <a:latin typeface="Arial" pitchFamily="34" charset="0"/>
                <a:cs typeface="Arial" pitchFamily="34" charset="0"/>
              </a:rPr>
              <a:t>Memory is the persistence of learning over time. It is our ability to store and retrieve information.</a:t>
            </a:r>
          </a:p>
          <a:p>
            <a:pPr algn="just">
              <a:lnSpc>
                <a:spcPct val="90000"/>
              </a:lnSpc>
            </a:pPr>
            <a:r>
              <a:rPr lang="en-US" sz="1500" b="1" dirty="0" smtClean="0">
                <a:latin typeface="Arial" pitchFamily="34" charset="0"/>
                <a:cs typeface="Arial" pitchFamily="34" charset="0"/>
              </a:rPr>
              <a:t>Memory works by involving three processes</a:t>
            </a:r>
          </a:p>
          <a:p>
            <a:pPr lvl="1" algn="just">
              <a:lnSpc>
                <a:spcPct val="90000"/>
              </a:lnSpc>
            </a:pPr>
            <a:r>
              <a:rPr lang="en-US" sz="1500" b="1" dirty="0" smtClean="0">
                <a:solidFill>
                  <a:schemeClr val="accent1">
                    <a:lumMod val="75000"/>
                  </a:schemeClr>
                </a:solidFill>
                <a:latin typeface="Arial" pitchFamily="34" charset="0"/>
                <a:cs typeface="Arial" pitchFamily="34" charset="0"/>
              </a:rPr>
              <a:t>Encoding</a:t>
            </a:r>
          </a:p>
          <a:p>
            <a:pPr lvl="2" algn="just">
              <a:lnSpc>
                <a:spcPct val="90000"/>
              </a:lnSpc>
            </a:pPr>
            <a:r>
              <a:rPr lang="en-US" sz="1500" b="1" dirty="0" smtClean="0">
                <a:latin typeface="Arial" pitchFamily="34" charset="0"/>
                <a:cs typeface="Arial" pitchFamily="34" charset="0"/>
              </a:rPr>
              <a:t>The set of mental operations that people perform on sensory information to convert that information into a form that is usable in the brain’s storage systems.</a:t>
            </a:r>
          </a:p>
          <a:p>
            <a:pPr lvl="1" algn="just">
              <a:lnSpc>
                <a:spcPct val="90000"/>
              </a:lnSpc>
            </a:pPr>
            <a:r>
              <a:rPr lang="en-US" sz="1500" b="1" dirty="0" smtClean="0">
                <a:solidFill>
                  <a:schemeClr val="accent1">
                    <a:lumMod val="75000"/>
                  </a:schemeClr>
                </a:solidFill>
                <a:latin typeface="Arial" pitchFamily="34" charset="0"/>
                <a:cs typeface="Arial" pitchFamily="34" charset="0"/>
              </a:rPr>
              <a:t>Storage</a:t>
            </a:r>
          </a:p>
          <a:p>
            <a:pPr lvl="2" algn="just">
              <a:lnSpc>
                <a:spcPct val="90000"/>
              </a:lnSpc>
            </a:pPr>
            <a:r>
              <a:rPr lang="en-US" sz="1500" b="1" dirty="0" smtClean="0">
                <a:latin typeface="Arial" pitchFamily="34" charset="0"/>
                <a:cs typeface="Arial" pitchFamily="34" charset="0"/>
              </a:rPr>
              <a:t>Holding onto information for some period of time.</a:t>
            </a:r>
          </a:p>
          <a:p>
            <a:pPr lvl="1" algn="just">
              <a:lnSpc>
                <a:spcPct val="90000"/>
              </a:lnSpc>
            </a:pPr>
            <a:r>
              <a:rPr lang="en-US" sz="1500" b="1" dirty="0" smtClean="0">
                <a:solidFill>
                  <a:schemeClr val="accent1">
                    <a:lumMod val="75000"/>
                  </a:schemeClr>
                </a:solidFill>
                <a:latin typeface="Arial" pitchFamily="34" charset="0"/>
                <a:cs typeface="Arial" pitchFamily="34" charset="0"/>
              </a:rPr>
              <a:t>Retrieval</a:t>
            </a:r>
          </a:p>
          <a:p>
            <a:pPr lvl="2" algn="just">
              <a:lnSpc>
                <a:spcPct val="90000"/>
              </a:lnSpc>
            </a:pPr>
            <a:r>
              <a:rPr lang="en-US" sz="1500" b="1" dirty="0" smtClean="0">
                <a:latin typeface="Arial" pitchFamily="34" charset="0"/>
                <a:cs typeface="Arial" pitchFamily="34" charset="0"/>
              </a:rPr>
              <a:t>Getting information that is in storage into a form that can be used</a:t>
            </a:r>
          </a:p>
          <a:p>
            <a:pPr algn="just">
              <a:lnSpc>
                <a:spcPct val="90000"/>
              </a:lnSpc>
            </a:pPr>
            <a:r>
              <a:rPr lang="en-US" sz="1500" b="1" dirty="0" smtClean="0">
                <a:solidFill>
                  <a:schemeClr val="accent1">
                    <a:lumMod val="75000"/>
                  </a:schemeClr>
                </a:solidFill>
                <a:latin typeface="Arial" pitchFamily="34" charset="0"/>
                <a:cs typeface="Arial" pitchFamily="34" charset="0"/>
              </a:rPr>
              <a:t>Three types of Memory</a:t>
            </a:r>
          </a:p>
          <a:p>
            <a:pPr lvl="1" algn="just"/>
            <a:r>
              <a:rPr lang="en-US" sz="1500" b="1" dirty="0" smtClean="0">
                <a:latin typeface="Arial" pitchFamily="34" charset="0"/>
                <a:cs typeface="Arial" pitchFamily="34" charset="0"/>
              </a:rPr>
              <a:t>Sensory Memory</a:t>
            </a:r>
          </a:p>
          <a:p>
            <a:pPr lvl="2" algn="just"/>
            <a:r>
              <a:rPr lang="en-US" sz="1500" b="1" dirty="0" smtClean="0">
                <a:latin typeface="Arial" pitchFamily="34" charset="0"/>
                <a:cs typeface="Arial" pitchFamily="34" charset="0"/>
              </a:rPr>
              <a:t>Stimuli are recorded by our senses and held briefly in sensory memory. </a:t>
            </a:r>
          </a:p>
          <a:p>
            <a:pPr lvl="1" algn="just"/>
            <a:r>
              <a:rPr lang="en-US" sz="1500" b="1" dirty="0" smtClean="0">
                <a:latin typeface="Arial" pitchFamily="34" charset="0"/>
                <a:cs typeface="Arial" pitchFamily="34" charset="0"/>
              </a:rPr>
              <a:t>Short-term Memory</a:t>
            </a:r>
          </a:p>
          <a:p>
            <a:pPr lvl="2" algn="just"/>
            <a:r>
              <a:rPr lang="en-US" sz="1500" b="1" dirty="0" smtClean="0">
                <a:latin typeface="Arial" pitchFamily="34" charset="0"/>
                <a:cs typeface="Arial" pitchFamily="34" charset="0"/>
              </a:rPr>
              <a:t>Some of this information is processed into short-term memory and encoded through rehearsal .</a:t>
            </a:r>
          </a:p>
          <a:p>
            <a:pPr lvl="1" algn="just"/>
            <a:r>
              <a:rPr lang="en-US" sz="1500" b="1" dirty="0" smtClean="0">
                <a:latin typeface="Arial" pitchFamily="34" charset="0"/>
                <a:cs typeface="Arial" pitchFamily="34" charset="0"/>
              </a:rPr>
              <a:t>Long-term Memory</a:t>
            </a:r>
          </a:p>
          <a:p>
            <a:pPr lvl="2" algn="just"/>
            <a:r>
              <a:rPr lang="en-US" sz="1500" b="1" dirty="0" smtClean="0">
                <a:latin typeface="Arial" pitchFamily="34" charset="0"/>
                <a:cs typeface="Arial" pitchFamily="34" charset="0"/>
              </a:rPr>
              <a:t>Information then moves into long-term memory where it can be retrieved later.</a:t>
            </a:r>
          </a:p>
          <a:p>
            <a:pPr algn="just">
              <a:lnSpc>
                <a:spcPct val="90000"/>
              </a:lnSpc>
            </a:pPr>
            <a:endParaRPr lang="en-US" sz="1600" dirty="0" smtClean="0"/>
          </a:p>
          <a:p>
            <a:pPr algn="just"/>
            <a:endParaRPr lang="en-US" altLang="en-US" sz="1600" dirty="0" smtClean="0"/>
          </a:p>
          <a:p>
            <a:pPr algn="just"/>
            <a:endParaRPr lang="en-US" sz="1600" dirty="0"/>
          </a:p>
        </p:txBody>
      </p:sp>
      <p:sp>
        <p:nvSpPr>
          <p:cNvPr id="4" name="TextBox 3"/>
          <p:cNvSpPr txBox="1"/>
          <p:nvPr/>
        </p:nvSpPr>
        <p:spPr>
          <a:xfrm>
            <a:off x="457200" y="533400"/>
            <a:ext cx="7315200" cy="646331"/>
          </a:xfrm>
          <a:prstGeom prst="rect">
            <a:avLst/>
          </a:prstGeom>
          <a:noFill/>
        </p:spPr>
        <p:txBody>
          <a:bodyPr wrap="square" rtlCol="0">
            <a:spAutoFit/>
          </a:bodyPr>
          <a:lstStyle/>
          <a:p>
            <a:r>
              <a:rPr lang="en-US" sz="3600" b="1" dirty="0" smtClean="0">
                <a:latin typeface="Arial" pitchFamily="34" charset="0"/>
                <a:cs typeface="Arial" pitchFamily="34" charset="0"/>
              </a:rPr>
              <a:t>MEMORY</a:t>
            </a:r>
            <a:endParaRPr lang="en-US" sz="3600" b="1" dirty="0">
              <a:latin typeface="Arial" pitchFamily="34" charset="0"/>
              <a:cs typeface="Arial" pitchFamily="34" charset="0"/>
            </a:endParaRPr>
          </a:p>
        </p:txBody>
      </p:sp>
      <p:pic>
        <p:nvPicPr>
          <p:cNvPr id="5" name="Picture 3" descr="C:\Users\3D\Downloads\images.jpg"/>
          <p:cNvPicPr>
            <a:picLocks noChangeAspect="1" noChangeArrowheads="1"/>
          </p:cNvPicPr>
          <p:nvPr/>
        </p:nvPicPr>
        <p:blipFill>
          <a:blip r:embed="rId3" cstate="print"/>
          <a:srcRect/>
          <a:stretch>
            <a:fillRect/>
          </a:stretch>
        </p:blipFill>
        <p:spPr bwMode="auto">
          <a:xfrm rot="20777008">
            <a:off x="6977800" y="199246"/>
            <a:ext cx="1939045" cy="2149171"/>
          </a:xfrm>
          <a:prstGeom prst="ellipse">
            <a:avLst/>
          </a:prstGeom>
          <a:ln>
            <a:noFill/>
          </a:ln>
          <a:effectLst>
            <a:softEdge rad="112500"/>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981200"/>
            <a:ext cx="8229600" cy="4191000"/>
          </a:xfrm>
        </p:spPr>
        <p:txBody>
          <a:bodyPr>
            <a:normAutofit/>
          </a:bodyPr>
          <a:lstStyle/>
          <a:p>
            <a:pPr lvl="1" algn="just"/>
            <a:r>
              <a:rPr lang="en-US" sz="1800" b="1" dirty="0" smtClean="0">
                <a:latin typeface="Arial" pitchFamily="34" charset="0"/>
                <a:cs typeface="Arial" pitchFamily="34" charset="0"/>
              </a:rPr>
              <a:t>Maintenance Rehearsal: The process of repeatedly verbalizing or thinking.</a:t>
            </a:r>
          </a:p>
          <a:p>
            <a:pPr lvl="1" algn="just"/>
            <a:r>
              <a:rPr lang="en-US" sz="1800" b="1" dirty="0" smtClean="0">
                <a:latin typeface="Arial" pitchFamily="34" charset="0"/>
                <a:cs typeface="Arial" pitchFamily="34" charset="0"/>
              </a:rPr>
              <a:t>Slots/Chunking: bits of information are combined into meaningful units, or chunks.</a:t>
            </a:r>
          </a:p>
          <a:p>
            <a:pPr lvl="1" algn="just"/>
            <a:r>
              <a:rPr lang="en-US" sz="1800" b="1" dirty="0" smtClean="0">
                <a:latin typeface="Arial" pitchFamily="34" charset="0"/>
                <a:cs typeface="Arial" pitchFamily="34" charset="0"/>
              </a:rPr>
              <a:t>Primacy and Recency</a:t>
            </a:r>
          </a:p>
          <a:p>
            <a:pPr lvl="2" algn="just"/>
            <a:r>
              <a:rPr lang="en-US" sz="1800" b="1" dirty="0" smtClean="0">
                <a:latin typeface="Arial" pitchFamily="34" charset="0"/>
                <a:cs typeface="Arial" pitchFamily="34" charset="0"/>
              </a:rPr>
              <a:t>Primacy - when you are receiving information, the information perceived first is more likely to be remembered. </a:t>
            </a:r>
          </a:p>
          <a:p>
            <a:pPr lvl="2" algn="just"/>
            <a:r>
              <a:rPr lang="en-US" sz="1800" b="1" dirty="0" smtClean="0">
                <a:latin typeface="Arial" pitchFamily="34" charset="0"/>
                <a:cs typeface="Arial" pitchFamily="34" charset="0"/>
              </a:rPr>
              <a:t>Recency - information perceived toward the end of an event is also more likely to be remembered. </a:t>
            </a:r>
          </a:p>
          <a:p>
            <a:pPr lvl="1" algn="just"/>
            <a:r>
              <a:rPr lang="en-US" sz="1800" b="1" dirty="0" smtClean="0">
                <a:latin typeface="Arial" pitchFamily="34" charset="0"/>
                <a:cs typeface="Arial" pitchFamily="34" charset="0"/>
              </a:rPr>
              <a:t>Elaborative Rehearsal: connecting new information with previously stored, already existing associative structures </a:t>
            </a:r>
          </a:p>
          <a:p>
            <a:pPr lvl="1" algn="just"/>
            <a:endParaRPr lang="en-US" sz="1800" b="1" dirty="0" smtClean="0">
              <a:latin typeface="Arial" pitchFamily="34" charset="0"/>
              <a:cs typeface="Arial" pitchFamily="34" charset="0"/>
            </a:endParaRPr>
          </a:p>
          <a:p>
            <a:pPr algn="just"/>
            <a:endParaRPr lang="en-US" sz="1800" b="1" dirty="0" smtClean="0">
              <a:latin typeface="Arial" pitchFamily="34" charset="0"/>
              <a:cs typeface="Arial" pitchFamily="34" charset="0"/>
            </a:endParaRPr>
          </a:p>
          <a:p>
            <a:pPr lvl="1" algn="just"/>
            <a:endParaRPr lang="en-US" sz="1800" b="1" dirty="0">
              <a:latin typeface="Arial" pitchFamily="34" charset="0"/>
              <a:cs typeface="Arial" pitchFamily="34" charset="0"/>
            </a:endParaRPr>
          </a:p>
        </p:txBody>
      </p:sp>
      <p:pic>
        <p:nvPicPr>
          <p:cNvPr id="4" name="Picture 22" descr="j0234700[1]"/>
          <p:cNvPicPr>
            <a:picLocks noChangeAspect="1" noChangeArrowheads="1" noCrop="1"/>
          </p:cNvPicPr>
          <p:nvPr/>
        </p:nvPicPr>
        <p:blipFill>
          <a:blip r:embed="rId3" cstate="print"/>
          <a:srcRect/>
          <a:stretch>
            <a:fillRect/>
          </a:stretch>
        </p:blipFill>
        <p:spPr>
          <a:xfrm>
            <a:off x="5105400" y="5486400"/>
            <a:ext cx="1485628" cy="1371600"/>
          </a:xfrm>
          <a:prstGeom prst="rect">
            <a:avLst/>
          </a:prstGeom>
        </p:spPr>
      </p:pic>
      <p:pic>
        <p:nvPicPr>
          <p:cNvPr id="5" name="Picture 18" descr="PE03286_[1]"/>
          <p:cNvPicPr>
            <a:picLocks noChangeAspect="1" noChangeArrowheads="1"/>
          </p:cNvPicPr>
          <p:nvPr/>
        </p:nvPicPr>
        <p:blipFill>
          <a:blip r:embed="rId4" cstate="print"/>
          <a:srcRect/>
          <a:stretch>
            <a:fillRect/>
          </a:stretch>
        </p:blipFill>
        <p:spPr>
          <a:xfrm>
            <a:off x="6934200" y="5181600"/>
            <a:ext cx="1314450" cy="1676400"/>
          </a:xfrm>
          <a:prstGeom prst="rect">
            <a:avLst/>
          </a:prstGeom>
        </p:spPr>
      </p:pic>
      <p:sp>
        <p:nvSpPr>
          <p:cNvPr id="6" name="Rectangle 5"/>
          <p:cNvSpPr/>
          <p:nvPr/>
        </p:nvSpPr>
        <p:spPr>
          <a:xfrm>
            <a:off x="381000" y="685800"/>
            <a:ext cx="7025449" cy="584775"/>
          </a:xfrm>
          <a:prstGeom prst="rect">
            <a:avLst/>
          </a:prstGeom>
        </p:spPr>
        <p:txBody>
          <a:bodyPr wrap="none">
            <a:spAutoFit/>
          </a:bodyPr>
          <a:lstStyle/>
          <a:p>
            <a:pPr algn="just"/>
            <a:r>
              <a:rPr lang="en-US" sz="3200" b="1" dirty="0" smtClean="0">
                <a:latin typeface="Arial" pitchFamily="34" charset="0"/>
                <a:cs typeface="Arial" pitchFamily="34" charset="0"/>
              </a:rPr>
              <a:t>Ways to extend short term memory</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just"/>
            <a:r>
              <a:rPr lang="en-US" sz="1800" b="1" dirty="0" smtClean="0">
                <a:latin typeface="Arial" pitchFamily="34" charset="0"/>
                <a:cs typeface="Arial" pitchFamily="34" charset="0"/>
              </a:rPr>
              <a:t>Types of Long Term Memory</a:t>
            </a:r>
          </a:p>
          <a:p>
            <a:pPr lvl="1" algn="just"/>
            <a:r>
              <a:rPr lang="en-US" sz="1800" b="1" dirty="0" smtClean="0">
                <a:latin typeface="Arial" pitchFamily="34" charset="0"/>
                <a:cs typeface="Arial" pitchFamily="34" charset="0"/>
              </a:rPr>
              <a:t>Declarative:  memory for facts</a:t>
            </a:r>
          </a:p>
          <a:p>
            <a:pPr lvl="2" algn="just"/>
            <a:r>
              <a:rPr lang="en-US" sz="1800" b="1" dirty="0" smtClean="0">
                <a:latin typeface="Arial" pitchFamily="34" charset="0"/>
                <a:cs typeface="Arial" pitchFamily="34" charset="0"/>
              </a:rPr>
              <a:t>Semantic memory - containing general knowledge</a:t>
            </a:r>
          </a:p>
          <a:p>
            <a:pPr lvl="2" algn="just"/>
            <a:r>
              <a:rPr lang="en-US" sz="1800" b="1" dirty="0" smtClean="0">
                <a:latin typeface="Arial" pitchFamily="34" charset="0"/>
                <a:cs typeface="Arial" pitchFamily="34" charset="0"/>
              </a:rPr>
              <a:t>Episodic memory - containing personal information</a:t>
            </a:r>
          </a:p>
          <a:p>
            <a:pPr lvl="1" algn="just"/>
            <a:r>
              <a:rPr lang="en-US" sz="1800" b="1" dirty="0" smtClean="0">
                <a:latin typeface="Arial" pitchFamily="34" charset="0"/>
                <a:cs typeface="Arial" pitchFamily="34" charset="0"/>
              </a:rPr>
              <a:t>Non-declarative:  memory for skills and procedure</a:t>
            </a:r>
          </a:p>
          <a:p>
            <a:pPr lvl="1" algn="just"/>
            <a:endParaRPr lang="en-US" sz="1800" b="1" dirty="0" smtClean="0">
              <a:latin typeface="Arial" pitchFamily="34" charset="0"/>
              <a:cs typeface="Arial" pitchFamily="34" charset="0"/>
            </a:endParaRPr>
          </a:p>
          <a:p>
            <a:pPr algn="just"/>
            <a:r>
              <a:rPr lang="en-US" sz="1800" b="1" dirty="0" smtClean="0">
                <a:latin typeface="Arial" pitchFamily="34" charset="0"/>
                <a:cs typeface="Arial" pitchFamily="34" charset="0"/>
              </a:rPr>
              <a:t>Level of Processing Model</a:t>
            </a:r>
          </a:p>
          <a:p>
            <a:pPr lvl="1" algn="just"/>
            <a:r>
              <a:rPr lang="en-US" sz="1800" b="1" dirty="0" smtClean="0">
                <a:latin typeface="Arial" pitchFamily="34" charset="0"/>
                <a:cs typeface="Arial" pitchFamily="34" charset="0"/>
              </a:rPr>
              <a:t>Shallow Processing: emphasizes the physical structure of stimulus</a:t>
            </a:r>
          </a:p>
          <a:p>
            <a:pPr lvl="1" algn="just"/>
            <a:r>
              <a:rPr lang="en-US" sz="1800" b="1" dirty="0" smtClean="0">
                <a:latin typeface="Arial" pitchFamily="34" charset="0"/>
                <a:cs typeface="Arial" pitchFamily="34" charset="0"/>
              </a:rPr>
              <a:t>Intermediate Processing: emphasizes what a word sounds like</a:t>
            </a:r>
          </a:p>
          <a:p>
            <a:pPr lvl="1" algn="just"/>
            <a:r>
              <a:rPr lang="en-US" sz="1800" b="1" dirty="0" smtClean="0">
                <a:latin typeface="Arial" pitchFamily="34" charset="0"/>
                <a:cs typeface="Arial" pitchFamily="34" charset="0"/>
              </a:rPr>
              <a:t>Deep Processing: emphasizes the meaning of verbal input</a:t>
            </a:r>
            <a:endParaRPr lang="en-US" sz="1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33400" y="1828800"/>
            <a:ext cx="7391400" cy="4267200"/>
          </a:xfrm>
        </p:spPr>
        <p:txBody>
          <a:bodyPr>
            <a:normAutofit/>
          </a:bodyPr>
          <a:lstStyle/>
          <a:p>
            <a:pPr algn="just"/>
            <a:r>
              <a:rPr lang="en-US" sz="1800" b="1" dirty="0" smtClean="0">
                <a:latin typeface="Arial" pitchFamily="34" charset="0"/>
                <a:cs typeface="Arial" pitchFamily="34" charset="0"/>
              </a:rPr>
              <a:t>Remembering</a:t>
            </a:r>
          </a:p>
          <a:p>
            <a:pPr lvl="1" algn="just">
              <a:lnSpc>
                <a:spcPct val="80000"/>
              </a:lnSpc>
            </a:pPr>
            <a:r>
              <a:rPr lang="en-US" sz="1800" b="1" dirty="0" smtClean="0">
                <a:latin typeface="Arial" pitchFamily="34" charset="0"/>
                <a:cs typeface="Arial" pitchFamily="34" charset="0"/>
              </a:rPr>
              <a:t>Recall: A measure of retention that requires a person to </a:t>
            </a:r>
          </a:p>
          <a:p>
            <a:pPr lvl="1" algn="just">
              <a:lnSpc>
                <a:spcPct val="80000"/>
              </a:lnSpc>
              <a:buNone/>
            </a:pPr>
            <a:r>
              <a:rPr lang="en-US" sz="1800" b="1" dirty="0" smtClean="0">
                <a:latin typeface="Arial" pitchFamily="34" charset="0"/>
                <a:cs typeface="Arial" pitchFamily="34" charset="0"/>
              </a:rPr>
              <a:t>	remember material with few or no retrieval cues</a:t>
            </a:r>
          </a:p>
          <a:p>
            <a:pPr lvl="1" algn="just"/>
            <a:r>
              <a:rPr lang="en-US" sz="1800" b="1" dirty="0" smtClean="0">
                <a:latin typeface="Arial" pitchFamily="34" charset="0"/>
                <a:cs typeface="Arial" pitchFamily="34" charset="0"/>
              </a:rPr>
              <a:t>Recognition: A measure of retention that requires a person </a:t>
            </a:r>
          </a:p>
          <a:p>
            <a:pPr lvl="1" algn="just">
              <a:buNone/>
            </a:pPr>
            <a:r>
              <a:rPr lang="en-US" sz="1800" b="1" dirty="0" smtClean="0">
                <a:latin typeface="Arial" pitchFamily="34" charset="0"/>
                <a:cs typeface="Arial" pitchFamily="34" charset="0"/>
              </a:rPr>
              <a:t>	to identify material as familiar, or as having been encountered before</a:t>
            </a:r>
          </a:p>
          <a:p>
            <a:pPr lvl="1" algn="just"/>
            <a:r>
              <a:rPr lang="en-US" sz="1800" b="1" dirty="0" smtClean="0">
                <a:latin typeface="Arial" pitchFamily="34" charset="0"/>
                <a:cs typeface="Arial" pitchFamily="34" charset="0"/>
              </a:rPr>
              <a:t>Relearning: Measuring retention in terms of the percentage </a:t>
            </a:r>
          </a:p>
          <a:p>
            <a:pPr lvl="1" algn="just">
              <a:buNone/>
            </a:pPr>
            <a:r>
              <a:rPr lang="en-US" sz="1800" b="1" dirty="0" smtClean="0">
                <a:latin typeface="Arial" pitchFamily="34" charset="0"/>
                <a:cs typeface="Arial" pitchFamily="34" charset="0"/>
              </a:rPr>
              <a:t>	of time or learning trials saved in relearning material compared </a:t>
            </a:r>
          </a:p>
          <a:p>
            <a:pPr lvl="1" algn="just">
              <a:buNone/>
            </a:pPr>
            <a:r>
              <a:rPr lang="en-US" sz="1800" b="1" dirty="0" smtClean="0">
                <a:latin typeface="Arial" pitchFamily="34" charset="0"/>
                <a:cs typeface="Arial" pitchFamily="34" charset="0"/>
              </a:rPr>
              <a:t>with the time required to learn it originally</a:t>
            </a:r>
            <a:endParaRPr lang="en-US" sz="1800" b="1" i="1" dirty="0" smtClean="0">
              <a:latin typeface="Arial" pitchFamily="34" charset="0"/>
              <a:cs typeface="Arial" pitchFamily="34" charset="0"/>
            </a:endParaRPr>
          </a:p>
          <a:p>
            <a:pPr lvl="1" algn="just"/>
            <a:endParaRPr lang="en-US" sz="1800" b="1" i="1" dirty="0" smtClean="0">
              <a:latin typeface="Arial" pitchFamily="34" charset="0"/>
              <a:cs typeface="Arial" pitchFamily="34" charset="0"/>
            </a:endParaRPr>
          </a:p>
          <a:p>
            <a:pPr lvl="1"/>
            <a:endParaRPr lang="en-US" sz="1800" b="1" dirty="0" smtClean="0">
              <a:latin typeface="Arial" pitchFamily="34" charset="0"/>
              <a:cs typeface="Arial" pitchFamily="34" charset="0"/>
            </a:endParaRPr>
          </a:p>
          <a:p>
            <a:endParaRPr lang="en-US" sz="1800" b="1" dirty="0" smtClean="0">
              <a:latin typeface="Arial" pitchFamily="34" charset="0"/>
              <a:cs typeface="Arial" pitchFamily="34" charset="0"/>
            </a:endParaRPr>
          </a:p>
          <a:p>
            <a:pPr lvl="1"/>
            <a:endParaRPr lang="en-US" sz="1800" b="1" dirty="0" smtClean="0">
              <a:latin typeface="Arial" pitchFamily="34" charset="0"/>
              <a:cs typeface="Arial" pitchFamily="34" charset="0"/>
            </a:endParaRPr>
          </a:p>
          <a:p>
            <a:pPr lvl="1">
              <a:lnSpc>
                <a:spcPct val="80000"/>
              </a:lnSpc>
            </a:pPr>
            <a:endParaRPr lang="en-US" sz="1800" b="1" dirty="0" smtClean="0">
              <a:latin typeface="Arial" pitchFamily="34" charset="0"/>
              <a:cs typeface="Arial" pitchFamily="34" charset="0"/>
            </a:endParaRPr>
          </a:p>
        </p:txBody>
      </p:sp>
      <p:pic>
        <p:nvPicPr>
          <p:cNvPr id="4" name="Picture 2" descr="C:\Users\3D\Downloads\BOY STUDING.gif"/>
          <p:cNvPicPr>
            <a:picLocks noChangeAspect="1" noChangeArrowheads="1"/>
          </p:cNvPicPr>
          <p:nvPr/>
        </p:nvPicPr>
        <p:blipFill>
          <a:blip r:embed="rId3" cstate="print"/>
          <a:srcRect/>
          <a:stretch>
            <a:fillRect/>
          </a:stretch>
        </p:blipFill>
        <p:spPr bwMode="auto">
          <a:xfrm>
            <a:off x="6934200" y="4495800"/>
            <a:ext cx="1752600" cy="1921565"/>
          </a:xfrm>
          <a:prstGeom prst="rect">
            <a:avLst/>
          </a:prstGeom>
          <a:noFill/>
        </p:spPr>
      </p:pic>
      <p:pic>
        <p:nvPicPr>
          <p:cNvPr id="5" name="Picture 4" descr="517386_68751012-199x300.jpg"/>
          <p:cNvPicPr>
            <a:picLocks noChangeAspect="1"/>
          </p:cNvPicPr>
          <p:nvPr/>
        </p:nvPicPr>
        <p:blipFill>
          <a:blip r:embed="rId4" cstate="print"/>
          <a:srcRect/>
          <a:stretch>
            <a:fillRect/>
          </a:stretch>
        </p:blipFill>
        <p:spPr bwMode="auto">
          <a:xfrm>
            <a:off x="7086600" y="228600"/>
            <a:ext cx="1745673"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612648" y="1524000"/>
            <a:ext cx="8153400" cy="4495800"/>
          </a:xfrm>
        </p:spPr>
        <p:txBody>
          <a:bodyPr>
            <a:noAutofit/>
          </a:bodyPr>
          <a:lstStyle/>
          <a:p>
            <a:pPr algn="just"/>
            <a:r>
              <a:rPr lang="en-US" sz="1800" b="1" dirty="0" smtClean="0">
                <a:latin typeface="Arial" pitchFamily="34" charset="0"/>
                <a:cs typeface="Arial" pitchFamily="34" charset="0"/>
              </a:rPr>
              <a:t>Forgetting</a:t>
            </a:r>
          </a:p>
          <a:p>
            <a:pPr lvl="1" algn="just"/>
            <a:r>
              <a:rPr lang="en-US" sz="1800" b="1" dirty="0" smtClean="0">
                <a:latin typeface="Arial" pitchFamily="34" charset="0"/>
                <a:cs typeface="Arial" pitchFamily="34" charset="0"/>
              </a:rPr>
              <a:t>Encoding failure: failure to process information into memory.</a:t>
            </a:r>
          </a:p>
          <a:p>
            <a:pPr lvl="1" algn="just"/>
            <a:r>
              <a:rPr lang="en-US" sz="1800" b="1" dirty="0" smtClean="0">
                <a:latin typeface="Arial" pitchFamily="34" charset="0"/>
                <a:cs typeface="Arial" pitchFamily="34" charset="0"/>
              </a:rPr>
              <a:t>Memory Trace Theory: loss of memory due to the passage of time,</a:t>
            </a:r>
          </a:p>
          <a:p>
            <a:pPr lvl="1" algn="just">
              <a:buNone/>
            </a:pPr>
            <a:r>
              <a:rPr lang="en-US" sz="1800" b="1" dirty="0" smtClean="0">
                <a:latin typeface="Arial" pitchFamily="34" charset="0"/>
                <a:cs typeface="Arial" pitchFamily="34" charset="0"/>
              </a:rPr>
              <a:t>				 during which the memory trace is not used.</a:t>
            </a:r>
          </a:p>
          <a:p>
            <a:pPr lvl="1" algn="just"/>
            <a:r>
              <a:rPr lang="en-US" sz="1800" b="1" dirty="0" smtClean="0">
                <a:latin typeface="Arial" pitchFamily="34" charset="0"/>
                <a:cs typeface="Arial" pitchFamily="34" charset="0"/>
              </a:rPr>
              <a:t>Interference Theory</a:t>
            </a:r>
          </a:p>
          <a:p>
            <a:pPr lvl="2" algn="just"/>
            <a:r>
              <a:rPr lang="en-US" sz="1800" b="1" dirty="0" smtClean="0">
                <a:latin typeface="Arial" pitchFamily="34" charset="0"/>
                <a:cs typeface="Arial" pitchFamily="34" charset="0"/>
              </a:rPr>
              <a:t>Proactive interference </a:t>
            </a:r>
          </a:p>
          <a:p>
            <a:pPr lvl="3" algn="just"/>
            <a:r>
              <a:rPr lang="en-US" sz="1800" b="1" dirty="0" smtClean="0">
                <a:latin typeface="Arial" pitchFamily="34" charset="0"/>
                <a:cs typeface="Arial" pitchFamily="34" charset="0"/>
              </a:rPr>
              <a:t>memory retrieval problem that occurs when older information prevents or interferes with the retrieval of newer information.</a:t>
            </a:r>
          </a:p>
          <a:p>
            <a:pPr lvl="2" algn="just"/>
            <a:r>
              <a:rPr lang="en-US" sz="1800" b="1" dirty="0" smtClean="0">
                <a:latin typeface="Arial" pitchFamily="34" charset="0"/>
                <a:cs typeface="Arial" pitchFamily="34" charset="0"/>
              </a:rPr>
              <a:t>Retroactive interference </a:t>
            </a:r>
          </a:p>
          <a:p>
            <a:pPr lvl="3" algn="just"/>
            <a:r>
              <a:rPr lang="en-US" sz="1800" b="1" dirty="0" smtClean="0">
                <a:latin typeface="Arial" pitchFamily="34" charset="0"/>
                <a:cs typeface="Arial" pitchFamily="34" charset="0"/>
              </a:rPr>
              <a:t>memory retrieval problem that occurs when newer information prevents or interferes with the retrieval of older information.</a:t>
            </a:r>
          </a:p>
          <a:p>
            <a:pPr algn="just"/>
            <a:r>
              <a:rPr lang="en-US" sz="1800" b="1" dirty="0" smtClean="0">
                <a:latin typeface="Arial" pitchFamily="34" charset="0"/>
                <a:cs typeface="Arial" pitchFamily="34" charset="0"/>
              </a:rPr>
              <a:t>Some ways to improve memory are</a:t>
            </a:r>
          </a:p>
          <a:p>
            <a:pPr lvl="1" algn="just"/>
            <a:r>
              <a:rPr lang="en-US" sz="1800" b="1" dirty="0" smtClean="0">
                <a:latin typeface="Arial" pitchFamily="34" charset="0"/>
                <a:cs typeface="Arial" pitchFamily="34" charset="0"/>
              </a:rPr>
              <a:t>Knowledge of Results, Recitation, Rehearsal, Selection, Organization</a:t>
            </a:r>
          </a:p>
          <a:p>
            <a:endParaRPr lang="en-US" sz="1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4114800"/>
            <a:ext cx="6781800" cy="1828800"/>
          </a:xfrm>
        </p:spPr>
        <p:txBody>
          <a:bodyPr>
            <a:normAutofit/>
          </a:bodyPr>
          <a:lstStyle/>
          <a:p>
            <a:r>
              <a:rPr lang="en-US" sz="3600" b="1" dirty="0" smtClean="0">
                <a:solidFill>
                  <a:schemeClr val="tx1"/>
                </a:solidFill>
                <a:latin typeface="Arial" pitchFamily="34" charset="0"/>
                <a:cs typeface="Arial" pitchFamily="34" charset="0"/>
              </a:rPr>
              <a:t>Motivation and Emotion </a:t>
            </a:r>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1026" name="Picture 2" descr="http://jcdanceco.com/blog/wp-content/uploads/2012/03/emoticons.gif"/>
          <p:cNvPicPr>
            <a:picLocks noChangeAspect="1" noChangeArrowheads="1"/>
          </p:cNvPicPr>
          <p:nvPr/>
        </p:nvPicPr>
        <p:blipFill>
          <a:blip r:embed="rId2" cstate="print"/>
          <a:srcRect/>
          <a:stretch>
            <a:fillRect/>
          </a:stretch>
        </p:blipFill>
        <p:spPr bwMode="auto">
          <a:xfrm>
            <a:off x="2895600" y="609600"/>
            <a:ext cx="5734706" cy="4286251"/>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Motivation</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gn="just"/>
            <a:r>
              <a:rPr lang="en-US" sz="1800" b="1" dirty="0" smtClean="0">
                <a:latin typeface="Arial" pitchFamily="34" charset="0"/>
                <a:cs typeface="Arial" pitchFamily="34" charset="0"/>
              </a:rPr>
              <a:t>Motivation: A psychological process that directs and maintains your behavior toward a goal/motive.</a:t>
            </a:r>
          </a:p>
          <a:p>
            <a:pPr algn="just"/>
            <a:r>
              <a:rPr lang="en-US" sz="1800" b="1" dirty="0" smtClean="0">
                <a:latin typeface="Arial" pitchFamily="34" charset="0"/>
                <a:cs typeface="Arial" pitchFamily="34" charset="0"/>
              </a:rPr>
              <a:t>Motives are the needs, wants, interests, and desires that propel or drive people in certain directions.</a:t>
            </a:r>
          </a:p>
          <a:p>
            <a:pPr algn="just"/>
            <a:r>
              <a:rPr lang="en-US" sz="1800" b="1" dirty="0" smtClean="0">
                <a:latin typeface="Arial" pitchFamily="34" charset="0"/>
                <a:cs typeface="Arial" pitchFamily="34" charset="0"/>
              </a:rPr>
              <a:t>Theories on motivation: </a:t>
            </a:r>
          </a:p>
          <a:p>
            <a:pPr lvl="1" algn="just"/>
            <a:r>
              <a:rPr lang="en-US" sz="1800" b="1" dirty="0" smtClean="0">
                <a:latin typeface="Arial" pitchFamily="34" charset="0"/>
                <a:cs typeface="Arial" pitchFamily="34" charset="0"/>
              </a:rPr>
              <a:t>Learned</a:t>
            </a:r>
          </a:p>
          <a:p>
            <a:pPr lvl="1" algn="just"/>
            <a:r>
              <a:rPr lang="en-US" sz="1800" b="1" dirty="0" smtClean="0">
                <a:latin typeface="Arial" pitchFamily="34" charset="0"/>
                <a:cs typeface="Arial" pitchFamily="34" charset="0"/>
              </a:rPr>
              <a:t>Instinct</a:t>
            </a:r>
          </a:p>
          <a:p>
            <a:pPr lvl="1" algn="just"/>
            <a:r>
              <a:rPr lang="en-US" sz="1800" b="1" dirty="0" smtClean="0">
                <a:latin typeface="Arial" pitchFamily="34" charset="0"/>
                <a:cs typeface="Arial" pitchFamily="34" charset="0"/>
              </a:rPr>
              <a:t>Drive </a:t>
            </a:r>
            <a:r>
              <a:rPr lang="en-US" sz="1800" b="1" dirty="0">
                <a:latin typeface="Arial" pitchFamily="34" charset="0"/>
                <a:cs typeface="Arial" pitchFamily="34" charset="0"/>
              </a:rPr>
              <a:t>d</a:t>
            </a:r>
            <a:r>
              <a:rPr lang="en-US" sz="1800" b="1" dirty="0" smtClean="0">
                <a:latin typeface="Arial" pitchFamily="34" charset="0"/>
                <a:cs typeface="Arial" pitchFamily="34" charset="0"/>
              </a:rPr>
              <a:t>eduction theory</a:t>
            </a:r>
          </a:p>
          <a:p>
            <a:pPr lvl="1" algn="just"/>
            <a:r>
              <a:rPr lang="en-US" sz="1800" b="1" dirty="0" smtClean="0">
                <a:latin typeface="Arial" pitchFamily="34" charset="0"/>
                <a:cs typeface="Arial" pitchFamily="34" charset="0"/>
              </a:rPr>
              <a:t>Arousal theory</a:t>
            </a:r>
          </a:p>
          <a:p>
            <a:pPr lvl="1" algn="just"/>
            <a:r>
              <a:rPr lang="en-US" sz="1800" b="1" dirty="0" smtClean="0">
                <a:latin typeface="Arial" pitchFamily="34" charset="0"/>
                <a:cs typeface="Arial" pitchFamily="34" charset="0"/>
              </a:rPr>
              <a:t>Incentive Approaches: Motivation’s Pull</a:t>
            </a:r>
          </a:p>
          <a:p>
            <a:pPr lvl="1" algn="just"/>
            <a:r>
              <a:rPr lang="en-US" sz="1800" b="1" dirty="0" smtClean="0">
                <a:latin typeface="Arial" pitchFamily="34" charset="0"/>
                <a:cs typeface="Arial" pitchFamily="34" charset="0"/>
              </a:rPr>
              <a:t>Cognitive Approaches: The Thoughts Behind Motivation</a:t>
            </a:r>
          </a:p>
          <a:p>
            <a:pPr lvl="1" algn="just"/>
            <a:r>
              <a:rPr lang="en-US" sz="1800" b="1" dirty="0" smtClean="0">
                <a:latin typeface="Arial" pitchFamily="34" charset="0"/>
                <a:cs typeface="Arial" pitchFamily="34" charset="0"/>
              </a:rPr>
              <a:t>The Need for Achievement: Striving for Success</a:t>
            </a:r>
          </a:p>
          <a:p>
            <a:pPr lvl="1" algn="just"/>
            <a:r>
              <a:rPr lang="en-US" sz="1800" b="1" dirty="0" smtClean="0">
                <a:latin typeface="Arial" pitchFamily="34" charset="0"/>
                <a:cs typeface="Arial" pitchFamily="34" charset="0"/>
              </a:rPr>
              <a:t>Maslow's Hierarchy Of Needs </a:t>
            </a:r>
          </a:p>
          <a:p>
            <a:pPr lvl="1" algn="just"/>
            <a:endParaRPr lang="en-US" sz="1800" b="1" dirty="0" smtClean="0">
              <a:latin typeface="Arial" pitchFamily="34" charset="0"/>
              <a:cs typeface="Arial" pitchFamily="34" charset="0"/>
            </a:endParaRPr>
          </a:p>
          <a:p>
            <a:pPr algn="just"/>
            <a:endParaRPr lang="en-US" sz="1800" b="1" dirty="0">
              <a:latin typeface="Arial" pitchFamily="34" charset="0"/>
              <a:cs typeface="Arial" pitchFamily="34" charset="0"/>
            </a:endParaRPr>
          </a:p>
        </p:txBody>
      </p:sp>
      <p:pic>
        <p:nvPicPr>
          <p:cNvPr id="4" name="Picture 6" descr="C:\Documents and Settings\JStory\Application Data\Microsoft\Media Catalog\Downloaded Clips\cl1f\j0078726.wmf"/>
          <p:cNvPicPr>
            <a:picLocks noChangeAspect="1" noChangeArrowheads="1"/>
          </p:cNvPicPr>
          <p:nvPr/>
        </p:nvPicPr>
        <p:blipFill>
          <a:blip r:embed="rId2" cstate="print"/>
          <a:srcRect/>
          <a:stretch>
            <a:fillRect/>
          </a:stretch>
        </p:blipFill>
        <p:spPr bwMode="auto">
          <a:xfrm flipH="1">
            <a:off x="5334000" y="2743200"/>
            <a:ext cx="3429000" cy="411480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2.bp.blogspot.com/-lSAd6MySBqg/TzVHTxiY68I/AAAAAAAAAVU/oCQy7jBbSC8/s1600/stress-copy.jpg"/>
          <p:cNvPicPr>
            <a:picLocks noChangeAspect="1" noChangeArrowheads="1"/>
          </p:cNvPicPr>
          <p:nvPr/>
        </p:nvPicPr>
        <p:blipFill>
          <a:blip r:embed="rId2" cstate="print"/>
          <a:srcRect/>
          <a:stretch>
            <a:fillRect/>
          </a:stretch>
        </p:blipFill>
        <p:spPr bwMode="auto">
          <a:xfrm>
            <a:off x="4800600" y="3895725"/>
            <a:ext cx="2362200" cy="2657475"/>
          </a:xfrm>
          <a:prstGeom prst="rect">
            <a:avLst/>
          </a:prstGeom>
          <a:noFill/>
        </p:spPr>
      </p:pic>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Motivation In A Particular Instance</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152400" y="1600200"/>
            <a:ext cx="6934200" cy="5181600"/>
          </a:xfrm>
        </p:spPr>
        <p:txBody>
          <a:bodyPr>
            <a:normAutofit/>
          </a:bodyPr>
          <a:lstStyle/>
          <a:p>
            <a:pPr algn="just"/>
            <a:r>
              <a:rPr lang="en-US" sz="1800" b="1" dirty="0" smtClean="0">
                <a:latin typeface="Arial" pitchFamily="34" charset="0"/>
                <a:cs typeface="Arial" pitchFamily="34" charset="0"/>
              </a:rPr>
              <a:t>Motivation of Hunger:  hunger comes from our brain (hypothalamus)</a:t>
            </a:r>
          </a:p>
          <a:p>
            <a:pPr algn="just"/>
            <a:r>
              <a:rPr lang="en-US" sz="1800" b="1" dirty="0" smtClean="0">
                <a:latin typeface="Arial" pitchFamily="34" charset="0"/>
                <a:cs typeface="Arial" pitchFamily="34" charset="0"/>
              </a:rPr>
              <a:t>Biological basis of hunger: varying level of glucose. </a:t>
            </a:r>
          </a:p>
          <a:p>
            <a:pPr algn="just"/>
            <a:r>
              <a:rPr lang="en-US" sz="1800" b="1" dirty="0" smtClean="0">
                <a:latin typeface="Arial" pitchFamily="34" charset="0"/>
                <a:cs typeface="Arial" pitchFamily="34" charset="0"/>
              </a:rPr>
              <a:t>Environmental basis of hunger: </a:t>
            </a:r>
          </a:p>
          <a:p>
            <a:pPr lvl="1" algn="just">
              <a:defRPr/>
            </a:pPr>
            <a:r>
              <a:rPr lang="en-US" sz="1800" b="1" dirty="0">
                <a:latin typeface="Arial" pitchFamily="34" charset="0"/>
                <a:cs typeface="Arial" pitchFamily="34" charset="0"/>
              </a:rPr>
              <a:t>Availability of food</a:t>
            </a:r>
          </a:p>
          <a:p>
            <a:pPr lvl="1" algn="just">
              <a:defRPr/>
            </a:pPr>
            <a:r>
              <a:rPr lang="en-US" sz="1800" b="1" dirty="0">
                <a:latin typeface="Arial" pitchFamily="34" charset="0"/>
                <a:cs typeface="Arial" pitchFamily="34" charset="0"/>
              </a:rPr>
              <a:t>Learned preference and habits</a:t>
            </a:r>
          </a:p>
          <a:p>
            <a:pPr lvl="1" algn="just">
              <a:defRPr/>
            </a:pPr>
            <a:r>
              <a:rPr lang="en-US" sz="1800" b="1" dirty="0">
                <a:latin typeface="Arial" pitchFamily="34" charset="0"/>
                <a:cs typeface="Arial" pitchFamily="34" charset="0"/>
              </a:rPr>
              <a:t>Stress</a:t>
            </a:r>
          </a:p>
          <a:p>
            <a:pPr lvl="1" algn="just">
              <a:defRPr/>
            </a:pPr>
            <a:r>
              <a:rPr lang="en-US" sz="1800" b="1" dirty="0">
                <a:solidFill>
                  <a:srgbClr val="000000"/>
                </a:solidFill>
                <a:latin typeface="Arial" pitchFamily="34" charset="0"/>
                <a:cs typeface="Arial" pitchFamily="34" charset="0"/>
              </a:rPr>
              <a:t>Social </a:t>
            </a:r>
            <a:r>
              <a:rPr lang="en-US" sz="1800" b="1" dirty="0" smtClean="0">
                <a:solidFill>
                  <a:srgbClr val="000000"/>
                </a:solidFill>
                <a:latin typeface="Arial" pitchFamily="34" charset="0"/>
                <a:cs typeface="Arial" pitchFamily="34" charset="0"/>
              </a:rPr>
              <a:t>factors</a:t>
            </a:r>
            <a:endParaRPr lang="en-US" sz="1800" b="1" dirty="0" smtClean="0">
              <a:latin typeface="Arial" pitchFamily="34" charset="0"/>
              <a:cs typeface="Arial" pitchFamily="34" charset="0"/>
            </a:endParaRPr>
          </a:p>
          <a:p>
            <a:pPr algn="just"/>
            <a:r>
              <a:rPr lang="en-US" sz="1800" b="1" dirty="0" smtClean="0">
                <a:latin typeface="Arial" pitchFamily="34" charset="0"/>
                <a:cs typeface="Arial" pitchFamily="34" charset="0"/>
              </a:rPr>
              <a:t>Eating Disorders: </a:t>
            </a:r>
          </a:p>
          <a:p>
            <a:pPr lvl="1" algn="just"/>
            <a:r>
              <a:rPr lang="en-US" sz="1800" b="1" dirty="0" smtClean="0">
                <a:latin typeface="Arial" pitchFamily="34" charset="0"/>
                <a:cs typeface="Arial" pitchFamily="34" charset="0"/>
              </a:rPr>
              <a:t>Anorexia nervosa</a:t>
            </a:r>
          </a:p>
          <a:p>
            <a:pPr lvl="1" algn="just"/>
            <a:r>
              <a:rPr lang="en-US" sz="1800" b="1" dirty="0" smtClean="0">
                <a:latin typeface="Arial" pitchFamily="34" charset="0"/>
                <a:cs typeface="Arial" pitchFamily="34" charset="0"/>
              </a:rPr>
              <a:t>Bulimia</a:t>
            </a:r>
          </a:p>
          <a:p>
            <a:pPr lvl="1" algn="just"/>
            <a:r>
              <a:rPr lang="en-US" sz="1800" b="1" dirty="0" smtClean="0">
                <a:latin typeface="Arial" pitchFamily="34" charset="0"/>
                <a:cs typeface="Arial" pitchFamily="34" charset="0"/>
              </a:rPr>
              <a:t>Obesity </a:t>
            </a:r>
          </a:p>
          <a:p>
            <a:pPr lvl="1" algn="just"/>
            <a:endParaRPr lang="en-US" sz="1800" b="1" dirty="0" smtClean="0">
              <a:latin typeface="Arial" pitchFamily="34" charset="0"/>
              <a:cs typeface="Arial" pitchFamily="34" charset="0"/>
            </a:endParaRPr>
          </a:p>
          <a:p>
            <a:pPr lvl="1" algn="just">
              <a:buNone/>
            </a:pPr>
            <a:endParaRPr lang="en-US" sz="1800" b="1" dirty="0">
              <a:latin typeface="Arial" pitchFamily="34" charset="0"/>
              <a:cs typeface="Arial" pitchFamily="34" charset="0"/>
            </a:endParaRPr>
          </a:p>
        </p:txBody>
      </p:sp>
      <p:pic>
        <p:nvPicPr>
          <p:cNvPr id="4" name="Picture 3" descr="brain_food_hg_clr.gif"/>
          <p:cNvPicPr>
            <a:picLocks noChangeAspect="1"/>
          </p:cNvPicPr>
          <p:nvPr/>
        </p:nvPicPr>
        <p:blipFill>
          <a:blip r:embed="rId3" cstate="print"/>
          <a:srcRect/>
          <a:stretch>
            <a:fillRect/>
          </a:stretch>
        </p:blipFill>
        <p:spPr bwMode="auto">
          <a:xfrm>
            <a:off x="6477000" y="1066800"/>
            <a:ext cx="26670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usinessman_nervous_hg_clr.gif"/>
          <p:cNvPicPr>
            <a:picLocks noChangeAspect="1"/>
          </p:cNvPicPr>
          <p:nvPr/>
        </p:nvPicPr>
        <p:blipFill>
          <a:blip r:embed="rId2" cstate="print"/>
          <a:srcRect/>
          <a:stretch>
            <a:fillRect/>
          </a:stretch>
        </p:blipFill>
        <p:spPr bwMode="auto">
          <a:xfrm>
            <a:off x="6477000" y="0"/>
            <a:ext cx="1438275" cy="1438275"/>
          </a:xfrm>
          <a:prstGeom prst="rect">
            <a:avLst/>
          </a:prstGeom>
          <a:noFill/>
          <a:ln w="9525">
            <a:noFill/>
            <a:miter lim="800000"/>
            <a:headEnd/>
            <a:tailEnd/>
          </a:ln>
        </p:spPr>
      </p:pic>
      <p:sp>
        <p:nvSpPr>
          <p:cNvPr id="2" name="Title 1"/>
          <p:cNvSpPr>
            <a:spLocks noGrp="1"/>
          </p:cNvSpPr>
          <p:nvPr>
            <p:ph type="title"/>
          </p:nvPr>
        </p:nvSpPr>
        <p:spPr>
          <a:xfrm>
            <a:off x="457200" y="0"/>
            <a:ext cx="8229600" cy="1143000"/>
          </a:xfrm>
        </p:spPr>
        <p:txBody>
          <a:bodyPr>
            <a:normAutofit/>
          </a:bodyPr>
          <a:lstStyle/>
          <a:p>
            <a:r>
              <a:rPr lang="en-US" sz="3600" b="1" dirty="0" smtClean="0">
                <a:solidFill>
                  <a:schemeClr val="tx1"/>
                </a:solidFill>
                <a:latin typeface="Arial" pitchFamily="34" charset="0"/>
                <a:cs typeface="Arial" pitchFamily="34" charset="0"/>
              </a:rPr>
              <a:t>Emotions</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228600" y="1600200"/>
            <a:ext cx="8763000" cy="6019800"/>
          </a:xfrm>
        </p:spPr>
        <p:txBody>
          <a:bodyPr>
            <a:noAutofit/>
          </a:bodyPr>
          <a:lstStyle/>
          <a:p>
            <a:pPr algn="just"/>
            <a:r>
              <a:rPr lang="en-US" sz="1800" b="1" dirty="0" smtClean="0">
                <a:latin typeface="Arial" pitchFamily="34" charset="0"/>
                <a:cs typeface="Arial" pitchFamily="34" charset="0"/>
              </a:rPr>
              <a:t>Emotions</a:t>
            </a:r>
          </a:p>
          <a:p>
            <a:pPr lvl="1" algn="just"/>
            <a:r>
              <a:rPr lang="en-US" sz="1800" b="1" dirty="0" smtClean="0">
                <a:latin typeface="Arial" pitchFamily="34" charset="0"/>
                <a:cs typeface="Arial" pitchFamily="34" charset="0"/>
              </a:rPr>
              <a:t>Feelings that generally have both physiological and cognitive elements and that influence behavior</a:t>
            </a:r>
          </a:p>
          <a:p>
            <a:pPr algn="just"/>
            <a:r>
              <a:rPr lang="en-US" sz="1800" b="1" dirty="0" smtClean="0">
                <a:latin typeface="Arial" pitchFamily="34" charset="0"/>
                <a:cs typeface="Arial" pitchFamily="34" charset="0"/>
              </a:rPr>
              <a:t>Example: Fear, surprise, anger, disgust, happiness, sadness.</a:t>
            </a:r>
          </a:p>
          <a:p>
            <a:pPr algn="just"/>
            <a:r>
              <a:rPr lang="en-US" sz="1800" b="1" dirty="0" smtClean="0">
                <a:latin typeface="Arial" pitchFamily="34" charset="0"/>
                <a:cs typeface="Arial" pitchFamily="34" charset="0"/>
              </a:rPr>
              <a:t>Emotion prepare us for an action.</a:t>
            </a:r>
          </a:p>
          <a:p>
            <a:pPr algn="just"/>
            <a:endParaRPr lang="en-US" sz="1800" b="1" dirty="0">
              <a:latin typeface="Arial" pitchFamily="34" charset="0"/>
              <a:cs typeface="Arial" pitchFamily="34" charset="0"/>
            </a:endParaRPr>
          </a:p>
          <a:p>
            <a:pPr algn="just">
              <a:buNone/>
            </a:pPr>
            <a:r>
              <a:rPr lang="en-US" sz="1800" b="1" dirty="0" smtClean="0">
                <a:latin typeface="Arial" pitchFamily="34" charset="0"/>
                <a:cs typeface="Arial" pitchFamily="34" charset="0"/>
              </a:rPr>
              <a:t> </a:t>
            </a:r>
          </a:p>
          <a:p>
            <a:pPr algn="just"/>
            <a:r>
              <a:rPr lang="en-US" sz="1800" b="1" dirty="0" smtClean="0">
                <a:latin typeface="Arial" pitchFamily="34" charset="0"/>
                <a:cs typeface="Arial" pitchFamily="34" charset="0"/>
              </a:rPr>
              <a:t>Theories of  emotion:</a:t>
            </a:r>
          </a:p>
          <a:p>
            <a:pPr lvl="1" algn="just"/>
            <a:r>
              <a:rPr lang="en-US" sz="1800" b="1" dirty="0" err="1" smtClean="0">
                <a:solidFill>
                  <a:srgbClr val="000000"/>
                </a:solidFill>
                <a:latin typeface="Arial" pitchFamily="34" charset="0"/>
                <a:cs typeface="Arial" pitchFamily="34" charset="0"/>
              </a:rPr>
              <a:t>Schachter</a:t>
            </a:r>
            <a:r>
              <a:rPr lang="en-US" sz="1800" b="1" dirty="0" smtClean="0">
                <a:solidFill>
                  <a:srgbClr val="000000"/>
                </a:solidFill>
                <a:latin typeface="Arial" pitchFamily="34" charset="0"/>
                <a:cs typeface="Arial" pitchFamily="34" charset="0"/>
              </a:rPr>
              <a:t>-Singer theory of emotion: that we identify the emotion we are experiencing by observing our environment and comparing ourselves with others.</a:t>
            </a:r>
          </a:p>
          <a:p>
            <a:pPr lvl="1" algn="just"/>
            <a:r>
              <a:rPr lang="en-US" sz="1800" b="1" dirty="0" smtClean="0">
                <a:solidFill>
                  <a:srgbClr val="000000"/>
                </a:solidFill>
                <a:latin typeface="Arial" pitchFamily="34" charset="0"/>
                <a:cs typeface="Arial" pitchFamily="34" charset="0"/>
              </a:rPr>
              <a:t>James-Lange theory of emotion: we experience emotions as a result of physiological changes that produce specific sensations. </a:t>
            </a:r>
          </a:p>
          <a:p>
            <a:pPr lvl="1" algn="just"/>
            <a:endParaRPr lang="en-US" sz="1800" b="1" dirty="0">
              <a:latin typeface="Arial" pitchFamily="34" charset="0"/>
              <a:cs typeface="Arial" pitchFamily="34" charset="0"/>
            </a:endParaRPr>
          </a:p>
        </p:txBody>
      </p:sp>
      <p:pic>
        <p:nvPicPr>
          <p:cNvPr id="5" name="Picture 4" descr="guy_finding_love_on_his_computer_hg_clr.gif"/>
          <p:cNvPicPr>
            <a:picLocks noChangeAspect="1"/>
          </p:cNvPicPr>
          <p:nvPr/>
        </p:nvPicPr>
        <p:blipFill>
          <a:blip r:embed="rId3" cstate="print"/>
          <a:srcRect/>
          <a:stretch>
            <a:fillRect/>
          </a:stretch>
        </p:blipFill>
        <p:spPr bwMode="auto">
          <a:xfrm>
            <a:off x="4648200" y="2667000"/>
            <a:ext cx="1905000" cy="1905000"/>
          </a:xfrm>
          <a:prstGeom prst="rect">
            <a:avLst/>
          </a:prstGeom>
          <a:noFill/>
          <a:ln w="9525">
            <a:noFill/>
            <a:miter lim="800000"/>
            <a:headEnd/>
            <a:tailEnd/>
          </a:ln>
        </p:spPr>
      </p:pic>
      <p:pic>
        <p:nvPicPr>
          <p:cNvPr id="6" name="Picture 5" descr="killer_removes_his_mask_hg_clr.gif"/>
          <p:cNvPicPr>
            <a:picLocks noChangeAspect="1"/>
          </p:cNvPicPr>
          <p:nvPr/>
        </p:nvPicPr>
        <p:blipFill>
          <a:blip r:embed="rId4" cstate="print"/>
          <a:srcRect/>
          <a:stretch>
            <a:fillRect/>
          </a:stretch>
        </p:blipFill>
        <p:spPr bwMode="auto">
          <a:xfrm>
            <a:off x="7239000" y="2362200"/>
            <a:ext cx="1639491"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video 4">
            <a:hlinkClick r:id="" action="ppaction://media"/>
          </p:cNvPr>
          <p:cNvPicPr>
            <a:picLocks noGrp="1" noChangeAspect="1"/>
          </p:cNvPicPr>
          <p:nvPr>
            <p:ph sz="quarter" idx="1"/>
            <a:videoFile r:link="rId1"/>
            <p:extLst>
              <p:ext uri="{DAA4B4D4-6D71-4841-9C94-3DE7FCFB9230}">
                <p14:media xmlns="" xmlns:p14="http://schemas.microsoft.com/office/powerpoint/2010/main" r:embed="rId3"/>
              </p:ext>
            </p:extLst>
          </p:nvPr>
        </p:nvPicPr>
        <p:blipFill>
          <a:blip r:embed="rId4" cstate="print"/>
          <a:stretch>
            <a:fillRect/>
          </a:stretch>
        </p:blipFill>
        <p:spPr>
          <a:xfrm>
            <a:off x="692150" y="1600200"/>
            <a:ext cx="7993063" cy="4495800"/>
          </a:xfrm>
        </p:spPr>
      </p:pic>
      <p:sp>
        <p:nvSpPr>
          <p:cNvPr id="5" name="Title 1"/>
          <p:cNvSpPr txBox="1">
            <a:spLocks/>
          </p:cNvSpPr>
          <p:nvPr/>
        </p:nvSpPr>
        <p:spPr>
          <a:xfrm>
            <a:off x="7732230" y="6324600"/>
            <a:ext cx="1066800" cy="304800"/>
          </a:xfrm>
          <a:prstGeom prst="rect">
            <a:avLst/>
          </a:prstGeom>
        </p:spPr>
        <p:txBody>
          <a:bodyPr vert="horz" anchor="ctr">
            <a:normAutofit fontScale="90000" lnSpcReduction="20000"/>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1800" b="1" dirty="0" smtClean="0">
                <a:solidFill>
                  <a:schemeClr val="tx1"/>
                </a:solidFill>
                <a:latin typeface="Arial" panose="020B0604020202020204" pitchFamily="34" charset="0"/>
                <a:cs typeface="Arial" panose="020B0604020202020204" pitchFamily="34" charset="0"/>
              </a:rPr>
              <a:t>Video 4</a:t>
            </a:r>
            <a:endParaRPr lang="en-US" sz="1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81851313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4114800"/>
            <a:ext cx="6781800" cy="1828800"/>
          </a:xfrm>
        </p:spPr>
        <p:txBody>
          <a:bodyPr>
            <a:normAutofit/>
          </a:bodyPr>
          <a:lstStyle/>
          <a:p>
            <a:r>
              <a:rPr lang="en-US" sz="3600" b="1" dirty="0" smtClean="0">
                <a:solidFill>
                  <a:schemeClr val="tx1"/>
                </a:solidFill>
                <a:latin typeface="Arial" pitchFamily="34" charset="0"/>
                <a:cs typeface="Arial" pitchFamily="34" charset="0"/>
              </a:rPr>
              <a:t>Life-styles, stress and health</a:t>
            </a:r>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41986" name="Picture 2" descr="http://arabiangazette.com/wp-content/uploads/2012/10/healthy-lifestyle.jpg"/>
          <p:cNvPicPr>
            <a:picLocks noChangeAspect="1" noChangeArrowheads="1"/>
          </p:cNvPicPr>
          <p:nvPr/>
        </p:nvPicPr>
        <p:blipFill>
          <a:blip r:embed="rId2" cstate="print"/>
          <a:srcRect/>
          <a:stretch>
            <a:fillRect/>
          </a:stretch>
        </p:blipFill>
        <p:spPr bwMode="auto">
          <a:xfrm>
            <a:off x="3352800" y="762000"/>
            <a:ext cx="3886200" cy="38862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What is a life style?</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609600" y="1752600"/>
            <a:ext cx="7722331" cy="3599316"/>
          </a:xfrm>
        </p:spPr>
        <p:txBody>
          <a:bodyPr>
            <a:normAutofit/>
          </a:bodyPr>
          <a:lstStyle/>
          <a:p>
            <a:pPr marL="0" indent="0" algn="just">
              <a:buNone/>
            </a:pPr>
            <a:r>
              <a:rPr lang="en-US" sz="1800" b="1" dirty="0" smtClean="0">
                <a:latin typeface="Arial" pitchFamily="34" charset="0"/>
                <a:cs typeface="Arial" pitchFamily="34" charset="0"/>
              </a:rPr>
              <a:t>A lifestyle </a:t>
            </a:r>
            <a:r>
              <a:rPr lang="en-US" sz="1800" b="1" dirty="0">
                <a:latin typeface="Arial" pitchFamily="34" charset="0"/>
                <a:cs typeface="Arial" pitchFamily="34" charset="0"/>
              </a:rPr>
              <a:t>is the way a person (or a group) lives. </a:t>
            </a:r>
            <a:endParaRPr lang="en-US" sz="1800" b="1" dirty="0" smtClean="0">
              <a:latin typeface="Arial" pitchFamily="34" charset="0"/>
              <a:cs typeface="Arial" pitchFamily="34" charset="0"/>
            </a:endParaRPr>
          </a:p>
          <a:p>
            <a:pPr marL="0" indent="0" algn="just">
              <a:buNone/>
            </a:pPr>
            <a:r>
              <a:rPr lang="en-US" sz="1800" b="1" dirty="0" smtClean="0">
                <a:latin typeface="Arial" pitchFamily="34" charset="0"/>
                <a:cs typeface="Arial" pitchFamily="34" charset="0"/>
              </a:rPr>
              <a:t>This </a:t>
            </a:r>
            <a:r>
              <a:rPr lang="en-US" sz="1800" b="1" dirty="0">
                <a:latin typeface="Arial" pitchFamily="34" charset="0"/>
                <a:cs typeface="Arial" pitchFamily="34" charset="0"/>
              </a:rPr>
              <a:t>includes patterns of daily </a:t>
            </a:r>
            <a:r>
              <a:rPr lang="en-US" sz="1800" b="1" dirty="0" err="1">
                <a:latin typeface="Arial" pitchFamily="34" charset="0"/>
                <a:cs typeface="Arial" pitchFamily="34" charset="0"/>
              </a:rPr>
              <a:t>activites</a:t>
            </a:r>
            <a:r>
              <a:rPr lang="en-US" sz="1800" b="1" dirty="0">
                <a:latin typeface="Arial" pitchFamily="34" charset="0"/>
                <a:cs typeface="Arial" pitchFamily="34" charset="0"/>
              </a:rPr>
              <a:t>, health behavior, social relations, consumption</a:t>
            </a:r>
            <a:r>
              <a:rPr lang="en-US" sz="1800" b="1" dirty="0" smtClean="0">
                <a:latin typeface="Arial" pitchFamily="34" charset="0"/>
                <a:cs typeface="Arial" pitchFamily="34" charset="0"/>
              </a:rPr>
              <a:t>, and </a:t>
            </a:r>
            <a:r>
              <a:rPr lang="en-US" sz="1800" b="1" dirty="0">
                <a:latin typeface="Arial" pitchFamily="34" charset="0"/>
                <a:cs typeface="Arial" pitchFamily="34" charset="0"/>
              </a:rPr>
              <a:t>leisure time </a:t>
            </a:r>
            <a:r>
              <a:rPr lang="en-US" sz="1800" b="1" dirty="0" smtClean="0">
                <a:latin typeface="Arial" pitchFamily="34" charset="0"/>
                <a:cs typeface="Arial" pitchFamily="34" charset="0"/>
              </a:rPr>
              <a:t>use. </a:t>
            </a:r>
          </a:p>
          <a:p>
            <a:pPr marL="0" indent="0" algn="just">
              <a:buNone/>
            </a:pPr>
            <a:r>
              <a:rPr lang="en-US" sz="1800" b="1" dirty="0" smtClean="0">
                <a:latin typeface="Arial" pitchFamily="34" charset="0"/>
                <a:cs typeface="Arial" pitchFamily="34" charset="0"/>
              </a:rPr>
              <a:t>A </a:t>
            </a:r>
            <a:r>
              <a:rPr lang="en-US" sz="1800" b="1" dirty="0">
                <a:latin typeface="Arial" pitchFamily="34" charset="0"/>
                <a:cs typeface="Arial" pitchFamily="34" charset="0"/>
              </a:rPr>
              <a:t>lifestyle typically also reflects an individual's attitudes, values or worldview.</a:t>
            </a: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352800" y="3429000"/>
            <a:ext cx="2500967" cy="2434401"/>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096000" y="3433292"/>
            <a:ext cx="2434108" cy="2434108"/>
          </a:xfrm>
          <a:prstGeom prst="rect">
            <a:avLst/>
          </a:prstGeom>
        </p:spPr>
      </p:pic>
      <p:sp>
        <p:nvSpPr>
          <p:cNvPr id="6" name="Rectangle 5"/>
          <p:cNvSpPr/>
          <p:nvPr/>
        </p:nvSpPr>
        <p:spPr>
          <a:xfrm>
            <a:off x="685800" y="3581400"/>
            <a:ext cx="2689582" cy="2031325"/>
          </a:xfrm>
          <a:prstGeom prst="rect">
            <a:avLst/>
          </a:prstGeom>
        </p:spPr>
        <p:txBody>
          <a:bodyPr wrap="square">
            <a:spAutoFit/>
          </a:bodyPr>
          <a:lstStyle/>
          <a:p>
            <a:pPr marL="342900" indent="-342900">
              <a:buAutoNum type="arabicPeriod"/>
            </a:pPr>
            <a:r>
              <a:rPr lang="en-US" b="1" dirty="0" smtClean="0">
                <a:latin typeface="Arial" pitchFamily="34" charset="0"/>
                <a:cs typeface="Arial" pitchFamily="34" charset="0"/>
              </a:rPr>
              <a:t>Daily activities:</a:t>
            </a:r>
          </a:p>
          <a:p>
            <a:pPr marL="342900" indent="-342900">
              <a:buAutoNum type="arabicPeriod"/>
            </a:pPr>
            <a:r>
              <a:rPr lang="en-US" b="1" dirty="0" smtClean="0">
                <a:latin typeface="Arial" pitchFamily="34" charset="0"/>
                <a:cs typeface="Arial" pitchFamily="34" charset="0"/>
              </a:rPr>
              <a:t>Health behavior</a:t>
            </a:r>
          </a:p>
          <a:p>
            <a:pPr marL="342900" indent="-342900">
              <a:buAutoNum type="arabicPeriod"/>
            </a:pPr>
            <a:r>
              <a:rPr lang="en-US" b="1" dirty="0" smtClean="0">
                <a:latin typeface="Arial" pitchFamily="34" charset="0"/>
                <a:cs typeface="Arial" pitchFamily="34" charset="0"/>
              </a:rPr>
              <a:t>Consumption</a:t>
            </a:r>
          </a:p>
          <a:p>
            <a:pPr marL="342900" indent="-342900">
              <a:buAutoNum type="arabicPeriod"/>
            </a:pPr>
            <a:r>
              <a:rPr lang="en-US" b="1" dirty="0" smtClean="0">
                <a:latin typeface="Arial" pitchFamily="34" charset="0"/>
                <a:cs typeface="Arial" pitchFamily="34" charset="0"/>
              </a:rPr>
              <a:t>Leisure time use</a:t>
            </a:r>
          </a:p>
          <a:p>
            <a:pPr marL="342900" indent="-342900">
              <a:buAutoNum type="arabicPeriod"/>
            </a:pPr>
            <a:r>
              <a:rPr lang="en-US" b="1" dirty="0" smtClean="0">
                <a:latin typeface="Arial" pitchFamily="34" charset="0"/>
                <a:cs typeface="Arial" pitchFamily="34" charset="0"/>
              </a:rPr>
              <a:t>Individual’s attitude</a:t>
            </a:r>
          </a:p>
          <a:p>
            <a:pPr marL="342900" indent="-342900">
              <a:buAutoNum type="arabicPeriod"/>
            </a:pPr>
            <a:r>
              <a:rPr lang="en-US" b="1" dirty="0" smtClean="0">
                <a:latin typeface="Arial" pitchFamily="34" charset="0"/>
                <a:cs typeface="Arial" pitchFamily="34" charset="0"/>
              </a:rPr>
              <a:t>Values</a:t>
            </a:r>
          </a:p>
          <a:p>
            <a:pPr marL="342900" indent="-342900">
              <a:buAutoNum type="arabicPeriod"/>
            </a:pPr>
            <a:r>
              <a:rPr lang="en-US" b="1" dirty="0" smtClean="0">
                <a:latin typeface="Arial" pitchFamily="34" charset="0"/>
                <a:cs typeface="Arial" pitchFamily="34" charset="0"/>
              </a:rPr>
              <a:t>Worldview</a:t>
            </a:r>
            <a:endParaRPr lang="en-US" b="1" dirty="0">
              <a:latin typeface="Arial" pitchFamily="34" charset="0"/>
              <a:cs typeface="Arial" pitchFamily="34" charset="0"/>
            </a:endParaRPr>
          </a:p>
        </p:txBody>
      </p:sp>
    </p:spTree>
    <p:extLst>
      <p:ext uri="{BB962C8B-B14F-4D97-AF65-F5344CB8AC3E}">
        <p14:creationId xmlns="" xmlns:p14="http://schemas.microsoft.com/office/powerpoint/2010/main" val="35447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What is stress?</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609601" y="1600200"/>
            <a:ext cx="8001000" cy="3599316"/>
          </a:xfrm>
        </p:spPr>
        <p:txBody>
          <a:bodyPr>
            <a:normAutofit/>
          </a:bodyPr>
          <a:lstStyle/>
          <a:p>
            <a:pPr marL="0" indent="0" algn="just">
              <a:buNone/>
            </a:pPr>
            <a:r>
              <a:rPr lang="en-US" sz="1800" b="1" dirty="0">
                <a:latin typeface="Arial" pitchFamily="34" charset="0"/>
                <a:cs typeface="Arial" pitchFamily="34" charset="0"/>
              </a:rPr>
              <a:t>Stress is a feeling of strain and pressure. A state of psychological tension or strain. </a:t>
            </a:r>
          </a:p>
          <a:p>
            <a:pPr marL="0" indent="0" algn="just">
              <a:buNone/>
            </a:pPr>
            <a:r>
              <a:rPr lang="en-US" sz="1800" b="1" dirty="0" smtClean="0">
                <a:latin typeface="Arial" pitchFamily="34" charset="0"/>
                <a:cs typeface="Arial" pitchFamily="34" charset="0"/>
              </a:rPr>
              <a:t>	Symptoms </a:t>
            </a:r>
            <a:r>
              <a:rPr lang="en-US" sz="1800" b="1" dirty="0">
                <a:latin typeface="Arial" pitchFamily="34" charset="0"/>
                <a:cs typeface="Arial" pitchFamily="34" charset="0"/>
              </a:rPr>
              <a:t>may include a sense of being overwhelmed, feelings of anxiety, overall irritability, insecurity, nervousness, social withdrawal, loss of appetite, depression, panic attacks</a:t>
            </a:r>
            <a:r>
              <a:rPr lang="en-US" sz="1800" b="1" dirty="0" smtClean="0">
                <a:latin typeface="Arial" pitchFamily="34" charset="0"/>
                <a:cs typeface="Arial" pitchFamily="34" charset="0"/>
              </a:rPr>
              <a:t>, and exhaustion.</a:t>
            </a:r>
            <a:endParaRPr lang="en-US" sz="1800" b="1" dirty="0">
              <a:latin typeface="Arial" pitchFamily="34" charset="0"/>
              <a:cs typeface="Arial" pitchFamily="34" charset="0"/>
            </a:endParaRP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505200" y="3352800"/>
            <a:ext cx="2590800" cy="3219116"/>
          </a:xfrm>
          <a:prstGeom prst="rect">
            <a:avLst/>
          </a:prstGeom>
        </p:spPr>
      </p:pic>
    </p:spTree>
    <p:extLst>
      <p:ext uri="{BB962C8B-B14F-4D97-AF65-F5344CB8AC3E}">
        <p14:creationId xmlns="" xmlns:p14="http://schemas.microsoft.com/office/powerpoint/2010/main" val="148462544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858000" y="67734"/>
            <a:ext cx="1447800" cy="1608666"/>
          </a:xfrm>
          <a:prstGeom prst="rect">
            <a:avLst/>
          </a:prstGeom>
        </p:spPr>
      </p:pic>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Sources of Stress</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228600" y="1676401"/>
            <a:ext cx="8610600" cy="3733800"/>
          </a:xfrm>
        </p:spPr>
        <p:txBody>
          <a:bodyPr>
            <a:noAutofit/>
          </a:bodyPr>
          <a:lstStyle/>
          <a:p>
            <a:pPr marL="457200" indent="-457200" algn="just">
              <a:buClr>
                <a:schemeClr val="accent1">
                  <a:lumMod val="75000"/>
                </a:schemeClr>
              </a:buClr>
              <a:buSzPct val="90000"/>
              <a:buFont typeface="Arial" panose="020B0604020202020204" pitchFamily="34" charset="0"/>
              <a:buAutoNum type="arabicPeriod"/>
            </a:pPr>
            <a:r>
              <a:rPr lang="en-US" altLang="zh-CN" sz="1800" b="1" dirty="0" smtClean="0">
                <a:latin typeface="Arial" pitchFamily="34" charset="0"/>
                <a:cs typeface="Arial" pitchFamily="34" charset="0"/>
              </a:rPr>
              <a:t>Stressor: </a:t>
            </a:r>
            <a:r>
              <a:rPr lang="en-US" altLang="zh-CN" sz="1800" b="1" dirty="0">
                <a:latin typeface="Arial" pitchFamily="34" charset="0"/>
                <a:cs typeface="Arial" pitchFamily="34" charset="0"/>
              </a:rPr>
              <a:t>Any environmental demand that creates a state of tension or threat and requires change or adaptation. Stressors have physical, chemical and mental responses inside of the body. </a:t>
            </a:r>
            <a:endParaRPr lang="en-US" altLang="zh-CN" sz="1800" b="1" dirty="0" smtClean="0">
              <a:latin typeface="Arial" pitchFamily="34" charset="0"/>
              <a:cs typeface="Arial" pitchFamily="34" charset="0"/>
            </a:endParaRPr>
          </a:p>
          <a:p>
            <a:pPr marL="914400" lvl="1" indent="-457200" algn="just">
              <a:buClr>
                <a:schemeClr val="accent1">
                  <a:lumMod val="75000"/>
                </a:schemeClr>
              </a:buClr>
              <a:buSzPct val="90000"/>
              <a:buFont typeface="Arial" panose="020B0604020202020204" pitchFamily="34" charset="0"/>
              <a:buAutoNum type="arabicPeriod"/>
            </a:pPr>
            <a:r>
              <a:rPr lang="en-US" altLang="zh-CN" sz="1800" b="1" dirty="0" smtClean="0">
                <a:latin typeface="Arial" pitchFamily="34" charset="0"/>
                <a:cs typeface="Arial" pitchFamily="34" charset="0"/>
              </a:rPr>
              <a:t>Physical </a:t>
            </a:r>
            <a:r>
              <a:rPr lang="en-US" altLang="zh-CN" sz="1800" b="1" dirty="0">
                <a:latin typeface="Arial" pitchFamily="34" charset="0"/>
                <a:cs typeface="Arial" pitchFamily="34" charset="0"/>
              </a:rPr>
              <a:t>stressor produce mechanical stresses on skin, bones, ligaments, tendons, muscles and nerves that cause tissue deformation and in extreme cases tissue failure. </a:t>
            </a:r>
            <a:endParaRPr lang="en-US" altLang="zh-CN" sz="1800" b="1" dirty="0" smtClean="0">
              <a:latin typeface="Arial" pitchFamily="34" charset="0"/>
              <a:cs typeface="Arial" pitchFamily="34" charset="0"/>
            </a:endParaRPr>
          </a:p>
          <a:p>
            <a:pPr marL="914400" lvl="1" indent="-457200" algn="just">
              <a:buClr>
                <a:schemeClr val="accent1">
                  <a:lumMod val="75000"/>
                </a:schemeClr>
              </a:buClr>
              <a:buSzPct val="90000"/>
              <a:buFont typeface="Arial" panose="020B0604020202020204" pitchFamily="34" charset="0"/>
              <a:buAutoNum type="arabicPeriod"/>
            </a:pPr>
            <a:r>
              <a:rPr lang="en-US" altLang="zh-CN" sz="1800" b="1" dirty="0" smtClean="0">
                <a:latin typeface="Arial" pitchFamily="34" charset="0"/>
                <a:cs typeface="Arial" pitchFamily="34" charset="0"/>
              </a:rPr>
              <a:t>Chemical </a:t>
            </a:r>
            <a:r>
              <a:rPr lang="en-US" altLang="zh-CN" sz="1800" b="1" dirty="0">
                <a:latin typeface="Arial" pitchFamily="34" charset="0"/>
                <a:cs typeface="Arial" pitchFamily="34" charset="0"/>
              </a:rPr>
              <a:t>stresses also produce biomechanical responses associated with metabolism and tissue repair. Physical stressors may produce pain and impair work performance. Chronic pain and impairment requiring medical attention may result from extreme physical stressor or if there is not sufficient recovery time between successive </a:t>
            </a:r>
            <a:r>
              <a:rPr lang="en-US" altLang="zh-CN" sz="1800" b="1" dirty="0" smtClean="0">
                <a:latin typeface="Arial" pitchFamily="34" charset="0"/>
                <a:cs typeface="Arial" pitchFamily="34" charset="0"/>
              </a:rPr>
              <a:t>exposures. </a:t>
            </a:r>
          </a:p>
          <a:p>
            <a:pPr marL="914400" lvl="1" indent="-457200" algn="just">
              <a:buClr>
                <a:schemeClr val="accent1">
                  <a:lumMod val="75000"/>
                </a:schemeClr>
              </a:buClr>
              <a:buSzPct val="90000"/>
              <a:buFont typeface="Arial" panose="020B0604020202020204" pitchFamily="34" charset="0"/>
              <a:buAutoNum type="arabicPeriod"/>
            </a:pPr>
            <a:r>
              <a:rPr lang="en-US" altLang="zh-CN" sz="1800" b="1" dirty="0" smtClean="0">
                <a:latin typeface="Arial" pitchFamily="34" charset="0"/>
                <a:cs typeface="Arial" pitchFamily="34" charset="0"/>
              </a:rPr>
              <a:t>Stressors </a:t>
            </a:r>
            <a:r>
              <a:rPr lang="en-US" altLang="zh-CN" sz="1800" b="1" dirty="0">
                <a:latin typeface="Arial" pitchFamily="34" charset="0"/>
                <a:cs typeface="Arial" pitchFamily="34" charset="0"/>
              </a:rPr>
              <a:t>may also affect mental function and performance. </a:t>
            </a:r>
          </a:p>
          <a:p>
            <a:pPr marL="457200" indent="-457200" algn="just">
              <a:buClr>
                <a:schemeClr val="accent1">
                  <a:lumMod val="75000"/>
                </a:schemeClr>
              </a:buClr>
              <a:buSzPct val="90000"/>
              <a:buFont typeface="Arial" panose="020B0604020202020204" pitchFamily="34" charset="0"/>
              <a:buAutoNum type="arabicPeriod"/>
            </a:pPr>
            <a:r>
              <a:rPr lang="en-US" altLang="zh-CN" sz="1800" b="1" dirty="0" smtClean="0">
                <a:latin typeface="Arial" pitchFamily="34" charset="0"/>
                <a:cs typeface="Arial" pitchFamily="34" charset="0"/>
              </a:rPr>
              <a:t>Change: The change in life or life activities may cause stress for some people.</a:t>
            </a:r>
            <a:endParaRPr lang="en-US" altLang="zh-CN" sz="1800" b="1" dirty="0">
              <a:latin typeface="Arial" pitchFamily="34" charset="0"/>
              <a:cs typeface="Arial" pitchFamily="34" charset="0"/>
            </a:endParaRPr>
          </a:p>
          <a:p>
            <a:pPr marL="457200" indent="-457200" algn="just">
              <a:buAutoNum type="arabicPeriod"/>
            </a:pPr>
            <a:endParaRPr lang="en-US" altLang="zh-CN" sz="1800" b="1" dirty="0" smtClean="0">
              <a:latin typeface="Arial" pitchFamily="34" charset="0"/>
              <a:cs typeface="Arial" pitchFamily="34" charset="0"/>
            </a:endParaRPr>
          </a:p>
          <a:p>
            <a:pPr marL="457200" indent="-457200">
              <a:buAutoNum type="arabicPeriod"/>
            </a:pPr>
            <a:endParaRPr lang="en-US" altLang="zh-CN" sz="1800" b="1" dirty="0" smtClean="0">
              <a:solidFill>
                <a:srgbClr val="FFFF00"/>
              </a:solidFill>
              <a:latin typeface="Arial" pitchFamily="34" charset="0"/>
              <a:cs typeface="Arial" pitchFamily="34" charset="0"/>
            </a:endParaRPr>
          </a:p>
        </p:txBody>
      </p:sp>
    </p:spTree>
    <p:extLst>
      <p:ext uri="{BB962C8B-B14F-4D97-AF65-F5344CB8AC3E}">
        <p14:creationId xmlns="" xmlns:p14="http://schemas.microsoft.com/office/powerpoint/2010/main" val="10126634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tx1"/>
                </a:solidFill>
                <a:latin typeface="Arial" pitchFamily="34" charset="0"/>
                <a:cs typeface="Arial" pitchFamily="34" charset="0"/>
              </a:rPr>
              <a:t>Sources of </a:t>
            </a:r>
            <a:r>
              <a:rPr lang="en-US" sz="3600" b="1" dirty="0" smtClean="0">
                <a:solidFill>
                  <a:schemeClr val="tx1"/>
                </a:solidFill>
                <a:latin typeface="Arial" pitchFamily="34" charset="0"/>
                <a:cs typeface="Arial" pitchFamily="34" charset="0"/>
              </a:rPr>
              <a:t>Stress (continued…)</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304800" y="1828800"/>
            <a:ext cx="6042959" cy="4553324"/>
          </a:xfrm>
        </p:spPr>
        <p:txBody>
          <a:bodyPr>
            <a:normAutofit/>
          </a:bodyPr>
          <a:lstStyle/>
          <a:p>
            <a:pPr marL="0" indent="0">
              <a:buClr>
                <a:schemeClr val="accent1">
                  <a:lumMod val="75000"/>
                </a:schemeClr>
              </a:buClr>
              <a:buSzPct val="75000"/>
              <a:buNone/>
            </a:pPr>
            <a:r>
              <a:rPr lang="en-US" sz="1800" b="1" dirty="0" smtClean="0">
                <a:latin typeface="Arial" pitchFamily="34" charset="0"/>
                <a:cs typeface="Arial" pitchFamily="34" charset="0"/>
              </a:rPr>
              <a:t>3</a:t>
            </a:r>
            <a:r>
              <a:rPr lang="en-US" sz="1800" b="1" dirty="0">
                <a:latin typeface="Arial" pitchFamily="34" charset="0"/>
                <a:cs typeface="Arial" pitchFamily="34" charset="0"/>
              </a:rPr>
              <a:t>. Everyday </a:t>
            </a:r>
            <a:r>
              <a:rPr lang="en-US" sz="1800" b="1" dirty="0" smtClean="0">
                <a:latin typeface="Arial" pitchFamily="34" charset="0"/>
                <a:cs typeface="Arial" pitchFamily="34" charset="0"/>
              </a:rPr>
              <a:t>hassles</a:t>
            </a:r>
          </a:p>
          <a:p>
            <a:pPr marL="0" indent="0" algn="just">
              <a:buClr>
                <a:schemeClr val="accent1">
                  <a:lumMod val="75000"/>
                </a:schemeClr>
              </a:buClr>
              <a:buSzPct val="75000"/>
              <a:buNone/>
            </a:pPr>
            <a:r>
              <a:rPr lang="en-US" sz="1800" b="1" dirty="0">
                <a:latin typeface="Arial" pitchFamily="34" charset="0"/>
                <a:cs typeface="Arial" pitchFamily="34" charset="0"/>
              </a:rPr>
              <a:t>During daily interaction with your environment (which means: living your life) </a:t>
            </a:r>
            <a:r>
              <a:rPr lang="en-US" sz="1800" b="1" dirty="0" smtClean="0">
                <a:latin typeface="Arial" pitchFamily="34" charset="0"/>
                <a:cs typeface="Arial" pitchFamily="34" charset="0"/>
              </a:rPr>
              <a:t>people </a:t>
            </a:r>
            <a:r>
              <a:rPr lang="en-US" sz="1800" b="1" dirty="0">
                <a:latin typeface="Arial" pitchFamily="34" charset="0"/>
                <a:cs typeface="Arial" pitchFamily="34" charset="0"/>
              </a:rPr>
              <a:t>can run into all sorts of situations that can give stress</a:t>
            </a:r>
            <a:r>
              <a:rPr lang="en-US" sz="1800" b="1" dirty="0" smtClean="0">
                <a:latin typeface="Arial" pitchFamily="34" charset="0"/>
                <a:cs typeface="Arial" pitchFamily="34" charset="0"/>
              </a:rPr>
              <a:t>.</a:t>
            </a:r>
          </a:p>
          <a:p>
            <a:pPr marL="457200" indent="-457200" algn="just">
              <a:buClr>
                <a:schemeClr val="accent1">
                  <a:lumMod val="75000"/>
                </a:schemeClr>
              </a:buClr>
              <a:buSzPct val="75000"/>
              <a:buFont typeface="+mj-lt"/>
              <a:buAutoNum type="alphaLcParenR"/>
            </a:pPr>
            <a:r>
              <a:rPr lang="en-US" altLang="zh-CN" sz="1800" b="1" dirty="0">
                <a:latin typeface="Arial" pitchFamily="34" charset="0"/>
                <a:cs typeface="Arial" pitchFamily="34" charset="0"/>
              </a:rPr>
              <a:t>Pressure: A feeling that one must speed up, intensify, or change the direction of one’s behavior or live up to a higher standard of performance. </a:t>
            </a:r>
          </a:p>
          <a:p>
            <a:pPr marL="457200" indent="-457200" algn="just">
              <a:buClr>
                <a:schemeClr val="accent1">
                  <a:lumMod val="75000"/>
                </a:schemeClr>
              </a:buClr>
              <a:buSzPct val="75000"/>
              <a:buFont typeface="+mj-lt"/>
              <a:buAutoNum type="alphaLcParenR"/>
            </a:pPr>
            <a:r>
              <a:rPr lang="en-US" altLang="zh-CN" sz="1800" b="1" dirty="0">
                <a:latin typeface="Arial" pitchFamily="34" charset="0"/>
                <a:cs typeface="Arial" pitchFamily="34" charset="0"/>
              </a:rPr>
              <a:t>Frustration: The feeling that occurs when a person is prevented from reaching a goal</a:t>
            </a:r>
            <a:r>
              <a:rPr lang="en-US" altLang="zh-CN" sz="1800" b="1" dirty="0" smtClean="0">
                <a:latin typeface="Arial" pitchFamily="34" charset="0"/>
                <a:cs typeface="Arial" pitchFamily="34" charset="0"/>
              </a:rPr>
              <a:t>.</a:t>
            </a:r>
          </a:p>
          <a:p>
            <a:pPr marL="457200" indent="-457200" algn="just">
              <a:buClr>
                <a:schemeClr val="accent1">
                  <a:lumMod val="75000"/>
                </a:schemeClr>
              </a:buClr>
              <a:buSzPct val="75000"/>
              <a:buFont typeface="+mj-lt"/>
              <a:buAutoNum type="alphaLcParenR"/>
            </a:pPr>
            <a:r>
              <a:rPr lang="en-US" altLang="zh-CN" sz="1800" b="1" dirty="0">
                <a:latin typeface="Arial" pitchFamily="34" charset="0"/>
                <a:cs typeface="Arial" pitchFamily="34" charset="0"/>
              </a:rPr>
              <a:t>Conflict: Simultaneous existence of incompatible demands, opportunities, needs,  or goals. </a:t>
            </a:r>
          </a:p>
          <a:p>
            <a:pPr marL="0" indent="0" algn="just">
              <a:buNone/>
            </a:pPr>
            <a:endParaRPr lang="en-US" altLang="zh-CN" sz="1800" b="1" dirty="0">
              <a:effectLst>
                <a:outerShdw blurRad="38100" dist="38100" dir="2700000" algn="tl">
                  <a:srgbClr val="000000">
                    <a:alpha val="43137"/>
                  </a:srgbClr>
                </a:outerShdw>
              </a:effectLst>
              <a:latin typeface="Arial" pitchFamily="34" charset="0"/>
              <a:cs typeface="Arial" pitchFamily="34" charset="0"/>
            </a:endParaRPr>
          </a:p>
          <a:p>
            <a:pPr marL="457200" indent="-457200" algn="just">
              <a:buFont typeface="+mj-lt"/>
              <a:buAutoNum type="alphaLcParenR"/>
            </a:pPr>
            <a:endParaRPr lang="en-US" sz="1800" b="1" dirty="0">
              <a:effectLst>
                <a:outerShdw blurRad="38100" dist="38100" dir="2700000" algn="tl">
                  <a:srgbClr val="000000">
                    <a:alpha val="43137"/>
                  </a:srgbClr>
                </a:outerShdw>
              </a:effectLst>
              <a:latin typeface="Arial" pitchFamily="34" charset="0"/>
              <a:cs typeface="Arial" pitchFamily="34" charset="0"/>
            </a:endParaRP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324600" y="2286000"/>
            <a:ext cx="2604179" cy="1587309"/>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629400" y="4114800"/>
            <a:ext cx="2135981" cy="1600200"/>
          </a:xfrm>
          <a:prstGeom prst="rect">
            <a:avLst/>
          </a:prstGeom>
        </p:spPr>
      </p:pic>
    </p:spTree>
    <p:extLst>
      <p:ext uri="{BB962C8B-B14F-4D97-AF65-F5344CB8AC3E}">
        <p14:creationId xmlns="" xmlns:p14="http://schemas.microsoft.com/office/powerpoint/2010/main" val="37921776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329487" y="3200400"/>
            <a:ext cx="1814513" cy="1885950"/>
          </a:xfrm>
          <a:prstGeom prst="rect">
            <a:avLst/>
          </a:prstGeom>
        </p:spPr>
      </p:pic>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Causes of stress</a:t>
            </a:r>
            <a:endParaRPr lang="en-US" sz="3600" b="1" dirty="0">
              <a:solidFill>
                <a:schemeClr val="tx1"/>
              </a:solidFill>
              <a:latin typeface="Arial" pitchFamily="34" charset="0"/>
              <a:cs typeface="Arial" pitchFamily="34" charset="0"/>
            </a:endParaRPr>
          </a:p>
        </p:txBody>
      </p:sp>
      <p:sp>
        <p:nvSpPr>
          <p:cNvPr id="5" name="Content Placeholder 4"/>
          <p:cNvSpPr>
            <a:spLocks noGrp="1"/>
          </p:cNvSpPr>
          <p:nvPr>
            <p:ph idx="1"/>
          </p:nvPr>
        </p:nvSpPr>
        <p:spPr>
          <a:xfrm>
            <a:off x="228600" y="1676400"/>
            <a:ext cx="7239000" cy="5016321"/>
          </a:xfrm>
        </p:spPr>
        <p:txBody>
          <a:bodyPr>
            <a:normAutofit lnSpcReduction="10000"/>
          </a:bodyPr>
          <a:lstStyle/>
          <a:p>
            <a:pPr marL="457200" indent="-457200" algn="just">
              <a:buClr>
                <a:schemeClr val="accent1">
                  <a:lumMod val="75000"/>
                </a:schemeClr>
              </a:buClr>
              <a:buSzPct val="80000"/>
              <a:buFont typeface="+mj-lt"/>
              <a:buAutoNum type="arabicPeriod"/>
            </a:pPr>
            <a:r>
              <a:rPr lang="en-US" sz="1800" b="1" dirty="0" smtClean="0">
                <a:solidFill>
                  <a:schemeClr val="accent1">
                    <a:lumMod val="75000"/>
                  </a:schemeClr>
                </a:solidFill>
                <a:latin typeface="Arial" pitchFamily="34" charset="0"/>
                <a:cs typeface="Arial" pitchFamily="34" charset="0"/>
              </a:rPr>
              <a:t>Financial </a:t>
            </a:r>
            <a:r>
              <a:rPr lang="en-US" sz="1800" b="1" dirty="0">
                <a:solidFill>
                  <a:schemeClr val="accent1">
                    <a:lumMod val="75000"/>
                  </a:schemeClr>
                </a:solidFill>
                <a:latin typeface="Arial" pitchFamily="34" charset="0"/>
                <a:cs typeface="Arial" pitchFamily="34" charset="0"/>
              </a:rPr>
              <a:t>Problems </a:t>
            </a:r>
            <a:r>
              <a:rPr lang="en-US" sz="1800" b="1" dirty="0" smtClean="0">
                <a:latin typeface="Arial" pitchFamily="34" charset="0"/>
                <a:cs typeface="Arial" pitchFamily="34" charset="0"/>
              </a:rPr>
              <a:t>– You </a:t>
            </a:r>
            <a:r>
              <a:rPr lang="en-US" sz="1800" b="1" dirty="0">
                <a:latin typeface="Arial" pitchFamily="34" charset="0"/>
                <a:cs typeface="Arial" pitchFamily="34" charset="0"/>
              </a:rPr>
              <a:t>and your family are not be able to do what you want to due to lack of money. </a:t>
            </a:r>
            <a:endParaRPr lang="en-US" sz="1800" b="1" dirty="0" smtClean="0">
              <a:latin typeface="Arial" pitchFamily="34" charset="0"/>
              <a:cs typeface="Arial" pitchFamily="34" charset="0"/>
            </a:endParaRPr>
          </a:p>
          <a:p>
            <a:pPr marL="457200" indent="-457200" algn="just">
              <a:buClr>
                <a:schemeClr val="accent1">
                  <a:lumMod val="75000"/>
                </a:schemeClr>
              </a:buClr>
              <a:buSzPct val="80000"/>
              <a:buFont typeface="+mj-lt"/>
              <a:buAutoNum type="arabicPeriod"/>
            </a:pPr>
            <a:r>
              <a:rPr lang="en-US" sz="1800" b="1" dirty="0" smtClean="0">
                <a:solidFill>
                  <a:schemeClr val="accent1">
                    <a:lumMod val="75000"/>
                  </a:schemeClr>
                </a:solidFill>
                <a:latin typeface="Arial" pitchFamily="34" charset="0"/>
                <a:cs typeface="Arial" pitchFamily="34" charset="0"/>
              </a:rPr>
              <a:t>Workplace </a:t>
            </a:r>
            <a:r>
              <a:rPr lang="en-US" sz="1800" b="1" dirty="0">
                <a:solidFill>
                  <a:schemeClr val="accent1">
                    <a:lumMod val="75000"/>
                  </a:schemeClr>
                </a:solidFill>
                <a:latin typeface="Arial" pitchFamily="34" charset="0"/>
                <a:cs typeface="Arial" pitchFamily="34" charset="0"/>
              </a:rPr>
              <a:t>Stress </a:t>
            </a:r>
            <a:r>
              <a:rPr lang="en-US" sz="1800" b="1" dirty="0">
                <a:latin typeface="Arial" pitchFamily="34" charset="0"/>
                <a:cs typeface="Arial" pitchFamily="34" charset="0"/>
              </a:rPr>
              <a:t>– Stress at workplace is another of the main causes of stress. You may be worried about your next promotion. You might be facing the negative or bullying behavior of your boss. </a:t>
            </a:r>
            <a:endParaRPr lang="en-US" sz="1800" b="1" dirty="0" smtClean="0">
              <a:latin typeface="Arial" pitchFamily="34" charset="0"/>
              <a:cs typeface="Arial" pitchFamily="34" charset="0"/>
            </a:endParaRPr>
          </a:p>
          <a:p>
            <a:pPr marL="457200" indent="-457200" algn="just">
              <a:buClr>
                <a:schemeClr val="accent1">
                  <a:lumMod val="75000"/>
                </a:schemeClr>
              </a:buClr>
              <a:buSzPct val="80000"/>
              <a:buFont typeface="+mj-lt"/>
              <a:buAutoNum type="arabicPeriod" startAt="3"/>
            </a:pPr>
            <a:r>
              <a:rPr lang="en-US" sz="1800" b="1" dirty="0" smtClean="0">
                <a:solidFill>
                  <a:schemeClr val="accent1">
                    <a:lumMod val="75000"/>
                  </a:schemeClr>
                </a:solidFill>
                <a:latin typeface="Arial" pitchFamily="34" charset="0"/>
                <a:cs typeface="Arial" pitchFamily="34" charset="0"/>
              </a:rPr>
              <a:t>Personal Relationships </a:t>
            </a:r>
            <a:r>
              <a:rPr lang="en-US" sz="1800" b="1" dirty="0" smtClean="0">
                <a:latin typeface="Arial" pitchFamily="34" charset="0"/>
                <a:cs typeface="Arial" pitchFamily="34" charset="0"/>
              </a:rPr>
              <a:t>– Studies of children, attitude of relatives, arguments with spouse or children, change of place due to requirements of your job, illness of a family member.</a:t>
            </a:r>
          </a:p>
          <a:p>
            <a:pPr marL="457200" indent="-457200" algn="just">
              <a:buClr>
                <a:schemeClr val="accent1">
                  <a:lumMod val="75000"/>
                </a:schemeClr>
              </a:buClr>
              <a:buSzPct val="80000"/>
              <a:buFont typeface="+mj-lt"/>
              <a:buAutoNum type="arabicPeriod" startAt="3"/>
            </a:pPr>
            <a:r>
              <a:rPr lang="en-US" sz="1800" b="1" dirty="0" smtClean="0">
                <a:solidFill>
                  <a:schemeClr val="accent1">
                    <a:lumMod val="75000"/>
                  </a:schemeClr>
                </a:solidFill>
                <a:latin typeface="Arial" pitchFamily="34" charset="0"/>
                <a:cs typeface="Arial" pitchFamily="34" charset="0"/>
              </a:rPr>
              <a:t>Health</a:t>
            </a:r>
            <a:r>
              <a:rPr lang="en-US" sz="1800" b="1" dirty="0" smtClean="0">
                <a:latin typeface="Arial" pitchFamily="34" charset="0"/>
                <a:cs typeface="Arial" pitchFamily="34" charset="0"/>
              </a:rPr>
              <a:t> – Heart diseases, hypertension, problems with eye sight and sugar afflict many people becoming a major cause of life stress for them. </a:t>
            </a:r>
          </a:p>
          <a:p>
            <a:pPr marL="457200" indent="-457200" algn="just">
              <a:buClr>
                <a:schemeClr val="accent1">
                  <a:lumMod val="75000"/>
                </a:schemeClr>
              </a:buClr>
              <a:buSzPct val="80000"/>
              <a:buFont typeface="+mj-lt"/>
              <a:buAutoNum type="arabicPeriod" startAt="3"/>
            </a:pPr>
            <a:r>
              <a:rPr lang="en-US" sz="1800" b="1" dirty="0" smtClean="0">
                <a:solidFill>
                  <a:schemeClr val="accent1">
                    <a:lumMod val="75000"/>
                  </a:schemeClr>
                </a:solidFill>
                <a:latin typeface="Arial" pitchFamily="34" charset="0"/>
                <a:cs typeface="Arial" pitchFamily="34" charset="0"/>
              </a:rPr>
              <a:t>Irritants</a:t>
            </a:r>
            <a:r>
              <a:rPr lang="en-US" sz="1800" b="1" dirty="0" smtClean="0">
                <a:latin typeface="Arial" pitchFamily="34" charset="0"/>
                <a:cs typeface="Arial" pitchFamily="34" charset="0"/>
              </a:rPr>
              <a:t> - Besides the ones that are mentioned earlier there are those annoyances and irritations that you encounter in your daily lives which go on to become biggest causes of stress for you. </a:t>
            </a:r>
          </a:p>
          <a:p>
            <a:pPr marL="457200" indent="-457200" algn="just">
              <a:buClr>
                <a:schemeClr val="accent1">
                  <a:lumMod val="75000"/>
                </a:schemeClr>
              </a:buClr>
              <a:buSzPct val="80000"/>
              <a:buFont typeface="+mj-lt"/>
              <a:buAutoNum type="arabicPeriod" startAt="3"/>
            </a:pPr>
            <a:endParaRPr lang="en-US" sz="1800" b="1" dirty="0">
              <a:latin typeface="Arial" pitchFamily="34" charset="0"/>
              <a:cs typeface="Arial" pitchFamily="34" charset="0"/>
            </a:endParaRPr>
          </a:p>
        </p:txBody>
      </p:sp>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543800" y="1676400"/>
            <a:ext cx="1454514" cy="1285875"/>
          </a:xfrm>
          <a:prstGeom prst="rect">
            <a:avLst/>
          </a:prstGeom>
        </p:spPr>
      </p:pic>
    </p:spTree>
    <p:extLst>
      <p:ext uri="{BB962C8B-B14F-4D97-AF65-F5344CB8AC3E}">
        <p14:creationId xmlns="" xmlns:p14="http://schemas.microsoft.com/office/powerpoint/2010/main" val="225324686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Effects of stress</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685800" y="2057401"/>
            <a:ext cx="4876800" cy="2590800"/>
          </a:xfrm>
        </p:spPr>
        <p:txBody>
          <a:bodyPr>
            <a:normAutofit/>
          </a:bodyPr>
          <a:lstStyle/>
          <a:p>
            <a:pPr marL="457200" indent="-457200" algn="just">
              <a:buClr>
                <a:schemeClr val="accent1">
                  <a:lumMod val="75000"/>
                </a:schemeClr>
              </a:buClr>
              <a:buSzPct val="77000"/>
              <a:buFont typeface="+mj-lt"/>
              <a:buAutoNum type="arabicPeriod"/>
            </a:pPr>
            <a:r>
              <a:rPr lang="en-US" sz="1800" b="1" dirty="0" smtClean="0">
                <a:latin typeface="Arial" pitchFamily="34" charset="0"/>
                <a:cs typeface="Arial" pitchFamily="34" charset="0"/>
              </a:rPr>
              <a:t>Memory Loss</a:t>
            </a:r>
          </a:p>
          <a:p>
            <a:pPr marL="457200" indent="-457200" algn="just">
              <a:buClr>
                <a:schemeClr val="accent1">
                  <a:lumMod val="75000"/>
                </a:schemeClr>
              </a:buClr>
              <a:buSzPct val="77000"/>
              <a:buFont typeface="+mj-lt"/>
              <a:buAutoNum type="arabicPeriod"/>
            </a:pPr>
            <a:r>
              <a:rPr lang="en-US" sz="1800" b="1" dirty="0" smtClean="0">
                <a:latin typeface="Arial" pitchFamily="34" charset="0"/>
                <a:cs typeface="Arial" pitchFamily="34" charset="0"/>
              </a:rPr>
              <a:t>Moodiness</a:t>
            </a:r>
          </a:p>
          <a:p>
            <a:pPr marL="457200" indent="-457200" algn="just">
              <a:buClr>
                <a:schemeClr val="accent1">
                  <a:lumMod val="75000"/>
                </a:schemeClr>
              </a:buClr>
              <a:buSzPct val="77000"/>
              <a:buFont typeface="+mj-lt"/>
              <a:buAutoNum type="arabicPeriod"/>
            </a:pPr>
            <a:r>
              <a:rPr lang="en-US" sz="1800" b="1" dirty="0" smtClean="0">
                <a:latin typeface="Arial" pitchFamily="34" charset="0"/>
                <a:cs typeface="Arial" pitchFamily="34" charset="0"/>
              </a:rPr>
              <a:t>Sweating the Small Stuff</a:t>
            </a:r>
          </a:p>
          <a:p>
            <a:pPr marL="457200" indent="-457200" algn="just">
              <a:buClr>
                <a:schemeClr val="accent1">
                  <a:lumMod val="75000"/>
                </a:schemeClr>
              </a:buClr>
              <a:buSzPct val="77000"/>
              <a:buFont typeface="+mj-lt"/>
              <a:buAutoNum type="arabicPeriod"/>
            </a:pPr>
            <a:r>
              <a:rPr lang="en-US" sz="1800" b="1" dirty="0" smtClean="0">
                <a:latin typeface="Arial" pitchFamily="34" charset="0"/>
                <a:cs typeface="Arial" pitchFamily="34" charset="0"/>
              </a:rPr>
              <a:t>Undiagnosed Illness</a:t>
            </a:r>
          </a:p>
          <a:p>
            <a:pPr marL="457200" indent="-457200" algn="just">
              <a:buClr>
                <a:schemeClr val="accent1">
                  <a:lumMod val="75000"/>
                </a:schemeClr>
              </a:buClr>
              <a:buSzPct val="77000"/>
              <a:buFont typeface="+mj-lt"/>
              <a:buAutoNum type="arabicPeriod"/>
            </a:pPr>
            <a:r>
              <a:rPr lang="en-US" sz="1800" b="1" dirty="0" smtClean="0">
                <a:latin typeface="Arial" pitchFamily="34" charset="0"/>
                <a:cs typeface="Arial" pitchFamily="34" charset="0"/>
              </a:rPr>
              <a:t>Carbohydrate Cravings</a:t>
            </a:r>
          </a:p>
        </p:txBody>
      </p:sp>
      <p:pic>
        <p:nvPicPr>
          <p:cNvPr id="4" name="Picture 3"/>
          <p:cNvPicPr>
            <a:picLocks noChangeAspect="1"/>
          </p:cNvPicPr>
          <p:nvPr/>
        </p:nvPicPr>
        <p:blipFill>
          <a:blip r:embed="rId2" cstate="print"/>
          <a:stretch>
            <a:fillRect/>
          </a:stretch>
        </p:blipFill>
        <p:spPr>
          <a:xfrm>
            <a:off x="5486400" y="1828800"/>
            <a:ext cx="1727579" cy="4573126"/>
          </a:xfrm>
          <a:prstGeom prst="rect">
            <a:avLst/>
          </a:prstGeom>
        </p:spPr>
      </p:pic>
    </p:spTree>
    <p:extLst>
      <p:ext uri="{BB962C8B-B14F-4D97-AF65-F5344CB8AC3E}">
        <p14:creationId xmlns="" xmlns:p14="http://schemas.microsoft.com/office/powerpoint/2010/main" val="132088120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What is health?</a:t>
            </a:r>
            <a:endParaRPr lang="en-US" sz="3600" b="1" dirty="0">
              <a:solidFill>
                <a:schemeClr val="tx1"/>
              </a:solidFill>
              <a:latin typeface="Arial" pitchFamily="34" charset="0"/>
              <a:cs typeface="Arial" pitchFamily="34" charset="0"/>
            </a:endParaRPr>
          </a:p>
        </p:txBody>
      </p:sp>
      <p:sp>
        <p:nvSpPr>
          <p:cNvPr id="5" name="Content Placeholder 4"/>
          <p:cNvSpPr>
            <a:spLocks noGrp="1"/>
          </p:cNvSpPr>
          <p:nvPr>
            <p:ph idx="1"/>
          </p:nvPr>
        </p:nvSpPr>
        <p:spPr>
          <a:xfrm>
            <a:off x="533400" y="1676400"/>
            <a:ext cx="6367077" cy="4521127"/>
          </a:xfrm>
        </p:spPr>
        <p:txBody>
          <a:bodyPr>
            <a:normAutofit/>
          </a:bodyPr>
          <a:lstStyle/>
          <a:p>
            <a:pPr marL="0" indent="0" algn="just">
              <a:buNone/>
            </a:pPr>
            <a:r>
              <a:rPr lang="en-US" sz="1800" b="1" dirty="0">
                <a:latin typeface="Arial" pitchFamily="34" charset="0"/>
                <a:cs typeface="Arial" pitchFamily="34" charset="0"/>
              </a:rPr>
              <a:t>Health is the level of functional or metabolic efficiency of a living being. In humans, it is the general condition of a person's mind and body, usually meaning to be free from illness, injury or </a:t>
            </a:r>
            <a:r>
              <a:rPr lang="en-US" sz="1800" b="1" dirty="0" smtClean="0">
                <a:latin typeface="Arial" pitchFamily="34" charset="0"/>
                <a:cs typeface="Arial" pitchFamily="34" charset="0"/>
              </a:rPr>
              <a:t>pain.</a:t>
            </a:r>
          </a:p>
          <a:p>
            <a:pPr marL="457200" indent="-457200" algn="just">
              <a:buClr>
                <a:schemeClr val="accent1">
                  <a:lumMod val="75000"/>
                </a:schemeClr>
              </a:buClr>
              <a:buSzPct val="75000"/>
              <a:buFont typeface="+mj-lt"/>
              <a:buAutoNum type="arabicPeriod"/>
            </a:pPr>
            <a:r>
              <a:rPr lang="en-US" sz="1800" b="1" dirty="0">
                <a:latin typeface="Arial" pitchFamily="34" charset="0"/>
                <a:cs typeface="Arial" pitchFamily="34" charset="0"/>
              </a:rPr>
              <a:t>Physical health deals with the body’s ability to function. Physical health has many components including: exercise, nutrition, sleep, </a:t>
            </a:r>
            <a:r>
              <a:rPr lang="en-US" sz="1800" b="1" dirty="0" smtClean="0">
                <a:latin typeface="Arial" pitchFamily="34" charset="0"/>
                <a:cs typeface="Arial" pitchFamily="34" charset="0"/>
              </a:rPr>
              <a:t>drugs</a:t>
            </a:r>
            <a:r>
              <a:rPr lang="en-US" sz="1800" b="1" dirty="0">
                <a:latin typeface="Arial" pitchFamily="34" charset="0"/>
                <a:cs typeface="Arial" pitchFamily="34" charset="0"/>
              </a:rPr>
              <a:t>, and weight management</a:t>
            </a:r>
            <a:r>
              <a:rPr lang="en-US" sz="1800" b="1" dirty="0" smtClean="0">
                <a:latin typeface="Arial" pitchFamily="34" charset="0"/>
                <a:cs typeface="Arial" pitchFamily="34" charset="0"/>
              </a:rPr>
              <a:t>.</a:t>
            </a:r>
          </a:p>
          <a:p>
            <a:pPr marL="457200" indent="-457200" algn="just">
              <a:buClr>
                <a:schemeClr val="accent1">
                  <a:lumMod val="75000"/>
                </a:schemeClr>
              </a:buClr>
              <a:buSzPct val="75000"/>
              <a:buFont typeface="+mj-lt"/>
              <a:buAutoNum type="arabicPeriod"/>
            </a:pPr>
            <a:r>
              <a:rPr lang="en-US" sz="1800" b="1" dirty="0" smtClean="0">
                <a:latin typeface="Arial" pitchFamily="34" charset="0"/>
                <a:cs typeface="Arial" pitchFamily="34" charset="0"/>
              </a:rPr>
              <a:t>Mental </a:t>
            </a:r>
            <a:r>
              <a:rPr lang="en-US" sz="1800" b="1" dirty="0">
                <a:latin typeface="Arial" pitchFamily="34" charset="0"/>
                <a:cs typeface="Arial" pitchFamily="34" charset="0"/>
              </a:rPr>
              <a:t>heath deals with how we think, feel and cope with daily </a:t>
            </a:r>
            <a:r>
              <a:rPr lang="en-US" sz="1800" b="1" dirty="0" smtClean="0">
                <a:latin typeface="Arial" pitchFamily="34" charset="0"/>
                <a:cs typeface="Arial" pitchFamily="34" charset="0"/>
              </a:rPr>
              <a:t>life. Mental </a:t>
            </a:r>
            <a:r>
              <a:rPr lang="en-US" sz="1800" b="1" dirty="0">
                <a:latin typeface="Arial" pitchFamily="34" charset="0"/>
                <a:cs typeface="Arial" pitchFamily="34" charset="0"/>
              </a:rPr>
              <a:t>health encompasses learning, stress management, and mental illnesses or disorders.</a:t>
            </a:r>
          </a:p>
          <a:p>
            <a:pPr marL="0" indent="0" algn="just">
              <a:buNone/>
            </a:pPr>
            <a:endParaRPr lang="en-US" sz="1800" dirty="0">
              <a:latin typeface="Arial" pitchFamily="34" charset="0"/>
              <a:cs typeface="Arial" pitchFamily="34" charset="0"/>
            </a:endParaRPr>
          </a:p>
        </p:txBody>
      </p:sp>
      <p:pic>
        <p:nvPicPr>
          <p:cNvPr id="3" name="Picture 2"/>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111855" y="2246721"/>
            <a:ext cx="1643063" cy="2085975"/>
          </a:xfrm>
          <a:prstGeom prst="rect">
            <a:avLst/>
          </a:prstGeom>
        </p:spPr>
      </p:pic>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47574" y="4422849"/>
            <a:ext cx="1607344" cy="2143125"/>
          </a:xfrm>
          <a:prstGeom prst="rect">
            <a:avLst/>
          </a:prstGeom>
        </p:spPr>
      </p:pic>
    </p:spTree>
    <p:extLst>
      <p:ext uri="{BB962C8B-B14F-4D97-AF65-F5344CB8AC3E}">
        <p14:creationId xmlns="" xmlns:p14="http://schemas.microsoft.com/office/powerpoint/2010/main" val="99317741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tx1"/>
                </a:solidFill>
                <a:latin typeface="Arial" pitchFamily="34" charset="0"/>
                <a:cs typeface="Arial" pitchFamily="34" charset="0"/>
              </a:rPr>
              <a:t>What are health </a:t>
            </a:r>
            <a:r>
              <a:rPr lang="en-US" sz="3600" b="1" dirty="0" err="1">
                <a:solidFill>
                  <a:schemeClr val="tx1"/>
                </a:solidFill>
                <a:latin typeface="Arial" pitchFamily="34" charset="0"/>
                <a:cs typeface="Arial" pitchFamily="34" charset="0"/>
              </a:rPr>
              <a:t>behaviours</a:t>
            </a:r>
            <a:r>
              <a:rPr lang="en-US" sz="3600" b="1" dirty="0">
                <a:solidFill>
                  <a:schemeClr val="tx1"/>
                </a:solidFill>
                <a:latin typeface="Arial" pitchFamily="34" charset="0"/>
                <a:cs typeface="Arial" pitchFamily="34" charset="0"/>
              </a:rPr>
              <a:t>?</a:t>
            </a:r>
          </a:p>
        </p:txBody>
      </p:sp>
      <p:sp>
        <p:nvSpPr>
          <p:cNvPr id="3" name="Content Placeholder 2"/>
          <p:cNvSpPr>
            <a:spLocks noGrp="1"/>
          </p:cNvSpPr>
          <p:nvPr>
            <p:ph idx="1"/>
          </p:nvPr>
        </p:nvSpPr>
        <p:spPr>
          <a:xfrm>
            <a:off x="762000" y="1828800"/>
            <a:ext cx="7864245" cy="3599316"/>
          </a:xfrm>
        </p:spPr>
        <p:txBody>
          <a:bodyPr>
            <a:normAutofit/>
          </a:bodyPr>
          <a:lstStyle/>
          <a:p>
            <a:pPr marL="0" indent="0" algn="just">
              <a:buNone/>
            </a:pPr>
            <a:r>
              <a:rPr lang="en-US" sz="1800" b="1" dirty="0" err="1">
                <a:latin typeface="Arial" pitchFamily="34" charset="0"/>
                <a:cs typeface="Arial" pitchFamily="34" charset="0"/>
              </a:rPr>
              <a:t>Kasl</a:t>
            </a:r>
            <a:r>
              <a:rPr lang="en-US" sz="1800" b="1" dirty="0">
                <a:latin typeface="Arial" pitchFamily="34" charset="0"/>
                <a:cs typeface="Arial" pitchFamily="34" charset="0"/>
              </a:rPr>
              <a:t> and Cobb (1966) defined three types of health related </a:t>
            </a:r>
            <a:r>
              <a:rPr lang="en-US" sz="1800" b="1" dirty="0" err="1">
                <a:latin typeface="Arial" pitchFamily="34" charset="0"/>
                <a:cs typeface="Arial" pitchFamily="34" charset="0"/>
              </a:rPr>
              <a:t>behaviours</a:t>
            </a:r>
            <a:r>
              <a:rPr lang="en-US" sz="1800" b="1" dirty="0">
                <a:latin typeface="Arial" pitchFamily="34" charset="0"/>
                <a:cs typeface="Arial" pitchFamily="34" charset="0"/>
              </a:rPr>
              <a:t>. They suggested that;</a:t>
            </a:r>
          </a:p>
          <a:p>
            <a:pPr marL="457200" indent="-457200" algn="just">
              <a:buFont typeface="+mj-lt"/>
              <a:buAutoNum type="arabicPeriod"/>
            </a:pPr>
            <a:r>
              <a:rPr lang="en-US" sz="1800" b="1" dirty="0" smtClean="0">
                <a:latin typeface="Arial" pitchFamily="34" charset="0"/>
                <a:cs typeface="Arial" pitchFamily="34" charset="0"/>
              </a:rPr>
              <a:t>A </a:t>
            </a:r>
            <a:r>
              <a:rPr lang="en-US" sz="1800" b="1" dirty="0">
                <a:latin typeface="Arial" pitchFamily="34" charset="0"/>
                <a:cs typeface="Arial" pitchFamily="34" charset="0"/>
              </a:rPr>
              <a:t>health </a:t>
            </a:r>
            <a:r>
              <a:rPr lang="en-US" sz="1800" b="1" dirty="0" err="1">
                <a:latin typeface="Arial" pitchFamily="34" charset="0"/>
                <a:cs typeface="Arial" pitchFamily="34" charset="0"/>
              </a:rPr>
              <a:t>behaviour</a:t>
            </a:r>
            <a:r>
              <a:rPr lang="en-US" sz="1800" b="1" dirty="0">
                <a:latin typeface="Arial" pitchFamily="34" charset="0"/>
                <a:cs typeface="Arial" pitchFamily="34" charset="0"/>
              </a:rPr>
              <a:t> is a </a:t>
            </a:r>
            <a:r>
              <a:rPr lang="en-US" sz="1800" b="1" dirty="0" err="1">
                <a:latin typeface="Arial" pitchFamily="34" charset="0"/>
                <a:cs typeface="Arial" pitchFamily="34" charset="0"/>
              </a:rPr>
              <a:t>behaviour</a:t>
            </a:r>
            <a:r>
              <a:rPr lang="en-US" sz="1800" b="1" dirty="0">
                <a:latin typeface="Arial" pitchFamily="34" charset="0"/>
                <a:cs typeface="Arial" pitchFamily="34" charset="0"/>
              </a:rPr>
              <a:t> aimed at preventing disease (e.g. eating a healthy diet</a:t>
            </a:r>
            <a:r>
              <a:rPr lang="en-US" sz="1800" b="1" dirty="0" smtClean="0">
                <a:latin typeface="Arial" pitchFamily="34" charset="0"/>
                <a:cs typeface="Arial" pitchFamily="34" charset="0"/>
              </a:rPr>
              <a:t>). </a:t>
            </a:r>
            <a:endParaRPr lang="en-US" sz="1800" b="1" dirty="0">
              <a:latin typeface="Arial" pitchFamily="34" charset="0"/>
              <a:cs typeface="Arial" pitchFamily="34" charset="0"/>
            </a:endParaRPr>
          </a:p>
          <a:p>
            <a:pPr marL="457200" indent="-457200" algn="just">
              <a:buFont typeface="+mj-lt"/>
              <a:buAutoNum type="arabicPeriod"/>
            </a:pPr>
            <a:r>
              <a:rPr lang="en-US" sz="1800" b="1" dirty="0" smtClean="0">
                <a:latin typeface="Arial" pitchFamily="34" charset="0"/>
                <a:cs typeface="Arial" pitchFamily="34" charset="0"/>
              </a:rPr>
              <a:t>An </a:t>
            </a:r>
            <a:r>
              <a:rPr lang="en-US" sz="1800" b="1" dirty="0">
                <a:latin typeface="Arial" pitchFamily="34" charset="0"/>
                <a:cs typeface="Arial" pitchFamily="34" charset="0"/>
              </a:rPr>
              <a:t>illness </a:t>
            </a:r>
            <a:r>
              <a:rPr lang="en-US" sz="1800" b="1" dirty="0" err="1">
                <a:latin typeface="Arial" pitchFamily="34" charset="0"/>
                <a:cs typeface="Arial" pitchFamily="34" charset="0"/>
              </a:rPr>
              <a:t>behaviour</a:t>
            </a:r>
            <a:r>
              <a:rPr lang="en-US" sz="1800" b="1" dirty="0">
                <a:latin typeface="Arial" pitchFamily="34" charset="0"/>
                <a:cs typeface="Arial" pitchFamily="34" charset="0"/>
              </a:rPr>
              <a:t> is a </a:t>
            </a:r>
            <a:r>
              <a:rPr lang="en-US" sz="1800" b="1" dirty="0" err="1">
                <a:latin typeface="Arial" pitchFamily="34" charset="0"/>
                <a:cs typeface="Arial" pitchFamily="34" charset="0"/>
              </a:rPr>
              <a:t>behaviour</a:t>
            </a:r>
            <a:r>
              <a:rPr lang="en-US" sz="1800" b="1" dirty="0">
                <a:latin typeface="Arial" pitchFamily="34" charset="0"/>
                <a:cs typeface="Arial" pitchFamily="34" charset="0"/>
              </a:rPr>
              <a:t> aimed at seeking a remedy (e.g. going to the doctor</a:t>
            </a:r>
            <a:r>
              <a:rPr lang="en-US" sz="1800" b="1" dirty="0" smtClean="0">
                <a:latin typeface="Arial" pitchFamily="34" charset="0"/>
                <a:cs typeface="Arial" pitchFamily="34" charset="0"/>
              </a:rPr>
              <a:t>).</a:t>
            </a:r>
            <a:endParaRPr lang="en-US" sz="1800" b="1" dirty="0">
              <a:latin typeface="Arial" pitchFamily="34" charset="0"/>
              <a:cs typeface="Arial" pitchFamily="34" charset="0"/>
            </a:endParaRPr>
          </a:p>
          <a:p>
            <a:pPr marL="457200" indent="-457200" algn="just">
              <a:buFont typeface="+mj-lt"/>
              <a:buAutoNum type="arabicPeriod"/>
            </a:pPr>
            <a:r>
              <a:rPr lang="en-US" sz="1800" b="1" dirty="0" smtClean="0">
                <a:latin typeface="Arial" pitchFamily="34" charset="0"/>
                <a:cs typeface="Arial" pitchFamily="34" charset="0"/>
              </a:rPr>
              <a:t>A </a:t>
            </a:r>
            <a:r>
              <a:rPr lang="en-US" sz="1800" b="1" dirty="0">
                <a:latin typeface="Arial" pitchFamily="34" charset="0"/>
                <a:cs typeface="Arial" pitchFamily="34" charset="0"/>
              </a:rPr>
              <a:t>sick role </a:t>
            </a:r>
            <a:r>
              <a:rPr lang="en-US" sz="1800" b="1" dirty="0" err="1">
                <a:latin typeface="Arial" pitchFamily="34" charset="0"/>
                <a:cs typeface="Arial" pitchFamily="34" charset="0"/>
              </a:rPr>
              <a:t>behaviour</a:t>
            </a:r>
            <a:r>
              <a:rPr lang="en-US" sz="1800" b="1" dirty="0">
                <a:latin typeface="Arial" pitchFamily="34" charset="0"/>
                <a:cs typeface="Arial" pitchFamily="34" charset="0"/>
              </a:rPr>
              <a:t> is an activity aimed at getting well (e.g. taking prescribed medication or resting). </a:t>
            </a:r>
          </a:p>
        </p:txBody>
      </p:sp>
    </p:spTree>
    <p:extLst>
      <p:ext uri="{BB962C8B-B14F-4D97-AF65-F5344CB8AC3E}">
        <p14:creationId xmlns="" xmlns:p14="http://schemas.microsoft.com/office/powerpoint/2010/main" val="30538353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video 5">
            <a:hlinkClick r:id="" action="ppaction://media"/>
          </p:cNvPr>
          <p:cNvPicPr>
            <a:picLocks noGrp="1" noChangeAspect="1"/>
          </p:cNvPicPr>
          <p:nvPr>
            <p:ph sz="quarter" idx="1"/>
            <a:videoFile r:link="rId1"/>
            <p:extLst>
              <p:ext uri="{DAA4B4D4-6D71-4841-9C94-3DE7FCFB9230}">
                <p14:media xmlns="" xmlns:p14="http://schemas.microsoft.com/office/powerpoint/2010/main" r:embed="rId3"/>
              </p:ext>
            </p:extLst>
          </p:nvPr>
        </p:nvPicPr>
        <p:blipFill>
          <a:blip r:embed="rId4" cstate="print"/>
          <a:stretch>
            <a:fillRect/>
          </a:stretch>
        </p:blipFill>
        <p:spPr>
          <a:xfrm>
            <a:off x="1692275" y="1600200"/>
            <a:ext cx="5994400" cy="4495800"/>
          </a:xfrm>
        </p:spPr>
      </p:pic>
      <p:sp>
        <p:nvSpPr>
          <p:cNvPr id="5" name="Title 1"/>
          <p:cNvSpPr txBox="1">
            <a:spLocks/>
          </p:cNvSpPr>
          <p:nvPr/>
        </p:nvSpPr>
        <p:spPr>
          <a:xfrm>
            <a:off x="7732230" y="6324600"/>
            <a:ext cx="1066800" cy="304800"/>
          </a:xfrm>
          <a:prstGeom prst="rect">
            <a:avLst/>
          </a:prstGeom>
        </p:spPr>
        <p:txBody>
          <a:bodyPr vert="horz" anchor="ctr">
            <a:normAutofit fontScale="90000" lnSpcReduction="20000"/>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1800" b="1" dirty="0" smtClean="0">
                <a:solidFill>
                  <a:schemeClr val="tx1"/>
                </a:solidFill>
                <a:latin typeface="Arial" panose="020B0604020202020204" pitchFamily="34" charset="0"/>
                <a:cs typeface="Arial" panose="020B0604020202020204" pitchFamily="34" charset="0"/>
              </a:rPr>
              <a:t>Video 5</a:t>
            </a:r>
            <a:endParaRPr lang="en-US" sz="18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68371842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4114800"/>
            <a:ext cx="6781800" cy="1828800"/>
          </a:xfrm>
        </p:spPr>
        <p:txBody>
          <a:bodyPr>
            <a:normAutofit/>
          </a:bodyPr>
          <a:lstStyle/>
          <a:p>
            <a:r>
              <a:rPr lang="en-US" sz="3600" b="1" dirty="0" smtClean="0">
                <a:solidFill>
                  <a:schemeClr val="tx1"/>
                </a:solidFill>
                <a:latin typeface="Arial" pitchFamily="34" charset="0"/>
                <a:cs typeface="Arial" pitchFamily="34" charset="0"/>
              </a:rPr>
              <a:t>Cognitive Processes</a:t>
            </a:r>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5" name="Picture 2" descr="http://ccrg.cs.memphis.edu/tutorial/images/wrcmlogo.gif"/>
          <p:cNvPicPr>
            <a:picLocks noChangeAspect="1" noChangeArrowheads="1"/>
          </p:cNvPicPr>
          <p:nvPr/>
        </p:nvPicPr>
        <p:blipFill>
          <a:blip r:embed="rId2" cstate="print"/>
          <a:srcRect/>
          <a:stretch>
            <a:fillRect/>
          </a:stretch>
        </p:blipFill>
        <p:spPr bwMode="auto">
          <a:xfrm>
            <a:off x="3200400" y="609600"/>
            <a:ext cx="3657600" cy="38956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 Cognition </a:t>
            </a:r>
            <a:endParaRPr lang="en-US" sz="36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284633" y="1507449"/>
            <a:ext cx="8003437" cy="3880773"/>
          </a:xfrm>
        </p:spPr>
        <p:txBody>
          <a:bodyPr>
            <a:normAutofit/>
          </a:bodyPr>
          <a:lstStyle/>
          <a:p>
            <a:pPr>
              <a:buNone/>
            </a:pPr>
            <a:r>
              <a:rPr lang="en-US" sz="1800" b="1" dirty="0" smtClean="0">
                <a:latin typeface="Arial" pitchFamily="34" charset="0"/>
                <a:cs typeface="Arial" pitchFamily="34" charset="0"/>
              </a:rPr>
              <a:t>	Perception, thinking, problem solving, memory, language and attention</a:t>
            </a:r>
          </a:p>
          <a:p>
            <a:endParaRPr lang="en-US" sz="1800" dirty="0"/>
          </a:p>
        </p:txBody>
      </p:sp>
      <p:sp>
        <p:nvSpPr>
          <p:cNvPr id="4" name="Content Placeholder 2"/>
          <p:cNvSpPr txBox="1">
            <a:spLocks/>
          </p:cNvSpPr>
          <p:nvPr/>
        </p:nvSpPr>
        <p:spPr>
          <a:xfrm>
            <a:off x="228600" y="2133600"/>
            <a:ext cx="7787836" cy="1762622"/>
          </a:xfrm>
          <a:prstGeom prst="rect">
            <a:avLst/>
          </a:prstGeom>
        </p:spPr>
        <p:txBody>
          <a:bodyPr vert="horz" lIns="91440" tIns="45720" rIns="91440" bIns="45720" rtlCol="0">
            <a:noAutofit/>
          </a:bodyPr>
          <a:lstStyle/>
          <a:p>
            <a:pPr marL="342900" marR="0" lvl="0" indent="-342900" algn="just" defTabSz="457200" rtl="0" eaLnBrk="1" fontAlgn="auto" latinLnBrk="0" hangingPunct="1">
              <a:lnSpc>
                <a:spcPct val="100000"/>
              </a:lnSpc>
              <a:spcBef>
                <a:spcPts val="1000"/>
              </a:spcBef>
              <a:spcAft>
                <a:spcPts val="0"/>
              </a:spcAft>
              <a:buClr>
                <a:schemeClr val="accent1"/>
              </a:buClr>
              <a:buSzPct val="80000"/>
              <a:tabLst/>
              <a:defRPr/>
            </a:pPr>
            <a:r>
              <a:rPr kumimoji="0" lang="en-US" b="1" i="0" u="none" strike="noStrike" kern="1200" cap="none" spc="0" normalizeH="0" baseline="0" noProof="0" dirty="0" smtClean="0">
                <a:ln>
                  <a:noFill/>
                </a:ln>
                <a:effectLst/>
                <a:uLnTx/>
                <a:uFillTx/>
                <a:latin typeface="Arial" pitchFamily="34" charset="0"/>
                <a:ea typeface="+mn-ea"/>
                <a:cs typeface="Arial" pitchFamily="34" charset="0"/>
              </a:rPr>
              <a:t>	The collection of mental processes and activities used in perceiving,  thinking and understanding, as well as the act of using these processes. </a:t>
            </a:r>
          </a:p>
          <a:p>
            <a:pPr marL="342900" marR="0" lvl="0" indent="-342900" algn="just" defTabSz="457200" rtl="0" eaLnBrk="1" fontAlgn="auto" latinLnBrk="0" hangingPunct="1">
              <a:lnSpc>
                <a:spcPct val="100000"/>
              </a:lnSpc>
              <a:spcBef>
                <a:spcPts val="1000"/>
              </a:spcBef>
              <a:spcAft>
                <a:spcPts val="0"/>
              </a:spcAft>
              <a:buClr>
                <a:schemeClr val="accent1"/>
              </a:buClr>
              <a:buSzPct val="80000"/>
              <a:tabLst/>
              <a:defRPr/>
            </a:pPr>
            <a:endParaRPr kumimoji="0" lang="en-US" b="1" i="0" u="none" strike="noStrike" kern="1200" cap="none" spc="0" normalizeH="0" baseline="0" noProof="0" dirty="0" smtClean="0">
              <a:ln>
                <a:noFill/>
              </a:ln>
              <a:effectLst/>
              <a:uLnTx/>
              <a:uFillTx/>
              <a:latin typeface="Arial" pitchFamily="34" charset="0"/>
              <a:ea typeface="+mn-ea"/>
              <a:cs typeface="Arial" pitchFamily="34" charset="0"/>
            </a:endParaRPr>
          </a:p>
          <a:p>
            <a:pPr marL="800100" lvl="1" indent="-342900">
              <a:buClr>
                <a:schemeClr val="accent1">
                  <a:lumMod val="75000"/>
                </a:schemeClr>
              </a:buClr>
              <a:buFont typeface="+mj-lt"/>
              <a:buAutoNum type="arabicPeriod"/>
            </a:pPr>
            <a:r>
              <a:rPr lang="en-US" b="1" dirty="0" smtClean="0">
                <a:latin typeface="Arial" pitchFamily="34" charset="0"/>
                <a:cs typeface="Arial" pitchFamily="34" charset="0"/>
              </a:rPr>
              <a:t>Thinking</a:t>
            </a:r>
          </a:p>
          <a:p>
            <a:pPr marL="800100" lvl="1" indent="-342900">
              <a:buClr>
                <a:schemeClr val="accent1">
                  <a:lumMod val="75000"/>
                </a:schemeClr>
              </a:buClr>
              <a:buFont typeface="+mj-lt"/>
              <a:buAutoNum type="arabicPeriod"/>
            </a:pPr>
            <a:endParaRPr lang="en-US" b="1" dirty="0" smtClean="0">
              <a:latin typeface="Arial" pitchFamily="34" charset="0"/>
              <a:cs typeface="Arial" pitchFamily="34" charset="0"/>
            </a:endParaRPr>
          </a:p>
          <a:p>
            <a:pPr marL="800100" lvl="1" indent="-342900">
              <a:buClr>
                <a:schemeClr val="accent1">
                  <a:lumMod val="75000"/>
                </a:schemeClr>
              </a:buClr>
              <a:buFont typeface="+mj-lt"/>
              <a:buAutoNum type="arabicPeriod"/>
            </a:pPr>
            <a:r>
              <a:rPr lang="en-US" b="1" dirty="0" smtClean="0">
                <a:latin typeface="Arial" pitchFamily="34" charset="0"/>
                <a:cs typeface="Arial" pitchFamily="34" charset="0"/>
              </a:rPr>
              <a:t>Knowing </a:t>
            </a:r>
          </a:p>
          <a:p>
            <a:pPr marL="800100" lvl="1" indent="-342900">
              <a:buClr>
                <a:schemeClr val="accent1">
                  <a:lumMod val="75000"/>
                </a:schemeClr>
              </a:buClr>
              <a:buFont typeface="+mj-lt"/>
              <a:buAutoNum type="arabicPeriod"/>
            </a:pPr>
            <a:endParaRPr lang="en-US" b="1" dirty="0" smtClean="0">
              <a:latin typeface="Arial" pitchFamily="34" charset="0"/>
              <a:cs typeface="Arial" pitchFamily="34" charset="0"/>
            </a:endParaRPr>
          </a:p>
          <a:p>
            <a:pPr marL="800100" lvl="1" indent="-342900">
              <a:buClr>
                <a:schemeClr val="accent1">
                  <a:lumMod val="75000"/>
                </a:schemeClr>
              </a:buClr>
              <a:buFont typeface="+mj-lt"/>
              <a:buAutoNum type="arabicPeriod"/>
            </a:pPr>
            <a:r>
              <a:rPr lang="en-US" b="1" dirty="0" smtClean="0">
                <a:latin typeface="Arial" pitchFamily="34" charset="0"/>
                <a:cs typeface="Arial" pitchFamily="34" charset="0"/>
              </a:rPr>
              <a:t>Remembering </a:t>
            </a:r>
          </a:p>
          <a:p>
            <a:pPr marL="800100" lvl="1" indent="-342900">
              <a:buClr>
                <a:schemeClr val="accent1">
                  <a:lumMod val="75000"/>
                </a:schemeClr>
              </a:buClr>
              <a:buFont typeface="+mj-lt"/>
              <a:buAutoNum type="arabicPeriod"/>
            </a:pPr>
            <a:endParaRPr lang="en-US" b="1" dirty="0" smtClean="0">
              <a:latin typeface="Arial" pitchFamily="34" charset="0"/>
              <a:cs typeface="Arial" pitchFamily="34" charset="0"/>
            </a:endParaRPr>
          </a:p>
          <a:p>
            <a:pPr marL="800100" lvl="1" indent="-342900">
              <a:buClr>
                <a:schemeClr val="accent1">
                  <a:lumMod val="75000"/>
                </a:schemeClr>
              </a:buClr>
              <a:buFont typeface="+mj-lt"/>
              <a:buAutoNum type="arabicPeriod"/>
            </a:pPr>
            <a:r>
              <a:rPr lang="en-US" b="1" dirty="0" smtClean="0">
                <a:latin typeface="Arial" pitchFamily="34" charset="0"/>
                <a:cs typeface="Arial" pitchFamily="34" charset="0"/>
              </a:rPr>
              <a:t>Communicating </a:t>
            </a:r>
          </a:p>
          <a:p>
            <a:pPr marL="342900" marR="0" lvl="0" indent="-342900" algn="just" defTabSz="457200" rtl="0" eaLnBrk="1" fontAlgn="auto" latinLnBrk="0" hangingPunct="1">
              <a:lnSpc>
                <a:spcPct val="100000"/>
              </a:lnSpc>
              <a:spcBef>
                <a:spcPts val="1000"/>
              </a:spcBef>
              <a:spcAft>
                <a:spcPts val="0"/>
              </a:spcAft>
              <a:buClr>
                <a:schemeClr val="accent1"/>
              </a:buClr>
              <a:buSzPct val="80000"/>
              <a:tabLst/>
              <a:defRPr/>
            </a:pPr>
            <a:endParaRPr kumimoji="0" lang="en-US" b="0" i="0" u="none" strike="noStrike" kern="1200" cap="none" spc="0" normalizeH="0" baseline="0" noProof="0" dirty="0">
              <a:ln>
                <a:noFill/>
              </a:ln>
              <a:effectLst/>
              <a:uLnTx/>
              <a:uFillTx/>
              <a:latin typeface="+mn-lt"/>
              <a:ea typeface="+mn-ea"/>
              <a:cs typeface="+mn-cs"/>
            </a:endParaRPr>
          </a:p>
        </p:txBody>
      </p:sp>
      <p:pic>
        <p:nvPicPr>
          <p:cNvPr id="5" name="Picture 2" descr="https://encrypted-tbn1.gstatic.com/images?q=tbn:ANd9GcRKQ-fXcyqaLXyN0wZGsSz2AlszAcsT51d-dMPlf-r-F2zFwe2mPQ"/>
          <p:cNvPicPr>
            <a:picLocks noChangeAspect="1" noChangeArrowheads="1"/>
          </p:cNvPicPr>
          <p:nvPr/>
        </p:nvPicPr>
        <p:blipFill>
          <a:blip r:embed="rId2" cstate="print"/>
          <a:srcRect/>
          <a:stretch>
            <a:fillRect/>
          </a:stretch>
        </p:blipFill>
        <p:spPr bwMode="auto">
          <a:xfrm>
            <a:off x="5181600" y="3048000"/>
            <a:ext cx="2540925" cy="293805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encrypted-tbn3.gstatic.com/images?q=tbn:ANd9GcS4cUcHr40USTYaJQjl_WjeHVTLFgKpRN5_AzPwPx5fizihgOH4"/>
          <p:cNvPicPr>
            <a:picLocks noChangeAspect="1" noChangeArrowheads="1"/>
          </p:cNvPicPr>
          <p:nvPr/>
        </p:nvPicPr>
        <p:blipFill>
          <a:blip r:embed="rId2" cstate="print"/>
          <a:srcRect/>
          <a:stretch>
            <a:fillRect/>
          </a:stretch>
        </p:blipFill>
        <p:spPr bwMode="auto">
          <a:xfrm>
            <a:off x="7162800" y="0"/>
            <a:ext cx="1371600" cy="2070945"/>
          </a:xfrm>
          <a:prstGeom prst="rect">
            <a:avLst/>
          </a:prstGeom>
          <a:ln>
            <a:noFill/>
          </a:ln>
          <a:effectLst>
            <a:outerShdw blurRad="292100" dist="139700" dir="2700000" algn="tl" rotWithShape="0">
              <a:srgbClr val="333333">
                <a:alpha val="65000"/>
              </a:srgbClr>
            </a:outerShdw>
          </a:effectLst>
        </p:spPr>
      </p:pic>
      <p:sp>
        <p:nvSpPr>
          <p:cNvPr id="2" name="Content Placeholder 1"/>
          <p:cNvSpPr>
            <a:spLocks noGrp="1"/>
          </p:cNvSpPr>
          <p:nvPr>
            <p:ph idx="1"/>
          </p:nvPr>
        </p:nvSpPr>
        <p:spPr>
          <a:xfrm>
            <a:off x="304800" y="2133600"/>
            <a:ext cx="8287837" cy="4525963"/>
          </a:xfrm>
        </p:spPr>
        <p:txBody>
          <a:bodyPr>
            <a:normAutofit/>
          </a:bodyPr>
          <a:lstStyle/>
          <a:p>
            <a:pPr algn="just"/>
            <a:r>
              <a:rPr lang="en-US" sz="1800" b="1" dirty="0" smtClean="0">
                <a:latin typeface="Arial" pitchFamily="34" charset="0"/>
                <a:cs typeface="Arial" pitchFamily="34" charset="0"/>
              </a:rPr>
              <a:t>Approach to human </a:t>
            </a:r>
            <a:r>
              <a:rPr lang="en-US" sz="1800" b="1" dirty="0" err="1" smtClean="0">
                <a:latin typeface="Arial" pitchFamily="34" charset="0"/>
                <a:cs typeface="Arial" pitchFamily="34" charset="0"/>
              </a:rPr>
              <a:t>behaviour</a:t>
            </a:r>
            <a:r>
              <a:rPr lang="en-US" sz="1800" b="1" dirty="0" smtClean="0">
                <a:latin typeface="Arial" pitchFamily="34" charset="0"/>
                <a:cs typeface="Arial" pitchFamily="34" charset="0"/>
              </a:rPr>
              <a:t> that focuses on how we think, with the belief that such thought processes affect the way in which we behave (other approaches take other factors into account, such as the biological approach, which acknowledges the influences of genetics and chemical imbalances on our </a:t>
            </a:r>
            <a:r>
              <a:rPr lang="en-US" sz="1800" b="1" dirty="0" err="1" smtClean="0">
                <a:latin typeface="Arial" pitchFamily="34" charset="0"/>
                <a:cs typeface="Arial" pitchFamily="34" charset="0"/>
              </a:rPr>
              <a:t>behaviour</a:t>
            </a:r>
            <a:r>
              <a:rPr lang="en-US" sz="1800" b="1" dirty="0" smtClean="0">
                <a:latin typeface="Arial" pitchFamily="34" charset="0"/>
                <a:cs typeface="Arial" pitchFamily="34" charset="0"/>
              </a:rPr>
              <a:t>).</a:t>
            </a:r>
          </a:p>
          <a:p>
            <a:pPr algn="just"/>
            <a:r>
              <a:rPr lang="en-US" sz="1800" b="1" dirty="0" smtClean="0">
                <a:latin typeface="Arial" pitchFamily="34" charset="0"/>
                <a:cs typeface="Arial" pitchFamily="34" charset="0"/>
              </a:rPr>
              <a:t>Cognitive (meaning "knowing") psychologists attempt to create rules and explanations of human behavior and eventually generalize them to everyone's </a:t>
            </a:r>
            <a:r>
              <a:rPr lang="en-US" sz="1800" b="1" dirty="0" err="1" smtClean="0">
                <a:latin typeface="Arial" pitchFamily="34" charset="0"/>
                <a:cs typeface="Arial" pitchFamily="34" charset="0"/>
              </a:rPr>
              <a:t>behaviour</a:t>
            </a:r>
            <a:r>
              <a:rPr lang="en-US" sz="1800" b="1" dirty="0" smtClean="0">
                <a:latin typeface="Arial" pitchFamily="34" charset="0"/>
                <a:cs typeface="Arial" pitchFamily="34" charset="0"/>
              </a:rPr>
              <a:t>. </a:t>
            </a:r>
          </a:p>
          <a:p>
            <a:pPr algn="just"/>
            <a:r>
              <a:rPr lang="en-US" sz="1800" b="1" dirty="0" smtClean="0">
                <a:latin typeface="Arial" pitchFamily="34" charset="0"/>
                <a:cs typeface="Arial" pitchFamily="34" charset="0"/>
              </a:rPr>
              <a:t>The Humanist approach opposes this, taking into account individual differences that make us each behave differently. The cognitive approach attempts to apply a scientific approach to human </a:t>
            </a:r>
            <a:r>
              <a:rPr lang="en-US" sz="1800" b="1" dirty="0" err="1" smtClean="0">
                <a:latin typeface="Arial" pitchFamily="34" charset="0"/>
                <a:cs typeface="Arial" pitchFamily="34" charset="0"/>
              </a:rPr>
              <a:t>behaviour</a:t>
            </a:r>
            <a:r>
              <a:rPr lang="en-US" sz="1800" b="1" dirty="0" smtClean="0">
                <a:latin typeface="Arial" pitchFamily="34" charset="0"/>
                <a:cs typeface="Arial" pitchFamily="34" charset="0"/>
              </a:rPr>
              <a:t>, which is reductionist in that it doesn't necessarily take into account such differences.</a:t>
            </a:r>
          </a:p>
          <a:p>
            <a:pPr algn="just"/>
            <a:endParaRPr lang="en-US" sz="1800" b="1" dirty="0">
              <a:latin typeface="Arial" pitchFamily="34" charset="0"/>
              <a:cs typeface="Arial" pitchFamily="34" charset="0"/>
            </a:endParaRPr>
          </a:p>
        </p:txBody>
      </p:sp>
      <p:sp>
        <p:nvSpPr>
          <p:cNvPr id="3" name="Title 2"/>
          <p:cNvSpPr>
            <a:spLocks noGrp="1"/>
          </p:cNvSpPr>
          <p:nvPr>
            <p:ph type="title"/>
          </p:nvPr>
        </p:nvSpPr>
        <p:spPr>
          <a:xfrm>
            <a:off x="515437" y="152400"/>
            <a:ext cx="8229600" cy="1143000"/>
          </a:xfrm>
        </p:spPr>
        <p:txBody>
          <a:bodyPr>
            <a:normAutofit/>
          </a:bodyPr>
          <a:lstStyle/>
          <a:p>
            <a:r>
              <a:rPr lang="en-US" sz="3600" b="1" dirty="0" smtClean="0">
                <a:solidFill>
                  <a:schemeClr val="tx1"/>
                </a:solidFill>
                <a:latin typeface="Arial" pitchFamily="34" charset="0"/>
                <a:cs typeface="Arial" pitchFamily="34" charset="0"/>
              </a:rPr>
              <a:t>Psychology and Cognition</a:t>
            </a:r>
            <a:endParaRPr lang="en-US" sz="3600" b="1" dirty="0">
              <a:solidFill>
                <a:schemeClr val="tx1"/>
              </a:solidFill>
            </a:endParaRPr>
          </a:p>
        </p:txBody>
      </p:sp>
    </p:spTree>
  </p:cSld>
  <p:clrMapOvr>
    <a:masterClrMapping/>
  </p:clrMapOvr>
  <p:transition spd="med"/>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4788" y="1752600"/>
            <a:ext cx="3657481" cy="3733800"/>
          </a:xfrm>
        </p:spPr>
        <p:txBody>
          <a:bodyPr>
            <a:noAutofit/>
          </a:bodyPr>
          <a:lstStyle/>
          <a:p>
            <a:r>
              <a:rPr lang="en-US" sz="1800" b="1" dirty="0" smtClean="0">
                <a:latin typeface="Arial" pitchFamily="34" charset="0"/>
                <a:cs typeface="Arial" pitchFamily="34" charset="0"/>
              </a:rPr>
              <a:t>Processing Speed</a:t>
            </a:r>
          </a:p>
          <a:p>
            <a:r>
              <a:rPr lang="en-US" sz="1800" b="1" dirty="0" smtClean="0">
                <a:latin typeface="Arial" pitchFamily="34" charset="0"/>
                <a:cs typeface="Arial" pitchFamily="34" charset="0"/>
              </a:rPr>
              <a:t>Auditory Processing</a:t>
            </a:r>
          </a:p>
          <a:p>
            <a:r>
              <a:rPr lang="en-US" sz="1800" b="1" dirty="0" smtClean="0">
                <a:latin typeface="Arial" pitchFamily="34" charset="0"/>
                <a:cs typeface="Arial" pitchFamily="34" charset="0"/>
              </a:rPr>
              <a:t>Visual Processing</a:t>
            </a:r>
          </a:p>
          <a:p>
            <a:r>
              <a:rPr lang="en-US" sz="1800" b="1" dirty="0" smtClean="0">
                <a:latin typeface="Arial" pitchFamily="34" charset="0"/>
                <a:cs typeface="Arial" pitchFamily="34" charset="0"/>
              </a:rPr>
              <a:t>Long-Term Memory</a:t>
            </a:r>
          </a:p>
          <a:p>
            <a:r>
              <a:rPr lang="en-US" sz="1800" b="1" dirty="0" smtClean="0">
                <a:latin typeface="Arial" pitchFamily="34" charset="0"/>
                <a:cs typeface="Arial" pitchFamily="34" charset="0"/>
              </a:rPr>
              <a:t>Short-Term Memory</a:t>
            </a:r>
          </a:p>
          <a:p>
            <a:r>
              <a:rPr lang="en-US" sz="1800" b="1" dirty="0" smtClean="0">
                <a:latin typeface="Arial" pitchFamily="34" charset="0"/>
                <a:cs typeface="Arial" pitchFamily="34" charset="0"/>
              </a:rPr>
              <a:t>Logic and Reasoning</a:t>
            </a:r>
          </a:p>
          <a:p>
            <a:r>
              <a:rPr lang="en-US" sz="1800" b="1" dirty="0" smtClean="0">
                <a:latin typeface="Arial" pitchFamily="34" charset="0"/>
                <a:cs typeface="Arial" pitchFamily="34" charset="0"/>
              </a:rPr>
              <a:t>Attention Skills</a:t>
            </a:r>
          </a:p>
          <a:p>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Cognitive categories</a:t>
            </a:r>
            <a:endParaRPr lang="en-US" sz="3600" b="1" dirty="0">
              <a:solidFill>
                <a:schemeClr val="tx1"/>
              </a:solidFill>
            </a:endParaRPr>
          </a:p>
        </p:txBody>
      </p:sp>
      <p:pic>
        <p:nvPicPr>
          <p:cNvPr id="2050" name="Picture 2" descr="https://encrypted-tbn1.gstatic.com/images?q=tbn:ANd9GcT_X2k7wcueY-Jq4GmPwhStZAULoNV6DuIzXRp6Mr2zFLWpCZr4"/>
          <p:cNvPicPr>
            <a:picLocks noChangeAspect="1" noChangeArrowheads="1"/>
          </p:cNvPicPr>
          <p:nvPr/>
        </p:nvPicPr>
        <p:blipFill>
          <a:blip r:embed="rId2" cstate="print"/>
          <a:srcRect/>
          <a:stretch>
            <a:fillRect/>
          </a:stretch>
        </p:blipFill>
        <p:spPr bwMode="auto">
          <a:xfrm>
            <a:off x="4857824" y="2286000"/>
            <a:ext cx="3215525" cy="27207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med"/>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752600"/>
            <a:ext cx="8153400" cy="4495800"/>
          </a:xfrm>
        </p:spPr>
        <p:txBody>
          <a:bodyPr>
            <a:normAutofit/>
          </a:bodyPr>
          <a:lstStyle/>
          <a:p>
            <a:r>
              <a:rPr lang="en-US" sz="1800" b="1" dirty="0" smtClean="0">
                <a:latin typeface="Arial" pitchFamily="34" charset="0"/>
                <a:cs typeface="Arial" pitchFamily="34" charset="0"/>
              </a:rPr>
              <a:t>This is the ability to reason, form concepts, and solve problems using unfamiliar information or new procedures. </a:t>
            </a:r>
          </a:p>
          <a:p>
            <a:r>
              <a:rPr lang="en-US" sz="1800" b="1" dirty="0" smtClean="0">
                <a:latin typeface="Arial" pitchFamily="34" charset="0"/>
                <a:cs typeface="Arial" pitchFamily="34" charset="0"/>
              </a:rPr>
              <a:t>It enables you to create correlations, solve problems, plan ahead and draw conclusions.</a:t>
            </a:r>
          </a:p>
          <a:p>
            <a:r>
              <a:rPr lang="en-US" sz="1800" b="1" dirty="0" smtClean="0">
                <a:latin typeface="Arial" pitchFamily="34" charset="0"/>
                <a:cs typeface="Arial" pitchFamily="34" charset="0"/>
              </a:rPr>
              <a:t>Deductive reasoning determines whether the truth of a conclusion can be determined for that rule, based solely on the truth of the premises.</a:t>
            </a:r>
          </a:p>
          <a:p>
            <a:r>
              <a:rPr lang="en-US" sz="1800" b="1" dirty="0" smtClean="0">
                <a:latin typeface="Arial" pitchFamily="34" charset="0"/>
                <a:cs typeface="Arial" pitchFamily="34" charset="0"/>
              </a:rPr>
              <a:t>Inductive reasoning attempts to support a determination of the rule. </a:t>
            </a:r>
          </a:p>
          <a:p>
            <a:pPr>
              <a:buNone/>
            </a:pPr>
            <a:endParaRPr lang="en-US" sz="1800" b="1" dirty="0">
              <a:latin typeface="Arial" pitchFamily="34" charset="0"/>
              <a:cs typeface="Arial" pitchFamily="34" charset="0"/>
            </a:endParaRPr>
          </a:p>
        </p:txBody>
      </p:sp>
      <p:sp>
        <p:nvSpPr>
          <p:cNvPr id="3" name="Title 2"/>
          <p:cNvSpPr>
            <a:spLocks noGrp="1"/>
          </p:cNvSpPr>
          <p:nvPr>
            <p:ph type="title"/>
          </p:nvPr>
        </p:nvSpPr>
        <p:spPr>
          <a:xfrm>
            <a:off x="744096" y="274638"/>
            <a:ext cx="8229600" cy="1143000"/>
          </a:xfrm>
        </p:spPr>
        <p:txBody>
          <a:bodyPr>
            <a:normAutofit/>
          </a:bodyPr>
          <a:lstStyle/>
          <a:p>
            <a:r>
              <a:rPr lang="en-US" sz="3600" b="1" dirty="0" smtClean="0">
                <a:solidFill>
                  <a:schemeClr val="tx1"/>
                </a:solidFill>
                <a:latin typeface="Arial" pitchFamily="34" charset="0"/>
                <a:cs typeface="Arial" pitchFamily="34" charset="0"/>
              </a:rPr>
              <a:t>Logic and Reasoning</a:t>
            </a:r>
            <a:endParaRPr lang="en-US" sz="3600" b="1" dirty="0">
              <a:solidFill>
                <a:schemeClr val="tx1"/>
              </a:solidFill>
              <a:latin typeface="Arial" pitchFamily="34" charset="0"/>
              <a:cs typeface="Arial" pitchFamily="34" charset="0"/>
            </a:endParaRPr>
          </a:p>
        </p:txBody>
      </p:sp>
      <p:pic>
        <p:nvPicPr>
          <p:cNvPr id="3074" name="Picture 2" descr="http://blueprintprep.com/lsatblog/wp-content/uploads/2011/08/nick-lsat-blog-lr-quiz.jpg"/>
          <p:cNvPicPr>
            <a:picLocks noChangeAspect="1" noChangeArrowheads="1"/>
          </p:cNvPicPr>
          <p:nvPr/>
        </p:nvPicPr>
        <p:blipFill>
          <a:blip r:embed="rId2" cstate="print"/>
          <a:srcRect/>
          <a:stretch>
            <a:fillRect/>
          </a:stretch>
        </p:blipFill>
        <p:spPr bwMode="auto">
          <a:xfrm>
            <a:off x="4343400" y="4343400"/>
            <a:ext cx="3029144" cy="231735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676400"/>
            <a:ext cx="7773353" cy="4525963"/>
          </a:xfrm>
        </p:spPr>
        <p:txBody>
          <a:bodyPr>
            <a:normAutofit/>
          </a:bodyPr>
          <a:lstStyle/>
          <a:p>
            <a:pPr algn="just"/>
            <a:r>
              <a:rPr lang="en-US" sz="1800" b="1" dirty="0" err="1" smtClean="0">
                <a:latin typeface="Arial" pitchFamily="34" charset="0"/>
                <a:cs typeface="Arial" pitchFamily="34" charset="0"/>
              </a:rPr>
              <a:t>Behaviourist</a:t>
            </a:r>
            <a:r>
              <a:rPr lang="en-US" sz="1800" b="1" dirty="0" smtClean="0">
                <a:latin typeface="Arial" pitchFamily="34" charset="0"/>
                <a:cs typeface="Arial" pitchFamily="34" charset="0"/>
              </a:rPr>
              <a:t> researchers argued that problem solving was a reproductive process; that is, organisms faced with a problem applied </a:t>
            </a:r>
            <a:r>
              <a:rPr lang="en-US" sz="1800" b="1" dirty="0" err="1" smtClean="0">
                <a:latin typeface="Arial" pitchFamily="34" charset="0"/>
                <a:cs typeface="Arial" pitchFamily="34" charset="0"/>
              </a:rPr>
              <a:t>behaviour</a:t>
            </a:r>
            <a:r>
              <a:rPr lang="en-US" sz="1800" b="1" dirty="0" smtClean="0">
                <a:latin typeface="Arial" pitchFamily="34" charset="0"/>
                <a:cs typeface="Arial" pitchFamily="34" charset="0"/>
              </a:rPr>
              <a:t> that had been successful on a previous occasion. </a:t>
            </a:r>
          </a:p>
          <a:p>
            <a:pPr algn="just"/>
            <a:r>
              <a:rPr lang="en-US" sz="1800" b="1" dirty="0" smtClean="0">
                <a:latin typeface="Arial" pitchFamily="34" charset="0"/>
                <a:cs typeface="Arial" pitchFamily="34" charset="0"/>
              </a:rPr>
              <a:t>Successful </a:t>
            </a:r>
            <a:r>
              <a:rPr lang="en-US" sz="1800" b="1" dirty="0" err="1" smtClean="0">
                <a:latin typeface="Arial" pitchFamily="34" charset="0"/>
                <a:cs typeface="Arial" pitchFamily="34" charset="0"/>
              </a:rPr>
              <a:t>behaviour</a:t>
            </a:r>
            <a:r>
              <a:rPr lang="en-US" sz="1800" b="1" dirty="0" smtClean="0">
                <a:latin typeface="Arial" pitchFamily="34" charset="0"/>
                <a:cs typeface="Arial" pitchFamily="34" charset="0"/>
              </a:rPr>
              <a:t> was itself believed to have been arrived at through a process of trial-and-error.</a:t>
            </a:r>
          </a:p>
          <a:p>
            <a:pPr algn="just"/>
            <a:r>
              <a:rPr lang="en-US" sz="1800" b="1" dirty="0" smtClean="0">
                <a:latin typeface="Arial" pitchFamily="34" charset="0"/>
                <a:cs typeface="Arial" pitchFamily="34" charset="0"/>
              </a:rPr>
              <a:t>Behaviorism is primarily concerned with observable behavior, as opposed to internal events like thinking and emotion.  Observable (i.e. external) behavior can be objectively and scientifically measured. Internal events, such as thinking should be explained through behavioral terms (or eliminated altogether).</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The </a:t>
            </a:r>
            <a:r>
              <a:rPr lang="en-US" sz="3600" b="1" dirty="0" err="1" smtClean="0">
                <a:solidFill>
                  <a:schemeClr val="tx1"/>
                </a:solidFill>
                <a:latin typeface="Arial" pitchFamily="34" charset="0"/>
                <a:cs typeface="Arial" pitchFamily="34" charset="0"/>
              </a:rPr>
              <a:t>behaviourist</a:t>
            </a:r>
            <a:r>
              <a:rPr lang="en-US" sz="3600" b="1" dirty="0" smtClean="0">
                <a:solidFill>
                  <a:schemeClr val="tx1"/>
                </a:solidFill>
                <a:latin typeface="Arial" pitchFamily="34" charset="0"/>
                <a:cs typeface="Arial" pitchFamily="34" charset="0"/>
              </a:rPr>
              <a:t> approach</a:t>
            </a:r>
          </a:p>
        </p:txBody>
      </p:sp>
      <p:pic>
        <p:nvPicPr>
          <p:cNvPr id="48130" name="Picture 2" descr="http://www.emitten.org.uk/Training/Training%20Days/2010/Feb%202010/childrens_behaviour.jpg"/>
          <p:cNvPicPr>
            <a:picLocks noChangeAspect="1" noChangeArrowheads="1"/>
          </p:cNvPicPr>
          <p:nvPr/>
        </p:nvPicPr>
        <p:blipFill>
          <a:blip r:embed="rId2" cstate="print"/>
          <a:srcRect/>
          <a:stretch>
            <a:fillRect/>
          </a:stretch>
        </p:blipFill>
        <p:spPr bwMode="auto">
          <a:xfrm>
            <a:off x="6324600" y="4896643"/>
            <a:ext cx="1961868" cy="196135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30"/>
            <a:ext cx="8116342" cy="4525963"/>
          </a:xfrm>
        </p:spPr>
        <p:txBody>
          <a:bodyPr>
            <a:normAutofit/>
          </a:bodyPr>
          <a:lstStyle/>
          <a:p>
            <a:pPr algn="just"/>
            <a:r>
              <a:rPr lang="en-US" sz="1800" b="1" dirty="0" smtClean="0">
                <a:latin typeface="Arial" pitchFamily="34" charset="0"/>
                <a:cs typeface="Arial" pitchFamily="34" charset="0"/>
              </a:rPr>
              <a:t>Gestalt psychologists argued that problem solving was a productive process. In particular, in the process of thinking about a problem individuals sometimes "restructured" their representation of the problem, leading to a flash of insight that enabled them to reach a solution.</a:t>
            </a:r>
          </a:p>
          <a:p>
            <a:pPr algn="just"/>
            <a:r>
              <a:rPr lang="en-US" sz="1800" b="1" dirty="0" smtClean="0">
                <a:latin typeface="Arial" pitchFamily="34" charset="0"/>
                <a:cs typeface="Arial" pitchFamily="34" charset="0"/>
              </a:rPr>
              <a:t>The Gestalt psychologists described several aspects of thought that acted as barriers to successful problem solving. One of these was called the </a:t>
            </a:r>
            <a:r>
              <a:rPr lang="en-US" sz="1800" b="1" dirty="0" err="1" smtClean="0">
                <a:latin typeface="Arial" pitchFamily="34" charset="0"/>
                <a:cs typeface="Arial" pitchFamily="34" charset="0"/>
              </a:rPr>
              <a:t>Einstellung</a:t>
            </a:r>
            <a:r>
              <a:rPr lang="en-US" sz="1800" b="1" dirty="0" smtClean="0">
                <a:latin typeface="Arial" pitchFamily="34" charset="0"/>
                <a:cs typeface="Arial" pitchFamily="34" charset="0"/>
              </a:rPr>
              <a:t> effect, now more commonly referred to as mental set or entrenchment. This occurs when a problem solver becomes fixated on applying a strategy that has previously worked, but is less helpful for the current problem.</a:t>
            </a:r>
            <a:endParaRPr lang="en-US" sz="1800"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600" b="1" dirty="0" smtClean="0">
                <a:solidFill>
                  <a:schemeClr val="tx1"/>
                </a:solidFill>
                <a:latin typeface="Arial" pitchFamily="34" charset="0"/>
                <a:cs typeface="Arial" pitchFamily="34" charset="0"/>
              </a:rPr>
              <a:t>The Gestalt approach</a:t>
            </a:r>
          </a:p>
        </p:txBody>
      </p:sp>
      <p:pic>
        <p:nvPicPr>
          <p:cNvPr id="47106" name="Picture 2" descr="https://encrypted-tbn3.gstatic.com/images?q=tbn:ANd9GcSNeTStk_NXvTBdYqyTc4byxQzXzESOZa_Z2aEOIFnLXy674uHpIQ"/>
          <p:cNvPicPr>
            <a:picLocks noChangeAspect="1" noChangeArrowheads="1"/>
          </p:cNvPicPr>
          <p:nvPr/>
        </p:nvPicPr>
        <p:blipFill>
          <a:blip r:embed="rId2" cstate="print"/>
          <a:srcRect/>
          <a:stretch>
            <a:fillRect/>
          </a:stretch>
        </p:blipFill>
        <p:spPr bwMode="auto">
          <a:xfrm>
            <a:off x="7087255" y="4648200"/>
            <a:ext cx="1326603" cy="2057400"/>
          </a:xfrm>
          <a:prstGeom prst="rect">
            <a:avLst/>
          </a:prstGeom>
          <a:ln>
            <a:noFill/>
          </a:ln>
          <a:effectLst>
            <a:outerShdw blurRad="292100" dist="139700" dir="2700000" algn="tl" rotWithShape="0">
              <a:srgbClr val="333333">
                <a:alpha val="65000"/>
              </a:srgbClr>
            </a:outerShdw>
          </a:effectLst>
        </p:spPr>
      </p:pic>
      <p:pic>
        <p:nvPicPr>
          <p:cNvPr id="47110" name="Picture 6" descr="http://mathwire.com/images/animatedthinkingcap.gif"/>
          <p:cNvPicPr>
            <a:picLocks noChangeAspect="1" noChangeArrowheads="1" noCrop="1"/>
          </p:cNvPicPr>
          <p:nvPr/>
        </p:nvPicPr>
        <p:blipFill>
          <a:blip r:embed="rId3" cstate="print"/>
          <a:srcRect/>
          <a:stretch>
            <a:fillRect/>
          </a:stretch>
        </p:blipFill>
        <p:spPr bwMode="auto">
          <a:xfrm>
            <a:off x="5562838" y="4556189"/>
            <a:ext cx="1295162" cy="214941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8" name="Title 1"/>
          <p:cNvSpPr txBox="1">
            <a:spLocks/>
          </p:cNvSpPr>
          <p:nvPr/>
        </p:nvSpPr>
        <p:spPr>
          <a:xfrm>
            <a:off x="7732230" y="6324600"/>
            <a:ext cx="1066800" cy="304800"/>
          </a:xfrm>
          <a:prstGeom prst="rect">
            <a:avLst/>
          </a:prstGeom>
        </p:spPr>
        <p:txBody>
          <a:bodyPr vert="horz" anchor="ctr">
            <a:normAutofit fontScale="90000" lnSpcReduction="20000"/>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1800" b="1" dirty="0" smtClean="0">
                <a:solidFill>
                  <a:schemeClr val="tx1"/>
                </a:solidFill>
                <a:latin typeface="Arial" panose="020B0604020202020204" pitchFamily="34" charset="0"/>
                <a:cs typeface="Arial" panose="020B0604020202020204" pitchFamily="34" charset="0"/>
              </a:rPr>
              <a:t>Video 6</a:t>
            </a:r>
            <a:endParaRPr lang="en-US" sz="1800" b="1" dirty="0">
              <a:solidFill>
                <a:schemeClr val="tx1"/>
              </a:solidFill>
              <a:latin typeface="Arial" panose="020B0604020202020204" pitchFamily="34" charset="0"/>
              <a:cs typeface="Arial" panose="020B0604020202020204" pitchFamily="34" charset="0"/>
            </a:endParaRPr>
          </a:p>
        </p:txBody>
      </p:sp>
      <p:pic>
        <p:nvPicPr>
          <p:cNvPr id="6" name="video 6.avi">
            <a:hlinkClick r:id="" action="ppaction://media"/>
          </p:cNvPr>
          <p:cNvPicPr>
            <a:picLocks noGrp="1" noRot="1" noChangeAspect="1"/>
          </p:cNvPicPr>
          <p:nvPr>
            <p:ph sz="quarter" idx="1"/>
            <a:videoFile r:link="rId1"/>
          </p:nvPr>
        </p:nvPicPr>
        <p:blipFill>
          <a:blip r:embed="rId3" cstate="print"/>
          <a:stretch>
            <a:fillRect/>
          </a:stretch>
        </p:blipFill>
        <p:spPr>
          <a:xfrm>
            <a:off x="1219200" y="1676400"/>
            <a:ext cx="6594475" cy="4945856"/>
          </a:xfrm>
          <a:prstGeom prst="rect">
            <a:avLst/>
          </a:prstGeom>
        </p:spPr>
      </p:pic>
    </p:spTree>
    <p:extLst>
      <p:ext uri="{BB962C8B-B14F-4D97-AF65-F5344CB8AC3E}">
        <p14:creationId xmlns="" xmlns:p14="http://schemas.microsoft.com/office/powerpoint/2010/main" val="1355639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699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905000"/>
            <a:ext cx="6477000" cy="1828800"/>
          </a:xfrm>
        </p:spPr>
        <p:txBody>
          <a:bodyPr>
            <a:normAutofit/>
          </a:bodyPr>
          <a:lstStyle/>
          <a:p>
            <a:r>
              <a:rPr lang="en-US" sz="7200" b="1" dirty="0" smtClean="0">
                <a:solidFill>
                  <a:schemeClr val="tx1"/>
                </a:solidFill>
                <a:latin typeface="Arial" pitchFamily="34" charset="0"/>
                <a:cs typeface="Arial" pitchFamily="34" charset="0"/>
              </a:rPr>
              <a:t>Thank you </a:t>
            </a:r>
            <a:endParaRPr lang="en-US" sz="7200" dirty="0"/>
          </a:p>
        </p:txBody>
      </p:sp>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211</TotalTime>
  <Words>2926</Words>
  <Application>Microsoft Office PowerPoint</Application>
  <PresentationFormat>On-screen Show (4:3)</PresentationFormat>
  <Paragraphs>402</Paragraphs>
  <Slides>68</Slides>
  <Notes>3</Notes>
  <HiddenSlides>0</HiddenSlides>
  <MMClips>6</MMClips>
  <ScaleCrop>false</ScaleCrop>
  <HeadingPairs>
    <vt:vector size="4" baseType="variant">
      <vt:variant>
        <vt:lpstr>Theme</vt:lpstr>
      </vt:variant>
      <vt:variant>
        <vt:i4>1</vt:i4>
      </vt:variant>
      <vt:variant>
        <vt:lpstr>Slide Titles</vt:lpstr>
      </vt:variant>
      <vt:variant>
        <vt:i4>68</vt:i4>
      </vt:variant>
    </vt:vector>
  </HeadingPairs>
  <TitlesOfParts>
    <vt:vector size="69" baseType="lpstr">
      <vt:lpstr>Median</vt:lpstr>
      <vt:lpstr>Introduction to Psychology SUMMARY</vt:lpstr>
      <vt:lpstr>What is Psychology</vt:lpstr>
      <vt:lpstr>Psychology and Behavior</vt:lpstr>
      <vt:lpstr>Psychology and Science </vt:lpstr>
      <vt:lpstr>Different Perspectives in Psychology</vt:lpstr>
      <vt:lpstr>Research Methods in psychology</vt:lpstr>
      <vt:lpstr>Research methods in psychology</vt:lpstr>
      <vt:lpstr>Descriptive Research</vt:lpstr>
      <vt:lpstr>Experimental Research</vt:lpstr>
      <vt:lpstr>Correlational Research</vt:lpstr>
      <vt:lpstr>History of Psychology </vt:lpstr>
      <vt:lpstr>Learning and Behavior</vt:lpstr>
      <vt:lpstr>Learning and Behavior</vt:lpstr>
      <vt:lpstr>Types of Learning</vt:lpstr>
      <vt:lpstr>Cont.….</vt:lpstr>
      <vt:lpstr>Cont.….</vt:lpstr>
      <vt:lpstr>Cont.….</vt:lpstr>
      <vt:lpstr>Biological Basis of behavior</vt:lpstr>
      <vt:lpstr>How biology effects behavior</vt:lpstr>
      <vt:lpstr>Neural Structure </vt:lpstr>
      <vt:lpstr>Synaptic Transmission</vt:lpstr>
      <vt:lpstr>Nervous System</vt:lpstr>
      <vt:lpstr>Endocrine system</vt:lpstr>
      <vt:lpstr>Sensation</vt:lpstr>
      <vt:lpstr>Sensation</vt:lpstr>
      <vt:lpstr>Five Senses</vt:lpstr>
      <vt:lpstr>Sensory Processing</vt:lpstr>
      <vt:lpstr>Sensory Processing Conti…</vt:lpstr>
      <vt:lpstr>Sensory Processing Conti…</vt:lpstr>
      <vt:lpstr>Vision</vt:lpstr>
      <vt:lpstr>Audition</vt:lpstr>
      <vt:lpstr>Video 2</vt:lpstr>
      <vt:lpstr>Perception </vt:lpstr>
      <vt:lpstr>What is Perception?</vt:lpstr>
      <vt:lpstr>The Perceptual Process</vt:lpstr>
      <vt:lpstr>Organization of Perceptions</vt:lpstr>
      <vt:lpstr>Types of Perceptions</vt:lpstr>
      <vt:lpstr>Slide 38</vt:lpstr>
      <vt:lpstr>Memory</vt:lpstr>
      <vt:lpstr>Slide 40</vt:lpstr>
      <vt:lpstr>Slide 41</vt:lpstr>
      <vt:lpstr>Slide 42</vt:lpstr>
      <vt:lpstr>Slide 43</vt:lpstr>
      <vt:lpstr>Slide 44</vt:lpstr>
      <vt:lpstr>Motivation and Emotion </vt:lpstr>
      <vt:lpstr>Motivation</vt:lpstr>
      <vt:lpstr>Motivation In A Particular Instance</vt:lpstr>
      <vt:lpstr>Emotions</vt:lpstr>
      <vt:lpstr>Slide 49</vt:lpstr>
      <vt:lpstr>Life-styles, stress and health</vt:lpstr>
      <vt:lpstr>What is a life style?</vt:lpstr>
      <vt:lpstr>What is stress?</vt:lpstr>
      <vt:lpstr>Sources of Stress</vt:lpstr>
      <vt:lpstr>Sources of Stress (continued…)</vt:lpstr>
      <vt:lpstr>Causes of stress</vt:lpstr>
      <vt:lpstr>Effects of stress</vt:lpstr>
      <vt:lpstr>What is health?</vt:lpstr>
      <vt:lpstr>What are health behaviours?</vt:lpstr>
      <vt:lpstr>Slide 59</vt:lpstr>
      <vt:lpstr>Cognitive Processes</vt:lpstr>
      <vt:lpstr> Cognition </vt:lpstr>
      <vt:lpstr>Psychology and Cognition</vt:lpstr>
      <vt:lpstr>Cognitive categories</vt:lpstr>
      <vt:lpstr>Logic and Reasoning</vt:lpstr>
      <vt:lpstr>The behaviourist approach</vt:lpstr>
      <vt:lpstr>The Gestalt approach</vt:lpstr>
      <vt:lpstr>Slide 67</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3D-GIT</dc:creator>
  <cp:lastModifiedBy>NTS</cp:lastModifiedBy>
  <cp:revision>172</cp:revision>
  <dcterms:created xsi:type="dcterms:W3CDTF">2013-04-17T05:05:52Z</dcterms:created>
  <dcterms:modified xsi:type="dcterms:W3CDTF">2013-04-22T11:09:13Z</dcterms:modified>
</cp:coreProperties>
</file>