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Default Extension="mpg" ContentType="video/mpeg"/>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Default Extension="jpeg" ContentType="image/jpeg"/>
  <Override PartName="/ppt/slideLayouts/slideLayout3.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93" r:id="rId14"/>
    <p:sldId id="268" r:id="rId15"/>
    <p:sldId id="269" r:id="rId16"/>
    <p:sldId id="270" r:id="rId17"/>
    <p:sldId id="271" r:id="rId18"/>
    <p:sldId id="272" r:id="rId19"/>
    <p:sldId id="273" r:id="rId20"/>
    <p:sldId id="295" r:id="rId21"/>
    <p:sldId id="274" r:id="rId22"/>
    <p:sldId id="275" r:id="rId23"/>
    <p:sldId id="276" r:id="rId24"/>
    <p:sldId id="277" r:id="rId25"/>
    <p:sldId id="278" r:id="rId26"/>
    <p:sldId id="279" r:id="rId27"/>
    <p:sldId id="280" r:id="rId28"/>
    <p:sldId id="281" r:id="rId29"/>
    <p:sldId id="282" r:id="rId30"/>
    <p:sldId id="283" r:id="rId31"/>
    <p:sldId id="297" r:id="rId32"/>
    <p:sldId id="289" r:id="rId33"/>
    <p:sldId id="290" r:id="rId34"/>
    <p:sldId id="284" r:id="rId35"/>
    <p:sldId id="287" r:id="rId36"/>
    <p:sldId id="288" r:id="rId37"/>
    <p:sldId id="291" r:id="rId38"/>
    <p:sldId id="292" r:id="rId39"/>
    <p:sldId id="285" r:id="rId40"/>
    <p:sldId id="286" r:id="rId41"/>
    <p:sldId id="296" r:id="rId42"/>
    <p:sldId id="298" r:id="rId4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xmlns="">
        <p14:section name="Default Section" id="{9A3826B8-0E8E-4710-ADF5-A7D7BFB6F4B8}">
          <p14:sldIdLst>
            <p14:sldId id="256"/>
            <p14:sldId id="257"/>
            <p14:sldId id="258"/>
            <p14:sldId id="259"/>
            <p14:sldId id="260"/>
            <p14:sldId id="261"/>
            <p14:sldId id="262"/>
            <p14:sldId id="263"/>
            <p14:sldId id="264"/>
            <p14:sldId id="265"/>
            <p14:sldId id="266"/>
            <p14:sldId id="267"/>
            <p14:sldId id="293"/>
            <p14:sldId id="268"/>
            <p14:sldId id="269"/>
            <p14:sldId id="270"/>
            <p14:sldId id="271"/>
            <p14:sldId id="272"/>
            <p14:sldId id="273"/>
            <p14:sldId id="295"/>
            <p14:sldId id="274"/>
            <p14:sldId id="275"/>
            <p14:sldId id="276"/>
            <p14:sldId id="277"/>
            <p14:sldId id="278"/>
            <p14:sldId id="279"/>
            <p14:sldId id="280"/>
            <p14:sldId id="281"/>
            <p14:sldId id="282"/>
            <p14:sldId id="283"/>
            <p14:sldId id="297"/>
            <p14:sldId id="289"/>
            <p14:sldId id="290"/>
            <p14:sldId id="284"/>
            <p14:sldId id="287"/>
            <p14:sldId id="288"/>
            <p14:sldId id="291"/>
            <p14:sldId id="292"/>
            <p14:sldId id="285"/>
            <p14:sldId id="286"/>
            <p14:sldId id="296"/>
            <p14:sldId id="298"/>
          </p14:sldIdLst>
        </p14:section>
        <p14:section name="Untitled Section" id="{0E43DAC7-EB75-47C1-839C-8AA6A0FB243B}">
          <p14:sldIdLst/>
        </p14:section>
        <p14:section name="Untitled Section" id="{A38026B8-3C76-4A9F-9369-394ED6A43937}">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8" d="100"/>
          <a:sy n="68" d="100"/>
        </p:scale>
        <p:origin x="-576" y="-96"/>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dirty="0"/>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E5FE0CA0-7817-4723-A9ED-7E89E5E05B52}" type="datetimeFigureOut">
              <a:rPr lang="en-US" smtClean="0"/>
              <a:pPr/>
              <a:t>3/23/2013</a:t>
            </a:fld>
            <a:endParaRPr lang="en-US" dirty="0"/>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dirty="0"/>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0499AC6C-C90D-42FA-B20C-7ABB65B9A096}"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E5FE0CA0-7817-4723-A9ED-7E89E5E05B52}" type="datetimeFigureOut">
              <a:rPr lang="en-US" smtClean="0"/>
              <a:pPr/>
              <a:t>3/23/2013</a:t>
            </a:fld>
            <a:endParaRPr lang="en-US" dirty="0"/>
          </a:p>
        </p:txBody>
      </p:sp>
      <p:sp>
        <p:nvSpPr>
          <p:cNvPr id="5" name="Footer Placeholder 4"/>
          <p:cNvSpPr>
            <a:spLocks noGrp="1"/>
          </p:cNvSpPr>
          <p:nvPr>
            <p:ph type="ftr" sz="quarter" idx="11"/>
          </p:nvPr>
        </p:nvSpPr>
        <p:spPr/>
        <p:txBody>
          <a:bodyPr/>
          <a:lstStyle>
            <a:extLst/>
          </a:lstStyle>
          <a:p>
            <a:endParaRPr lang="en-US" dirty="0"/>
          </a:p>
        </p:txBody>
      </p:sp>
      <p:sp>
        <p:nvSpPr>
          <p:cNvPr id="6" name="Slide Number Placeholder 5"/>
          <p:cNvSpPr>
            <a:spLocks noGrp="1"/>
          </p:cNvSpPr>
          <p:nvPr>
            <p:ph type="sldNum" sz="quarter" idx="12"/>
          </p:nvPr>
        </p:nvSpPr>
        <p:spPr/>
        <p:txBody>
          <a:bodyPr/>
          <a:lstStyle>
            <a:extLst/>
          </a:lstStyle>
          <a:p>
            <a:fld id="{0499AC6C-C90D-42FA-B20C-7ABB65B9A096}" type="slidenum">
              <a:rPr lang="en-US" smtClean="0"/>
              <a:pPr/>
              <a:t>‹#›</a:t>
            </a:fld>
            <a:endParaRPr lang="en-US" dirty="0"/>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E5FE0CA0-7817-4723-A9ED-7E89E5E05B52}" type="datetimeFigureOut">
              <a:rPr lang="en-US" smtClean="0"/>
              <a:pPr/>
              <a:t>3/23/2013</a:t>
            </a:fld>
            <a:endParaRPr lang="en-US" dirty="0"/>
          </a:p>
        </p:txBody>
      </p:sp>
      <p:sp>
        <p:nvSpPr>
          <p:cNvPr id="5" name="Footer Placeholder 4"/>
          <p:cNvSpPr>
            <a:spLocks noGrp="1"/>
          </p:cNvSpPr>
          <p:nvPr>
            <p:ph type="ftr" sz="quarter" idx="11"/>
          </p:nvPr>
        </p:nvSpPr>
        <p:spPr/>
        <p:txBody>
          <a:bodyPr/>
          <a:lstStyle>
            <a:extLst/>
          </a:lstStyle>
          <a:p>
            <a:endParaRPr lang="en-US" dirty="0"/>
          </a:p>
        </p:txBody>
      </p:sp>
      <p:sp>
        <p:nvSpPr>
          <p:cNvPr id="6" name="Slide Number Placeholder 5"/>
          <p:cNvSpPr>
            <a:spLocks noGrp="1"/>
          </p:cNvSpPr>
          <p:nvPr>
            <p:ph type="sldNum" sz="quarter" idx="12"/>
          </p:nvPr>
        </p:nvSpPr>
        <p:spPr/>
        <p:txBody>
          <a:bodyPr/>
          <a:lstStyle>
            <a:extLst/>
          </a:lstStyle>
          <a:p>
            <a:fld id="{0499AC6C-C90D-42FA-B20C-7ABB65B9A096}" type="slidenum">
              <a:rPr lang="en-US" smtClean="0"/>
              <a:pPr/>
              <a:t>‹#›</a:t>
            </a:fld>
            <a:endParaRPr lang="en-US" dirty="0"/>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dirty="0"/>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E5FE0CA0-7817-4723-A9ED-7E89E5E05B52}" type="datetimeFigureOut">
              <a:rPr lang="en-US" smtClean="0"/>
              <a:pPr/>
              <a:t>3/23/2013</a:t>
            </a:fld>
            <a:endParaRPr lang="en-US" dirty="0"/>
          </a:p>
        </p:txBody>
      </p:sp>
      <p:sp>
        <p:nvSpPr>
          <p:cNvPr id="6" name="Footer Placeholder 5"/>
          <p:cNvSpPr>
            <a:spLocks noGrp="1"/>
          </p:cNvSpPr>
          <p:nvPr>
            <p:ph type="ftr" sz="quarter" idx="11"/>
          </p:nvPr>
        </p:nvSpPr>
        <p:spPr/>
        <p:txBody>
          <a:bodyPr/>
          <a:lstStyle>
            <a:extLst/>
          </a:lstStyle>
          <a:p>
            <a:endParaRPr lang="en-US" dirty="0"/>
          </a:p>
        </p:txBody>
      </p:sp>
      <p:sp>
        <p:nvSpPr>
          <p:cNvPr id="7" name="Slide Number Placeholder 6"/>
          <p:cNvSpPr>
            <a:spLocks noGrp="1"/>
          </p:cNvSpPr>
          <p:nvPr>
            <p:ph type="sldNum" sz="quarter" idx="12"/>
          </p:nvPr>
        </p:nvSpPr>
        <p:spPr/>
        <p:txBody>
          <a:bodyPr/>
          <a:lstStyle>
            <a:extLst/>
          </a:lstStyle>
          <a:p>
            <a:fld id="{0499AC6C-C90D-42FA-B20C-7ABB65B9A096}" type="slidenum">
              <a:rPr lang="en-US" smtClean="0"/>
              <a:pPr/>
              <a:t>‹#›</a:t>
            </a:fld>
            <a:endParaRPr lang="en-US" dirty="0"/>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E5FE0CA0-7817-4723-A9ED-7E89E5E05B52}" type="datetimeFigureOut">
              <a:rPr lang="en-US" smtClean="0"/>
              <a:pPr/>
              <a:t>3/23/2013</a:t>
            </a:fld>
            <a:endParaRPr lang="en-US" dirty="0"/>
          </a:p>
        </p:txBody>
      </p:sp>
      <p:sp>
        <p:nvSpPr>
          <p:cNvPr id="8" name="Footer Placeholder 7"/>
          <p:cNvSpPr>
            <a:spLocks noGrp="1"/>
          </p:cNvSpPr>
          <p:nvPr>
            <p:ph type="ftr" sz="quarter" idx="11"/>
          </p:nvPr>
        </p:nvSpPr>
        <p:spPr/>
        <p:txBody>
          <a:bodyPr/>
          <a:lstStyle>
            <a:extLst/>
          </a:lstStyle>
          <a:p>
            <a:endParaRPr lang="en-US" dirty="0"/>
          </a:p>
        </p:txBody>
      </p:sp>
      <p:sp>
        <p:nvSpPr>
          <p:cNvPr id="9" name="Slide Number Placeholder 8"/>
          <p:cNvSpPr>
            <a:spLocks noGrp="1"/>
          </p:cNvSpPr>
          <p:nvPr>
            <p:ph type="sldNum" sz="quarter" idx="12"/>
          </p:nvPr>
        </p:nvSpPr>
        <p:spPr/>
        <p:txBody>
          <a:bodyPr/>
          <a:lstStyle>
            <a:extLst/>
          </a:lstStyle>
          <a:p>
            <a:fld id="{0499AC6C-C90D-42FA-B20C-7ABB65B9A096}" type="slidenum">
              <a:rPr lang="en-US" smtClean="0"/>
              <a:pPr/>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E5FE0CA0-7817-4723-A9ED-7E89E5E05B52}" type="datetimeFigureOut">
              <a:rPr lang="en-US" smtClean="0"/>
              <a:pPr/>
              <a:t>3/23/2013</a:t>
            </a:fld>
            <a:endParaRPr lang="en-US" dirty="0"/>
          </a:p>
        </p:txBody>
      </p:sp>
      <p:sp>
        <p:nvSpPr>
          <p:cNvPr id="4" name="Footer Placeholder 3"/>
          <p:cNvSpPr>
            <a:spLocks noGrp="1"/>
          </p:cNvSpPr>
          <p:nvPr>
            <p:ph type="ftr" sz="quarter" idx="11"/>
          </p:nvPr>
        </p:nvSpPr>
        <p:spPr/>
        <p:txBody>
          <a:bodyPr/>
          <a:lstStyle>
            <a:extLst/>
          </a:lstStyle>
          <a:p>
            <a:endParaRPr lang="en-US" dirty="0"/>
          </a:p>
        </p:txBody>
      </p:sp>
      <p:sp>
        <p:nvSpPr>
          <p:cNvPr id="5" name="Slide Number Placeholder 4"/>
          <p:cNvSpPr>
            <a:spLocks noGrp="1"/>
          </p:cNvSpPr>
          <p:nvPr>
            <p:ph type="sldNum" sz="quarter" idx="12"/>
          </p:nvPr>
        </p:nvSpPr>
        <p:spPr/>
        <p:txBody>
          <a:bodyPr/>
          <a:lstStyle>
            <a:extLst/>
          </a:lstStyle>
          <a:p>
            <a:fld id="{0499AC6C-C90D-42FA-B20C-7ABB65B9A096}" type="slidenum">
              <a:rPr lang="en-US" smtClean="0"/>
              <a:pPr/>
              <a:t>‹#›</a:t>
            </a:fld>
            <a:endParaRPr lang="en-US" dirty="0"/>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E5FE0CA0-7817-4723-A9ED-7E89E5E05B52}" type="datetimeFigureOut">
              <a:rPr lang="en-US" smtClean="0"/>
              <a:pPr/>
              <a:t>3/23/2013</a:t>
            </a:fld>
            <a:endParaRPr lang="en-US" dirty="0"/>
          </a:p>
        </p:txBody>
      </p:sp>
      <p:sp>
        <p:nvSpPr>
          <p:cNvPr id="3" name="Footer Placeholder 2"/>
          <p:cNvSpPr>
            <a:spLocks noGrp="1"/>
          </p:cNvSpPr>
          <p:nvPr>
            <p:ph type="ftr" sz="quarter" idx="11"/>
          </p:nvPr>
        </p:nvSpPr>
        <p:spPr/>
        <p:txBody>
          <a:bodyPr/>
          <a:lstStyle>
            <a:extLst/>
          </a:lstStyle>
          <a:p>
            <a:endParaRPr lang="en-US" dirty="0"/>
          </a:p>
        </p:txBody>
      </p:sp>
      <p:sp>
        <p:nvSpPr>
          <p:cNvPr id="4" name="Slide Number Placeholder 3"/>
          <p:cNvSpPr>
            <a:spLocks noGrp="1"/>
          </p:cNvSpPr>
          <p:nvPr>
            <p:ph type="sldNum" sz="quarter" idx="12"/>
          </p:nvPr>
        </p:nvSpPr>
        <p:spPr/>
        <p:txBody>
          <a:bodyPr/>
          <a:lstStyle>
            <a:extLst/>
          </a:lstStyle>
          <a:p>
            <a:fld id="{0499AC6C-C90D-42FA-B20C-7ABB65B9A096}"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E5FE0CA0-7817-4723-A9ED-7E89E5E05B52}" type="datetimeFigureOut">
              <a:rPr lang="en-US" smtClean="0"/>
              <a:pPr/>
              <a:t>3/23/2013</a:t>
            </a:fld>
            <a:endParaRPr lang="en-US" dirty="0"/>
          </a:p>
        </p:txBody>
      </p:sp>
      <p:sp>
        <p:nvSpPr>
          <p:cNvPr id="6" name="Footer Placeholder 5"/>
          <p:cNvSpPr>
            <a:spLocks noGrp="1"/>
          </p:cNvSpPr>
          <p:nvPr>
            <p:ph type="ftr" sz="quarter" idx="11"/>
          </p:nvPr>
        </p:nvSpPr>
        <p:spPr/>
        <p:txBody>
          <a:bodyPr/>
          <a:lstStyle>
            <a:extLst/>
          </a:lstStyle>
          <a:p>
            <a:endParaRPr lang="en-US" dirty="0"/>
          </a:p>
        </p:txBody>
      </p:sp>
      <p:sp>
        <p:nvSpPr>
          <p:cNvPr id="7" name="Slide Number Placeholder 6"/>
          <p:cNvSpPr>
            <a:spLocks noGrp="1"/>
          </p:cNvSpPr>
          <p:nvPr>
            <p:ph type="sldNum" sz="quarter" idx="12"/>
          </p:nvPr>
        </p:nvSpPr>
        <p:spPr/>
        <p:txBody>
          <a:bodyPr/>
          <a:lstStyle>
            <a:extLst/>
          </a:lstStyle>
          <a:p>
            <a:fld id="{0499AC6C-C90D-42FA-B20C-7ABB65B9A096}" type="slidenum">
              <a:rPr lang="en-US" smtClean="0"/>
              <a:pPr/>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dirty="0"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E5FE0CA0-7817-4723-A9ED-7E89E5E05B52}" type="datetimeFigureOut">
              <a:rPr lang="en-US" smtClean="0"/>
              <a:pPr/>
              <a:t>3/23/2013</a:t>
            </a:fld>
            <a:endParaRPr lang="en-US" dirty="0"/>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US" dirty="0"/>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0499AC6C-C90D-42FA-B20C-7ABB65B9A096}" type="slidenum">
              <a:rPr lang="en-US" smtClean="0"/>
              <a:pPr/>
              <a:t>‹#›</a:t>
            </a:fld>
            <a:endParaRPr lang="en-US" dirty="0"/>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9" name="Freeform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10" name="Right Triangle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dirty="0"/>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dirty="0"/>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E5FE0CA0-7817-4723-A9ED-7E89E5E05B52}" type="datetimeFigureOut">
              <a:rPr lang="en-US" smtClean="0"/>
              <a:pPr/>
              <a:t>3/23/2013</a:t>
            </a:fld>
            <a:endParaRPr lang="en-US" dirty="0"/>
          </a:p>
        </p:txBody>
      </p:sp>
      <p:sp>
        <p:nvSpPr>
          <p:cNvPr id="5" name="Footer Placeholder 4"/>
          <p:cNvSpPr>
            <a:spLocks noGrp="1"/>
          </p:cNvSpPr>
          <p:nvPr>
            <p:ph type="ftr" sz="quarter" idx="11"/>
          </p:nvPr>
        </p:nvSpPr>
        <p:spPr/>
        <p:txBody>
          <a:bodyPr/>
          <a:lstStyle>
            <a:extLst/>
          </a:lstStyle>
          <a:p>
            <a:endParaRPr lang="en-US" dirty="0"/>
          </a:p>
        </p:txBody>
      </p:sp>
      <p:sp>
        <p:nvSpPr>
          <p:cNvPr id="6" name="Slide Number Placeholder 5"/>
          <p:cNvSpPr>
            <a:spLocks noGrp="1"/>
          </p:cNvSpPr>
          <p:nvPr>
            <p:ph type="sldNum" sz="quarter" idx="12"/>
          </p:nvPr>
        </p:nvSpPr>
        <p:spPr/>
        <p:txBody>
          <a:bodyPr/>
          <a:lstStyle>
            <a:extLst/>
          </a:lstStyle>
          <a:p>
            <a:fld id="{0499AC6C-C90D-42FA-B20C-7ABB65B9A096}"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E5FE0CA0-7817-4723-A9ED-7E89E5E05B52}" type="datetimeFigureOut">
              <a:rPr lang="en-US" smtClean="0"/>
              <a:pPr/>
              <a:t>3/23/2013</a:t>
            </a:fld>
            <a:endParaRPr lang="en-US" dirty="0"/>
          </a:p>
        </p:txBody>
      </p:sp>
      <p:sp>
        <p:nvSpPr>
          <p:cNvPr id="5" name="Footer Placeholder 4"/>
          <p:cNvSpPr>
            <a:spLocks noGrp="1"/>
          </p:cNvSpPr>
          <p:nvPr>
            <p:ph type="ftr" sz="quarter" idx="11"/>
          </p:nvPr>
        </p:nvSpPr>
        <p:spPr/>
        <p:txBody>
          <a:bodyPr/>
          <a:lstStyle>
            <a:extLst/>
          </a:lstStyle>
          <a:p>
            <a:endParaRPr lang="en-US" dirty="0"/>
          </a:p>
        </p:txBody>
      </p:sp>
      <p:sp>
        <p:nvSpPr>
          <p:cNvPr id="6" name="Slide Number Placeholder 5"/>
          <p:cNvSpPr>
            <a:spLocks noGrp="1"/>
          </p:cNvSpPr>
          <p:nvPr>
            <p:ph type="sldNum" sz="quarter" idx="12"/>
          </p:nvPr>
        </p:nvSpPr>
        <p:spPr/>
        <p:txBody>
          <a:bodyPr/>
          <a:lstStyle>
            <a:extLst/>
          </a:lstStyle>
          <a:p>
            <a:fld id="{0499AC6C-C90D-42FA-B20C-7ABB65B9A096}"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12" name="Freeform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14" name="Right Triangle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dirty="0"/>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E5FE0CA0-7817-4723-A9ED-7E89E5E05B52}" type="datetimeFigureOut">
              <a:rPr lang="en-US" smtClean="0"/>
              <a:pPr/>
              <a:t>3/23/2013</a:t>
            </a:fld>
            <a:endParaRPr lang="en-US" dirty="0"/>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US" dirty="0"/>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0499AC6C-C90D-42FA-B20C-7ABB65B9A096}"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microsoft.com/office/2007/relationships/media" Target="../media/media1.mpg"/><Relationship Id="rId2" Type="http://schemas.openxmlformats.org/officeDocument/2006/relationships/slideLayout" Target="../slideLayouts/slideLayout2.xml"/><Relationship Id="rId1" Type="http://schemas.openxmlformats.org/officeDocument/2006/relationships/video" Target="NULL" TargetMode="External"/><Relationship Id="rId4" Type="http://schemas.openxmlformats.org/officeDocument/2006/relationships/image" Target="../media/image12.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microsoft.com/office/2007/relationships/media" Target="../media/media2.mpg"/><Relationship Id="rId2" Type="http://schemas.openxmlformats.org/officeDocument/2006/relationships/slideLayout" Target="../slideLayouts/slideLayout2.xml"/><Relationship Id="rId1" Type="http://schemas.openxmlformats.org/officeDocument/2006/relationships/video" Target="NULL" TargetMode="External"/><Relationship Id="rId4" Type="http://schemas.openxmlformats.org/officeDocument/2006/relationships/image" Target="../media/image15.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microsoft.com/office/2007/relationships/media" Target="../media/media3.mpg"/><Relationship Id="rId2" Type="http://schemas.openxmlformats.org/officeDocument/2006/relationships/slideLayout" Target="../slideLayouts/slideLayout2.xml"/><Relationship Id="rId1" Type="http://schemas.openxmlformats.org/officeDocument/2006/relationships/video" Target="NULL" TargetMode="External"/><Relationship Id="rId4" Type="http://schemas.openxmlformats.org/officeDocument/2006/relationships/image" Target="../media/image22.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microsoft.com/office/2007/relationships/media" Target="../media/media4.mpg"/><Relationship Id="rId2" Type="http://schemas.openxmlformats.org/officeDocument/2006/relationships/slideLayout" Target="../slideLayouts/slideLayout2.xml"/><Relationship Id="rId1" Type="http://schemas.openxmlformats.org/officeDocument/2006/relationships/video" Target="NULL" TargetMode="External"/><Relationship Id="rId4" Type="http://schemas.openxmlformats.org/officeDocument/2006/relationships/image" Target="../media/image30.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81001"/>
            <a:ext cx="7772400" cy="3201362"/>
          </a:xfrm>
        </p:spPr>
        <p:txBody>
          <a:bodyPr/>
          <a:lstStyle/>
          <a:p>
            <a:r>
              <a:rPr lang="en-US" dirty="0" smtClean="0"/>
              <a:t>Learning and Behavior</a:t>
            </a:r>
            <a:endParaRPr lang="en-US" dirty="0"/>
          </a:p>
        </p:txBody>
      </p:sp>
      <p:sp>
        <p:nvSpPr>
          <p:cNvPr id="3" name="Subtitle 2"/>
          <p:cNvSpPr>
            <a:spLocks noGrp="1"/>
          </p:cNvSpPr>
          <p:nvPr>
            <p:ph type="subTitle" idx="1"/>
          </p:nvPr>
        </p:nvSpPr>
        <p:spPr/>
        <p:txBody>
          <a:bodyPr/>
          <a:lstStyle/>
          <a:p>
            <a:r>
              <a:rPr lang="en-US" dirty="0" smtClean="0"/>
              <a:t>Presented by</a:t>
            </a:r>
          </a:p>
          <a:p>
            <a:r>
              <a:rPr lang="en-US" dirty="0" smtClean="0"/>
              <a:t>Clinical Psychologist Sadaf Sajjad</a:t>
            </a:r>
            <a:endParaRPr lang="en-US" dirty="0"/>
          </a:p>
        </p:txBody>
      </p:sp>
      <p:pic>
        <p:nvPicPr>
          <p:cNvPr id="1026" name="Picture 2" descr="C:\Users\Anum Naseer\Desktop\images.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6477000" y="609600"/>
            <a:ext cx="1552575" cy="185737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9527093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109728" indent="0" algn="ctr">
              <a:buNone/>
            </a:pPr>
            <a:r>
              <a:rPr lang="en-US" sz="2400" dirty="0" smtClean="0"/>
              <a:t>Learning </a:t>
            </a:r>
            <a:r>
              <a:rPr lang="en-US" sz="2400" dirty="0"/>
              <a:t>became a major focus of study in psychology during the early part of the twentieth century as behaviorism rose to become a major school of thought. Today, learning remains an important concept in numerous areas of psychology, including cognitive, educational, social, and developmental psychology.</a:t>
            </a:r>
          </a:p>
        </p:txBody>
      </p:sp>
      <p:sp>
        <p:nvSpPr>
          <p:cNvPr id="3" name="Title 2"/>
          <p:cNvSpPr>
            <a:spLocks noGrp="1"/>
          </p:cNvSpPr>
          <p:nvPr>
            <p:ph type="title"/>
          </p:nvPr>
        </p:nvSpPr>
        <p:spPr/>
        <p:txBody>
          <a:bodyPr/>
          <a:lstStyle/>
          <a:p>
            <a:pPr algn="ctr"/>
            <a:r>
              <a:rPr lang="en-US" dirty="0" smtClean="0"/>
              <a:t>Learning</a:t>
            </a:r>
            <a:endParaRPr lang="en-US"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5638800" y="4191000"/>
            <a:ext cx="2466975" cy="18478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13331135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sz="2000" dirty="0" smtClean="0"/>
              <a:t>Learning is defined as:</a:t>
            </a:r>
          </a:p>
          <a:p>
            <a:pPr marL="109728" indent="0" algn="ctr">
              <a:buNone/>
            </a:pPr>
            <a:endParaRPr lang="en-US" sz="2800" dirty="0" smtClean="0"/>
          </a:p>
          <a:p>
            <a:pPr marL="109728" indent="0" algn="ctr">
              <a:buNone/>
            </a:pPr>
            <a:r>
              <a:rPr lang="en-US" sz="2800" dirty="0" smtClean="0"/>
              <a:t>“Learning </a:t>
            </a:r>
            <a:r>
              <a:rPr lang="en-US" sz="2800" dirty="0"/>
              <a:t>is often defined as a relatively lasting change in behavior that is the result of </a:t>
            </a:r>
            <a:r>
              <a:rPr lang="en-US" sz="2800" dirty="0" smtClean="0"/>
              <a:t>experience”. </a:t>
            </a:r>
            <a:endParaRPr lang="en-US" sz="2800" dirty="0"/>
          </a:p>
        </p:txBody>
      </p:sp>
      <p:sp>
        <p:nvSpPr>
          <p:cNvPr id="3" name="Title 2"/>
          <p:cNvSpPr>
            <a:spLocks noGrp="1"/>
          </p:cNvSpPr>
          <p:nvPr>
            <p:ph type="title"/>
          </p:nvPr>
        </p:nvSpPr>
        <p:spPr/>
        <p:txBody>
          <a:bodyPr/>
          <a:lstStyle/>
          <a:p>
            <a:pPr algn="ctr"/>
            <a:r>
              <a:rPr lang="en-US" dirty="0"/>
              <a:t>Learning</a:t>
            </a:r>
          </a:p>
        </p:txBody>
      </p:sp>
      <p:pic>
        <p:nvPicPr>
          <p:cNvPr id="2050" name="Picture 2" descr="C:\Users\Anum Naseer\Desktop\hillsidegrad2.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5257800" y="3962400"/>
            <a:ext cx="3333750" cy="217170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17309772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Learning is a relatively permanent change in behavior that is the result of experience. </a:t>
            </a:r>
            <a:endParaRPr lang="en-US" dirty="0" smtClean="0"/>
          </a:p>
          <a:p>
            <a:r>
              <a:rPr lang="en-US" dirty="0"/>
              <a:t>learning is the </a:t>
            </a:r>
            <a:r>
              <a:rPr lang="en-US" dirty="0" smtClean="0"/>
              <a:t>most hopeful </a:t>
            </a:r>
            <a:r>
              <a:rPr lang="en-US" dirty="0"/>
              <a:t>of the fields of </a:t>
            </a:r>
            <a:r>
              <a:rPr lang="en-US" dirty="0" smtClean="0"/>
              <a:t>psychology.</a:t>
            </a:r>
          </a:p>
          <a:p>
            <a:r>
              <a:rPr lang="en-US" dirty="0" smtClean="0"/>
              <a:t>Opposed </a:t>
            </a:r>
            <a:r>
              <a:rPr lang="en-US" dirty="0"/>
              <a:t>to short term changes in behavior potential (caused e.g. by fatigue) learning implies long term changes.</a:t>
            </a:r>
            <a:endParaRPr lang="en-US" dirty="0" smtClean="0"/>
          </a:p>
          <a:p>
            <a:endParaRPr lang="en-US" dirty="0"/>
          </a:p>
        </p:txBody>
      </p:sp>
      <p:sp>
        <p:nvSpPr>
          <p:cNvPr id="3" name="Title 2"/>
          <p:cNvSpPr>
            <a:spLocks noGrp="1"/>
          </p:cNvSpPr>
          <p:nvPr>
            <p:ph type="title"/>
          </p:nvPr>
        </p:nvSpPr>
        <p:spPr/>
        <p:txBody>
          <a:bodyPr/>
          <a:lstStyle/>
          <a:p>
            <a:r>
              <a:rPr lang="en-US" dirty="0" smtClean="0"/>
              <a:t>Cont.…</a:t>
            </a:r>
            <a:endParaRPr lang="en-US"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5105400" y="4572000"/>
            <a:ext cx="3581400" cy="1981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67814217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During </a:t>
            </a:r>
            <a:r>
              <a:rPr lang="en-US" dirty="0"/>
              <a:t>the first half of the twentieth century, the school of thought known as </a:t>
            </a:r>
            <a:r>
              <a:rPr lang="en-US" sz="2800" dirty="0" smtClean="0"/>
              <a:t>BEHAVIORISM </a:t>
            </a:r>
            <a:r>
              <a:rPr lang="en-US" dirty="0" smtClean="0"/>
              <a:t>rose </a:t>
            </a:r>
            <a:r>
              <a:rPr lang="en-US" dirty="0"/>
              <a:t>to dominate psychology and sought to explain the learning process</a:t>
            </a:r>
          </a:p>
        </p:txBody>
      </p:sp>
      <p:sp>
        <p:nvSpPr>
          <p:cNvPr id="3" name="Title 2"/>
          <p:cNvSpPr>
            <a:spLocks noGrp="1"/>
          </p:cNvSpPr>
          <p:nvPr>
            <p:ph type="title"/>
          </p:nvPr>
        </p:nvSpPr>
        <p:spPr/>
        <p:txBody>
          <a:bodyPr/>
          <a:lstStyle/>
          <a:p>
            <a:r>
              <a:rPr lang="en-US" dirty="0" smtClean="0"/>
              <a:t>Cont.….</a:t>
            </a:r>
            <a:endParaRPr lang="en-US"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2514600" y="4114800"/>
            <a:ext cx="6096000" cy="21336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44170170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sz="2000" dirty="0"/>
              <a:t>Founded by John B. </a:t>
            </a:r>
            <a:r>
              <a:rPr lang="en-US" sz="2000" dirty="0" smtClean="0"/>
              <a:t>Watson, Behavior is</a:t>
            </a:r>
          </a:p>
          <a:p>
            <a:pPr marL="109728" indent="0" algn="ctr">
              <a:buNone/>
            </a:pPr>
            <a:endParaRPr lang="en-US" sz="2000" dirty="0"/>
          </a:p>
          <a:p>
            <a:pPr marL="109728" indent="0" algn="ctr">
              <a:buNone/>
            </a:pPr>
            <a:r>
              <a:rPr lang="en-US" sz="2400" b="1" dirty="0" smtClean="0"/>
              <a:t>“</a:t>
            </a:r>
            <a:r>
              <a:rPr lang="en-US" sz="2400" b="1" dirty="0"/>
              <a:t>the school of thought in psychology that sought to measure only </a:t>
            </a:r>
            <a:r>
              <a:rPr lang="en-US" sz="2400" b="1" dirty="0" smtClean="0"/>
              <a:t>observable actions”.</a:t>
            </a:r>
          </a:p>
          <a:p>
            <a:pPr marL="109728" indent="0">
              <a:buNone/>
            </a:pPr>
            <a:endParaRPr lang="en-US" sz="2400" b="1" dirty="0"/>
          </a:p>
          <a:p>
            <a:pPr>
              <a:buFont typeface="Wingdings" pitchFamily="2" charset="2"/>
              <a:buChar char="Ø"/>
            </a:pPr>
            <a:r>
              <a:rPr lang="en-US" sz="2000" dirty="0"/>
              <a:t>Behaviorism is primarily concerned with observable behavior, as opposed to internal events like thinking and emotion</a:t>
            </a:r>
            <a:r>
              <a:rPr lang="en-US" sz="2000" dirty="0" smtClean="0"/>
              <a:t>.</a:t>
            </a:r>
          </a:p>
          <a:p>
            <a:pPr>
              <a:buFont typeface="Wingdings" pitchFamily="2" charset="2"/>
              <a:buChar char="Ø"/>
            </a:pPr>
            <a:r>
              <a:rPr lang="en-US" sz="2000" dirty="0" smtClean="0"/>
              <a:t>Observable </a:t>
            </a:r>
            <a:r>
              <a:rPr lang="en-US" sz="2000" dirty="0"/>
              <a:t>(i.e. external) behavior can be objectively and scientifically measured. </a:t>
            </a:r>
            <a:endParaRPr lang="en-US" sz="2000" dirty="0" smtClean="0"/>
          </a:p>
          <a:p>
            <a:pPr>
              <a:buFont typeface="Wingdings" pitchFamily="2" charset="2"/>
              <a:buChar char="Ø"/>
            </a:pPr>
            <a:r>
              <a:rPr lang="en-US" sz="2000" dirty="0" smtClean="0"/>
              <a:t>Internal </a:t>
            </a:r>
            <a:r>
              <a:rPr lang="en-US" sz="2000" dirty="0"/>
              <a:t>events, such as thinking should be explained through behavioral terms (or eliminated altogether).</a:t>
            </a:r>
          </a:p>
        </p:txBody>
      </p:sp>
      <p:sp>
        <p:nvSpPr>
          <p:cNvPr id="3" name="Title 2"/>
          <p:cNvSpPr>
            <a:spLocks noGrp="1"/>
          </p:cNvSpPr>
          <p:nvPr>
            <p:ph type="title"/>
          </p:nvPr>
        </p:nvSpPr>
        <p:spPr/>
        <p:txBody>
          <a:bodyPr/>
          <a:lstStyle/>
          <a:p>
            <a:pPr algn="ctr"/>
            <a:r>
              <a:rPr lang="en-US" dirty="0" smtClean="0"/>
              <a:t>Behavior</a:t>
            </a:r>
            <a:endParaRPr lang="en-US"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6019800" y="526473"/>
            <a:ext cx="2362200" cy="168332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988658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sz="2000" dirty="0" smtClean="0"/>
              <a:t>It is:</a:t>
            </a:r>
          </a:p>
          <a:p>
            <a:pPr marL="109728" indent="0" algn="ctr">
              <a:buNone/>
            </a:pPr>
            <a:r>
              <a:rPr lang="en-US" sz="2800" b="1" dirty="0" smtClean="0"/>
              <a:t>“</a:t>
            </a:r>
            <a:r>
              <a:rPr lang="en-US" sz="2800" dirty="0" smtClean="0"/>
              <a:t>The </a:t>
            </a:r>
            <a:r>
              <a:rPr lang="en-US" sz="2800" dirty="0"/>
              <a:t>process by which a relatively lasting change in potential behavior occurs as a result of practice or </a:t>
            </a:r>
            <a:r>
              <a:rPr lang="en-US" sz="2800" dirty="0" smtClean="0"/>
              <a:t>experience”. </a:t>
            </a:r>
          </a:p>
          <a:p>
            <a:pPr>
              <a:buFont typeface="Wingdings" pitchFamily="2" charset="2"/>
              <a:buChar char="Ø"/>
            </a:pPr>
            <a:endParaRPr lang="en-US" sz="2000" dirty="0" smtClean="0"/>
          </a:p>
          <a:p>
            <a:pPr>
              <a:buFont typeface="Wingdings" pitchFamily="2" charset="2"/>
              <a:buChar char="Ø"/>
            </a:pPr>
            <a:r>
              <a:rPr lang="en-US" sz="2000" dirty="0" smtClean="0"/>
              <a:t>Learning </a:t>
            </a:r>
            <a:r>
              <a:rPr lang="en-US" sz="2000" dirty="0"/>
              <a:t>occurs throughout </a:t>
            </a:r>
            <a:endParaRPr lang="en-US" sz="2000" dirty="0" smtClean="0"/>
          </a:p>
          <a:p>
            <a:pPr marL="109728" indent="0">
              <a:buNone/>
            </a:pPr>
            <a:r>
              <a:rPr lang="en-US" sz="2000" dirty="0"/>
              <a:t> </a:t>
            </a:r>
            <a:r>
              <a:rPr lang="en-US" sz="2000" dirty="0" smtClean="0"/>
              <a:t>  life </a:t>
            </a:r>
            <a:r>
              <a:rPr lang="en-US" sz="2000" dirty="0"/>
              <a:t>in animals, and learned </a:t>
            </a:r>
            <a:endParaRPr lang="en-US" sz="2000" dirty="0" smtClean="0"/>
          </a:p>
          <a:p>
            <a:pPr marL="109728" indent="0">
              <a:buNone/>
            </a:pPr>
            <a:r>
              <a:rPr lang="en-US" sz="2000" dirty="0"/>
              <a:t> </a:t>
            </a:r>
            <a:r>
              <a:rPr lang="en-US" sz="2000" dirty="0" smtClean="0"/>
              <a:t>  behavior </a:t>
            </a:r>
            <a:r>
              <a:rPr lang="en-US" sz="2000" dirty="0"/>
              <a:t>accounts for a large </a:t>
            </a:r>
            <a:endParaRPr lang="en-US" sz="2000" dirty="0" smtClean="0"/>
          </a:p>
          <a:p>
            <a:pPr marL="109728" indent="0">
              <a:buNone/>
            </a:pPr>
            <a:r>
              <a:rPr lang="en-US" sz="2000" dirty="0"/>
              <a:t> </a:t>
            </a:r>
            <a:r>
              <a:rPr lang="en-US" sz="2000" dirty="0" smtClean="0"/>
              <a:t>  proportion </a:t>
            </a:r>
            <a:r>
              <a:rPr lang="en-US" sz="2000" dirty="0"/>
              <a:t>of all behavior in </a:t>
            </a:r>
            <a:r>
              <a:rPr lang="en-US" sz="2000" dirty="0" smtClean="0"/>
              <a:t>the</a:t>
            </a:r>
          </a:p>
          <a:p>
            <a:pPr marL="109728" indent="0">
              <a:buNone/>
            </a:pPr>
            <a:r>
              <a:rPr lang="en-US" sz="2000" dirty="0"/>
              <a:t> </a:t>
            </a:r>
            <a:r>
              <a:rPr lang="en-US" sz="2000" dirty="0" smtClean="0"/>
              <a:t>  </a:t>
            </a:r>
            <a:r>
              <a:rPr lang="en-US" sz="2000" dirty="0"/>
              <a:t>higher animals, especially in </a:t>
            </a:r>
            <a:r>
              <a:rPr lang="en-US" sz="2000" dirty="0" smtClean="0"/>
              <a:t>Humans</a:t>
            </a:r>
            <a:r>
              <a:rPr lang="en-US" sz="2400" dirty="0"/>
              <a:t>.</a:t>
            </a:r>
          </a:p>
        </p:txBody>
      </p:sp>
      <p:sp>
        <p:nvSpPr>
          <p:cNvPr id="3" name="Title 2"/>
          <p:cNvSpPr>
            <a:spLocks noGrp="1"/>
          </p:cNvSpPr>
          <p:nvPr>
            <p:ph type="title"/>
          </p:nvPr>
        </p:nvSpPr>
        <p:spPr/>
        <p:txBody>
          <a:bodyPr/>
          <a:lstStyle/>
          <a:p>
            <a:pPr algn="ctr"/>
            <a:r>
              <a:rPr lang="en-US" dirty="0" smtClean="0"/>
              <a:t>Learning and Behavior</a:t>
            </a:r>
            <a:endParaRPr lang="en-US"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6019800" y="3733801"/>
            <a:ext cx="2532351" cy="2590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428866975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US" dirty="0" smtClean="0"/>
          </a:p>
          <a:p>
            <a:r>
              <a:rPr lang="en-US" dirty="0" smtClean="0"/>
              <a:t>Classical Conditioning</a:t>
            </a:r>
          </a:p>
          <a:p>
            <a:r>
              <a:rPr lang="en-US" dirty="0" smtClean="0"/>
              <a:t>Operant Conditioning</a:t>
            </a:r>
          </a:p>
          <a:p>
            <a:r>
              <a:rPr lang="en-US" dirty="0" smtClean="0"/>
              <a:t>Cognitive Learning</a:t>
            </a:r>
          </a:p>
          <a:p>
            <a:r>
              <a:rPr lang="en-US" dirty="0" smtClean="0"/>
              <a:t>Observational Learning</a:t>
            </a:r>
            <a:endParaRPr lang="en-US" dirty="0"/>
          </a:p>
        </p:txBody>
      </p:sp>
      <p:sp>
        <p:nvSpPr>
          <p:cNvPr id="3" name="Title 2"/>
          <p:cNvSpPr>
            <a:spLocks noGrp="1"/>
          </p:cNvSpPr>
          <p:nvPr>
            <p:ph type="title"/>
          </p:nvPr>
        </p:nvSpPr>
        <p:spPr/>
        <p:txBody>
          <a:bodyPr/>
          <a:lstStyle/>
          <a:p>
            <a:pPr algn="ctr"/>
            <a:r>
              <a:rPr lang="en-US" dirty="0" smtClean="0"/>
              <a:t>Types of Learning</a:t>
            </a:r>
            <a:endParaRPr lang="en-US" dirty="0"/>
          </a:p>
        </p:txBody>
      </p:sp>
    </p:spTree>
    <p:extLst>
      <p:ext uri="{BB962C8B-B14F-4D97-AF65-F5344CB8AC3E}">
        <p14:creationId xmlns:p14="http://schemas.microsoft.com/office/powerpoint/2010/main" xmlns="" val="301906896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r>
              <a:rPr lang="en-US" sz="2000" dirty="0" smtClean="0"/>
              <a:t>First described </a:t>
            </a:r>
            <a:r>
              <a:rPr lang="en-US" sz="2000" dirty="0"/>
              <a:t>by Ivan Pavlov</a:t>
            </a:r>
            <a:r>
              <a:rPr lang="en-US" sz="2000" dirty="0" smtClean="0"/>
              <a:t>,</a:t>
            </a:r>
            <a:r>
              <a:rPr lang="en-US" sz="2000" dirty="0"/>
              <a:t> a Russian </a:t>
            </a:r>
            <a:r>
              <a:rPr lang="en-US" sz="2000" dirty="0" smtClean="0"/>
              <a:t>physiologist as:</a:t>
            </a:r>
          </a:p>
          <a:p>
            <a:pPr marL="109728" indent="0" algn="ctr">
              <a:buNone/>
            </a:pPr>
            <a:endParaRPr lang="en-US" sz="2000" b="1" dirty="0" smtClean="0"/>
          </a:p>
          <a:p>
            <a:pPr marL="109728" indent="0" algn="ctr">
              <a:buNone/>
            </a:pPr>
            <a:r>
              <a:rPr lang="en-US" sz="2000" b="1" dirty="0" smtClean="0"/>
              <a:t>“</a:t>
            </a:r>
            <a:r>
              <a:rPr lang="en-US" sz="2000" b="1" dirty="0"/>
              <a:t>type of learning in which a stimulus acquires the capacity to evoke a reflexive response that was originally evoked by a different </a:t>
            </a:r>
            <a:r>
              <a:rPr lang="en-US" sz="2000" b="1" dirty="0" smtClean="0"/>
              <a:t>stimulus”.</a:t>
            </a:r>
          </a:p>
          <a:p>
            <a:pPr marL="109728" indent="0" algn="ctr">
              <a:buNone/>
            </a:pPr>
            <a:endParaRPr lang="en-US" sz="2000" b="1" dirty="0" smtClean="0"/>
          </a:p>
          <a:p>
            <a:pPr marL="109728" indent="0" algn="ctr">
              <a:buNone/>
            </a:pPr>
            <a:endParaRPr lang="en-US" sz="2000" b="1" dirty="0" smtClean="0"/>
          </a:p>
          <a:p>
            <a:pPr marL="109728" indent="0" algn="ctr">
              <a:buNone/>
            </a:pPr>
            <a:endParaRPr lang="en-US" sz="2000" b="1" dirty="0"/>
          </a:p>
          <a:p>
            <a:pPr marL="109728" indent="0" algn="ctr">
              <a:buNone/>
            </a:pPr>
            <a:endParaRPr lang="en-US" sz="2000" b="1" dirty="0" smtClean="0"/>
          </a:p>
          <a:p>
            <a:pPr marL="109728" indent="0" algn="ctr">
              <a:buNone/>
            </a:pPr>
            <a:endParaRPr lang="en-US" sz="2000" b="1" dirty="0" smtClean="0"/>
          </a:p>
          <a:p>
            <a:pPr>
              <a:buFont typeface="Wingdings" pitchFamily="2" charset="2"/>
              <a:buChar char="Ø"/>
            </a:pPr>
            <a:r>
              <a:rPr lang="en-US" sz="2000" dirty="0"/>
              <a:t>is a four-step learning procedure involving </a:t>
            </a:r>
            <a:r>
              <a:rPr lang="en-US" sz="2000" dirty="0" smtClean="0"/>
              <a:t>reflexes.</a:t>
            </a:r>
          </a:p>
          <a:p>
            <a:pPr>
              <a:buFont typeface="Wingdings" pitchFamily="2" charset="2"/>
              <a:buChar char="Ø"/>
            </a:pPr>
            <a:r>
              <a:rPr lang="en-US" sz="2000" dirty="0"/>
              <a:t>Involves placing a neutral signal </a:t>
            </a:r>
            <a:r>
              <a:rPr lang="en-US" sz="2000" i="1" dirty="0"/>
              <a:t>before</a:t>
            </a:r>
            <a:r>
              <a:rPr lang="en-US" sz="2000" dirty="0"/>
              <a:t> a reflex. </a:t>
            </a:r>
            <a:endParaRPr lang="en-US" sz="2000" dirty="0" smtClean="0"/>
          </a:p>
          <a:p>
            <a:pPr>
              <a:buFont typeface="Wingdings" pitchFamily="2" charset="2"/>
              <a:buChar char="Ø"/>
            </a:pPr>
            <a:r>
              <a:rPr lang="en-US" sz="2000" dirty="0" smtClean="0"/>
              <a:t>Focuses </a:t>
            </a:r>
            <a:r>
              <a:rPr lang="en-US" sz="2000" dirty="0"/>
              <a:t>on involuntary, automatic behaviors.</a:t>
            </a:r>
          </a:p>
          <a:p>
            <a:pPr>
              <a:buFont typeface="Wingdings" pitchFamily="2" charset="2"/>
              <a:buChar char="Ø"/>
            </a:pPr>
            <a:endParaRPr lang="en-US" sz="2000" b="1" dirty="0" smtClean="0"/>
          </a:p>
          <a:p>
            <a:pPr marL="109728" indent="0" algn="ctr">
              <a:buNone/>
            </a:pPr>
            <a:endParaRPr lang="en-US" sz="2000" b="1" dirty="0"/>
          </a:p>
        </p:txBody>
      </p:sp>
      <p:sp>
        <p:nvSpPr>
          <p:cNvPr id="3" name="Title 2"/>
          <p:cNvSpPr>
            <a:spLocks noGrp="1"/>
          </p:cNvSpPr>
          <p:nvPr>
            <p:ph type="title"/>
          </p:nvPr>
        </p:nvSpPr>
        <p:spPr/>
        <p:txBody>
          <a:bodyPr/>
          <a:lstStyle/>
          <a:p>
            <a:pPr algn="ctr"/>
            <a:r>
              <a:rPr lang="en-US" dirty="0" smtClean="0"/>
              <a:t>Classical Conditioning</a:t>
            </a:r>
            <a:endParaRPr lang="en-US" dirty="0"/>
          </a:p>
        </p:txBody>
      </p:sp>
      <p:pic>
        <p:nvPicPr>
          <p:cNvPr id="3077" name="Picture 5"/>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6019800" y="2888673"/>
            <a:ext cx="2238375" cy="17240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294162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109728" indent="0" algn="just">
              <a:buNone/>
            </a:pPr>
            <a:endParaRPr lang="en-US" sz="2000" dirty="0" smtClean="0"/>
          </a:p>
          <a:p>
            <a:pPr marL="109728" indent="0" algn="just">
              <a:buNone/>
            </a:pPr>
            <a:r>
              <a:rPr lang="en-US" sz="2000" dirty="0" smtClean="0"/>
              <a:t>Pavlov </a:t>
            </a:r>
            <a:r>
              <a:rPr lang="en-US" sz="2000" dirty="0"/>
              <a:t>became curious about the fact that some of his laboratory dogs began salivating before food actually was in their mouths. He then found that if he used the appropriate sequence of events, a dog would salivate at the sound of a buzzer or the appearance of a light. Further experimentation established the conditions essential in producing such a phenomenon.</a:t>
            </a:r>
          </a:p>
        </p:txBody>
      </p:sp>
      <p:sp>
        <p:nvSpPr>
          <p:cNvPr id="3" name="Title 2"/>
          <p:cNvSpPr>
            <a:spLocks noGrp="1"/>
          </p:cNvSpPr>
          <p:nvPr>
            <p:ph type="title"/>
          </p:nvPr>
        </p:nvSpPr>
        <p:spPr/>
        <p:txBody>
          <a:bodyPr>
            <a:normAutofit fontScale="90000"/>
          </a:bodyPr>
          <a:lstStyle/>
          <a:p>
            <a:pPr algn="ctr"/>
            <a:r>
              <a:rPr lang="en-US" dirty="0" smtClean="0"/>
              <a:t>Experiment on Classical Conditioning</a:t>
            </a:r>
            <a:endParaRPr lang="en-US" dirty="0"/>
          </a:p>
        </p:txBody>
      </p:sp>
    </p:spTree>
    <p:extLst>
      <p:ext uri="{BB962C8B-B14F-4D97-AF65-F5344CB8AC3E}">
        <p14:creationId xmlns:p14="http://schemas.microsoft.com/office/powerpoint/2010/main" xmlns="" val="316738148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Cont.….</a:t>
            </a: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447800" y="1295400"/>
            <a:ext cx="6429375" cy="44196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35965390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p:txBody>
          <a:bodyPr>
            <a:normAutofit/>
          </a:bodyPr>
          <a:lstStyle/>
          <a:p>
            <a:pPr marL="109728" indent="0">
              <a:buNone/>
            </a:pPr>
            <a:r>
              <a:rPr lang="en-US" sz="2000" dirty="0" smtClean="0"/>
              <a:t>Classical Conditioning works as:</a:t>
            </a:r>
          </a:p>
          <a:p>
            <a:pPr marL="109728" indent="0">
              <a:buNone/>
            </a:pPr>
            <a:endParaRPr lang="en-US" sz="2000" dirty="0"/>
          </a:p>
        </p:txBody>
      </p:sp>
      <p:sp>
        <p:nvSpPr>
          <p:cNvPr id="3" name="Title 2"/>
          <p:cNvSpPr>
            <a:spLocks noGrp="1"/>
          </p:cNvSpPr>
          <p:nvPr>
            <p:ph type="title"/>
          </p:nvPr>
        </p:nvSpPr>
        <p:spPr/>
        <p:txBody>
          <a:bodyPr/>
          <a:lstStyle/>
          <a:p>
            <a:r>
              <a:rPr lang="en-US" dirty="0">
                <a:solidFill>
                  <a:srgbClr val="464646"/>
                </a:solidFill>
              </a:rPr>
              <a:t>Cont.….</a:t>
            </a:r>
            <a:endParaRPr lang="en-US" dirty="0"/>
          </a:p>
        </p:txBody>
      </p:sp>
      <p:pic>
        <p:nvPicPr>
          <p:cNvPr id="5126" name="Picture 6"/>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524000" y="2057400"/>
            <a:ext cx="5867400" cy="3352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418171200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pPr algn="ctr"/>
            <a:r>
              <a:rPr lang="en-US" dirty="0" smtClean="0"/>
              <a:t>Pavlov’s </a:t>
            </a:r>
            <a:r>
              <a:rPr lang="en-US" dirty="0"/>
              <a:t>Dogs </a:t>
            </a:r>
            <a:r>
              <a:rPr lang="en-US" dirty="0" smtClean="0"/>
              <a:t>Experiment on Classical Conditioning</a:t>
            </a:r>
            <a:endParaRPr lang="en-US" dirty="0"/>
          </a:p>
        </p:txBody>
      </p:sp>
      <p:pic>
        <p:nvPicPr>
          <p:cNvPr id="6" name="2.mpg">
            <a:hlinkClick r:id="" action="ppaction://media"/>
          </p:cNvPr>
          <p:cNvPicPr>
            <a:picLocks noChangeAspect="1"/>
          </p:cNvPicPr>
          <p:nvPr>
            <a:videoFile r:link="rId1"/>
            <p:extLst>
              <p:ext uri="{DAA4B4D4-6D71-4841-9C94-3DE7FCFB9230}">
                <p14:media xmlns:p14="http://schemas.microsoft.com/office/powerpoint/2010/main" xmlns="" r:embed="rId3"/>
              </p:ext>
            </p:extLst>
          </p:nvPr>
        </p:nvPicPr>
        <p:blipFill>
          <a:blip r:embed="rId4"/>
          <a:stretch>
            <a:fillRect/>
          </a:stretch>
        </p:blipFill>
        <p:spPr>
          <a:xfrm>
            <a:off x="1219200" y="1752600"/>
            <a:ext cx="6934199" cy="4049789"/>
          </a:xfrm>
          <a:prstGeom prst="rect">
            <a:avLst/>
          </a:prstGeom>
        </p:spPr>
      </p:pic>
    </p:spTree>
    <p:extLst>
      <p:ext uri="{BB962C8B-B14F-4D97-AF65-F5344CB8AC3E}">
        <p14:creationId xmlns:p14="http://schemas.microsoft.com/office/powerpoint/2010/main" xmlns="" val="121610710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6"/>
                                        </p:tgtEl>
                                      </p:cBhvr>
                                    </p:cmd>
                                  </p:childTnLst>
                                </p:cTn>
                              </p:par>
                            </p:childTnLst>
                          </p:cTn>
                        </p:par>
                      </p:childTnLst>
                    </p:cTn>
                  </p:par>
                </p:childTnLst>
              </p:cTn>
              <p:nextCondLst>
                <p:cond evt="onClick" delay="0">
                  <p:tgtEl>
                    <p:spTgt spid="6"/>
                  </p:tgtEl>
                </p:cond>
              </p:nextCondLst>
            </p:seq>
            <p:video>
              <p:cMediaNode vol="80000">
                <p:cTn id="7" fill="hold" display="0">
                  <p:stCondLst>
                    <p:cond delay="indefinite"/>
                  </p:stCondLst>
                </p:cTn>
                <p:tgtEl>
                  <p:spTgt spid="6"/>
                </p:tgtEl>
              </p:cMediaNode>
            </p:vide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447800"/>
            <a:ext cx="8229600" cy="4525963"/>
          </a:xfrm>
        </p:spPr>
        <p:txBody>
          <a:bodyPr>
            <a:noAutofit/>
          </a:bodyPr>
          <a:lstStyle/>
          <a:p>
            <a:pPr marL="109728" indent="0">
              <a:buNone/>
            </a:pPr>
            <a:r>
              <a:rPr lang="en-US" sz="2000" dirty="0" smtClean="0"/>
              <a:t>The reflexive behaviors in classical conditioning are described as:</a:t>
            </a:r>
          </a:p>
          <a:p>
            <a:r>
              <a:rPr lang="en-US" sz="2000" b="1" dirty="0" smtClean="0"/>
              <a:t>Unconditioned </a:t>
            </a:r>
            <a:r>
              <a:rPr lang="en-US" sz="2000" b="1" dirty="0"/>
              <a:t>Stimulus (US) </a:t>
            </a:r>
            <a:r>
              <a:rPr lang="en-US" sz="2000" dirty="0"/>
              <a:t>- a stimulus that evokes an unconditioned response without any prior conditioning </a:t>
            </a:r>
            <a:endParaRPr lang="en-US" sz="2000" dirty="0" smtClean="0"/>
          </a:p>
          <a:p>
            <a:r>
              <a:rPr lang="en-US" sz="2000" b="1" dirty="0" smtClean="0"/>
              <a:t>Unconditioned </a:t>
            </a:r>
            <a:r>
              <a:rPr lang="en-US" sz="2000" b="1" dirty="0"/>
              <a:t>Response (UR) </a:t>
            </a:r>
            <a:r>
              <a:rPr lang="en-US" sz="2000" dirty="0"/>
              <a:t>- an unlearned reaction/response to an unconditioned stimulus that occurs without prior conditioning.</a:t>
            </a:r>
          </a:p>
          <a:p>
            <a:r>
              <a:rPr lang="en-US" sz="2000" b="1" dirty="0" smtClean="0"/>
              <a:t>Conditioned </a:t>
            </a:r>
            <a:r>
              <a:rPr lang="en-US" sz="2000" b="1" dirty="0"/>
              <a:t>Stimulus (CS) </a:t>
            </a:r>
            <a:r>
              <a:rPr lang="en-US" sz="2000" dirty="0"/>
              <a:t>- a previously neutral stimulus that has, through conditioning, acquired the capacity to evoke a conditioned response.</a:t>
            </a:r>
          </a:p>
          <a:p>
            <a:r>
              <a:rPr lang="en-US" sz="2000" b="1" dirty="0" smtClean="0"/>
              <a:t>Conditioned </a:t>
            </a:r>
            <a:r>
              <a:rPr lang="en-US" sz="2000" b="1" dirty="0"/>
              <a:t>Response (CR) </a:t>
            </a:r>
            <a:r>
              <a:rPr lang="en-US" sz="2000" dirty="0"/>
              <a:t>- a learned reaction to a conditioned stimulus that occurs because of prior conditioning.</a:t>
            </a:r>
          </a:p>
          <a:p>
            <a:endParaRPr lang="en-US" sz="2000" dirty="0"/>
          </a:p>
        </p:txBody>
      </p:sp>
      <p:sp>
        <p:nvSpPr>
          <p:cNvPr id="3" name="Title 2"/>
          <p:cNvSpPr>
            <a:spLocks noGrp="1"/>
          </p:cNvSpPr>
          <p:nvPr>
            <p:ph type="title"/>
          </p:nvPr>
        </p:nvSpPr>
        <p:spPr/>
        <p:txBody>
          <a:bodyPr/>
          <a:lstStyle/>
          <a:p>
            <a:r>
              <a:rPr lang="en-US" dirty="0">
                <a:solidFill>
                  <a:srgbClr val="464646"/>
                </a:solidFill>
              </a:rPr>
              <a:t>Cont.….</a:t>
            </a:r>
            <a:endParaRPr lang="en-US" dirty="0"/>
          </a:p>
        </p:txBody>
      </p:sp>
    </p:spTree>
    <p:extLst>
      <p:ext uri="{BB962C8B-B14F-4D97-AF65-F5344CB8AC3E}">
        <p14:creationId xmlns:p14="http://schemas.microsoft.com/office/powerpoint/2010/main" xmlns="" val="202208582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sz="2000" dirty="0" smtClean="0"/>
              <a:t>Greatest thing about classical conditioning is that it is seen all around us. Real world examples of classical conditioning includes:</a:t>
            </a:r>
          </a:p>
          <a:p>
            <a:pPr marL="109728" indent="0">
              <a:buNone/>
            </a:pPr>
            <a:endParaRPr lang="en-US" sz="2000" b="1" dirty="0" smtClean="0"/>
          </a:p>
          <a:p>
            <a:pPr marL="109728" indent="0">
              <a:buNone/>
            </a:pPr>
            <a:r>
              <a:rPr lang="en-US" sz="2000" b="1" dirty="0" smtClean="0"/>
              <a:t>Conditioned </a:t>
            </a:r>
            <a:r>
              <a:rPr lang="en-US" sz="2000" b="1" dirty="0"/>
              <a:t>Fear &amp; Anxiety </a:t>
            </a:r>
            <a:r>
              <a:rPr lang="en-US" sz="2000" dirty="0"/>
              <a:t>- many phobias that people experience are the results of conditioning. </a:t>
            </a:r>
            <a:endParaRPr lang="en-US" sz="2000" dirty="0" smtClean="0"/>
          </a:p>
          <a:p>
            <a:pPr marL="109728" indent="0">
              <a:buNone/>
            </a:pPr>
            <a:r>
              <a:rPr lang="en-US" sz="2000" b="1" dirty="0"/>
              <a:t>For Example </a:t>
            </a:r>
            <a:r>
              <a:rPr lang="en-US" sz="2000" dirty="0"/>
              <a:t>- "fear of </a:t>
            </a:r>
            <a:r>
              <a:rPr lang="en-US" sz="2000" dirty="0" smtClean="0"/>
              <a:t>bridges“ ....</a:t>
            </a:r>
            <a:endParaRPr lang="en-US" sz="2000" dirty="0"/>
          </a:p>
        </p:txBody>
      </p:sp>
      <p:sp>
        <p:nvSpPr>
          <p:cNvPr id="3" name="Title 2"/>
          <p:cNvSpPr>
            <a:spLocks noGrp="1"/>
          </p:cNvSpPr>
          <p:nvPr>
            <p:ph type="title"/>
          </p:nvPr>
        </p:nvSpPr>
        <p:spPr/>
        <p:txBody>
          <a:bodyPr>
            <a:normAutofit fontScale="90000"/>
          </a:bodyPr>
          <a:lstStyle/>
          <a:p>
            <a:pPr algn="ctr"/>
            <a:r>
              <a:rPr lang="en-US" dirty="0" smtClean="0"/>
              <a:t>Classical Conditioning in Every day Life</a:t>
            </a:r>
            <a:endParaRPr lang="en-US" dirty="0"/>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4267200" y="3962400"/>
            <a:ext cx="4419600" cy="21050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20777829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sz="2000" dirty="0"/>
              <a:t>First studied by Edward Thorndike and later by B.F. Skinner, </a:t>
            </a:r>
            <a:r>
              <a:rPr lang="en-US" sz="2000" dirty="0" smtClean="0"/>
              <a:t>states:</a:t>
            </a:r>
          </a:p>
          <a:p>
            <a:pPr marL="109728" indent="0" algn="ctr">
              <a:buNone/>
            </a:pPr>
            <a:endParaRPr lang="en-US" sz="2400" b="1" dirty="0" smtClean="0"/>
          </a:p>
          <a:p>
            <a:pPr marL="109728" indent="0" algn="ctr">
              <a:buNone/>
            </a:pPr>
            <a:r>
              <a:rPr lang="en-US" sz="2400" b="1" dirty="0" smtClean="0"/>
              <a:t>“</a:t>
            </a:r>
            <a:r>
              <a:rPr lang="en-US" sz="2400" b="1" dirty="0"/>
              <a:t>Operant conditioning is a learning process in which the probability of response occurring is increased or decreased due to reinforcement or </a:t>
            </a:r>
            <a:r>
              <a:rPr lang="en-US" sz="2400" b="1" dirty="0" smtClean="0"/>
              <a:t>punishment”. </a:t>
            </a:r>
          </a:p>
          <a:p>
            <a:pPr marL="109728" indent="0" algn="ctr">
              <a:buNone/>
            </a:pPr>
            <a:endParaRPr lang="en-US" sz="2000" dirty="0" smtClean="0"/>
          </a:p>
          <a:p>
            <a:r>
              <a:rPr lang="en-US" sz="2000" dirty="0" smtClean="0"/>
              <a:t>the </a:t>
            </a:r>
            <a:r>
              <a:rPr lang="en-US" sz="2000" dirty="0"/>
              <a:t>underlying idea behind operant conditioning is that the consequences of our actions shape voluntary behavior</a:t>
            </a:r>
            <a:r>
              <a:rPr lang="en-US" dirty="0" smtClean="0"/>
              <a:t>.</a:t>
            </a:r>
          </a:p>
          <a:p>
            <a:r>
              <a:rPr lang="en-US" sz="2000" dirty="0"/>
              <a:t>occurs through rewards </a:t>
            </a:r>
            <a:r>
              <a:rPr lang="en-US" sz="2000" dirty="0" smtClean="0"/>
              <a:t>and </a:t>
            </a:r>
            <a:r>
              <a:rPr lang="en-US" sz="2000" dirty="0"/>
              <a:t>punishments for </a:t>
            </a:r>
            <a:r>
              <a:rPr lang="en-US" sz="2000" dirty="0" smtClean="0"/>
              <a:t>behavior.</a:t>
            </a:r>
            <a:endParaRPr lang="en-US" sz="2000" dirty="0"/>
          </a:p>
        </p:txBody>
      </p:sp>
      <p:sp>
        <p:nvSpPr>
          <p:cNvPr id="3" name="Title 2"/>
          <p:cNvSpPr>
            <a:spLocks noGrp="1"/>
          </p:cNvSpPr>
          <p:nvPr>
            <p:ph type="title"/>
          </p:nvPr>
        </p:nvSpPr>
        <p:spPr/>
        <p:txBody>
          <a:bodyPr/>
          <a:lstStyle/>
          <a:p>
            <a:pPr algn="ctr"/>
            <a:r>
              <a:rPr lang="en-US" dirty="0" smtClean="0"/>
              <a:t>Operant Conditioning</a:t>
            </a:r>
            <a:endParaRPr lang="en-US" dirty="0"/>
          </a:p>
        </p:txBody>
      </p:sp>
    </p:spTree>
    <p:extLst>
      <p:ext uri="{BB962C8B-B14F-4D97-AF65-F5344CB8AC3E}">
        <p14:creationId xmlns:p14="http://schemas.microsoft.com/office/powerpoint/2010/main" xmlns="" val="314520544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r>
              <a:rPr lang="en-US" sz="2400" dirty="0" smtClean="0"/>
              <a:t>Skinner (1953), </a:t>
            </a:r>
            <a:r>
              <a:rPr lang="en-US" sz="2400" dirty="0"/>
              <a:t>used the term </a:t>
            </a:r>
            <a:r>
              <a:rPr lang="en-US" sz="2400" i="1" dirty="0"/>
              <a:t>operant</a:t>
            </a:r>
            <a:r>
              <a:rPr lang="en-US" sz="2400" dirty="0"/>
              <a:t> to refer to any </a:t>
            </a:r>
            <a:endParaRPr lang="en-US" sz="2400" dirty="0" smtClean="0"/>
          </a:p>
          <a:p>
            <a:pPr marL="109728" indent="0" algn="ctr">
              <a:buNone/>
            </a:pPr>
            <a:r>
              <a:rPr lang="en-US" dirty="0" smtClean="0"/>
              <a:t>“</a:t>
            </a:r>
            <a:r>
              <a:rPr lang="en-US" dirty="0"/>
              <a:t>active behavior that operates upon the </a:t>
            </a:r>
            <a:r>
              <a:rPr lang="en-US" dirty="0" smtClean="0"/>
              <a:t>environment </a:t>
            </a:r>
            <a:r>
              <a:rPr lang="en-US" dirty="0"/>
              <a:t>to generate </a:t>
            </a:r>
            <a:r>
              <a:rPr lang="en-US" dirty="0" smtClean="0"/>
              <a:t>consequences“.</a:t>
            </a:r>
          </a:p>
          <a:p>
            <a:pPr marL="109728" indent="0" algn="ctr">
              <a:buNone/>
            </a:pPr>
            <a:endParaRPr lang="en-US" dirty="0" smtClean="0"/>
          </a:p>
          <a:p>
            <a:r>
              <a:rPr lang="en-US" sz="2000" dirty="0" smtClean="0"/>
              <a:t>For example, </a:t>
            </a:r>
            <a:r>
              <a:rPr lang="en-US" sz="2000" dirty="0"/>
              <a:t>Consider the case of children completing homework to earn a reward from a parent or teacher, or employees finishing projects to receive praise or </a:t>
            </a:r>
            <a:r>
              <a:rPr lang="en-US" sz="2000" dirty="0" smtClean="0"/>
              <a:t>promotions.</a:t>
            </a:r>
          </a:p>
          <a:p>
            <a:r>
              <a:rPr lang="en-US" sz="2000" dirty="0" smtClean="0"/>
              <a:t>In </a:t>
            </a:r>
            <a:r>
              <a:rPr lang="en-US" sz="2000" dirty="0"/>
              <a:t>these examples, the promise or possibility of rewards causes an increase in behavior, but operant conditioning can also be used to decrease a behavior. The removal of an undesirable outcome or the use of punishment can be used to decrease or prevent undesirable </a:t>
            </a:r>
            <a:r>
              <a:rPr lang="en-US" sz="2000" dirty="0" smtClean="0"/>
              <a:t>behaviors.</a:t>
            </a:r>
          </a:p>
          <a:p>
            <a:pPr marL="109728" indent="0">
              <a:buNone/>
            </a:pPr>
            <a:endParaRPr lang="en-US" dirty="0" smtClean="0"/>
          </a:p>
          <a:p>
            <a:pPr marL="109728" indent="0" algn="ctr">
              <a:buNone/>
            </a:pPr>
            <a:endParaRPr lang="en-US" dirty="0"/>
          </a:p>
        </p:txBody>
      </p:sp>
      <p:sp>
        <p:nvSpPr>
          <p:cNvPr id="3" name="Title 2"/>
          <p:cNvSpPr>
            <a:spLocks noGrp="1"/>
          </p:cNvSpPr>
          <p:nvPr>
            <p:ph type="title"/>
          </p:nvPr>
        </p:nvSpPr>
        <p:spPr/>
        <p:txBody>
          <a:bodyPr/>
          <a:lstStyle/>
          <a:p>
            <a:r>
              <a:rPr lang="en-US" dirty="0" smtClean="0"/>
              <a:t>Cont….</a:t>
            </a:r>
            <a:endParaRPr lang="en-US" dirty="0"/>
          </a:p>
        </p:txBody>
      </p:sp>
    </p:spTree>
    <p:extLst>
      <p:ext uri="{BB962C8B-B14F-4D97-AF65-F5344CB8AC3E}">
        <p14:creationId xmlns:p14="http://schemas.microsoft.com/office/powerpoint/2010/main" xmlns="" val="229126038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62500" lnSpcReduction="20000"/>
          </a:bodyPr>
          <a:lstStyle/>
          <a:p>
            <a:pPr marL="109728" indent="0" algn="just">
              <a:buNone/>
            </a:pPr>
            <a:r>
              <a:rPr lang="en-US" sz="3200" dirty="0"/>
              <a:t>Skinner wanted a better control over the learning situation, which allowed the </a:t>
            </a:r>
            <a:r>
              <a:rPr lang="en-US" sz="3200" dirty="0" smtClean="0"/>
              <a:t>organism (to be experimented on), </a:t>
            </a:r>
            <a:r>
              <a:rPr lang="en-US" sz="3200" dirty="0"/>
              <a:t>to freely operate in its environment. To do all this, he invented Skinner box, which is also called the operant chamber. There is a device in the box, which can deliver food pellets into a tray at random. Inside the box, there is a lever which when pressed activates the device for delivering food pellets. A hungry </a:t>
            </a:r>
            <a:r>
              <a:rPr lang="en-US" sz="3200" dirty="0" smtClean="0"/>
              <a:t>rat was </a:t>
            </a:r>
            <a:r>
              <a:rPr lang="en-US" sz="3200" dirty="0"/>
              <a:t>left inside the box. The rat </a:t>
            </a:r>
            <a:r>
              <a:rPr lang="en-US" sz="3200" dirty="0" smtClean="0"/>
              <a:t>exhibited </a:t>
            </a:r>
            <a:r>
              <a:rPr lang="en-US" sz="3200" dirty="0"/>
              <a:t>random activities while exploring the box. Accidentally the </a:t>
            </a:r>
            <a:r>
              <a:rPr lang="en-US" sz="3200" dirty="0" smtClean="0"/>
              <a:t>rat </a:t>
            </a:r>
            <a:r>
              <a:rPr lang="en-US" sz="3200" dirty="0"/>
              <a:t>presses the lever and a pellet of food </a:t>
            </a:r>
            <a:r>
              <a:rPr lang="en-US" sz="3200" dirty="0" smtClean="0"/>
              <a:t>was</a:t>
            </a:r>
            <a:r>
              <a:rPr lang="en-US" sz="3200" dirty="0" smtClean="0"/>
              <a:t> </a:t>
            </a:r>
            <a:r>
              <a:rPr lang="en-US" sz="3200" dirty="0"/>
              <a:t>delivered. The first time it happens, the </a:t>
            </a:r>
            <a:r>
              <a:rPr lang="en-US" sz="3200" dirty="0" smtClean="0"/>
              <a:t>pigeon </a:t>
            </a:r>
            <a:r>
              <a:rPr lang="en-US" sz="3200" dirty="0"/>
              <a:t>does not learn the connection between the response of lever pressing and food pellets. Sooner or later, the </a:t>
            </a:r>
            <a:r>
              <a:rPr lang="en-US" sz="3200" dirty="0" smtClean="0"/>
              <a:t>rat </a:t>
            </a:r>
            <a:r>
              <a:rPr lang="en-US" sz="3200" dirty="0"/>
              <a:t>learns that the consequence of lever pressing is positive; lever pressing brings </a:t>
            </a:r>
            <a:r>
              <a:rPr lang="en-US" sz="3200" dirty="0" smtClean="0"/>
              <a:t>food. Skinner counted </a:t>
            </a:r>
            <a:r>
              <a:rPr lang="en-US" sz="3200" dirty="0"/>
              <a:t>the number of lever presses. The number of responses within a particular unit of time is called the rate of response. Skinner used rate of response as a measure of learning. </a:t>
            </a:r>
            <a:endParaRPr lang="en-US" dirty="0"/>
          </a:p>
        </p:txBody>
      </p:sp>
      <p:sp>
        <p:nvSpPr>
          <p:cNvPr id="3" name="Title 2"/>
          <p:cNvSpPr>
            <a:spLocks noGrp="1"/>
          </p:cNvSpPr>
          <p:nvPr>
            <p:ph type="title"/>
          </p:nvPr>
        </p:nvSpPr>
        <p:spPr/>
        <p:txBody>
          <a:bodyPr>
            <a:normAutofit fontScale="90000"/>
          </a:bodyPr>
          <a:lstStyle/>
          <a:p>
            <a:pPr algn="ctr"/>
            <a:r>
              <a:rPr lang="en-US" dirty="0" smtClean="0"/>
              <a:t>Skinner’s Experiment on Operant Conditioning</a:t>
            </a:r>
            <a:endParaRPr lang="en-US" dirty="0"/>
          </a:p>
        </p:txBody>
      </p:sp>
    </p:spTree>
    <p:extLst>
      <p:ext uri="{BB962C8B-B14F-4D97-AF65-F5344CB8AC3E}">
        <p14:creationId xmlns:p14="http://schemas.microsoft.com/office/powerpoint/2010/main" xmlns="" val="166348032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pPr algn="ctr"/>
            <a:r>
              <a:rPr lang="en-US" dirty="0"/>
              <a:t>Skinner’s </a:t>
            </a:r>
            <a:r>
              <a:rPr lang="en-US" dirty="0" smtClean="0"/>
              <a:t>Box Experiment </a:t>
            </a:r>
            <a:r>
              <a:rPr lang="en-US" dirty="0"/>
              <a:t>on Operant Conditioning</a:t>
            </a:r>
          </a:p>
        </p:txBody>
      </p:sp>
      <p:pic>
        <p:nvPicPr>
          <p:cNvPr id="2051" name="Picture 3"/>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790700" y="1824038"/>
            <a:ext cx="5562600" cy="32099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49879953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ctr"/>
            <a:r>
              <a:rPr lang="en-US" dirty="0"/>
              <a:t>Skinner’s Box Experiment </a:t>
            </a:r>
          </a:p>
        </p:txBody>
      </p:sp>
      <p:pic>
        <p:nvPicPr>
          <p:cNvPr id="5" name="3.mpg">
            <a:hlinkClick r:id="" action="ppaction://media"/>
          </p:cNvPr>
          <p:cNvPicPr>
            <a:picLocks noChangeAspect="1"/>
          </p:cNvPicPr>
          <p:nvPr>
            <a:videoFile r:link="rId1"/>
            <p:extLst>
              <p:ext uri="{DAA4B4D4-6D71-4841-9C94-3DE7FCFB9230}">
                <p14:media xmlns:p14="http://schemas.microsoft.com/office/powerpoint/2010/main" xmlns="" r:embed="rId3"/>
              </p:ext>
            </p:extLst>
          </p:nvPr>
        </p:nvPicPr>
        <p:blipFill>
          <a:blip r:embed="rId4"/>
          <a:stretch>
            <a:fillRect/>
          </a:stretch>
        </p:blipFill>
        <p:spPr>
          <a:xfrm>
            <a:off x="1295400" y="1447800"/>
            <a:ext cx="6858000" cy="4495800"/>
          </a:xfrm>
          <a:prstGeom prst="rect">
            <a:avLst/>
          </a:prstGeom>
        </p:spPr>
      </p:pic>
    </p:spTree>
    <p:extLst>
      <p:ext uri="{BB962C8B-B14F-4D97-AF65-F5344CB8AC3E}">
        <p14:creationId xmlns:p14="http://schemas.microsoft.com/office/powerpoint/2010/main" xmlns="" val="87486286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5"/>
                                        </p:tgtEl>
                                      </p:cBhvr>
                                    </p:cmd>
                                  </p:childTnLst>
                                </p:cTn>
                              </p:par>
                            </p:childTnLst>
                          </p:cTn>
                        </p:par>
                      </p:childTnLst>
                    </p:cTn>
                  </p:par>
                </p:childTnLst>
              </p:cTn>
              <p:nextCondLst>
                <p:cond evt="onClick" delay="0">
                  <p:tgtEl>
                    <p:spTgt spid="5"/>
                  </p:tgtEl>
                </p:cond>
              </p:nextCondLst>
            </p:seq>
            <p:video>
              <p:cMediaNode vol="80000">
                <p:cTn id="7" fill="hold" display="0">
                  <p:stCondLst>
                    <p:cond delay="indefinite"/>
                  </p:stCondLst>
                </p:cTn>
                <p:tgtEl>
                  <p:spTgt spid="5"/>
                </p:tgtEl>
              </p:cMediaNode>
            </p:vide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20000"/>
          </a:bodyPr>
          <a:lstStyle/>
          <a:p>
            <a:pPr marL="109728" indent="0">
              <a:buNone/>
            </a:pPr>
            <a:r>
              <a:rPr lang="en-US" sz="1800" dirty="0"/>
              <a:t>Some key concepts in operant </a:t>
            </a:r>
            <a:r>
              <a:rPr lang="en-US" sz="1800" dirty="0" smtClean="0"/>
              <a:t>conditioning are,</a:t>
            </a:r>
            <a:endParaRPr lang="en-US" sz="1800" dirty="0"/>
          </a:p>
          <a:p>
            <a:pPr marL="109728" indent="0">
              <a:buNone/>
            </a:pPr>
            <a:endParaRPr lang="en-US" sz="2000" b="1" dirty="0" smtClean="0"/>
          </a:p>
          <a:p>
            <a:pPr marL="109728" indent="0">
              <a:buNone/>
            </a:pPr>
            <a:r>
              <a:rPr lang="en-US" sz="2000" b="1" dirty="0" smtClean="0"/>
              <a:t>1) Reinforcement, </a:t>
            </a:r>
            <a:r>
              <a:rPr lang="en-US" sz="2000" dirty="0"/>
              <a:t>is any event that strengthens or increases the behavior it follows. There are two kinds of </a:t>
            </a:r>
            <a:r>
              <a:rPr lang="en-US" sz="2000" dirty="0" smtClean="0"/>
              <a:t>reinforcers:</a:t>
            </a:r>
            <a:endParaRPr lang="en-US" sz="2000" dirty="0"/>
          </a:p>
          <a:p>
            <a:pPr marL="109728" indent="0">
              <a:buNone/>
            </a:pPr>
            <a:endParaRPr lang="en-US" sz="2000" b="1" dirty="0" smtClean="0"/>
          </a:p>
          <a:p>
            <a:pPr marL="109728" indent="0">
              <a:buNone/>
            </a:pPr>
            <a:r>
              <a:rPr lang="en-US" sz="2000" b="1" dirty="0" smtClean="0"/>
              <a:t>Positive reinforcers, </a:t>
            </a:r>
            <a:r>
              <a:rPr lang="en-US" sz="2000" dirty="0"/>
              <a:t>are favorable events or outcomes that are presented after the behavior. In situations that reflect positive reinforcement, a response or behavior is strengthened by the addition of something, such as praise or a direct reward.</a:t>
            </a:r>
          </a:p>
          <a:p>
            <a:pPr marL="109728" indent="0">
              <a:buNone/>
            </a:pPr>
            <a:endParaRPr lang="en-US" sz="2000" b="1" dirty="0" smtClean="0"/>
          </a:p>
          <a:p>
            <a:pPr marL="109728" indent="0">
              <a:buNone/>
            </a:pPr>
            <a:r>
              <a:rPr lang="en-US" sz="2000" b="1" dirty="0" smtClean="0"/>
              <a:t>Negative reinforcers, </a:t>
            </a:r>
            <a:r>
              <a:rPr lang="en-US" sz="2000" dirty="0" smtClean="0"/>
              <a:t>involve </a:t>
            </a:r>
            <a:r>
              <a:rPr lang="en-US" sz="2000" dirty="0"/>
              <a:t>the removal of an unfavorable events or outcomes after the display of a behavior. In these situations, a response is strengthened by the removal of something considered unpleasant.</a:t>
            </a:r>
          </a:p>
          <a:p>
            <a:pPr marL="109728" indent="0">
              <a:buNone/>
            </a:pPr>
            <a:endParaRPr lang="en-US" sz="2000" dirty="0" smtClean="0"/>
          </a:p>
          <a:p>
            <a:pPr marL="109728" indent="0">
              <a:buNone/>
            </a:pPr>
            <a:r>
              <a:rPr lang="en-US" sz="2000" dirty="0" smtClean="0"/>
              <a:t>In </a:t>
            </a:r>
            <a:r>
              <a:rPr lang="en-US" sz="2000" dirty="0"/>
              <a:t>both of these cases of reinforcement, the behavior increases</a:t>
            </a:r>
            <a:r>
              <a:rPr lang="en-US" sz="2000" dirty="0" smtClean="0"/>
              <a:t>.</a:t>
            </a:r>
            <a:endParaRPr lang="en-US" sz="2000" dirty="0"/>
          </a:p>
        </p:txBody>
      </p:sp>
      <p:sp>
        <p:nvSpPr>
          <p:cNvPr id="3" name="Title 2"/>
          <p:cNvSpPr>
            <a:spLocks noGrp="1"/>
          </p:cNvSpPr>
          <p:nvPr>
            <p:ph type="title"/>
          </p:nvPr>
        </p:nvSpPr>
        <p:spPr/>
        <p:txBody>
          <a:bodyPr>
            <a:normAutofit fontScale="90000"/>
          </a:bodyPr>
          <a:lstStyle/>
          <a:p>
            <a:pPr algn="ctr"/>
            <a:r>
              <a:rPr lang="en-US" dirty="0"/>
              <a:t>Components of Operant Conditioning</a:t>
            </a:r>
          </a:p>
        </p:txBody>
      </p:sp>
    </p:spTree>
    <p:extLst>
      <p:ext uri="{BB962C8B-B14F-4D97-AF65-F5344CB8AC3E}">
        <p14:creationId xmlns:p14="http://schemas.microsoft.com/office/powerpoint/2010/main" xmlns="" val="205207143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77500" lnSpcReduction="20000"/>
          </a:bodyPr>
          <a:lstStyle/>
          <a:p>
            <a:pPr marL="109728" indent="0">
              <a:buNone/>
            </a:pPr>
            <a:r>
              <a:rPr lang="en-US" sz="2600" b="1" dirty="0" smtClean="0"/>
              <a:t>2) Punishment</a:t>
            </a:r>
            <a:r>
              <a:rPr lang="en-US" b="1" dirty="0"/>
              <a:t>,</a:t>
            </a:r>
            <a:r>
              <a:rPr lang="en-US" dirty="0"/>
              <a:t> on the other hand, is the presentation of an adverse event or outcome that causes a decrease in the behavior it follows. There are two kinds of punishment:</a:t>
            </a:r>
          </a:p>
          <a:p>
            <a:pPr marL="109728" indent="0">
              <a:buNone/>
            </a:pPr>
            <a:endParaRPr lang="en-US" b="1" dirty="0" smtClean="0"/>
          </a:p>
          <a:p>
            <a:pPr marL="109728" indent="0">
              <a:buNone/>
            </a:pPr>
            <a:r>
              <a:rPr lang="en-US" b="1" dirty="0" smtClean="0"/>
              <a:t>Positive </a:t>
            </a:r>
            <a:r>
              <a:rPr lang="en-US" b="1" dirty="0"/>
              <a:t>punishment</a:t>
            </a:r>
            <a:r>
              <a:rPr lang="en-US" dirty="0"/>
              <a:t>, sometimes referred to as punishment by application, involves the presentation of an unfavorable event or outcome in order to weaken the response it follows.</a:t>
            </a:r>
          </a:p>
          <a:p>
            <a:pPr marL="109728" indent="0">
              <a:buNone/>
            </a:pPr>
            <a:endParaRPr lang="en-US" b="1" dirty="0" smtClean="0"/>
          </a:p>
          <a:p>
            <a:pPr marL="109728" indent="0">
              <a:buNone/>
            </a:pPr>
            <a:r>
              <a:rPr lang="en-US" b="1" dirty="0" smtClean="0"/>
              <a:t>Negative </a:t>
            </a:r>
            <a:r>
              <a:rPr lang="en-US" b="1" dirty="0"/>
              <a:t>punishment</a:t>
            </a:r>
            <a:r>
              <a:rPr lang="en-US" dirty="0"/>
              <a:t>, also known as punishment by removal, occurs when an favorable event or outcome is removed after a behavior occurs.</a:t>
            </a:r>
          </a:p>
          <a:p>
            <a:pPr marL="109728" indent="0">
              <a:buNone/>
            </a:pPr>
            <a:endParaRPr lang="en-US" dirty="0" smtClean="0"/>
          </a:p>
          <a:p>
            <a:pPr marL="109728" indent="0">
              <a:buNone/>
            </a:pPr>
            <a:r>
              <a:rPr lang="en-US" dirty="0" smtClean="0"/>
              <a:t>In </a:t>
            </a:r>
            <a:r>
              <a:rPr lang="en-US" dirty="0"/>
              <a:t>both of these cases of punishment, the behavior decreases.</a:t>
            </a:r>
          </a:p>
          <a:p>
            <a:endParaRPr lang="en-US" dirty="0"/>
          </a:p>
          <a:p>
            <a:endParaRPr lang="en-US" dirty="0"/>
          </a:p>
        </p:txBody>
      </p:sp>
      <p:sp>
        <p:nvSpPr>
          <p:cNvPr id="3" name="Title 2"/>
          <p:cNvSpPr>
            <a:spLocks noGrp="1"/>
          </p:cNvSpPr>
          <p:nvPr>
            <p:ph type="title"/>
          </p:nvPr>
        </p:nvSpPr>
        <p:spPr/>
        <p:txBody>
          <a:bodyPr>
            <a:normAutofit fontScale="90000"/>
          </a:bodyPr>
          <a:lstStyle/>
          <a:p>
            <a:pPr algn="ctr"/>
            <a:r>
              <a:rPr lang="en-US" dirty="0"/>
              <a:t>Components of Operant Conditioning</a:t>
            </a:r>
          </a:p>
        </p:txBody>
      </p:sp>
    </p:spTree>
    <p:extLst>
      <p:ext uri="{BB962C8B-B14F-4D97-AF65-F5344CB8AC3E}">
        <p14:creationId xmlns:p14="http://schemas.microsoft.com/office/powerpoint/2010/main" xmlns="" val="392040652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pPr algn="ctr"/>
            <a:r>
              <a:rPr lang="en-US" dirty="0"/>
              <a:t>Components of Operant Conditioning</a:t>
            </a:r>
          </a:p>
        </p:txBody>
      </p:sp>
      <p:pic>
        <p:nvPicPr>
          <p:cNvPr id="3076" name="Picture 4"/>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524000" y="2319338"/>
            <a:ext cx="5943600" cy="316706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81946942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109728" indent="0">
              <a:buNone/>
            </a:pPr>
            <a:r>
              <a:rPr lang="en-US" sz="2000" dirty="0"/>
              <a:t>Cognitive learning </a:t>
            </a:r>
            <a:r>
              <a:rPr lang="en-US" sz="2000" dirty="0" smtClean="0"/>
              <a:t>comprises of,</a:t>
            </a:r>
          </a:p>
          <a:p>
            <a:pPr marL="109728" indent="0">
              <a:buNone/>
            </a:pPr>
            <a:endParaRPr lang="en-US" sz="2000" dirty="0" smtClean="0"/>
          </a:p>
          <a:p>
            <a:pPr marL="109728" indent="0" algn="ctr">
              <a:buNone/>
            </a:pPr>
            <a:r>
              <a:rPr lang="en-US" sz="2000" b="1" dirty="0" smtClean="0"/>
              <a:t>“learning </a:t>
            </a:r>
            <a:r>
              <a:rPr lang="en-US" sz="2000" b="1" dirty="0"/>
              <a:t>a relationship between two stimuli and thus is also called S-S learning. Types of cognitive learning include latent learning and the formation of </a:t>
            </a:r>
            <a:r>
              <a:rPr lang="en-US" sz="2000" b="1" dirty="0" smtClean="0"/>
              <a:t>insights”.</a:t>
            </a:r>
            <a:endParaRPr lang="en-US" sz="2000" b="1" dirty="0"/>
          </a:p>
          <a:p>
            <a:pPr marL="109728" indent="0">
              <a:buNone/>
            </a:pPr>
            <a:endParaRPr lang="en-US" sz="2000" dirty="0" smtClean="0"/>
          </a:p>
          <a:p>
            <a:pPr marL="109728" indent="0">
              <a:buNone/>
            </a:pPr>
            <a:r>
              <a:rPr lang="en-US" sz="2000" dirty="0" smtClean="0"/>
              <a:t>Cognitive </a:t>
            </a:r>
            <a:r>
              <a:rPr lang="en-US" sz="2000" dirty="0"/>
              <a:t>learning is the result of listening, watching, touching or experiencing</a:t>
            </a:r>
            <a:r>
              <a:rPr lang="en-US" sz="2000" dirty="0" smtClean="0"/>
              <a:t>.</a:t>
            </a:r>
            <a:endParaRPr lang="en-US" sz="2000" dirty="0"/>
          </a:p>
        </p:txBody>
      </p:sp>
      <p:sp>
        <p:nvSpPr>
          <p:cNvPr id="3" name="Title 2"/>
          <p:cNvSpPr>
            <a:spLocks noGrp="1"/>
          </p:cNvSpPr>
          <p:nvPr>
            <p:ph type="title"/>
          </p:nvPr>
        </p:nvSpPr>
        <p:spPr/>
        <p:txBody>
          <a:bodyPr/>
          <a:lstStyle/>
          <a:p>
            <a:pPr algn="ctr"/>
            <a:r>
              <a:rPr lang="en-US" dirty="0" smtClean="0"/>
              <a:t>Cognitive Learning</a:t>
            </a:r>
            <a:endParaRPr lang="en-US"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3886200" y="4114800"/>
            <a:ext cx="4929188" cy="234834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74222477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pPr algn="ctr"/>
            <a:r>
              <a:rPr lang="en-US" dirty="0" smtClean="0"/>
              <a:t>Cognitive Learning Environment</a:t>
            </a:r>
            <a:endParaRPr lang="en-US"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914400" y="1600201"/>
            <a:ext cx="7620000" cy="426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426465888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109728" indent="0">
              <a:buNone/>
            </a:pPr>
            <a:r>
              <a:rPr lang="en-US" sz="2000" dirty="0" smtClean="0"/>
              <a:t>Cognitive Learning,</a:t>
            </a:r>
          </a:p>
          <a:p>
            <a:pPr>
              <a:buFont typeface="Wingdings" pitchFamily="2" charset="2"/>
              <a:buChar char="Ø"/>
            </a:pPr>
            <a:r>
              <a:rPr lang="en-US" sz="2000" dirty="0" smtClean="0"/>
              <a:t>is </a:t>
            </a:r>
            <a:r>
              <a:rPr lang="en-US" sz="2000" dirty="0"/>
              <a:t>a powerful mechanism that provides the means of </a:t>
            </a:r>
            <a:r>
              <a:rPr lang="en-US" sz="2000" dirty="0" smtClean="0"/>
              <a:t>knowledge.</a:t>
            </a:r>
          </a:p>
          <a:p>
            <a:pPr>
              <a:buFont typeface="Wingdings" pitchFamily="2" charset="2"/>
              <a:buChar char="Ø"/>
            </a:pPr>
            <a:r>
              <a:rPr lang="en-US" sz="2000" dirty="0"/>
              <a:t>goes well beyond simple imitation of others. </a:t>
            </a:r>
            <a:endParaRPr lang="en-US" sz="2000" dirty="0" smtClean="0"/>
          </a:p>
          <a:p>
            <a:pPr>
              <a:buFont typeface="Wingdings" pitchFamily="2" charset="2"/>
              <a:buChar char="Ø"/>
            </a:pPr>
            <a:r>
              <a:rPr lang="en-US" sz="2000" dirty="0" smtClean="0"/>
              <a:t>Is the </a:t>
            </a:r>
            <a:r>
              <a:rPr lang="en-US" sz="2000" dirty="0"/>
              <a:t>procedures we have for manipulating information </a:t>
            </a:r>
            <a:r>
              <a:rPr lang="en-US" sz="2000" dirty="0" smtClean="0"/>
              <a:t>“in </a:t>
            </a:r>
            <a:r>
              <a:rPr lang="en-US" sz="2000" dirty="0"/>
              <a:t>our </a:t>
            </a:r>
            <a:r>
              <a:rPr lang="en-US" sz="2000" dirty="0" smtClean="0"/>
              <a:t>heads”.</a:t>
            </a:r>
          </a:p>
          <a:p>
            <a:pPr>
              <a:buFont typeface="Wingdings" pitchFamily="2" charset="2"/>
              <a:buChar char="Ø"/>
            </a:pPr>
            <a:r>
              <a:rPr lang="en-US" sz="2000" dirty="0" smtClean="0"/>
              <a:t>includes </a:t>
            </a:r>
            <a:r>
              <a:rPr lang="en-US" sz="2000" dirty="0"/>
              <a:t>creating mental representations of physical objects and </a:t>
            </a:r>
            <a:r>
              <a:rPr lang="en-US" sz="2000" dirty="0" smtClean="0"/>
              <a:t>events.</a:t>
            </a:r>
          </a:p>
          <a:p>
            <a:pPr>
              <a:buFont typeface="Wingdings" pitchFamily="2" charset="2"/>
              <a:buChar char="Ø"/>
            </a:pPr>
            <a:r>
              <a:rPr lang="en-US" sz="2000" dirty="0" smtClean="0"/>
              <a:t>Also includes other </a:t>
            </a:r>
            <a:r>
              <a:rPr lang="en-US" sz="2000" dirty="0"/>
              <a:t>forms of information processing.</a:t>
            </a:r>
            <a:endParaRPr lang="en-US" sz="2000" dirty="0" smtClean="0"/>
          </a:p>
          <a:p>
            <a:pPr marL="109728" indent="0">
              <a:buNone/>
            </a:pPr>
            <a:r>
              <a:rPr lang="en-US" sz="2000" dirty="0"/>
              <a:t> </a:t>
            </a:r>
            <a:r>
              <a:rPr lang="en-US" sz="2000" dirty="0" smtClean="0"/>
              <a:t>  </a:t>
            </a:r>
            <a:endParaRPr lang="en-US" sz="2000" dirty="0"/>
          </a:p>
        </p:txBody>
      </p:sp>
      <p:sp>
        <p:nvSpPr>
          <p:cNvPr id="3" name="Title 2"/>
          <p:cNvSpPr>
            <a:spLocks noGrp="1"/>
          </p:cNvSpPr>
          <p:nvPr>
            <p:ph type="title"/>
          </p:nvPr>
        </p:nvSpPr>
        <p:spPr/>
        <p:txBody>
          <a:bodyPr/>
          <a:lstStyle/>
          <a:p>
            <a:pPr algn="ctr"/>
            <a:r>
              <a:rPr lang="en-US" dirty="0"/>
              <a:t>Cognitive Learning</a:t>
            </a: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5334000" y="4648200"/>
            <a:ext cx="2990850" cy="1828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58755447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109728" indent="0">
              <a:buNone/>
            </a:pPr>
            <a:r>
              <a:rPr lang="en-US" sz="2000" dirty="0"/>
              <a:t>Types of cognitive learning include latent learning and the formation of insights.</a:t>
            </a:r>
          </a:p>
          <a:p>
            <a:pPr marL="109728" indent="0">
              <a:buNone/>
            </a:pPr>
            <a:r>
              <a:rPr lang="en-US" sz="2000" b="1" dirty="0" smtClean="0"/>
              <a:t>1) Latent learning, </a:t>
            </a:r>
            <a:r>
              <a:rPr lang="en-US" sz="2000" dirty="0" smtClean="0"/>
              <a:t>sometimes </a:t>
            </a:r>
            <a:r>
              <a:rPr lang="en-US" sz="2000" dirty="0"/>
              <a:t>called </a:t>
            </a:r>
            <a:r>
              <a:rPr lang="en-US" sz="2000" b="1" dirty="0"/>
              <a:t>incidental </a:t>
            </a:r>
            <a:r>
              <a:rPr lang="en-US" sz="2000" b="1" dirty="0" smtClean="0"/>
              <a:t>learning</a:t>
            </a:r>
            <a:r>
              <a:rPr lang="en-US" sz="2000" dirty="0"/>
              <a:t> is learning without reinforcement and is not immediately demonstrated when it occurs. </a:t>
            </a:r>
            <a:endParaRPr lang="en-US" sz="2000" dirty="0" smtClean="0"/>
          </a:p>
          <a:p>
            <a:pPr marL="109728" indent="0">
              <a:buNone/>
            </a:pPr>
            <a:r>
              <a:rPr lang="en-US" sz="2000" dirty="0" smtClean="0"/>
              <a:t>For </a:t>
            </a:r>
            <a:r>
              <a:rPr lang="en-US" sz="2000" dirty="0"/>
              <a:t>example, if a student wants a coffee break, wonders </a:t>
            </a:r>
            <a:r>
              <a:rPr lang="en-US" sz="2000" dirty="0" smtClean="0"/>
              <a:t> where </a:t>
            </a:r>
            <a:r>
              <a:rPr lang="en-US" sz="2000" dirty="0"/>
              <a:t>to go, and suddenly remembers a new coffee shop near campus, the student is demonstrating latent learning. </a:t>
            </a:r>
            <a:endParaRPr lang="en-US" sz="2000" dirty="0" smtClean="0"/>
          </a:p>
          <a:p>
            <a:pPr marL="109728" indent="0">
              <a:buNone/>
            </a:pPr>
            <a:endParaRPr lang="en-US" sz="2000" dirty="0" smtClean="0"/>
          </a:p>
          <a:p>
            <a:pPr>
              <a:buFont typeface="Wingdings" pitchFamily="2" charset="2"/>
              <a:buChar char="Ø"/>
            </a:pPr>
            <a:r>
              <a:rPr lang="en-US" sz="2000" dirty="0" smtClean="0"/>
              <a:t>E</a:t>
            </a:r>
            <a:r>
              <a:rPr lang="en-US" sz="2000" dirty="0"/>
              <a:t>. C. Tolman, a well-known investigator of cognitive learning, suggested that organisms form </a:t>
            </a:r>
            <a:r>
              <a:rPr lang="en-US" sz="2000" b="1" dirty="0"/>
              <a:t>cognitive maps</a:t>
            </a:r>
            <a:r>
              <a:rPr lang="en-US" sz="2000" dirty="0"/>
              <a:t> of their environments, maps that can be used when needed</a:t>
            </a:r>
            <a:r>
              <a:rPr lang="en-US" sz="2000" dirty="0" smtClean="0"/>
              <a:t>.</a:t>
            </a:r>
            <a:endParaRPr lang="en-US" sz="2000" dirty="0"/>
          </a:p>
        </p:txBody>
      </p:sp>
      <p:sp>
        <p:nvSpPr>
          <p:cNvPr id="3" name="Title 2"/>
          <p:cNvSpPr>
            <a:spLocks noGrp="1"/>
          </p:cNvSpPr>
          <p:nvPr>
            <p:ph type="title"/>
          </p:nvPr>
        </p:nvSpPr>
        <p:spPr/>
        <p:txBody>
          <a:bodyPr/>
          <a:lstStyle/>
          <a:p>
            <a:pPr algn="ctr"/>
            <a:r>
              <a:rPr lang="en-US" dirty="0" smtClean="0"/>
              <a:t>Types of Cognitive Learning</a:t>
            </a:r>
            <a:endParaRPr lang="en-US" dirty="0"/>
          </a:p>
        </p:txBody>
      </p:sp>
    </p:spTree>
    <p:extLst>
      <p:ext uri="{BB962C8B-B14F-4D97-AF65-F5344CB8AC3E}">
        <p14:creationId xmlns:p14="http://schemas.microsoft.com/office/powerpoint/2010/main" xmlns="" val="366663192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109728" indent="0">
              <a:buNone/>
            </a:pPr>
            <a:r>
              <a:rPr lang="en-US" sz="2000" b="1" dirty="0" smtClean="0"/>
              <a:t>2) Insight</a:t>
            </a:r>
            <a:r>
              <a:rPr lang="en-US" sz="2000" b="1" dirty="0"/>
              <a:t>,</a:t>
            </a:r>
            <a:r>
              <a:rPr lang="en-US" sz="2000" dirty="0"/>
              <a:t> is a new way to organize stimuli or a new approach to solving a problem. </a:t>
            </a:r>
            <a:endParaRPr lang="en-US" sz="2000" dirty="0" smtClean="0"/>
          </a:p>
          <a:p>
            <a:pPr marL="109728" indent="0">
              <a:buNone/>
            </a:pPr>
            <a:r>
              <a:rPr lang="en-US" sz="2000" dirty="0" smtClean="0"/>
              <a:t>For example, A </a:t>
            </a:r>
            <a:r>
              <a:rPr lang="en-US" sz="2000" dirty="0"/>
              <a:t>student struggling with a mathematical problem who suddenly sees how to solve it without having been taught additional methods has had an insight. </a:t>
            </a:r>
            <a:endParaRPr lang="en-US" sz="2000" dirty="0" smtClean="0"/>
          </a:p>
          <a:p>
            <a:pPr marL="109728" indent="0">
              <a:buNone/>
            </a:pPr>
            <a:endParaRPr lang="en-US" sz="2000" dirty="0"/>
          </a:p>
          <a:p>
            <a:endParaRPr lang="en-US" sz="2200" dirty="0"/>
          </a:p>
          <a:p>
            <a:endParaRPr lang="en-US" dirty="0"/>
          </a:p>
        </p:txBody>
      </p:sp>
      <p:sp>
        <p:nvSpPr>
          <p:cNvPr id="3" name="Title 2"/>
          <p:cNvSpPr>
            <a:spLocks noGrp="1"/>
          </p:cNvSpPr>
          <p:nvPr>
            <p:ph type="title"/>
          </p:nvPr>
        </p:nvSpPr>
        <p:spPr/>
        <p:txBody>
          <a:bodyPr/>
          <a:lstStyle/>
          <a:p>
            <a:r>
              <a:rPr lang="en-US" dirty="0" smtClean="0"/>
              <a:t>Cont.….</a:t>
            </a:r>
            <a:endParaRPr lang="en-US"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2209800" y="3200400"/>
            <a:ext cx="4572000" cy="28003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78379364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109728" indent="0" algn="ctr">
              <a:buNone/>
            </a:pPr>
            <a:r>
              <a:rPr lang="en-US" sz="2000" dirty="0" smtClean="0"/>
              <a:t>Wolfgang </a:t>
            </a:r>
            <a:r>
              <a:rPr lang="en-US" sz="2000" dirty="0"/>
              <a:t>Köhler, a famous Gestalt psychologist, demonstrated that chimpanzees can solve problems using insight. Chimps placed in a cage, with bananas beyond their reach, learned that they could pile up boxes or attach one stick to another to reach and obtain the food. The chimps had not been reinforced for these specific behaviors but learned how to get the food through insight. Once insight has occurred, no further instruction or training is required.</a:t>
            </a:r>
          </a:p>
          <a:p>
            <a:pPr marL="109728" indent="0">
              <a:buNone/>
            </a:pPr>
            <a:endParaRPr lang="en-US" dirty="0"/>
          </a:p>
        </p:txBody>
      </p:sp>
      <p:sp>
        <p:nvSpPr>
          <p:cNvPr id="3" name="Title 2"/>
          <p:cNvSpPr>
            <a:spLocks noGrp="1"/>
          </p:cNvSpPr>
          <p:nvPr>
            <p:ph type="title"/>
          </p:nvPr>
        </p:nvSpPr>
        <p:spPr/>
        <p:txBody>
          <a:bodyPr/>
          <a:lstStyle/>
          <a:p>
            <a:pPr algn="ctr"/>
            <a:r>
              <a:rPr lang="en-US" dirty="0" smtClean="0"/>
              <a:t>Experiment on Chimpanzee's</a:t>
            </a:r>
            <a:endParaRPr lang="en-US" dirty="0"/>
          </a:p>
        </p:txBody>
      </p:sp>
    </p:spTree>
    <p:extLst>
      <p:ext uri="{BB962C8B-B14F-4D97-AF65-F5344CB8AC3E}">
        <p14:creationId xmlns:p14="http://schemas.microsoft.com/office/powerpoint/2010/main" xmlns="" val="182750244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381000"/>
            <a:ext cx="8229600" cy="1143000"/>
          </a:xfrm>
        </p:spPr>
        <p:txBody>
          <a:bodyPr/>
          <a:lstStyle/>
          <a:p>
            <a:pPr algn="ctr"/>
            <a:r>
              <a:rPr lang="en-US" dirty="0" smtClean="0"/>
              <a:t>Example of Insight Learning</a:t>
            </a:r>
            <a:endParaRPr lang="en-US" dirty="0"/>
          </a:p>
        </p:txBody>
      </p:sp>
      <p:pic>
        <p:nvPicPr>
          <p:cNvPr id="5123" name="Picture 3"/>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433945" y="1981200"/>
            <a:ext cx="6524625" cy="35337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58725579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pPr algn="ctr"/>
            <a:r>
              <a:rPr lang="en-US" dirty="0" smtClean="0"/>
              <a:t>Insight Learning Experiment on Chimpanzee’s</a:t>
            </a:r>
            <a:endParaRPr lang="en-US" dirty="0"/>
          </a:p>
        </p:txBody>
      </p:sp>
      <p:pic>
        <p:nvPicPr>
          <p:cNvPr id="2" name="1.mpg">
            <a:hlinkClick r:id="" action="ppaction://media"/>
          </p:cNvPr>
          <p:cNvPicPr>
            <a:picLocks noChangeAspect="1"/>
          </p:cNvPicPr>
          <p:nvPr>
            <a:videoFile r:link="rId1"/>
            <p:extLst>
              <p:ext uri="{DAA4B4D4-6D71-4841-9C94-3DE7FCFB9230}">
                <p14:media xmlns:p14="http://schemas.microsoft.com/office/powerpoint/2010/main" xmlns="" r:embed="rId3"/>
              </p:ext>
            </p:extLst>
          </p:nvPr>
        </p:nvPicPr>
        <p:blipFill>
          <a:blip r:embed="rId4"/>
          <a:stretch>
            <a:fillRect/>
          </a:stretch>
        </p:blipFill>
        <p:spPr>
          <a:xfrm>
            <a:off x="678875" y="1524000"/>
            <a:ext cx="7772400" cy="4343400"/>
          </a:xfrm>
          <a:prstGeom prst="rect">
            <a:avLst/>
          </a:prstGeom>
        </p:spPr>
      </p:pic>
    </p:spTree>
    <p:extLst>
      <p:ext uri="{BB962C8B-B14F-4D97-AF65-F5344CB8AC3E}">
        <p14:creationId xmlns:p14="http://schemas.microsoft.com/office/powerpoint/2010/main" xmlns="" val="163445037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77500" lnSpcReduction="20000"/>
          </a:bodyPr>
          <a:lstStyle/>
          <a:p>
            <a:r>
              <a:rPr lang="en-US" dirty="0"/>
              <a:t>The details of the chimps' solutions to Kohler's food-gathering puzzle varied. One chimp tried to shinny up a toppling pole it had poised under the </a:t>
            </a:r>
            <a:r>
              <a:rPr lang="en-US" dirty="0" smtClean="0"/>
              <a:t>bananas,</a:t>
            </a:r>
          </a:p>
          <a:p>
            <a:r>
              <a:rPr lang="en-US" dirty="0" smtClean="0"/>
              <a:t>several </a:t>
            </a:r>
            <a:r>
              <a:rPr lang="en-US" dirty="0"/>
              <a:t>succeeded by stacking crates underneath, but were hampered by difficulties in getting their centers of gravity right. </a:t>
            </a:r>
            <a:endParaRPr lang="en-US" dirty="0" smtClean="0"/>
          </a:p>
          <a:p>
            <a:r>
              <a:rPr lang="en-US" dirty="0" smtClean="0"/>
              <a:t>Another </a:t>
            </a:r>
            <a:r>
              <a:rPr lang="en-US" dirty="0"/>
              <a:t>chimp had good luck moving a crate under the bananas and using a pole to knock them down. </a:t>
            </a:r>
            <a:endParaRPr lang="en-US" dirty="0" smtClean="0"/>
          </a:p>
          <a:p>
            <a:r>
              <a:rPr lang="en-US" dirty="0" smtClean="0"/>
              <a:t>The </a:t>
            </a:r>
            <a:r>
              <a:rPr lang="en-US" dirty="0"/>
              <a:t>theme common to each of these attempts is that, to all appearances, the chimps were solving the problem by a kind of cognitive trial and error, as if they were experimenting in their minds before manipulating the tools. </a:t>
            </a:r>
            <a:endParaRPr lang="en-US" dirty="0" smtClean="0"/>
          </a:p>
          <a:p>
            <a:r>
              <a:rPr lang="en-US" dirty="0" smtClean="0"/>
              <a:t>The </a:t>
            </a:r>
            <a:r>
              <a:rPr lang="en-US" dirty="0"/>
              <a:t>pattern of these behaviors--failure, pause, looking at the potential tools, and then the attempt--would seem to involve insight and planning, at least on the first occasion.</a:t>
            </a:r>
          </a:p>
          <a:p>
            <a:endParaRPr lang="en-US" dirty="0"/>
          </a:p>
          <a:p>
            <a:endParaRPr lang="en-US" dirty="0"/>
          </a:p>
        </p:txBody>
      </p:sp>
      <p:sp>
        <p:nvSpPr>
          <p:cNvPr id="3" name="Title 2"/>
          <p:cNvSpPr>
            <a:spLocks noGrp="1"/>
          </p:cNvSpPr>
          <p:nvPr>
            <p:ph type="title"/>
          </p:nvPr>
        </p:nvSpPr>
        <p:spPr/>
        <p:txBody>
          <a:bodyPr/>
          <a:lstStyle/>
          <a:p>
            <a:r>
              <a:rPr lang="en-US" dirty="0" smtClean="0"/>
              <a:t>Results of Kohler’s Experiment</a:t>
            </a:r>
            <a:endParaRPr lang="en-US" dirty="0"/>
          </a:p>
        </p:txBody>
      </p:sp>
    </p:spTree>
    <p:extLst>
      <p:ext uri="{BB962C8B-B14F-4D97-AF65-F5344CB8AC3E}">
        <p14:creationId xmlns:p14="http://schemas.microsoft.com/office/powerpoint/2010/main" xmlns="" val="258843481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Cont.…</a:t>
            </a:r>
            <a:endParaRPr lang="en-US" dirty="0"/>
          </a:p>
        </p:txBody>
      </p:sp>
      <p:pic>
        <p:nvPicPr>
          <p:cNvPr id="11266"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838200" y="1905000"/>
            <a:ext cx="7543800" cy="3962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831886968"/>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109728" indent="0">
              <a:buNone/>
            </a:pPr>
            <a:r>
              <a:rPr lang="en-US" sz="2000" dirty="0" smtClean="0"/>
              <a:t>Was 1</a:t>
            </a:r>
            <a:r>
              <a:rPr lang="en-US" sz="2000" baseline="30000" dirty="0" smtClean="0"/>
              <a:t>st</a:t>
            </a:r>
            <a:r>
              <a:rPr lang="en-US" sz="2000" dirty="0" smtClean="0"/>
              <a:t> proposed </a:t>
            </a:r>
            <a:r>
              <a:rPr lang="en-US" sz="2000" dirty="0"/>
              <a:t>by Albery </a:t>
            </a:r>
            <a:r>
              <a:rPr lang="en-US" sz="2000" dirty="0" smtClean="0"/>
              <a:t>Bandura,</a:t>
            </a:r>
          </a:p>
          <a:p>
            <a:pPr marL="109728" indent="0">
              <a:buNone/>
            </a:pPr>
            <a:endParaRPr lang="en-US" sz="2000" dirty="0"/>
          </a:p>
          <a:p>
            <a:pPr marL="109728" indent="0">
              <a:buNone/>
            </a:pPr>
            <a:r>
              <a:rPr lang="en-US" sz="2000" dirty="0" smtClean="0"/>
              <a:t>“Replicating </a:t>
            </a:r>
            <a:r>
              <a:rPr lang="en-US" sz="2000" dirty="0"/>
              <a:t>others’ novel behavior through observation and imitation; also known as vicarious learning, modeling, or social </a:t>
            </a:r>
            <a:r>
              <a:rPr lang="en-US" sz="2000" dirty="0" smtClean="0"/>
              <a:t>learning”. </a:t>
            </a:r>
            <a:endParaRPr lang="en-US" sz="2000" dirty="0"/>
          </a:p>
        </p:txBody>
      </p:sp>
      <p:sp>
        <p:nvSpPr>
          <p:cNvPr id="3" name="Title 2"/>
          <p:cNvSpPr>
            <a:spLocks noGrp="1"/>
          </p:cNvSpPr>
          <p:nvPr>
            <p:ph type="title"/>
          </p:nvPr>
        </p:nvSpPr>
        <p:spPr/>
        <p:txBody>
          <a:bodyPr/>
          <a:lstStyle/>
          <a:p>
            <a:pPr algn="ctr"/>
            <a:r>
              <a:rPr lang="en-US" dirty="0" smtClean="0"/>
              <a:t>Observational Learning</a:t>
            </a:r>
            <a:endParaRPr lang="en-US" dirty="0"/>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2133600" y="3200400"/>
            <a:ext cx="6096000" cy="30575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4002816471"/>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109728" indent="0">
              <a:buNone/>
            </a:pPr>
            <a:r>
              <a:rPr lang="en-US" sz="2000" dirty="0" smtClean="0"/>
              <a:t>In Observational Learning:</a:t>
            </a:r>
          </a:p>
          <a:p>
            <a:r>
              <a:rPr lang="en-US" sz="2000" dirty="0"/>
              <a:t>someone must notice something someone else is </a:t>
            </a:r>
            <a:r>
              <a:rPr lang="en-US" sz="2000" dirty="0" smtClean="0"/>
              <a:t>doing,</a:t>
            </a:r>
          </a:p>
          <a:p>
            <a:r>
              <a:rPr lang="en-US" sz="2000" dirty="0" smtClean="0"/>
              <a:t>remember </a:t>
            </a:r>
            <a:r>
              <a:rPr lang="en-US" sz="2000" dirty="0"/>
              <a:t>it or record it in their mind</a:t>
            </a:r>
            <a:r>
              <a:rPr lang="en-US" sz="2000" dirty="0" smtClean="0"/>
              <a:t>,</a:t>
            </a:r>
          </a:p>
          <a:p>
            <a:r>
              <a:rPr lang="en-US" sz="2000" dirty="0" smtClean="0"/>
              <a:t>and </a:t>
            </a:r>
            <a:r>
              <a:rPr lang="en-US" sz="2000" dirty="0"/>
              <a:t>finally replicate the </a:t>
            </a:r>
            <a:r>
              <a:rPr lang="en-US" sz="2000" dirty="0" smtClean="0"/>
              <a:t>behavior.</a:t>
            </a:r>
          </a:p>
          <a:p>
            <a:r>
              <a:rPr lang="en-US" sz="2000" dirty="0" smtClean="0"/>
              <a:t>Mostly seen </a:t>
            </a:r>
            <a:r>
              <a:rPr lang="en-US" sz="2000" dirty="0"/>
              <a:t>in children who model their actions on those of their parents.</a:t>
            </a:r>
          </a:p>
        </p:txBody>
      </p:sp>
      <p:sp>
        <p:nvSpPr>
          <p:cNvPr id="3" name="Title 2"/>
          <p:cNvSpPr>
            <a:spLocks noGrp="1"/>
          </p:cNvSpPr>
          <p:nvPr>
            <p:ph type="title"/>
          </p:nvPr>
        </p:nvSpPr>
        <p:spPr/>
        <p:txBody>
          <a:bodyPr/>
          <a:lstStyle/>
          <a:p>
            <a:pPr algn="ctr"/>
            <a:r>
              <a:rPr lang="en-US" dirty="0"/>
              <a:t>Observational Learning</a:t>
            </a:r>
          </a:p>
        </p:txBody>
      </p:sp>
      <p:pic>
        <p:nvPicPr>
          <p:cNvPr id="9218"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3962400" y="3172691"/>
            <a:ext cx="4610100" cy="30861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9219" name="Picture 3"/>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1122218" y="3657600"/>
            <a:ext cx="1733550" cy="2438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009459434"/>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pPr marL="109728" indent="0">
              <a:buNone/>
            </a:pPr>
            <a:endParaRPr lang="en-US" sz="2000" dirty="0" smtClean="0"/>
          </a:p>
          <a:p>
            <a:pPr marL="109728" indent="0">
              <a:buNone/>
            </a:pPr>
            <a:r>
              <a:rPr lang="en-US" sz="2000" dirty="0" smtClean="0"/>
              <a:t>The </a:t>
            </a:r>
            <a:r>
              <a:rPr lang="en-US" sz="2000" dirty="0"/>
              <a:t>only things that limit this type of learning </a:t>
            </a:r>
            <a:r>
              <a:rPr lang="en-US" sz="2000" dirty="0" smtClean="0"/>
              <a:t>is</a:t>
            </a:r>
          </a:p>
          <a:p>
            <a:r>
              <a:rPr lang="en-US" sz="2000" dirty="0" smtClean="0"/>
              <a:t>the </a:t>
            </a:r>
            <a:r>
              <a:rPr lang="en-US" sz="2000" dirty="0"/>
              <a:t>intelligence </a:t>
            </a:r>
            <a:r>
              <a:rPr lang="en-US" sz="2000" dirty="0" smtClean="0"/>
              <a:t>level,</a:t>
            </a:r>
          </a:p>
          <a:p>
            <a:r>
              <a:rPr lang="en-US" sz="2000" dirty="0" smtClean="0"/>
              <a:t>And the </a:t>
            </a:r>
            <a:r>
              <a:rPr lang="en-US" sz="2000" dirty="0"/>
              <a:t>level of ability to copy the person well that the learner </a:t>
            </a:r>
            <a:r>
              <a:rPr lang="en-US" sz="2000" dirty="0" smtClean="0"/>
              <a:t>possesses.</a:t>
            </a:r>
          </a:p>
          <a:p>
            <a:pPr marL="109728" indent="0">
              <a:buNone/>
            </a:pPr>
            <a:endParaRPr lang="en-US" sz="2000" dirty="0" smtClean="0"/>
          </a:p>
          <a:p>
            <a:pPr marL="109728" indent="0">
              <a:buNone/>
            </a:pPr>
            <a:r>
              <a:rPr lang="en-US" sz="2000" dirty="0" smtClean="0"/>
              <a:t>Observational </a:t>
            </a:r>
            <a:r>
              <a:rPr lang="en-US" sz="2000" dirty="0"/>
              <a:t>learning, </a:t>
            </a:r>
            <a:r>
              <a:rPr lang="en-US" sz="2000" dirty="0" smtClean="0"/>
              <a:t>is also </a:t>
            </a:r>
            <a:r>
              <a:rPr lang="en-US" sz="2000" dirty="0"/>
              <a:t>known as </a:t>
            </a:r>
            <a:endParaRPr lang="en-US" sz="2000" dirty="0" smtClean="0"/>
          </a:p>
          <a:p>
            <a:pPr marL="109728" indent="0">
              <a:buNone/>
            </a:pPr>
            <a:r>
              <a:rPr lang="en-US" sz="2000" dirty="0" smtClean="0"/>
              <a:t>modeling.</a:t>
            </a:r>
          </a:p>
          <a:p>
            <a:r>
              <a:rPr lang="en-US" sz="2000" dirty="0"/>
              <a:t>Modeling is said to have two components, </a:t>
            </a:r>
            <a:endParaRPr lang="en-US" sz="2000" dirty="0" smtClean="0"/>
          </a:p>
          <a:p>
            <a:r>
              <a:rPr lang="en-US" sz="2000" dirty="0"/>
              <a:t>O</a:t>
            </a:r>
            <a:r>
              <a:rPr lang="en-US" sz="2000" dirty="0" smtClean="0"/>
              <a:t>bservation and</a:t>
            </a:r>
          </a:p>
          <a:p>
            <a:r>
              <a:rPr lang="en-US" sz="2000" dirty="0"/>
              <a:t>I</a:t>
            </a:r>
            <a:r>
              <a:rPr lang="en-US" sz="2000" dirty="0" smtClean="0"/>
              <a:t>mitation</a:t>
            </a:r>
            <a:r>
              <a:rPr lang="en-US" sz="2000" dirty="0"/>
              <a:t>. </a:t>
            </a:r>
            <a:endParaRPr lang="en-US" sz="2000" dirty="0" smtClean="0"/>
          </a:p>
          <a:p>
            <a:pPr marL="109728" indent="0">
              <a:buNone/>
            </a:pPr>
            <a:endParaRPr lang="en-US" sz="2000" dirty="0"/>
          </a:p>
          <a:p>
            <a:pPr marL="109728" indent="0">
              <a:buNone/>
            </a:pPr>
            <a:r>
              <a:rPr lang="en-US" sz="2000" dirty="0" smtClean="0"/>
              <a:t>You </a:t>
            </a:r>
            <a:r>
              <a:rPr lang="en-US" sz="2000" dirty="0"/>
              <a:t>watch somebody do something and then you attempt to copy it. </a:t>
            </a:r>
          </a:p>
          <a:p>
            <a:pPr marL="109728" indent="0">
              <a:buNone/>
            </a:pPr>
            <a:endParaRPr lang="en-US" sz="2000" dirty="0"/>
          </a:p>
        </p:txBody>
      </p:sp>
      <p:sp>
        <p:nvSpPr>
          <p:cNvPr id="3" name="Title 2"/>
          <p:cNvSpPr>
            <a:spLocks noGrp="1"/>
          </p:cNvSpPr>
          <p:nvPr>
            <p:ph type="title"/>
          </p:nvPr>
        </p:nvSpPr>
        <p:spPr/>
        <p:txBody>
          <a:bodyPr/>
          <a:lstStyle/>
          <a:p>
            <a:r>
              <a:rPr lang="en-US" dirty="0" smtClean="0"/>
              <a:t>Cont.….</a:t>
            </a:r>
            <a:endParaRPr lang="en-US" dirty="0"/>
          </a:p>
        </p:txBody>
      </p:sp>
      <p:pic>
        <p:nvPicPr>
          <p:cNvPr id="10242"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6172200" y="2971800"/>
            <a:ext cx="2114550" cy="21621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157658948"/>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pPr marL="109728" indent="0">
              <a:buNone/>
            </a:pPr>
            <a:r>
              <a:rPr lang="en-US" sz="2000" dirty="0"/>
              <a:t>The following steps are involved in the observational learning and modeling process:</a:t>
            </a:r>
          </a:p>
          <a:p>
            <a:endParaRPr lang="en-US" sz="2000" dirty="0"/>
          </a:p>
          <a:p>
            <a:r>
              <a:rPr lang="en-US" sz="2000" b="1" dirty="0" smtClean="0"/>
              <a:t>Attention: </a:t>
            </a:r>
            <a:r>
              <a:rPr lang="en-US" sz="2000" dirty="0" smtClean="0"/>
              <a:t>In </a:t>
            </a:r>
            <a:r>
              <a:rPr lang="en-US" sz="2000" dirty="0"/>
              <a:t>order to learn, you need to be paying attention. Anything that detracts your attention is going to have a negative effect on observational learning. If </a:t>
            </a:r>
            <a:r>
              <a:rPr lang="en-US" sz="2000" dirty="0" smtClean="0"/>
              <a:t>the model interests you </a:t>
            </a:r>
            <a:r>
              <a:rPr lang="en-US" sz="2000" dirty="0"/>
              <a:t>or there is a novel aspect to the situation, you are far more likely to dedicate your full attention to learning.</a:t>
            </a:r>
          </a:p>
          <a:p>
            <a:endParaRPr lang="en-US" sz="2000" dirty="0"/>
          </a:p>
          <a:p>
            <a:r>
              <a:rPr lang="en-US" sz="2000" b="1" dirty="0" smtClean="0"/>
              <a:t>Retention: </a:t>
            </a:r>
            <a:r>
              <a:rPr lang="en-US" sz="2000" dirty="0" smtClean="0"/>
              <a:t>The </a:t>
            </a:r>
            <a:r>
              <a:rPr lang="en-US" sz="2000" dirty="0"/>
              <a:t>ability to store information is also an important part of the learning process. Retention can be affected by a number of factors, but the ability to pull up information later and act on it is vital to observational learning.</a:t>
            </a:r>
          </a:p>
          <a:p>
            <a:endParaRPr lang="en-US" sz="2000" b="1" dirty="0"/>
          </a:p>
        </p:txBody>
      </p:sp>
      <p:sp>
        <p:nvSpPr>
          <p:cNvPr id="3" name="Title 2"/>
          <p:cNvSpPr>
            <a:spLocks noGrp="1"/>
          </p:cNvSpPr>
          <p:nvPr>
            <p:ph type="title"/>
          </p:nvPr>
        </p:nvSpPr>
        <p:spPr/>
        <p:txBody>
          <a:bodyPr/>
          <a:lstStyle/>
          <a:p>
            <a:pPr algn="ctr"/>
            <a:r>
              <a:rPr lang="en-US" dirty="0" smtClean="0"/>
              <a:t>The Modeling Process</a:t>
            </a:r>
            <a:endParaRPr lang="en-US" dirty="0"/>
          </a:p>
        </p:txBody>
      </p:sp>
    </p:spTree>
    <p:extLst>
      <p:ext uri="{BB962C8B-B14F-4D97-AF65-F5344CB8AC3E}">
        <p14:creationId xmlns:p14="http://schemas.microsoft.com/office/powerpoint/2010/main" xmlns="" val="2390411972"/>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77500" lnSpcReduction="20000"/>
          </a:bodyPr>
          <a:lstStyle/>
          <a:p>
            <a:r>
              <a:rPr lang="en-US" b="1" dirty="0" smtClean="0"/>
              <a:t>Reproduction: </a:t>
            </a:r>
            <a:r>
              <a:rPr lang="en-US" dirty="0" smtClean="0"/>
              <a:t>Once </a:t>
            </a:r>
            <a:r>
              <a:rPr lang="en-US" dirty="0"/>
              <a:t>you have paid attention to the model and retained the information, it is time to actually perform the behavior you observed. Further practice of the learned behavior leads to improvement and skill advancement.</a:t>
            </a:r>
          </a:p>
          <a:p>
            <a:endParaRPr lang="en-US" dirty="0"/>
          </a:p>
          <a:p>
            <a:r>
              <a:rPr lang="en-US" b="1" dirty="0" smtClean="0"/>
              <a:t>Motivation:</a:t>
            </a:r>
            <a:r>
              <a:rPr lang="en-US" dirty="0" smtClean="0"/>
              <a:t> Finally</a:t>
            </a:r>
            <a:r>
              <a:rPr lang="en-US" dirty="0"/>
              <a:t>, in order for observational learning to be successful, you have to be motivated to imitate the behavior that has been modeled. Reinforcement and punishment play an important role in motivation. While experiencing these motivators can be highly effective, so can observing other experience some type of reinforcement or punishment. For example, if you see another student rewarded with extra credit for being to class on time, you might start to show up a few minutes early each day.</a:t>
            </a:r>
          </a:p>
          <a:p>
            <a:endParaRPr lang="en-US" dirty="0"/>
          </a:p>
        </p:txBody>
      </p:sp>
      <p:sp>
        <p:nvSpPr>
          <p:cNvPr id="3" name="Title 2"/>
          <p:cNvSpPr>
            <a:spLocks noGrp="1"/>
          </p:cNvSpPr>
          <p:nvPr>
            <p:ph type="title"/>
          </p:nvPr>
        </p:nvSpPr>
        <p:spPr/>
        <p:txBody>
          <a:bodyPr/>
          <a:lstStyle/>
          <a:p>
            <a:pPr algn="ctr"/>
            <a:r>
              <a:rPr lang="en-US" dirty="0"/>
              <a:t>The Modeling Process</a:t>
            </a:r>
          </a:p>
        </p:txBody>
      </p:sp>
    </p:spTree>
    <p:extLst>
      <p:ext uri="{BB962C8B-B14F-4D97-AF65-F5344CB8AC3E}">
        <p14:creationId xmlns:p14="http://schemas.microsoft.com/office/powerpoint/2010/main" xmlns="" val="968861603"/>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10000"/>
          </a:bodyPr>
          <a:lstStyle/>
          <a:p>
            <a:pPr marL="109728" indent="0">
              <a:buNone/>
            </a:pPr>
            <a:r>
              <a:rPr lang="en-US" sz="2000" dirty="0"/>
              <a:t>Bandura had children witness a model (man who was working for Bandura) aggressively attacking a plastic clown called the Bobo doll. The children would watch a video where the man would aggressively hit a doll and pummel it on the head with a hammer, hurls it down, sits on it and punch it on the nose repeatedly, kick it across the room, flings it in the air, and bombard it with balls.  After the video, </a:t>
            </a:r>
            <a:r>
              <a:rPr lang="en-US" sz="2000" dirty="0" smtClean="0"/>
              <a:t>the</a:t>
            </a:r>
          </a:p>
          <a:p>
            <a:pPr marL="109728" indent="0">
              <a:buNone/>
            </a:pPr>
            <a:r>
              <a:rPr lang="en-US" sz="2000" dirty="0" smtClean="0"/>
              <a:t>children </a:t>
            </a:r>
            <a:r>
              <a:rPr lang="en-US" sz="2000" dirty="0"/>
              <a:t>were placed in a room with </a:t>
            </a:r>
            <a:endParaRPr lang="en-US" sz="2000" dirty="0" smtClean="0"/>
          </a:p>
          <a:p>
            <a:pPr marL="109728" indent="0">
              <a:buNone/>
            </a:pPr>
            <a:r>
              <a:rPr lang="en-US" sz="2000" dirty="0" smtClean="0"/>
              <a:t>attractive </a:t>
            </a:r>
          </a:p>
          <a:p>
            <a:pPr marL="109728" indent="0">
              <a:buNone/>
            </a:pPr>
            <a:r>
              <a:rPr lang="en-US" sz="2000" dirty="0" smtClean="0"/>
              <a:t>toys</a:t>
            </a:r>
            <a:r>
              <a:rPr lang="en-US" sz="2000" dirty="0"/>
              <a:t>, but they could not touch them. </a:t>
            </a:r>
            <a:endParaRPr lang="en-US" sz="2000" dirty="0" smtClean="0"/>
          </a:p>
          <a:p>
            <a:pPr marL="109728" indent="0">
              <a:buNone/>
            </a:pPr>
            <a:r>
              <a:rPr lang="en-US" sz="2000" dirty="0" smtClean="0"/>
              <a:t>Therefore</a:t>
            </a:r>
            <a:r>
              <a:rPr lang="en-US" sz="2000" dirty="0"/>
              <a:t>, </a:t>
            </a:r>
            <a:endParaRPr lang="en-US" sz="2000" dirty="0" smtClean="0"/>
          </a:p>
          <a:p>
            <a:pPr marL="109728" indent="0">
              <a:buNone/>
            </a:pPr>
            <a:r>
              <a:rPr lang="en-US" sz="2000" dirty="0" smtClean="0"/>
              <a:t>the </a:t>
            </a:r>
            <a:r>
              <a:rPr lang="en-US" sz="2000" dirty="0"/>
              <a:t>children became angry and frustrated. </a:t>
            </a:r>
            <a:endParaRPr lang="en-US" sz="2000" dirty="0" smtClean="0"/>
          </a:p>
          <a:p>
            <a:pPr marL="109728" indent="0">
              <a:buNone/>
            </a:pPr>
            <a:r>
              <a:rPr lang="en-US" sz="2000" dirty="0" smtClean="0"/>
              <a:t>Then </a:t>
            </a:r>
            <a:r>
              <a:rPr lang="en-US" sz="2000" dirty="0"/>
              <a:t>the children were led to another </a:t>
            </a:r>
            <a:r>
              <a:rPr lang="en-US" sz="2000" dirty="0" smtClean="0"/>
              <a:t>room</a:t>
            </a:r>
          </a:p>
          <a:p>
            <a:pPr marL="109728" indent="0">
              <a:buNone/>
            </a:pPr>
            <a:r>
              <a:rPr lang="en-US" sz="2000" dirty="0" smtClean="0"/>
              <a:t>where </a:t>
            </a:r>
            <a:r>
              <a:rPr lang="en-US" sz="2000" dirty="0"/>
              <a:t>there were identical toys used in the </a:t>
            </a:r>
            <a:endParaRPr lang="en-US" sz="2000" dirty="0" smtClean="0"/>
          </a:p>
          <a:p>
            <a:pPr marL="109728" indent="0">
              <a:buNone/>
            </a:pPr>
            <a:r>
              <a:rPr lang="en-US" sz="2000" dirty="0" smtClean="0"/>
              <a:t>Bobo </a:t>
            </a:r>
            <a:r>
              <a:rPr lang="en-US" sz="2000" dirty="0"/>
              <a:t>video (with Bobo dolls).</a:t>
            </a:r>
          </a:p>
        </p:txBody>
      </p:sp>
      <p:sp>
        <p:nvSpPr>
          <p:cNvPr id="3" name="Title 2"/>
          <p:cNvSpPr>
            <a:spLocks noGrp="1"/>
          </p:cNvSpPr>
          <p:nvPr>
            <p:ph type="title"/>
          </p:nvPr>
        </p:nvSpPr>
        <p:spPr/>
        <p:txBody>
          <a:bodyPr/>
          <a:lstStyle/>
          <a:p>
            <a:pPr algn="ctr"/>
            <a:r>
              <a:rPr lang="en-US" dirty="0" smtClean="0"/>
              <a:t>“Bobo” doll Experiment</a:t>
            </a:r>
            <a:endParaRPr lang="en-US" dirty="0"/>
          </a:p>
        </p:txBody>
      </p:sp>
      <p:pic>
        <p:nvPicPr>
          <p:cNvPr id="6148" name="Picture 4"/>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6019800" y="3200400"/>
            <a:ext cx="2511425" cy="28352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97592353"/>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“Bobo” Doll Experiment Results</a:t>
            </a:r>
            <a:endParaRPr lang="en-US" dirty="0"/>
          </a:p>
        </p:txBody>
      </p:sp>
      <p:sp>
        <p:nvSpPr>
          <p:cNvPr id="4" name="Content Placeholder 3"/>
          <p:cNvSpPr>
            <a:spLocks noGrp="1"/>
          </p:cNvSpPr>
          <p:nvPr>
            <p:ph idx="1"/>
          </p:nvPr>
        </p:nvSpPr>
        <p:spPr/>
        <p:txBody>
          <a:bodyPr/>
          <a:lstStyle/>
          <a:p>
            <a:pPr marL="109728" indent="0">
              <a:buNone/>
            </a:pPr>
            <a:r>
              <a:rPr lang="en-US" sz="2000" dirty="0"/>
              <a:t>Bandura and many other researchers founded that 88% of the children imitated the aggressive behavior. Eight months later, 40% of the same children reproduce the violent behavior observed in the Bobo doll experiment</a:t>
            </a:r>
            <a:r>
              <a:rPr lang="en-US" dirty="0"/>
              <a:t>.</a:t>
            </a:r>
          </a:p>
        </p:txBody>
      </p:sp>
      <p:pic>
        <p:nvPicPr>
          <p:cNvPr id="7172" name="Picture 4"/>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752600" y="3048000"/>
            <a:ext cx="5667375" cy="26955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716294589"/>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pPr algn="ctr"/>
            <a:r>
              <a:rPr lang="en-US" dirty="0" smtClean="0"/>
              <a:t>Bandura - Bobo Doll Experiment</a:t>
            </a:r>
            <a:endParaRPr lang="en-US" dirty="0"/>
          </a:p>
        </p:txBody>
      </p:sp>
      <p:pic>
        <p:nvPicPr>
          <p:cNvPr id="5" name="4.mpg">
            <a:hlinkClick r:id="" action="ppaction://media"/>
          </p:cNvPr>
          <p:cNvPicPr>
            <a:picLocks noChangeAspect="1"/>
          </p:cNvPicPr>
          <p:nvPr>
            <a:videoFile r:link="rId1"/>
            <p:extLst>
              <p:ext uri="{DAA4B4D4-6D71-4841-9C94-3DE7FCFB9230}">
                <p14:media xmlns:p14="http://schemas.microsoft.com/office/powerpoint/2010/main" xmlns="" r:embed="rId3"/>
              </p:ext>
            </p:extLst>
          </p:nvPr>
        </p:nvPicPr>
        <p:blipFill>
          <a:blip r:embed="rId4"/>
          <a:stretch>
            <a:fillRect/>
          </a:stretch>
        </p:blipFill>
        <p:spPr>
          <a:xfrm>
            <a:off x="838200" y="1295400"/>
            <a:ext cx="7391400" cy="4572000"/>
          </a:xfrm>
          <a:prstGeom prst="rect">
            <a:avLst/>
          </a:prstGeom>
        </p:spPr>
      </p:pic>
    </p:spTree>
    <p:extLst>
      <p:ext uri="{BB962C8B-B14F-4D97-AF65-F5344CB8AC3E}">
        <p14:creationId xmlns:p14="http://schemas.microsoft.com/office/powerpoint/2010/main" xmlns="" val="321978190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5"/>
                                        </p:tgtEl>
                                      </p:cBhvr>
                                    </p:cmd>
                                  </p:childTnLst>
                                </p:cTn>
                              </p:par>
                            </p:childTnLst>
                          </p:cTn>
                        </p:par>
                      </p:childTnLst>
                    </p:cTn>
                  </p:par>
                </p:childTnLst>
              </p:cTn>
              <p:nextCondLst>
                <p:cond evt="onClick" delay="0">
                  <p:tgtEl>
                    <p:spTgt spid="5"/>
                  </p:tgtEl>
                </p:cond>
              </p:nextCondLst>
            </p:seq>
            <p:video>
              <p:cMediaNode vol="80000">
                <p:cTn id="7" fill="hold" display="0">
                  <p:stCondLst>
                    <p:cond delay="indefinite"/>
                  </p:stCondLst>
                </p:cTn>
                <p:tgtEl>
                  <p:spTgt spid="5"/>
                </p:tgtEl>
              </p:cMediaNode>
            </p:video>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109728" indent="0" algn="ctr">
              <a:buNone/>
            </a:pPr>
            <a:endParaRPr lang="en-US" sz="4800" dirty="0" smtClean="0"/>
          </a:p>
          <a:p>
            <a:pPr marL="109728" indent="0" algn="ctr">
              <a:buNone/>
            </a:pPr>
            <a:endParaRPr lang="en-US" sz="4800" dirty="0" smtClean="0"/>
          </a:p>
          <a:p>
            <a:pPr marL="109728" indent="0" algn="ctr">
              <a:buNone/>
            </a:pPr>
            <a:r>
              <a:rPr lang="en-US" sz="6000" dirty="0" smtClean="0"/>
              <a:t>Thank You!</a:t>
            </a:r>
            <a:endParaRPr lang="en-US" sz="6000" dirty="0"/>
          </a:p>
        </p:txBody>
      </p:sp>
    </p:spTree>
    <p:extLst>
      <p:ext uri="{BB962C8B-B14F-4D97-AF65-F5344CB8AC3E}">
        <p14:creationId xmlns:p14="http://schemas.microsoft.com/office/powerpoint/2010/main" xmlns="" val="1230178296"/>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674</TotalTime>
  <Words>2020</Words>
  <Application>Microsoft Office PowerPoint</Application>
  <PresentationFormat>On-screen Show (4:3)</PresentationFormat>
  <Paragraphs>189</Paragraphs>
  <Slides>42</Slides>
  <Notes>0</Notes>
  <HiddenSlides>0</HiddenSlides>
  <MMClips>4</MMClips>
  <ScaleCrop>false</ScaleCrop>
  <HeadingPairs>
    <vt:vector size="4" baseType="variant">
      <vt:variant>
        <vt:lpstr>Theme</vt:lpstr>
      </vt:variant>
      <vt:variant>
        <vt:i4>1</vt:i4>
      </vt:variant>
      <vt:variant>
        <vt:lpstr>Slide Titles</vt:lpstr>
      </vt:variant>
      <vt:variant>
        <vt:i4>42</vt:i4>
      </vt:variant>
    </vt:vector>
  </HeadingPairs>
  <TitlesOfParts>
    <vt:vector size="43" baseType="lpstr">
      <vt:lpstr>Concourse</vt:lpstr>
      <vt:lpstr>Learning and Behavior</vt:lpstr>
      <vt:lpstr>Learning</vt:lpstr>
      <vt:lpstr>Learning</vt:lpstr>
      <vt:lpstr>Cont.…</vt:lpstr>
      <vt:lpstr>Cont.….</vt:lpstr>
      <vt:lpstr>Behavior</vt:lpstr>
      <vt:lpstr>Learning and Behavior</vt:lpstr>
      <vt:lpstr>Types of Learning</vt:lpstr>
      <vt:lpstr>Classical Conditioning</vt:lpstr>
      <vt:lpstr>Experiment on Classical Conditioning</vt:lpstr>
      <vt:lpstr>Cont.….</vt:lpstr>
      <vt:lpstr>Cont.….</vt:lpstr>
      <vt:lpstr>Pavlov’s Dogs Experiment on Classical Conditioning</vt:lpstr>
      <vt:lpstr>Cont.….</vt:lpstr>
      <vt:lpstr>Classical Conditioning in Every day Life</vt:lpstr>
      <vt:lpstr>Operant Conditioning</vt:lpstr>
      <vt:lpstr>Cont….</vt:lpstr>
      <vt:lpstr>Skinner’s Experiment on Operant Conditioning</vt:lpstr>
      <vt:lpstr>Skinner’s Box Experiment on Operant Conditioning</vt:lpstr>
      <vt:lpstr>Skinner’s Box Experiment </vt:lpstr>
      <vt:lpstr>Components of Operant Conditioning</vt:lpstr>
      <vt:lpstr>Components of Operant Conditioning</vt:lpstr>
      <vt:lpstr>Components of Operant Conditioning</vt:lpstr>
      <vt:lpstr>Cognitive Learning</vt:lpstr>
      <vt:lpstr>Cognitive Learning Environment</vt:lpstr>
      <vt:lpstr>Cognitive Learning</vt:lpstr>
      <vt:lpstr>Types of Cognitive Learning</vt:lpstr>
      <vt:lpstr>Cont.….</vt:lpstr>
      <vt:lpstr>Experiment on Chimpanzee's</vt:lpstr>
      <vt:lpstr>Example of Insight Learning</vt:lpstr>
      <vt:lpstr>Insight Learning Experiment on Chimpanzee’s</vt:lpstr>
      <vt:lpstr>Results of Kohler’s Experiment</vt:lpstr>
      <vt:lpstr>Cont.…</vt:lpstr>
      <vt:lpstr>Observational Learning</vt:lpstr>
      <vt:lpstr>Observational Learning</vt:lpstr>
      <vt:lpstr>Cont.….</vt:lpstr>
      <vt:lpstr>The Modeling Process</vt:lpstr>
      <vt:lpstr>The Modeling Process</vt:lpstr>
      <vt:lpstr>“Bobo” doll Experiment</vt:lpstr>
      <vt:lpstr>“Bobo” Doll Experiment Results</vt:lpstr>
      <vt:lpstr>Bandura - Bobo Doll Experiment</vt:lpstr>
      <vt:lpstr>Slide 42</vt:lpstr>
    </vt:vector>
  </TitlesOfParts>
  <Company>home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Learning and Behaviour</dc:title>
  <dc:creator>ismail - [2010]</dc:creator>
  <cp:lastModifiedBy>vcomsats</cp:lastModifiedBy>
  <cp:revision>175</cp:revision>
  <dcterms:created xsi:type="dcterms:W3CDTF">2013-03-21T03:43:30Z</dcterms:created>
  <dcterms:modified xsi:type="dcterms:W3CDTF">2013-03-23T08:07:50Z</dcterms:modified>
</cp:coreProperties>
</file>