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mp4" ContentType="video/unknown"/>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3" r:id="rId8"/>
    <p:sldId id="265" r:id="rId9"/>
    <p:sldId id="266" r:id="rId10"/>
    <p:sldId id="294" r:id="rId11"/>
    <p:sldId id="264"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95" r:id="rId25"/>
    <p:sldId id="279" r:id="rId26"/>
    <p:sldId id="280" r:id="rId27"/>
    <p:sldId id="281" r:id="rId28"/>
    <p:sldId id="282" r:id="rId29"/>
    <p:sldId id="296" r:id="rId30"/>
    <p:sldId id="283" r:id="rId31"/>
    <p:sldId id="284" r:id="rId32"/>
    <p:sldId id="285" r:id="rId33"/>
    <p:sldId id="286" r:id="rId34"/>
    <p:sldId id="287" r:id="rId35"/>
    <p:sldId id="297" r:id="rId36"/>
    <p:sldId id="288" r:id="rId37"/>
    <p:sldId id="289" r:id="rId38"/>
    <p:sldId id="290" r:id="rId39"/>
    <p:sldId id="291" r:id="rId40"/>
    <p:sldId id="293" r:id="rId41"/>
    <p:sldId id="292"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9D15967-6DB2-4717-A14D-51ABE883A52A}"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C87C28-1DE8-4F01-A04D-2195668E3962}"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15967-6DB2-4717-A14D-51ABE883A52A}"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C87C28-1DE8-4F01-A04D-2195668E396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D15967-6DB2-4717-A14D-51ABE883A52A}"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C87C28-1DE8-4F01-A04D-2195668E3962}"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9D15967-6DB2-4717-A14D-51ABE883A52A}" type="datetimeFigureOut">
              <a:rPr lang="en-US" smtClean="0"/>
              <a:pPr/>
              <a:t>4/15/2013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C87C28-1DE8-4F01-A04D-2195668E396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9D15967-6DB2-4717-A14D-51ABE883A52A}" type="datetimeFigureOut">
              <a:rPr lang="en-US" smtClean="0"/>
              <a:pPr/>
              <a:t>4/15/2013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C87C28-1DE8-4F01-A04D-2195668E3962}"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D15967-6DB2-4717-A14D-51ABE883A52A}" type="datetimeFigureOut">
              <a:rPr lang="en-US" smtClean="0"/>
              <a:pPr/>
              <a:t>4/15/2013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C87C28-1DE8-4F01-A04D-2195668E396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D15967-6DB2-4717-A14D-51ABE883A52A}" type="datetimeFigureOut">
              <a:rPr lang="en-US" smtClean="0"/>
              <a:pPr/>
              <a:t>4/15/2013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C87C28-1DE8-4F01-A04D-2195668E396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D15967-6DB2-4717-A14D-51ABE883A52A}" type="datetimeFigureOut">
              <a:rPr lang="en-US" smtClean="0"/>
              <a:pPr/>
              <a:t>4/15/2013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C87C28-1DE8-4F01-A04D-2195668E3962}"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D15967-6DB2-4717-A14D-51ABE883A52A}" type="datetimeFigureOut">
              <a:rPr lang="en-US" smtClean="0"/>
              <a:pPr/>
              <a:t>4/15/2013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C87C28-1DE8-4F01-A04D-2195668E396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15967-6DB2-4717-A14D-51ABE883A52A}"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C87C28-1DE8-4F01-A04D-2195668E396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D15967-6DB2-4717-A14D-51ABE883A52A}"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C87C28-1DE8-4F01-A04D-2195668E396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E9D15967-6DB2-4717-A14D-51ABE883A52A}" type="datetimeFigureOut">
              <a:rPr lang="en-US" smtClean="0"/>
              <a:pPr/>
              <a:t>4/15/2013</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8C87C28-1DE8-4F01-A04D-2195668E396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media" Target="../media/media2.mp4"/><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media" Target="../media/media3.mp4"/><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media" Target="../media/media4.mp4"/><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dirty="0" smtClean="0"/>
              <a:t>Relationship of Psychology with other disciplines</a:t>
            </a:r>
            <a:endParaRPr lang="en-US" dirty="0"/>
          </a:p>
        </p:txBody>
      </p:sp>
      <p:sp>
        <p:nvSpPr>
          <p:cNvPr id="3" name="Subtitle 2"/>
          <p:cNvSpPr>
            <a:spLocks noGrp="1"/>
          </p:cNvSpPr>
          <p:nvPr>
            <p:ph type="subTitle" idx="1"/>
          </p:nvPr>
        </p:nvSpPr>
        <p:spPr>
          <a:xfrm>
            <a:off x="685800" y="3505200"/>
            <a:ext cx="7848600" cy="1752600"/>
          </a:xfrm>
        </p:spPr>
        <p:txBody>
          <a:bodyPr/>
          <a:lstStyle/>
          <a:p>
            <a:pPr algn="r"/>
            <a:r>
              <a:rPr lang="en-US" dirty="0" smtClean="0"/>
              <a:t>Presented by Clinical Psychologist</a:t>
            </a:r>
          </a:p>
          <a:p>
            <a:pPr algn="r"/>
            <a:r>
              <a:rPr lang="en-US" dirty="0" smtClean="0"/>
              <a:t>Sadaf Sajjad</a:t>
            </a:r>
            <a:endParaRPr lang="en-US" dirty="0"/>
          </a:p>
        </p:txBody>
      </p:sp>
    </p:spTree>
    <p:extLst>
      <p:ext uri="{BB962C8B-B14F-4D97-AF65-F5344CB8AC3E}">
        <p14:creationId xmlns:p14="http://schemas.microsoft.com/office/powerpoint/2010/main" xmlns="" val="34782405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Links with other disciplines</a:t>
            </a:r>
            <a:endParaRPr lang="en-US" sz="4400" dirty="0"/>
          </a:p>
        </p:txBody>
      </p:sp>
      <p:sp>
        <p:nvSpPr>
          <p:cNvPr id="3" name="Content Placeholder 2"/>
          <p:cNvSpPr>
            <a:spLocks noGrp="1"/>
          </p:cNvSpPr>
          <p:nvPr>
            <p:ph idx="1"/>
          </p:nvPr>
        </p:nvSpPr>
        <p:spPr/>
        <p:txBody>
          <a:bodyPr/>
          <a:lstStyle/>
          <a:p>
            <a:pPr marL="0" indent="0">
              <a:buNone/>
            </a:pPr>
            <a:r>
              <a:rPr lang="en-US" dirty="0" smtClean="0"/>
              <a:t>Psychology and its link with other disciplines is distributed into 3 volumes associated with different knowledge domains such as:</a:t>
            </a:r>
          </a:p>
          <a:p>
            <a:r>
              <a:rPr lang="en-US" dirty="0" smtClean="0"/>
              <a:t>Volume I treats </a:t>
            </a:r>
            <a:r>
              <a:rPr lang="en-US" i="1" dirty="0" smtClean="0"/>
              <a:t>Psychology and the humanities, </a:t>
            </a:r>
            <a:r>
              <a:rPr lang="en-US" dirty="0" smtClean="0"/>
              <a:t>including art, linguistics, literature, music, philosophy and religion.</a:t>
            </a:r>
          </a:p>
          <a:p>
            <a:r>
              <a:rPr lang="en-US" dirty="0" smtClean="0"/>
              <a:t>Volume II treats </a:t>
            </a:r>
            <a:r>
              <a:rPr lang="en-US" i="1" dirty="0" smtClean="0"/>
              <a:t>Psychology and the Social Sciences, </a:t>
            </a:r>
            <a:r>
              <a:rPr lang="en-US" dirty="0" smtClean="0"/>
              <a:t>including anthropology, behavior therapy, economics, education, environmental disciplines, history, political science, and sociology.</a:t>
            </a:r>
          </a:p>
          <a:p>
            <a:r>
              <a:rPr lang="en-US" dirty="0" smtClean="0"/>
              <a:t>Volume III treats </a:t>
            </a:r>
            <a:r>
              <a:rPr lang="en-US" i="1" dirty="0" smtClean="0"/>
              <a:t>Psychology and the Natural Sciences</a:t>
            </a:r>
            <a:r>
              <a:rPr lang="en-US" dirty="0" smtClean="0"/>
              <a:t>, including biology, engineering, genetics, mathematics, medicine, pharmacology and physics.</a:t>
            </a:r>
          </a:p>
          <a:p>
            <a:endParaRPr lang="en-US" dirty="0"/>
          </a:p>
        </p:txBody>
      </p:sp>
    </p:spTree>
    <p:extLst>
      <p:ext uri="{BB962C8B-B14F-4D97-AF65-F5344CB8AC3E}">
        <p14:creationId xmlns:p14="http://schemas.microsoft.com/office/powerpoint/2010/main" xmlns="" val="24138840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Science</a:t>
            </a:r>
          </a:p>
        </p:txBody>
      </p:sp>
      <p:sp>
        <p:nvSpPr>
          <p:cNvPr id="3" name="Content Placeholder 2"/>
          <p:cNvSpPr>
            <a:spLocks noGrp="1"/>
          </p:cNvSpPr>
          <p:nvPr>
            <p:ph idx="1"/>
          </p:nvPr>
        </p:nvSpPr>
        <p:spPr/>
        <p:txBody>
          <a:bodyPr>
            <a:normAutofit lnSpcReduction="10000"/>
          </a:bodyPr>
          <a:lstStyle/>
          <a:p>
            <a:r>
              <a:rPr lang="en-US" dirty="0"/>
              <a:t>Science relies on testing ideas with evidence gained from the natural and physical worlds. Scientific explanations are accepted as valid only when they have been subjected to rigorous testing. Scientific investigation makes use of multiple approaches, creative as well as logical. Creative scientists ‘think outside the box’, shift perspective as they view problems, and examine different views of the same problem</a:t>
            </a:r>
            <a:r>
              <a:rPr lang="en-US" dirty="0" smtClean="0"/>
              <a:t>.</a:t>
            </a:r>
            <a:endParaRPr lang="en-US" dirty="0"/>
          </a:p>
          <a:p>
            <a:r>
              <a:rPr lang="en-US" dirty="0"/>
              <a:t>Like psychology, science values methodology: questioning, investigating, understanding, and explaining; generating and testing ideas; gathering evidence; and communicating and debating with others in order to develop scientific knowledge, understanding, and explanation.</a:t>
            </a:r>
          </a:p>
        </p:txBody>
      </p:sp>
    </p:spTree>
    <p:extLst>
      <p:ext uri="{BB962C8B-B14F-4D97-AF65-F5344CB8AC3E}">
        <p14:creationId xmlns:p14="http://schemas.microsoft.com/office/powerpoint/2010/main" xmlns="" val="38439343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Mathematics and statistics</a:t>
            </a:r>
          </a:p>
        </p:txBody>
      </p:sp>
      <p:sp>
        <p:nvSpPr>
          <p:cNvPr id="3" name="Content Placeholder 2"/>
          <p:cNvSpPr>
            <a:spLocks noGrp="1"/>
          </p:cNvSpPr>
          <p:nvPr>
            <p:ph idx="1"/>
          </p:nvPr>
        </p:nvSpPr>
        <p:spPr/>
        <p:txBody>
          <a:bodyPr/>
          <a:lstStyle/>
          <a:p>
            <a:r>
              <a:rPr lang="en-US" dirty="0"/>
              <a:t>Psychological study requires the analysis of data, and the exploration and use of patterns and relationships in data. Like mathematics and statistics, it </a:t>
            </a:r>
            <a:r>
              <a:rPr lang="en-US" dirty="0" smtClean="0"/>
              <a:t>emphasizes </a:t>
            </a:r>
            <a:r>
              <a:rPr lang="en-US" dirty="0"/>
              <a:t>thinking and problem solving and investigating, interpreting, explaining, and making sense of the world we live in</a:t>
            </a:r>
            <a:r>
              <a:rPr lang="en-US" dirty="0" smtClean="0"/>
              <a:t>.</a:t>
            </a:r>
            <a:endParaRPr lang="en-US" dirty="0"/>
          </a:p>
          <a:p>
            <a:r>
              <a:rPr lang="en-US" dirty="0"/>
              <a:t>Students can use psychology research projects as contexts for the practical application of their statistical skills, for example, comparing different sets of results. Applying their knowledge of statistics to a real and interesting context is likely to engage the student and build their confidence.</a:t>
            </a:r>
          </a:p>
        </p:txBody>
      </p:sp>
    </p:spTree>
    <p:extLst>
      <p:ext uri="{BB962C8B-B14F-4D97-AF65-F5344CB8AC3E}">
        <p14:creationId xmlns:p14="http://schemas.microsoft.com/office/powerpoint/2010/main" xmlns="" val="21400379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Health &amp; Media </a:t>
            </a:r>
            <a:r>
              <a:rPr lang="en-US" sz="4800" dirty="0"/>
              <a:t>studies</a:t>
            </a:r>
          </a:p>
        </p:txBody>
      </p:sp>
      <p:sp>
        <p:nvSpPr>
          <p:cNvPr id="3" name="Content Placeholder 2"/>
          <p:cNvSpPr>
            <a:spLocks noGrp="1"/>
          </p:cNvSpPr>
          <p:nvPr>
            <p:ph idx="1"/>
          </p:nvPr>
        </p:nvSpPr>
        <p:spPr/>
        <p:txBody>
          <a:bodyPr/>
          <a:lstStyle/>
          <a:p>
            <a:r>
              <a:rPr lang="en-US" sz="2800" dirty="0"/>
              <a:t>Psychology, like health, is interested in concepts, </a:t>
            </a:r>
            <a:r>
              <a:rPr lang="en-US" sz="2800" dirty="0" err="1"/>
              <a:t>hauora</a:t>
            </a:r>
            <a:r>
              <a:rPr lang="en-US" sz="2800" dirty="0"/>
              <a:t> (the dimensions of well-being), attitudes and values, social justice, socio-ecological perspectives, and the interrelationships between individuals, others, and society</a:t>
            </a:r>
            <a:r>
              <a:rPr lang="en-US" sz="2800" dirty="0" smtClean="0"/>
              <a:t>.</a:t>
            </a:r>
          </a:p>
          <a:p>
            <a:endParaRPr lang="en-US" sz="2800" dirty="0" smtClean="0"/>
          </a:p>
          <a:p>
            <a:r>
              <a:rPr lang="en-US" sz="2800" dirty="0"/>
              <a:t>Psychology and media studies both have a strong interest in how people’s thinking is influenced by media.</a:t>
            </a:r>
          </a:p>
          <a:p>
            <a:endParaRPr lang="en-US" sz="2800" dirty="0"/>
          </a:p>
          <a:p>
            <a:endParaRPr lang="en-US" sz="2800" dirty="0"/>
          </a:p>
          <a:p>
            <a:endParaRPr lang="en-US" dirty="0"/>
          </a:p>
        </p:txBody>
      </p:sp>
    </p:spTree>
    <p:extLst>
      <p:ext uri="{BB962C8B-B14F-4D97-AF65-F5344CB8AC3E}">
        <p14:creationId xmlns:p14="http://schemas.microsoft.com/office/powerpoint/2010/main" xmlns="" val="10825161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English</a:t>
            </a:r>
          </a:p>
        </p:txBody>
      </p:sp>
      <p:sp>
        <p:nvSpPr>
          <p:cNvPr id="3" name="Content Placeholder 2"/>
          <p:cNvSpPr>
            <a:spLocks noGrp="1"/>
          </p:cNvSpPr>
          <p:nvPr>
            <p:ph idx="1"/>
          </p:nvPr>
        </p:nvSpPr>
        <p:spPr/>
        <p:txBody>
          <a:bodyPr>
            <a:normAutofit/>
          </a:bodyPr>
          <a:lstStyle/>
          <a:p>
            <a:r>
              <a:rPr lang="en-US" sz="2800" dirty="0" smtClean="0"/>
              <a:t>Students </a:t>
            </a:r>
            <a:r>
              <a:rPr lang="en-US" sz="2800" dirty="0"/>
              <a:t>need sound English language skills (both written and verbal) to cope with the content of psychology, as many of the resources they will work with are at tertiary level. Similarly, they need to be able to use different text forms as they gather and process information from various sources. Psychology also introduces students to APA (American Psychological Association) referencing.</a:t>
            </a:r>
          </a:p>
        </p:txBody>
      </p:sp>
    </p:spTree>
    <p:extLst>
      <p:ext uri="{BB962C8B-B14F-4D97-AF65-F5344CB8AC3E}">
        <p14:creationId xmlns:p14="http://schemas.microsoft.com/office/powerpoint/2010/main" xmlns="" val="2032936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Psychology and Science</a:t>
            </a:r>
            <a:endParaRPr lang="en-US" sz="4800" dirty="0"/>
          </a:p>
        </p:txBody>
      </p:sp>
      <p:sp>
        <p:nvSpPr>
          <p:cNvPr id="3" name="Content Placeholder 2"/>
          <p:cNvSpPr>
            <a:spLocks noGrp="1"/>
          </p:cNvSpPr>
          <p:nvPr>
            <p:ph idx="1"/>
          </p:nvPr>
        </p:nvSpPr>
        <p:spPr/>
        <p:txBody>
          <a:bodyPr>
            <a:normAutofit fontScale="92500"/>
          </a:bodyPr>
          <a:lstStyle/>
          <a:p>
            <a:r>
              <a:rPr lang="en-US" dirty="0"/>
              <a:t>Psychology is the scientific study of human mind and </a:t>
            </a:r>
            <a:r>
              <a:rPr lang="en-US" dirty="0" smtClean="0"/>
              <a:t>behavior: </a:t>
            </a:r>
            <a:r>
              <a:rPr lang="en-US" dirty="0"/>
              <a:t>how we think, feel, act and interact individually and in groups</a:t>
            </a:r>
            <a:r>
              <a:rPr lang="en-US" dirty="0" smtClean="0"/>
              <a:t>.</a:t>
            </a:r>
          </a:p>
          <a:p>
            <a:r>
              <a:rPr lang="en-US" dirty="0"/>
              <a:t>Science (from Latin scientia, meaning "knowledge") is a systematic enterprise that builds and organizes knowledge in the form of testable explanations and predictions about the </a:t>
            </a:r>
            <a:r>
              <a:rPr lang="en-US" dirty="0" smtClean="0"/>
              <a:t>universe.</a:t>
            </a:r>
          </a:p>
          <a:p>
            <a:r>
              <a:rPr lang="en-US" dirty="0"/>
              <a:t>Psychology is concerned with all aspects of </a:t>
            </a:r>
            <a:r>
              <a:rPr lang="en-US" dirty="0" smtClean="0"/>
              <a:t>behavior </a:t>
            </a:r>
            <a:r>
              <a:rPr lang="en-US" dirty="0"/>
              <a:t>and with the thoughts, feelings and motivations underlying that behavior. It is both a thriving academic discipline and a vital professional practice</a:t>
            </a:r>
            <a:r>
              <a:rPr lang="en-US" dirty="0" smtClean="0"/>
              <a:t>.</a:t>
            </a:r>
          </a:p>
          <a:p>
            <a:r>
              <a:rPr lang="en-US" dirty="0" smtClean="0"/>
              <a:t>In </a:t>
            </a:r>
            <a:r>
              <a:rPr lang="en-US" dirty="0"/>
              <a:t>an older and closely related </a:t>
            </a:r>
            <a:r>
              <a:rPr lang="en-US" dirty="0" smtClean="0"/>
              <a:t>meaning, "science</a:t>
            </a:r>
            <a:r>
              <a:rPr lang="en-US" dirty="0"/>
              <a:t>" refers to the body of reliable knowledge itself, of the type that can be logically and rationally </a:t>
            </a:r>
            <a:r>
              <a:rPr lang="en-US" dirty="0" smtClean="0"/>
              <a:t>explained. </a:t>
            </a:r>
            <a:endParaRPr lang="en-US" dirty="0"/>
          </a:p>
          <a:p>
            <a:endParaRPr lang="en-US" dirty="0"/>
          </a:p>
        </p:txBody>
      </p:sp>
    </p:spTree>
    <p:extLst>
      <p:ext uri="{BB962C8B-B14F-4D97-AF65-F5344CB8AC3E}">
        <p14:creationId xmlns:p14="http://schemas.microsoft.com/office/powerpoint/2010/main" xmlns="" val="18790725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Psychology and Science</a:t>
            </a:r>
          </a:p>
        </p:txBody>
      </p:sp>
      <p:sp>
        <p:nvSpPr>
          <p:cNvPr id="3" name="Content Placeholder 2"/>
          <p:cNvSpPr>
            <a:spLocks noGrp="1"/>
          </p:cNvSpPr>
          <p:nvPr>
            <p:ph idx="1"/>
          </p:nvPr>
        </p:nvSpPr>
        <p:spPr/>
        <p:txBody>
          <a:bodyPr>
            <a:normAutofit/>
          </a:bodyPr>
          <a:lstStyle/>
          <a:p>
            <a:pPr marL="0" indent="0">
              <a:buNone/>
            </a:pPr>
            <a:r>
              <a:rPr lang="en-US" dirty="0"/>
              <a:t>Psychology has close relationship with </a:t>
            </a:r>
            <a:r>
              <a:rPr lang="en-US" dirty="0" smtClean="0"/>
              <a:t>science</a:t>
            </a:r>
            <a:r>
              <a:rPr lang="en-US" dirty="0"/>
              <a:t>. </a:t>
            </a:r>
          </a:p>
          <a:p>
            <a:r>
              <a:rPr lang="en-US" dirty="0" smtClean="0"/>
              <a:t>Knowledge </a:t>
            </a:r>
            <a:r>
              <a:rPr lang="en-US" dirty="0"/>
              <a:t>of psychology helps </a:t>
            </a:r>
            <a:endParaRPr lang="en-US" dirty="0" smtClean="0"/>
          </a:p>
          <a:p>
            <a:pPr marL="0" indent="0">
              <a:buNone/>
            </a:pPr>
            <a:r>
              <a:rPr lang="en-US" dirty="0"/>
              <a:t> </a:t>
            </a:r>
            <a:r>
              <a:rPr lang="en-US" dirty="0" smtClean="0"/>
              <a:t> the </a:t>
            </a:r>
            <a:r>
              <a:rPr lang="en-US" dirty="0"/>
              <a:t>physicians in the treatment </a:t>
            </a:r>
            <a:endParaRPr lang="en-US" dirty="0" smtClean="0"/>
          </a:p>
          <a:p>
            <a:pPr marL="0" indent="0">
              <a:buNone/>
            </a:pPr>
            <a:r>
              <a:rPr lang="en-US" dirty="0"/>
              <a:t> </a:t>
            </a:r>
            <a:r>
              <a:rPr lang="en-US" dirty="0" smtClean="0"/>
              <a:t> of </a:t>
            </a:r>
            <a:r>
              <a:rPr lang="en-US" dirty="0"/>
              <a:t>certain diseases like peptic </a:t>
            </a:r>
            <a:endParaRPr lang="en-US" dirty="0" smtClean="0"/>
          </a:p>
          <a:p>
            <a:pPr marL="0" indent="0">
              <a:buNone/>
            </a:pPr>
            <a:r>
              <a:rPr lang="en-US" dirty="0"/>
              <a:t> </a:t>
            </a:r>
            <a:r>
              <a:rPr lang="en-US" dirty="0" smtClean="0"/>
              <a:t> ulcer</a:t>
            </a:r>
            <a:r>
              <a:rPr lang="en-US" dirty="0"/>
              <a:t>, asthma, migraine </a:t>
            </a:r>
            <a:endParaRPr lang="en-US" dirty="0" smtClean="0"/>
          </a:p>
          <a:p>
            <a:pPr marL="0" indent="0">
              <a:buNone/>
            </a:pPr>
            <a:r>
              <a:rPr lang="en-US" dirty="0"/>
              <a:t> </a:t>
            </a:r>
            <a:r>
              <a:rPr lang="en-US" dirty="0" smtClean="0"/>
              <a:t> headache </a:t>
            </a:r>
            <a:r>
              <a:rPr lang="en-US" dirty="0"/>
              <a:t>etc., which are </a:t>
            </a:r>
            <a:r>
              <a:rPr lang="en-US" dirty="0" smtClean="0"/>
              <a:t>called</a:t>
            </a:r>
          </a:p>
          <a:p>
            <a:pPr marL="0" indent="0">
              <a:buNone/>
            </a:pPr>
            <a:r>
              <a:rPr lang="en-US" dirty="0"/>
              <a:t> </a:t>
            </a:r>
            <a:r>
              <a:rPr lang="en-US" dirty="0" smtClean="0"/>
              <a:t> </a:t>
            </a:r>
            <a:r>
              <a:rPr lang="en-US" dirty="0"/>
              <a:t>psycho-physiological disorders</a:t>
            </a:r>
            <a:r>
              <a:rPr lang="en-US" dirty="0" smtClean="0"/>
              <a:t>.</a:t>
            </a:r>
            <a:endParaRPr lang="en-US" dirty="0"/>
          </a:p>
          <a:p>
            <a:r>
              <a:rPr lang="en-US" dirty="0"/>
              <a:t>In this modern age, physicians </a:t>
            </a:r>
            <a:endParaRPr lang="en-US" dirty="0" smtClean="0"/>
          </a:p>
          <a:p>
            <a:pPr marL="0" indent="0">
              <a:buNone/>
            </a:pPr>
            <a:r>
              <a:rPr lang="en-US" dirty="0"/>
              <a:t> </a:t>
            </a:r>
            <a:r>
              <a:rPr lang="en-US" dirty="0" smtClean="0"/>
              <a:t> admit </a:t>
            </a:r>
            <a:r>
              <a:rPr lang="en-US" dirty="0"/>
              <a:t>that most physical diseases emanate from </a:t>
            </a:r>
            <a:r>
              <a:rPr lang="en-US" dirty="0" smtClean="0"/>
              <a:t>  psychological </a:t>
            </a:r>
            <a:r>
              <a:rPr lang="en-US" dirty="0"/>
              <a:t>disturbances, and are therefore, psycho­physiological in nature</a:t>
            </a:r>
            <a:r>
              <a:rPr lang="en-US" dirty="0" smtClean="0"/>
              <a:t>.</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37018" y="2057400"/>
            <a:ext cx="3124200" cy="3059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609126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Psychology and Science</a:t>
            </a:r>
          </a:p>
        </p:txBody>
      </p:sp>
      <p:sp>
        <p:nvSpPr>
          <p:cNvPr id="3" name="Content Placeholder 2"/>
          <p:cNvSpPr>
            <a:spLocks noGrp="1"/>
          </p:cNvSpPr>
          <p:nvPr>
            <p:ph idx="1"/>
          </p:nvPr>
        </p:nvSpPr>
        <p:spPr/>
        <p:txBody>
          <a:bodyPr>
            <a:normAutofit fontScale="92500" lnSpcReduction="20000"/>
          </a:bodyPr>
          <a:lstStyle/>
          <a:p>
            <a:r>
              <a:rPr lang="en-US" dirty="0"/>
              <a:t>We cannot understand and treat a disease without recognizing the emotional </a:t>
            </a:r>
            <a:r>
              <a:rPr lang="en-US" dirty="0" smtClean="0"/>
              <a:t>conflicts</a:t>
            </a:r>
          </a:p>
          <a:p>
            <a:pPr marL="0" indent="0">
              <a:buNone/>
            </a:pPr>
            <a:r>
              <a:rPr lang="en-US" dirty="0"/>
              <a:t> </a:t>
            </a:r>
            <a:r>
              <a:rPr lang="en-US" dirty="0" smtClean="0"/>
              <a:t> </a:t>
            </a:r>
            <a:r>
              <a:rPr lang="en-US" dirty="0"/>
              <a:t>that patients go through. Certain </a:t>
            </a:r>
            <a:endParaRPr lang="en-US" dirty="0" smtClean="0"/>
          </a:p>
          <a:p>
            <a:pPr marL="0" indent="0">
              <a:buNone/>
            </a:pPr>
            <a:r>
              <a:rPr lang="en-US" dirty="0"/>
              <a:t> </a:t>
            </a:r>
            <a:r>
              <a:rPr lang="en-US" dirty="0" smtClean="0"/>
              <a:t> degree </a:t>
            </a:r>
            <a:r>
              <a:rPr lang="en-US" dirty="0"/>
              <a:t>of psychological help and </a:t>
            </a:r>
            <a:endParaRPr lang="en-US" dirty="0" smtClean="0"/>
          </a:p>
          <a:p>
            <a:pPr marL="0" indent="0">
              <a:buNone/>
            </a:pPr>
            <a:r>
              <a:rPr lang="en-US" dirty="0"/>
              <a:t> </a:t>
            </a:r>
            <a:r>
              <a:rPr lang="en-US" dirty="0" smtClean="0"/>
              <a:t> counseling </a:t>
            </a:r>
            <a:r>
              <a:rPr lang="en-US" dirty="0"/>
              <a:t>are necessary for </a:t>
            </a:r>
            <a:r>
              <a:rPr lang="en-US" dirty="0" smtClean="0"/>
              <a:t>helping</a:t>
            </a:r>
          </a:p>
          <a:p>
            <a:pPr marL="0" indent="0">
              <a:buNone/>
            </a:pPr>
            <a:r>
              <a:rPr lang="en-US" dirty="0"/>
              <a:t> </a:t>
            </a:r>
            <a:r>
              <a:rPr lang="en-US" dirty="0" smtClean="0"/>
              <a:t> </a:t>
            </a:r>
            <a:r>
              <a:rPr lang="en-US" dirty="0"/>
              <a:t>patients face their physical </a:t>
            </a:r>
            <a:r>
              <a:rPr lang="en-US" dirty="0" smtClean="0"/>
              <a:t>problems</a:t>
            </a:r>
          </a:p>
          <a:p>
            <a:pPr marL="0" indent="0">
              <a:buNone/>
            </a:pPr>
            <a:r>
              <a:rPr lang="en-US" dirty="0"/>
              <a:t> </a:t>
            </a:r>
            <a:r>
              <a:rPr lang="en-US" dirty="0" smtClean="0"/>
              <a:t> </a:t>
            </a:r>
            <a:r>
              <a:rPr lang="en-US" dirty="0"/>
              <a:t>and recover from their illness. </a:t>
            </a:r>
            <a:endParaRPr lang="en-US" dirty="0" smtClean="0"/>
          </a:p>
          <a:p>
            <a:pPr marL="0" indent="0">
              <a:buNone/>
            </a:pPr>
            <a:r>
              <a:rPr lang="en-US" dirty="0"/>
              <a:t> </a:t>
            </a:r>
            <a:r>
              <a:rPr lang="en-US" dirty="0" smtClean="0"/>
              <a:t> Similarly </a:t>
            </a:r>
            <a:r>
              <a:rPr lang="en-US" dirty="0"/>
              <a:t>the knowledge of certain </a:t>
            </a:r>
            <a:endParaRPr lang="en-US" dirty="0" smtClean="0"/>
          </a:p>
          <a:p>
            <a:pPr marL="0" indent="0">
              <a:buNone/>
            </a:pPr>
            <a:r>
              <a:rPr lang="en-US" dirty="0"/>
              <a:t> </a:t>
            </a:r>
            <a:r>
              <a:rPr lang="en-US" dirty="0" smtClean="0"/>
              <a:t> physical </a:t>
            </a:r>
            <a:r>
              <a:rPr lang="en-US" dirty="0"/>
              <a:t>diseases and the functioning </a:t>
            </a:r>
            <a:r>
              <a:rPr lang="en-US" dirty="0" smtClean="0"/>
              <a:t>of</a:t>
            </a:r>
          </a:p>
          <a:p>
            <a:pPr marL="0" indent="0">
              <a:buNone/>
            </a:pPr>
            <a:r>
              <a:rPr lang="en-US" dirty="0"/>
              <a:t> </a:t>
            </a:r>
            <a:r>
              <a:rPr lang="en-US" dirty="0" smtClean="0"/>
              <a:t> </a:t>
            </a:r>
            <a:r>
              <a:rPr lang="en-US" dirty="0"/>
              <a:t>bodily organs help the psychologists to </a:t>
            </a:r>
            <a:endParaRPr lang="en-US" dirty="0" smtClean="0"/>
          </a:p>
          <a:p>
            <a:pPr marL="0" indent="0">
              <a:buNone/>
            </a:pPr>
            <a:r>
              <a:rPr lang="en-US" dirty="0"/>
              <a:t> </a:t>
            </a:r>
            <a:r>
              <a:rPr lang="en-US" dirty="0" smtClean="0"/>
              <a:t> understand </a:t>
            </a:r>
            <a:r>
              <a:rPr lang="en-US" dirty="0"/>
              <a:t>human behaviors.</a:t>
            </a:r>
          </a:p>
          <a:p>
            <a:r>
              <a:rPr lang="en-US" dirty="0"/>
              <a:t>A psychiatrist, who treats the psychological diseases, examines the physical health conditions of the patients. So psychology and medical science are closely related.</a:t>
            </a:r>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15000" y="2057401"/>
            <a:ext cx="2695575" cy="312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076889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Psychology and Science</a:t>
            </a:r>
          </a:p>
        </p:txBody>
      </p:sp>
      <p:sp>
        <p:nvSpPr>
          <p:cNvPr id="5" name="Content Placeholder 4"/>
          <p:cNvSpPr>
            <a:spLocks noGrp="1"/>
          </p:cNvSpPr>
          <p:nvPr>
            <p:ph idx="1"/>
          </p:nvPr>
        </p:nvSpPr>
        <p:spPr/>
        <p:txBody>
          <a:bodyPr/>
          <a:lstStyle/>
          <a:p>
            <a:r>
              <a:rPr lang="en-US" dirty="0" smtClean="0"/>
              <a:t>Video 1</a:t>
            </a:r>
            <a:endParaRPr lang="en-US" dirty="0"/>
          </a:p>
        </p:txBody>
      </p:sp>
      <p:pic>
        <p:nvPicPr>
          <p:cNvPr id="6" name="video 1- Psychology and Science.mp4">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1295400" y="1981200"/>
            <a:ext cx="7010400" cy="4384109"/>
          </a:xfrm>
          <a:prstGeom prst="rect">
            <a:avLst/>
          </a:prstGeom>
        </p:spPr>
      </p:pic>
    </p:spTree>
    <p:extLst>
      <p:ext uri="{BB962C8B-B14F-4D97-AF65-F5344CB8AC3E}">
        <p14:creationId xmlns:p14="http://schemas.microsoft.com/office/powerpoint/2010/main" xmlns="" val="1082923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Psychology and Anthropology</a:t>
            </a:r>
            <a:endParaRPr lang="en-US" sz="4800" dirty="0"/>
          </a:p>
        </p:txBody>
      </p:sp>
      <p:sp>
        <p:nvSpPr>
          <p:cNvPr id="3" name="Content Placeholder 2"/>
          <p:cNvSpPr>
            <a:spLocks noGrp="1"/>
          </p:cNvSpPr>
          <p:nvPr>
            <p:ph idx="1"/>
          </p:nvPr>
        </p:nvSpPr>
        <p:spPr/>
        <p:txBody>
          <a:bodyPr/>
          <a:lstStyle/>
          <a:p>
            <a:pPr marL="0" indent="0" algn="ctr">
              <a:buNone/>
            </a:pPr>
            <a:r>
              <a:rPr lang="en-US" b="1" i="1" dirty="0" smtClean="0"/>
              <a:t>Psychology</a:t>
            </a:r>
            <a:r>
              <a:rPr lang="en-US" dirty="0" smtClean="0"/>
              <a:t> = the </a:t>
            </a:r>
            <a:r>
              <a:rPr lang="en-US" dirty="0"/>
              <a:t>science of the mind or of mental states and </a:t>
            </a:r>
            <a:r>
              <a:rPr lang="en-US" dirty="0" smtClean="0"/>
              <a:t>processes.</a:t>
            </a:r>
          </a:p>
          <a:p>
            <a:pPr marL="0" indent="0" algn="ctr">
              <a:buNone/>
            </a:pPr>
            <a:endParaRPr lang="en-US" dirty="0"/>
          </a:p>
          <a:p>
            <a:pPr marL="0" indent="0" algn="ctr">
              <a:buNone/>
            </a:pPr>
            <a:r>
              <a:rPr lang="en-US" b="1" i="1" dirty="0" smtClean="0"/>
              <a:t>Anthropology</a:t>
            </a:r>
            <a:r>
              <a:rPr lang="en-US" dirty="0" smtClean="0"/>
              <a:t> = the </a:t>
            </a:r>
            <a:r>
              <a:rPr lang="en-US" dirty="0"/>
              <a:t>science of humans and their works </a:t>
            </a:r>
            <a:r>
              <a:rPr lang="en-US" dirty="0" smtClean="0"/>
              <a:t>OR  the </a:t>
            </a:r>
            <a:r>
              <a:rPr lang="en-US" dirty="0"/>
              <a:t>science that deals with the origins, physical and cultural development, biological characteristics, and social customs and beliefs of humankind</a:t>
            </a:r>
            <a:r>
              <a:rPr lang="en-US" dirty="0" smtClean="0"/>
              <a:t>.</a:t>
            </a:r>
          </a:p>
          <a:p>
            <a:pPr marL="0" indent="0" algn="ctr">
              <a:buNone/>
            </a:pPr>
            <a:endParaRPr lang="en-US" dirty="0"/>
          </a:p>
          <a:p>
            <a:pPr marL="0" indent="0" algn="ctr">
              <a:buNone/>
            </a:pPr>
            <a:endParaRPr lang="en-US" dirty="0"/>
          </a:p>
          <a:p>
            <a:r>
              <a:rPr lang="en-US" dirty="0"/>
              <a:t>The relationship would be they </a:t>
            </a:r>
            <a:endParaRPr lang="en-US" dirty="0" smtClean="0"/>
          </a:p>
          <a:p>
            <a:pPr marL="0" indent="0">
              <a:buNone/>
            </a:pPr>
            <a:r>
              <a:rPr lang="en-US" dirty="0"/>
              <a:t> </a:t>
            </a:r>
            <a:r>
              <a:rPr lang="en-US" dirty="0" smtClean="0"/>
              <a:t>  both </a:t>
            </a:r>
            <a:r>
              <a:rPr lang="en-US" dirty="0"/>
              <a:t>'work' with humans.</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57799" y="4364182"/>
            <a:ext cx="3236077" cy="2257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76592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Psychology and Anthropology</a:t>
            </a:r>
          </a:p>
        </p:txBody>
      </p:sp>
      <p:sp>
        <p:nvSpPr>
          <p:cNvPr id="3" name="Content Placeholder 2"/>
          <p:cNvSpPr>
            <a:spLocks noGrp="1"/>
          </p:cNvSpPr>
          <p:nvPr>
            <p:ph idx="1"/>
          </p:nvPr>
        </p:nvSpPr>
        <p:spPr/>
        <p:txBody>
          <a:bodyPr>
            <a:normAutofit fontScale="92500" lnSpcReduction="20000"/>
          </a:bodyPr>
          <a:lstStyle/>
          <a:p>
            <a:r>
              <a:rPr lang="en-US" dirty="0"/>
              <a:t>Psychology deals with the individual. His thoughts, what factors motivated him, why he is who he is. </a:t>
            </a:r>
            <a:endParaRPr lang="en-US" dirty="0" smtClean="0"/>
          </a:p>
          <a:p>
            <a:r>
              <a:rPr lang="en-US" dirty="0"/>
              <a:t>Anthropology looks at humanity (generally) from the perspective of examining the past in terms of what we can infer from the historical and archeological record. </a:t>
            </a:r>
            <a:endParaRPr lang="en-US" dirty="0" smtClean="0"/>
          </a:p>
          <a:p>
            <a:r>
              <a:rPr lang="en-US" dirty="0"/>
              <a:t>Psychology seeks to identify the causes and </a:t>
            </a:r>
            <a:endParaRPr lang="en-US" dirty="0" smtClean="0"/>
          </a:p>
          <a:p>
            <a:pPr marL="0" indent="0">
              <a:buNone/>
            </a:pPr>
            <a:r>
              <a:rPr lang="en-US" dirty="0"/>
              <a:t> </a:t>
            </a:r>
            <a:r>
              <a:rPr lang="en-US" dirty="0" smtClean="0"/>
              <a:t> reactions </a:t>
            </a:r>
            <a:r>
              <a:rPr lang="en-US" dirty="0"/>
              <a:t>based upon the individual, and </a:t>
            </a:r>
            <a:endParaRPr lang="en-US" dirty="0" smtClean="0"/>
          </a:p>
          <a:p>
            <a:pPr marL="0" indent="0">
              <a:buNone/>
            </a:pPr>
            <a:r>
              <a:rPr lang="en-US" dirty="0"/>
              <a:t> </a:t>
            </a:r>
            <a:r>
              <a:rPr lang="en-US" dirty="0" smtClean="0"/>
              <a:t> commonalities </a:t>
            </a:r>
            <a:r>
              <a:rPr lang="en-US" dirty="0"/>
              <a:t>and differences in groups of </a:t>
            </a:r>
            <a:endParaRPr lang="en-US" dirty="0" smtClean="0"/>
          </a:p>
          <a:p>
            <a:pPr marL="0" indent="0">
              <a:buNone/>
            </a:pPr>
            <a:r>
              <a:rPr lang="en-US" dirty="0"/>
              <a:t> </a:t>
            </a:r>
            <a:r>
              <a:rPr lang="en-US" dirty="0" smtClean="0"/>
              <a:t> individuals</a:t>
            </a:r>
            <a:r>
              <a:rPr lang="en-US" dirty="0"/>
              <a:t>; but it all revolves around the </a:t>
            </a:r>
            <a:endParaRPr lang="en-US" dirty="0" smtClean="0"/>
          </a:p>
          <a:p>
            <a:pPr marL="0" indent="0">
              <a:buNone/>
            </a:pPr>
            <a:r>
              <a:rPr lang="en-US" dirty="0"/>
              <a:t> </a:t>
            </a:r>
            <a:r>
              <a:rPr lang="en-US" dirty="0" smtClean="0"/>
              <a:t> internal </a:t>
            </a:r>
            <a:r>
              <a:rPr lang="en-US" dirty="0"/>
              <a:t>function of the mind. </a:t>
            </a:r>
            <a:endParaRPr lang="en-US" dirty="0" smtClean="0"/>
          </a:p>
          <a:p>
            <a:r>
              <a:rPr lang="en-US" dirty="0" smtClean="0"/>
              <a:t>Anthropology </a:t>
            </a:r>
            <a:r>
              <a:rPr lang="en-US" dirty="0"/>
              <a:t>has origins in the humanities</a:t>
            </a:r>
            <a:r>
              <a:rPr lang="en-US" dirty="0" smtClean="0"/>
              <a:t>,</a:t>
            </a:r>
          </a:p>
          <a:p>
            <a:pPr marL="0" indent="0">
              <a:buNone/>
            </a:pPr>
            <a:r>
              <a:rPr lang="en-US" dirty="0"/>
              <a:t> </a:t>
            </a:r>
            <a:r>
              <a:rPr lang="en-US" dirty="0" smtClean="0"/>
              <a:t> </a:t>
            </a:r>
            <a:r>
              <a:rPr lang="en-US" dirty="0"/>
              <a:t>the natural sciences, and the social </a:t>
            </a:r>
            <a:r>
              <a:rPr lang="en-US" dirty="0" smtClean="0"/>
              <a:t>sciences</a:t>
            </a:r>
          </a:p>
          <a:p>
            <a:pPr marL="0" indent="0">
              <a:buNone/>
            </a:pPr>
            <a:r>
              <a:rPr lang="en-US" dirty="0"/>
              <a:t> </a:t>
            </a:r>
            <a:r>
              <a:rPr lang="en-US" dirty="0" smtClean="0"/>
              <a:t>  and deals</a:t>
            </a:r>
          </a:p>
          <a:p>
            <a:pPr marL="0" indent="0">
              <a:buNone/>
            </a:pPr>
            <a:r>
              <a:rPr lang="en-US" dirty="0" smtClean="0"/>
              <a:t>  with the science of humanity.</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705600" y="3858490"/>
            <a:ext cx="1924050" cy="2371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131609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Psychology and Anthropology</a:t>
            </a:r>
          </a:p>
        </p:txBody>
      </p:sp>
      <p:sp>
        <p:nvSpPr>
          <p:cNvPr id="3" name="Content Placeholder 2"/>
          <p:cNvSpPr>
            <a:spLocks noGrp="1"/>
          </p:cNvSpPr>
          <p:nvPr>
            <p:ph idx="1"/>
          </p:nvPr>
        </p:nvSpPr>
        <p:spPr/>
        <p:txBody>
          <a:bodyPr/>
          <a:lstStyle/>
          <a:p>
            <a:r>
              <a:rPr lang="en-US" dirty="0"/>
              <a:t>To understand the full sweep and complexity of cultures across all of human history, anthropology draws and builds upon knowledge from </a:t>
            </a:r>
            <a:r>
              <a:rPr lang="en-US" dirty="0" smtClean="0"/>
              <a:t>psychology and social sciences.</a:t>
            </a:r>
          </a:p>
          <a:p>
            <a:r>
              <a:rPr lang="en-US" dirty="0" smtClean="0"/>
              <a:t>The origin of different civilizations has been accessed along with the behavior those individuals </a:t>
            </a:r>
          </a:p>
          <a:p>
            <a:pPr marL="0" indent="0">
              <a:buNone/>
            </a:pPr>
            <a:r>
              <a:rPr lang="en-US" dirty="0"/>
              <a:t> </a:t>
            </a:r>
            <a:r>
              <a:rPr lang="en-US" dirty="0" smtClean="0"/>
              <a:t> use to possess, which make anthropology </a:t>
            </a:r>
          </a:p>
          <a:p>
            <a:pPr marL="0" indent="0">
              <a:buNone/>
            </a:pPr>
            <a:r>
              <a:rPr lang="en-US" dirty="0"/>
              <a:t> </a:t>
            </a:r>
            <a:r>
              <a:rPr lang="en-US" dirty="0" smtClean="0"/>
              <a:t> taking a big deal of advantage from the </a:t>
            </a:r>
          </a:p>
          <a:p>
            <a:pPr marL="0" indent="0">
              <a:buNone/>
            </a:pPr>
            <a:r>
              <a:rPr lang="en-US" dirty="0"/>
              <a:t> </a:t>
            </a:r>
            <a:r>
              <a:rPr lang="en-US" dirty="0" smtClean="0"/>
              <a:t> psychological beliefs and findings.</a:t>
            </a:r>
          </a:p>
          <a:p>
            <a:pPr marL="0" indent="0">
              <a:buNone/>
            </a:pPr>
            <a:r>
              <a:rPr lang="en-US" dirty="0"/>
              <a:t> </a:t>
            </a:r>
            <a:r>
              <a:rPr lang="en-US" dirty="0" smtClean="0"/>
              <a:t> Hence both of these co-relate to each</a:t>
            </a:r>
          </a:p>
          <a:p>
            <a:pPr marL="0" indent="0">
              <a:buNone/>
            </a:pPr>
            <a:r>
              <a:rPr lang="en-US" dirty="0"/>
              <a:t> </a:t>
            </a:r>
            <a:r>
              <a:rPr lang="en-US" dirty="0" smtClean="0"/>
              <a:t> other to quite an extent. </a:t>
            </a:r>
            <a:endParaRPr lang="en-US" dirty="0"/>
          </a:p>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486525" y="3581400"/>
            <a:ext cx="1847850" cy="2466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872094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Psychology and Philosophy</a:t>
            </a:r>
            <a:endParaRPr lang="en-US" sz="4800" dirty="0"/>
          </a:p>
        </p:txBody>
      </p:sp>
      <p:sp>
        <p:nvSpPr>
          <p:cNvPr id="3" name="Content Placeholder 2"/>
          <p:cNvSpPr>
            <a:spLocks noGrp="1"/>
          </p:cNvSpPr>
          <p:nvPr>
            <p:ph idx="1"/>
          </p:nvPr>
        </p:nvSpPr>
        <p:spPr/>
        <p:txBody>
          <a:bodyPr>
            <a:normAutofit fontScale="92500" lnSpcReduction="20000"/>
          </a:bodyPr>
          <a:lstStyle/>
          <a:p>
            <a:r>
              <a:rPr lang="en-US" dirty="0"/>
              <a:t>Philosophy </a:t>
            </a:r>
            <a:r>
              <a:rPr lang="en-US" dirty="0" smtClean="0"/>
              <a:t>got separated </a:t>
            </a:r>
            <a:r>
              <a:rPr lang="en-US" dirty="0"/>
              <a:t>from psychology in the nineteenth century, under the need to put logic and logical analysis on a mathematical basis. </a:t>
            </a:r>
            <a:endParaRPr lang="en-US" dirty="0" smtClean="0"/>
          </a:p>
          <a:p>
            <a:r>
              <a:rPr lang="en-US" dirty="0" smtClean="0"/>
              <a:t>Hence </a:t>
            </a:r>
            <a:r>
              <a:rPr lang="en-US" dirty="0"/>
              <a:t>effective thinking in philosophy </a:t>
            </a:r>
            <a:endParaRPr lang="en-US" dirty="0" smtClean="0"/>
          </a:p>
          <a:p>
            <a:pPr marL="0" indent="0">
              <a:buNone/>
            </a:pPr>
            <a:r>
              <a:rPr lang="en-US" dirty="0"/>
              <a:t> </a:t>
            </a:r>
            <a:r>
              <a:rPr lang="en-US" dirty="0" smtClean="0"/>
              <a:t> requires </a:t>
            </a:r>
            <a:r>
              <a:rPr lang="en-US" dirty="0"/>
              <a:t>both rational and psychological forms </a:t>
            </a:r>
            <a:endParaRPr lang="en-US" dirty="0" smtClean="0"/>
          </a:p>
          <a:p>
            <a:pPr marL="0" indent="0">
              <a:buNone/>
            </a:pPr>
            <a:r>
              <a:rPr lang="en-US" dirty="0"/>
              <a:t> </a:t>
            </a:r>
            <a:r>
              <a:rPr lang="en-US" dirty="0" smtClean="0"/>
              <a:t> of </a:t>
            </a:r>
            <a:r>
              <a:rPr lang="en-US" dirty="0"/>
              <a:t>analytical ability. </a:t>
            </a:r>
            <a:endParaRPr lang="en-US" dirty="0" smtClean="0"/>
          </a:p>
          <a:p>
            <a:r>
              <a:rPr lang="en-US" dirty="0"/>
              <a:t>Psychology limits philosophy : psychology sets </a:t>
            </a:r>
            <a:endParaRPr lang="en-US" dirty="0" smtClean="0"/>
          </a:p>
          <a:p>
            <a:pPr marL="0" indent="0">
              <a:buNone/>
            </a:pPr>
            <a:r>
              <a:rPr lang="en-US" dirty="0"/>
              <a:t> </a:t>
            </a:r>
            <a:r>
              <a:rPr lang="en-US" dirty="0" smtClean="0"/>
              <a:t> the </a:t>
            </a:r>
            <a:r>
              <a:rPr lang="en-US" dirty="0"/>
              <a:t>boundaries within which philosophy </a:t>
            </a:r>
            <a:r>
              <a:rPr lang="en-US" dirty="0" smtClean="0"/>
              <a:t>can</a:t>
            </a:r>
          </a:p>
          <a:p>
            <a:pPr marL="0" indent="0">
              <a:buNone/>
            </a:pPr>
            <a:r>
              <a:rPr lang="en-US" dirty="0"/>
              <a:t> </a:t>
            </a:r>
            <a:r>
              <a:rPr lang="en-US" dirty="0" smtClean="0"/>
              <a:t> </a:t>
            </a:r>
            <a:r>
              <a:rPr lang="en-US" dirty="0"/>
              <a:t>range. The narrower the range of a </a:t>
            </a:r>
            <a:r>
              <a:rPr lang="en-US" dirty="0" smtClean="0"/>
              <a:t>person's</a:t>
            </a:r>
          </a:p>
          <a:p>
            <a:pPr marL="0" indent="0">
              <a:buNone/>
            </a:pPr>
            <a:r>
              <a:rPr lang="en-US" dirty="0"/>
              <a:t> </a:t>
            </a:r>
            <a:r>
              <a:rPr lang="en-US" dirty="0" smtClean="0"/>
              <a:t> </a:t>
            </a:r>
            <a:r>
              <a:rPr lang="en-US" dirty="0"/>
              <a:t>psychological understanding of life, </a:t>
            </a:r>
            <a:endParaRPr lang="en-US" dirty="0" smtClean="0"/>
          </a:p>
          <a:p>
            <a:pPr marL="0" indent="0">
              <a:buNone/>
            </a:pPr>
            <a:r>
              <a:rPr lang="en-US" dirty="0"/>
              <a:t> </a:t>
            </a:r>
            <a:r>
              <a:rPr lang="en-US" dirty="0" smtClean="0"/>
              <a:t> correspondingly </a:t>
            </a:r>
            <a:r>
              <a:rPr lang="en-US" dirty="0"/>
              <a:t>will be the authentic range of </a:t>
            </a:r>
            <a:endParaRPr lang="en-US" dirty="0" smtClean="0"/>
          </a:p>
          <a:p>
            <a:pPr marL="0" indent="0">
              <a:buNone/>
            </a:pPr>
            <a:r>
              <a:rPr lang="en-US" dirty="0"/>
              <a:t> </a:t>
            </a:r>
            <a:r>
              <a:rPr lang="en-US" dirty="0" smtClean="0"/>
              <a:t> his </a:t>
            </a:r>
            <a:r>
              <a:rPr lang="en-US" dirty="0"/>
              <a:t>philosophy also be narrow. Without an adequate understanding of life, so the thinker is dependent on imagination and prejudice when trying to stretch his ideas to fit aspects of reality that he has never experienced.</a:t>
            </a:r>
          </a:p>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629400" y="2743200"/>
            <a:ext cx="1885950" cy="2428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854706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Psychology and Philosophy</a:t>
            </a:r>
          </a:p>
        </p:txBody>
      </p:sp>
      <p:sp>
        <p:nvSpPr>
          <p:cNvPr id="3" name="Content Placeholder 2"/>
          <p:cNvSpPr>
            <a:spLocks noGrp="1"/>
          </p:cNvSpPr>
          <p:nvPr>
            <p:ph idx="1"/>
          </p:nvPr>
        </p:nvSpPr>
        <p:spPr/>
        <p:txBody>
          <a:bodyPr>
            <a:normAutofit fontScale="92500" lnSpcReduction="10000"/>
          </a:bodyPr>
          <a:lstStyle/>
          <a:p>
            <a:r>
              <a:rPr lang="en-US" dirty="0" smtClean="0"/>
              <a:t>Within </a:t>
            </a:r>
            <a:r>
              <a:rPr lang="en-US" dirty="0"/>
              <a:t>a perspective that </a:t>
            </a:r>
            <a:r>
              <a:rPr lang="en-US" dirty="0" smtClean="0"/>
              <a:t>emphasizes </a:t>
            </a:r>
            <a:r>
              <a:rPr lang="en-US" dirty="0"/>
              <a:t>the qualitative features of life we will find that philosophy provides most of the framework and psychology provides much of the content. The effectiveness of philosophy to define a qualitative approach to life rests on its </a:t>
            </a:r>
            <a:endParaRPr lang="en-US" dirty="0" smtClean="0"/>
          </a:p>
          <a:p>
            <a:pPr marL="0" indent="0">
              <a:buNone/>
            </a:pPr>
            <a:r>
              <a:rPr lang="en-US" dirty="0"/>
              <a:t> </a:t>
            </a:r>
            <a:r>
              <a:rPr lang="en-US" dirty="0" smtClean="0"/>
              <a:t> analysis </a:t>
            </a:r>
            <a:r>
              <a:rPr lang="en-US" dirty="0"/>
              <a:t>of psychology : this enables </a:t>
            </a:r>
            <a:r>
              <a:rPr lang="en-US" dirty="0" smtClean="0"/>
              <a:t>the</a:t>
            </a:r>
          </a:p>
          <a:p>
            <a:pPr marL="0" indent="0">
              <a:buNone/>
            </a:pPr>
            <a:r>
              <a:rPr lang="en-US" dirty="0"/>
              <a:t> </a:t>
            </a:r>
            <a:r>
              <a:rPr lang="en-US" dirty="0" smtClean="0"/>
              <a:t> </a:t>
            </a:r>
            <a:r>
              <a:rPr lang="en-US" dirty="0"/>
              <a:t>individual to create himself within the </a:t>
            </a:r>
            <a:endParaRPr lang="en-US" dirty="0" smtClean="0"/>
          </a:p>
          <a:p>
            <a:pPr marL="0" indent="0">
              <a:buNone/>
            </a:pPr>
            <a:r>
              <a:rPr lang="en-US" dirty="0"/>
              <a:t> </a:t>
            </a:r>
            <a:r>
              <a:rPr lang="en-US" dirty="0" smtClean="0"/>
              <a:t> context </a:t>
            </a:r>
            <a:r>
              <a:rPr lang="en-US" dirty="0"/>
              <a:t>of his historical situation</a:t>
            </a:r>
            <a:r>
              <a:rPr lang="en-US" dirty="0" smtClean="0"/>
              <a:t>.</a:t>
            </a:r>
            <a:endParaRPr lang="en-US" dirty="0"/>
          </a:p>
          <a:p>
            <a:r>
              <a:rPr lang="en-US" dirty="0"/>
              <a:t>More </a:t>
            </a:r>
            <a:r>
              <a:rPr lang="en-US" dirty="0" smtClean="0"/>
              <a:t>generally, the </a:t>
            </a:r>
            <a:r>
              <a:rPr lang="en-US" dirty="0"/>
              <a:t>purpose of philosophy </a:t>
            </a:r>
            <a:endParaRPr lang="en-US" dirty="0" smtClean="0"/>
          </a:p>
          <a:p>
            <a:pPr marL="0" indent="0">
              <a:buNone/>
            </a:pPr>
            <a:r>
              <a:rPr lang="en-US" dirty="0"/>
              <a:t> </a:t>
            </a:r>
            <a:r>
              <a:rPr lang="en-US" dirty="0" smtClean="0"/>
              <a:t> is </a:t>
            </a:r>
            <a:r>
              <a:rPr lang="en-US" dirty="0"/>
              <a:t>to abstract what is valid from all realms of value so as to enable the person to create his or her own identity ; the historical situation determines what is holistically possible</a:t>
            </a:r>
            <a:r>
              <a:rPr lang="en-US" dirty="0" smtClean="0"/>
              <a:t>.</a:t>
            </a:r>
            <a:endParaRPr lang="en-US" dirty="0"/>
          </a:p>
          <a:p>
            <a:r>
              <a:rPr lang="en-US" dirty="0"/>
              <a:t>The results of such philosophical analysis should be consistent with the empirical results of psychology.</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206836" y="2971800"/>
            <a:ext cx="2133600"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233541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Psychology and Education</a:t>
            </a:r>
            <a:endParaRPr lang="en-US" sz="4800" dirty="0"/>
          </a:p>
        </p:txBody>
      </p:sp>
      <p:sp>
        <p:nvSpPr>
          <p:cNvPr id="3" name="Content Placeholder 2"/>
          <p:cNvSpPr>
            <a:spLocks noGrp="1"/>
          </p:cNvSpPr>
          <p:nvPr>
            <p:ph idx="1"/>
          </p:nvPr>
        </p:nvSpPr>
        <p:spPr/>
        <p:txBody>
          <a:bodyPr>
            <a:normAutofit lnSpcReduction="10000"/>
          </a:bodyPr>
          <a:lstStyle/>
          <a:p>
            <a:r>
              <a:rPr lang="en-US" dirty="0"/>
              <a:t>Education and Psychology are correlated subjects. Psychology is a broader area in which education searches to give a practical shape of the psychology findings in the teaching-learning </a:t>
            </a:r>
            <a:endParaRPr lang="en-US" dirty="0" smtClean="0"/>
          </a:p>
          <a:p>
            <a:pPr marL="0" indent="0">
              <a:buNone/>
            </a:pPr>
            <a:r>
              <a:rPr lang="en-US" dirty="0"/>
              <a:t> </a:t>
            </a:r>
            <a:r>
              <a:rPr lang="en-US" dirty="0" smtClean="0"/>
              <a:t>  situation</a:t>
            </a:r>
            <a:r>
              <a:rPr lang="en-US" dirty="0"/>
              <a:t>. </a:t>
            </a:r>
            <a:endParaRPr lang="en-US" dirty="0" smtClean="0"/>
          </a:p>
          <a:p>
            <a:r>
              <a:rPr lang="en-US" dirty="0"/>
              <a:t>J. B. Watson, the father of </a:t>
            </a:r>
            <a:endParaRPr lang="en-US" dirty="0" smtClean="0"/>
          </a:p>
          <a:p>
            <a:pPr marL="0" indent="0">
              <a:buNone/>
            </a:pPr>
            <a:r>
              <a:rPr lang="en-US" dirty="0" smtClean="0"/>
              <a:t>  behavioristic </a:t>
            </a:r>
            <a:r>
              <a:rPr lang="en-US" dirty="0"/>
              <a:t>school of psychology, </a:t>
            </a:r>
            <a:endParaRPr lang="en-US" dirty="0" smtClean="0"/>
          </a:p>
          <a:p>
            <a:pPr marL="0" indent="0">
              <a:buNone/>
            </a:pPr>
            <a:r>
              <a:rPr lang="en-US" dirty="0"/>
              <a:t> </a:t>
            </a:r>
            <a:r>
              <a:rPr lang="en-US" dirty="0" smtClean="0"/>
              <a:t> termed </a:t>
            </a:r>
            <a:r>
              <a:rPr lang="en-US" dirty="0"/>
              <a:t>psychology as the science </a:t>
            </a:r>
            <a:r>
              <a:rPr lang="en-US" dirty="0" smtClean="0"/>
              <a:t>of</a:t>
            </a:r>
          </a:p>
          <a:p>
            <a:pPr marL="0" indent="0">
              <a:buNone/>
            </a:pPr>
            <a:r>
              <a:rPr lang="en-US" dirty="0"/>
              <a:t> </a:t>
            </a:r>
            <a:r>
              <a:rPr lang="en-US" dirty="0" smtClean="0"/>
              <a:t> </a:t>
            </a:r>
            <a:r>
              <a:rPr lang="en-US" dirty="0"/>
              <a:t>behavior. The meaning of education </a:t>
            </a:r>
            <a:r>
              <a:rPr lang="en-US" dirty="0" smtClean="0"/>
              <a:t>is</a:t>
            </a:r>
          </a:p>
          <a:p>
            <a:pPr marL="0" indent="0">
              <a:buNone/>
            </a:pPr>
            <a:r>
              <a:rPr lang="en-US" dirty="0"/>
              <a:t> </a:t>
            </a:r>
            <a:r>
              <a:rPr lang="en-US" dirty="0" smtClean="0"/>
              <a:t> </a:t>
            </a:r>
            <a:r>
              <a:rPr lang="en-US" dirty="0"/>
              <a:t>modification of behavior for one’s adjustment. When we study the behavior of the child and teacher in the educational situations, for solving educational problems, we take the help of educational psychology.</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867400" y="2819400"/>
            <a:ext cx="2124075" cy="2152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009162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Psychology and Education</a:t>
            </a:r>
          </a:p>
        </p:txBody>
      </p:sp>
      <p:sp>
        <p:nvSpPr>
          <p:cNvPr id="3" name="Content Placeholder 2"/>
          <p:cNvSpPr>
            <a:spLocks noGrp="1"/>
          </p:cNvSpPr>
          <p:nvPr>
            <p:ph idx="1"/>
          </p:nvPr>
        </p:nvSpPr>
        <p:spPr/>
        <p:txBody>
          <a:bodyPr>
            <a:normAutofit fontScale="92500"/>
          </a:bodyPr>
          <a:lstStyle/>
          <a:p>
            <a:r>
              <a:rPr lang="en-US" dirty="0"/>
              <a:t>Educational psychology covers to entire range of behavior and personality as related to education</a:t>
            </a:r>
            <a:r>
              <a:rPr lang="en-US" dirty="0" smtClean="0"/>
              <a:t>.</a:t>
            </a:r>
          </a:p>
          <a:p>
            <a:r>
              <a:rPr lang="en-US" dirty="0" smtClean="0"/>
              <a:t>Psychology and education has a major link between them, which can be elaborated in the form of points as:</a:t>
            </a:r>
          </a:p>
          <a:p>
            <a:pPr marL="0" indent="0">
              <a:buNone/>
            </a:pPr>
            <a:r>
              <a:rPr lang="en-US" dirty="0"/>
              <a:t>  - </a:t>
            </a:r>
            <a:r>
              <a:rPr lang="en-US" b="1" dirty="0"/>
              <a:t>Psychology and aims of </a:t>
            </a:r>
            <a:r>
              <a:rPr lang="en-US" b="1" dirty="0" smtClean="0"/>
              <a:t>education</a:t>
            </a:r>
            <a:r>
              <a:rPr lang="en-US" dirty="0" smtClean="0"/>
              <a:t>: The </a:t>
            </a:r>
            <a:r>
              <a:rPr lang="en-US" dirty="0"/>
              <a:t>aims of education can be fixed by taking the help of psychology changes of the child. </a:t>
            </a:r>
            <a:endParaRPr lang="en-US" dirty="0" smtClean="0"/>
          </a:p>
          <a:p>
            <a:pPr marL="0" indent="0">
              <a:buNone/>
            </a:pPr>
            <a:r>
              <a:rPr lang="en-US" dirty="0"/>
              <a:t>  - </a:t>
            </a:r>
            <a:r>
              <a:rPr lang="en-US" b="1" dirty="0"/>
              <a:t>Psychology and </a:t>
            </a:r>
            <a:r>
              <a:rPr lang="en-US" b="1" dirty="0" smtClean="0"/>
              <a:t>curriculum</a:t>
            </a:r>
            <a:r>
              <a:rPr lang="en-US" dirty="0" smtClean="0"/>
              <a:t>: At </a:t>
            </a:r>
            <a:r>
              <a:rPr lang="en-US" dirty="0"/>
              <a:t>the time of curriculum planning and construction, proper care should be taken for the development rate of the child</a:t>
            </a:r>
            <a:r>
              <a:rPr lang="en-US" dirty="0" smtClean="0"/>
              <a:t>.</a:t>
            </a:r>
          </a:p>
          <a:p>
            <a:pPr marL="0" indent="0">
              <a:buNone/>
            </a:pPr>
            <a:r>
              <a:rPr lang="en-US" dirty="0"/>
              <a:t>  - </a:t>
            </a:r>
            <a:r>
              <a:rPr lang="en-US" b="1" dirty="0"/>
              <a:t>Psychology and </a:t>
            </a:r>
            <a:r>
              <a:rPr lang="en-US" b="1" dirty="0" smtClean="0"/>
              <a:t>methods: </a:t>
            </a:r>
            <a:r>
              <a:rPr lang="en-US" dirty="0" smtClean="0"/>
              <a:t>A </a:t>
            </a:r>
            <a:r>
              <a:rPr lang="en-US" dirty="0"/>
              <a:t>teacher has to give instructions through different methods, which should be linked with psychological problems, needs and development of the child.</a:t>
            </a:r>
          </a:p>
        </p:txBody>
      </p:sp>
    </p:spTree>
    <p:extLst>
      <p:ext uri="{BB962C8B-B14F-4D97-AF65-F5344CB8AC3E}">
        <p14:creationId xmlns:p14="http://schemas.microsoft.com/office/powerpoint/2010/main" xmlns="" val="20650218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Psychology and Education</a:t>
            </a:r>
          </a:p>
        </p:txBody>
      </p:sp>
      <p:sp>
        <p:nvSpPr>
          <p:cNvPr id="3" name="Content Placeholder 2"/>
          <p:cNvSpPr>
            <a:spLocks noGrp="1"/>
          </p:cNvSpPr>
          <p:nvPr>
            <p:ph idx="1"/>
          </p:nvPr>
        </p:nvSpPr>
        <p:spPr/>
        <p:txBody>
          <a:bodyPr/>
          <a:lstStyle/>
          <a:p>
            <a:pPr marL="0" indent="0">
              <a:buNone/>
            </a:pPr>
            <a:r>
              <a:rPr lang="en-US" dirty="0"/>
              <a:t> </a:t>
            </a:r>
            <a:r>
              <a:rPr lang="en-US" dirty="0" smtClean="0"/>
              <a:t>- </a:t>
            </a:r>
            <a:r>
              <a:rPr lang="en-US" b="1" dirty="0" smtClean="0"/>
              <a:t>Psychology </a:t>
            </a:r>
            <a:r>
              <a:rPr lang="en-US" b="1" dirty="0"/>
              <a:t>and </a:t>
            </a:r>
            <a:r>
              <a:rPr lang="en-US" b="1" dirty="0" smtClean="0"/>
              <a:t>discipline: </a:t>
            </a:r>
            <a:r>
              <a:rPr lang="en-US" dirty="0" smtClean="0"/>
              <a:t>The </a:t>
            </a:r>
            <a:r>
              <a:rPr lang="en-US" dirty="0"/>
              <a:t>problems of discipline can be checked through proper psychological techniques. </a:t>
            </a:r>
            <a:endParaRPr lang="en-US" dirty="0" smtClean="0"/>
          </a:p>
          <a:p>
            <a:pPr marL="0" indent="0">
              <a:buNone/>
            </a:pPr>
            <a:r>
              <a:rPr lang="en-US" dirty="0"/>
              <a:t> - </a:t>
            </a:r>
            <a:r>
              <a:rPr lang="en-US" b="1" dirty="0"/>
              <a:t>Psychology and </a:t>
            </a:r>
            <a:r>
              <a:rPr lang="en-US" b="1" dirty="0" smtClean="0"/>
              <a:t>administration</a:t>
            </a:r>
            <a:r>
              <a:rPr lang="en-US" dirty="0" smtClean="0"/>
              <a:t>:</a:t>
            </a:r>
          </a:p>
          <a:p>
            <a:pPr marL="0" indent="0">
              <a:buNone/>
            </a:pPr>
            <a:r>
              <a:rPr lang="en-US" dirty="0"/>
              <a:t> </a:t>
            </a:r>
            <a:r>
              <a:rPr lang="en-US" dirty="0" smtClean="0"/>
              <a:t> The </a:t>
            </a:r>
            <a:r>
              <a:rPr lang="en-US" dirty="0"/>
              <a:t>process of administration </a:t>
            </a:r>
            <a:r>
              <a:rPr lang="en-US" dirty="0" smtClean="0"/>
              <a:t>should</a:t>
            </a:r>
          </a:p>
          <a:p>
            <a:pPr marL="0" indent="0">
              <a:buNone/>
            </a:pPr>
            <a:r>
              <a:rPr lang="en-US" dirty="0"/>
              <a:t> </a:t>
            </a:r>
            <a:r>
              <a:rPr lang="en-US" dirty="0" smtClean="0"/>
              <a:t> </a:t>
            </a:r>
            <a:r>
              <a:rPr lang="en-US" dirty="0"/>
              <a:t>be based on the psychological </a:t>
            </a:r>
            <a:endParaRPr lang="en-US" dirty="0" smtClean="0"/>
          </a:p>
          <a:p>
            <a:pPr marL="0" indent="0">
              <a:buNone/>
            </a:pPr>
            <a:r>
              <a:rPr lang="en-US" dirty="0"/>
              <a:t> </a:t>
            </a:r>
            <a:r>
              <a:rPr lang="en-US" dirty="0" smtClean="0"/>
              <a:t> techniques</a:t>
            </a:r>
            <a:r>
              <a:rPr lang="en-US" dirty="0"/>
              <a:t>. In administration, proper </a:t>
            </a:r>
            <a:endParaRPr lang="en-US" dirty="0" smtClean="0"/>
          </a:p>
          <a:p>
            <a:pPr marL="0" indent="0">
              <a:buNone/>
            </a:pPr>
            <a:r>
              <a:rPr lang="en-US" dirty="0"/>
              <a:t> </a:t>
            </a:r>
            <a:r>
              <a:rPr lang="en-US" dirty="0" smtClean="0"/>
              <a:t> care </a:t>
            </a:r>
            <a:r>
              <a:rPr lang="en-US" dirty="0"/>
              <a:t>should be given on the basis of individual differences</a:t>
            </a:r>
            <a:r>
              <a:rPr lang="en-US" dirty="0" smtClean="0"/>
              <a:t>.</a:t>
            </a:r>
          </a:p>
          <a:p>
            <a:pPr marL="0" indent="0">
              <a:buNone/>
            </a:pPr>
            <a:r>
              <a:rPr lang="en-US" dirty="0" smtClean="0"/>
              <a:t> </a:t>
            </a:r>
            <a:r>
              <a:rPr lang="en-US" dirty="0"/>
              <a:t>- </a:t>
            </a:r>
            <a:r>
              <a:rPr lang="en-US" b="1" dirty="0"/>
              <a:t>Psychology and </a:t>
            </a:r>
            <a:r>
              <a:rPr lang="en-US" b="1" dirty="0" smtClean="0"/>
              <a:t>teacher: </a:t>
            </a:r>
            <a:r>
              <a:rPr lang="en-US" dirty="0" smtClean="0"/>
              <a:t>Teacher </a:t>
            </a:r>
            <a:r>
              <a:rPr lang="en-US" dirty="0"/>
              <a:t>should be a master of psychology to deal with a complex educational situation</a:t>
            </a:r>
            <a:r>
              <a:rPr lang="en-US" dirty="0" smtClean="0"/>
              <a:t>.</a:t>
            </a:r>
          </a:p>
          <a:p>
            <a:pPr marL="0" indent="0">
              <a:buNone/>
            </a:pPr>
            <a:r>
              <a:rPr lang="en-US" dirty="0"/>
              <a:t>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867400" y="2443595"/>
            <a:ext cx="2343150" cy="1790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664004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Engineering and Psychology</a:t>
            </a:r>
            <a:endParaRPr lang="en-US" sz="4800" dirty="0"/>
          </a:p>
        </p:txBody>
      </p:sp>
      <p:sp>
        <p:nvSpPr>
          <p:cNvPr id="3" name="Content Placeholder 2"/>
          <p:cNvSpPr>
            <a:spLocks noGrp="1"/>
          </p:cNvSpPr>
          <p:nvPr>
            <p:ph idx="1"/>
          </p:nvPr>
        </p:nvSpPr>
        <p:spPr/>
        <p:txBody>
          <a:bodyPr/>
          <a:lstStyle/>
          <a:p>
            <a:r>
              <a:rPr lang="en-US" dirty="0" smtClean="0"/>
              <a:t>Psychology is </a:t>
            </a:r>
            <a:r>
              <a:rPr lang="en-US" dirty="0"/>
              <a:t>the science of human behavior and </a:t>
            </a:r>
            <a:r>
              <a:rPr lang="en-US" dirty="0" smtClean="0"/>
              <a:t>capability. </a:t>
            </a:r>
          </a:p>
          <a:p>
            <a:r>
              <a:rPr lang="en-US" dirty="0" smtClean="0"/>
              <a:t>Engineering </a:t>
            </a:r>
            <a:r>
              <a:rPr lang="en-US" dirty="0"/>
              <a:t>is the application of scientific, economic, social, and practical knowledge, in order to design, build, and maintain structures, machines, devices, systems, materials and processes.  </a:t>
            </a:r>
            <a:endParaRPr lang="en-US" dirty="0" smtClean="0"/>
          </a:p>
          <a:p>
            <a:r>
              <a:rPr lang="en-US" dirty="0"/>
              <a:t>Engineering psychologists </a:t>
            </a:r>
            <a:r>
              <a:rPr lang="en-US" dirty="0" smtClean="0"/>
              <a:t>utilize</a:t>
            </a:r>
          </a:p>
          <a:p>
            <a:pPr marL="0" indent="0">
              <a:buNone/>
            </a:pPr>
            <a:r>
              <a:rPr lang="en-US" dirty="0"/>
              <a:t> </a:t>
            </a:r>
            <a:r>
              <a:rPr lang="en-US" dirty="0" smtClean="0"/>
              <a:t> </a:t>
            </a:r>
            <a:r>
              <a:rPr lang="en-US" dirty="0"/>
              <a:t>psychological principles to </a:t>
            </a:r>
            <a:r>
              <a:rPr lang="en-US" dirty="0" smtClean="0"/>
              <a:t>solve</a:t>
            </a:r>
          </a:p>
          <a:p>
            <a:pPr marL="0" indent="0">
              <a:buNone/>
            </a:pPr>
            <a:r>
              <a:rPr lang="en-US" dirty="0"/>
              <a:t> </a:t>
            </a:r>
            <a:r>
              <a:rPr lang="en-US" dirty="0" smtClean="0"/>
              <a:t> </a:t>
            </a:r>
            <a:r>
              <a:rPr lang="en-US" dirty="0"/>
              <a:t>real world problems.</a:t>
            </a:r>
          </a:p>
          <a:p>
            <a:endParaRPr lang="en-US" dirty="0" smtClean="0"/>
          </a:p>
          <a:p>
            <a:pPr marL="0" indent="0">
              <a:buNone/>
            </a:pP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57800" y="3657600"/>
            <a:ext cx="3171825" cy="2771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914244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Engineering and Psychology</a:t>
            </a:r>
          </a:p>
        </p:txBody>
      </p:sp>
      <p:sp>
        <p:nvSpPr>
          <p:cNvPr id="3" name="Content Placeholder 2"/>
          <p:cNvSpPr>
            <a:spLocks noGrp="1"/>
          </p:cNvSpPr>
          <p:nvPr>
            <p:ph idx="1"/>
          </p:nvPr>
        </p:nvSpPr>
        <p:spPr/>
        <p:txBody>
          <a:bodyPr/>
          <a:lstStyle/>
          <a:p>
            <a:pPr marL="0" indent="0">
              <a:buNone/>
            </a:pPr>
            <a:r>
              <a:rPr lang="en-US" dirty="0" smtClean="0"/>
              <a:t>The relationship between engineering and psychology can be viewed in the form of engineering psychology, which deals with:</a:t>
            </a:r>
          </a:p>
          <a:p>
            <a:pPr marL="0" indent="0">
              <a:buNone/>
            </a:pPr>
            <a:r>
              <a:rPr lang="en-US" dirty="0"/>
              <a:t> - Engineering psychology is the science of human behavior and capability, applied to the design and operation of systems and </a:t>
            </a:r>
            <a:r>
              <a:rPr lang="en-US" dirty="0" smtClean="0"/>
              <a:t>technology.</a:t>
            </a:r>
          </a:p>
          <a:p>
            <a:pPr marL="0" indent="0">
              <a:buNone/>
            </a:pPr>
            <a:r>
              <a:rPr lang="en-US" dirty="0"/>
              <a:t> </a:t>
            </a:r>
            <a:r>
              <a:rPr lang="en-US" dirty="0" smtClean="0"/>
              <a:t>- As </a:t>
            </a:r>
            <a:r>
              <a:rPr lang="en-US" dirty="0"/>
              <a:t>an applied field of psychology and an interdisciplinary part of ergonomics, it aims to improve the relationships between people and machines by redesigning equipment, interactions, or the environment in which they take place. The work of an engineering psychologist is often described as making the relationship more "user-friendly."</a:t>
            </a:r>
          </a:p>
        </p:txBody>
      </p:sp>
    </p:spTree>
    <p:extLst>
      <p:ext uri="{BB962C8B-B14F-4D97-AF65-F5344CB8AC3E}">
        <p14:creationId xmlns:p14="http://schemas.microsoft.com/office/powerpoint/2010/main" xmlns="" val="35184407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Engineering and Psychology</a:t>
            </a:r>
          </a:p>
        </p:txBody>
      </p:sp>
      <p:sp>
        <p:nvSpPr>
          <p:cNvPr id="3" name="Content Placeholder 2"/>
          <p:cNvSpPr>
            <a:spLocks noGrp="1"/>
          </p:cNvSpPr>
          <p:nvPr>
            <p:ph idx="1"/>
          </p:nvPr>
        </p:nvSpPr>
        <p:spPr/>
        <p:txBody>
          <a:bodyPr/>
          <a:lstStyle/>
          <a:p>
            <a:r>
              <a:rPr lang="en-US" dirty="0"/>
              <a:t>Engineering Psychology draws upon theories and principles from many fields of psychology, as well as engineering, statistics, linguistics, biomechanics, and computer science. </a:t>
            </a:r>
            <a:endParaRPr lang="en-US" dirty="0" smtClean="0"/>
          </a:p>
          <a:p>
            <a:r>
              <a:rPr lang="en-US" dirty="0" smtClean="0"/>
              <a:t>Engineering </a:t>
            </a:r>
            <a:r>
              <a:rPr lang="en-US" dirty="0"/>
              <a:t>Psychology can be found in military, industrial, and academic settings. They can function as members of teams that design new systems. They often conduct both field and laboratory research designed to develop new theories and principles that can be applied to improving human machines. </a:t>
            </a:r>
          </a:p>
        </p:txBody>
      </p:sp>
    </p:spTree>
    <p:extLst>
      <p:ext uri="{BB962C8B-B14F-4D97-AF65-F5344CB8AC3E}">
        <p14:creationId xmlns:p14="http://schemas.microsoft.com/office/powerpoint/2010/main" xmlns="" val="29325242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Psychology and Mathematics</a:t>
            </a:r>
            <a:endParaRPr lang="en-US" sz="4800" dirty="0"/>
          </a:p>
        </p:txBody>
      </p:sp>
      <p:sp>
        <p:nvSpPr>
          <p:cNvPr id="3" name="Content Placeholder 2"/>
          <p:cNvSpPr>
            <a:spLocks noGrp="1"/>
          </p:cNvSpPr>
          <p:nvPr>
            <p:ph idx="1"/>
          </p:nvPr>
        </p:nvSpPr>
        <p:spPr/>
        <p:txBody>
          <a:bodyPr>
            <a:normAutofit fontScale="92500"/>
          </a:bodyPr>
          <a:lstStyle/>
          <a:p>
            <a:r>
              <a:rPr lang="en-US" dirty="0"/>
              <a:t>Mathematical psychology is an approach to psychological research that is based on mathematical modeling of perceptual, cognitive and motor </a:t>
            </a:r>
            <a:endParaRPr lang="en-US" dirty="0" smtClean="0"/>
          </a:p>
          <a:p>
            <a:pPr marL="0" indent="0">
              <a:buNone/>
            </a:pPr>
            <a:r>
              <a:rPr lang="en-US" dirty="0"/>
              <a:t> </a:t>
            </a:r>
            <a:r>
              <a:rPr lang="en-US" dirty="0" smtClean="0"/>
              <a:t> processes</a:t>
            </a:r>
            <a:r>
              <a:rPr lang="en-US" dirty="0"/>
              <a:t>, and on the </a:t>
            </a:r>
            <a:r>
              <a:rPr lang="en-US" dirty="0" smtClean="0"/>
              <a:t>establishment</a:t>
            </a:r>
          </a:p>
          <a:p>
            <a:pPr marL="0" indent="0">
              <a:buNone/>
            </a:pPr>
            <a:r>
              <a:rPr lang="en-US" dirty="0"/>
              <a:t> </a:t>
            </a:r>
            <a:r>
              <a:rPr lang="en-US" dirty="0" smtClean="0"/>
              <a:t> </a:t>
            </a:r>
            <a:r>
              <a:rPr lang="en-US" dirty="0"/>
              <a:t>of law-like rules that relate </a:t>
            </a:r>
            <a:r>
              <a:rPr lang="en-US" dirty="0" smtClean="0"/>
              <a:t>quantifiable</a:t>
            </a:r>
          </a:p>
          <a:p>
            <a:pPr marL="0" indent="0">
              <a:buNone/>
            </a:pPr>
            <a:r>
              <a:rPr lang="en-US" dirty="0"/>
              <a:t> </a:t>
            </a:r>
            <a:r>
              <a:rPr lang="en-US" dirty="0" smtClean="0"/>
              <a:t> </a:t>
            </a:r>
            <a:r>
              <a:rPr lang="en-US" dirty="0"/>
              <a:t>stimulus characteristics with </a:t>
            </a:r>
            <a:endParaRPr lang="en-US" dirty="0" smtClean="0"/>
          </a:p>
          <a:p>
            <a:pPr marL="0" indent="0">
              <a:buNone/>
            </a:pPr>
            <a:r>
              <a:rPr lang="en-US" dirty="0"/>
              <a:t> </a:t>
            </a:r>
            <a:r>
              <a:rPr lang="en-US" dirty="0" smtClean="0"/>
              <a:t> quantifiable </a:t>
            </a:r>
            <a:r>
              <a:rPr lang="en-US" dirty="0"/>
              <a:t>behavior. </a:t>
            </a:r>
            <a:endParaRPr lang="en-US" dirty="0" smtClean="0"/>
          </a:p>
          <a:p>
            <a:r>
              <a:rPr lang="en-US" dirty="0"/>
              <a:t>Mathematical psychology more or </a:t>
            </a:r>
            <a:r>
              <a:rPr lang="en-US" dirty="0" smtClean="0"/>
              <a:t>less</a:t>
            </a:r>
          </a:p>
          <a:p>
            <a:pPr marL="0" indent="0">
              <a:buNone/>
            </a:pPr>
            <a:r>
              <a:rPr lang="en-US" dirty="0"/>
              <a:t> </a:t>
            </a:r>
            <a:r>
              <a:rPr lang="en-US" dirty="0" smtClean="0"/>
              <a:t> </a:t>
            </a:r>
            <a:r>
              <a:rPr lang="en-US" dirty="0"/>
              <a:t>utterly has its focus on the modeling </a:t>
            </a:r>
            <a:endParaRPr lang="en-US" dirty="0" smtClean="0"/>
          </a:p>
          <a:p>
            <a:pPr marL="0" indent="0">
              <a:buNone/>
            </a:pPr>
            <a:r>
              <a:rPr lang="en-US" dirty="0"/>
              <a:t> </a:t>
            </a:r>
            <a:r>
              <a:rPr lang="en-US" dirty="0" smtClean="0"/>
              <a:t>of </a:t>
            </a:r>
            <a:r>
              <a:rPr lang="en-US" dirty="0"/>
              <a:t>data obtained by means of </a:t>
            </a:r>
            <a:endParaRPr lang="en-US" dirty="0" smtClean="0"/>
          </a:p>
          <a:p>
            <a:pPr marL="0" indent="0">
              <a:buNone/>
            </a:pPr>
            <a:r>
              <a:rPr lang="en-US" dirty="0"/>
              <a:t> </a:t>
            </a:r>
            <a:r>
              <a:rPr lang="en-US" dirty="0" smtClean="0"/>
              <a:t>experimental </a:t>
            </a:r>
            <a:r>
              <a:rPr lang="en-US" dirty="0"/>
              <a:t>paradigms and is consequently still more very much related to experimental psychology/cognitive </a:t>
            </a:r>
            <a:r>
              <a:rPr lang="en-US" dirty="0" smtClean="0"/>
              <a:t>psychology.</a:t>
            </a:r>
          </a:p>
          <a:p>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888182" y="2438400"/>
            <a:ext cx="2381250" cy="3038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353323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Psychology and Mathematics</a:t>
            </a:r>
          </a:p>
        </p:txBody>
      </p:sp>
      <p:sp>
        <p:nvSpPr>
          <p:cNvPr id="3" name="Content Placeholder 2"/>
          <p:cNvSpPr>
            <a:spLocks noGrp="1"/>
          </p:cNvSpPr>
          <p:nvPr>
            <p:ph idx="1"/>
          </p:nvPr>
        </p:nvSpPr>
        <p:spPr/>
        <p:txBody>
          <a:bodyPr/>
          <a:lstStyle/>
          <a:p>
            <a:r>
              <a:rPr lang="en-US" dirty="0"/>
              <a:t>Psychology is the scientific study of the relationships between mental processes, emotions, and behavior. Mathematics and psychology are linked in three major ways. First, psychologists study mathematical cognition, i.e., the brain's development, acquisition, and application of mathematical skills. Second, psychologists investigate people's feelings and attitudes regarding mathematics. Third, psychologists use mathematics, particularly statistics, as a professional tool to quantify and analyze their scientific findings.</a:t>
            </a:r>
          </a:p>
          <a:p>
            <a:endParaRPr lang="en-US" dirty="0"/>
          </a:p>
          <a:p>
            <a:endParaRPr lang="en-US" dirty="0"/>
          </a:p>
        </p:txBody>
      </p:sp>
    </p:spTree>
    <p:extLst>
      <p:ext uri="{BB962C8B-B14F-4D97-AF65-F5344CB8AC3E}">
        <p14:creationId xmlns:p14="http://schemas.microsoft.com/office/powerpoint/2010/main" xmlns="" val="1460778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Psychology and Mathematics</a:t>
            </a:r>
          </a:p>
        </p:txBody>
      </p:sp>
      <p:sp>
        <p:nvSpPr>
          <p:cNvPr id="3" name="Content Placeholder 2"/>
          <p:cNvSpPr>
            <a:spLocks noGrp="1"/>
          </p:cNvSpPr>
          <p:nvPr>
            <p:ph idx="1"/>
          </p:nvPr>
        </p:nvSpPr>
        <p:spPr/>
        <p:txBody>
          <a:bodyPr/>
          <a:lstStyle/>
          <a:p>
            <a:r>
              <a:rPr lang="en-US" dirty="0" smtClean="0"/>
              <a:t>Video 2</a:t>
            </a:r>
            <a:endParaRPr lang="en-US" dirty="0"/>
          </a:p>
        </p:txBody>
      </p:sp>
      <p:pic>
        <p:nvPicPr>
          <p:cNvPr id="4" name="Video 2- Psychology and Maths.mp4">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rot="10800000" flipH="1" flipV="1">
            <a:off x="1447800" y="2057400"/>
            <a:ext cx="6019800" cy="4210048"/>
          </a:xfrm>
          <a:prstGeom prst="rect">
            <a:avLst/>
          </a:prstGeom>
        </p:spPr>
      </p:pic>
    </p:spTree>
    <p:extLst>
      <p:ext uri="{BB962C8B-B14F-4D97-AF65-F5344CB8AC3E}">
        <p14:creationId xmlns:p14="http://schemas.microsoft.com/office/powerpoint/2010/main" xmlns="" val="42302475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Psychology and Physics</a:t>
            </a:r>
            <a:endParaRPr lang="en-US" sz="4800" dirty="0"/>
          </a:p>
        </p:txBody>
      </p:sp>
      <p:sp>
        <p:nvSpPr>
          <p:cNvPr id="3" name="Content Placeholder 2"/>
          <p:cNvSpPr>
            <a:spLocks noGrp="1"/>
          </p:cNvSpPr>
          <p:nvPr>
            <p:ph idx="1"/>
          </p:nvPr>
        </p:nvSpPr>
        <p:spPr/>
        <p:txBody>
          <a:bodyPr>
            <a:normAutofit lnSpcReduction="10000"/>
          </a:bodyPr>
          <a:lstStyle/>
          <a:p>
            <a:r>
              <a:rPr lang="en-US" dirty="0" smtClean="0"/>
              <a:t>Physics is the </a:t>
            </a:r>
            <a:r>
              <a:rPr lang="en-US" dirty="0"/>
              <a:t>science of matter and energy and their </a:t>
            </a:r>
            <a:r>
              <a:rPr lang="en-US" dirty="0" smtClean="0"/>
              <a:t>interactions, the </a:t>
            </a:r>
            <a:r>
              <a:rPr lang="en-US" dirty="0"/>
              <a:t>physical properties, phenomena, and laws of something</a:t>
            </a:r>
          </a:p>
          <a:p>
            <a:r>
              <a:rPr lang="en-US" dirty="0" smtClean="0"/>
              <a:t>Psychology is the </a:t>
            </a:r>
            <a:r>
              <a:rPr lang="en-US" dirty="0"/>
              <a:t>science of mental </a:t>
            </a:r>
            <a:r>
              <a:rPr lang="en-US" dirty="0" smtClean="0"/>
              <a:t>life where </a:t>
            </a:r>
            <a:r>
              <a:rPr lang="en-US" dirty="0"/>
              <a:t>there is a sound mind every other science blossoms</a:t>
            </a:r>
            <a:r>
              <a:rPr lang="en-US" dirty="0" smtClean="0"/>
              <a:t>. Everything </a:t>
            </a:r>
            <a:r>
              <a:rPr lang="en-US" dirty="0"/>
              <a:t>comes out from human head only.</a:t>
            </a:r>
          </a:p>
          <a:p>
            <a:r>
              <a:rPr lang="en-US" dirty="0" smtClean="0"/>
              <a:t>Psychophysics </a:t>
            </a:r>
            <a:r>
              <a:rPr lang="en-US" dirty="0"/>
              <a:t>is a branch of psychology that studies the relationship between the physical properties of stimuli and our psychological perceptions of them. E.g., "color" is a psychological perception of specific wavelengths of the visible spectrum of light. Color does not exist without an eye to see it. Every sensory modality has similar interesting relationships with the physical world. </a:t>
            </a:r>
          </a:p>
          <a:p>
            <a:endParaRPr lang="en-US" dirty="0"/>
          </a:p>
        </p:txBody>
      </p:sp>
    </p:spTree>
    <p:extLst>
      <p:ext uri="{BB962C8B-B14F-4D97-AF65-F5344CB8AC3E}">
        <p14:creationId xmlns:p14="http://schemas.microsoft.com/office/powerpoint/2010/main" xmlns="" val="29580949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smtClean="0"/>
              <a:t>Psychology and Behavior Therapy</a:t>
            </a:r>
            <a:endParaRPr lang="en-US" dirty="0"/>
          </a:p>
        </p:txBody>
      </p:sp>
      <p:sp>
        <p:nvSpPr>
          <p:cNvPr id="3" name="Content Placeholder 2"/>
          <p:cNvSpPr>
            <a:spLocks noGrp="1"/>
          </p:cNvSpPr>
          <p:nvPr>
            <p:ph idx="1"/>
          </p:nvPr>
        </p:nvSpPr>
        <p:spPr/>
        <p:txBody>
          <a:bodyPr/>
          <a:lstStyle/>
          <a:p>
            <a:r>
              <a:rPr lang="en-US" dirty="0"/>
              <a:t>Therapy that applies learning principles to the elimination of unwanted behaviors.</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2362200"/>
            <a:ext cx="2236787" cy="3328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704811" y="2743344"/>
            <a:ext cx="2968625" cy="2968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638800" y="2722562"/>
            <a:ext cx="3335337" cy="2882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685800" y="5605462"/>
            <a:ext cx="8001000" cy="830997"/>
          </a:xfrm>
          <a:prstGeom prst="rect">
            <a:avLst/>
          </a:prstGeom>
        </p:spPr>
        <p:txBody>
          <a:bodyPr wrap="square">
            <a:spAutoFit/>
          </a:bodyPr>
          <a:lstStyle/>
          <a:p>
            <a:r>
              <a:rPr lang="en-US" sz="2400" dirty="0"/>
              <a:t>The behaviors are the problems- so we must change the behaviors.</a:t>
            </a:r>
          </a:p>
        </p:txBody>
      </p:sp>
    </p:spTree>
    <p:extLst>
      <p:ext uri="{BB962C8B-B14F-4D97-AF65-F5344CB8AC3E}">
        <p14:creationId xmlns:p14="http://schemas.microsoft.com/office/powerpoint/2010/main" xmlns="" val="35509017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
            </a:r>
            <a:br>
              <a:rPr lang="en-US" dirty="0" smtClean="0"/>
            </a:br>
            <a:r>
              <a:rPr lang="en-US" sz="4900" dirty="0" smtClean="0"/>
              <a:t>Psychology and BehaviorTherapy</a:t>
            </a:r>
            <a:r>
              <a:rPr lang="en-US" sz="4900" dirty="0"/>
              <a:t/>
            </a:r>
            <a:br>
              <a:rPr lang="en-US" sz="4900" dirty="0"/>
            </a:br>
            <a:endParaRPr lang="en-US" sz="4900" dirty="0"/>
          </a:p>
        </p:txBody>
      </p:sp>
      <p:sp>
        <p:nvSpPr>
          <p:cNvPr id="3" name="Content Placeholder 2"/>
          <p:cNvSpPr>
            <a:spLocks noGrp="1"/>
          </p:cNvSpPr>
          <p:nvPr>
            <p:ph idx="1"/>
          </p:nvPr>
        </p:nvSpPr>
        <p:spPr/>
        <p:txBody>
          <a:bodyPr>
            <a:normAutofit/>
          </a:bodyPr>
          <a:lstStyle/>
          <a:p>
            <a:r>
              <a:rPr lang="en-US" dirty="0" smtClean="0"/>
              <a:t>A </a:t>
            </a:r>
            <a:r>
              <a:rPr lang="en-US" dirty="0"/>
              <a:t>set of clinical </a:t>
            </a:r>
            <a:r>
              <a:rPr lang="en-US" dirty="0" smtClean="0"/>
              <a:t>procedures relying on experimental </a:t>
            </a:r>
            <a:r>
              <a:rPr lang="en-US" dirty="0"/>
              <a:t>findings of </a:t>
            </a:r>
            <a:r>
              <a:rPr lang="en-US" dirty="0" smtClean="0"/>
              <a:t>psychological research.</a:t>
            </a:r>
            <a:endParaRPr lang="en-US" dirty="0"/>
          </a:p>
          <a:p>
            <a:r>
              <a:rPr lang="en-US" dirty="0" smtClean="0"/>
              <a:t>Based </a:t>
            </a:r>
            <a:r>
              <a:rPr lang="en-US" dirty="0"/>
              <a:t>on principles of learning that are</a:t>
            </a:r>
          </a:p>
          <a:p>
            <a:r>
              <a:rPr lang="en-US" dirty="0"/>
              <a:t>systematically applied</a:t>
            </a:r>
          </a:p>
          <a:p>
            <a:r>
              <a:rPr lang="en-US" dirty="0" smtClean="0"/>
              <a:t>Treatment </a:t>
            </a:r>
            <a:r>
              <a:rPr lang="en-US" dirty="0"/>
              <a:t>goals are specific and measurable</a:t>
            </a:r>
          </a:p>
          <a:p>
            <a:r>
              <a:rPr lang="en-US" dirty="0" smtClean="0"/>
              <a:t>Focusing </a:t>
            </a:r>
            <a:r>
              <a:rPr lang="en-US" dirty="0"/>
              <a:t>on the client’s current problems</a:t>
            </a:r>
          </a:p>
          <a:p>
            <a:r>
              <a:rPr lang="en-US" dirty="0" smtClean="0"/>
              <a:t>To </a:t>
            </a:r>
            <a:r>
              <a:rPr lang="en-US" dirty="0"/>
              <a:t>help people change maladaptive to </a:t>
            </a:r>
            <a:r>
              <a:rPr lang="en-US" dirty="0" smtClean="0"/>
              <a:t>adaptive behaviors</a:t>
            </a:r>
            <a:endParaRPr lang="en-US" dirty="0"/>
          </a:p>
          <a:p>
            <a:r>
              <a:rPr lang="en-US" dirty="0" smtClean="0"/>
              <a:t>The </a:t>
            </a:r>
            <a:r>
              <a:rPr lang="en-US" dirty="0"/>
              <a:t>therapy </a:t>
            </a:r>
            <a:r>
              <a:rPr lang="en-US" dirty="0" smtClean="0"/>
              <a:t>is largely </a:t>
            </a:r>
            <a:r>
              <a:rPr lang="en-US" dirty="0"/>
              <a:t>educational - teaching</a:t>
            </a:r>
          </a:p>
          <a:p>
            <a:pPr marL="0" indent="0">
              <a:buNone/>
            </a:pPr>
            <a:r>
              <a:rPr lang="en-US" dirty="0" smtClean="0"/>
              <a:t> clients skills of self-management</a:t>
            </a:r>
            <a:endParaRPr lang="en-US" dirty="0"/>
          </a:p>
        </p:txBody>
      </p:sp>
    </p:spTree>
    <p:extLst>
      <p:ext uri="{BB962C8B-B14F-4D97-AF65-F5344CB8AC3E}">
        <p14:creationId xmlns:p14="http://schemas.microsoft.com/office/powerpoint/2010/main" xmlns="" val="3521161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Exposure Therapies</a:t>
            </a:r>
            <a:endParaRPr lang="en-US" sz="4400" dirty="0"/>
          </a:p>
        </p:txBody>
      </p:sp>
      <p:sp>
        <p:nvSpPr>
          <p:cNvPr id="3" name="Content Placeholder 2"/>
          <p:cNvSpPr>
            <a:spLocks noGrp="1"/>
          </p:cNvSpPr>
          <p:nvPr>
            <p:ph idx="1"/>
          </p:nvPr>
        </p:nvSpPr>
        <p:spPr/>
        <p:txBody>
          <a:bodyPr>
            <a:normAutofit fontScale="92500" lnSpcReduction="10000"/>
          </a:bodyPr>
          <a:lstStyle/>
          <a:p>
            <a:r>
              <a:rPr lang="en-US" b="1" dirty="0"/>
              <a:t>In Vivo Desensitization</a:t>
            </a:r>
          </a:p>
          <a:p>
            <a:pPr marL="0" indent="0">
              <a:buNone/>
            </a:pPr>
            <a:r>
              <a:rPr lang="en-US" dirty="0" smtClean="0"/>
              <a:t>  Brief </a:t>
            </a:r>
            <a:r>
              <a:rPr lang="en-US" dirty="0"/>
              <a:t>and graduated exposure to an actual fear</a:t>
            </a:r>
          </a:p>
          <a:p>
            <a:pPr marL="0" indent="0">
              <a:buNone/>
            </a:pPr>
            <a:r>
              <a:rPr lang="en-US" dirty="0" smtClean="0"/>
              <a:t>  situation </a:t>
            </a:r>
            <a:r>
              <a:rPr lang="en-US" dirty="0"/>
              <a:t>or event</a:t>
            </a:r>
          </a:p>
          <a:p>
            <a:r>
              <a:rPr lang="en-US" b="1" dirty="0" smtClean="0"/>
              <a:t>Flooding</a:t>
            </a:r>
            <a:endParaRPr lang="en-US" b="1" dirty="0"/>
          </a:p>
          <a:p>
            <a:pPr marL="0" indent="0">
              <a:buNone/>
            </a:pPr>
            <a:r>
              <a:rPr lang="en-US" dirty="0"/>
              <a:t> </a:t>
            </a:r>
            <a:r>
              <a:rPr lang="en-US" dirty="0" smtClean="0"/>
              <a:t> Prolonged </a:t>
            </a:r>
            <a:r>
              <a:rPr lang="en-US" dirty="0"/>
              <a:t>&amp; intensive in vivo </a:t>
            </a:r>
            <a:r>
              <a:rPr lang="en-US" dirty="0" smtClean="0"/>
              <a:t>or imagined </a:t>
            </a:r>
            <a:r>
              <a:rPr lang="en-US" dirty="0"/>
              <a:t>exposure</a:t>
            </a:r>
          </a:p>
          <a:p>
            <a:pPr marL="0" indent="0">
              <a:buNone/>
            </a:pPr>
            <a:r>
              <a:rPr lang="en-US" dirty="0" smtClean="0"/>
              <a:t>  to </a:t>
            </a:r>
            <a:r>
              <a:rPr lang="en-US" dirty="0"/>
              <a:t>highly anxiety-evoking stimuli without the</a:t>
            </a:r>
          </a:p>
          <a:p>
            <a:pPr marL="0" indent="0">
              <a:buNone/>
            </a:pPr>
            <a:r>
              <a:rPr lang="en-US" dirty="0" smtClean="0"/>
              <a:t>  opportunity </a:t>
            </a:r>
            <a:r>
              <a:rPr lang="en-US" dirty="0"/>
              <a:t>to avoid them</a:t>
            </a:r>
          </a:p>
          <a:p>
            <a:r>
              <a:rPr lang="en-US" b="1" dirty="0" smtClean="0"/>
              <a:t>Eye </a:t>
            </a:r>
            <a:r>
              <a:rPr lang="en-US" b="1" dirty="0"/>
              <a:t>Movement Desensitization and Reprocessing</a:t>
            </a:r>
          </a:p>
          <a:p>
            <a:pPr marL="0" indent="0">
              <a:buNone/>
            </a:pPr>
            <a:r>
              <a:rPr lang="en-US" b="1" dirty="0" smtClean="0"/>
              <a:t> (</a:t>
            </a:r>
            <a:r>
              <a:rPr lang="en-US" b="1" dirty="0"/>
              <a:t>EMDR)</a:t>
            </a:r>
          </a:p>
          <a:p>
            <a:pPr marL="0" indent="0">
              <a:buNone/>
            </a:pPr>
            <a:r>
              <a:rPr lang="en-US" dirty="0" smtClean="0"/>
              <a:t>An </a:t>
            </a:r>
            <a:r>
              <a:rPr lang="en-US" dirty="0"/>
              <a:t>exposure-based therapy that </a:t>
            </a:r>
            <a:r>
              <a:rPr lang="en-US" dirty="0" smtClean="0"/>
              <a:t>involves imaginable flooding</a:t>
            </a:r>
            <a:r>
              <a:rPr lang="en-US" dirty="0"/>
              <a:t>, </a:t>
            </a:r>
            <a:r>
              <a:rPr lang="en-US" dirty="0" smtClean="0"/>
              <a:t>   cognitive </a:t>
            </a:r>
            <a:r>
              <a:rPr lang="en-US" dirty="0"/>
              <a:t>restructuring, and the use </a:t>
            </a:r>
            <a:r>
              <a:rPr lang="en-US" dirty="0" smtClean="0"/>
              <a:t>of rhythmic </a:t>
            </a:r>
            <a:r>
              <a:rPr lang="en-US" dirty="0"/>
              <a:t>eye movements and other </a:t>
            </a:r>
            <a:r>
              <a:rPr lang="en-US" dirty="0" smtClean="0"/>
              <a:t>bilateral stimulation </a:t>
            </a:r>
            <a:r>
              <a:rPr lang="en-US" dirty="0"/>
              <a:t>to treat traumatic stress disorders </a:t>
            </a:r>
            <a:r>
              <a:rPr lang="en-US" dirty="0" smtClean="0"/>
              <a:t>and fearful </a:t>
            </a:r>
            <a:r>
              <a:rPr lang="en-US" dirty="0"/>
              <a:t>memories of </a:t>
            </a:r>
            <a:r>
              <a:rPr lang="en-US" dirty="0" smtClean="0"/>
              <a:t>clients.</a:t>
            </a:r>
            <a:endParaRPr lang="en-US" dirty="0"/>
          </a:p>
        </p:txBody>
      </p:sp>
    </p:spTree>
    <p:extLst>
      <p:ext uri="{BB962C8B-B14F-4D97-AF65-F5344CB8AC3E}">
        <p14:creationId xmlns:p14="http://schemas.microsoft.com/office/powerpoint/2010/main" xmlns="" val="6775950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Exposure </a:t>
            </a:r>
            <a:r>
              <a:rPr lang="en-US" sz="4800" dirty="0" smtClean="0"/>
              <a:t>Therapy-Example</a:t>
            </a:r>
            <a:endParaRPr lang="en-US" sz="4800" dirty="0"/>
          </a:p>
        </p:txBody>
      </p:sp>
      <p:sp>
        <p:nvSpPr>
          <p:cNvPr id="3" name="Content Placeholder 2"/>
          <p:cNvSpPr>
            <a:spLocks noGrp="1"/>
          </p:cNvSpPr>
          <p:nvPr>
            <p:ph idx="1"/>
          </p:nvPr>
        </p:nvSpPr>
        <p:spPr/>
        <p:txBody>
          <a:bodyPr/>
          <a:lstStyle/>
          <a:p>
            <a:r>
              <a:rPr lang="en-US" dirty="0" smtClean="0"/>
              <a:t>Video 3</a:t>
            </a:r>
            <a:endParaRPr lang="en-US" dirty="0"/>
          </a:p>
        </p:txBody>
      </p:sp>
      <p:pic>
        <p:nvPicPr>
          <p:cNvPr id="4" name="video 3- Exposure Therapy.mp4">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rot="10800000" flipH="1" flipV="1">
            <a:off x="1447800" y="2209800"/>
            <a:ext cx="6248399" cy="3810000"/>
          </a:xfrm>
          <a:prstGeom prst="rect">
            <a:avLst/>
          </a:prstGeom>
        </p:spPr>
      </p:pic>
    </p:spTree>
    <p:extLst>
      <p:ext uri="{BB962C8B-B14F-4D97-AF65-F5344CB8AC3E}">
        <p14:creationId xmlns:p14="http://schemas.microsoft.com/office/powerpoint/2010/main" xmlns="" val="3911134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Four Aspects </a:t>
            </a:r>
            <a:r>
              <a:rPr lang="en-US" dirty="0" smtClean="0"/>
              <a:t>of BehaviorTherapy</a:t>
            </a:r>
            <a:endParaRPr lang="en-US" dirty="0"/>
          </a:p>
        </p:txBody>
      </p:sp>
      <p:sp>
        <p:nvSpPr>
          <p:cNvPr id="3" name="Content Placeholder 2"/>
          <p:cNvSpPr>
            <a:spLocks noGrp="1"/>
          </p:cNvSpPr>
          <p:nvPr>
            <p:ph idx="1"/>
          </p:nvPr>
        </p:nvSpPr>
        <p:spPr/>
        <p:txBody>
          <a:bodyPr>
            <a:normAutofit/>
          </a:bodyPr>
          <a:lstStyle/>
          <a:p>
            <a:pPr marL="0" indent="0">
              <a:buNone/>
            </a:pPr>
            <a:r>
              <a:rPr lang="en-US" dirty="0"/>
              <a:t>1. </a:t>
            </a:r>
            <a:r>
              <a:rPr lang="en-US" b="1" dirty="0"/>
              <a:t>Classical Conditioning</a:t>
            </a:r>
          </a:p>
          <a:p>
            <a:pPr marL="0" indent="0">
              <a:buNone/>
            </a:pPr>
            <a:r>
              <a:rPr lang="en-US" dirty="0" smtClean="0"/>
              <a:t>In </a:t>
            </a:r>
            <a:r>
              <a:rPr lang="en-US" dirty="0"/>
              <a:t>classical conditioning certain respondent </a:t>
            </a:r>
            <a:r>
              <a:rPr lang="en-US" dirty="0" smtClean="0"/>
              <a:t>behaviors, such as </a:t>
            </a:r>
            <a:r>
              <a:rPr lang="en-US" dirty="0"/>
              <a:t>knee jerks and salivation, are elicited from a </a:t>
            </a:r>
            <a:r>
              <a:rPr lang="en-US" dirty="0" smtClean="0"/>
              <a:t>passive organism.</a:t>
            </a:r>
            <a:endParaRPr lang="en-US" dirty="0"/>
          </a:p>
          <a:p>
            <a:pPr marL="0" indent="0">
              <a:buNone/>
            </a:pPr>
            <a:r>
              <a:rPr lang="en-US" dirty="0"/>
              <a:t>2</a:t>
            </a:r>
            <a:r>
              <a:rPr lang="en-US" b="1" dirty="0"/>
              <a:t>. Operant Conditioning</a:t>
            </a:r>
          </a:p>
          <a:p>
            <a:pPr marL="0" indent="0">
              <a:buNone/>
            </a:pPr>
            <a:r>
              <a:rPr lang="en-US" dirty="0" smtClean="0"/>
              <a:t>Focuses </a:t>
            </a:r>
            <a:r>
              <a:rPr lang="en-US" dirty="0"/>
              <a:t>on </a:t>
            </a:r>
            <a:r>
              <a:rPr lang="en-US" dirty="0" smtClean="0"/>
              <a:t>actions that </a:t>
            </a:r>
            <a:r>
              <a:rPr lang="en-US" dirty="0"/>
              <a:t>operate on the environment to</a:t>
            </a:r>
          </a:p>
          <a:p>
            <a:pPr marL="0" indent="0">
              <a:buNone/>
            </a:pPr>
            <a:r>
              <a:rPr lang="en-US" dirty="0" smtClean="0"/>
              <a:t>produce consequences. If </a:t>
            </a:r>
            <a:r>
              <a:rPr lang="en-US" dirty="0"/>
              <a:t>the environmental change brought </a:t>
            </a:r>
            <a:r>
              <a:rPr lang="en-US" dirty="0" smtClean="0"/>
              <a:t>  about </a:t>
            </a:r>
            <a:r>
              <a:rPr lang="en-US" dirty="0"/>
              <a:t>by </a:t>
            </a:r>
            <a:r>
              <a:rPr lang="en-US" dirty="0" smtClean="0"/>
              <a:t>the behavior is reinforcing</a:t>
            </a:r>
            <a:r>
              <a:rPr lang="en-US" dirty="0"/>
              <a:t>, the chances are strengthened </a:t>
            </a:r>
            <a:r>
              <a:rPr lang="en-US" dirty="0" smtClean="0"/>
              <a:t>that the </a:t>
            </a:r>
            <a:r>
              <a:rPr lang="en-US" dirty="0"/>
              <a:t>behavior will occur </a:t>
            </a:r>
            <a:r>
              <a:rPr lang="en-US" dirty="0" smtClean="0"/>
              <a:t>again. If </a:t>
            </a:r>
            <a:r>
              <a:rPr lang="en-US" dirty="0"/>
              <a:t>the environmental changes produce no </a:t>
            </a:r>
            <a:r>
              <a:rPr lang="en-US" dirty="0" smtClean="0"/>
              <a:t>reinforcement, the </a:t>
            </a:r>
            <a:r>
              <a:rPr lang="en-US" dirty="0"/>
              <a:t>chances are lessened that the behavior will recur</a:t>
            </a:r>
          </a:p>
        </p:txBody>
      </p:sp>
    </p:spTree>
    <p:extLst>
      <p:ext uri="{BB962C8B-B14F-4D97-AF65-F5344CB8AC3E}">
        <p14:creationId xmlns:p14="http://schemas.microsoft.com/office/powerpoint/2010/main" xmlns="" val="31330808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Four Aspects of BehaviorTherapy</a:t>
            </a:r>
          </a:p>
        </p:txBody>
      </p:sp>
      <p:sp>
        <p:nvSpPr>
          <p:cNvPr id="3" name="Content Placeholder 2"/>
          <p:cNvSpPr>
            <a:spLocks noGrp="1"/>
          </p:cNvSpPr>
          <p:nvPr>
            <p:ph idx="1"/>
          </p:nvPr>
        </p:nvSpPr>
        <p:spPr/>
        <p:txBody>
          <a:bodyPr/>
          <a:lstStyle/>
          <a:p>
            <a:pPr marL="0" indent="0">
              <a:buNone/>
            </a:pPr>
            <a:r>
              <a:rPr lang="en-US" dirty="0"/>
              <a:t>3. </a:t>
            </a:r>
            <a:r>
              <a:rPr lang="en-US" sz="2800" b="1" dirty="0"/>
              <a:t>Social Learning Approach</a:t>
            </a:r>
          </a:p>
          <a:p>
            <a:pPr marL="0" indent="0">
              <a:buNone/>
            </a:pPr>
            <a:r>
              <a:rPr lang="en-US" sz="2800" dirty="0" smtClean="0"/>
              <a:t>Gives </a:t>
            </a:r>
            <a:r>
              <a:rPr lang="en-US" sz="2800" dirty="0"/>
              <a:t>prominence to the reciprocal </a:t>
            </a:r>
            <a:r>
              <a:rPr lang="en-US" sz="2800" dirty="0" smtClean="0"/>
              <a:t>interactions between </a:t>
            </a:r>
            <a:r>
              <a:rPr lang="en-US" sz="2800" dirty="0"/>
              <a:t>an individual’s behavior and </a:t>
            </a:r>
            <a:r>
              <a:rPr lang="en-US" sz="2800" dirty="0" smtClean="0"/>
              <a:t>the environment.</a:t>
            </a:r>
          </a:p>
          <a:p>
            <a:pPr marL="0" indent="0">
              <a:buNone/>
            </a:pPr>
            <a:endParaRPr lang="en-US" sz="2800" dirty="0"/>
          </a:p>
          <a:p>
            <a:pPr marL="0" indent="0">
              <a:buNone/>
            </a:pPr>
            <a:r>
              <a:rPr lang="en-US" sz="2800" dirty="0"/>
              <a:t>4. </a:t>
            </a:r>
            <a:r>
              <a:rPr lang="en-US" sz="2800" b="1" dirty="0"/>
              <a:t>Cognitive Behavior Therapy</a:t>
            </a:r>
          </a:p>
          <a:p>
            <a:pPr marL="0" indent="0">
              <a:buNone/>
            </a:pPr>
            <a:r>
              <a:rPr lang="en-US" sz="2800" dirty="0" smtClean="0"/>
              <a:t>Emphasizes </a:t>
            </a:r>
            <a:r>
              <a:rPr lang="en-US" sz="2800" dirty="0"/>
              <a:t>cognitive processes and private </a:t>
            </a:r>
            <a:r>
              <a:rPr lang="en-US" sz="2800" dirty="0" smtClean="0"/>
              <a:t>events (such </a:t>
            </a:r>
            <a:r>
              <a:rPr lang="en-US" sz="2800" dirty="0"/>
              <a:t>as </a:t>
            </a:r>
            <a:r>
              <a:rPr lang="en-US" sz="2800" dirty="0" smtClean="0"/>
              <a:t>client’s self-talk</a:t>
            </a:r>
            <a:r>
              <a:rPr lang="en-US" sz="2800" dirty="0"/>
              <a:t>) as mediators of </a:t>
            </a:r>
            <a:r>
              <a:rPr lang="en-US" sz="2800" dirty="0" smtClean="0"/>
              <a:t>behavior change.</a:t>
            </a:r>
            <a:endParaRPr lang="en-US" sz="2800" dirty="0"/>
          </a:p>
        </p:txBody>
      </p:sp>
    </p:spTree>
    <p:extLst>
      <p:ext uri="{BB962C8B-B14F-4D97-AF65-F5344CB8AC3E}">
        <p14:creationId xmlns:p14="http://schemas.microsoft.com/office/powerpoint/2010/main" xmlns="" val="21945802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Psychology and Arts</a:t>
            </a:r>
            <a:endParaRPr lang="en-US" sz="4800" dirty="0"/>
          </a:p>
        </p:txBody>
      </p:sp>
      <p:sp>
        <p:nvSpPr>
          <p:cNvPr id="3" name="Content Placeholder 2"/>
          <p:cNvSpPr>
            <a:spLocks noGrp="1"/>
          </p:cNvSpPr>
          <p:nvPr>
            <p:ph idx="1"/>
          </p:nvPr>
        </p:nvSpPr>
        <p:spPr/>
        <p:txBody>
          <a:bodyPr/>
          <a:lstStyle/>
          <a:p>
            <a:r>
              <a:rPr lang="en-US" dirty="0" smtClean="0"/>
              <a:t>Art </a:t>
            </a:r>
            <a:r>
              <a:rPr lang="en-US" dirty="0"/>
              <a:t>can be an effective tool in mental health treatment</a:t>
            </a:r>
            <a:r>
              <a:rPr lang="en-US" dirty="0" smtClean="0"/>
              <a:t>.</a:t>
            </a:r>
          </a:p>
          <a:p>
            <a:pPr marL="0" indent="0" algn="ctr">
              <a:buNone/>
            </a:pPr>
            <a:r>
              <a:rPr lang="en-US" sz="2800" dirty="0">
                <a:solidFill>
                  <a:schemeClr val="tx2">
                    <a:lumMod val="50000"/>
                  </a:schemeClr>
                </a:solidFill>
              </a:rPr>
              <a:t>What could art possibly have </a:t>
            </a:r>
            <a:endParaRPr lang="en-US" sz="2800" dirty="0" smtClean="0">
              <a:solidFill>
                <a:schemeClr val="tx2">
                  <a:lumMod val="50000"/>
                </a:schemeClr>
              </a:solidFill>
            </a:endParaRPr>
          </a:p>
          <a:p>
            <a:pPr marL="0" indent="0" algn="ctr">
              <a:buNone/>
            </a:pPr>
            <a:r>
              <a:rPr lang="en-US" sz="2800" dirty="0" smtClean="0">
                <a:solidFill>
                  <a:schemeClr val="tx2">
                    <a:lumMod val="50000"/>
                  </a:schemeClr>
                </a:solidFill>
              </a:rPr>
              <a:t>to </a:t>
            </a:r>
            <a:r>
              <a:rPr lang="en-US" sz="2800" dirty="0">
                <a:solidFill>
                  <a:schemeClr val="tx2">
                    <a:lumMod val="50000"/>
                  </a:schemeClr>
                </a:solidFill>
              </a:rPr>
              <a:t>do with psychotherapy? </a:t>
            </a:r>
            <a:endParaRPr lang="en-US" sz="2800" dirty="0" smtClean="0">
              <a:solidFill>
                <a:schemeClr val="tx2">
                  <a:lumMod val="50000"/>
                </a:schemeClr>
              </a:solidFill>
            </a:endParaRPr>
          </a:p>
          <a:p>
            <a:pPr>
              <a:buFontTx/>
              <a:buChar char="-"/>
            </a:pPr>
            <a:r>
              <a:rPr lang="en-US" dirty="0" smtClean="0"/>
              <a:t>As </a:t>
            </a:r>
            <a:r>
              <a:rPr lang="en-US" dirty="0"/>
              <a:t>an expressive medium, art can be used to help clients communicate, overcome stress and explore different aspects of their own personality</a:t>
            </a:r>
            <a:r>
              <a:rPr lang="en-US" dirty="0" smtClean="0"/>
              <a:t>.</a:t>
            </a:r>
          </a:p>
          <a:p>
            <a:pPr marL="0" indent="0" algn="ctr">
              <a:buNone/>
            </a:pPr>
            <a:r>
              <a:rPr lang="en-US" sz="2800" dirty="0" smtClean="0">
                <a:solidFill>
                  <a:schemeClr val="tx2">
                    <a:lumMod val="75000"/>
                  </a:schemeClr>
                </a:solidFill>
              </a:rPr>
              <a:t>“In </a:t>
            </a:r>
            <a:r>
              <a:rPr lang="en-US" sz="2800" dirty="0">
                <a:solidFill>
                  <a:schemeClr val="tx2">
                    <a:lumMod val="75000"/>
                  </a:schemeClr>
                </a:solidFill>
              </a:rPr>
              <a:t>psychology, the use of artistic methods to treat psychological disorders and enhance mental health is known as art </a:t>
            </a:r>
            <a:r>
              <a:rPr lang="en-US" sz="2800" dirty="0" smtClean="0">
                <a:solidFill>
                  <a:schemeClr val="tx2">
                    <a:lumMod val="75000"/>
                  </a:schemeClr>
                </a:solidFill>
              </a:rPr>
              <a:t>therapy”.</a:t>
            </a:r>
            <a:endParaRPr lang="en-US" sz="2800" dirty="0">
              <a:solidFill>
                <a:schemeClr val="tx2">
                  <a:lumMod val="75000"/>
                </a:schemeClr>
              </a:solidFill>
            </a:endParaRPr>
          </a:p>
        </p:txBody>
      </p:sp>
    </p:spTree>
    <p:extLst>
      <p:ext uri="{BB962C8B-B14F-4D97-AF65-F5344CB8AC3E}">
        <p14:creationId xmlns:p14="http://schemas.microsoft.com/office/powerpoint/2010/main" xmlns="" val="15855208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Art Therapy</a:t>
            </a:r>
            <a:endParaRPr lang="en-US" sz="4800" dirty="0"/>
          </a:p>
        </p:txBody>
      </p:sp>
      <p:sp>
        <p:nvSpPr>
          <p:cNvPr id="3" name="Content Placeholder 2"/>
          <p:cNvSpPr>
            <a:spLocks noGrp="1"/>
          </p:cNvSpPr>
          <p:nvPr>
            <p:ph idx="1"/>
          </p:nvPr>
        </p:nvSpPr>
        <p:spPr/>
        <p:txBody>
          <a:bodyPr>
            <a:normAutofit lnSpcReduction="10000"/>
          </a:bodyPr>
          <a:lstStyle/>
          <a:p>
            <a:r>
              <a:rPr lang="en-US" dirty="0"/>
              <a:t>Art therapy </a:t>
            </a:r>
            <a:r>
              <a:rPr lang="en-US" dirty="0" smtClean="0"/>
              <a:t>integrates</a:t>
            </a:r>
          </a:p>
          <a:p>
            <a:pPr marL="0" indent="0">
              <a:buNone/>
            </a:pPr>
            <a:r>
              <a:rPr lang="en-US" dirty="0" smtClean="0"/>
              <a:t>  psychotherapeutic </a:t>
            </a:r>
          </a:p>
          <a:p>
            <a:pPr marL="0" indent="0">
              <a:buNone/>
            </a:pPr>
            <a:r>
              <a:rPr lang="en-US" dirty="0"/>
              <a:t> </a:t>
            </a:r>
            <a:r>
              <a:rPr lang="en-US" dirty="0" smtClean="0"/>
              <a:t> techniques </a:t>
            </a:r>
            <a:r>
              <a:rPr lang="en-US" dirty="0"/>
              <a:t>with </a:t>
            </a:r>
            <a:r>
              <a:rPr lang="en-US" dirty="0" smtClean="0"/>
              <a:t>the</a:t>
            </a:r>
          </a:p>
          <a:p>
            <a:pPr marL="0" indent="0">
              <a:buNone/>
            </a:pPr>
            <a:r>
              <a:rPr lang="en-US" dirty="0"/>
              <a:t> </a:t>
            </a:r>
            <a:r>
              <a:rPr lang="en-US" dirty="0" smtClean="0"/>
              <a:t> </a:t>
            </a:r>
            <a:r>
              <a:rPr lang="en-US" dirty="0"/>
              <a:t>creative process to </a:t>
            </a:r>
            <a:endParaRPr lang="en-US" dirty="0" smtClean="0"/>
          </a:p>
          <a:p>
            <a:pPr marL="0" indent="0">
              <a:buNone/>
            </a:pPr>
            <a:r>
              <a:rPr lang="en-US" dirty="0"/>
              <a:t> </a:t>
            </a:r>
            <a:r>
              <a:rPr lang="en-US" dirty="0" smtClean="0"/>
              <a:t> improve </a:t>
            </a:r>
            <a:r>
              <a:rPr lang="en-US" dirty="0"/>
              <a:t>mental health </a:t>
            </a:r>
            <a:endParaRPr lang="en-US" dirty="0" smtClean="0"/>
          </a:p>
          <a:p>
            <a:pPr marL="0" indent="0">
              <a:buNone/>
            </a:pPr>
            <a:r>
              <a:rPr lang="en-US" dirty="0"/>
              <a:t> </a:t>
            </a:r>
            <a:r>
              <a:rPr lang="en-US" dirty="0" smtClean="0"/>
              <a:t> and </a:t>
            </a:r>
            <a:r>
              <a:rPr lang="en-US" dirty="0"/>
              <a:t>well-being. </a:t>
            </a:r>
            <a:endParaRPr lang="en-US" dirty="0" smtClean="0"/>
          </a:p>
          <a:p>
            <a:r>
              <a:rPr lang="en-US" dirty="0" smtClean="0"/>
              <a:t>The </a:t>
            </a:r>
            <a:r>
              <a:rPr lang="en-US" dirty="0"/>
              <a:t>American Art </a:t>
            </a:r>
            <a:endParaRPr lang="en-US" dirty="0" smtClean="0"/>
          </a:p>
          <a:p>
            <a:pPr marL="0" indent="0">
              <a:buNone/>
            </a:pPr>
            <a:r>
              <a:rPr lang="en-US" dirty="0" smtClean="0"/>
              <a:t>  Therapy </a:t>
            </a:r>
            <a:r>
              <a:rPr lang="en-US" dirty="0"/>
              <a:t>Association </a:t>
            </a:r>
            <a:endParaRPr lang="en-US" dirty="0" smtClean="0"/>
          </a:p>
          <a:p>
            <a:pPr marL="0" indent="0">
              <a:buNone/>
            </a:pPr>
            <a:r>
              <a:rPr lang="en-US" dirty="0"/>
              <a:t> </a:t>
            </a:r>
            <a:r>
              <a:rPr lang="en-US" dirty="0" smtClean="0"/>
              <a:t> describes </a:t>
            </a:r>
            <a:r>
              <a:rPr lang="en-US" dirty="0"/>
              <a:t>art therapy </a:t>
            </a:r>
            <a:r>
              <a:rPr lang="en-US" dirty="0" smtClean="0"/>
              <a:t>as</a:t>
            </a:r>
          </a:p>
          <a:p>
            <a:pPr marL="0" indent="0">
              <a:buNone/>
            </a:pPr>
            <a:r>
              <a:rPr lang="en-US" dirty="0"/>
              <a:t> </a:t>
            </a:r>
            <a:r>
              <a:rPr lang="en-US" dirty="0" smtClean="0"/>
              <a:t> </a:t>
            </a:r>
            <a:r>
              <a:rPr lang="en-US" dirty="0"/>
              <a:t>"a mental health profession that uses the creative process </a:t>
            </a:r>
            <a:r>
              <a:rPr lang="en-US" dirty="0" smtClean="0"/>
              <a:t> of </a:t>
            </a:r>
            <a:r>
              <a:rPr lang="en-US" dirty="0"/>
              <a:t>art making to improve and enhance the physical, mental and emotional well-being of individuals of all ages. </a:t>
            </a:r>
            <a:endParaRPr lang="en-US"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114800" y="1762125"/>
            <a:ext cx="4286250" cy="3333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338628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Art Therapy</a:t>
            </a:r>
          </a:p>
        </p:txBody>
      </p:sp>
      <p:sp>
        <p:nvSpPr>
          <p:cNvPr id="3" name="Content Placeholder 2"/>
          <p:cNvSpPr>
            <a:spLocks noGrp="1"/>
          </p:cNvSpPr>
          <p:nvPr>
            <p:ph idx="1"/>
          </p:nvPr>
        </p:nvSpPr>
        <p:spPr/>
        <p:txBody>
          <a:bodyPr/>
          <a:lstStyle/>
          <a:p>
            <a:r>
              <a:rPr lang="en-US" dirty="0"/>
              <a:t>It is based on the belief that the creative process involved in artistic self-expression helps people to resolve conflicts and problems, develop interpersonal skills, manage behavior, reduce stress, increase self-esteem and self-awareness, and achieve insight."</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8200" y="4120861"/>
            <a:ext cx="2371725" cy="1924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114800" y="3636534"/>
            <a:ext cx="4343400" cy="28927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587059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What is Art Therapy?</a:t>
            </a:r>
            <a:endParaRPr lang="en-US" sz="4800" dirty="0"/>
          </a:p>
        </p:txBody>
      </p:sp>
      <p:sp>
        <p:nvSpPr>
          <p:cNvPr id="5" name="Content Placeholder 4"/>
          <p:cNvSpPr>
            <a:spLocks noGrp="1"/>
          </p:cNvSpPr>
          <p:nvPr>
            <p:ph idx="1"/>
          </p:nvPr>
        </p:nvSpPr>
        <p:spPr/>
        <p:txBody>
          <a:bodyPr/>
          <a:lstStyle/>
          <a:p>
            <a:r>
              <a:rPr lang="en-US" dirty="0" smtClean="0"/>
              <a:t>Video 4</a:t>
            </a:r>
            <a:endParaRPr lang="en-US" dirty="0"/>
          </a:p>
        </p:txBody>
      </p:sp>
      <p:pic>
        <p:nvPicPr>
          <p:cNvPr id="6" name="Video 4- Art Therapy.mp4">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rot="10800000" flipH="1" flipV="1">
            <a:off x="1447800" y="2133599"/>
            <a:ext cx="6553200" cy="4248147"/>
          </a:xfrm>
          <a:prstGeom prst="rect">
            <a:avLst/>
          </a:prstGeom>
        </p:spPr>
      </p:pic>
    </p:spTree>
    <p:extLst>
      <p:ext uri="{BB962C8B-B14F-4D97-AF65-F5344CB8AC3E}">
        <p14:creationId xmlns:p14="http://schemas.microsoft.com/office/powerpoint/2010/main" xmlns="" val="13316523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Psychology and Pharmacology</a:t>
            </a:r>
            <a:endParaRPr lang="en-US" sz="4400" dirty="0"/>
          </a:p>
        </p:txBody>
      </p:sp>
      <p:sp>
        <p:nvSpPr>
          <p:cNvPr id="3" name="Content Placeholder 2"/>
          <p:cNvSpPr>
            <a:spLocks noGrp="1"/>
          </p:cNvSpPr>
          <p:nvPr>
            <p:ph idx="1"/>
          </p:nvPr>
        </p:nvSpPr>
        <p:spPr/>
        <p:txBody>
          <a:bodyPr>
            <a:normAutofit/>
          </a:bodyPr>
          <a:lstStyle/>
          <a:p>
            <a:r>
              <a:rPr lang="en-US" dirty="0"/>
              <a:t> Tricyclic antidepressants have been shown to enhance the effect of exposure therapy upon agoraphobic patients, and it can be argued that the therapeutic success of cognitive therapy in the treatment of anxiety disorders depends upon guided exposure to threatening situations. </a:t>
            </a:r>
            <a:endParaRPr lang="en-US" dirty="0" smtClean="0"/>
          </a:p>
          <a:p>
            <a:r>
              <a:rPr lang="en-US" dirty="0" smtClean="0"/>
              <a:t>A </a:t>
            </a:r>
            <a:r>
              <a:rPr lang="en-US" dirty="0"/>
              <a:t>consideration of the effects of agents already in use for the treatment of anxiety, and experimental and neuroanatomical findings, suggests that pathological anxiety might well include relatively independent abnormalities of autonomic regulation and psychological reactivity. </a:t>
            </a:r>
          </a:p>
        </p:txBody>
      </p:sp>
    </p:spTree>
    <p:extLst>
      <p:ext uri="{BB962C8B-B14F-4D97-AF65-F5344CB8AC3E}">
        <p14:creationId xmlns:p14="http://schemas.microsoft.com/office/powerpoint/2010/main" xmlns="" val="16544900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Psychology and Pharmacology</a:t>
            </a:r>
          </a:p>
        </p:txBody>
      </p:sp>
      <p:sp>
        <p:nvSpPr>
          <p:cNvPr id="3" name="Content Placeholder 2"/>
          <p:cNvSpPr>
            <a:spLocks noGrp="1"/>
          </p:cNvSpPr>
          <p:nvPr>
            <p:ph idx="1"/>
          </p:nvPr>
        </p:nvSpPr>
        <p:spPr/>
        <p:txBody>
          <a:bodyPr/>
          <a:lstStyle/>
          <a:p>
            <a:r>
              <a:rPr lang="en-US" dirty="0"/>
              <a:t>Proper evaluation of these new compounds is therefore going to require careful evaluation of their cognitive and </a:t>
            </a:r>
            <a:r>
              <a:rPr lang="en-US" dirty="0" smtClean="0"/>
              <a:t>behavioral </a:t>
            </a:r>
            <a:r>
              <a:rPr lang="en-US" dirty="0"/>
              <a:t>effects, as well as their physiology. This work should, therefore, draw the contributions of clinical pharmacology and clinical psychology closer together rather than drive them further apart.</a:t>
            </a:r>
          </a:p>
          <a:p>
            <a:endParaRPr lang="en-US" dirty="0"/>
          </a:p>
        </p:txBody>
      </p:sp>
    </p:spTree>
    <p:extLst>
      <p:ext uri="{BB962C8B-B14F-4D97-AF65-F5344CB8AC3E}">
        <p14:creationId xmlns:p14="http://schemas.microsoft.com/office/powerpoint/2010/main" xmlns="" val="34173287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Psychology and </a:t>
            </a:r>
            <a:r>
              <a:rPr lang="en-US" sz="4800" dirty="0" smtClean="0"/>
              <a:t>Medicine</a:t>
            </a:r>
            <a:endParaRPr lang="en-US" sz="4800" dirty="0"/>
          </a:p>
        </p:txBody>
      </p:sp>
      <p:sp>
        <p:nvSpPr>
          <p:cNvPr id="3" name="Content Placeholder 2"/>
          <p:cNvSpPr>
            <a:spLocks noGrp="1"/>
          </p:cNvSpPr>
          <p:nvPr>
            <p:ph idx="1"/>
          </p:nvPr>
        </p:nvSpPr>
        <p:spPr/>
        <p:txBody>
          <a:bodyPr/>
          <a:lstStyle/>
          <a:p>
            <a:r>
              <a:rPr lang="en-US" dirty="0"/>
              <a:t>The importance of psychology for medicine is being increasingly </a:t>
            </a:r>
            <a:r>
              <a:rPr lang="en-US" dirty="0" smtClean="0"/>
              <a:t>recognized </a:t>
            </a:r>
            <a:r>
              <a:rPr lang="en-US" dirty="0"/>
              <a:t>and psychological topics are now included in most medical </a:t>
            </a:r>
            <a:r>
              <a:rPr lang="en-US" dirty="0" smtClean="0"/>
              <a:t>curricula.</a:t>
            </a:r>
          </a:p>
          <a:p>
            <a:r>
              <a:rPr lang="en-US" dirty="0"/>
              <a:t>Doctors </a:t>
            </a:r>
            <a:r>
              <a:rPr lang="en-US" dirty="0" smtClean="0"/>
              <a:t>emphasized </a:t>
            </a:r>
            <a:r>
              <a:rPr lang="en-US" dirty="0"/>
              <a:t>the need for a greater incorporation of psychological and social sciences in medical </a:t>
            </a:r>
            <a:r>
              <a:rPr lang="en-US" dirty="0" smtClean="0"/>
              <a:t>training.</a:t>
            </a:r>
          </a:p>
          <a:p>
            <a:r>
              <a:rPr lang="en-US" dirty="0"/>
              <a:t>This rests on a wealth of research </a:t>
            </a:r>
            <a:r>
              <a:rPr lang="en-US" dirty="0" smtClean="0"/>
              <a:t>evidence </a:t>
            </a:r>
            <a:r>
              <a:rPr lang="en-US" dirty="0"/>
              <a:t>that psychological factors are important in many aspects of physical and mental </a:t>
            </a:r>
            <a:r>
              <a:rPr lang="en-US" dirty="0" smtClean="0"/>
              <a:t>health.</a:t>
            </a:r>
          </a:p>
          <a:p>
            <a:endParaRPr lang="en-US" dirty="0" smtClean="0"/>
          </a:p>
          <a:p>
            <a:endParaRPr lang="en-US" dirty="0"/>
          </a:p>
        </p:txBody>
      </p:sp>
    </p:spTree>
    <p:extLst>
      <p:ext uri="{BB962C8B-B14F-4D97-AF65-F5344CB8AC3E}">
        <p14:creationId xmlns:p14="http://schemas.microsoft.com/office/powerpoint/2010/main" xmlns="" val="21993581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Medical Psychology</a:t>
            </a:r>
            <a:endParaRPr lang="en-US" sz="4800" dirty="0"/>
          </a:p>
        </p:txBody>
      </p:sp>
      <p:sp>
        <p:nvSpPr>
          <p:cNvPr id="3" name="Content Placeholder 2"/>
          <p:cNvSpPr>
            <a:spLocks noGrp="1"/>
          </p:cNvSpPr>
          <p:nvPr>
            <p:ph idx="1"/>
          </p:nvPr>
        </p:nvSpPr>
        <p:spPr/>
        <p:txBody>
          <a:bodyPr>
            <a:normAutofit/>
          </a:bodyPr>
          <a:lstStyle/>
          <a:p>
            <a:r>
              <a:rPr lang="en-US" dirty="0"/>
              <a:t>Medical psychology is the application of psychological principles to the practice of medicine for both physical and mental disorders. </a:t>
            </a:r>
            <a:endParaRPr lang="en-US" dirty="0" smtClean="0"/>
          </a:p>
          <a:p>
            <a:endParaRPr lang="en-US" dirty="0" smtClean="0"/>
          </a:p>
          <a:p>
            <a:r>
              <a:rPr lang="en-US" dirty="0" smtClean="0"/>
              <a:t>The </a:t>
            </a:r>
            <a:r>
              <a:rPr lang="en-US" dirty="0"/>
              <a:t>American Psychological </a:t>
            </a:r>
            <a:endParaRPr lang="en-US" dirty="0" smtClean="0"/>
          </a:p>
          <a:p>
            <a:pPr marL="0" indent="0">
              <a:buNone/>
            </a:pPr>
            <a:r>
              <a:rPr lang="en-US" dirty="0"/>
              <a:t> </a:t>
            </a:r>
            <a:r>
              <a:rPr lang="en-US" dirty="0" smtClean="0"/>
              <a:t> Association </a:t>
            </a:r>
            <a:r>
              <a:rPr lang="en-US" dirty="0"/>
              <a:t>(APA) defines </a:t>
            </a:r>
            <a:endParaRPr lang="en-US" dirty="0" smtClean="0"/>
          </a:p>
          <a:p>
            <a:pPr marL="0" indent="0">
              <a:buNone/>
            </a:pPr>
            <a:r>
              <a:rPr lang="en-US" dirty="0"/>
              <a:t> </a:t>
            </a:r>
            <a:r>
              <a:rPr lang="en-US" dirty="0" smtClean="0"/>
              <a:t> medical </a:t>
            </a:r>
            <a:r>
              <a:rPr lang="en-US" dirty="0"/>
              <a:t>psychology as </a:t>
            </a:r>
            <a:endParaRPr lang="en-US" dirty="0" smtClean="0"/>
          </a:p>
          <a:p>
            <a:pPr marL="0" indent="0">
              <a:buNone/>
            </a:pPr>
            <a:r>
              <a:rPr lang="en-US" dirty="0"/>
              <a:t> </a:t>
            </a:r>
            <a:r>
              <a:rPr lang="en-US" dirty="0" smtClean="0"/>
              <a:t>"</a:t>
            </a:r>
            <a:r>
              <a:rPr lang="en-US" dirty="0"/>
              <a:t>that branch of </a:t>
            </a:r>
            <a:r>
              <a:rPr lang="en-US" dirty="0" smtClean="0"/>
              <a:t>psychology</a:t>
            </a:r>
          </a:p>
          <a:p>
            <a:pPr marL="0" indent="0">
              <a:buNone/>
            </a:pPr>
            <a:r>
              <a:rPr lang="en-US" dirty="0"/>
              <a:t> </a:t>
            </a:r>
            <a:r>
              <a:rPr lang="en-US" dirty="0" smtClean="0"/>
              <a:t> </a:t>
            </a:r>
            <a:r>
              <a:rPr lang="en-US" dirty="0"/>
              <a:t>that </a:t>
            </a:r>
            <a:r>
              <a:rPr lang="en-US" dirty="0" smtClean="0"/>
              <a:t>integrates body &amp;mental.</a:t>
            </a:r>
            <a:endParaRPr lang="en-US" dirty="0" smtClean="0"/>
          </a:p>
          <a:p>
            <a:pPr marL="0" indent="0">
              <a:buNone/>
            </a:pPr>
            <a:endParaRPr lang="en-US" dirty="0"/>
          </a:p>
        </p:txBody>
      </p:sp>
      <p:pic>
        <p:nvPicPr>
          <p:cNvPr id="5123" name="Picture 3" descr="C:\Users\Anum Naseer\Desktop\Untitled.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00600" y="2667000"/>
            <a:ext cx="3572850" cy="297338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94133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Medical Psychology</a:t>
            </a:r>
          </a:p>
        </p:txBody>
      </p:sp>
      <p:sp>
        <p:nvSpPr>
          <p:cNvPr id="3" name="Content Placeholder 2"/>
          <p:cNvSpPr>
            <a:spLocks noGrp="1"/>
          </p:cNvSpPr>
          <p:nvPr>
            <p:ph idx="1"/>
          </p:nvPr>
        </p:nvSpPr>
        <p:spPr/>
        <p:txBody>
          <a:bodyPr/>
          <a:lstStyle/>
          <a:p>
            <a:pPr marL="0" indent="0">
              <a:buNone/>
            </a:pPr>
            <a:r>
              <a:rPr lang="en-US" dirty="0" smtClean="0"/>
              <a:t> psychotherapeutic </a:t>
            </a:r>
            <a:r>
              <a:rPr lang="en-US" dirty="0"/>
              <a:t>modalities </a:t>
            </a:r>
            <a:r>
              <a:rPr lang="en-US" dirty="0" smtClean="0"/>
              <a:t>into </a:t>
            </a:r>
            <a:r>
              <a:rPr lang="en-US" dirty="0"/>
              <a:t>the management of mental </a:t>
            </a:r>
            <a:r>
              <a:rPr lang="en-US" dirty="0" smtClean="0"/>
              <a:t>illness </a:t>
            </a:r>
            <a:r>
              <a:rPr lang="en-US" dirty="0"/>
              <a:t>and emotional, </a:t>
            </a:r>
            <a:r>
              <a:rPr lang="en-US" dirty="0" smtClean="0"/>
              <a:t>cognitive, behavioral </a:t>
            </a:r>
            <a:r>
              <a:rPr lang="en-US" dirty="0"/>
              <a:t>and substance use </a:t>
            </a:r>
            <a:r>
              <a:rPr lang="en-US" dirty="0" smtClean="0"/>
              <a:t>disorders</a:t>
            </a:r>
            <a:r>
              <a:rPr lang="en-US" dirty="0"/>
              <a:t>". </a:t>
            </a:r>
          </a:p>
          <a:p>
            <a:r>
              <a:rPr lang="en-US" dirty="0"/>
              <a:t>A medical psychologist </a:t>
            </a:r>
            <a:endParaRPr lang="en-US" dirty="0" smtClean="0"/>
          </a:p>
          <a:p>
            <a:pPr marL="0" indent="0">
              <a:buNone/>
            </a:pPr>
            <a:r>
              <a:rPr lang="en-US" dirty="0"/>
              <a:t>  </a:t>
            </a:r>
            <a:r>
              <a:rPr lang="en-US" dirty="0" smtClean="0"/>
              <a:t>does </a:t>
            </a:r>
            <a:r>
              <a:rPr lang="en-US" dirty="0"/>
              <a:t>not automatically </a:t>
            </a:r>
            <a:endParaRPr lang="en-US" dirty="0" smtClean="0"/>
          </a:p>
          <a:p>
            <a:pPr marL="0" indent="0">
              <a:buNone/>
            </a:pPr>
            <a:r>
              <a:rPr lang="en-US" dirty="0"/>
              <a:t> </a:t>
            </a:r>
            <a:r>
              <a:rPr lang="en-US" dirty="0" smtClean="0"/>
              <a:t> equate </a:t>
            </a:r>
            <a:r>
              <a:rPr lang="en-US" dirty="0"/>
              <a:t>with a </a:t>
            </a:r>
            <a:r>
              <a:rPr lang="en-US" dirty="0" smtClean="0"/>
              <a:t>psychologist</a:t>
            </a:r>
          </a:p>
          <a:p>
            <a:pPr marL="0" indent="0">
              <a:buNone/>
            </a:pPr>
            <a:r>
              <a:rPr lang="en-US" dirty="0"/>
              <a:t> </a:t>
            </a:r>
            <a:r>
              <a:rPr lang="en-US" dirty="0" smtClean="0"/>
              <a:t> </a:t>
            </a:r>
            <a:r>
              <a:rPr lang="en-US" dirty="0"/>
              <a:t>who has the authority to </a:t>
            </a:r>
            <a:endParaRPr lang="en-US" dirty="0" smtClean="0"/>
          </a:p>
          <a:p>
            <a:pPr marL="0" indent="0">
              <a:buNone/>
            </a:pPr>
            <a:r>
              <a:rPr lang="en-US" dirty="0"/>
              <a:t> </a:t>
            </a:r>
            <a:r>
              <a:rPr lang="en-US" dirty="0" smtClean="0"/>
              <a:t> prescribe medication.</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419600" y="2438400"/>
            <a:ext cx="3962400" cy="32359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861267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Medical Psychology</a:t>
            </a:r>
          </a:p>
        </p:txBody>
      </p:sp>
      <p:sp>
        <p:nvSpPr>
          <p:cNvPr id="3" name="Content Placeholder 2"/>
          <p:cNvSpPr>
            <a:spLocks noGrp="1"/>
          </p:cNvSpPr>
          <p:nvPr>
            <p:ph idx="1"/>
          </p:nvPr>
        </p:nvSpPr>
        <p:spPr/>
        <p:txBody>
          <a:bodyPr>
            <a:normAutofit fontScale="92500"/>
          </a:bodyPr>
          <a:lstStyle/>
          <a:p>
            <a:r>
              <a:rPr lang="en-US" dirty="0"/>
              <a:t>Medical psychologists apply psychological theories, scientific psychological findings, and </a:t>
            </a:r>
            <a:endParaRPr lang="en-US" dirty="0" smtClean="0"/>
          </a:p>
          <a:p>
            <a:pPr marL="0" indent="0">
              <a:buNone/>
            </a:pPr>
            <a:r>
              <a:rPr lang="en-US" dirty="0"/>
              <a:t> </a:t>
            </a:r>
            <a:r>
              <a:rPr lang="en-US" dirty="0" smtClean="0"/>
              <a:t> techniques </a:t>
            </a:r>
            <a:r>
              <a:rPr lang="en-US" dirty="0"/>
              <a:t>of psychotherapy, </a:t>
            </a:r>
            <a:r>
              <a:rPr lang="en-US" dirty="0" smtClean="0"/>
              <a:t>behavior</a:t>
            </a:r>
          </a:p>
          <a:p>
            <a:pPr marL="0" indent="0">
              <a:buNone/>
            </a:pPr>
            <a:r>
              <a:rPr lang="en-US" dirty="0"/>
              <a:t> </a:t>
            </a:r>
            <a:r>
              <a:rPr lang="en-US" dirty="0" smtClean="0"/>
              <a:t> </a:t>
            </a:r>
            <a:r>
              <a:rPr lang="en-US" dirty="0"/>
              <a:t>modification, cognitive, interpersonal, </a:t>
            </a:r>
            <a:endParaRPr lang="en-US" dirty="0" smtClean="0"/>
          </a:p>
          <a:p>
            <a:pPr marL="0" indent="0">
              <a:buNone/>
            </a:pPr>
            <a:r>
              <a:rPr lang="en-US" dirty="0"/>
              <a:t> </a:t>
            </a:r>
            <a:r>
              <a:rPr lang="en-US" dirty="0" smtClean="0"/>
              <a:t> family</a:t>
            </a:r>
            <a:r>
              <a:rPr lang="en-US" dirty="0"/>
              <a:t>, and life-style therapy to </a:t>
            </a:r>
            <a:r>
              <a:rPr lang="en-US" dirty="0" smtClean="0"/>
              <a:t>improve</a:t>
            </a:r>
          </a:p>
          <a:p>
            <a:pPr marL="0" indent="0">
              <a:buNone/>
            </a:pPr>
            <a:r>
              <a:rPr lang="en-US" dirty="0"/>
              <a:t> </a:t>
            </a:r>
            <a:r>
              <a:rPr lang="en-US" dirty="0" smtClean="0"/>
              <a:t> </a:t>
            </a:r>
            <a:r>
              <a:rPr lang="en-US" dirty="0"/>
              <a:t>the psychological and physical </a:t>
            </a:r>
            <a:r>
              <a:rPr lang="en-US" dirty="0" smtClean="0"/>
              <a:t>health</a:t>
            </a:r>
          </a:p>
          <a:p>
            <a:pPr marL="0" indent="0">
              <a:buNone/>
            </a:pPr>
            <a:r>
              <a:rPr lang="en-US" dirty="0"/>
              <a:t> </a:t>
            </a:r>
            <a:r>
              <a:rPr lang="en-US" dirty="0" smtClean="0"/>
              <a:t> </a:t>
            </a:r>
            <a:r>
              <a:rPr lang="en-US" dirty="0"/>
              <a:t>of the patient</a:t>
            </a:r>
            <a:r>
              <a:rPr lang="en-US" dirty="0" smtClean="0"/>
              <a:t>.</a:t>
            </a:r>
          </a:p>
          <a:p>
            <a:r>
              <a:rPr lang="en-US" dirty="0" smtClean="0"/>
              <a:t> </a:t>
            </a:r>
            <a:r>
              <a:rPr lang="en-US" dirty="0"/>
              <a:t>Clinical psychologists with post doctoral specialty training as medical psychologists are the practitioners with refined skills in clinical observation in of the field of psychology, learning, central nervous system adaptation and change, and adaptation and lifestyle change applying a number of different methods in several different mediums of treatment.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19800" y="2057400"/>
            <a:ext cx="1828800" cy="17405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5327009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983</TotalTime>
  <Words>2968</Words>
  <Application>Microsoft Office PowerPoint</Application>
  <PresentationFormat>On-screen Show (4:3)</PresentationFormat>
  <Paragraphs>241</Paragraphs>
  <Slides>41</Slides>
  <Notes>0</Notes>
  <HiddenSlides>0</HiddenSlides>
  <MMClips>4</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Clarity</vt:lpstr>
      <vt:lpstr>Relationship of Psychology with other disciplines</vt:lpstr>
      <vt:lpstr>Links with other disciplines</vt:lpstr>
      <vt:lpstr>Science</vt:lpstr>
      <vt:lpstr>Mathematics and statistics</vt:lpstr>
      <vt:lpstr>Health &amp; Media studies</vt:lpstr>
      <vt:lpstr>English</vt:lpstr>
      <vt:lpstr>Psychology and Science</vt:lpstr>
      <vt:lpstr>Psychology and Science</vt:lpstr>
      <vt:lpstr>Psychology and Science</vt:lpstr>
      <vt:lpstr>Psychology and Science</vt:lpstr>
      <vt:lpstr>Psychology and Anthropology</vt:lpstr>
      <vt:lpstr>Psychology and Anthropology</vt:lpstr>
      <vt:lpstr>Psychology and Anthropology</vt:lpstr>
      <vt:lpstr>Psychology and Philosophy</vt:lpstr>
      <vt:lpstr>Psychology and Philosophy</vt:lpstr>
      <vt:lpstr>Psychology and Education</vt:lpstr>
      <vt:lpstr>Psychology and Education</vt:lpstr>
      <vt:lpstr>Psychology and Education</vt:lpstr>
      <vt:lpstr>Engineering and Psychology</vt:lpstr>
      <vt:lpstr>Engineering and Psychology</vt:lpstr>
      <vt:lpstr>Engineering and Psychology</vt:lpstr>
      <vt:lpstr>Psychology and Mathematics</vt:lpstr>
      <vt:lpstr>Psychology and Mathematics</vt:lpstr>
      <vt:lpstr>Psychology and Mathematics</vt:lpstr>
      <vt:lpstr>Psychology and Physics</vt:lpstr>
      <vt:lpstr>Psychology and Behavior Therapy</vt:lpstr>
      <vt:lpstr> Psychology and BehaviorTherapy </vt:lpstr>
      <vt:lpstr>Exposure Therapies</vt:lpstr>
      <vt:lpstr>Exposure Therapy-Example</vt:lpstr>
      <vt:lpstr>Four Aspects of BehaviorTherapy</vt:lpstr>
      <vt:lpstr>Four Aspects of BehaviorTherapy</vt:lpstr>
      <vt:lpstr>Psychology and Arts</vt:lpstr>
      <vt:lpstr>Art Therapy</vt:lpstr>
      <vt:lpstr>Art Therapy</vt:lpstr>
      <vt:lpstr>What is Art Therapy?</vt:lpstr>
      <vt:lpstr>Psychology and Pharmacology</vt:lpstr>
      <vt:lpstr>Psychology and Pharmacology</vt:lpstr>
      <vt:lpstr>Psychology and Medicine</vt:lpstr>
      <vt:lpstr>Medical Psychology</vt:lpstr>
      <vt:lpstr>Medical Psychology</vt:lpstr>
      <vt:lpstr>Medical Psychology</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 of Psychology with other disciplines</dc:title>
  <dc:creator>ismail - [2010]</dc:creator>
  <cp:lastModifiedBy>vcomsats</cp:lastModifiedBy>
  <cp:revision>125</cp:revision>
  <dcterms:created xsi:type="dcterms:W3CDTF">2013-04-10T09:57:19Z</dcterms:created>
  <dcterms:modified xsi:type="dcterms:W3CDTF">2013-04-15T11:34:59Z</dcterms:modified>
</cp:coreProperties>
</file>