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84" r:id="rId4"/>
    <p:sldId id="285" r:id="rId5"/>
    <p:sldId id="258" r:id="rId6"/>
    <p:sldId id="259" r:id="rId7"/>
    <p:sldId id="260" r:id="rId8"/>
    <p:sldId id="261" r:id="rId9"/>
    <p:sldId id="269" r:id="rId10"/>
    <p:sldId id="275" r:id="rId11"/>
    <p:sldId id="263" r:id="rId12"/>
    <p:sldId id="262" r:id="rId13"/>
    <p:sldId id="264" r:id="rId14"/>
    <p:sldId id="268" r:id="rId15"/>
    <p:sldId id="265" r:id="rId16"/>
    <p:sldId id="266" r:id="rId17"/>
    <p:sldId id="270" r:id="rId18"/>
    <p:sldId id="267" r:id="rId19"/>
    <p:sldId id="271" r:id="rId20"/>
    <p:sldId id="277" r:id="rId21"/>
    <p:sldId id="272" r:id="rId22"/>
    <p:sldId id="273" r:id="rId23"/>
    <p:sldId id="278" r:id="rId24"/>
    <p:sldId id="279" r:id="rId25"/>
    <p:sldId id="280" r:id="rId26"/>
    <p:sldId id="281" r:id="rId27"/>
    <p:sldId id="282" r:id="rId28"/>
    <p:sldId id="283" r:id="rId29"/>
    <p:sldId id="274" r:id="rId30"/>
    <p:sldId id="27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79" autoAdjust="0"/>
    <p:restoredTop sz="94660"/>
  </p:normalViewPr>
  <p:slideViewPr>
    <p:cSldViewPr>
      <p:cViewPr>
        <p:scale>
          <a:sx n="66" d="100"/>
          <a:sy n="66" d="100"/>
        </p:scale>
        <p:origin x="-744"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8DFD24-DE7A-4E28-AF15-4CCFB6EE8A76}"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AU"/>
        </a:p>
      </dgm:t>
    </dgm:pt>
    <dgm:pt modelId="{4331504D-7B45-41F3-A8BF-B93FC29DF8B9}">
      <dgm:prSet phldrT="[Text]"/>
      <dgm:spPr/>
      <dgm:t>
        <a:bodyPr/>
        <a:lstStyle/>
        <a:p>
          <a:r>
            <a:rPr lang="en-AU" b="1" dirty="0" smtClean="0"/>
            <a:t>Types of Crime</a:t>
          </a:r>
          <a:endParaRPr lang="en-AU" b="1" dirty="0"/>
        </a:p>
      </dgm:t>
    </dgm:pt>
    <dgm:pt modelId="{9051E942-0A14-4F86-B2A4-C5B21447E6D3}" type="parTrans" cxnId="{2B954D31-C4D4-478F-A851-BA47F0BADB38}">
      <dgm:prSet/>
      <dgm:spPr/>
      <dgm:t>
        <a:bodyPr/>
        <a:lstStyle/>
        <a:p>
          <a:endParaRPr lang="en-AU"/>
        </a:p>
      </dgm:t>
    </dgm:pt>
    <dgm:pt modelId="{43BA5D6A-8643-4C6B-AA58-E8D7079A3F3F}" type="sibTrans" cxnId="{2B954D31-C4D4-478F-A851-BA47F0BADB38}">
      <dgm:prSet/>
      <dgm:spPr/>
      <dgm:t>
        <a:bodyPr/>
        <a:lstStyle/>
        <a:p>
          <a:endParaRPr lang="en-AU"/>
        </a:p>
      </dgm:t>
    </dgm:pt>
    <dgm:pt modelId="{F183A659-E962-4BDC-892E-4A3F75093F01}">
      <dgm:prSet phldrT="[Text]" custT="1"/>
      <dgm:spPr/>
      <dgm:t>
        <a:bodyPr/>
        <a:lstStyle/>
        <a:p>
          <a:r>
            <a:rPr lang="en-AU" sz="1800" dirty="0" smtClean="0">
              <a:solidFill>
                <a:srgbClr val="FF0000"/>
              </a:solidFill>
            </a:rPr>
            <a:t>Offences against the person</a:t>
          </a:r>
          <a:endParaRPr lang="en-AU" sz="1800" dirty="0">
            <a:solidFill>
              <a:srgbClr val="FF0000"/>
            </a:solidFill>
          </a:endParaRPr>
        </a:p>
      </dgm:t>
    </dgm:pt>
    <dgm:pt modelId="{6830D450-A657-4A9A-BE18-7B113BC601FB}" type="parTrans" cxnId="{583A3233-C111-4B59-9A29-BBFBD2D4F14A}">
      <dgm:prSet/>
      <dgm:spPr/>
      <dgm:t>
        <a:bodyPr/>
        <a:lstStyle/>
        <a:p>
          <a:endParaRPr lang="en-AU"/>
        </a:p>
      </dgm:t>
    </dgm:pt>
    <dgm:pt modelId="{CA57C083-F8A0-4D65-970D-758A66F15F54}" type="sibTrans" cxnId="{583A3233-C111-4B59-9A29-BBFBD2D4F14A}">
      <dgm:prSet/>
      <dgm:spPr/>
      <dgm:t>
        <a:bodyPr/>
        <a:lstStyle/>
        <a:p>
          <a:endParaRPr lang="en-AU"/>
        </a:p>
      </dgm:t>
    </dgm:pt>
    <dgm:pt modelId="{93687B93-5FFE-4AB0-990E-E49156A9806C}">
      <dgm:prSet phldrT="[Text]" custT="1"/>
      <dgm:spPr/>
      <dgm:t>
        <a:bodyPr/>
        <a:lstStyle/>
        <a:p>
          <a:r>
            <a:rPr lang="en-AU" sz="1600" dirty="0" smtClean="0">
              <a:solidFill>
                <a:srgbClr val="FF0000"/>
              </a:solidFill>
            </a:rPr>
            <a:t>Economic Offences</a:t>
          </a:r>
          <a:endParaRPr lang="en-AU" sz="1600" dirty="0">
            <a:solidFill>
              <a:srgbClr val="FF0000"/>
            </a:solidFill>
          </a:endParaRPr>
        </a:p>
      </dgm:t>
    </dgm:pt>
    <dgm:pt modelId="{F9C2E02E-FC8E-4502-9504-0E6E3082CACA}" type="parTrans" cxnId="{1152DDD6-6019-4EC4-AE69-B2D9536B5C93}">
      <dgm:prSet/>
      <dgm:spPr/>
      <dgm:t>
        <a:bodyPr/>
        <a:lstStyle/>
        <a:p>
          <a:endParaRPr lang="en-AU"/>
        </a:p>
      </dgm:t>
    </dgm:pt>
    <dgm:pt modelId="{B07841D5-0281-4271-A597-5E48A6E2035A}" type="sibTrans" cxnId="{1152DDD6-6019-4EC4-AE69-B2D9536B5C93}">
      <dgm:prSet/>
      <dgm:spPr/>
      <dgm:t>
        <a:bodyPr/>
        <a:lstStyle/>
        <a:p>
          <a:endParaRPr lang="en-AU"/>
        </a:p>
      </dgm:t>
    </dgm:pt>
    <dgm:pt modelId="{A907FAA1-126D-4581-BD91-15BF795F60F8}">
      <dgm:prSet phldrT="[Text]" custT="1"/>
      <dgm:spPr/>
      <dgm:t>
        <a:bodyPr/>
        <a:lstStyle/>
        <a:p>
          <a:r>
            <a:rPr lang="en-AU" sz="1800" dirty="0" smtClean="0">
              <a:solidFill>
                <a:srgbClr val="FF0000"/>
              </a:solidFill>
            </a:rPr>
            <a:t>Offences against the State</a:t>
          </a:r>
          <a:endParaRPr lang="en-AU" sz="1800" dirty="0">
            <a:solidFill>
              <a:srgbClr val="FF0000"/>
            </a:solidFill>
          </a:endParaRPr>
        </a:p>
      </dgm:t>
    </dgm:pt>
    <dgm:pt modelId="{354CF216-000D-4D61-83D5-782174EBBB53}" type="parTrans" cxnId="{4F963BC2-2416-419A-B8D2-E1D152D7B461}">
      <dgm:prSet/>
      <dgm:spPr/>
      <dgm:t>
        <a:bodyPr/>
        <a:lstStyle/>
        <a:p>
          <a:endParaRPr lang="en-AU"/>
        </a:p>
      </dgm:t>
    </dgm:pt>
    <dgm:pt modelId="{F4F08534-A92E-46B6-B075-21AD35B83644}" type="sibTrans" cxnId="{4F963BC2-2416-419A-B8D2-E1D152D7B461}">
      <dgm:prSet/>
      <dgm:spPr/>
      <dgm:t>
        <a:bodyPr/>
        <a:lstStyle/>
        <a:p>
          <a:endParaRPr lang="en-AU"/>
        </a:p>
      </dgm:t>
    </dgm:pt>
    <dgm:pt modelId="{8DB71338-BEE2-407E-B463-3D1A243453CA}">
      <dgm:prSet phldrT="[Text]" custT="1"/>
      <dgm:spPr/>
      <dgm:t>
        <a:bodyPr/>
        <a:lstStyle/>
        <a:p>
          <a:r>
            <a:rPr lang="en-AU" sz="1800" dirty="0" smtClean="0">
              <a:solidFill>
                <a:srgbClr val="FF0000"/>
              </a:solidFill>
            </a:rPr>
            <a:t>Drug Offences</a:t>
          </a:r>
          <a:endParaRPr lang="en-AU" sz="1800" dirty="0">
            <a:solidFill>
              <a:srgbClr val="FF0000"/>
            </a:solidFill>
          </a:endParaRPr>
        </a:p>
      </dgm:t>
    </dgm:pt>
    <dgm:pt modelId="{1CC5AD40-3BA5-4282-B64F-FDBDFC7CBDE4}" type="parTrans" cxnId="{E6E362FC-0CAA-40F6-968D-02E6540E9810}">
      <dgm:prSet/>
      <dgm:spPr/>
      <dgm:t>
        <a:bodyPr/>
        <a:lstStyle/>
        <a:p>
          <a:endParaRPr lang="en-AU"/>
        </a:p>
      </dgm:t>
    </dgm:pt>
    <dgm:pt modelId="{27707C3F-F6FB-4AFA-855E-91C39F8A7498}" type="sibTrans" cxnId="{E6E362FC-0CAA-40F6-968D-02E6540E9810}">
      <dgm:prSet/>
      <dgm:spPr/>
      <dgm:t>
        <a:bodyPr/>
        <a:lstStyle/>
        <a:p>
          <a:endParaRPr lang="en-AU"/>
        </a:p>
      </dgm:t>
    </dgm:pt>
    <dgm:pt modelId="{DA2CA9A0-BCD1-4246-84A2-3BFEE7968538}">
      <dgm:prSet phldrT="[Text]" custT="1"/>
      <dgm:spPr/>
      <dgm:t>
        <a:bodyPr/>
        <a:lstStyle/>
        <a:p>
          <a:r>
            <a:rPr lang="en-AU" sz="1800" dirty="0" smtClean="0">
              <a:solidFill>
                <a:srgbClr val="FF0000"/>
              </a:solidFill>
            </a:rPr>
            <a:t>Public Order Offences</a:t>
          </a:r>
          <a:endParaRPr lang="en-AU" sz="1800" dirty="0">
            <a:solidFill>
              <a:srgbClr val="FF0000"/>
            </a:solidFill>
          </a:endParaRPr>
        </a:p>
      </dgm:t>
    </dgm:pt>
    <dgm:pt modelId="{9D8BD328-9287-4740-B1C5-AE39DF279C47}" type="parTrans" cxnId="{462756C2-E85A-47EF-8E2B-237170FC3E05}">
      <dgm:prSet/>
      <dgm:spPr/>
      <dgm:t>
        <a:bodyPr/>
        <a:lstStyle/>
        <a:p>
          <a:endParaRPr lang="en-AU"/>
        </a:p>
      </dgm:t>
    </dgm:pt>
    <dgm:pt modelId="{40B2C3A0-6063-4A34-99EF-814B6EEBAEFE}" type="sibTrans" cxnId="{462756C2-E85A-47EF-8E2B-237170FC3E05}">
      <dgm:prSet/>
      <dgm:spPr/>
      <dgm:t>
        <a:bodyPr/>
        <a:lstStyle/>
        <a:p>
          <a:endParaRPr lang="en-AU"/>
        </a:p>
      </dgm:t>
    </dgm:pt>
    <dgm:pt modelId="{11F6C8C1-B455-4C6C-BDA1-39F5D7C28DF3}">
      <dgm:prSet phldrT="[Text]" custT="1"/>
      <dgm:spPr/>
      <dgm:t>
        <a:bodyPr/>
        <a:lstStyle/>
        <a:p>
          <a:r>
            <a:rPr lang="en-AU" sz="1800" dirty="0" smtClean="0">
              <a:solidFill>
                <a:srgbClr val="FF0000"/>
              </a:solidFill>
            </a:rPr>
            <a:t>Traffic Offences</a:t>
          </a:r>
          <a:endParaRPr lang="en-AU" sz="1800" dirty="0">
            <a:solidFill>
              <a:srgbClr val="FF0000"/>
            </a:solidFill>
          </a:endParaRPr>
        </a:p>
      </dgm:t>
    </dgm:pt>
    <dgm:pt modelId="{23C8139F-5F86-4CE2-8207-02459B9CA7B7}" type="parTrans" cxnId="{6781F1C4-8B8C-43C5-A60D-2AA35B2EDA5B}">
      <dgm:prSet/>
      <dgm:spPr/>
      <dgm:t>
        <a:bodyPr/>
        <a:lstStyle/>
        <a:p>
          <a:endParaRPr lang="en-AU"/>
        </a:p>
      </dgm:t>
    </dgm:pt>
    <dgm:pt modelId="{35288043-C639-4187-AE8A-D1A5E1E17CA3}" type="sibTrans" cxnId="{6781F1C4-8B8C-43C5-A60D-2AA35B2EDA5B}">
      <dgm:prSet/>
      <dgm:spPr/>
      <dgm:t>
        <a:bodyPr/>
        <a:lstStyle/>
        <a:p>
          <a:endParaRPr lang="en-AU"/>
        </a:p>
      </dgm:t>
    </dgm:pt>
    <dgm:pt modelId="{4723A9A6-2CEB-4865-80E1-E15F31886901}">
      <dgm:prSet phldrT="[Text]" custT="1"/>
      <dgm:spPr/>
      <dgm:t>
        <a:bodyPr/>
        <a:lstStyle/>
        <a:p>
          <a:r>
            <a:rPr lang="en-AU" sz="1800" dirty="0" smtClean="0">
              <a:solidFill>
                <a:srgbClr val="FF0000"/>
              </a:solidFill>
            </a:rPr>
            <a:t>Victimless crimes</a:t>
          </a:r>
          <a:endParaRPr lang="en-AU" sz="1800" dirty="0">
            <a:solidFill>
              <a:srgbClr val="FF0000"/>
            </a:solidFill>
          </a:endParaRPr>
        </a:p>
      </dgm:t>
    </dgm:pt>
    <dgm:pt modelId="{CA2049E9-5697-4D4C-A3B7-A41BE404996E}" type="parTrans" cxnId="{C8252F85-2664-48AA-8FAD-671FBEA19220}">
      <dgm:prSet/>
      <dgm:spPr/>
      <dgm:t>
        <a:bodyPr/>
        <a:lstStyle/>
        <a:p>
          <a:endParaRPr lang="en-AU"/>
        </a:p>
      </dgm:t>
    </dgm:pt>
    <dgm:pt modelId="{1CCD9114-E719-4721-8AAF-F241BF4E536A}" type="sibTrans" cxnId="{C8252F85-2664-48AA-8FAD-671FBEA19220}">
      <dgm:prSet/>
      <dgm:spPr/>
      <dgm:t>
        <a:bodyPr/>
        <a:lstStyle/>
        <a:p>
          <a:endParaRPr lang="en-AU"/>
        </a:p>
      </dgm:t>
    </dgm:pt>
    <dgm:pt modelId="{D7DC694E-BA90-48D7-854F-39892892E82A}">
      <dgm:prSet phldrT="[Text]" custT="1"/>
      <dgm:spPr/>
      <dgm:t>
        <a:bodyPr/>
        <a:lstStyle/>
        <a:p>
          <a:r>
            <a:rPr lang="en-AU" sz="1800" dirty="0" smtClean="0">
              <a:solidFill>
                <a:srgbClr val="FF0000"/>
              </a:solidFill>
            </a:rPr>
            <a:t>Preliminary Crimes</a:t>
          </a:r>
          <a:endParaRPr lang="en-AU" sz="1800" dirty="0">
            <a:solidFill>
              <a:srgbClr val="FF0000"/>
            </a:solidFill>
          </a:endParaRPr>
        </a:p>
      </dgm:t>
    </dgm:pt>
    <dgm:pt modelId="{D1E5566A-76E6-44D3-A02E-8D2258DDD7AE}" type="parTrans" cxnId="{8DC0ECB2-B355-4722-A0E9-D5164C1E0353}">
      <dgm:prSet/>
      <dgm:spPr/>
      <dgm:t>
        <a:bodyPr/>
        <a:lstStyle/>
        <a:p>
          <a:endParaRPr lang="en-AU"/>
        </a:p>
      </dgm:t>
    </dgm:pt>
    <dgm:pt modelId="{11AB0693-86AA-4DE9-93BA-8B3D945DF96B}" type="sibTrans" cxnId="{8DC0ECB2-B355-4722-A0E9-D5164C1E0353}">
      <dgm:prSet/>
      <dgm:spPr/>
      <dgm:t>
        <a:bodyPr/>
        <a:lstStyle/>
        <a:p>
          <a:endParaRPr lang="en-AU"/>
        </a:p>
      </dgm:t>
    </dgm:pt>
    <dgm:pt modelId="{6CC2DD7E-D108-4346-89F1-8B6273F2CBE0}" type="pres">
      <dgm:prSet presAssocID="{518DFD24-DE7A-4E28-AF15-4CCFB6EE8A76}" presName="cycle" presStyleCnt="0">
        <dgm:presLayoutVars>
          <dgm:chMax val="1"/>
          <dgm:dir/>
          <dgm:animLvl val="ctr"/>
          <dgm:resizeHandles val="exact"/>
        </dgm:presLayoutVars>
      </dgm:prSet>
      <dgm:spPr/>
      <dgm:t>
        <a:bodyPr/>
        <a:lstStyle/>
        <a:p>
          <a:endParaRPr lang="en-US"/>
        </a:p>
      </dgm:t>
    </dgm:pt>
    <dgm:pt modelId="{4C1302B3-7FD2-4274-AAF7-3F243E506275}" type="pres">
      <dgm:prSet presAssocID="{4331504D-7B45-41F3-A8BF-B93FC29DF8B9}" presName="centerShape" presStyleLbl="node0" presStyleIdx="0" presStyleCnt="1"/>
      <dgm:spPr/>
      <dgm:t>
        <a:bodyPr/>
        <a:lstStyle/>
        <a:p>
          <a:endParaRPr lang="en-US"/>
        </a:p>
      </dgm:t>
    </dgm:pt>
    <dgm:pt modelId="{69BF54FE-0FCD-4AF5-B486-CEA7AD7BC10D}" type="pres">
      <dgm:prSet presAssocID="{6830D450-A657-4A9A-BE18-7B113BC601FB}" presName="Name9" presStyleLbl="parChTrans1D2" presStyleIdx="0" presStyleCnt="8"/>
      <dgm:spPr/>
      <dgm:t>
        <a:bodyPr/>
        <a:lstStyle/>
        <a:p>
          <a:endParaRPr lang="en-US"/>
        </a:p>
      </dgm:t>
    </dgm:pt>
    <dgm:pt modelId="{45050843-7950-493F-A3BC-580CB3548210}" type="pres">
      <dgm:prSet presAssocID="{6830D450-A657-4A9A-BE18-7B113BC601FB}" presName="connTx" presStyleLbl="parChTrans1D2" presStyleIdx="0" presStyleCnt="8"/>
      <dgm:spPr/>
      <dgm:t>
        <a:bodyPr/>
        <a:lstStyle/>
        <a:p>
          <a:endParaRPr lang="en-US"/>
        </a:p>
      </dgm:t>
    </dgm:pt>
    <dgm:pt modelId="{5F22E61F-1C9F-42FB-BB93-A25930E34D49}" type="pres">
      <dgm:prSet presAssocID="{F183A659-E962-4BDC-892E-4A3F75093F01}" presName="node" presStyleLbl="node1" presStyleIdx="0" presStyleCnt="8" custScaleX="125480">
        <dgm:presLayoutVars>
          <dgm:bulletEnabled val="1"/>
        </dgm:presLayoutVars>
      </dgm:prSet>
      <dgm:spPr/>
      <dgm:t>
        <a:bodyPr/>
        <a:lstStyle/>
        <a:p>
          <a:endParaRPr lang="en-US"/>
        </a:p>
      </dgm:t>
    </dgm:pt>
    <dgm:pt modelId="{D4AC20AA-D4A9-4D1F-8AFB-ECCA13188635}" type="pres">
      <dgm:prSet presAssocID="{F9C2E02E-FC8E-4502-9504-0E6E3082CACA}" presName="Name9" presStyleLbl="parChTrans1D2" presStyleIdx="1" presStyleCnt="8"/>
      <dgm:spPr/>
      <dgm:t>
        <a:bodyPr/>
        <a:lstStyle/>
        <a:p>
          <a:endParaRPr lang="en-US"/>
        </a:p>
      </dgm:t>
    </dgm:pt>
    <dgm:pt modelId="{1ECCE5B6-C830-4C1B-A1C3-AFB6F8EF89CC}" type="pres">
      <dgm:prSet presAssocID="{F9C2E02E-FC8E-4502-9504-0E6E3082CACA}" presName="connTx" presStyleLbl="parChTrans1D2" presStyleIdx="1" presStyleCnt="8"/>
      <dgm:spPr/>
      <dgm:t>
        <a:bodyPr/>
        <a:lstStyle/>
        <a:p>
          <a:endParaRPr lang="en-US"/>
        </a:p>
      </dgm:t>
    </dgm:pt>
    <dgm:pt modelId="{EA2D0168-E863-46DB-AD6C-F13283C64A97}" type="pres">
      <dgm:prSet presAssocID="{93687B93-5FFE-4AB0-990E-E49156A9806C}" presName="node" presStyleLbl="node1" presStyleIdx="1" presStyleCnt="8" custScaleX="121905">
        <dgm:presLayoutVars>
          <dgm:bulletEnabled val="1"/>
        </dgm:presLayoutVars>
      </dgm:prSet>
      <dgm:spPr/>
      <dgm:t>
        <a:bodyPr/>
        <a:lstStyle/>
        <a:p>
          <a:endParaRPr lang="en-US"/>
        </a:p>
      </dgm:t>
    </dgm:pt>
    <dgm:pt modelId="{4913BB59-3D7E-4334-B40A-303069814785}" type="pres">
      <dgm:prSet presAssocID="{354CF216-000D-4D61-83D5-782174EBBB53}" presName="Name9" presStyleLbl="parChTrans1D2" presStyleIdx="2" presStyleCnt="8"/>
      <dgm:spPr/>
      <dgm:t>
        <a:bodyPr/>
        <a:lstStyle/>
        <a:p>
          <a:endParaRPr lang="en-US"/>
        </a:p>
      </dgm:t>
    </dgm:pt>
    <dgm:pt modelId="{5AEE6B43-AB49-43B5-A696-244BC5639CB0}" type="pres">
      <dgm:prSet presAssocID="{354CF216-000D-4D61-83D5-782174EBBB53}" presName="connTx" presStyleLbl="parChTrans1D2" presStyleIdx="2" presStyleCnt="8"/>
      <dgm:spPr/>
      <dgm:t>
        <a:bodyPr/>
        <a:lstStyle/>
        <a:p>
          <a:endParaRPr lang="en-US"/>
        </a:p>
      </dgm:t>
    </dgm:pt>
    <dgm:pt modelId="{D3FC83D9-D9D9-4601-8ADA-BDBB2DD49320}" type="pres">
      <dgm:prSet presAssocID="{A907FAA1-126D-4581-BD91-15BF795F60F8}" presName="node" presStyleLbl="node1" presStyleIdx="2" presStyleCnt="8" custScaleX="143104">
        <dgm:presLayoutVars>
          <dgm:bulletEnabled val="1"/>
        </dgm:presLayoutVars>
      </dgm:prSet>
      <dgm:spPr/>
      <dgm:t>
        <a:bodyPr/>
        <a:lstStyle/>
        <a:p>
          <a:endParaRPr lang="en-US"/>
        </a:p>
      </dgm:t>
    </dgm:pt>
    <dgm:pt modelId="{73E1E7D2-9839-4496-91C6-2C0021F69A73}" type="pres">
      <dgm:prSet presAssocID="{1CC5AD40-3BA5-4282-B64F-FDBDFC7CBDE4}" presName="Name9" presStyleLbl="parChTrans1D2" presStyleIdx="3" presStyleCnt="8"/>
      <dgm:spPr/>
      <dgm:t>
        <a:bodyPr/>
        <a:lstStyle/>
        <a:p>
          <a:endParaRPr lang="en-US"/>
        </a:p>
      </dgm:t>
    </dgm:pt>
    <dgm:pt modelId="{7947BE63-7922-41D1-B23F-CFC11367F7E1}" type="pres">
      <dgm:prSet presAssocID="{1CC5AD40-3BA5-4282-B64F-FDBDFC7CBDE4}" presName="connTx" presStyleLbl="parChTrans1D2" presStyleIdx="3" presStyleCnt="8"/>
      <dgm:spPr/>
      <dgm:t>
        <a:bodyPr/>
        <a:lstStyle/>
        <a:p>
          <a:endParaRPr lang="en-US"/>
        </a:p>
      </dgm:t>
    </dgm:pt>
    <dgm:pt modelId="{5DB1A1DA-2B1C-4892-8870-5149515C36E8}" type="pres">
      <dgm:prSet presAssocID="{8DB71338-BEE2-407E-B463-3D1A243453CA}" presName="node" presStyleLbl="node1" presStyleIdx="3" presStyleCnt="8" custScaleX="114836" custScaleY="103795">
        <dgm:presLayoutVars>
          <dgm:bulletEnabled val="1"/>
        </dgm:presLayoutVars>
      </dgm:prSet>
      <dgm:spPr/>
      <dgm:t>
        <a:bodyPr/>
        <a:lstStyle/>
        <a:p>
          <a:endParaRPr lang="en-US"/>
        </a:p>
      </dgm:t>
    </dgm:pt>
    <dgm:pt modelId="{C50D016A-BA7C-4E2C-BDAB-99B2C2337D37}" type="pres">
      <dgm:prSet presAssocID="{9D8BD328-9287-4740-B1C5-AE39DF279C47}" presName="Name9" presStyleLbl="parChTrans1D2" presStyleIdx="4" presStyleCnt="8"/>
      <dgm:spPr/>
      <dgm:t>
        <a:bodyPr/>
        <a:lstStyle/>
        <a:p>
          <a:endParaRPr lang="en-US"/>
        </a:p>
      </dgm:t>
    </dgm:pt>
    <dgm:pt modelId="{6AC423B1-43B5-480D-BFF3-F33CE6FCB344}" type="pres">
      <dgm:prSet presAssocID="{9D8BD328-9287-4740-B1C5-AE39DF279C47}" presName="connTx" presStyleLbl="parChTrans1D2" presStyleIdx="4" presStyleCnt="8"/>
      <dgm:spPr/>
      <dgm:t>
        <a:bodyPr/>
        <a:lstStyle/>
        <a:p>
          <a:endParaRPr lang="en-US"/>
        </a:p>
      </dgm:t>
    </dgm:pt>
    <dgm:pt modelId="{3CB79F01-BFF4-4177-9E47-F89BA796B368}" type="pres">
      <dgm:prSet presAssocID="{DA2CA9A0-BCD1-4246-84A2-3BFEE7968538}" presName="node" presStyleLbl="node1" presStyleIdx="4" presStyleCnt="8" custScaleX="141481" custRadScaleRad="103908" custRadScaleInc="11542">
        <dgm:presLayoutVars>
          <dgm:bulletEnabled val="1"/>
        </dgm:presLayoutVars>
      </dgm:prSet>
      <dgm:spPr/>
      <dgm:t>
        <a:bodyPr/>
        <a:lstStyle/>
        <a:p>
          <a:endParaRPr lang="en-US"/>
        </a:p>
      </dgm:t>
    </dgm:pt>
    <dgm:pt modelId="{5C568BDA-D9A9-44A4-94F8-92B3C5B5679C}" type="pres">
      <dgm:prSet presAssocID="{23C8139F-5F86-4CE2-8207-02459B9CA7B7}" presName="Name9" presStyleLbl="parChTrans1D2" presStyleIdx="5" presStyleCnt="8"/>
      <dgm:spPr/>
      <dgm:t>
        <a:bodyPr/>
        <a:lstStyle/>
        <a:p>
          <a:endParaRPr lang="en-US"/>
        </a:p>
      </dgm:t>
    </dgm:pt>
    <dgm:pt modelId="{A230C88E-3E8D-4725-A404-7224F4B5F287}" type="pres">
      <dgm:prSet presAssocID="{23C8139F-5F86-4CE2-8207-02459B9CA7B7}" presName="connTx" presStyleLbl="parChTrans1D2" presStyleIdx="5" presStyleCnt="8"/>
      <dgm:spPr/>
      <dgm:t>
        <a:bodyPr/>
        <a:lstStyle/>
        <a:p>
          <a:endParaRPr lang="en-US"/>
        </a:p>
      </dgm:t>
    </dgm:pt>
    <dgm:pt modelId="{34BD90AA-77F8-43B7-8ED9-E5F19E35D9C5}" type="pres">
      <dgm:prSet presAssocID="{11F6C8C1-B455-4C6C-BDA1-39F5D7C28DF3}" presName="node" presStyleLbl="node1" presStyleIdx="5" presStyleCnt="8" custScaleX="129240" custRadScaleRad="107930" custRadScaleInc="36241">
        <dgm:presLayoutVars>
          <dgm:bulletEnabled val="1"/>
        </dgm:presLayoutVars>
      </dgm:prSet>
      <dgm:spPr/>
      <dgm:t>
        <a:bodyPr/>
        <a:lstStyle/>
        <a:p>
          <a:endParaRPr lang="en-AU"/>
        </a:p>
      </dgm:t>
    </dgm:pt>
    <dgm:pt modelId="{47CC7508-AB92-48F3-A18A-D6E415305C9E}" type="pres">
      <dgm:prSet presAssocID="{CA2049E9-5697-4D4C-A3B7-A41BE404996E}" presName="Name9" presStyleLbl="parChTrans1D2" presStyleIdx="6" presStyleCnt="8"/>
      <dgm:spPr/>
      <dgm:t>
        <a:bodyPr/>
        <a:lstStyle/>
        <a:p>
          <a:endParaRPr lang="en-US"/>
        </a:p>
      </dgm:t>
    </dgm:pt>
    <dgm:pt modelId="{3ACA96C5-B974-4BE2-A97B-32B397972962}" type="pres">
      <dgm:prSet presAssocID="{CA2049E9-5697-4D4C-A3B7-A41BE404996E}" presName="connTx" presStyleLbl="parChTrans1D2" presStyleIdx="6" presStyleCnt="8"/>
      <dgm:spPr/>
      <dgm:t>
        <a:bodyPr/>
        <a:lstStyle/>
        <a:p>
          <a:endParaRPr lang="en-US"/>
        </a:p>
      </dgm:t>
    </dgm:pt>
    <dgm:pt modelId="{97F401EC-1D55-4871-85C9-3307C0FB06B2}" type="pres">
      <dgm:prSet presAssocID="{4723A9A6-2CEB-4865-80E1-E15F31886901}" presName="node" presStyleLbl="node1" presStyleIdx="6" presStyleCnt="8" custScaleX="133625">
        <dgm:presLayoutVars>
          <dgm:bulletEnabled val="1"/>
        </dgm:presLayoutVars>
      </dgm:prSet>
      <dgm:spPr/>
      <dgm:t>
        <a:bodyPr/>
        <a:lstStyle/>
        <a:p>
          <a:endParaRPr lang="en-US"/>
        </a:p>
      </dgm:t>
    </dgm:pt>
    <dgm:pt modelId="{2DFE9C27-E86D-4AFD-B1CA-2EB4F9B2FEB8}" type="pres">
      <dgm:prSet presAssocID="{D1E5566A-76E6-44D3-A02E-8D2258DDD7AE}" presName="Name9" presStyleLbl="parChTrans1D2" presStyleIdx="7" presStyleCnt="8"/>
      <dgm:spPr/>
      <dgm:t>
        <a:bodyPr/>
        <a:lstStyle/>
        <a:p>
          <a:endParaRPr lang="en-US"/>
        </a:p>
      </dgm:t>
    </dgm:pt>
    <dgm:pt modelId="{2B8C50BA-E5B6-4B73-93F9-B3B13A8DCBBB}" type="pres">
      <dgm:prSet presAssocID="{D1E5566A-76E6-44D3-A02E-8D2258DDD7AE}" presName="connTx" presStyleLbl="parChTrans1D2" presStyleIdx="7" presStyleCnt="8"/>
      <dgm:spPr/>
      <dgm:t>
        <a:bodyPr/>
        <a:lstStyle/>
        <a:p>
          <a:endParaRPr lang="en-US"/>
        </a:p>
      </dgm:t>
    </dgm:pt>
    <dgm:pt modelId="{409D60C5-35E8-409C-B873-23FB3AAAF767}" type="pres">
      <dgm:prSet presAssocID="{D7DC694E-BA90-48D7-854F-39892892E82A}" presName="node" presStyleLbl="node1" presStyleIdx="7" presStyleCnt="8" custScaleX="153389" custRadScaleRad="105898" custRadScaleInc="-10186">
        <dgm:presLayoutVars>
          <dgm:bulletEnabled val="1"/>
        </dgm:presLayoutVars>
      </dgm:prSet>
      <dgm:spPr/>
      <dgm:t>
        <a:bodyPr/>
        <a:lstStyle/>
        <a:p>
          <a:endParaRPr lang="en-US"/>
        </a:p>
      </dgm:t>
    </dgm:pt>
  </dgm:ptLst>
  <dgm:cxnLst>
    <dgm:cxn modelId="{CE121C7A-401F-4450-9AA1-D7304FFFABCD}" type="presOf" srcId="{F9C2E02E-FC8E-4502-9504-0E6E3082CACA}" destId="{D4AC20AA-D4A9-4D1F-8AFB-ECCA13188635}" srcOrd="0" destOrd="0" presId="urn:microsoft.com/office/officeart/2005/8/layout/radial1"/>
    <dgm:cxn modelId="{5827064C-6E4E-42D1-A66A-75E166EC08DE}" type="presOf" srcId="{1CC5AD40-3BA5-4282-B64F-FDBDFC7CBDE4}" destId="{73E1E7D2-9839-4496-91C6-2C0021F69A73}" srcOrd="0" destOrd="0" presId="urn:microsoft.com/office/officeart/2005/8/layout/radial1"/>
    <dgm:cxn modelId="{42C34693-7D8B-416F-9701-2240E03C6E34}" type="presOf" srcId="{9D8BD328-9287-4740-B1C5-AE39DF279C47}" destId="{C50D016A-BA7C-4E2C-BDAB-99B2C2337D37}" srcOrd="0" destOrd="0" presId="urn:microsoft.com/office/officeart/2005/8/layout/radial1"/>
    <dgm:cxn modelId="{4F963BC2-2416-419A-B8D2-E1D152D7B461}" srcId="{4331504D-7B45-41F3-A8BF-B93FC29DF8B9}" destId="{A907FAA1-126D-4581-BD91-15BF795F60F8}" srcOrd="2" destOrd="0" parTransId="{354CF216-000D-4D61-83D5-782174EBBB53}" sibTransId="{F4F08534-A92E-46B6-B075-21AD35B83644}"/>
    <dgm:cxn modelId="{FD848F1C-5E4C-48E2-859F-0CDAB5C25F10}" type="presOf" srcId="{9D8BD328-9287-4740-B1C5-AE39DF279C47}" destId="{6AC423B1-43B5-480D-BFF3-F33CE6FCB344}" srcOrd="1" destOrd="0" presId="urn:microsoft.com/office/officeart/2005/8/layout/radial1"/>
    <dgm:cxn modelId="{583A3233-C111-4B59-9A29-BBFBD2D4F14A}" srcId="{4331504D-7B45-41F3-A8BF-B93FC29DF8B9}" destId="{F183A659-E962-4BDC-892E-4A3F75093F01}" srcOrd="0" destOrd="0" parTransId="{6830D450-A657-4A9A-BE18-7B113BC601FB}" sibTransId="{CA57C083-F8A0-4D65-970D-758A66F15F54}"/>
    <dgm:cxn modelId="{14365660-717E-4D18-9407-49E334015027}" type="presOf" srcId="{6830D450-A657-4A9A-BE18-7B113BC601FB}" destId="{69BF54FE-0FCD-4AF5-B486-CEA7AD7BC10D}" srcOrd="0" destOrd="0" presId="urn:microsoft.com/office/officeart/2005/8/layout/radial1"/>
    <dgm:cxn modelId="{579486A0-96C9-4EBF-BA47-8AE53D77B3E9}" type="presOf" srcId="{93687B93-5FFE-4AB0-990E-E49156A9806C}" destId="{EA2D0168-E863-46DB-AD6C-F13283C64A97}" srcOrd="0" destOrd="0" presId="urn:microsoft.com/office/officeart/2005/8/layout/radial1"/>
    <dgm:cxn modelId="{F14EFBF5-B650-4038-B5CD-EB4E98F957B7}" type="presOf" srcId="{F183A659-E962-4BDC-892E-4A3F75093F01}" destId="{5F22E61F-1C9F-42FB-BB93-A25930E34D49}" srcOrd="0" destOrd="0" presId="urn:microsoft.com/office/officeart/2005/8/layout/radial1"/>
    <dgm:cxn modelId="{5B5DF6B3-566E-48EF-A2C9-AC45CB925BF8}" type="presOf" srcId="{1CC5AD40-3BA5-4282-B64F-FDBDFC7CBDE4}" destId="{7947BE63-7922-41D1-B23F-CFC11367F7E1}" srcOrd="1" destOrd="0" presId="urn:microsoft.com/office/officeart/2005/8/layout/radial1"/>
    <dgm:cxn modelId="{F95528BC-56DD-400A-B7CB-C4FF35867CCA}" type="presOf" srcId="{4723A9A6-2CEB-4865-80E1-E15F31886901}" destId="{97F401EC-1D55-4871-85C9-3307C0FB06B2}" srcOrd="0" destOrd="0" presId="urn:microsoft.com/office/officeart/2005/8/layout/radial1"/>
    <dgm:cxn modelId="{E6E362FC-0CAA-40F6-968D-02E6540E9810}" srcId="{4331504D-7B45-41F3-A8BF-B93FC29DF8B9}" destId="{8DB71338-BEE2-407E-B463-3D1A243453CA}" srcOrd="3" destOrd="0" parTransId="{1CC5AD40-3BA5-4282-B64F-FDBDFC7CBDE4}" sibTransId="{27707C3F-F6FB-4AFA-855E-91C39F8A7498}"/>
    <dgm:cxn modelId="{F1F62101-EF1C-4227-91D2-050FA1E36941}" type="presOf" srcId="{23C8139F-5F86-4CE2-8207-02459B9CA7B7}" destId="{5C568BDA-D9A9-44A4-94F8-92B3C5B5679C}" srcOrd="0" destOrd="0" presId="urn:microsoft.com/office/officeart/2005/8/layout/radial1"/>
    <dgm:cxn modelId="{8DC0ECB2-B355-4722-A0E9-D5164C1E0353}" srcId="{4331504D-7B45-41F3-A8BF-B93FC29DF8B9}" destId="{D7DC694E-BA90-48D7-854F-39892892E82A}" srcOrd="7" destOrd="0" parTransId="{D1E5566A-76E6-44D3-A02E-8D2258DDD7AE}" sibTransId="{11AB0693-86AA-4DE9-93BA-8B3D945DF96B}"/>
    <dgm:cxn modelId="{2B954D31-C4D4-478F-A851-BA47F0BADB38}" srcId="{518DFD24-DE7A-4E28-AF15-4CCFB6EE8A76}" destId="{4331504D-7B45-41F3-A8BF-B93FC29DF8B9}" srcOrd="0" destOrd="0" parTransId="{9051E942-0A14-4F86-B2A4-C5B21447E6D3}" sibTransId="{43BA5D6A-8643-4C6B-AA58-E8D7079A3F3F}"/>
    <dgm:cxn modelId="{6A34D56E-457F-49CA-844F-DD87C7DA2C1F}" type="presOf" srcId="{8DB71338-BEE2-407E-B463-3D1A243453CA}" destId="{5DB1A1DA-2B1C-4892-8870-5149515C36E8}" srcOrd="0" destOrd="0" presId="urn:microsoft.com/office/officeart/2005/8/layout/radial1"/>
    <dgm:cxn modelId="{C82F6D4A-5DD2-45E5-9235-4912C4208DC3}" type="presOf" srcId="{11F6C8C1-B455-4C6C-BDA1-39F5D7C28DF3}" destId="{34BD90AA-77F8-43B7-8ED9-E5F19E35D9C5}" srcOrd="0" destOrd="0" presId="urn:microsoft.com/office/officeart/2005/8/layout/radial1"/>
    <dgm:cxn modelId="{08AE0A22-1284-4DE1-AE5E-C5B27D19FE59}" type="presOf" srcId="{354CF216-000D-4D61-83D5-782174EBBB53}" destId="{5AEE6B43-AB49-43B5-A696-244BC5639CB0}" srcOrd="1" destOrd="0" presId="urn:microsoft.com/office/officeart/2005/8/layout/radial1"/>
    <dgm:cxn modelId="{1152DDD6-6019-4EC4-AE69-B2D9536B5C93}" srcId="{4331504D-7B45-41F3-A8BF-B93FC29DF8B9}" destId="{93687B93-5FFE-4AB0-990E-E49156A9806C}" srcOrd="1" destOrd="0" parTransId="{F9C2E02E-FC8E-4502-9504-0E6E3082CACA}" sibTransId="{B07841D5-0281-4271-A597-5E48A6E2035A}"/>
    <dgm:cxn modelId="{4D9B24B3-2BDF-4D11-A3AC-C5663C54D436}" type="presOf" srcId="{354CF216-000D-4D61-83D5-782174EBBB53}" destId="{4913BB59-3D7E-4334-B40A-303069814785}" srcOrd="0" destOrd="0" presId="urn:microsoft.com/office/officeart/2005/8/layout/radial1"/>
    <dgm:cxn modelId="{9E190F8A-D6C8-4FFA-AF20-0F88402B010E}" type="presOf" srcId="{23C8139F-5F86-4CE2-8207-02459B9CA7B7}" destId="{A230C88E-3E8D-4725-A404-7224F4B5F287}" srcOrd="1" destOrd="0" presId="urn:microsoft.com/office/officeart/2005/8/layout/radial1"/>
    <dgm:cxn modelId="{C8252F85-2664-48AA-8FAD-671FBEA19220}" srcId="{4331504D-7B45-41F3-A8BF-B93FC29DF8B9}" destId="{4723A9A6-2CEB-4865-80E1-E15F31886901}" srcOrd="6" destOrd="0" parTransId="{CA2049E9-5697-4D4C-A3B7-A41BE404996E}" sibTransId="{1CCD9114-E719-4721-8AAF-F241BF4E536A}"/>
    <dgm:cxn modelId="{18CC02AE-E817-46BE-94D3-DB0B0226BEED}" type="presOf" srcId="{F9C2E02E-FC8E-4502-9504-0E6E3082CACA}" destId="{1ECCE5B6-C830-4C1B-A1C3-AFB6F8EF89CC}" srcOrd="1" destOrd="0" presId="urn:microsoft.com/office/officeart/2005/8/layout/radial1"/>
    <dgm:cxn modelId="{290BEA1D-E1C8-4832-86EC-2AB051E2D049}" type="presOf" srcId="{CA2049E9-5697-4D4C-A3B7-A41BE404996E}" destId="{47CC7508-AB92-48F3-A18A-D6E415305C9E}" srcOrd="0" destOrd="0" presId="urn:microsoft.com/office/officeart/2005/8/layout/radial1"/>
    <dgm:cxn modelId="{6781F1C4-8B8C-43C5-A60D-2AA35B2EDA5B}" srcId="{4331504D-7B45-41F3-A8BF-B93FC29DF8B9}" destId="{11F6C8C1-B455-4C6C-BDA1-39F5D7C28DF3}" srcOrd="5" destOrd="0" parTransId="{23C8139F-5F86-4CE2-8207-02459B9CA7B7}" sibTransId="{35288043-C639-4187-AE8A-D1A5E1E17CA3}"/>
    <dgm:cxn modelId="{2A3A5C9C-F821-4C90-B9F8-F3AB11F16139}" type="presOf" srcId="{A907FAA1-126D-4581-BD91-15BF795F60F8}" destId="{D3FC83D9-D9D9-4601-8ADA-BDBB2DD49320}" srcOrd="0" destOrd="0" presId="urn:microsoft.com/office/officeart/2005/8/layout/radial1"/>
    <dgm:cxn modelId="{2381E5BC-F23C-483A-94B4-9766CBE731D7}" type="presOf" srcId="{518DFD24-DE7A-4E28-AF15-4CCFB6EE8A76}" destId="{6CC2DD7E-D108-4346-89F1-8B6273F2CBE0}" srcOrd="0" destOrd="0" presId="urn:microsoft.com/office/officeart/2005/8/layout/radial1"/>
    <dgm:cxn modelId="{636FC2BE-7EEB-4784-B282-6FF1581D7A30}" type="presOf" srcId="{D1E5566A-76E6-44D3-A02E-8D2258DDD7AE}" destId="{2DFE9C27-E86D-4AFD-B1CA-2EB4F9B2FEB8}" srcOrd="0" destOrd="0" presId="urn:microsoft.com/office/officeart/2005/8/layout/radial1"/>
    <dgm:cxn modelId="{DB66BADB-9435-4A77-867C-E76A0EF0C5A6}" type="presOf" srcId="{4331504D-7B45-41F3-A8BF-B93FC29DF8B9}" destId="{4C1302B3-7FD2-4274-AAF7-3F243E506275}" srcOrd="0" destOrd="0" presId="urn:microsoft.com/office/officeart/2005/8/layout/radial1"/>
    <dgm:cxn modelId="{8B014D1B-49F2-44E9-B567-C7336FF56678}" type="presOf" srcId="{6830D450-A657-4A9A-BE18-7B113BC601FB}" destId="{45050843-7950-493F-A3BC-580CB3548210}" srcOrd="1" destOrd="0" presId="urn:microsoft.com/office/officeart/2005/8/layout/radial1"/>
    <dgm:cxn modelId="{6A187316-994B-4F79-9434-2335A2EB0731}" type="presOf" srcId="{CA2049E9-5697-4D4C-A3B7-A41BE404996E}" destId="{3ACA96C5-B974-4BE2-A97B-32B397972962}" srcOrd="1" destOrd="0" presId="urn:microsoft.com/office/officeart/2005/8/layout/radial1"/>
    <dgm:cxn modelId="{B625A796-6F06-444E-9DDC-2B5F1E207865}" type="presOf" srcId="{D1E5566A-76E6-44D3-A02E-8D2258DDD7AE}" destId="{2B8C50BA-E5B6-4B73-93F9-B3B13A8DCBBB}" srcOrd="1" destOrd="0" presId="urn:microsoft.com/office/officeart/2005/8/layout/radial1"/>
    <dgm:cxn modelId="{F8F05E29-32FA-45A7-8082-C40CB73A413E}" type="presOf" srcId="{DA2CA9A0-BCD1-4246-84A2-3BFEE7968538}" destId="{3CB79F01-BFF4-4177-9E47-F89BA796B368}" srcOrd="0" destOrd="0" presId="urn:microsoft.com/office/officeart/2005/8/layout/radial1"/>
    <dgm:cxn modelId="{D4F5CBF6-D988-41DB-828C-0F25C6831009}" type="presOf" srcId="{D7DC694E-BA90-48D7-854F-39892892E82A}" destId="{409D60C5-35E8-409C-B873-23FB3AAAF767}" srcOrd="0" destOrd="0" presId="urn:microsoft.com/office/officeart/2005/8/layout/radial1"/>
    <dgm:cxn modelId="{462756C2-E85A-47EF-8E2B-237170FC3E05}" srcId="{4331504D-7B45-41F3-A8BF-B93FC29DF8B9}" destId="{DA2CA9A0-BCD1-4246-84A2-3BFEE7968538}" srcOrd="4" destOrd="0" parTransId="{9D8BD328-9287-4740-B1C5-AE39DF279C47}" sibTransId="{40B2C3A0-6063-4A34-99EF-814B6EEBAEFE}"/>
    <dgm:cxn modelId="{23EC9EE3-89EA-4E58-977C-6EECBAC79DC2}" type="presParOf" srcId="{6CC2DD7E-D108-4346-89F1-8B6273F2CBE0}" destId="{4C1302B3-7FD2-4274-AAF7-3F243E506275}" srcOrd="0" destOrd="0" presId="urn:microsoft.com/office/officeart/2005/8/layout/radial1"/>
    <dgm:cxn modelId="{CEC12724-6341-4933-8C7B-04C53005DD59}" type="presParOf" srcId="{6CC2DD7E-D108-4346-89F1-8B6273F2CBE0}" destId="{69BF54FE-0FCD-4AF5-B486-CEA7AD7BC10D}" srcOrd="1" destOrd="0" presId="urn:microsoft.com/office/officeart/2005/8/layout/radial1"/>
    <dgm:cxn modelId="{2B28847F-61F5-4955-B358-73548AA6652D}" type="presParOf" srcId="{69BF54FE-0FCD-4AF5-B486-CEA7AD7BC10D}" destId="{45050843-7950-493F-A3BC-580CB3548210}" srcOrd="0" destOrd="0" presId="urn:microsoft.com/office/officeart/2005/8/layout/radial1"/>
    <dgm:cxn modelId="{D17A04C5-ED6E-4EAD-AB1E-69566339937E}" type="presParOf" srcId="{6CC2DD7E-D108-4346-89F1-8B6273F2CBE0}" destId="{5F22E61F-1C9F-42FB-BB93-A25930E34D49}" srcOrd="2" destOrd="0" presId="urn:microsoft.com/office/officeart/2005/8/layout/radial1"/>
    <dgm:cxn modelId="{E2A6E136-B544-4B47-80CB-5DBA6D476D3D}" type="presParOf" srcId="{6CC2DD7E-D108-4346-89F1-8B6273F2CBE0}" destId="{D4AC20AA-D4A9-4D1F-8AFB-ECCA13188635}" srcOrd="3" destOrd="0" presId="urn:microsoft.com/office/officeart/2005/8/layout/radial1"/>
    <dgm:cxn modelId="{8410E924-F00D-4C90-9B63-2225DA7AE811}" type="presParOf" srcId="{D4AC20AA-D4A9-4D1F-8AFB-ECCA13188635}" destId="{1ECCE5B6-C830-4C1B-A1C3-AFB6F8EF89CC}" srcOrd="0" destOrd="0" presId="urn:microsoft.com/office/officeart/2005/8/layout/radial1"/>
    <dgm:cxn modelId="{855D0F53-A16A-4314-B516-C625A5B43A03}" type="presParOf" srcId="{6CC2DD7E-D108-4346-89F1-8B6273F2CBE0}" destId="{EA2D0168-E863-46DB-AD6C-F13283C64A97}" srcOrd="4" destOrd="0" presId="urn:microsoft.com/office/officeart/2005/8/layout/radial1"/>
    <dgm:cxn modelId="{C7B8B1A8-86AC-47E1-AE20-ED34D610631B}" type="presParOf" srcId="{6CC2DD7E-D108-4346-89F1-8B6273F2CBE0}" destId="{4913BB59-3D7E-4334-B40A-303069814785}" srcOrd="5" destOrd="0" presId="urn:microsoft.com/office/officeart/2005/8/layout/radial1"/>
    <dgm:cxn modelId="{D882A974-0B5B-4D4D-84E9-8338AD9DB378}" type="presParOf" srcId="{4913BB59-3D7E-4334-B40A-303069814785}" destId="{5AEE6B43-AB49-43B5-A696-244BC5639CB0}" srcOrd="0" destOrd="0" presId="urn:microsoft.com/office/officeart/2005/8/layout/radial1"/>
    <dgm:cxn modelId="{23F8F7C5-DB53-49B6-A227-E5FC96418F1F}" type="presParOf" srcId="{6CC2DD7E-D108-4346-89F1-8B6273F2CBE0}" destId="{D3FC83D9-D9D9-4601-8ADA-BDBB2DD49320}" srcOrd="6" destOrd="0" presId="urn:microsoft.com/office/officeart/2005/8/layout/radial1"/>
    <dgm:cxn modelId="{E2B3D71D-6CB1-4336-83C8-CA70F1F8B5CE}" type="presParOf" srcId="{6CC2DD7E-D108-4346-89F1-8B6273F2CBE0}" destId="{73E1E7D2-9839-4496-91C6-2C0021F69A73}" srcOrd="7" destOrd="0" presId="urn:microsoft.com/office/officeart/2005/8/layout/radial1"/>
    <dgm:cxn modelId="{912EFD2D-B3BE-4EE1-9BBD-E8C6BC51D8C7}" type="presParOf" srcId="{73E1E7D2-9839-4496-91C6-2C0021F69A73}" destId="{7947BE63-7922-41D1-B23F-CFC11367F7E1}" srcOrd="0" destOrd="0" presId="urn:microsoft.com/office/officeart/2005/8/layout/radial1"/>
    <dgm:cxn modelId="{9AF3E2D9-9796-4665-91EF-193159FF1428}" type="presParOf" srcId="{6CC2DD7E-D108-4346-89F1-8B6273F2CBE0}" destId="{5DB1A1DA-2B1C-4892-8870-5149515C36E8}" srcOrd="8" destOrd="0" presId="urn:microsoft.com/office/officeart/2005/8/layout/radial1"/>
    <dgm:cxn modelId="{1A930314-A38E-4789-8047-378A395DC15D}" type="presParOf" srcId="{6CC2DD7E-D108-4346-89F1-8B6273F2CBE0}" destId="{C50D016A-BA7C-4E2C-BDAB-99B2C2337D37}" srcOrd="9" destOrd="0" presId="urn:microsoft.com/office/officeart/2005/8/layout/radial1"/>
    <dgm:cxn modelId="{52BEBE47-3C32-4C94-8547-D7A06F95C5E9}" type="presParOf" srcId="{C50D016A-BA7C-4E2C-BDAB-99B2C2337D37}" destId="{6AC423B1-43B5-480D-BFF3-F33CE6FCB344}" srcOrd="0" destOrd="0" presId="urn:microsoft.com/office/officeart/2005/8/layout/radial1"/>
    <dgm:cxn modelId="{5744166A-E0EA-4F19-BD80-48800C426C7A}" type="presParOf" srcId="{6CC2DD7E-D108-4346-89F1-8B6273F2CBE0}" destId="{3CB79F01-BFF4-4177-9E47-F89BA796B368}" srcOrd="10" destOrd="0" presId="urn:microsoft.com/office/officeart/2005/8/layout/radial1"/>
    <dgm:cxn modelId="{0AA388EA-4D9A-4013-B038-49FFA8798808}" type="presParOf" srcId="{6CC2DD7E-D108-4346-89F1-8B6273F2CBE0}" destId="{5C568BDA-D9A9-44A4-94F8-92B3C5B5679C}" srcOrd="11" destOrd="0" presId="urn:microsoft.com/office/officeart/2005/8/layout/radial1"/>
    <dgm:cxn modelId="{BB5A3EE3-7E86-423F-8BDB-E8784DC40DDE}" type="presParOf" srcId="{5C568BDA-D9A9-44A4-94F8-92B3C5B5679C}" destId="{A230C88E-3E8D-4725-A404-7224F4B5F287}" srcOrd="0" destOrd="0" presId="urn:microsoft.com/office/officeart/2005/8/layout/radial1"/>
    <dgm:cxn modelId="{BA3762D0-4A15-479C-AA29-DB404FCA60C9}" type="presParOf" srcId="{6CC2DD7E-D108-4346-89F1-8B6273F2CBE0}" destId="{34BD90AA-77F8-43B7-8ED9-E5F19E35D9C5}" srcOrd="12" destOrd="0" presId="urn:microsoft.com/office/officeart/2005/8/layout/radial1"/>
    <dgm:cxn modelId="{5B1664F3-9720-48D9-96E8-6C1D4B142E48}" type="presParOf" srcId="{6CC2DD7E-D108-4346-89F1-8B6273F2CBE0}" destId="{47CC7508-AB92-48F3-A18A-D6E415305C9E}" srcOrd="13" destOrd="0" presId="urn:microsoft.com/office/officeart/2005/8/layout/radial1"/>
    <dgm:cxn modelId="{3950B7C1-6D2B-4E7A-83D8-7E287B32B0B1}" type="presParOf" srcId="{47CC7508-AB92-48F3-A18A-D6E415305C9E}" destId="{3ACA96C5-B974-4BE2-A97B-32B397972962}" srcOrd="0" destOrd="0" presId="urn:microsoft.com/office/officeart/2005/8/layout/radial1"/>
    <dgm:cxn modelId="{CD65F35C-9BED-4343-A3E1-AC4B18E186FC}" type="presParOf" srcId="{6CC2DD7E-D108-4346-89F1-8B6273F2CBE0}" destId="{97F401EC-1D55-4871-85C9-3307C0FB06B2}" srcOrd="14" destOrd="0" presId="urn:microsoft.com/office/officeart/2005/8/layout/radial1"/>
    <dgm:cxn modelId="{D950480F-E68E-4890-B229-AB350BC2806F}" type="presParOf" srcId="{6CC2DD7E-D108-4346-89F1-8B6273F2CBE0}" destId="{2DFE9C27-E86D-4AFD-B1CA-2EB4F9B2FEB8}" srcOrd="15" destOrd="0" presId="urn:microsoft.com/office/officeart/2005/8/layout/radial1"/>
    <dgm:cxn modelId="{05A625C0-1317-4859-A28D-366E7528185C}" type="presParOf" srcId="{2DFE9C27-E86D-4AFD-B1CA-2EB4F9B2FEB8}" destId="{2B8C50BA-E5B6-4B73-93F9-B3B13A8DCBBB}" srcOrd="0" destOrd="0" presId="urn:microsoft.com/office/officeart/2005/8/layout/radial1"/>
    <dgm:cxn modelId="{09E4EF47-10FA-410F-AC68-92B64F1FD6C5}" type="presParOf" srcId="{6CC2DD7E-D108-4346-89F1-8B6273F2CBE0}" destId="{409D60C5-35E8-409C-B873-23FB3AAAF767}" srcOrd="16"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1302B3-7FD2-4274-AAF7-3F243E506275}">
      <dsp:nvSpPr>
        <dsp:cNvPr id="0" name=""/>
        <dsp:cNvSpPr/>
      </dsp:nvSpPr>
      <dsp:spPr>
        <a:xfrm>
          <a:off x="4368182" y="2150193"/>
          <a:ext cx="1262211"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AU" sz="2100" b="1" kern="1200" dirty="0" smtClean="0"/>
            <a:t>Types of Crime</a:t>
          </a:r>
          <a:endParaRPr lang="en-AU" sz="2100" b="1" kern="1200" dirty="0"/>
        </a:p>
      </dsp:txBody>
      <dsp:txXfrm>
        <a:off x="4368182" y="2150193"/>
        <a:ext cx="1262211" cy="1262211"/>
      </dsp:txXfrm>
    </dsp:sp>
    <dsp:sp modelId="{69BF54FE-0FCD-4AF5-B486-CEA7AD7BC10D}">
      <dsp:nvSpPr>
        <dsp:cNvPr id="0" name=""/>
        <dsp:cNvSpPr/>
      </dsp:nvSpPr>
      <dsp:spPr>
        <a:xfrm rot="16200000">
          <a:off x="4557961" y="1697572"/>
          <a:ext cx="882654" cy="22587"/>
        </a:xfrm>
        <a:custGeom>
          <a:avLst/>
          <a:gdLst/>
          <a:ahLst/>
          <a:cxnLst/>
          <a:rect l="0" t="0" r="0" b="0"/>
          <a:pathLst>
            <a:path>
              <a:moveTo>
                <a:pt x="0" y="11293"/>
              </a:moveTo>
              <a:lnTo>
                <a:pt x="88265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6200000">
        <a:off x="4977221" y="1686800"/>
        <a:ext cx="44132" cy="44132"/>
      </dsp:txXfrm>
    </dsp:sp>
    <dsp:sp modelId="{5F22E61F-1C9F-42FB-BB93-A25930E34D49}">
      <dsp:nvSpPr>
        <dsp:cNvPr id="0" name=""/>
        <dsp:cNvSpPr/>
      </dsp:nvSpPr>
      <dsp:spPr>
        <a:xfrm>
          <a:off x="4207376" y="5328"/>
          <a:ext cx="1583822"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Offences against the person</a:t>
          </a:r>
          <a:endParaRPr lang="en-AU" sz="1800" kern="1200" dirty="0">
            <a:solidFill>
              <a:srgbClr val="FF0000"/>
            </a:solidFill>
          </a:endParaRPr>
        </a:p>
      </dsp:txBody>
      <dsp:txXfrm>
        <a:off x="4207376" y="5328"/>
        <a:ext cx="1583822" cy="1262211"/>
      </dsp:txXfrm>
    </dsp:sp>
    <dsp:sp modelId="{D4AC20AA-D4A9-4D1F-8AFB-ECCA13188635}">
      <dsp:nvSpPr>
        <dsp:cNvPr id="0" name=""/>
        <dsp:cNvSpPr/>
      </dsp:nvSpPr>
      <dsp:spPr>
        <a:xfrm rot="18900000">
          <a:off x="5324917" y="2032521"/>
          <a:ext cx="823709" cy="22587"/>
        </a:xfrm>
        <a:custGeom>
          <a:avLst/>
          <a:gdLst/>
          <a:ahLst/>
          <a:cxnLst/>
          <a:rect l="0" t="0" r="0" b="0"/>
          <a:pathLst>
            <a:path>
              <a:moveTo>
                <a:pt x="0" y="11293"/>
              </a:moveTo>
              <a:lnTo>
                <a:pt x="823709"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8900000">
        <a:off x="5716179" y="2023222"/>
        <a:ext cx="41185" cy="41185"/>
      </dsp:txXfrm>
    </dsp:sp>
    <dsp:sp modelId="{EA2D0168-E863-46DB-AD6C-F13283C64A97}">
      <dsp:nvSpPr>
        <dsp:cNvPr id="0" name=""/>
        <dsp:cNvSpPr/>
      </dsp:nvSpPr>
      <dsp:spPr>
        <a:xfrm>
          <a:off x="5746587" y="633545"/>
          <a:ext cx="1538698"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AU" sz="1600" kern="1200" dirty="0" smtClean="0">
              <a:solidFill>
                <a:srgbClr val="FF0000"/>
              </a:solidFill>
            </a:rPr>
            <a:t>Economic Offences</a:t>
          </a:r>
          <a:endParaRPr lang="en-AU" sz="1600" kern="1200" dirty="0">
            <a:solidFill>
              <a:srgbClr val="FF0000"/>
            </a:solidFill>
          </a:endParaRPr>
        </a:p>
      </dsp:txBody>
      <dsp:txXfrm>
        <a:off x="5746587" y="633545"/>
        <a:ext cx="1538698" cy="1262211"/>
      </dsp:txXfrm>
    </dsp:sp>
    <dsp:sp modelId="{4913BB59-3D7E-4334-B40A-303069814785}">
      <dsp:nvSpPr>
        <dsp:cNvPr id="0" name=""/>
        <dsp:cNvSpPr/>
      </dsp:nvSpPr>
      <dsp:spPr>
        <a:xfrm>
          <a:off x="5630393" y="2770005"/>
          <a:ext cx="610622" cy="22587"/>
        </a:xfrm>
        <a:custGeom>
          <a:avLst/>
          <a:gdLst/>
          <a:ahLst/>
          <a:cxnLst/>
          <a:rect l="0" t="0" r="0" b="0"/>
          <a:pathLst>
            <a:path>
              <a:moveTo>
                <a:pt x="0" y="11293"/>
              </a:moveTo>
              <a:lnTo>
                <a:pt x="610622"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5920439" y="2766033"/>
        <a:ext cx="30531" cy="30531"/>
      </dsp:txXfrm>
    </dsp:sp>
    <dsp:sp modelId="{D3FC83D9-D9D9-4601-8ADA-BDBB2DD49320}">
      <dsp:nvSpPr>
        <dsp:cNvPr id="0" name=""/>
        <dsp:cNvSpPr/>
      </dsp:nvSpPr>
      <dsp:spPr>
        <a:xfrm>
          <a:off x="6241016" y="2150193"/>
          <a:ext cx="1806274"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Offences against the State</a:t>
          </a:r>
          <a:endParaRPr lang="en-AU" sz="1800" kern="1200" dirty="0">
            <a:solidFill>
              <a:srgbClr val="FF0000"/>
            </a:solidFill>
          </a:endParaRPr>
        </a:p>
      </dsp:txBody>
      <dsp:txXfrm>
        <a:off x="6241016" y="2150193"/>
        <a:ext cx="1806274" cy="1262211"/>
      </dsp:txXfrm>
    </dsp:sp>
    <dsp:sp modelId="{73E1E7D2-9839-4496-91C6-2C0021F69A73}">
      <dsp:nvSpPr>
        <dsp:cNvPr id="0" name=""/>
        <dsp:cNvSpPr/>
      </dsp:nvSpPr>
      <dsp:spPr>
        <a:xfrm rot="2700000">
          <a:off x="5324509" y="3508476"/>
          <a:ext cx="826498" cy="22587"/>
        </a:xfrm>
        <a:custGeom>
          <a:avLst/>
          <a:gdLst/>
          <a:ahLst/>
          <a:cxnLst/>
          <a:rect l="0" t="0" r="0" b="0"/>
          <a:pathLst>
            <a:path>
              <a:moveTo>
                <a:pt x="0" y="11293"/>
              </a:moveTo>
              <a:lnTo>
                <a:pt x="826498"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2700000">
        <a:off x="5717096" y="3499107"/>
        <a:ext cx="41324" cy="41324"/>
      </dsp:txXfrm>
    </dsp:sp>
    <dsp:sp modelId="{5DB1A1DA-2B1C-4892-8870-5149515C36E8}">
      <dsp:nvSpPr>
        <dsp:cNvPr id="0" name=""/>
        <dsp:cNvSpPr/>
      </dsp:nvSpPr>
      <dsp:spPr>
        <a:xfrm>
          <a:off x="5791200" y="3642892"/>
          <a:ext cx="1449472" cy="1310112"/>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Drug Offences</a:t>
          </a:r>
          <a:endParaRPr lang="en-AU" sz="1800" kern="1200" dirty="0">
            <a:solidFill>
              <a:srgbClr val="FF0000"/>
            </a:solidFill>
          </a:endParaRPr>
        </a:p>
      </dsp:txBody>
      <dsp:txXfrm>
        <a:off x="5791200" y="3642892"/>
        <a:ext cx="1449472" cy="1310112"/>
      </dsp:txXfrm>
    </dsp:sp>
    <dsp:sp modelId="{C50D016A-BA7C-4E2C-BDAB-99B2C2337D37}">
      <dsp:nvSpPr>
        <dsp:cNvPr id="0" name=""/>
        <dsp:cNvSpPr/>
      </dsp:nvSpPr>
      <dsp:spPr>
        <a:xfrm rot="5561331">
          <a:off x="4503803" y="3844928"/>
          <a:ext cx="890004" cy="22587"/>
        </a:xfrm>
        <a:custGeom>
          <a:avLst/>
          <a:gdLst/>
          <a:ahLst/>
          <a:cxnLst/>
          <a:rect l="0" t="0" r="0" b="0"/>
          <a:pathLst>
            <a:path>
              <a:moveTo>
                <a:pt x="0" y="11293"/>
              </a:moveTo>
              <a:lnTo>
                <a:pt x="89000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5561331">
        <a:off x="4926555" y="3833972"/>
        <a:ext cx="44500" cy="44500"/>
      </dsp:txXfrm>
    </dsp:sp>
    <dsp:sp modelId="{3CB79F01-BFF4-4177-9E47-F89BA796B368}">
      <dsp:nvSpPr>
        <dsp:cNvPr id="0" name=""/>
        <dsp:cNvSpPr/>
      </dsp:nvSpPr>
      <dsp:spPr>
        <a:xfrm>
          <a:off x="4005412" y="4300387"/>
          <a:ext cx="1785789"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Public Order Offences</a:t>
          </a:r>
          <a:endParaRPr lang="en-AU" sz="1800" kern="1200" dirty="0">
            <a:solidFill>
              <a:srgbClr val="FF0000"/>
            </a:solidFill>
          </a:endParaRPr>
        </a:p>
      </dsp:txBody>
      <dsp:txXfrm>
        <a:off x="4005412" y="4300387"/>
        <a:ext cx="1785789" cy="1262211"/>
      </dsp:txXfrm>
    </dsp:sp>
    <dsp:sp modelId="{5C568BDA-D9A9-44A4-94F8-92B3C5B5679C}">
      <dsp:nvSpPr>
        <dsp:cNvPr id="0" name=""/>
        <dsp:cNvSpPr/>
      </dsp:nvSpPr>
      <dsp:spPr>
        <a:xfrm rot="8589253">
          <a:off x="3637606" y="3433801"/>
          <a:ext cx="951686" cy="22587"/>
        </a:xfrm>
        <a:custGeom>
          <a:avLst/>
          <a:gdLst/>
          <a:ahLst/>
          <a:cxnLst/>
          <a:rect l="0" t="0" r="0" b="0"/>
          <a:pathLst>
            <a:path>
              <a:moveTo>
                <a:pt x="0" y="11293"/>
              </a:moveTo>
              <a:lnTo>
                <a:pt x="951686"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8589253">
        <a:off x="4089657" y="3421303"/>
        <a:ext cx="47584" cy="47584"/>
      </dsp:txXfrm>
    </dsp:sp>
    <dsp:sp modelId="{34BD90AA-77F8-43B7-8ED9-E5F19E35D9C5}">
      <dsp:nvSpPr>
        <dsp:cNvPr id="0" name=""/>
        <dsp:cNvSpPr/>
      </dsp:nvSpPr>
      <dsp:spPr>
        <a:xfrm>
          <a:off x="2331100" y="3538385"/>
          <a:ext cx="1631281"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Traffic Offences</a:t>
          </a:r>
          <a:endParaRPr lang="en-AU" sz="1800" kern="1200" dirty="0">
            <a:solidFill>
              <a:srgbClr val="FF0000"/>
            </a:solidFill>
          </a:endParaRPr>
        </a:p>
      </dsp:txBody>
      <dsp:txXfrm>
        <a:off x="2331100" y="3538385"/>
        <a:ext cx="1631281" cy="1262211"/>
      </dsp:txXfrm>
    </dsp:sp>
    <dsp:sp modelId="{47CC7508-AB92-48F3-A18A-D6E415305C9E}">
      <dsp:nvSpPr>
        <dsp:cNvPr id="0" name=""/>
        <dsp:cNvSpPr/>
      </dsp:nvSpPr>
      <dsp:spPr>
        <a:xfrm rot="10800000">
          <a:off x="3697737" y="2770005"/>
          <a:ext cx="670444" cy="22587"/>
        </a:xfrm>
        <a:custGeom>
          <a:avLst/>
          <a:gdLst/>
          <a:ahLst/>
          <a:cxnLst/>
          <a:rect l="0" t="0" r="0" b="0"/>
          <a:pathLst>
            <a:path>
              <a:moveTo>
                <a:pt x="0" y="11293"/>
              </a:moveTo>
              <a:lnTo>
                <a:pt x="67044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016199" y="2764538"/>
        <a:ext cx="33522" cy="33522"/>
      </dsp:txXfrm>
    </dsp:sp>
    <dsp:sp modelId="{97F401EC-1D55-4871-85C9-3307C0FB06B2}">
      <dsp:nvSpPr>
        <dsp:cNvPr id="0" name=""/>
        <dsp:cNvSpPr/>
      </dsp:nvSpPr>
      <dsp:spPr>
        <a:xfrm>
          <a:off x="2011108" y="2150193"/>
          <a:ext cx="1686629"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Victimless crimes</a:t>
          </a:r>
          <a:endParaRPr lang="en-AU" sz="1800" kern="1200" dirty="0">
            <a:solidFill>
              <a:srgbClr val="FF0000"/>
            </a:solidFill>
          </a:endParaRPr>
        </a:p>
      </dsp:txBody>
      <dsp:txXfrm>
        <a:off x="2011108" y="2150193"/>
        <a:ext cx="1686629" cy="1262211"/>
      </dsp:txXfrm>
    </dsp:sp>
    <dsp:sp modelId="{2DFE9C27-E86D-4AFD-B1CA-2EB4F9B2FEB8}">
      <dsp:nvSpPr>
        <dsp:cNvPr id="0" name=""/>
        <dsp:cNvSpPr/>
      </dsp:nvSpPr>
      <dsp:spPr>
        <a:xfrm rot="13362489">
          <a:off x="3772006" y="2043429"/>
          <a:ext cx="880246" cy="22587"/>
        </a:xfrm>
        <a:custGeom>
          <a:avLst/>
          <a:gdLst/>
          <a:ahLst/>
          <a:cxnLst/>
          <a:rect l="0" t="0" r="0" b="0"/>
          <a:pathLst>
            <a:path>
              <a:moveTo>
                <a:pt x="0" y="11293"/>
              </a:moveTo>
              <a:lnTo>
                <a:pt x="880246"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3362489">
        <a:off x="4190123" y="2032717"/>
        <a:ext cx="44012" cy="44012"/>
      </dsp:txXfrm>
    </dsp:sp>
    <dsp:sp modelId="{409D60C5-35E8-409C-B873-23FB3AAAF767}">
      <dsp:nvSpPr>
        <dsp:cNvPr id="0" name=""/>
        <dsp:cNvSpPr/>
      </dsp:nvSpPr>
      <dsp:spPr>
        <a:xfrm>
          <a:off x="2362198" y="609605"/>
          <a:ext cx="1936093"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Preliminary Crimes</a:t>
          </a:r>
          <a:endParaRPr lang="en-AU" sz="1800" kern="1200" dirty="0">
            <a:solidFill>
              <a:srgbClr val="FF0000"/>
            </a:solidFill>
          </a:endParaRPr>
        </a:p>
      </dsp:txBody>
      <dsp:txXfrm>
        <a:off x="2362198" y="609605"/>
        <a:ext cx="1936093" cy="12622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E68B72C-E21A-4639-8ACB-90F694FAE1F5}" type="datetimeFigureOut">
              <a:rPr lang="en-US" smtClean="0"/>
              <a:pPr/>
              <a:t>4/19/2013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34D2D45-13B6-4565-9114-FAC139778B47}"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E68B72C-E21A-4639-8ACB-90F694FAE1F5}" type="datetimeFigureOut">
              <a:rPr lang="en-US" smtClean="0"/>
              <a:pPr/>
              <a:t>4/19/2013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E68B72C-E21A-4639-8ACB-90F694FAE1F5}" type="datetimeFigureOut">
              <a:rPr lang="en-US" smtClean="0"/>
              <a:pPr/>
              <a:t>4/19/2013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D2D45-13B6-4565-9114-FAC139778B47}"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E68B72C-E21A-4639-8ACB-90F694FAE1F5}" type="datetimeFigureOut">
              <a:rPr lang="en-US" smtClean="0"/>
              <a:pPr/>
              <a:t>4/19/2013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34D2D45-13B6-4565-9114-FAC139778B4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68B72C-E21A-4639-8ACB-90F694FAE1F5}" type="datetimeFigureOut">
              <a:rPr lang="en-US" smtClean="0"/>
              <a:pPr/>
              <a:t>4/19/2013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34D2D45-13B6-4565-9114-FAC139778B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E68B72C-E21A-4639-8ACB-90F694FAE1F5}" type="datetimeFigureOut">
              <a:rPr lang="en-US" smtClean="0"/>
              <a:pPr/>
              <a:t>4/19/2013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4D2D45-13B6-4565-9114-FAC139778B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E68B72C-E21A-4639-8ACB-90F694FAE1F5}" type="datetimeFigureOut">
              <a:rPr lang="en-US" smtClean="0"/>
              <a:pPr/>
              <a:t>4/19/2013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34D2D45-13B6-4565-9114-FAC139778B47}"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E68B72C-E21A-4639-8ACB-90F694FAE1F5}" type="datetimeFigureOut">
              <a:rPr lang="en-US" smtClean="0"/>
              <a:pPr/>
              <a:t>4/19/2013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D2D45-13B6-4565-9114-FAC139778B4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34D2D45-13B6-4565-9114-FAC139778B47}"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4/19/2013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E68B72C-E21A-4639-8ACB-90F694FAE1F5}" type="datetimeFigureOut">
              <a:rPr lang="en-US" smtClean="0"/>
              <a:pPr/>
              <a:t>4/19/2013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4D2D45-13B6-4565-9114-FAC139778B4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28\RELATION%20BETWEEN%20CRIME%20AND%20PHYSIOLOGY%20-%20YouTube.mp4"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28\Criminal%20Psychology-%20A%20Crappy%20Highschool%20Presentation.avi"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Presented By: </a:t>
            </a:r>
            <a:r>
              <a:rPr lang="en-US" dirty="0" err="1" smtClean="0"/>
              <a:t>Sadaf</a:t>
            </a:r>
            <a:r>
              <a:rPr lang="en-US" dirty="0" smtClean="0"/>
              <a:t> </a:t>
            </a:r>
            <a:r>
              <a:rPr lang="en-US" dirty="0" err="1" smtClean="0"/>
              <a:t>sajjad</a:t>
            </a:r>
            <a:endParaRPr lang="en-US" dirty="0"/>
          </a:p>
        </p:txBody>
      </p:sp>
      <p:sp>
        <p:nvSpPr>
          <p:cNvPr id="2" name="Title 1"/>
          <p:cNvSpPr>
            <a:spLocks noGrp="1"/>
          </p:cNvSpPr>
          <p:nvPr>
            <p:ph type="ctrTitle"/>
          </p:nvPr>
        </p:nvSpPr>
        <p:spPr/>
        <p:txBody>
          <a:bodyPr/>
          <a:lstStyle/>
          <a:p>
            <a:r>
              <a:rPr smtClean="0"/>
              <a:t>Criminal Psychology</a:t>
            </a:r>
            <a:endParaRPr lang="en-US" dirty="0"/>
          </a:p>
        </p:txBody>
      </p:sp>
      <p:pic>
        <p:nvPicPr>
          <p:cNvPr id="4" name="Picture 2" descr="psy"/>
          <p:cNvPicPr>
            <a:picLocks noChangeAspect="1" noChangeArrowheads="1"/>
          </p:cNvPicPr>
          <p:nvPr/>
        </p:nvPicPr>
        <p:blipFill>
          <a:blip r:embed="rId2" cstate="print"/>
          <a:srcRect/>
          <a:stretch>
            <a:fillRect/>
          </a:stretch>
        </p:blipFill>
        <p:spPr bwMode="auto">
          <a:xfrm>
            <a:off x="2514600" y="3276600"/>
            <a:ext cx="4366778" cy="3276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CRIME</a:t>
            </a:r>
            <a:endParaRPr lang="en-US" dirty="0"/>
          </a:p>
        </p:txBody>
      </p:sp>
      <p:sp>
        <p:nvSpPr>
          <p:cNvPr id="3" name="Content Placeholder 2"/>
          <p:cNvSpPr>
            <a:spLocks noGrp="1"/>
          </p:cNvSpPr>
          <p:nvPr>
            <p:ph sz="quarter" idx="1"/>
          </p:nvPr>
        </p:nvSpPr>
        <p:spPr/>
        <p:txBody>
          <a:bodyPr/>
          <a:lstStyle/>
          <a:p>
            <a:pPr marL="552450" indent="-552450" algn="just">
              <a:lnSpc>
                <a:spcPct val="90000"/>
              </a:lnSpc>
            </a:pPr>
            <a:r>
              <a:rPr lang="en-US" dirty="0" smtClean="0"/>
              <a:t>Societies define </a:t>
            </a:r>
            <a:r>
              <a:rPr lang="en-US" b="1" dirty="0" smtClean="0"/>
              <a:t>crime</a:t>
            </a:r>
            <a:r>
              <a:rPr lang="en-US" dirty="0" smtClean="0"/>
              <a:t> as the violation of one or more rules or laws for which some governing authority or force may ultimately prescribe a punishment.</a:t>
            </a:r>
            <a:endParaRPr lang="en-GB" dirty="0" smtClean="0"/>
          </a:p>
          <a:p>
            <a:pPr marL="552450" indent="-552450" algn="just">
              <a:lnSpc>
                <a:spcPct val="90000"/>
              </a:lnSpc>
            </a:pPr>
            <a:r>
              <a:rPr lang="en-GB" sz="2700" dirty="0" smtClean="0"/>
              <a:t>What constitutes a crime tends to alter according to historical, cultural and power dimensions</a:t>
            </a:r>
          </a:p>
          <a:p>
            <a:endParaRPr lang="en-US" dirty="0"/>
          </a:p>
        </p:txBody>
      </p:sp>
      <p:pic>
        <p:nvPicPr>
          <p:cNvPr id="15364" name="Picture 4" descr="http://t2.gstatic.com/images?q=tbn:ANd9GcQg0SeqfcZFBWV7SRCFhhf94s3aOFyIQjRcOkk8YQF0B9vPf2Y_RA"/>
          <p:cNvPicPr>
            <a:picLocks noChangeAspect="1" noChangeArrowheads="1"/>
          </p:cNvPicPr>
          <p:nvPr/>
        </p:nvPicPr>
        <p:blipFill>
          <a:blip r:embed="rId2" cstate="print"/>
          <a:srcRect t="16201" b="11324"/>
          <a:stretch>
            <a:fillRect/>
          </a:stretch>
        </p:blipFill>
        <p:spPr bwMode="auto">
          <a:xfrm>
            <a:off x="1828800" y="4114800"/>
            <a:ext cx="5486400" cy="2438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t2.gstatic.com/images?q=tbn:ANd9GcTJmNqUKby9DfYo3FAOiEamTZGNi9haajCCGViEsxk236NGZDZdLg"/>
          <p:cNvPicPr>
            <a:picLocks noChangeAspect="1" noChangeArrowheads="1"/>
          </p:cNvPicPr>
          <p:nvPr/>
        </p:nvPicPr>
        <p:blipFill>
          <a:blip r:embed="rId2" cstate="print"/>
          <a:srcRect/>
          <a:stretch>
            <a:fillRect/>
          </a:stretch>
        </p:blipFill>
        <p:spPr bwMode="auto">
          <a:xfrm>
            <a:off x="202096" y="304800"/>
            <a:ext cx="2225123" cy="1895476"/>
          </a:xfrm>
          <a:prstGeom prst="rect">
            <a:avLst/>
          </a:prstGeom>
          <a:noFill/>
        </p:spPr>
      </p:pic>
      <p:sp>
        <p:nvSpPr>
          <p:cNvPr id="2" name="Title 1"/>
          <p:cNvSpPr>
            <a:spLocks noGrp="1"/>
          </p:cNvSpPr>
          <p:nvPr>
            <p:ph type="title"/>
          </p:nvPr>
        </p:nvSpPr>
        <p:spPr/>
        <p:txBody>
          <a:bodyPr/>
          <a:lstStyle/>
          <a:p>
            <a:r>
              <a:rPr lang="en-US" dirty="0" smtClean="0"/>
              <a:t>Types of Crime</a:t>
            </a:r>
            <a:endParaRPr lang="en-US" dirty="0"/>
          </a:p>
        </p:txBody>
      </p:sp>
      <p:graphicFrame>
        <p:nvGraphicFramePr>
          <p:cNvPr id="4" name="Content Placeholder 3"/>
          <p:cNvGraphicFramePr>
            <a:graphicFrameLocks noGrp="1"/>
          </p:cNvGraphicFramePr>
          <p:nvPr>
            <p:ph sz="quarter" idx="1"/>
          </p:nvPr>
        </p:nvGraphicFramePr>
        <p:xfrm>
          <a:off x="-457199" y="1219200"/>
          <a:ext cx="10058399" cy="5562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Criminal Acts</a:t>
            </a:r>
            <a:endParaRPr lang="en-US" dirty="0"/>
          </a:p>
        </p:txBody>
      </p:sp>
      <p:sp>
        <p:nvSpPr>
          <p:cNvPr id="3" name="Content Placeholder 2"/>
          <p:cNvSpPr>
            <a:spLocks noGrp="1"/>
          </p:cNvSpPr>
          <p:nvPr>
            <p:ph sz="quarter" idx="1"/>
          </p:nvPr>
        </p:nvSpPr>
        <p:spPr>
          <a:xfrm>
            <a:off x="152400" y="2133600"/>
            <a:ext cx="8613648" cy="4572000"/>
          </a:xfrm>
        </p:spPr>
        <p:txBody>
          <a:bodyPr>
            <a:normAutofit lnSpcReduction="10000"/>
          </a:bodyPr>
          <a:lstStyle/>
          <a:p>
            <a:pPr algn="just"/>
            <a:r>
              <a:rPr lang="en-US" sz="2400" dirty="0" smtClean="0"/>
              <a:t>Robbery.</a:t>
            </a:r>
          </a:p>
          <a:p>
            <a:pPr algn="just"/>
            <a:r>
              <a:rPr lang="en-US" sz="2400" dirty="0" smtClean="0"/>
              <a:t>Traffic Offenses.</a:t>
            </a:r>
          </a:p>
          <a:p>
            <a:pPr algn="just"/>
            <a:r>
              <a:rPr lang="en-US" sz="2400" dirty="0" smtClean="0"/>
              <a:t>White Collar Crime: be committed by professional people in the context of business e.g. non payment of tax. </a:t>
            </a:r>
          </a:p>
          <a:p>
            <a:pPr algn="just"/>
            <a:r>
              <a:rPr lang="en-US" sz="2400" dirty="0" smtClean="0"/>
              <a:t>Larceny: the removal of another person’s property without consent.</a:t>
            </a:r>
          </a:p>
          <a:p>
            <a:pPr algn="just"/>
            <a:r>
              <a:rPr lang="en-US" sz="2400" dirty="0" smtClean="0"/>
              <a:t>Hacking.</a:t>
            </a:r>
          </a:p>
          <a:p>
            <a:pPr algn="just"/>
            <a:r>
              <a:rPr lang="en-US" sz="2400" dirty="0" smtClean="0"/>
              <a:t>Threatening a person.</a:t>
            </a:r>
          </a:p>
          <a:p>
            <a:pPr algn="just"/>
            <a:r>
              <a:rPr lang="en-US" sz="2400" dirty="0" smtClean="0"/>
              <a:t>Assault: causing physical harm to the person.</a:t>
            </a:r>
          </a:p>
          <a:p>
            <a:pPr algn="just"/>
            <a:r>
              <a:rPr lang="en-US" sz="2400" dirty="0" smtClean="0"/>
              <a:t>Death by irresponsible driving.</a:t>
            </a:r>
          </a:p>
          <a:p>
            <a:pPr algn="just"/>
            <a:r>
              <a:rPr lang="en-US" sz="2400" dirty="0" smtClean="0"/>
              <a:t>Murder.</a:t>
            </a:r>
          </a:p>
          <a:p>
            <a:endParaRPr lang="en-US" dirty="0" smtClean="0"/>
          </a:p>
          <a:p>
            <a:endParaRPr lang="en-US" dirty="0"/>
          </a:p>
        </p:txBody>
      </p:sp>
      <p:pic>
        <p:nvPicPr>
          <p:cNvPr id="43010" name="Picture 2" descr="http://blog.3wogle.com/wp-content/uploads/2012/05/robbery2.jpg"/>
          <p:cNvPicPr>
            <a:picLocks noChangeAspect="1" noChangeArrowheads="1"/>
          </p:cNvPicPr>
          <p:nvPr/>
        </p:nvPicPr>
        <p:blipFill>
          <a:blip r:embed="rId2" cstate="print"/>
          <a:srcRect/>
          <a:stretch>
            <a:fillRect/>
          </a:stretch>
        </p:blipFill>
        <p:spPr bwMode="auto">
          <a:xfrm>
            <a:off x="228600" y="838200"/>
            <a:ext cx="1991032" cy="1371600"/>
          </a:xfrm>
          <a:prstGeom prst="rect">
            <a:avLst/>
          </a:prstGeom>
          <a:noFill/>
        </p:spPr>
      </p:pic>
      <p:pic>
        <p:nvPicPr>
          <p:cNvPr id="43012" name="Picture 4" descr="http://www.losangelescriminallawyer.pro/photos/5721341xsmall.jpg"/>
          <p:cNvPicPr>
            <a:picLocks noChangeAspect="1" noChangeArrowheads="1"/>
          </p:cNvPicPr>
          <p:nvPr/>
        </p:nvPicPr>
        <p:blipFill>
          <a:blip r:embed="rId3" cstate="print"/>
          <a:srcRect/>
          <a:stretch>
            <a:fillRect/>
          </a:stretch>
        </p:blipFill>
        <p:spPr bwMode="auto">
          <a:xfrm>
            <a:off x="6629400" y="1219200"/>
            <a:ext cx="2057400" cy="1371600"/>
          </a:xfrm>
          <a:prstGeom prst="rect">
            <a:avLst/>
          </a:prstGeom>
          <a:noFill/>
        </p:spPr>
      </p:pic>
      <p:pic>
        <p:nvPicPr>
          <p:cNvPr id="43016" name="Picture 8" descr="http://blog.agentinsure.com/wp-content/uploads/2012/03/Ticket-Stay-in-my-record.jpg"/>
          <p:cNvPicPr>
            <a:picLocks noChangeAspect="1" noChangeArrowheads="1"/>
          </p:cNvPicPr>
          <p:nvPr/>
        </p:nvPicPr>
        <p:blipFill>
          <a:blip r:embed="rId4" cstate="print"/>
          <a:srcRect/>
          <a:stretch>
            <a:fillRect/>
          </a:stretch>
        </p:blipFill>
        <p:spPr bwMode="auto">
          <a:xfrm>
            <a:off x="3352800" y="952500"/>
            <a:ext cx="2235200" cy="1676400"/>
          </a:xfrm>
          <a:prstGeom prst="rect">
            <a:avLst/>
          </a:prstGeom>
          <a:noFill/>
        </p:spPr>
      </p:pic>
      <p:pic>
        <p:nvPicPr>
          <p:cNvPr id="43018" name="Picture 10" descr="http://www.mmopro.com/wp-content/uploads/2013/04/hacker.jpg"/>
          <p:cNvPicPr>
            <a:picLocks noChangeAspect="1" noChangeArrowheads="1"/>
          </p:cNvPicPr>
          <p:nvPr/>
        </p:nvPicPr>
        <p:blipFill>
          <a:blip r:embed="rId5" cstate="print"/>
          <a:srcRect l="11875" t="26562" r="9375" b="31250"/>
          <a:stretch>
            <a:fillRect/>
          </a:stretch>
        </p:blipFill>
        <p:spPr bwMode="auto">
          <a:xfrm>
            <a:off x="4114800" y="4038600"/>
            <a:ext cx="2819400" cy="1208314"/>
          </a:xfrm>
          <a:prstGeom prst="rect">
            <a:avLst/>
          </a:prstGeom>
          <a:noFill/>
        </p:spPr>
      </p:pic>
      <p:pic>
        <p:nvPicPr>
          <p:cNvPr id="43020" name="Picture 12" descr="http://t2.gstatic.com/images?q=tbn:ANd9GcQwMpKQPOO-9H5Gr5zuapkKhhJEO4Sxs0j-s9kzaF6doNiCLo6W"/>
          <p:cNvPicPr>
            <a:picLocks noChangeAspect="1" noChangeArrowheads="1"/>
          </p:cNvPicPr>
          <p:nvPr/>
        </p:nvPicPr>
        <p:blipFill>
          <a:blip r:embed="rId6" cstate="print"/>
          <a:srcRect/>
          <a:stretch>
            <a:fillRect/>
          </a:stretch>
        </p:blipFill>
        <p:spPr bwMode="auto">
          <a:xfrm>
            <a:off x="6781800" y="5419170"/>
            <a:ext cx="2162175" cy="143883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Behavior</a:t>
            </a:r>
            <a:endParaRPr lang="en-US" dirty="0"/>
          </a:p>
        </p:txBody>
      </p:sp>
      <p:sp>
        <p:nvSpPr>
          <p:cNvPr id="3" name="Content Placeholder 2"/>
          <p:cNvSpPr>
            <a:spLocks noGrp="1"/>
          </p:cNvSpPr>
          <p:nvPr>
            <p:ph sz="quarter" idx="1"/>
          </p:nvPr>
        </p:nvSpPr>
        <p:spPr/>
        <p:txBody>
          <a:bodyPr/>
          <a:lstStyle/>
          <a:p>
            <a:pPr algn="just"/>
            <a:r>
              <a:rPr lang="en-US" dirty="0" smtClean="0"/>
              <a:t>Crime is time and culture bound.</a:t>
            </a:r>
          </a:p>
          <a:p>
            <a:pPr algn="just"/>
            <a:r>
              <a:rPr lang="en-US" dirty="0" smtClean="0"/>
              <a:t>Examples:</a:t>
            </a:r>
          </a:p>
          <a:p>
            <a:pPr lvl="2" algn="just">
              <a:lnSpc>
                <a:spcPct val="90000"/>
              </a:lnSpc>
            </a:pPr>
            <a:r>
              <a:rPr lang="en-GB" sz="2400" dirty="0" smtClean="0"/>
              <a:t>Attempted suicide was regarded as a criminal offence until 1961.</a:t>
            </a:r>
          </a:p>
          <a:p>
            <a:pPr lvl="2" algn="just">
              <a:lnSpc>
                <a:spcPct val="90000"/>
              </a:lnSpc>
            </a:pPr>
            <a:r>
              <a:rPr lang="en-GB" sz="2400" dirty="0" smtClean="0"/>
              <a:t>Incest was NOT regarded as a crime until 1908.</a:t>
            </a:r>
          </a:p>
          <a:p>
            <a:pPr lvl="2" algn="just">
              <a:lnSpc>
                <a:spcPct val="90000"/>
              </a:lnSpc>
            </a:pPr>
            <a:r>
              <a:rPr lang="en-GB" sz="2400" dirty="0" smtClean="0"/>
              <a:t>More recently – smoking in </a:t>
            </a:r>
          </a:p>
          <a:p>
            <a:pPr lvl="2" algn="just">
              <a:lnSpc>
                <a:spcPct val="90000"/>
              </a:lnSpc>
              <a:buNone/>
            </a:pPr>
            <a:r>
              <a:rPr lang="en-GB" sz="2400" dirty="0" smtClean="0"/>
              <a:t>	public places.</a:t>
            </a:r>
          </a:p>
          <a:p>
            <a:pPr lvl="2"/>
            <a:endParaRPr lang="en-US" dirty="0"/>
          </a:p>
        </p:txBody>
      </p:sp>
      <p:pic>
        <p:nvPicPr>
          <p:cNvPr id="2050" name="Picture 2" descr="http://static.ddmcdn.com/gif/white-collar-crime-1.jpg"/>
          <p:cNvPicPr>
            <a:picLocks noChangeAspect="1" noChangeArrowheads="1"/>
          </p:cNvPicPr>
          <p:nvPr/>
        </p:nvPicPr>
        <p:blipFill>
          <a:blip r:embed="rId2" cstate="print"/>
          <a:srcRect/>
          <a:stretch>
            <a:fillRect/>
          </a:stretch>
        </p:blipFill>
        <p:spPr bwMode="auto">
          <a:xfrm>
            <a:off x="5638800" y="3962400"/>
            <a:ext cx="3124200" cy="2343150"/>
          </a:xfrm>
          <a:prstGeom prst="rect">
            <a:avLst/>
          </a:prstGeom>
          <a:noFill/>
        </p:spPr>
      </p:pic>
      <p:pic>
        <p:nvPicPr>
          <p:cNvPr id="26626" name="Picture 2" descr="http://t2.gstatic.com/images?q=tbn:ANd9GcR6f65715IjZ2aQK31Iyz5cLrEfiXwNbM4-LG220WbY3_ATPR_k"/>
          <p:cNvPicPr>
            <a:picLocks noChangeAspect="1" noChangeArrowheads="1"/>
          </p:cNvPicPr>
          <p:nvPr/>
        </p:nvPicPr>
        <p:blipFill>
          <a:blip r:embed="rId3" cstate="print"/>
          <a:srcRect/>
          <a:stretch>
            <a:fillRect/>
          </a:stretch>
        </p:blipFill>
        <p:spPr bwMode="auto">
          <a:xfrm>
            <a:off x="1905000" y="4714875"/>
            <a:ext cx="2143125" cy="21431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Behavior</a:t>
            </a:r>
            <a:endParaRPr lang="en-US" dirty="0"/>
          </a:p>
        </p:txBody>
      </p:sp>
      <p:sp>
        <p:nvSpPr>
          <p:cNvPr id="3" name="Content Placeholder 2"/>
          <p:cNvSpPr>
            <a:spLocks noGrp="1"/>
          </p:cNvSpPr>
          <p:nvPr>
            <p:ph sz="quarter" idx="1"/>
          </p:nvPr>
        </p:nvSpPr>
        <p:spPr>
          <a:xfrm>
            <a:off x="381000" y="1752600"/>
            <a:ext cx="8503920" cy="4572000"/>
          </a:xfrm>
        </p:spPr>
        <p:txBody>
          <a:bodyPr>
            <a:normAutofit/>
          </a:bodyPr>
          <a:lstStyle/>
          <a:p>
            <a:pPr algn="just">
              <a:lnSpc>
                <a:spcPct val="90000"/>
              </a:lnSpc>
            </a:pPr>
            <a:r>
              <a:rPr lang="en-GB" sz="2400" dirty="0" smtClean="0"/>
              <a:t>Criminal behaviour is designated according to age and intention – thus the same behaviour can be seen as criminal in one case and not in another. The age of criminal responsibility varies from country to country: in Scotland it is 8, in England and Wales it is 10, in France it is 13 and in Sweden it is 15.</a:t>
            </a:r>
          </a:p>
          <a:p>
            <a:pPr algn="just">
              <a:lnSpc>
                <a:spcPct val="90000"/>
              </a:lnSpc>
            </a:pPr>
            <a:r>
              <a:rPr lang="en-GB" sz="2400" dirty="0" smtClean="0"/>
              <a:t>Individuals are deemed to have committed a criminal act only if they can be shown to have had the intention of doing so. Those suffering from some forms of psychiatric illness are considered incapable of this aspect of criminal behaviour.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Psychology</a:t>
            </a:r>
            <a:endParaRPr lang="en-US" dirty="0"/>
          </a:p>
        </p:txBody>
      </p:sp>
      <p:sp>
        <p:nvSpPr>
          <p:cNvPr id="3" name="Content Placeholder 2"/>
          <p:cNvSpPr>
            <a:spLocks noGrp="1"/>
          </p:cNvSpPr>
          <p:nvPr>
            <p:ph sz="quarter" idx="1"/>
          </p:nvPr>
        </p:nvSpPr>
        <p:spPr/>
        <p:txBody>
          <a:bodyPr/>
          <a:lstStyle/>
          <a:p>
            <a:pPr algn="just"/>
            <a:r>
              <a:rPr lang="en-US" sz="2400" dirty="0" smtClean="0"/>
              <a:t>Criminal or forensic psychology is a field of psychology which focuses on criminals. </a:t>
            </a:r>
            <a:endParaRPr lang="en-US" altLang="zh-TW" sz="2400" dirty="0" smtClean="0"/>
          </a:p>
          <a:p>
            <a:pPr algn="just"/>
            <a:r>
              <a:rPr lang="en-US" altLang="zh-TW" sz="2400" dirty="0" smtClean="0"/>
              <a:t>To study the psychological factor of the criminal </a:t>
            </a:r>
            <a:r>
              <a:rPr lang="en-US" altLang="zh-TW" sz="2400" dirty="0" err="1" smtClean="0"/>
              <a:t>e.g</a:t>
            </a:r>
            <a:r>
              <a:rPr lang="en-US" altLang="zh-TW" sz="2400" dirty="0" smtClean="0"/>
              <a:t>: motivation; to examine the character, environment of the criminal and the process of the criminal behavior.</a:t>
            </a:r>
          </a:p>
          <a:p>
            <a:pPr algn="just"/>
            <a:r>
              <a:rPr lang="en-US" altLang="zh-TW" sz="2400" dirty="0" smtClean="0"/>
              <a:t>Use of psychology in order to hold back crimes.</a:t>
            </a:r>
          </a:p>
          <a:p>
            <a:pPr lvl="2" algn="just"/>
            <a:r>
              <a:rPr lang="en-US" altLang="zh-TW" sz="2400" dirty="0" smtClean="0"/>
              <a:t>Using psychological method to explain crime itself and then bring evidence of a crime </a:t>
            </a:r>
          </a:p>
          <a:p>
            <a:pPr lvl="2" algn="just">
              <a:buNone/>
            </a:pPr>
            <a:r>
              <a:rPr lang="en-US" altLang="zh-TW" sz="2400" dirty="0" smtClean="0"/>
              <a:t>	to light in order to help </a:t>
            </a:r>
          </a:p>
          <a:p>
            <a:pPr lvl="2" algn="just">
              <a:buNone/>
            </a:pPr>
            <a:r>
              <a:rPr lang="en-US" altLang="zh-TW" sz="2400" dirty="0" smtClean="0"/>
              <a:t>	investigation, justice, and </a:t>
            </a:r>
          </a:p>
          <a:p>
            <a:pPr lvl="2" algn="just">
              <a:buNone/>
            </a:pPr>
            <a:r>
              <a:rPr lang="en-US" altLang="zh-TW" sz="2400" dirty="0" smtClean="0"/>
              <a:t>	correction. </a:t>
            </a:r>
          </a:p>
          <a:p>
            <a:pPr lvl="2" algn="just"/>
            <a:endParaRPr lang="en-US" altLang="zh-TW" sz="1700" dirty="0" smtClean="0"/>
          </a:p>
          <a:p>
            <a:endParaRPr lang="en-US" dirty="0"/>
          </a:p>
        </p:txBody>
      </p:sp>
      <p:pic>
        <p:nvPicPr>
          <p:cNvPr id="18434" name="Picture 2" descr="http://www.buzzle.com/img/articleImages/548470-25318-48.jpg"/>
          <p:cNvPicPr>
            <a:picLocks noChangeAspect="1" noChangeArrowheads="1"/>
          </p:cNvPicPr>
          <p:nvPr/>
        </p:nvPicPr>
        <p:blipFill>
          <a:blip r:embed="rId2" cstate="print"/>
          <a:srcRect l="22522" t="23077"/>
          <a:stretch>
            <a:fillRect/>
          </a:stretch>
        </p:blipFill>
        <p:spPr bwMode="auto">
          <a:xfrm>
            <a:off x="5334000" y="4419600"/>
            <a:ext cx="3558064" cy="2362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of Crime</a:t>
            </a:r>
            <a:endParaRPr lang="en-US" dirty="0"/>
          </a:p>
        </p:txBody>
      </p:sp>
      <p:sp>
        <p:nvSpPr>
          <p:cNvPr id="3" name="Content Placeholder 2"/>
          <p:cNvSpPr>
            <a:spLocks noGrp="1"/>
          </p:cNvSpPr>
          <p:nvPr>
            <p:ph sz="quarter" idx="1"/>
          </p:nvPr>
        </p:nvSpPr>
        <p:spPr/>
        <p:txBody>
          <a:bodyPr/>
          <a:lstStyle/>
          <a:p>
            <a:pPr>
              <a:lnSpc>
                <a:spcPct val="90000"/>
              </a:lnSpc>
              <a:buClr>
                <a:schemeClr val="accent2"/>
              </a:buClr>
              <a:buFont typeface="Wingdings" pitchFamily="2" charset="2"/>
              <a:buChar char="§"/>
            </a:pPr>
            <a:r>
              <a:rPr lang="en-US" altLang="zh-TW" sz="2400" dirty="0" smtClean="0"/>
              <a:t>Desire</a:t>
            </a:r>
          </a:p>
          <a:p>
            <a:pPr>
              <a:lnSpc>
                <a:spcPct val="90000"/>
              </a:lnSpc>
              <a:buClr>
                <a:schemeClr val="accent2"/>
              </a:buClr>
              <a:buFont typeface="Wingdings" pitchFamily="2" charset="2"/>
              <a:buChar char="§"/>
            </a:pPr>
            <a:r>
              <a:rPr lang="en-US" altLang="zh-TW" sz="2400" dirty="0" smtClean="0"/>
              <a:t>Ability</a:t>
            </a:r>
          </a:p>
          <a:p>
            <a:pPr>
              <a:lnSpc>
                <a:spcPct val="90000"/>
              </a:lnSpc>
              <a:buClr>
                <a:schemeClr val="accent2"/>
              </a:buClr>
              <a:buFont typeface="Wingdings" pitchFamily="2" charset="2"/>
              <a:buChar char="§"/>
            </a:pPr>
            <a:r>
              <a:rPr lang="en-US" altLang="zh-TW" sz="2400" dirty="0" smtClean="0"/>
              <a:t>Opportunity</a:t>
            </a:r>
          </a:p>
          <a:p>
            <a:endParaRPr lang="en-US" dirty="0"/>
          </a:p>
        </p:txBody>
      </p:sp>
      <p:pic>
        <p:nvPicPr>
          <p:cNvPr id="17410" name="Picture 2" descr="http://t0.gstatic.com/images?q=tbn:ANd9GcR_L3GjCJNnfmNyjBgP-LjQh_4dEkUfeWVonbd31E0_xKmDb0Qy"/>
          <p:cNvPicPr>
            <a:picLocks noChangeAspect="1" noChangeArrowheads="1"/>
          </p:cNvPicPr>
          <p:nvPr/>
        </p:nvPicPr>
        <p:blipFill>
          <a:blip r:embed="rId2" cstate="print"/>
          <a:srcRect/>
          <a:stretch>
            <a:fillRect/>
          </a:stretch>
        </p:blipFill>
        <p:spPr bwMode="auto">
          <a:xfrm>
            <a:off x="3886200" y="2362200"/>
            <a:ext cx="4341141" cy="3505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Criminal/Forensic Psychologist VZ Forensic Scientist</a:t>
            </a:r>
            <a:endParaRPr lang="en-US" dirty="0"/>
          </a:p>
        </p:txBody>
      </p:sp>
      <p:graphicFrame>
        <p:nvGraphicFramePr>
          <p:cNvPr id="4" name="Content Placeholder 3"/>
          <p:cNvGraphicFramePr>
            <a:graphicFrameLocks noGrp="1"/>
          </p:cNvGraphicFramePr>
          <p:nvPr>
            <p:ph sz="quarter" idx="1"/>
          </p:nvPr>
        </p:nvGraphicFramePr>
        <p:xfrm>
          <a:off x="457200" y="1600200"/>
          <a:ext cx="8382000" cy="4946409"/>
        </p:xfrm>
        <a:graphic>
          <a:graphicData uri="http://schemas.openxmlformats.org/drawingml/2006/table">
            <a:tbl>
              <a:tblPr firstRow="1" bandRow="1">
                <a:tableStyleId>{F5AB1C69-6EDB-4FF4-983F-18BD219EF322}</a:tableStyleId>
              </a:tblPr>
              <a:tblGrid>
                <a:gridCol w="4191000"/>
                <a:gridCol w="4191000"/>
              </a:tblGrid>
              <a:tr h="8793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Forensic Scientist</a:t>
                      </a:r>
                    </a:p>
                    <a:p>
                      <a:endParaRPr lang="en-US" sz="2400" dirty="0"/>
                    </a:p>
                  </a:txBody>
                  <a:tcPr/>
                </a:tc>
                <a:tc>
                  <a:txBody>
                    <a:bodyPr/>
                    <a:lstStyle/>
                    <a:p>
                      <a:r>
                        <a:rPr lang="en-US" sz="2400" dirty="0" smtClean="0"/>
                        <a:t>Criminal psychologist</a:t>
                      </a:r>
                      <a:endParaRPr lang="en-US" sz="2400" dirty="0"/>
                    </a:p>
                  </a:txBody>
                  <a:tcPr/>
                </a:tc>
              </a:tr>
              <a:tr h="12562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Analyze, compare, identify &amp; interpret physical evidence</a:t>
                      </a:r>
                    </a:p>
                    <a:p>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Apply Psychiatry to the Law</a:t>
                      </a:r>
                    </a:p>
                    <a:p>
                      <a:endParaRPr lang="en-US" sz="2400" dirty="0"/>
                    </a:p>
                  </a:txBody>
                  <a:tcPr/>
                </a:tc>
              </a:tr>
              <a:tr h="12562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Identify evidence &amp; link it to the suspect, victim &amp; crime scene</a:t>
                      </a:r>
                    </a:p>
                    <a:p>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Expert witnesses in court</a:t>
                      </a:r>
                    </a:p>
                    <a:p>
                      <a:endParaRPr lang="en-US" sz="2400" dirty="0"/>
                    </a:p>
                  </a:txBody>
                  <a:tcPr/>
                </a:tc>
              </a:tr>
              <a:tr h="1256270">
                <a:tc>
                  <a:txBody>
                    <a:bodyPr/>
                    <a:lstStyle/>
                    <a:p>
                      <a:endParaRPr lang="en-US"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Application of medical treatment in forensic settings</a:t>
                      </a:r>
                    </a:p>
                    <a:p>
                      <a:endParaRPr lang="en-US" sz="2400"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study history of crime and psychology with the video</a:t>
            </a:r>
            <a:endParaRPr lang="en-US" dirty="0"/>
          </a:p>
        </p:txBody>
      </p:sp>
      <p:pic>
        <p:nvPicPr>
          <p:cNvPr id="4" name="RELATION BETWEEN CRIME AND PHYSIOLOGY - YouTube.mp4">
            <a:hlinkClick r:id="" action="ppaction://media"/>
          </p:cNvPr>
          <p:cNvPicPr>
            <a:picLocks noGrp="1" noRot="1" noChangeAspect="1"/>
          </p:cNvPicPr>
          <p:nvPr>
            <p:ph sz="quarter" idx="1"/>
            <a:videoFile r:link="rId1"/>
          </p:nvPr>
        </p:nvPicPr>
        <p:blipFill>
          <a:blip r:embed="rId3" cstate="print"/>
          <a:stretch>
            <a:fillRect/>
          </a:stretch>
        </p:blipFill>
        <p:spPr>
          <a:xfrm>
            <a:off x="1219200" y="1524000"/>
            <a:ext cx="6916738" cy="51875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Theories of </a:t>
            </a:r>
            <a:r>
              <a:rPr smtClean="0"/>
              <a:t>Criminal Psychology</a:t>
            </a:r>
            <a:endParaRPr lang="en-US" dirty="0"/>
          </a:p>
        </p:txBody>
      </p:sp>
      <p:pic>
        <p:nvPicPr>
          <p:cNvPr id="20482" name="Picture 2" descr="http://image.shutterstock.com/display_pic_with_logo/322090/322090,1306726777,6/stock-vector-criminal-fingerprint-for-detective-security-or-privacy-design-concepts-jpeg-version-also-available-78210598.jpg"/>
          <p:cNvPicPr>
            <a:picLocks noChangeAspect="1" noChangeArrowheads="1"/>
          </p:cNvPicPr>
          <p:nvPr/>
        </p:nvPicPr>
        <p:blipFill>
          <a:blip r:embed="rId2" cstate="print"/>
          <a:srcRect t="5106" b="11489"/>
          <a:stretch>
            <a:fillRect/>
          </a:stretch>
        </p:blipFill>
        <p:spPr bwMode="auto">
          <a:xfrm>
            <a:off x="3048000" y="2819400"/>
            <a:ext cx="2897155" cy="3505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And Crime</a:t>
            </a:r>
            <a:endParaRPr lang="en-US" dirty="0"/>
          </a:p>
        </p:txBody>
      </p:sp>
      <p:sp>
        <p:nvSpPr>
          <p:cNvPr id="3" name="Content Placeholder 2"/>
          <p:cNvSpPr>
            <a:spLocks noGrp="1"/>
          </p:cNvSpPr>
          <p:nvPr>
            <p:ph sz="quarter" idx="1"/>
          </p:nvPr>
        </p:nvSpPr>
        <p:spPr/>
        <p:txBody>
          <a:bodyPr/>
          <a:lstStyle/>
          <a:p>
            <a:pPr algn="just"/>
            <a:r>
              <a:rPr lang="en-US" dirty="0" smtClean="0"/>
              <a:t>Is there a criminal personality?</a:t>
            </a:r>
          </a:p>
          <a:p>
            <a:pPr algn="just"/>
            <a:r>
              <a:rPr lang="en-US" dirty="0" smtClean="0"/>
              <a:t>Personality:  </a:t>
            </a:r>
          </a:p>
          <a:p>
            <a:pPr lvl="2" algn="just"/>
            <a:r>
              <a:rPr lang="en-US" sz="2700" dirty="0" smtClean="0"/>
              <a:t>characteristics of an individual that predisposes one to act in certain ways in certain situations</a:t>
            </a:r>
          </a:p>
          <a:p>
            <a:pPr lvl="2" algn="just"/>
            <a:r>
              <a:rPr lang="en-US" sz="2700" dirty="0" smtClean="0"/>
              <a:t>Way one perceives, thinks about and relates to oneself and one’s environment</a:t>
            </a:r>
          </a:p>
          <a:p>
            <a:endParaRPr lang="en-US" dirty="0"/>
          </a:p>
        </p:txBody>
      </p:sp>
      <p:pic>
        <p:nvPicPr>
          <p:cNvPr id="10242" name="Picture 2" descr="http://covers.openlibrary.org/b/id/4723389-M.jpg"/>
          <p:cNvPicPr>
            <a:picLocks noChangeAspect="1" noChangeArrowheads="1"/>
          </p:cNvPicPr>
          <p:nvPr/>
        </p:nvPicPr>
        <p:blipFill>
          <a:blip r:embed="rId2" cstate="print"/>
          <a:srcRect b="20833"/>
          <a:stretch>
            <a:fillRect/>
          </a:stretch>
        </p:blipFill>
        <p:spPr bwMode="auto">
          <a:xfrm>
            <a:off x="3352800" y="4343400"/>
            <a:ext cx="1925052" cy="2286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Freud And Crime</a:t>
            </a:r>
            <a:endParaRPr lang="en-US" dirty="0"/>
          </a:p>
        </p:txBody>
      </p:sp>
      <p:sp>
        <p:nvSpPr>
          <p:cNvPr id="3" name="Content Placeholder 2"/>
          <p:cNvSpPr>
            <a:spLocks noGrp="1"/>
          </p:cNvSpPr>
          <p:nvPr>
            <p:ph sz="quarter" idx="1"/>
          </p:nvPr>
        </p:nvSpPr>
        <p:spPr>
          <a:xfrm>
            <a:off x="301752" y="1600200"/>
            <a:ext cx="8503920" cy="4498848"/>
          </a:xfrm>
        </p:spPr>
        <p:txBody>
          <a:bodyPr>
            <a:normAutofit/>
          </a:bodyPr>
          <a:lstStyle/>
          <a:p>
            <a:r>
              <a:rPr lang="en-US" dirty="0" smtClean="0"/>
              <a:t>Freud the first to write about personality</a:t>
            </a:r>
          </a:p>
          <a:p>
            <a:r>
              <a:rPr lang="en-US" dirty="0" smtClean="0"/>
              <a:t>Believed that behavior is influenced by unresolved conflicts in childhood</a:t>
            </a:r>
          </a:p>
          <a:p>
            <a:pPr lvl="2"/>
            <a:r>
              <a:rPr lang="en-US" dirty="0" smtClean="0"/>
              <a:t>Superego</a:t>
            </a:r>
          </a:p>
          <a:p>
            <a:pPr lvl="2"/>
            <a:r>
              <a:rPr lang="en-US" dirty="0" smtClean="0"/>
              <a:t>Ego</a:t>
            </a:r>
          </a:p>
          <a:p>
            <a:pPr lvl="2"/>
            <a:r>
              <a:rPr lang="en-US" dirty="0" smtClean="0"/>
              <a:t>Id</a:t>
            </a:r>
          </a:p>
          <a:p>
            <a:r>
              <a:rPr lang="en-US" dirty="0" smtClean="0"/>
              <a:t>Crime would occur if:</a:t>
            </a:r>
          </a:p>
          <a:p>
            <a:pPr lvl="2"/>
            <a:r>
              <a:rPr lang="en-US" dirty="0" smtClean="0"/>
              <a:t>Underdeveloped superego </a:t>
            </a:r>
          </a:p>
          <a:p>
            <a:pPr lvl="2"/>
            <a:r>
              <a:rPr lang="en-US" dirty="0" smtClean="0"/>
              <a:t>Overdeveloped superego </a:t>
            </a:r>
          </a:p>
          <a:p>
            <a:pPr lvl="2"/>
            <a:r>
              <a:rPr lang="en-US" dirty="0" smtClean="0"/>
              <a:t>Malfunctioning of the id</a:t>
            </a:r>
          </a:p>
          <a:p>
            <a:pPr lvl="2"/>
            <a:r>
              <a:rPr lang="en-US" dirty="0" smtClean="0"/>
              <a:t>Weak ego</a:t>
            </a:r>
          </a:p>
          <a:p>
            <a:endParaRPr lang="en-US" dirty="0"/>
          </a:p>
        </p:txBody>
      </p:sp>
      <p:pic>
        <p:nvPicPr>
          <p:cNvPr id="19458" name="Picture 2" descr="http://t1.gstatic.com/images?q=tbn:ANd9GcQl4BJVIKtLsSq8jvzhhAh9sVNWBB5zN1V9NbC89Ge75ia3oAvf7A"/>
          <p:cNvPicPr>
            <a:picLocks noChangeAspect="1" noChangeArrowheads="1"/>
          </p:cNvPicPr>
          <p:nvPr/>
        </p:nvPicPr>
        <p:blipFill>
          <a:blip r:embed="rId2" cstate="print"/>
          <a:srcRect/>
          <a:stretch>
            <a:fillRect/>
          </a:stretch>
        </p:blipFill>
        <p:spPr bwMode="auto">
          <a:xfrm>
            <a:off x="5867400" y="2667000"/>
            <a:ext cx="2362200" cy="35497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Psychoanalytic Theory</a:t>
            </a:r>
            <a:endParaRPr lang="en-US" dirty="0"/>
          </a:p>
        </p:txBody>
      </p:sp>
      <p:sp>
        <p:nvSpPr>
          <p:cNvPr id="3" name="Content Placeholder 2"/>
          <p:cNvSpPr>
            <a:spLocks noGrp="1"/>
          </p:cNvSpPr>
          <p:nvPr>
            <p:ph sz="quarter" idx="1"/>
          </p:nvPr>
        </p:nvSpPr>
        <p:spPr/>
        <p:txBody>
          <a:bodyPr>
            <a:normAutofit/>
          </a:bodyPr>
          <a:lstStyle/>
          <a:p>
            <a:pPr algn="just"/>
            <a:r>
              <a:rPr lang="en-US" dirty="0" smtClean="0"/>
              <a:t>Freud claimed that all human beings are born with certain </a:t>
            </a:r>
            <a:r>
              <a:rPr lang="en-US" b="1" dirty="0" smtClean="0"/>
              <a:t>instincts</a:t>
            </a:r>
            <a:r>
              <a:rPr lang="en-US" dirty="0" smtClean="0"/>
              <a:t>, i.e. with a natural tendency to satisfy their biologically determined needs for food, shelter and warmth</a:t>
            </a:r>
          </a:p>
          <a:p>
            <a:pPr algn="just"/>
            <a:r>
              <a:rPr lang="en-US" dirty="0" smtClean="0"/>
              <a:t>All humans have natural drives and urges repressed in the unconscious </a:t>
            </a:r>
          </a:p>
          <a:p>
            <a:pPr algn="just"/>
            <a:r>
              <a:rPr lang="en-US" dirty="0" smtClean="0"/>
              <a:t>All humans have criminal tendencies</a:t>
            </a:r>
          </a:p>
          <a:p>
            <a:pPr algn="just"/>
            <a:r>
              <a:rPr lang="en-US" dirty="0" smtClean="0"/>
              <a:t>Freud hypothesized that the most common element that contributed to criminal behavior was faulty identification by a child with her or his parents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Intelligence and Crime</a:t>
            </a:r>
            <a:endParaRPr lang="en-US" dirty="0"/>
          </a:p>
        </p:txBody>
      </p:sp>
      <p:sp>
        <p:nvSpPr>
          <p:cNvPr id="3" name="Content Placeholder 2"/>
          <p:cNvSpPr>
            <a:spLocks noGrp="1"/>
          </p:cNvSpPr>
          <p:nvPr>
            <p:ph sz="quarter" idx="1"/>
          </p:nvPr>
        </p:nvSpPr>
        <p:spPr>
          <a:xfrm>
            <a:off x="301752" y="1527048"/>
            <a:ext cx="8503920" cy="4873752"/>
          </a:xfrm>
        </p:spPr>
        <p:txBody>
          <a:bodyPr>
            <a:normAutofit lnSpcReduction="10000"/>
          </a:bodyPr>
          <a:lstStyle/>
          <a:p>
            <a:pPr algn="ctr">
              <a:buNone/>
            </a:pPr>
            <a:r>
              <a:rPr lang="en-US" dirty="0" smtClean="0">
                <a:solidFill>
                  <a:srgbClr val="FF0000"/>
                </a:solidFill>
              </a:rPr>
              <a:t>The brighter might get arrested less</a:t>
            </a:r>
          </a:p>
          <a:p>
            <a:pPr algn="ctr">
              <a:buNone/>
            </a:pPr>
            <a:endParaRPr lang="en-US" dirty="0" smtClean="0">
              <a:solidFill>
                <a:srgbClr val="FF0000"/>
              </a:solidFill>
            </a:endParaRPr>
          </a:p>
          <a:p>
            <a:pPr algn="just"/>
            <a:r>
              <a:rPr lang="en-US" dirty="0" smtClean="0"/>
              <a:t>Intelligence:  capacity to act purposefully, think rationally and deal effectively with the environment</a:t>
            </a:r>
          </a:p>
          <a:p>
            <a:pPr algn="just"/>
            <a:r>
              <a:rPr lang="en-US" dirty="0" smtClean="0"/>
              <a:t>Lombroso hypothesized that his criminals were “unintelligent”, but there were no measure of intelligence</a:t>
            </a:r>
          </a:p>
          <a:p>
            <a:pPr algn="just"/>
            <a:r>
              <a:rPr lang="en-US" dirty="0" smtClean="0"/>
              <a:t>Goddard used intelligence tests on institutionalized populations such as prisoners in the early 20th century. He concluded that most prisoners were “unintelligent”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Theories</a:t>
            </a:r>
            <a:endParaRPr lang="en-US" dirty="0"/>
          </a:p>
        </p:txBody>
      </p:sp>
      <p:sp>
        <p:nvSpPr>
          <p:cNvPr id="3" name="Content Placeholder 2"/>
          <p:cNvSpPr>
            <a:spLocks noGrp="1"/>
          </p:cNvSpPr>
          <p:nvPr>
            <p:ph sz="quarter" idx="1"/>
          </p:nvPr>
        </p:nvSpPr>
        <p:spPr/>
        <p:txBody>
          <a:bodyPr/>
          <a:lstStyle/>
          <a:p>
            <a:pPr algn="just"/>
            <a:r>
              <a:rPr lang="en-US" dirty="0" smtClean="0"/>
              <a:t>Albert </a:t>
            </a:r>
            <a:r>
              <a:rPr lang="en-US" dirty="0" err="1" smtClean="0"/>
              <a:t>Bandura</a:t>
            </a:r>
            <a:r>
              <a:rPr lang="en-US" dirty="0" smtClean="0"/>
              <a:t> presented social learning theory.</a:t>
            </a:r>
          </a:p>
          <a:p>
            <a:pPr algn="just"/>
            <a:r>
              <a:rPr lang="en-US" dirty="0" smtClean="0"/>
              <a:t>According to the theory Criminal behavior is learned through direct and indirect reinforcement. </a:t>
            </a:r>
          </a:p>
          <a:p>
            <a:pPr algn="just"/>
            <a:r>
              <a:rPr lang="en-US" dirty="0" smtClean="0"/>
              <a:t>Example: </a:t>
            </a:r>
          </a:p>
          <a:p>
            <a:pPr lvl="2" algn="just"/>
            <a:r>
              <a:rPr lang="en-US" sz="2700" dirty="0" smtClean="0"/>
              <a:t>by interacting with anti-social peers</a:t>
            </a:r>
          </a:p>
          <a:p>
            <a:pPr lvl="2" algn="just"/>
            <a:r>
              <a:rPr lang="en-US" sz="2700" dirty="0" smtClean="0"/>
              <a:t>watching violence on television</a:t>
            </a:r>
            <a:endParaRPr lang="en-US" dirty="0" smtClean="0"/>
          </a:p>
          <a:p>
            <a:pPr algn="just"/>
            <a:r>
              <a:rPr lang="en-US" dirty="0" smtClean="0"/>
              <a:t>Criminal behavior can be </a:t>
            </a:r>
          </a:p>
          <a:p>
            <a:pPr algn="just">
              <a:buNone/>
            </a:pPr>
            <a:r>
              <a:rPr lang="en-US" dirty="0" smtClean="0"/>
              <a:t>	attributed to faulty learning.</a:t>
            </a:r>
          </a:p>
          <a:p>
            <a:endParaRPr lang="en-US" dirty="0"/>
          </a:p>
        </p:txBody>
      </p:sp>
      <p:pic>
        <p:nvPicPr>
          <p:cNvPr id="4" name="Picture 6" descr="bansal"/>
          <p:cNvPicPr>
            <a:picLocks noChangeAspect="1" noChangeArrowheads="1"/>
          </p:cNvPicPr>
          <p:nvPr/>
        </p:nvPicPr>
        <p:blipFill>
          <a:blip r:embed="rId2" cstate="print"/>
          <a:srcRect/>
          <a:stretch>
            <a:fillRect/>
          </a:stretch>
        </p:blipFill>
        <p:spPr bwMode="auto">
          <a:xfrm>
            <a:off x="6019800" y="4038600"/>
            <a:ext cx="2743200" cy="262711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Albert </a:t>
            </a:r>
            <a:r>
              <a:rPr lang="en-US" dirty="0" err="1" smtClean="0"/>
              <a:t>Bandura</a:t>
            </a:r>
            <a:r>
              <a:rPr lang="en-US" dirty="0" smtClean="0"/>
              <a:t> </a:t>
            </a:r>
            <a:r>
              <a:rPr lang="en-US" dirty="0" err="1" smtClean="0"/>
              <a:t>Bobo</a:t>
            </a:r>
            <a:r>
              <a:rPr lang="en-US" dirty="0" smtClean="0"/>
              <a:t> Doll Experiment </a:t>
            </a:r>
            <a:endParaRPr lang="en-US" dirty="0"/>
          </a:p>
        </p:txBody>
      </p:sp>
      <p:sp>
        <p:nvSpPr>
          <p:cNvPr id="3" name="Content Placeholder 2"/>
          <p:cNvSpPr>
            <a:spLocks noGrp="1"/>
          </p:cNvSpPr>
          <p:nvPr>
            <p:ph sz="quarter" idx="1"/>
          </p:nvPr>
        </p:nvSpPr>
        <p:spPr>
          <a:xfrm>
            <a:off x="301752" y="1527048"/>
            <a:ext cx="8613648" cy="5102352"/>
          </a:xfrm>
        </p:spPr>
        <p:txBody>
          <a:bodyPr/>
          <a:lstStyle/>
          <a:p>
            <a:pPr algn="just">
              <a:lnSpc>
                <a:spcPct val="90000"/>
              </a:lnSpc>
            </a:pPr>
            <a:r>
              <a:rPr lang="en-US" sz="2400" dirty="0" smtClean="0"/>
              <a:t>He had children witness a model aggressively attacking a plastic clown called the </a:t>
            </a:r>
            <a:r>
              <a:rPr lang="en-US" sz="2400" dirty="0" err="1" smtClean="0"/>
              <a:t>Bobo</a:t>
            </a:r>
            <a:r>
              <a:rPr lang="en-US" sz="2400" dirty="0" smtClean="0"/>
              <a:t> doll.</a:t>
            </a:r>
          </a:p>
          <a:p>
            <a:pPr algn="just">
              <a:lnSpc>
                <a:spcPct val="90000"/>
              </a:lnSpc>
            </a:pPr>
            <a:r>
              <a:rPr lang="en-US" sz="2400" dirty="0" smtClean="0"/>
              <a:t>Children would watch a video where a model would aggressively hit a doll, punch the clown and shouting.</a:t>
            </a:r>
          </a:p>
          <a:p>
            <a:pPr algn="just">
              <a:lnSpc>
                <a:spcPct val="90000"/>
              </a:lnSpc>
            </a:pPr>
            <a:r>
              <a:rPr lang="en-US" sz="2400" dirty="0" smtClean="0"/>
              <a:t>She kicked it, sat on it, hit with a little hammer, shouting various aggressive phrases. </a:t>
            </a:r>
          </a:p>
          <a:p>
            <a:pPr algn="just">
              <a:lnSpc>
                <a:spcPct val="80000"/>
              </a:lnSpc>
            </a:pPr>
            <a:r>
              <a:rPr lang="en-US" sz="2400" dirty="0" err="1" smtClean="0"/>
              <a:t>Bandura</a:t>
            </a:r>
            <a:r>
              <a:rPr lang="en-US" sz="2400" dirty="0" smtClean="0"/>
              <a:t> showed his film to groups of children and let them out to play.</a:t>
            </a:r>
          </a:p>
          <a:p>
            <a:pPr algn="just">
              <a:lnSpc>
                <a:spcPct val="80000"/>
              </a:lnSpc>
            </a:pPr>
            <a:r>
              <a:rPr lang="en-US" sz="2400" dirty="0" smtClean="0"/>
              <a:t>Kids imitated the young lady in the film.</a:t>
            </a:r>
          </a:p>
          <a:p>
            <a:pPr>
              <a:lnSpc>
                <a:spcPct val="90000"/>
              </a:lnSpc>
            </a:pPr>
            <a:endParaRPr lang="en-US" dirty="0" smtClean="0"/>
          </a:p>
          <a:p>
            <a:endParaRPr lang="en-US" dirty="0"/>
          </a:p>
        </p:txBody>
      </p:sp>
      <p:pic>
        <p:nvPicPr>
          <p:cNvPr id="4" name="Picture 2" descr="Bobo_doll"/>
          <p:cNvPicPr>
            <a:picLocks noChangeAspect="1" noChangeArrowheads="1"/>
          </p:cNvPicPr>
          <p:nvPr/>
        </p:nvPicPr>
        <p:blipFill>
          <a:blip r:embed="rId2" cstate="print"/>
          <a:srcRect l="7033" t="1299" r="5055" b="50649"/>
          <a:stretch>
            <a:fillRect/>
          </a:stretch>
        </p:blipFill>
        <p:spPr bwMode="auto">
          <a:xfrm>
            <a:off x="1200666" y="4800600"/>
            <a:ext cx="2780270" cy="2057400"/>
          </a:xfrm>
          <a:prstGeom prst="rect">
            <a:avLst/>
          </a:prstGeom>
          <a:noFill/>
        </p:spPr>
      </p:pic>
      <p:pic>
        <p:nvPicPr>
          <p:cNvPr id="5" name="Picture 2" descr="Bobo_doll"/>
          <p:cNvPicPr>
            <a:picLocks noChangeAspect="1" noChangeArrowheads="1"/>
          </p:cNvPicPr>
          <p:nvPr/>
        </p:nvPicPr>
        <p:blipFill>
          <a:blip r:embed="rId2" cstate="print"/>
          <a:srcRect l="7033" t="50649" r="5055" b="1299"/>
          <a:stretch>
            <a:fillRect/>
          </a:stretch>
        </p:blipFill>
        <p:spPr bwMode="auto">
          <a:xfrm>
            <a:off x="5410200" y="4690872"/>
            <a:ext cx="2819400" cy="208635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Personalities Theory</a:t>
            </a:r>
            <a:endParaRPr lang="en-US" dirty="0"/>
          </a:p>
        </p:txBody>
      </p:sp>
      <p:sp>
        <p:nvSpPr>
          <p:cNvPr id="3" name="Content Placeholder 2"/>
          <p:cNvSpPr>
            <a:spLocks noGrp="1"/>
          </p:cNvSpPr>
          <p:nvPr>
            <p:ph sz="quarter" idx="1"/>
          </p:nvPr>
        </p:nvSpPr>
        <p:spPr/>
        <p:txBody>
          <a:bodyPr/>
          <a:lstStyle/>
          <a:p>
            <a:pPr algn="just"/>
            <a:r>
              <a:rPr lang="en-US" dirty="0" smtClean="0"/>
              <a:t>Hans </a:t>
            </a:r>
            <a:r>
              <a:rPr lang="en-US" dirty="0" err="1" smtClean="0"/>
              <a:t>Eysenck</a:t>
            </a:r>
            <a:r>
              <a:rPr lang="en-US" dirty="0" smtClean="0"/>
              <a:t> presented this theory, in which he presented a model. </a:t>
            </a:r>
          </a:p>
          <a:p>
            <a:pPr algn="just"/>
            <a:r>
              <a:rPr lang="en-US" dirty="0" smtClean="0"/>
              <a:t>PEN Model</a:t>
            </a:r>
          </a:p>
          <a:p>
            <a:pPr lvl="2" algn="just"/>
            <a:r>
              <a:rPr lang="en-US" sz="2700" dirty="0" smtClean="0"/>
              <a:t>People high on Neuroticism and Extraversion are more likely to become involved in crime</a:t>
            </a:r>
          </a:p>
          <a:p>
            <a:endParaRPr lang="en-US" dirty="0"/>
          </a:p>
        </p:txBody>
      </p:sp>
      <p:pic>
        <p:nvPicPr>
          <p:cNvPr id="4" name="Picture 6" descr="Eysenck"/>
          <p:cNvPicPr>
            <a:picLocks noChangeAspect="1" noChangeArrowheads="1"/>
          </p:cNvPicPr>
          <p:nvPr/>
        </p:nvPicPr>
        <p:blipFill>
          <a:blip r:embed="rId2" cstate="print"/>
          <a:srcRect/>
          <a:stretch>
            <a:fillRect/>
          </a:stretch>
        </p:blipFill>
        <p:spPr bwMode="auto">
          <a:xfrm>
            <a:off x="3657600" y="3810000"/>
            <a:ext cx="2133600" cy="283954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Learning Theory</a:t>
            </a:r>
            <a:endParaRPr lang="en-US" dirty="0"/>
          </a:p>
        </p:txBody>
      </p:sp>
      <p:sp>
        <p:nvSpPr>
          <p:cNvPr id="3" name="Content Placeholder 2"/>
          <p:cNvSpPr>
            <a:spLocks noGrp="1"/>
          </p:cNvSpPr>
          <p:nvPr>
            <p:ph sz="quarter" idx="1"/>
          </p:nvPr>
        </p:nvSpPr>
        <p:spPr/>
        <p:txBody>
          <a:bodyPr/>
          <a:lstStyle/>
          <a:p>
            <a:pPr algn="just">
              <a:lnSpc>
                <a:spcPct val="80000"/>
              </a:lnSpc>
              <a:buFont typeface="Wingdings" pitchFamily="2" charset="2"/>
              <a:buNone/>
            </a:pPr>
            <a:r>
              <a:rPr lang="en-US" sz="2400" dirty="0" smtClean="0"/>
              <a:t>Aggression </a:t>
            </a:r>
          </a:p>
          <a:p>
            <a:pPr algn="just">
              <a:lnSpc>
                <a:spcPct val="80000"/>
              </a:lnSpc>
            </a:pPr>
            <a:r>
              <a:rPr lang="en-US" sz="2400" dirty="0" smtClean="0"/>
              <a:t>Is learned, not innate.</a:t>
            </a:r>
          </a:p>
          <a:p>
            <a:pPr algn="just">
              <a:lnSpc>
                <a:spcPct val="80000"/>
              </a:lnSpc>
            </a:pPr>
            <a:r>
              <a:rPr lang="en-US" sz="2400" dirty="0" smtClean="0"/>
              <a:t>Requires personal observation of aggression or rewards for aggression.</a:t>
            </a:r>
          </a:p>
          <a:p>
            <a:pPr algn="just">
              <a:lnSpc>
                <a:spcPct val="80000"/>
              </a:lnSpc>
            </a:pPr>
            <a:r>
              <a:rPr lang="en-US" sz="2400" dirty="0" smtClean="0"/>
              <a:t>Involves behavior modeling  of family members, community members and mass media</a:t>
            </a:r>
          </a:p>
          <a:p>
            <a:endParaRPr lang="en-US" dirty="0"/>
          </a:p>
        </p:txBody>
      </p:sp>
      <p:pic>
        <p:nvPicPr>
          <p:cNvPr id="3074" name="Picture 2" descr="http://collider.com/wp-content/uploads/the-aggression-scale.jpg"/>
          <p:cNvPicPr>
            <a:picLocks noChangeAspect="1" noChangeArrowheads="1"/>
          </p:cNvPicPr>
          <p:nvPr/>
        </p:nvPicPr>
        <p:blipFill>
          <a:blip r:embed="rId2" cstate="print"/>
          <a:srcRect/>
          <a:stretch>
            <a:fillRect/>
          </a:stretch>
        </p:blipFill>
        <p:spPr bwMode="auto">
          <a:xfrm>
            <a:off x="1752600" y="3539537"/>
            <a:ext cx="5867400" cy="286126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GB" sz="2400" dirty="0" smtClean="0"/>
              <a:t>Biological theories tended towards seeing crime as a form of illness, caused by pathological factors specific to certain classes of individuals</a:t>
            </a:r>
          </a:p>
          <a:p>
            <a:pPr algn="just"/>
            <a:r>
              <a:rPr lang="en-GB" sz="2400" dirty="0" smtClean="0"/>
              <a:t>“bad” behaviour vs. “sick” behaviour </a:t>
            </a:r>
          </a:p>
          <a:p>
            <a:pPr algn="just"/>
            <a:r>
              <a:rPr lang="en-GB" sz="2400" dirty="0" smtClean="0"/>
              <a:t>We can not blame someone for being sick. </a:t>
            </a:r>
          </a:p>
          <a:p>
            <a:pPr lvl="2" algn="just">
              <a:buNone/>
            </a:pPr>
            <a:endParaRPr lang="en-US" sz="2400" dirty="0" smtClean="0"/>
          </a:p>
          <a:p>
            <a:endParaRPr lang="en-US" dirty="0"/>
          </a:p>
        </p:txBody>
      </p:sp>
      <p:pic>
        <p:nvPicPr>
          <p:cNvPr id="1026" name="Picture 2" descr="http://www.exponent.com/files/Uploads/Images/toxicology/dna1.jpg"/>
          <p:cNvPicPr>
            <a:picLocks noChangeAspect="1" noChangeArrowheads="1"/>
          </p:cNvPicPr>
          <p:nvPr/>
        </p:nvPicPr>
        <p:blipFill>
          <a:blip r:embed="rId2" cstate="print"/>
          <a:srcRect/>
          <a:stretch>
            <a:fillRect/>
          </a:stretch>
        </p:blipFill>
        <p:spPr bwMode="auto">
          <a:xfrm>
            <a:off x="3886200" y="3657600"/>
            <a:ext cx="2247900" cy="2997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US" sz="2400" dirty="0" smtClean="0"/>
              <a:t>Hormones and criminality </a:t>
            </a:r>
          </a:p>
          <a:p>
            <a:pPr lvl="2" algn="just"/>
            <a:r>
              <a:rPr lang="en-US" sz="2400" dirty="0" smtClean="0"/>
              <a:t>Testosterone is a male sex hormone linked to aggression. </a:t>
            </a:r>
          </a:p>
          <a:p>
            <a:pPr lvl="2" algn="just"/>
            <a:r>
              <a:rPr lang="en-US" sz="2400" dirty="0" smtClean="0"/>
              <a:t>Research has shown a relationship between high blood testosterone levels and increase male aggression </a:t>
            </a:r>
          </a:p>
          <a:p>
            <a:pPr lvl="2" algn="just"/>
            <a:r>
              <a:rPr lang="en-US" sz="2400" dirty="0" smtClean="0"/>
              <a:t>Low brain levels of serotonin also causes criminality.</a:t>
            </a:r>
          </a:p>
          <a:p>
            <a:pPr lvl="2" algn="just">
              <a:buNone/>
            </a:pPr>
            <a:endParaRPr lang="en-US" sz="2400" dirty="0" smtClean="0"/>
          </a:p>
          <a:p>
            <a:endParaRPr lang="en-US" dirty="0"/>
          </a:p>
        </p:txBody>
      </p:sp>
      <p:pic>
        <p:nvPicPr>
          <p:cNvPr id="2050" name="Picture 2" descr="http://deweydigest.com/wp-content/uploads/2013/04/brainscan.jpg"/>
          <p:cNvPicPr>
            <a:picLocks noChangeAspect="1" noChangeArrowheads="1"/>
          </p:cNvPicPr>
          <p:nvPr/>
        </p:nvPicPr>
        <p:blipFill>
          <a:blip r:embed="rId2" cstate="print"/>
          <a:srcRect/>
          <a:stretch>
            <a:fillRect/>
          </a:stretch>
        </p:blipFill>
        <p:spPr bwMode="auto">
          <a:xfrm>
            <a:off x="3505200" y="3657600"/>
            <a:ext cx="1905000" cy="267652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US" sz="2400" dirty="0" smtClean="0"/>
              <a:t>Genetics and Crime: XYY </a:t>
            </a:r>
            <a:r>
              <a:rPr lang="en-US" sz="2400" dirty="0" err="1" smtClean="0"/>
              <a:t>Supermale</a:t>
            </a:r>
            <a:r>
              <a:rPr lang="en-US" sz="2400" dirty="0" smtClean="0"/>
              <a:t> </a:t>
            </a:r>
          </a:p>
          <a:p>
            <a:pPr lvl="2" algn="just"/>
            <a:r>
              <a:rPr lang="en-US" sz="2400" dirty="0" smtClean="0"/>
              <a:t>Humans have 23 pairs of chromosomes, the last pair determines gender </a:t>
            </a:r>
          </a:p>
          <a:p>
            <a:pPr lvl="2" algn="just"/>
            <a:r>
              <a:rPr lang="en-US" sz="2400" dirty="0" smtClean="0"/>
              <a:t>Males: XY pair ; Females: XX pair </a:t>
            </a:r>
          </a:p>
          <a:p>
            <a:pPr lvl="2" algn="just"/>
            <a:r>
              <a:rPr lang="en-US" sz="2400" dirty="0" smtClean="0"/>
              <a:t>A study of Scottish prisoners found that a small number had an XYY chromosome. These were identified as potentially violent and labeled “</a:t>
            </a:r>
            <a:r>
              <a:rPr lang="en-US" sz="2400" dirty="0" err="1" smtClean="0"/>
              <a:t>supermale</a:t>
            </a:r>
            <a:r>
              <a:rPr lang="en-US" sz="2400" dirty="0" smtClean="0"/>
              <a:t>” </a:t>
            </a:r>
          </a:p>
          <a:p>
            <a:pPr algn="just"/>
            <a:r>
              <a:rPr lang="en-US" sz="2400" dirty="0" smtClean="0"/>
              <a:t> Criminal Families </a:t>
            </a:r>
          </a:p>
          <a:p>
            <a:pPr lvl="2" algn="just"/>
            <a:r>
              <a:rPr lang="en-US" sz="2400" dirty="0" smtClean="0"/>
              <a:t>criminal families appeared to show criminal tendencies through several generations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Appearance of Criminal</a:t>
            </a:r>
            <a:endParaRPr lang="en-US" dirty="0"/>
          </a:p>
        </p:txBody>
      </p:sp>
      <p:sp>
        <p:nvSpPr>
          <p:cNvPr id="3" name="Content Placeholder 2"/>
          <p:cNvSpPr>
            <a:spLocks noGrp="1"/>
          </p:cNvSpPr>
          <p:nvPr>
            <p:ph sz="quarter" idx="1"/>
          </p:nvPr>
        </p:nvSpPr>
        <p:spPr>
          <a:xfrm>
            <a:off x="301752" y="1828800"/>
            <a:ext cx="8503920" cy="4572000"/>
          </a:xfrm>
        </p:spPr>
        <p:txBody>
          <a:bodyPr/>
          <a:lstStyle/>
          <a:p>
            <a:pPr algn="just">
              <a:lnSpc>
                <a:spcPct val="90000"/>
              </a:lnSpc>
            </a:pPr>
            <a:r>
              <a:rPr lang="en-US" sz="2400" dirty="0" smtClean="0"/>
              <a:t>We frequently make inferences about another person’s character based on his/her appearance </a:t>
            </a:r>
          </a:p>
          <a:p>
            <a:pPr algn="just">
              <a:lnSpc>
                <a:spcPct val="90000"/>
              </a:lnSpc>
            </a:pPr>
            <a:r>
              <a:rPr lang="en-US" sz="2400" dirty="0" smtClean="0"/>
              <a:t>Ancient Greeks and Romans believed in “physiognomy” :</a:t>
            </a:r>
          </a:p>
          <a:p>
            <a:pPr lvl="2" algn="just">
              <a:lnSpc>
                <a:spcPct val="90000"/>
              </a:lnSpc>
            </a:pPr>
            <a:r>
              <a:rPr lang="en-US" sz="2400" dirty="0" smtClean="0"/>
              <a:t>physical features can reveal a person’s natural disposition</a:t>
            </a:r>
          </a:p>
          <a:p>
            <a:pPr algn="just"/>
            <a:r>
              <a:rPr lang="en-US" sz="2400" dirty="0" smtClean="0"/>
              <a:t>There are different theories regarding physical appearance of criminal.</a:t>
            </a:r>
          </a:p>
          <a:p>
            <a:pPr algn="just"/>
            <a:r>
              <a:rPr lang="en-US" sz="2400" dirty="0" smtClean="0"/>
              <a:t>Example: </a:t>
            </a:r>
          </a:p>
          <a:p>
            <a:pPr lvl="2" algn="just"/>
            <a:r>
              <a:rPr lang="en-US" sz="2400" dirty="0" smtClean="0"/>
              <a:t>Lombroso’s Theory : Bodily constitution indicates whether a person is a “born criminal”</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Lombroso’s Theory</a:t>
            </a:r>
            <a:endParaRPr lang="en-US" dirty="0"/>
          </a:p>
        </p:txBody>
      </p:sp>
      <p:sp>
        <p:nvSpPr>
          <p:cNvPr id="3" name="Content Placeholder 2"/>
          <p:cNvSpPr>
            <a:spLocks noGrp="1"/>
          </p:cNvSpPr>
          <p:nvPr>
            <p:ph sz="quarter" idx="1"/>
          </p:nvPr>
        </p:nvSpPr>
        <p:spPr>
          <a:xfrm>
            <a:off x="301752" y="1527048"/>
            <a:ext cx="8503920" cy="5102352"/>
          </a:xfrm>
        </p:spPr>
        <p:txBody>
          <a:bodyPr>
            <a:normAutofit fontScale="47500" lnSpcReduction="20000"/>
          </a:bodyPr>
          <a:lstStyle/>
          <a:p>
            <a:pPr algn="just">
              <a:lnSpc>
                <a:spcPct val="120000"/>
              </a:lnSpc>
            </a:pPr>
            <a:r>
              <a:rPr lang="en-US" sz="4200" dirty="0" err="1" smtClean="0"/>
              <a:t>Lombross</a:t>
            </a:r>
            <a:r>
              <a:rPr lang="en-US" sz="4200" dirty="0" smtClean="0"/>
              <a:t> Observed the physical characteristics of Italian prisoners and compared them to Italian soldiers and found that criminals were physically different.</a:t>
            </a:r>
          </a:p>
          <a:p>
            <a:pPr algn="just">
              <a:lnSpc>
                <a:spcPct val="120000"/>
              </a:lnSpc>
            </a:pPr>
            <a:r>
              <a:rPr lang="en-US" sz="4200" dirty="0" smtClean="0"/>
              <a:t>Lombroso presented a long list of physical characteristics used to identify criminals :</a:t>
            </a:r>
          </a:p>
          <a:p>
            <a:pPr marL="945515" lvl="2" indent="-396875" algn="just">
              <a:lnSpc>
                <a:spcPct val="120000"/>
              </a:lnSpc>
            </a:pPr>
            <a:r>
              <a:rPr lang="en-US" sz="4200" dirty="0" smtClean="0"/>
              <a:t>Asymmetry of the face or head, </a:t>
            </a:r>
          </a:p>
          <a:p>
            <a:pPr marL="945515" lvl="2" indent="-396875" algn="just">
              <a:lnSpc>
                <a:spcPct val="120000"/>
              </a:lnSpc>
            </a:pPr>
            <a:r>
              <a:rPr lang="en-US" sz="4200" dirty="0" smtClean="0"/>
              <a:t>large monkey-like ears</a:t>
            </a:r>
          </a:p>
          <a:p>
            <a:pPr marL="945515" lvl="2" indent="-396875" algn="just">
              <a:lnSpc>
                <a:spcPct val="120000"/>
              </a:lnSpc>
            </a:pPr>
            <a:r>
              <a:rPr lang="en-US" sz="4200" dirty="0" smtClean="0"/>
              <a:t>twisted nose</a:t>
            </a:r>
          </a:p>
          <a:p>
            <a:pPr marL="945515" lvl="2" indent="-396875" algn="just">
              <a:lnSpc>
                <a:spcPct val="120000"/>
              </a:lnSpc>
            </a:pPr>
            <a:r>
              <a:rPr lang="en-US" sz="4200" dirty="0" smtClean="0"/>
              <a:t>excessive cheek bones</a:t>
            </a:r>
          </a:p>
          <a:p>
            <a:pPr marL="945515" lvl="2" indent="-396875" algn="just">
              <a:lnSpc>
                <a:spcPct val="120000"/>
              </a:lnSpc>
            </a:pPr>
            <a:r>
              <a:rPr lang="en-US" sz="4200" dirty="0" smtClean="0"/>
              <a:t>long arms</a:t>
            </a:r>
          </a:p>
          <a:p>
            <a:pPr marL="945515" lvl="2" indent="-396875" algn="just">
              <a:lnSpc>
                <a:spcPct val="120000"/>
              </a:lnSpc>
            </a:pPr>
            <a:r>
              <a:rPr lang="en-US" sz="4200" dirty="0" smtClean="0"/>
              <a:t>excessive skin wrinkles</a:t>
            </a:r>
          </a:p>
          <a:p>
            <a:pPr marL="945515" lvl="2" indent="-396875" algn="just">
              <a:lnSpc>
                <a:spcPct val="120000"/>
              </a:lnSpc>
            </a:pPr>
            <a:r>
              <a:rPr lang="en-US" sz="4200" dirty="0" smtClean="0"/>
              <a:t>Large forehead</a:t>
            </a:r>
          </a:p>
          <a:p>
            <a:pPr marL="396875" indent="-396875" algn="just">
              <a:lnSpc>
                <a:spcPct val="120000"/>
              </a:lnSpc>
            </a:pPr>
            <a:r>
              <a:rPr lang="en-US" sz="4200" dirty="0" smtClean="0"/>
              <a:t>The male with five or more of these physical anomalies and Female with three is marked as a born criminal.</a:t>
            </a:r>
          </a:p>
          <a:p>
            <a:pPr lvl="2"/>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Type</a:t>
            </a:r>
            <a:endParaRPr lang="en-US" dirty="0"/>
          </a:p>
        </p:txBody>
      </p:sp>
      <p:sp>
        <p:nvSpPr>
          <p:cNvPr id="3" name="Content Placeholder 2"/>
          <p:cNvSpPr>
            <a:spLocks noGrp="1"/>
          </p:cNvSpPr>
          <p:nvPr>
            <p:ph sz="quarter" idx="1"/>
          </p:nvPr>
        </p:nvSpPr>
        <p:spPr/>
        <p:txBody>
          <a:bodyPr/>
          <a:lstStyle/>
          <a:p>
            <a:pPr algn="just"/>
            <a:r>
              <a:rPr lang="en-US" sz="2000" dirty="0" smtClean="0"/>
              <a:t>Criminality is explained by reference to the offenders’ body types.</a:t>
            </a:r>
          </a:p>
          <a:p>
            <a:pPr algn="just"/>
            <a:r>
              <a:rPr lang="en-US" sz="2000" dirty="0" smtClean="0"/>
              <a:t>Body type is a genetics, or external observable physical characteristics.</a:t>
            </a:r>
          </a:p>
          <a:p>
            <a:pPr algn="just"/>
            <a:r>
              <a:rPr lang="en-US" sz="2000" dirty="0" smtClean="0"/>
              <a:t>W. </a:t>
            </a:r>
            <a:r>
              <a:rPr lang="en-US" sz="2000" dirty="0" err="1" smtClean="0"/>
              <a:t>sheldon</a:t>
            </a:r>
            <a:r>
              <a:rPr lang="en-US" sz="2000" dirty="0" smtClean="0"/>
              <a:t> concluded three types of  human body:</a:t>
            </a:r>
          </a:p>
          <a:p>
            <a:pPr lvl="2" algn="just">
              <a:lnSpc>
                <a:spcPct val="80000"/>
              </a:lnSpc>
            </a:pPr>
            <a:r>
              <a:rPr lang="en-US" dirty="0" err="1" smtClean="0"/>
              <a:t>Ectomorph</a:t>
            </a:r>
            <a:endParaRPr lang="en-US" dirty="0" smtClean="0"/>
          </a:p>
          <a:p>
            <a:pPr lvl="2" algn="just">
              <a:lnSpc>
                <a:spcPct val="80000"/>
              </a:lnSpc>
            </a:pPr>
            <a:r>
              <a:rPr lang="en-US" dirty="0" smtClean="0"/>
              <a:t>Endomorph</a:t>
            </a:r>
            <a:endParaRPr lang="en-US" i="1" dirty="0" smtClean="0"/>
          </a:p>
          <a:p>
            <a:pPr lvl="2" algn="just">
              <a:lnSpc>
                <a:spcPct val="80000"/>
              </a:lnSpc>
            </a:pPr>
            <a:r>
              <a:rPr lang="en-US" dirty="0" err="1" smtClean="0"/>
              <a:t>Mesomorph</a:t>
            </a:r>
            <a:endParaRPr lang="en-US" dirty="0" smtClean="0"/>
          </a:p>
          <a:p>
            <a:endParaRPr lang="en-US" dirty="0"/>
          </a:p>
        </p:txBody>
      </p:sp>
      <p:pic>
        <p:nvPicPr>
          <p:cNvPr id="4" name="Picture 3" descr="somato3"/>
          <p:cNvPicPr>
            <a:picLocks noChangeAspect="1" noChangeArrowheads="1"/>
          </p:cNvPicPr>
          <p:nvPr/>
        </p:nvPicPr>
        <p:blipFill>
          <a:blip r:embed="rId2" cstate="print"/>
          <a:srcRect/>
          <a:stretch>
            <a:fillRect/>
          </a:stretch>
        </p:blipFill>
        <p:spPr bwMode="auto">
          <a:xfrm>
            <a:off x="1066800" y="3505200"/>
            <a:ext cx="7239000" cy="3167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ECTOMORPH </a:t>
            </a:r>
            <a:endParaRPr lang="en-US" dirty="0"/>
          </a:p>
        </p:txBody>
      </p:sp>
      <p:sp>
        <p:nvSpPr>
          <p:cNvPr id="3" name="Content Placeholder 2"/>
          <p:cNvSpPr>
            <a:spLocks noGrp="1"/>
          </p:cNvSpPr>
          <p:nvPr>
            <p:ph sz="quarter" idx="1"/>
          </p:nvPr>
        </p:nvSpPr>
        <p:spPr/>
        <p:txBody>
          <a:bodyPr>
            <a:normAutofit/>
          </a:bodyPr>
          <a:lstStyle/>
          <a:p>
            <a:r>
              <a:rPr lang="en-US" dirty="0" smtClean="0"/>
              <a:t> ECTOMORPHIC are tall, thin, Small Shouldered,  less social and more intellectual than the other types. </a:t>
            </a:r>
          </a:p>
        </p:txBody>
      </p:sp>
      <p:pic>
        <p:nvPicPr>
          <p:cNvPr id="35842" name="Picture 2" descr="http://fitnesswithnicholas.files.wordpress.com/2010/12/somatotypes10sitp8.jpg"/>
          <p:cNvPicPr>
            <a:picLocks noChangeAspect="1" noChangeArrowheads="1"/>
          </p:cNvPicPr>
          <p:nvPr/>
        </p:nvPicPr>
        <p:blipFill>
          <a:blip r:embed="rId2" cstate="print"/>
          <a:srcRect l="68293" t="4332" b="30686"/>
          <a:stretch>
            <a:fillRect/>
          </a:stretch>
        </p:blipFill>
        <p:spPr bwMode="auto">
          <a:xfrm>
            <a:off x="3352800" y="2667000"/>
            <a:ext cx="2362200" cy="363415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MESOMORPH </a:t>
            </a:r>
            <a:endParaRPr lang="en-US" dirty="0"/>
          </a:p>
        </p:txBody>
      </p:sp>
      <p:sp>
        <p:nvSpPr>
          <p:cNvPr id="3" name="Content Placeholder 2"/>
          <p:cNvSpPr>
            <a:spLocks noGrp="1"/>
          </p:cNvSpPr>
          <p:nvPr>
            <p:ph sz="quarter" idx="1"/>
          </p:nvPr>
        </p:nvSpPr>
        <p:spPr/>
        <p:txBody>
          <a:bodyPr/>
          <a:lstStyle/>
          <a:p>
            <a:pPr algn="just"/>
            <a:r>
              <a:rPr lang="en-US" dirty="0" smtClean="0"/>
              <a:t>MESOMORPHIC have well-developed muscles and an athletic appearance. They are active, aggressive, sometimes violent, and the most likely to become criminals.</a:t>
            </a:r>
          </a:p>
          <a:p>
            <a:pPr algn="just"/>
            <a:endParaRPr lang="en-US" dirty="0"/>
          </a:p>
        </p:txBody>
      </p:sp>
      <p:pic>
        <p:nvPicPr>
          <p:cNvPr id="39938" name="Picture 2" descr="http://fitnesswithnicholas.files.wordpress.com/2010/12/somatotypes10sitp8.jpg"/>
          <p:cNvPicPr>
            <a:picLocks noChangeAspect="1" noChangeArrowheads="1"/>
          </p:cNvPicPr>
          <p:nvPr/>
        </p:nvPicPr>
        <p:blipFill>
          <a:blip r:embed="rId2" cstate="print"/>
          <a:srcRect l="33604" t="7220" r="34960" b="30686"/>
          <a:stretch>
            <a:fillRect/>
          </a:stretch>
        </p:blipFill>
        <p:spPr bwMode="auto">
          <a:xfrm>
            <a:off x="3733800" y="2971800"/>
            <a:ext cx="2209800" cy="32766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ENDOMORPH</a:t>
            </a:r>
            <a:endParaRPr lang="en-US" dirty="0"/>
          </a:p>
        </p:txBody>
      </p:sp>
      <p:sp>
        <p:nvSpPr>
          <p:cNvPr id="3" name="Content Placeholder 2"/>
          <p:cNvSpPr>
            <a:spLocks noGrp="1"/>
          </p:cNvSpPr>
          <p:nvPr>
            <p:ph sz="quarter" idx="1"/>
          </p:nvPr>
        </p:nvSpPr>
        <p:spPr/>
        <p:txBody>
          <a:bodyPr>
            <a:normAutofit/>
          </a:bodyPr>
          <a:lstStyle/>
          <a:p>
            <a:pPr algn="just"/>
            <a:r>
              <a:rPr lang="en-US" sz="2400" dirty="0" smtClean="0"/>
              <a:t>ENDOMORPHIC have heavy builds and are slow moving. </a:t>
            </a:r>
          </a:p>
          <a:p>
            <a:pPr algn="just"/>
            <a:r>
              <a:rPr lang="en-US" sz="2400" dirty="0" smtClean="0"/>
              <a:t>They are known for lethargic behavior rendering them unlikely to commit violent crime and more willing to engage in less strenuous criminal activities such as fencing stolen property. </a:t>
            </a:r>
            <a:endParaRPr lang="en-US" sz="2400" dirty="0"/>
          </a:p>
        </p:txBody>
      </p:sp>
      <p:pic>
        <p:nvPicPr>
          <p:cNvPr id="40962" name="Picture 2" descr="http://fitnesswithnicholas.files.wordpress.com/2010/12/somatotypes10sitp8.jpg"/>
          <p:cNvPicPr>
            <a:picLocks noChangeAspect="1" noChangeArrowheads="1"/>
          </p:cNvPicPr>
          <p:nvPr/>
        </p:nvPicPr>
        <p:blipFill>
          <a:blip r:embed="rId2" cstate="print"/>
          <a:srcRect t="5776" r="67480" b="32130"/>
          <a:stretch>
            <a:fillRect/>
          </a:stretch>
        </p:blipFill>
        <p:spPr bwMode="auto">
          <a:xfrm>
            <a:off x="4267200" y="3200400"/>
            <a:ext cx="2286000" cy="32766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pic>
        <p:nvPicPr>
          <p:cNvPr id="4" name="Criminal Psychology- A Crappy Highschool Presentation.avi">
            <a:hlinkClick r:id="" action="ppaction://media"/>
          </p:cNvPr>
          <p:cNvPicPr>
            <a:picLocks noGrp="1" noRot="1" noChangeAspect="1"/>
          </p:cNvPicPr>
          <p:nvPr>
            <p:ph sz="quarter" idx="1"/>
            <a:videoFile r:link="rId1"/>
          </p:nvPr>
        </p:nvPicPr>
        <p:blipFill>
          <a:blip r:embed="rId3" cstate="print"/>
          <a:stretch>
            <a:fillRect/>
          </a:stretch>
        </p:blipFill>
        <p:spPr>
          <a:xfrm>
            <a:off x="990600" y="1524000"/>
            <a:ext cx="7467600" cy="49706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0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227</TotalTime>
  <Words>1167</Words>
  <Application>Microsoft Office PowerPoint</Application>
  <PresentationFormat>On-screen Show (4:3)</PresentationFormat>
  <Paragraphs>157</Paragraphs>
  <Slides>30</Slides>
  <Notes>0</Notes>
  <HiddenSlides>0</HiddenSlides>
  <MMClips>2</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Civic</vt:lpstr>
      <vt:lpstr>Criminal Psychology</vt:lpstr>
      <vt:lpstr>CRIME</vt:lpstr>
      <vt:lpstr>Types of Crime</vt:lpstr>
      <vt:lpstr>Examples of Criminal Acts</vt:lpstr>
      <vt:lpstr>Criminal Behavior</vt:lpstr>
      <vt:lpstr>Criminal Behavior</vt:lpstr>
      <vt:lpstr>Criminal Psychology</vt:lpstr>
      <vt:lpstr>Motivation of Crime</vt:lpstr>
      <vt:lpstr>Criminal/Forensic Psychologist VZ Forensic Scientist</vt:lpstr>
      <vt:lpstr>Lets study history of crime and psychology with the video</vt:lpstr>
      <vt:lpstr>Theories of Criminal Psychology</vt:lpstr>
      <vt:lpstr>Personality And Crime</vt:lpstr>
      <vt:lpstr>Freud And Crime</vt:lpstr>
      <vt:lpstr>Psychoanalytic Theory</vt:lpstr>
      <vt:lpstr>Intelligence and Crime</vt:lpstr>
      <vt:lpstr>Learning Theories</vt:lpstr>
      <vt:lpstr>Albert Bandura Bobo Doll Experiment </vt:lpstr>
      <vt:lpstr>Personalities Theory</vt:lpstr>
      <vt:lpstr>Social Learning Theory</vt:lpstr>
      <vt:lpstr>Biological theories</vt:lpstr>
      <vt:lpstr>Biological theories</vt:lpstr>
      <vt:lpstr>Biological theories</vt:lpstr>
      <vt:lpstr>Physical Appearance of Criminal</vt:lpstr>
      <vt:lpstr>Lombroso’s Theory</vt:lpstr>
      <vt:lpstr>Body Type</vt:lpstr>
      <vt:lpstr>The ECTOMORPH </vt:lpstr>
      <vt:lpstr>The MESOMORPH </vt:lpstr>
      <vt:lpstr>The ENDOMORPH</vt:lpstr>
      <vt:lpstr>Video</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Psychology</dc:title>
  <dc:creator>Ifrah</dc:creator>
  <cp:lastModifiedBy>NTS</cp:lastModifiedBy>
  <cp:revision>61</cp:revision>
  <dcterms:created xsi:type="dcterms:W3CDTF">2013-04-16T07:28:53Z</dcterms:created>
  <dcterms:modified xsi:type="dcterms:W3CDTF">2013-04-19T05:05:04Z</dcterms:modified>
</cp:coreProperties>
</file>