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Default Extension="vml" ContentType="application/vnd.openxmlformats-officedocument.vmlDrawing"/>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3"/>
  </p:notesMasterIdLst>
  <p:handoutMasterIdLst>
    <p:handoutMasterId r:id="rId44"/>
  </p:handoutMasterIdLst>
  <p:sldIdLst>
    <p:sldId id="257" r:id="rId2"/>
    <p:sldId id="258" r:id="rId3"/>
    <p:sldId id="270" r:id="rId4"/>
    <p:sldId id="273" r:id="rId5"/>
    <p:sldId id="274" r:id="rId6"/>
    <p:sldId id="271" r:id="rId7"/>
    <p:sldId id="272" r:id="rId8"/>
    <p:sldId id="293" r:id="rId9"/>
    <p:sldId id="275" r:id="rId10"/>
    <p:sldId id="276" r:id="rId11"/>
    <p:sldId id="286" r:id="rId12"/>
    <p:sldId id="297" r:id="rId13"/>
    <p:sldId id="298" r:id="rId14"/>
    <p:sldId id="299" r:id="rId15"/>
    <p:sldId id="306" r:id="rId16"/>
    <p:sldId id="277" r:id="rId17"/>
    <p:sldId id="294" r:id="rId18"/>
    <p:sldId id="295" r:id="rId19"/>
    <p:sldId id="296" r:id="rId20"/>
    <p:sldId id="305" r:id="rId21"/>
    <p:sldId id="278" r:id="rId22"/>
    <p:sldId id="279" r:id="rId23"/>
    <p:sldId id="300" r:id="rId24"/>
    <p:sldId id="301" r:id="rId25"/>
    <p:sldId id="302" r:id="rId26"/>
    <p:sldId id="303" r:id="rId27"/>
    <p:sldId id="304" r:id="rId28"/>
    <p:sldId id="307" r:id="rId29"/>
    <p:sldId id="280" r:id="rId30"/>
    <p:sldId id="281" r:id="rId31"/>
    <p:sldId id="283" r:id="rId32"/>
    <p:sldId id="282" r:id="rId33"/>
    <p:sldId id="284" r:id="rId34"/>
    <p:sldId id="285" r:id="rId35"/>
    <p:sldId id="287" r:id="rId36"/>
    <p:sldId id="288" r:id="rId37"/>
    <p:sldId id="289" r:id="rId38"/>
    <p:sldId id="290" r:id="rId39"/>
    <p:sldId id="291" r:id="rId40"/>
    <p:sldId id="308" r:id="rId41"/>
    <p:sldId id="292" r:id="rId42"/>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3344" autoAdjust="0"/>
    <p:restoredTop sz="93969" autoAdjust="0"/>
  </p:normalViewPr>
  <p:slideViewPr>
    <p:cSldViewPr>
      <p:cViewPr varScale="1">
        <p:scale>
          <a:sx n="42" d="100"/>
          <a:sy n="42" d="100"/>
        </p:scale>
        <p:origin x="-1109"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4/18/2013</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4/18/2013</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a:p>
        </p:txBody>
      </p:sp>
      <p:sp>
        <p:nvSpPr>
          <p:cNvPr id="4" name="Rectangle 4"/>
          <p:cNvSpPr>
            <a:spLocks noGrp="1"/>
          </p:cNvSpPr>
          <p:nvPr>
            <p:ph type="sldNum" sz="quarter" idx="10"/>
          </p:nvPr>
        </p:nvSpPr>
        <p:spPr/>
        <p:txBody>
          <a:bodyPr/>
          <a:lstStyle>
            <a:extLst/>
          </a:lstStyle>
          <a:p>
            <a:fld id="{61807874-5299-41B2-A37A-6AA3547857F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dirty="0"/>
          </a:p>
        </p:txBody>
      </p:sp>
      <p:sp>
        <p:nvSpPr>
          <p:cNvPr id="4" name="Rectangle 4"/>
          <p:cNvSpPr>
            <a:spLocks noGrp="1"/>
          </p:cNvSpPr>
          <p:nvPr>
            <p:ph type="sldNum" sz="quarter" idx="10"/>
          </p:nvPr>
        </p:nvSpPr>
        <p:spPr/>
        <p:txBody>
          <a:bodyPr/>
          <a:lstStyle>
            <a:extLst/>
          </a:lstStyle>
          <a:p>
            <a:fld id="{61807874-5299-41B2-A37A-6AA3547857F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a:p>
        </p:txBody>
      </p:sp>
      <p:sp>
        <p:nvSpPr>
          <p:cNvPr id="4" name="Rectangle 4"/>
          <p:cNvSpPr>
            <a:spLocks noGrp="1"/>
          </p:cNvSpPr>
          <p:nvPr>
            <p:ph type="sldNum" sz="quarter" idx="10"/>
          </p:nvPr>
        </p:nvSpPr>
        <p:spPr/>
        <p:txBody>
          <a:bodyPr/>
          <a:lstStyle>
            <a:extLst/>
          </a:lstStyle>
          <a:p>
            <a:fld id="{61807874-5299-41B2-A37A-6AA3547857F4}"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a:p>
        </p:txBody>
      </p:sp>
      <p:sp>
        <p:nvSpPr>
          <p:cNvPr id="4" name="Rectangle 4"/>
          <p:cNvSpPr>
            <a:spLocks noGrp="1"/>
          </p:cNvSpPr>
          <p:nvPr>
            <p:ph type="sldNum" sz="quarter" idx="10"/>
          </p:nvPr>
        </p:nvSpPr>
        <p:spPr/>
        <p:txBody>
          <a:bodyPr/>
          <a:lstStyle>
            <a:extLst/>
          </a:lstStyle>
          <a:p>
            <a:fld id="{61807874-5299-41B2-A37A-6AA3547857F4}" type="slidenum">
              <a:rPr lang="en-US" smtClean="0"/>
              <a:pPr/>
              <a:t>21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a:p>
        </p:txBody>
      </p:sp>
      <p:sp>
        <p:nvSpPr>
          <p:cNvPr id="4" name="Rectangle 4"/>
          <p:cNvSpPr>
            <a:spLocks noGrp="1"/>
          </p:cNvSpPr>
          <p:nvPr>
            <p:ph type="sldNum" sz="quarter" idx="10"/>
          </p:nvPr>
        </p:nvSpPr>
        <p:spPr/>
        <p:txBody>
          <a:bodyPr/>
          <a:lstStyle>
            <a:extLst/>
          </a:lstStyle>
          <a:p>
            <a:fld id="{61807874-5299-41B2-A37A-6AA3547857F4}" type="slidenum">
              <a:rPr lang="en-US" smtClean="0"/>
              <a:pPr/>
              <a:t>29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a:p>
        </p:txBody>
      </p:sp>
      <p:sp>
        <p:nvSpPr>
          <p:cNvPr id="4" name="Rectangle 4"/>
          <p:cNvSpPr>
            <a:spLocks noGrp="1"/>
          </p:cNvSpPr>
          <p:nvPr>
            <p:ph type="sldNum" sz="quarter" idx="10"/>
          </p:nvPr>
        </p:nvSpPr>
        <p:spPr/>
        <p:txBody>
          <a:bodyPr/>
          <a:lstStyle>
            <a:extLst/>
          </a:lstStyle>
          <a:p>
            <a:fld id="{61807874-5299-41B2-A37A-6AA3547857F4}" type="slidenum">
              <a:rPr lang="en-US" smtClean="0"/>
              <a:pPr/>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4/18/2013</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4/18/2013</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4/18/2013</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4/18/2013</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4/18/2013</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4/18/2013</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4/18/2013</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4/18/2013</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4/18/2013</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ideo" Target="file:///D:\Intro%20to%20psychology\Child%20Psychology\video\Video%202.avi"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video" Target="file:///D:\Intro%20to%20psychology\Child%20Psychology\video\Video%201.avi"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video" Target="file:///D:\Intro%20to%20psychology\Child%20Psychology\video\Video%203.mp4"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video" Target="file:///D:\Intro%20to%20psychology\Child%20Psychology\video\Video%204.avi"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p:cNvSpPr/>
          <p:nvPr/>
        </p:nvSpPr>
        <p:spPr>
          <a:xfrm>
            <a:off x="8572500" y="6038850"/>
            <a:ext cx="152400" cy="152400"/>
          </a:xfrm>
          <a:prstGeom prst="ellipse">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7" name="Oval 28"/>
          <p:cNvSpPr/>
          <p:nvPr/>
        </p:nvSpPr>
        <p:spPr>
          <a:xfrm>
            <a:off x="8572500" y="6324600"/>
            <a:ext cx="152400" cy="152400"/>
          </a:xfrm>
          <a:prstGeom prst="ellipse">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4" name="Oval 28"/>
          <p:cNvSpPr/>
          <p:nvPr/>
        </p:nvSpPr>
        <p:spPr>
          <a:xfrm>
            <a:off x="8572500" y="5476875"/>
            <a:ext cx="152400" cy="152400"/>
          </a:xfrm>
          <a:prstGeom prst="ellipse">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2" name="Oval 28"/>
          <p:cNvSpPr/>
          <p:nvPr/>
        </p:nvSpPr>
        <p:spPr>
          <a:xfrm>
            <a:off x="8572500" y="5753100"/>
            <a:ext cx="152400" cy="152400"/>
          </a:xfrm>
          <a:prstGeom prst="ellipse">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0" name="Rectangle 24"/>
          <p:cNvSpPr>
            <a:spLocks noGrp="1"/>
          </p:cNvSpPr>
          <p:nvPr>
            <p:ph type="ctrTitle"/>
          </p:nvPr>
        </p:nvSpPr>
        <p:spPr>
          <a:xfrm>
            <a:off x="1752600" y="281352"/>
            <a:ext cx="6814039" cy="3985848"/>
          </a:xfrm>
        </p:spPr>
        <p:txBody>
          <a:bodyPr>
            <a:normAutofit/>
          </a:bodyPr>
          <a:lstStyle>
            <a:extLst/>
          </a:lstStyle>
          <a:p>
            <a:r>
              <a:rPr lang="en-US" sz="8500" dirty="0" smtClean="0">
                <a:latin typeface="Arial" pitchFamily="34" charset="0"/>
                <a:cs typeface="Arial" pitchFamily="34" charset="0"/>
              </a:rPr>
              <a:t>Child Psychology</a:t>
            </a:r>
            <a:endParaRPr lang="en-US" sz="8500" dirty="0">
              <a:latin typeface="Arial" pitchFamily="34" charset="0"/>
              <a:cs typeface="Arial" pitchFamily="34" charset="0"/>
            </a:endParaRPr>
          </a:p>
        </p:txBody>
      </p:sp>
      <p:sp>
        <p:nvSpPr>
          <p:cNvPr id="11" name="Subtitle 2"/>
          <p:cNvSpPr txBox="1">
            <a:spLocks/>
          </p:cNvSpPr>
          <p:nvPr/>
        </p:nvSpPr>
        <p:spPr>
          <a:xfrm>
            <a:off x="1981200" y="6172200"/>
            <a:ext cx="6705600" cy="503163"/>
          </a:xfrm>
          <a:prstGeom prst="rect">
            <a:avLst/>
          </a:prstGeom>
        </p:spPr>
        <p:txBody>
          <a:bodyPr vert="horz">
            <a:noAutofit/>
          </a:body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en-US" sz="2000" b="1" i="0" u="none" strike="noStrike" kern="0" cap="none" spc="0" normalizeH="0" baseline="0" noProof="0" dirty="0" smtClean="0">
                <a:ln>
                  <a:noFill/>
                </a:ln>
                <a:effectLst/>
                <a:uLnTx/>
                <a:uFillTx/>
                <a:latin typeface="Arial" pitchFamily="34" charset="0"/>
                <a:ea typeface="+mn-ea"/>
                <a:cs typeface="Arial" pitchFamily="34" charset="0"/>
              </a:rPr>
              <a:t>Presented By: Clinical Psychologist </a:t>
            </a:r>
            <a:r>
              <a:rPr kumimoji="0" lang="en-US" sz="2000" b="1" i="0" u="none" strike="noStrike" kern="0" cap="none" spc="0" normalizeH="0" baseline="0" noProof="0" dirty="0" err="1" smtClean="0">
                <a:ln>
                  <a:noFill/>
                </a:ln>
                <a:effectLst/>
                <a:uLnTx/>
                <a:uFillTx/>
                <a:latin typeface="Arial" pitchFamily="34" charset="0"/>
                <a:ea typeface="+mn-ea"/>
                <a:cs typeface="Arial" pitchFamily="34" charset="0"/>
              </a:rPr>
              <a:t>Sadaf</a:t>
            </a:r>
            <a:r>
              <a:rPr kumimoji="0" lang="en-US" sz="2000" b="1" i="0" u="none" strike="noStrike" kern="0" cap="none" spc="0" normalizeH="0" baseline="0" noProof="0" dirty="0" smtClean="0">
                <a:ln>
                  <a:noFill/>
                </a:ln>
                <a:effectLst/>
                <a:uLnTx/>
                <a:uFillTx/>
                <a:latin typeface="Arial" pitchFamily="34" charset="0"/>
                <a:ea typeface="+mn-ea"/>
                <a:cs typeface="Arial" pitchFamily="34" charset="0"/>
              </a:rPr>
              <a:t> </a:t>
            </a:r>
            <a:r>
              <a:rPr kumimoji="0" lang="en-US" sz="2000" b="1" i="0" u="none" strike="noStrike" kern="0" cap="none" spc="0" normalizeH="0" baseline="0" noProof="0" dirty="0" err="1" smtClean="0">
                <a:ln>
                  <a:noFill/>
                </a:ln>
                <a:effectLst/>
                <a:uLnTx/>
                <a:uFillTx/>
                <a:latin typeface="Arial" pitchFamily="34" charset="0"/>
                <a:ea typeface="+mn-ea"/>
                <a:cs typeface="Arial" pitchFamily="34" charset="0"/>
              </a:rPr>
              <a:t>Sajjad</a:t>
            </a:r>
            <a:endParaRPr kumimoji="0" lang="en-US" sz="2000" b="0" i="0" u="none" strike="noStrike" kern="0" cap="none" spc="0" normalizeH="0" baseline="0" noProof="0" dirty="0" smtClean="0">
              <a:ln>
                <a:noFill/>
              </a:ln>
              <a:effectLst/>
              <a:uLnTx/>
              <a:uFillTx/>
              <a:latin typeface="+mn-lt"/>
              <a:ea typeface="+mn-ea"/>
              <a:cs typeface="+mn-cs"/>
            </a:endParaRPr>
          </a:p>
          <a:p>
            <a:pPr marL="0" marR="0" lvl="0" indent="0" algn="r"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dirty="0">
              <a:ln>
                <a:noFill/>
              </a:ln>
              <a:effectLst/>
              <a:uLnTx/>
              <a:uFillTx/>
              <a:latin typeface="+mn-lt"/>
              <a:ea typeface="+mn-ea"/>
              <a:cs typeface="+mn-cs"/>
            </a:endParaRPr>
          </a:p>
        </p:txBody>
      </p:sp>
      <p:pic>
        <p:nvPicPr>
          <p:cNvPr id="12290" name="Picture 2" descr="https://encrypted-tbn0.gstatic.com/images?q=tbn:ANd9GcRl5E2KFzSm3cgEN_FPYhVT9w1Q2XytdOSQpX96pO3MeL8RVG_H"/>
          <p:cNvPicPr>
            <a:picLocks noChangeAspect="1" noChangeArrowheads="1"/>
          </p:cNvPicPr>
          <p:nvPr/>
        </p:nvPicPr>
        <p:blipFill>
          <a:blip r:embed="rId4" cstate="print"/>
          <a:srcRect l="3571" t="45361" b="4575"/>
          <a:stretch>
            <a:fillRect/>
          </a:stretch>
        </p:blipFill>
        <p:spPr bwMode="auto">
          <a:xfrm>
            <a:off x="3048000" y="4267200"/>
            <a:ext cx="4114800" cy="16002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4"/>
          <p:cNvSpPr txBox="1"/>
          <p:nvPr/>
        </p:nvSpPr>
        <p:spPr>
          <a:xfrm>
            <a:off x="914400" y="1066800"/>
            <a:ext cx="7543800" cy="523220"/>
          </a:xfrm>
          <a:prstGeom prst="rect">
            <a:avLst/>
          </a:prstGeom>
          <a:noFill/>
        </p:spPr>
        <p:txBody>
          <a:bodyPr wrap="square">
            <a:spAutoFit/>
          </a:bodyPr>
          <a:lstStyle>
            <a:extLst/>
          </a:lstStyle>
          <a:p>
            <a:pPr marL="0" indent="0">
              <a:buNone/>
            </a:pPr>
            <a:endParaRPr lang="en-US" sz="2800" dirty="0"/>
          </a:p>
        </p:txBody>
      </p:sp>
      <p:sp>
        <p:nvSpPr>
          <p:cNvPr id="28" name="Rectangle 6"/>
          <p:cNvSpPr>
            <a:spLocks noGrp="1"/>
          </p:cNvSpPr>
          <p:nvPr>
            <p:ph type="title"/>
          </p:nvPr>
        </p:nvSpPr>
        <p:spPr/>
        <p:txBody>
          <a:bodyPr/>
          <a:lstStyle>
            <a:extLst/>
          </a:lstStyle>
          <a:p>
            <a:r>
              <a:rPr lang="en-US" b="1" dirty="0" smtClean="0">
                <a:latin typeface="Arial" pitchFamily="34" charset="0"/>
                <a:cs typeface="Arial" pitchFamily="34" charset="0"/>
              </a:rPr>
              <a:t>Definition</a:t>
            </a:r>
            <a:endParaRPr lang="en-US" b="1" dirty="0">
              <a:latin typeface="Arial" pitchFamily="34" charset="0"/>
              <a:cs typeface="Arial" pitchFamily="34" charset="0"/>
            </a:endParaRPr>
          </a:p>
        </p:txBody>
      </p:sp>
      <p:sp>
        <p:nvSpPr>
          <p:cNvPr id="17" name="Rectangle 8"/>
          <p:cNvSpPr>
            <a:spLocks noGrp="1"/>
          </p:cNvSpPr>
          <p:nvPr>
            <p:ph idx="1"/>
          </p:nvPr>
        </p:nvSpPr>
        <p:spPr>
          <a:xfrm>
            <a:off x="533400" y="1676400"/>
            <a:ext cx="7848600" cy="4449763"/>
          </a:xfrm>
        </p:spPr>
        <p:txBody>
          <a:bodyPr>
            <a:normAutofit/>
          </a:bodyPr>
          <a:lstStyle>
            <a:extLst/>
          </a:lstStyle>
          <a:p>
            <a:pPr algn="just">
              <a:buNone/>
            </a:pPr>
            <a:r>
              <a:rPr lang="en-US" sz="2400" b="1" dirty="0" smtClean="0">
                <a:latin typeface="Arial" pitchFamily="34" charset="0"/>
                <a:cs typeface="Arial" pitchFamily="34" charset="0"/>
              </a:rPr>
              <a:t>	</a:t>
            </a:r>
            <a:r>
              <a:rPr lang="en-US" sz="1800" b="1" dirty="0" smtClean="0">
                <a:latin typeface="Arial" pitchFamily="34" charset="0"/>
                <a:cs typeface="Arial" pitchFamily="34" charset="0"/>
              </a:rPr>
              <a:t>Child psychology, also called child development,  the study of the psychological processes of children and, specifically, how these processes differ from those of adults, how they develop from birth to the end of adolescence, and how and why they differ from one child to the next. </a:t>
            </a:r>
          </a:p>
          <a:p>
            <a:pPr algn="just">
              <a:buNone/>
            </a:pPr>
            <a:r>
              <a:rPr lang="en-US" sz="1800" b="1" dirty="0" smtClean="0">
                <a:latin typeface="Arial" pitchFamily="34" charset="0"/>
                <a:cs typeface="Arial" pitchFamily="34" charset="0"/>
              </a:rPr>
              <a:t>	It is sometimes grouped with infancy, adulthood, and aging under the category of developmental psychology.</a:t>
            </a:r>
          </a:p>
        </p:txBody>
      </p:sp>
      <p:pic>
        <p:nvPicPr>
          <p:cNvPr id="6146" name="Picture 2" descr="http://childpsychologymelbourne.com.au/images/child%20psychology.jpg"/>
          <p:cNvPicPr>
            <a:picLocks noChangeAspect="1" noChangeArrowheads="1"/>
          </p:cNvPicPr>
          <p:nvPr/>
        </p:nvPicPr>
        <p:blipFill>
          <a:blip r:embed="rId3" cstate="print"/>
          <a:srcRect/>
          <a:stretch>
            <a:fillRect/>
          </a:stretch>
        </p:blipFill>
        <p:spPr bwMode="auto">
          <a:xfrm>
            <a:off x="2743200" y="3933824"/>
            <a:ext cx="4038600" cy="269557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us.123rf.com/400wm/400/400/kbuntu/kbuntu1208/kbuntu120800134/14955686-sphere-with-psychology-words-on-white-background.jpg"/>
          <p:cNvPicPr>
            <a:picLocks noChangeAspect="1" noChangeArrowheads="1"/>
          </p:cNvPicPr>
          <p:nvPr/>
        </p:nvPicPr>
        <p:blipFill>
          <a:blip r:embed="rId2" cstate="print"/>
          <a:srcRect/>
          <a:stretch>
            <a:fillRect/>
          </a:stretch>
        </p:blipFill>
        <p:spPr bwMode="auto">
          <a:xfrm>
            <a:off x="6324600" y="0"/>
            <a:ext cx="2133600" cy="2133600"/>
          </a:xfrm>
          <a:prstGeom prst="rect">
            <a:avLst/>
          </a:prstGeom>
          <a:noFill/>
        </p:spPr>
      </p:pic>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Historically, </a:t>
            </a:r>
            <a:r>
              <a:rPr lang="en-US" sz="1800" b="1" dirty="0" smtClean="0">
                <a:solidFill>
                  <a:srgbClr val="FF0000"/>
                </a:solidFill>
                <a:latin typeface="Arial" pitchFamily="34" charset="0"/>
                <a:cs typeface="Arial" pitchFamily="34" charset="0"/>
              </a:rPr>
              <a:t>children</a:t>
            </a:r>
            <a:r>
              <a:rPr lang="en-US" sz="1800" b="1" dirty="0" smtClean="0">
                <a:latin typeface="Arial" pitchFamily="34" charset="0"/>
                <a:cs typeface="Arial" pitchFamily="34" charset="0"/>
              </a:rPr>
              <a:t> were often viewed simply as smaller versions of adults. </a:t>
            </a:r>
          </a:p>
          <a:p>
            <a:pPr algn="just"/>
            <a:r>
              <a:rPr lang="en-US" sz="1800" b="1" dirty="0" smtClean="0">
                <a:latin typeface="Arial" pitchFamily="34" charset="0"/>
                <a:cs typeface="Arial" pitchFamily="34" charset="0"/>
              </a:rPr>
              <a:t>When </a:t>
            </a:r>
            <a:r>
              <a:rPr lang="en-US" sz="1800" b="1" dirty="0" smtClean="0">
                <a:solidFill>
                  <a:srgbClr val="FF0000"/>
                </a:solidFill>
                <a:latin typeface="Arial" pitchFamily="34" charset="0"/>
                <a:cs typeface="Arial" pitchFamily="34" charset="0"/>
              </a:rPr>
              <a:t>Jean Piaget</a:t>
            </a:r>
            <a:r>
              <a:rPr lang="en-US" sz="1800" b="1" dirty="0" smtClean="0">
                <a:latin typeface="Arial" pitchFamily="34" charset="0"/>
                <a:cs typeface="Arial" pitchFamily="34" charset="0"/>
              </a:rPr>
              <a:t> suggested that children actually think differently than adults, Albert Einstein proclaimed that the discovery was "so simple that only a genius could have thought of it."</a:t>
            </a:r>
          </a:p>
          <a:p>
            <a:pPr algn="just"/>
            <a:r>
              <a:rPr lang="en-US" sz="1800" b="1" dirty="0" smtClean="0">
                <a:latin typeface="Arial" pitchFamily="34" charset="0"/>
                <a:cs typeface="Arial" pitchFamily="34" charset="0"/>
              </a:rPr>
              <a:t>Today, </a:t>
            </a:r>
            <a:r>
              <a:rPr lang="en-US" sz="1800" b="1" dirty="0" smtClean="0">
                <a:solidFill>
                  <a:srgbClr val="FF0000"/>
                </a:solidFill>
                <a:latin typeface="Arial" pitchFamily="34" charset="0"/>
                <a:cs typeface="Arial" pitchFamily="34" charset="0"/>
              </a:rPr>
              <a:t>psychologists recognize </a:t>
            </a:r>
            <a:r>
              <a:rPr lang="en-US" sz="1800" b="1" dirty="0" smtClean="0">
                <a:latin typeface="Arial" pitchFamily="34" charset="0"/>
                <a:cs typeface="Arial" pitchFamily="34" charset="0"/>
              </a:rPr>
              <a:t>that child psychology is unique and complex, but many differ in terms of the unique perspective they take when approaching development. </a:t>
            </a:r>
          </a:p>
          <a:p>
            <a:pPr algn="just"/>
            <a:r>
              <a:rPr lang="en-US" sz="1800" b="1" dirty="0" smtClean="0">
                <a:latin typeface="Arial" pitchFamily="34" charset="0"/>
                <a:cs typeface="Arial" pitchFamily="34" charset="0"/>
              </a:rPr>
              <a:t>Experts also differ in their </a:t>
            </a:r>
            <a:r>
              <a:rPr lang="en-US" sz="1800" b="1" dirty="0" smtClean="0">
                <a:solidFill>
                  <a:srgbClr val="FF0000"/>
                </a:solidFill>
                <a:latin typeface="Arial" pitchFamily="34" charset="0"/>
                <a:cs typeface="Arial" pitchFamily="34" charset="0"/>
              </a:rPr>
              <a:t>responses to some</a:t>
            </a:r>
            <a:r>
              <a:rPr lang="en-US" sz="1800" b="1" dirty="0" smtClean="0">
                <a:latin typeface="Arial" pitchFamily="34" charset="0"/>
                <a:cs typeface="Arial" pitchFamily="34" charset="0"/>
              </a:rPr>
              <a:t> of the bigger questions in child psychology, such as whether early experiences matter more than later ones or whether nature or nurture plays a greater role in certain aspects of development.</a:t>
            </a: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Background</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s://encrypted-tbn2.gstatic.com/images?q=tbn:ANd9GcRwFbscYseqnFcIwMzXSiFu0BWYhzS3tjp2TMUPIdgolmsxkbBwGw"/>
          <p:cNvPicPr>
            <a:picLocks noChangeAspect="1" noChangeArrowheads="1"/>
          </p:cNvPicPr>
          <p:nvPr/>
        </p:nvPicPr>
        <p:blipFill>
          <a:blip r:embed="rId2" cstate="print"/>
          <a:srcRect/>
          <a:stretch>
            <a:fillRect/>
          </a:stretch>
        </p:blipFill>
        <p:spPr bwMode="auto">
          <a:xfrm>
            <a:off x="5943600" y="5324474"/>
            <a:ext cx="2971800" cy="1533526"/>
          </a:xfrm>
          <a:prstGeom prst="rect">
            <a:avLst/>
          </a:prstGeom>
          <a:noFill/>
        </p:spPr>
      </p:pic>
      <p:pic>
        <p:nvPicPr>
          <p:cNvPr id="7170" name="Picture 2" descr="http://img.ehowcdn.com/article-new/ehow/images/a05/54/d9/educated-child-psychologist-800x800.jpg"/>
          <p:cNvPicPr>
            <a:picLocks noChangeAspect="1" noChangeArrowheads="1"/>
          </p:cNvPicPr>
          <p:nvPr/>
        </p:nvPicPr>
        <p:blipFill>
          <a:blip r:embed="rId3" cstate="print"/>
          <a:srcRect/>
          <a:stretch>
            <a:fillRect/>
          </a:stretch>
        </p:blipFill>
        <p:spPr bwMode="auto">
          <a:xfrm>
            <a:off x="19050" y="4953000"/>
            <a:ext cx="1276350" cy="1905000"/>
          </a:xfrm>
          <a:prstGeom prst="rect">
            <a:avLst/>
          </a:prstGeom>
          <a:noFill/>
        </p:spPr>
      </p:pic>
      <p:sp>
        <p:nvSpPr>
          <p:cNvPr id="2" name="Content Placeholder 1"/>
          <p:cNvSpPr>
            <a:spLocks noGrp="1"/>
          </p:cNvSpPr>
          <p:nvPr>
            <p:ph idx="1"/>
          </p:nvPr>
        </p:nvSpPr>
        <p:spPr>
          <a:xfrm>
            <a:off x="914400" y="1676400"/>
            <a:ext cx="7467600" cy="4221163"/>
          </a:xfrm>
        </p:spPr>
        <p:txBody>
          <a:bodyPr>
            <a:normAutofit/>
          </a:bodyPr>
          <a:lstStyle/>
          <a:p>
            <a:pPr algn="just"/>
            <a:r>
              <a:rPr lang="en-US" sz="1800" b="1" dirty="0" smtClean="0">
                <a:solidFill>
                  <a:srgbClr val="FF0000"/>
                </a:solidFill>
                <a:latin typeface="Arial" pitchFamily="34" charset="0"/>
                <a:cs typeface="Arial" pitchFamily="34" charset="0"/>
              </a:rPr>
              <a:t>A</a:t>
            </a:r>
            <a:r>
              <a:rPr lang="en-US" sz="1800" b="1" dirty="0" smtClean="0">
                <a:latin typeface="Arial" pitchFamily="34" charset="0"/>
                <a:cs typeface="Arial" pitchFamily="34" charset="0"/>
              </a:rPr>
              <a:t> </a:t>
            </a:r>
            <a:r>
              <a:rPr lang="en-US" sz="1800" b="1" dirty="0" smtClean="0">
                <a:solidFill>
                  <a:srgbClr val="FF0000"/>
                </a:solidFill>
                <a:latin typeface="Arial" pitchFamily="34" charset="0"/>
                <a:cs typeface="Arial" pitchFamily="34" charset="0"/>
              </a:rPr>
              <a:t>child psychologist </a:t>
            </a:r>
            <a:r>
              <a:rPr lang="en-US" sz="1800" b="1" dirty="0" smtClean="0">
                <a:latin typeface="Arial" pitchFamily="34" charset="0"/>
                <a:cs typeface="Arial" pitchFamily="34" charset="0"/>
              </a:rPr>
              <a:t>is a type of psychologist who studies the mental, social and emotional development of children.</a:t>
            </a:r>
          </a:p>
          <a:p>
            <a:pPr algn="just"/>
            <a:r>
              <a:rPr lang="en-US" sz="1800" b="1" dirty="0" smtClean="0">
                <a:solidFill>
                  <a:srgbClr val="FF0000"/>
                </a:solidFill>
                <a:latin typeface="Arial" pitchFamily="34" charset="0"/>
                <a:cs typeface="Arial" pitchFamily="34" charset="0"/>
              </a:rPr>
              <a:t>Child psychologists </a:t>
            </a:r>
            <a:r>
              <a:rPr lang="en-US" sz="1800" b="1" dirty="0" smtClean="0">
                <a:latin typeface="Arial" pitchFamily="34" charset="0"/>
                <a:cs typeface="Arial" pitchFamily="34" charset="0"/>
              </a:rPr>
              <a:t>look at development from the prenatal period through adolescence. </a:t>
            </a:r>
          </a:p>
          <a:p>
            <a:pPr algn="just"/>
            <a:r>
              <a:rPr lang="en-US" sz="1800" b="1" dirty="0" smtClean="0">
                <a:solidFill>
                  <a:srgbClr val="FF0000"/>
                </a:solidFill>
                <a:latin typeface="Arial" pitchFamily="34" charset="0"/>
                <a:cs typeface="Arial" pitchFamily="34" charset="0"/>
              </a:rPr>
              <a:t>This field of psychology include </a:t>
            </a:r>
            <a:r>
              <a:rPr lang="en-US" sz="1800" b="1" dirty="0" smtClean="0">
                <a:latin typeface="Arial" pitchFamily="34" charset="0"/>
                <a:cs typeface="Arial" pitchFamily="34" charset="0"/>
              </a:rPr>
              <a:t>genetics, language development, personality, gender roles, cognitive development, sexual development and social growth.</a:t>
            </a:r>
          </a:p>
          <a:p>
            <a:pPr algn="just"/>
            <a:r>
              <a:rPr lang="en-US" sz="1800" b="1" dirty="0" smtClean="0">
                <a:solidFill>
                  <a:srgbClr val="FF0000"/>
                </a:solidFill>
                <a:latin typeface="Arial" pitchFamily="34" charset="0"/>
                <a:cs typeface="Arial" pitchFamily="34" charset="0"/>
              </a:rPr>
              <a:t>Child psychologists </a:t>
            </a:r>
            <a:r>
              <a:rPr lang="en-US" sz="1800" b="1" dirty="0" smtClean="0">
                <a:latin typeface="Arial" pitchFamily="34" charset="0"/>
                <a:cs typeface="Arial" pitchFamily="34" charset="0"/>
              </a:rPr>
              <a:t>may work with a range of clients including infants, toddlers, children and teens, or they may specialize in working with a particular age group. No matter what population a child psychologist chooses, his or her focus will be on helping understand, prevent, diagnose and treat developmental, cognitive, social and emotional issues.</a:t>
            </a:r>
          </a:p>
          <a:p>
            <a:pPr algn="just"/>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Child Psychology deals with</a:t>
            </a:r>
            <a:endParaRPr lang="en-US" b="1" dirty="0">
              <a:latin typeface="Arial" pitchFamily="34" charset="0"/>
              <a:cs typeface="Arial" pitchFamily="34" charset="0"/>
            </a:endParaRPr>
          </a:p>
        </p:txBody>
      </p:sp>
      <p:pic>
        <p:nvPicPr>
          <p:cNvPr id="7174" name="Picture 6" descr="https://encrypted-tbn0.gstatic.com/images?q=tbn:ANd9GcSM_9-7Fe15iT1ZHrdXfpPDQG2m6pstmn641qZQwFB4XjR6l8j8"/>
          <p:cNvPicPr>
            <a:picLocks noChangeAspect="1" noChangeArrowheads="1"/>
          </p:cNvPicPr>
          <p:nvPr/>
        </p:nvPicPr>
        <p:blipFill>
          <a:blip r:embed="rId4" cstate="print"/>
          <a:srcRect l="12000" t="16000" r="12000"/>
          <a:stretch>
            <a:fillRect/>
          </a:stretch>
        </p:blipFill>
        <p:spPr bwMode="auto">
          <a:xfrm>
            <a:off x="3276600" y="5562600"/>
            <a:ext cx="1172029" cy="12954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1800" b="1" dirty="0" smtClean="0">
                <a:solidFill>
                  <a:srgbClr val="FF0000"/>
                </a:solidFill>
                <a:latin typeface="Arial" pitchFamily="34" charset="0"/>
                <a:cs typeface="Arial" pitchFamily="34" charset="0"/>
              </a:rPr>
              <a:t>Diagnosing and treating </a:t>
            </a:r>
            <a:r>
              <a:rPr lang="en-US" sz="1800" b="1" dirty="0" smtClean="0">
                <a:latin typeface="Arial" pitchFamily="34" charset="0"/>
                <a:cs typeface="Arial" pitchFamily="34" charset="0"/>
              </a:rPr>
              <a:t>learning or developmental disabilities</a:t>
            </a:r>
          </a:p>
          <a:p>
            <a:r>
              <a:rPr lang="en-US" sz="1800" b="1" dirty="0" smtClean="0">
                <a:solidFill>
                  <a:srgbClr val="FF0000"/>
                </a:solidFill>
                <a:latin typeface="Arial" pitchFamily="34" charset="0"/>
                <a:cs typeface="Arial" pitchFamily="34" charset="0"/>
              </a:rPr>
              <a:t>Working with clients </a:t>
            </a:r>
            <a:r>
              <a:rPr lang="en-US" sz="1800" b="1" dirty="0" smtClean="0">
                <a:latin typeface="Arial" pitchFamily="34" charset="0"/>
                <a:cs typeface="Arial" pitchFamily="34" charset="0"/>
              </a:rPr>
              <a:t>to manage behavioral issues</a:t>
            </a:r>
          </a:p>
          <a:p>
            <a:r>
              <a:rPr lang="en-US" sz="1800" b="1" dirty="0" smtClean="0">
                <a:solidFill>
                  <a:srgbClr val="FF0000"/>
                </a:solidFill>
                <a:latin typeface="Arial" pitchFamily="34" charset="0"/>
                <a:cs typeface="Arial" pitchFamily="34" charset="0"/>
              </a:rPr>
              <a:t>Administering</a:t>
            </a:r>
            <a:r>
              <a:rPr lang="en-US" sz="1800" b="1" dirty="0" smtClean="0">
                <a:latin typeface="Arial" pitchFamily="34" charset="0"/>
                <a:cs typeface="Arial" pitchFamily="34" charset="0"/>
              </a:rPr>
              <a:t> psychological tests</a:t>
            </a:r>
          </a:p>
          <a:p>
            <a:r>
              <a:rPr lang="en-US" sz="1800" b="1" dirty="0" smtClean="0">
                <a:solidFill>
                  <a:srgbClr val="FF0000"/>
                </a:solidFill>
                <a:latin typeface="Arial" pitchFamily="34" charset="0"/>
                <a:cs typeface="Arial" pitchFamily="34" charset="0"/>
              </a:rPr>
              <a:t>Conducting scientific research </a:t>
            </a:r>
            <a:r>
              <a:rPr lang="en-US" sz="1800" b="1" dirty="0" smtClean="0">
                <a:latin typeface="Arial" pitchFamily="34" charset="0"/>
                <a:cs typeface="Arial" pitchFamily="34" charset="0"/>
              </a:rPr>
              <a:t>on childhood development</a:t>
            </a:r>
          </a:p>
          <a:p>
            <a:r>
              <a:rPr lang="en-US" sz="1800" b="1" dirty="0" smtClean="0">
                <a:solidFill>
                  <a:srgbClr val="FF0000"/>
                </a:solidFill>
                <a:latin typeface="Arial" pitchFamily="34" charset="0"/>
                <a:cs typeface="Arial" pitchFamily="34" charset="0"/>
              </a:rPr>
              <a:t>Working with a health care </a:t>
            </a:r>
            <a:r>
              <a:rPr lang="en-US" sz="1800" b="1" dirty="0" smtClean="0">
                <a:latin typeface="Arial" pitchFamily="34" charset="0"/>
                <a:cs typeface="Arial" pitchFamily="34" charset="0"/>
              </a:rPr>
              <a:t>team to create a unique treatment plan for a client</a:t>
            </a:r>
          </a:p>
          <a:p>
            <a:endParaRPr lang="en-US" sz="1800" b="1" dirty="0">
              <a:latin typeface="Arial" pitchFamily="34" charset="0"/>
              <a:cs typeface="Arial" pitchFamily="34" charset="0"/>
            </a:endParaRPr>
          </a:p>
        </p:txBody>
      </p:sp>
      <p:sp>
        <p:nvSpPr>
          <p:cNvPr id="4" name="Title 2"/>
          <p:cNvSpPr>
            <a:spLocks noGrp="1"/>
          </p:cNvSpPr>
          <p:nvPr>
            <p:ph type="title"/>
          </p:nvPr>
        </p:nvSpPr>
        <p:spPr>
          <a:xfrm>
            <a:off x="762000" y="228600"/>
            <a:ext cx="8229600" cy="1143000"/>
          </a:xfrm>
        </p:spPr>
        <p:txBody>
          <a:bodyPr>
            <a:noAutofit/>
          </a:bodyPr>
          <a:lstStyle/>
          <a:p>
            <a:r>
              <a:rPr lang="en-US" b="1" dirty="0" smtClean="0">
                <a:latin typeface="Arial" pitchFamily="34" charset="0"/>
                <a:cs typeface="Arial" pitchFamily="34" charset="0"/>
              </a:rPr>
              <a:t>Child Psychology deals with Conti…</a:t>
            </a:r>
            <a:endParaRPr lang="en-US" b="1" dirty="0">
              <a:latin typeface="Arial" pitchFamily="34" charset="0"/>
              <a:cs typeface="Arial" pitchFamily="34" charset="0"/>
            </a:endParaRPr>
          </a:p>
        </p:txBody>
      </p:sp>
      <p:pic>
        <p:nvPicPr>
          <p:cNvPr id="6146" name="Picture 2" descr="https://encrypted-tbn1.gstatic.com/images?q=tbn:ANd9GcRL8abOHzMUbgID8IzKaIZgfmvDKhQmhIX2yrclK2HJCC9-Y00y6w"/>
          <p:cNvPicPr>
            <a:picLocks noChangeAspect="1" noChangeArrowheads="1"/>
          </p:cNvPicPr>
          <p:nvPr/>
        </p:nvPicPr>
        <p:blipFill>
          <a:blip r:embed="rId2" cstate="print"/>
          <a:srcRect/>
          <a:stretch>
            <a:fillRect/>
          </a:stretch>
        </p:blipFill>
        <p:spPr bwMode="auto">
          <a:xfrm>
            <a:off x="2743200" y="4038600"/>
            <a:ext cx="3733800" cy="2484676"/>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buNone/>
            </a:pPr>
            <a:r>
              <a:rPr lang="en-US" sz="1800" b="1" dirty="0" smtClean="0">
                <a:latin typeface="Arial" pitchFamily="34" charset="0"/>
                <a:cs typeface="Arial" pitchFamily="34" charset="0"/>
              </a:rPr>
              <a:t>	Some of the major contexts that we need to consider in our analysis of child psychology include:</a:t>
            </a:r>
          </a:p>
          <a:p>
            <a:pPr algn="just"/>
            <a:r>
              <a:rPr lang="en-US" sz="1800" b="1" dirty="0" smtClean="0">
                <a:solidFill>
                  <a:srgbClr val="FF0000"/>
                </a:solidFill>
                <a:latin typeface="Arial" pitchFamily="34" charset="0"/>
                <a:cs typeface="Arial" pitchFamily="34" charset="0"/>
              </a:rPr>
              <a:t>The Social Context: </a:t>
            </a:r>
            <a:r>
              <a:rPr lang="en-US" sz="1800" b="1" dirty="0" smtClean="0">
                <a:latin typeface="Arial" pitchFamily="34" charset="0"/>
                <a:cs typeface="Arial" pitchFamily="34" charset="0"/>
              </a:rPr>
              <a:t>Relationships with peers and adults have an effect on how children think, learn and develop. Families, schools and peer groups all make up an important part of the social context.</a:t>
            </a:r>
          </a:p>
          <a:p>
            <a:pPr algn="just"/>
            <a:r>
              <a:rPr lang="en-US" sz="1800" b="1" dirty="0" smtClean="0">
                <a:solidFill>
                  <a:srgbClr val="FF0000"/>
                </a:solidFill>
                <a:latin typeface="Arial" pitchFamily="34" charset="0"/>
                <a:cs typeface="Arial" pitchFamily="34" charset="0"/>
              </a:rPr>
              <a:t>The Cultural Context: </a:t>
            </a:r>
            <a:r>
              <a:rPr lang="en-US" sz="1800" b="1" dirty="0" smtClean="0">
                <a:latin typeface="Arial" pitchFamily="34" charset="0"/>
                <a:cs typeface="Arial" pitchFamily="34" charset="0"/>
              </a:rPr>
              <a:t>The culture a child lives in contributes a set of values, customs, shared assumptions and ways of living that influence development throughout the lifespan. Culture may play a role in how children relate to their parents, the type of education they receive and the type of child care that is provided.</a:t>
            </a:r>
          </a:p>
          <a:p>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b="1" dirty="0" smtClean="0">
                <a:latin typeface="Arial" pitchFamily="34" charset="0"/>
                <a:cs typeface="Arial" pitchFamily="34" charset="0"/>
              </a:rPr>
              <a:t>Contexts of Child Psychology</a:t>
            </a:r>
            <a:endParaRPr lang="en-US" dirty="0">
              <a:latin typeface="Arial" pitchFamily="34" charset="0"/>
              <a:cs typeface="Arial" pitchFamily="34" charset="0"/>
            </a:endParaRPr>
          </a:p>
        </p:txBody>
      </p:sp>
      <p:pic>
        <p:nvPicPr>
          <p:cNvPr id="5122" name="Picture 2" descr="https://encrypted-tbn3.gstatic.com/images?q=tbn:ANd9GcT2MMX5EMQpop_yBJkcFhuErYLbu27RL8dniRYKbsWwkfJZuVFz"/>
          <p:cNvPicPr>
            <a:picLocks noChangeAspect="1" noChangeArrowheads="1"/>
          </p:cNvPicPr>
          <p:nvPr/>
        </p:nvPicPr>
        <p:blipFill>
          <a:blip r:embed="rId2" cstate="print"/>
          <a:srcRect/>
          <a:stretch>
            <a:fillRect/>
          </a:stretch>
        </p:blipFill>
        <p:spPr bwMode="auto">
          <a:xfrm>
            <a:off x="4648201" y="5104763"/>
            <a:ext cx="4495800" cy="175323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rgbClr val="FF0000"/>
                </a:solidFill>
                <a:latin typeface="Arial" pitchFamily="34" charset="0"/>
                <a:cs typeface="Arial" pitchFamily="34" charset="0"/>
              </a:rPr>
              <a:t>The Socioeconomic Context:</a:t>
            </a:r>
            <a:r>
              <a:rPr lang="en-US" sz="1800" b="1" dirty="0" smtClean="0">
                <a:latin typeface="Arial" pitchFamily="34" charset="0"/>
                <a:cs typeface="Arial" pitchFamily="34" charset="0"/>
              </a:rPr>
              <a:t> Social class can also play a major role in child development. Socioeconomic status (often abbreviated as SES), is based upon a number of different factors including how much education people have, how much money they earn, the job they hold and where they live.</a:t>
            </a:r>
          </a:p>
          <a:p>
            <a:pPr algn="just"/>
            <a:r>
              <a:rPr lang="en-US" sz="1800" b="1" dirty="0" smtClean="0">
                <a:solidFill>
                  <a:srgbClr val="FF0000"/>
                </a:solidFill>
                <a:latin typeface="Arial" pitchFamily="34" charset="0"/>
                <a:cs typeface="Arial" pitchFamily="34" charset="0"/>
              </a:rPr>
              <a:t>Children raised in households </a:t>
            </a:r>
            <a:r>
              <a:rPr lang="en-US" sz="1800" b="1" dirty="0" smtClean="0">
                <a:latin typeface="Arial" pitchFamily="34" charset="0"/>
                <a:cs typeface="Arial" pitchFamily="34" charset="0"/>
              </a:rPr>
              <a:t>with a high socioeconomic status tend to have greater access to opportunities, while those from households with lower socioeconomic status may have less access to such things as health care, quality nutrition and education. Such factors can have a major impact on child psychology.</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b="1" dirty="0" smtClean="0">
                <a:latin typeface="Arial" pitchFamily="34" charset="0"/>
                <a:cs typeface="Arial" pitchFamily="34" charset="0"/>
              </a:rPr>
              <a:t>Contexts of Child Psychology Conti…</a:t>
            </a:r>
            <a:endParaRPr lang="en-US" dirty="0">
              <a:latin typeface="Arial" pitchFamily="34" charset="0"/>
              <a:cs typeface="Arial" pitchFamily="34" charset="0"/>
            </a:endParaRPr>
          </a:p>
        </p:txBody>
      </p:sp>
      <p:pic>
        <p:nvPicPr>
          <p:cNvPr id="4098" name="Picture 2" descr="https://encrypted-tbn1.gstatic.com/images?q=tbn:ANd9GcTXN1hSTSzXmaKD3NlUDhzqAXL6dlCh7yzsl3Y1QbS5Xm3O_DsR"/>
          <p:cNvPicPr>
            <a:picLocks noChangeAspect="1" noChangeArrowheads="1"/>
          </p:cNvPicPr>
          <p:nvPr/>
        </p:nvPicPr>
        <p:blipFill>
          <a:blip r:embed="rId2" cstate="print"/>
          <a:srcRect/>
          <a:stretch>
            <a:fillRect/>
          </a:stretch>
        </p:blipFill>
        <p:spPr bwMode="auto">
          <a:xfrm>
            <a:off x="3276600" y="4876800"/>
            <a:ext cx="3429000" cy="192666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understand the child better.</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know that some problems have a psychological origin.</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deliver dental care in a meaningful and effective manner.</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establish effective communication between the child and the parent.</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gain confidence of the child and of the parent.</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teach parents and children the importance of primary and preventive care.</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have better treatment planning and interaction with other medical disciplines.</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produce a comfortable environment for a dental team to work on a child patient.</a:t>
            </a:r>
          </a:p>
          <a:p>
            <a:endParaRPr lang="en-US" dirty="0"/>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Importance of Child Psychology</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p:cNvSpPr/>
          <p:nvPr/>
        </p:nvSpPr>
        <p:spPr>
          <a:xfrm>
            <a:off x="8572500" y="6038850"/>
            <a:ext cx="152400" cy="152400"/>
          </a:xfrm>
          <a:prstGeom prst="ellipse">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7" name="Oval 28"/>
          <p:cNvSpPr/>
          <p:nvPr/>
        </p:nvSpPr>
        <p:spPr>
          <a:xfrm>
            <a:off x="8572500" y="6324600"/>
            <a:ext cx="152400" cy="152400"/>
          </a:xfrm>
          <a:prstGeom prst="ellipse">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4" name="Oval 28"/>
          <p:cNvSpPr/>
          <p:nvPr/>
        </p:nvSpPr>
        <p:spPr>
          <a:xfrm>
            <a:off x="8572500" y="5476875"/>
            <a:ext cx="152400" cy="152400"/>
          </a:xfrm>
          <a:prstGeom prst="ellipse">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2" name="Oval 28"/>
          <p:cNvSpPr/>
          <p:nvPr/>
        </p:nvSpPr>
        <p:spPr>
          <a:xfrm>
            <a:off x="8572500" y="5753100"/>
            <a:ext cx="152400" cy="152400"/>
          </a:xfrm>
          <a:prstGeom prst="ellipse">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0" name="Rectangle 24"/>
          <p:cNvSpPr>
            <a:spLocks noGrp="1"/>
          </p:cNvSpPr>
          <p:nvPr>
            <p:ph type="ctrTitle"/>
          </p:nvPr>
        </p:nvSpPr>
        <p:spPr>
          <a:xfrm>
            <a:off x="1066800" y="1828800"/>
            <a:ext cx="7423639" cy="3985848"/>
          </a:xfrm>
        </p:spPr>
        <p:txBody>
          <a:bodyPr>
            <a:normAutofit/>
          </a:bodyPr>
          <a:lstStyle>
            <a:extLst/>
          </a:lstStyle>
          <a:p>
            <a:r>
              <a:rPr lang="en-US" sz="4800" dirty="0">
                <a:latin typeface="Arial" pitchFamily="34" charset="0"/>
                <a:cs typeface="Arial" pitchFamily="34" charset="0"/>
              </a:rPr>
              <a:t>Psychoanalytic Child Development Theories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905000"/>
            <a:ext cx="7848600" cy="4221163"/>
          </a:xfrm>
        </p:spPr>
        <p:txBody>
          <a:bodyPr>
            <a:normAutofit/>
          </a:bodyPr>
          <a:lstStyle/>
          <a:p>
            <a:pPr algn="just">
              <a:buNone/>
            </a:pPr>
            <a:r>
              <a:rPr lang="en-US" sz="1800" b="1" dirty="0" smtClean="0">
                <a:latin typeface="Arial" pitchFamily="34" charset="0"/>
                <a:cs typeface="Arial" pitchFamily="34" charset="0"/>
              </a:rPr>
              <a:t>	The theories proposed by Sigmund Freud stressed </a:t>
            </a:r>
            <a:r>
              <a:rPr lang="en-US" sz="1800" b="1" dirty="0" smtClean="0">
                <a:solidFill>
                  <a:srgbClr val="FF0000"/>
                </a:solidFill>
                <a:latin typeface="Arial" pitchFamily="34" charset="0"/>
                <a:cs typeface="Arial" pitchFamily="34" charset="0"/>
              </a:rPr>
              <a:t>the importance of childhood events and experiences</a:t>
            </a:r>
            <a:r>
              <a:rPr lang="en-US" sz="1800" b="1" dirty="0" smtClean="0">
                <a:latin typeface="Arial" pitchFamily="34" charset="0"/>
                <a:cs typeface="Arial" pitchFamily="34" charset="0"/>
              </a:rPr>
              <a:t>, but almost exclusively focused on mental disorders rather that normal functioning.</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b="1" dirty="0" smtClean="0">
                <a:latin typeface="Arial" pitchFamily="34" charset="0"/>
                <a:cs typeface="Arial" pitchFamily="34" charset="0"/>
              </a:rPr>
              <a:t>Sigmund Freud Theory</a:t>
            </a:r>
            <a:endParaRPr lang="en-US" dirty="0">
              <a:latin typeface="Arial" pitchFamily="34" charset="0"/>
              <a:cs typeface="Arial" pitchFamily="34" charset="0"/>
            </a:endParaRPr>
          </a:p>
        </p:txBody>
      </p:sp>
      <p:sp>
        <p:nvSpPr>
          <p:cNvPr id="5" name="Rectangle 4"/>
          <p:cNvSpPr/>
          <p:nvPr/>
        </p:nvSpPr>
        <p:spPr>
          <a:xfrm>
            <a:off x="838200" y="4923472"/>
            <a:ext cx="7543800" cy="1477328"/>
          </a:xfrm>
          <a:prstGeom prst="rect">
            <a:avLst/>
          </a:prstGeom>
        </p:spPr>
        <p:txBody>
          <a:bodyPr wrap="square">
            <a:spAutoFit/>
          </a:bodyPr>
          <a:lstStyle/>
          <a:p>
            <a:pPr algn="just"/>
            <a:r>
              <a:rPr lang="en-US" b="1" dirty="0" smtClean="0">
                <a:latin typeface="Arial" pitchFamily="34" charset="0"/>
                <a:cs typeface="Arial" pitchFamily="34" charset="0"/>
              </a:rPr>
              <a:t>According to Freud, child development is described as a series of </a:t>
            </a:r>
            <a:r>
              <a:rPr lang="en-US" b="1" dirty="0" smtClean="0">
                <a:solidFill>
                  <a:srgbClr val="FF0000"/>
                </a:solidFill>
                <a:latin typeface="Arial" pitchFamily="34" charset="0"/>
                <a:cs typeface="Arial" pitchFamily="34" charset="0"/>
              </a:rPr>
              <a:t>'psychosexual stages.' </a:t>
            </a:r>
            <a:r>
              <a:rPr lang="en-US" b="1" dirty="0" smtClean="0">
                <a:latin typeface="Arial" pitchFamily="34" charset="0"/>
                <a:cs typeface="Arial" pitchFamily="34" charset="0"/>
              </a:rPr>
              <a:t>In "Three Essays on Sexuality" (1915), Freud outlined these stages as oral, anal, phallic, latency and genital. Each stage involves the satisfaction of a libidinal desire and can later play a role in adult personality.</a:t>
            </a:r>
            <a:endParaRPr lang="en-US" b="1" dirty="0">
              <a:latin typeface="Arial" pitchFamily="34" charset="0"/>
              <a:cs typeface="Arial" pitchFamily="34" charset="0"/>
            </a:endParaRPr>
          </a:p>
        </p:txBody>
      </p:sp>
      <p:pic>
        <p:nvPicPr>
          <p:cNvPr id="23554" name="Picture 2" descr="https://encrypted-tbn3.gstatic.com/images?q=tbn:ANd9GcTNZvXFqce0_RPNv_aqln7HQ3Jbg7RF6Z4SuwjXQxsU-KIsjoMIig"/>
          <p:cNvPicPr>
            <a:picLocks noChangeAspect="1" noChangeArrowheads="1"/>
          </p:cNvPicPr>
          <p:nvPr/>
        </p:nvPicPr>
        <p:blipFill>
          <a:blip r:embed="rId2" cstate="print"/>
          <a:srcRect/>
          <a:stretch>
            <a:fillRect/>
          </a:stretch>
        </p:blipFill>
        <p:spPr bwMode="auto">
          <a:xfrm>
            <a:off x="3581400" y="2819400"/>
            <a:ext cx="2133600" cy="2133601"/>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a:xfrm flipV="1">
            <a:off x="2133600" y="3810000"/>
            <a:ext cx="0" cy="7620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010400" y="3810000"/>
            <a:ext cx="0" cy="9144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4" idx="2"/>
          </p:cNvCxnSpPr>
          <p:nvPr/>
        </p:nvCxnSpPr>
        <p:spPr>
          <a:xfrm>
            <a:off x="4495800" y="3505200"/>
            <a:ext cx="0" cy="13716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Content Placeholder 1"/>
          <p:cNvSpPr>
            <a:spLocks noGrp="1"/>
          </p:cNvSpPr>
          <p:nvPr>
            <p:ph idx="1"/>
          </p:nvPr>
        </p:nvSpPr>
        <p:spPr/>
        <p:txBody>
          <a:bodyPr>
            <a:normAutofit/>
          </a:bodyPr>
          <a:lstStyle/>
          <a:p>
            <a:pPr>
              <a:buNone/>
            </a:pPr>
            <a:r>
              <a:rPr lang="en-US" sz="2400" b="1" dirty="0" smtClean="0">
                <a:latin typeface="Arial" pitchFamily="34" charset="0"/>
                <a:cs typeface="Arial" pitchFamily="34" charset="0"/>
              </a:rPr>
              <a:t>Topographic mind Model</a:t>
            </a:r>
            <a:endParaRPr lang="en-US" sz="24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Freud definition of mind </a:t>
            </a:r>
            <a:endParaRPr lang="en-US" dirty="0"/>
          </a:p>
        </p:txBody>
      </p:sp>
      <p:sp>
        <p:nvSpPr>
          <p:cNvPr id="4" name="Rounded Rectangle 3"/>
          <p:cNvSpPr/>
          <p:nvPr/>
        </p:nvSpPr>
        <p:spPr>
          <a:xfrm>
            <a:off x="3352800" y="2514600"/>
            <a:ext cx="2286000" cy="9906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b="1" dirty="0" smtClean="0">
                <a:latin typeface="Arial" pitchFamily="34" charset="0"/>
                <a:cs typeface="Arial" pitchFamily="34" charset="0"/>
              </a:rPr>
              <a:t>Human Mind</a:t>
            </a:r>
            <a:endParaRPr lang="en-US" sz="2400" b="1" dirty="0">
              <a:latin typeface="Arial" pitchFamily="34" charset="0"/>
              <a:cs typeface="Arial" pitchFamily="34" charset="0"/>
            </a:endParaRPr>
          </a:p>
        </p:txBody>
      </p:sp>
      <p:sp>
        <p:nvSpPr>
          <p:cNvPr id="5" name="Rounded Rectangle 4"/>
          <p:cNvSpPr/>
          <p:nvPr/>
        </p:nvSpPr>
        <p:spPr>
          <a:xfrm>
            <a:off x="5867400" y="4419600"/>
            <a:ext cx="2286000" cy="9906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b="1" dirty="0" err="1" smtClean="0">
                <a:latin typeface="Arial" pitchFamily="34" charset="0"/>
                <a:cs typeface="Arial" pitchFamily="34" charset="0"/>
              </a:rPr>
              <a:t>Subconcious</a:t>
            </a:r>
            <a:endParaRPr lang="en-US" b="1" dirty="0" smtClean="0">
              <a:latin typeface="Arial" pitchFamily="34" charset="0"/>
              <a:cs typeface="Arial" pitchFamily="34" charset="0"/>
            </a:endParaRPr>
          </a:p>
          <a:p>
            <a:pPr algn="ctr"/>
            <a:r>
              <a:rPr lang="en-US" b="1" dirty="0" smtClean="0">
                <a:latin typeface="Arial" pitchFamily="34" charset="0"/>
                <a:cs typeface="Arial" pitchFamily="34" charset="0"/>
              </a:rPr>
              <a:t>Mind</a:t>
            </a:r>
            <a:endParaRPr lang="en-US" b="1" dirty="0">
              <a:latin typeface="Arial" pitchFamily="34" charset="0"/>
              <a:cs typeface="Arial" pitchFamily="34" charset="0"/>
            </a:endParaRPr>
          </a:p>
        </p:txBody>
      </p:sp>
      <p:sp>
        <p:nvSpPr>
          <p:cNvPr id="6" name="Rounded Rectangle 5"/>
          <p:cNvSpPr/>
          <p:nvPr/>
        </p:nvSpPr>
        <p:spPr>
          <a:xfrm>
            <a:off x="3429000" y="4419600"/>
            <a:ext cx="2286000" cy="9906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b="1" dirty="0" err="1" smtClean="0">
                <a:latin typeface="Arial" pitchFamily="34" charset="0"/>
                <a:cs typeface="Arial" pitchFamily="34" charset="0"/>
              </a:rPr>
              <a:t>Preconcious</a:t>
            </a:r>
            <a:r>
              <a:rPr lang="en-US" b="1" dirty="0" smtClean="0">
                <a:latin typeface="Arial" pitchFamily="34" charset="0"/>
                <a:cs typeface="Arial" pitchFamily="34" charset="0"/>
              </a:rPr>
              <a:t> Mind</a:t>
            </a:r>
            <a:endParaRPr lang="en-US" b="1" dirty="0">
              <a:latin typeface="Arial" pitchFamily="34" charset="0"/>
              <a:cs typeface="Arial" pitchFamily="34" charset="0"/>
            </a:endParaRPr>
          </a:p>
        </p:txBody>
      </p:sp>
      <p:sp>
        <p:nvSpPr>
          <p:cNvPr id="7" name="Rounded Rectangle 6"/>
          <p:cNvSpPr/>
          <p:nvPr/>
        </p:nvSpPr>
        <p:spPr>
          <a:xfrm>
            <a:off x="990600" y="4419600"/>
            <a:ext cx="2286000" cy="9906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b="1" dirty="0" smtClean="0">
                <a:latin typeface="Arial" pitchFamily="34" charset="0"/>
                <a:cs typeface="Arial" pitchFamily="34" charset="0"/>
              </a:rPr>
              <a:t>Conscious Mind</a:t>
            </a:r>
            <a:endParaRPr lang="en-US" b="1" dirty="0">
              <a:latin typeface="Arial" pitchFamily="34" charset="0"/>
              <a:cs typeface="Arial" pitchFamily="34" charset="0"/>
            </a:endParaRPr>
          </a:p>
        </p:txBody>
      </p:sp>
      <p:cxnSp>
        <p:nvCxnSpPr>
          <p:cNvPr id="15" name="Straight Connector 14"/>
          <p:cNvCxnSpPr/>
          <p:nvPr/>
        </p:nvCxnSpPr>
        <p:spPr>
          <a:xfrm>
            <a:off x="2133600" y="3810000"/>
            <a:ext cx="4876800" cy="0"/>
          </a:xfrm>
          <a:prstGeom prst="line">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rgbClr val="FF0000"/>
                </a:solidFill>
                <a:latin typeface="Arial" pitchFamily="34" charset="0"/>
                <a:cs typeface="Arial" pitchFamily="34" charset="0"/>
              </a:rPr>
              <a:t>Oral Stage: </a:t>
            </a:r>
            <a:r>
              <a:rPr lang="en-US" sz="1800" b="1" dirty="0" smtClean="0">
                <a:latin typeface="Arial" pitchFamily="34" charset="0"/>
                <a:cs typeface="Arial" pitchFamily="34" charset="0"/>
              </a:rPr>
              <a:t>During the oral stage, the infant's primary source of interaction occurs through the mouth. The primary conflict at this stage is the weaning process--the child must become less dependent upon caretakers. If fixation occurs at this stage, Freud believed the individual would have issues with dependency or aggression. Oral fixation can result in problems with drinking, eating, smoking or nail biting.</a:t>
            </a:r>
          </a:p>
          <a:p>
            <a:pPr algn="just"/>
            <a:r>
              <a:rPr lang="en-US" sz="1800" b="1" dirty="0" smtClean="0">
                <a:solidFill>
                  <a:srgbClr val="FF0000"/>
                </a:solidFill>
                <a:latin typeface="Arial" pitchFamily="34" charset="0"/>
                <a:cs typeface="Arial" pitchFamily="34" charset="0"/>
              </a:rPr>
              <a:t>Birth to 18 months</a:t>
            </a: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Stages of Development</a:t>
            </a:r>
            <a:endParaRPr lang="en-US" b="1" dirty="0">
              <a:latin typeface="Arial" pitchFamily="34" charset="0"/>
              <a:cs typeface="Arial" pitchFamily="34" charset="0"/>
            </a:endParaRPr>
          </a:p>
        </p:txBody>
      </p:sp>
      <p:pic>
        <p:nvPicPr>
          <p:cNvPr id="3074" name="Picture 2" descr="https://encrypted-tbn1.gstatic.com/images?q=tbn:ANd9GcRT8o7UErKqW6mpLcM8KXByDycRNTlKPAljQECjjHZqE3tW_psLog"/>
          <p:cNvPicPr>
            <a:picLocks noChangeAspect="1" noChangeArrowheads="1"/>
          </p:cNvPicPr>
          <p:nvPr/>
        </p:nvPicPr>
        <p:blipFill>
          <a:blip r:embed="rId2" cstate="print"/>
          <a:srcRect/>
          <a:stretch>
            <a:fillRect/>
          </a:stretch>
        </p:blipFill>
        <p:spPr bwMode="auto">
          <a:xfrm>
            <a:off x="2895600" y="4343400"/>
            <a:ext cx="3352800" cy="2231137"/>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sz="1800" b="1" dirty="0" smtClean="0">
                <a:solidFill>
                  <a:srgbClr val="FF0000"/>
                </a:solidFill>
                <a:latin typeface="Arial" pitchFamily="34" charset="0"/>
                <a:cs typeface="Arial" pitchFamily="34" charset="0"/>
              </a:rPr>
              <a:t>Anal Stage: </a:t>
            </a:r>
            <a:r>
              <a:rPr lang="en-US" sz="1800" b="1" dirty="0" smtClean="0">
                <a:latin typeface="Arial" pitchFamily="34" charset="0"/>
                <a:cs typeface="Arial" pitchFamily="34" charset="0"/>
              </a:rPr>
              <a:t>According to Freud, success at this stage is dependent upon the way in which parents approach toilet training. Parents who utilize praise and rewards for using the toilet at the appropriate time encourage positive outcomes and help children feel capable and productive. Freud believed that positive experiences during this stage served as the basis for people to become competent, productive and creative adults.</a:t>
            </a:r>
          </a:p>
          <a:p>
            <a:pPr algn="just"/>
            <a:r>
              <a:rPr lang="en-US" sz="1800" b="1" dirty="0" smtClean="0">
                <a:solidFill>
                  <a:srgbClr val="FF0000"/>
                </a:solidFill>
                <a:latin typeface="Arial" pitchFamily="34" charset="0"/>
                <a:cs typeface="Arial" pitchFamily="34" charset="0"/>
              </a:rPr>
              <a:t>18 months to three years</a:t>
            </a:r>
          </a:p>
          <a:p>
            <a:endParaRPr lang="en-US" dirty="0"/>
          </a:p>
        </p:txBody>
      </p:sp>
      <p:sp>
        <p:nvSpPr>
          <p:cNvPr id="3" name="Title 2"/>
          <p:cNvSpPr>
            <a:spLocks noGrp="1"/>
          </p:cNvSpPr>
          <p:nvPr>
            <p:ph type="title"/>
          </p:nvPr>
        </p:nvSpPr>
        <p:spPr/>
        <p:txBody>
          <a:bodyPr/>
          <a:lstStyle/>
          <a:p>
            <a:endParaRPr lang="en-US"/>
          </a:p>
        </p:txBody>
      </p:sp>
      <p:pic>
        <p:nvPicPr>
          <p:cNvPr id="2050" name="Picture 2" descr="http://spma.com/wp-content/uploads/2007/10/Grady.jpg"/>
          <p:cNvPicPr>
            <a:picLocks noChangeAspect="1" noChangeArrowheads="1"/>
          </p:cNvPicPr>
          <p:nvPr/>
        </p:nvPicPr>
        <p:blipFill>
          <a:blip r:embed="rId2" cstate="print"/>
          <a:srcRect/>
          <a:stretch>
            <a:fillRect/>
          </a:stretch>
        </p:blipFill>
        <p:spPr bwMode="auto">
          <a:xfrm>
            <a:off x="1981200" y="4419600"/>
            <a:ext cx="2819400" cy="2050473"/>
          </a:xfrm>
          <a:prstGeom prst="rect">
            <a:avLst/>
          </a:prstGeom>
          <a:noFill/>
        </p:spPr>
      </p:pic>
      <p:pic>
        <p:nvPicPr>
          <p:cNvPr id="2052" name="Picture 4" descr="http://www.okkms.org/files/text_block/image_file/4cd9a3e9-8324-4f32-ade8-4c81482fd936/Document3.jpg"/>
          <p:cNvPicPr>
            <a:picLocks noChangeAspect="1" noChangeArrowheads="1"/>
          </p:cNvPicPr>
          <p:nvPr/>
        </p:nvPicPr>
        <p:blipFill>
          <a:blip r:embed="rId3" cstate="print"/>
          <a:srcRect/>
          <a:stretch>
            <a:fillRect/>
          </a:stretch>
        </p:blipFill>
        <p:spPr bwMode="auto">
          <a:xfrm>
            <a:off x="4953000" y="4246675"/>
            <a:ext cx="2057400" cy="2334491"/>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676400"/>
            <a:ext cx="7467600" cy="4221163"/>
          </a:xfrm>
        </p:spPr>
        <p:txBody>
          <a:bodyPr>
            <a:normAutofit/>
          </a:bodyPr>
          <a:lstStyle/>
          <a:p>
            <a:pPr algn="just"/>
            <a:r>
              <a:rPr lang="en-US" sz="1800" b="1" dirty="0" smtClean="0">
                <a:solidFill>
                  <a:srgbClr val="FF0000"/>
                </a:solidFill>
                <a:latin typeface="Arial" pitchFamily="34" charset="0"/>
                <a:cs typeface="Arial" pitchFamily="34" charset="0"/>
              </a:rPr>
              <a:t>The Phallic Stage: (ages three to six) </a:t>
            </a:r>
            <a:r>
              <a:rPr lang="en-US" sz="1800" b="1" dirty="0" smtClean="0">
                <a:latin typeface="Arial" pitchFamily="34" charset="0"/>
                <a:cs typeface="Arial" pitchFamily="34" charset="0"/>
              </a:rPr>
              <a:t>Freud also believed that boys begin to view their fathers as a rival for the mother’s affections.</a:t>
            </a:r>
          </a:p>
          <a:p>
            <a:pPr algn="just"/>
            <a:r>
              <a:rPr lang="en-US" sz="1800" b="1" dirty="0" smtClean="0">
                <a:solidFill>
                  <a:srgbClr val="FF0000"/>
                </a:solidFill>
                <a:latin typeface="Arial" pitchFamily="34" charset="0"/>
                <a:cs typeface="Arial" pitchFamily="34" charset="0"/>
              </a:rPr>
              <a:t>The Latent Period: (age six to puberty) </a:t>
            </a:r>
            <a:r>
              <a:rPr lang="en-US" sz="1800" b="1" dirty="0" smtClean="0">
                <a:latin typeface="Arial" pitchFamily="34" charset="0"/>
                <a:cs typeface="Arial" pitchFamily="34" charset="0"/>
              </a:rPr>
              <a:t>The development of the ego </a:t>
            </a:r>
            <a:r>
              <a:rPr lang="en-US" sz="1800" b="1" dirty="0" err="1" smtClean="0">
                <a:latin typeface="Arial" pitchFamily="34" charset="0"/>
                <a:cs typeface="Arial" pitchFamily="34" charset="0"/>
              </a:rPr>
              <a:t>andsuperego</a:t>
            </a:r>
            <a:r>
              <a:rPr lang="en-US" sz="1800" b="1" dirty="0" smtClean="0">
                <a:latin typeface="Arial" pitchFamily="34" charset="0"/>
                <a:cs typeface="Arial" pitchFamily="34" charset="0"/>
              </a:rPr>
              <a:t> contribute to this period of calm. The stage begins around the time that children enter into school and become more concerned with peer relationships, hobbies and other interests.</a:t>
            </a:r>
          </a:p>
          <a:p>
            <a:pPr algn="just"/>
            <a:r>
              <a:rPr lang="en-US" sz="1800" b="1" dirty="0" smtClean="0">
                <a:solidFill>
                  <a:srgbClr val="FF0000"/>
                </a:solidFill>
                <a:latin typeface="Arial" pitchFamily="34" charset="0"/>
                <a:cs typeface="Arial" pitchFamily="34" charset="0"/>
              </a:rPr>
              <a:t>The Genital Stage: (puberty on) </a:t>
            </a:r>
            <a:r>
              <a:rPr lang="en-US" sz="1800" b="1" dirty="0" smtClean="0">
                <a:latin typeface="Arial" pitchFamily="34" charset="0"/>
                <a:cs typeface="Arial" pitchFamily="34" charset="0"/>
              </a:rPr>
              <a:t>The focus was solely on individual needs, interest in the welfare of others grows during this stage. If the other stages have been completed successfully, the individual should now be well-balanced, warm and caring. The goal of this stage is to establish a balance between the various life areas.</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endParaRPr lang="en-US"/>
          </a:p>
        </p:txBody>
      </p:sp>
      <p:pic>
        <p:nvPicPr>
          <p:cNvPr id="1026" name="Picture 2" descr="http://www.brushdayandnight.com/Upload/en-gb/whybrushdayandnight/forparents/3_to_6_years_child.jpg"/>
          <p:cNvPicPr>
            <a:picLocks noChangeAspect="1" noChangeArrowheads="1"/>
          </p:cNvPicPr>
          <p:nvPr/>
        </p:nvPicPr>
        <p:blipFill>
          <a:blip r:embed="rId2" cstate="print"/>
          <a:srcRect/>
          <a:stretch>
            <a:fillRect/>
          </a:stretch>
        </p:blipFill>
        <p:spPr bwMode="auto">
          <a:xfrm>
            <a:off x="7010400" y="5562600"/>
            <a:ext cx="1191351" cy="1295400"/>
          </a:xfrm>
          <a:prstGeom prst="rect">
            <a:avLst/>
          </a:prstGeom>
          <a:noFill/>
        </p:spPr>
      </p:pic>
      <p:pic>
        <p:nvPicPr>
          <p:cNvPr id="1028" name="Picture 4" descr="http://au.all.biz/img/au/service_catalog/5264.jpeg"/>
          <p:cNvPicPr>
            <a:picLocks noChangeAspect="1" noChangeArrowheads="1"/>
          </p:cNvPicPr>
          <p:nvPr/>
        </p:nvPicPr>
        <p:blipFill>
          <a:blip r:embed="rId3" cstate="print"/>
          <a:srcRect/>
          <a:stretch>
            <a:fillRect/>
          </a:stretch>
        </p:blipFill>
        <p:spPr bwMode="auto">
          <a:xfrm>
            <a:off x="4876800" y="5562600"/>
            <a:ext cx="1878610" cy="12954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Video 2.avi">
            <a:hlinkClick r:id="" action="ppaction://media"/>
          </p:cNvPr>
          <p:cNvPicPr>
            <a:picLocks noGrp="1" noRot="1" noChangeAspect="1"/>
          </p:cNvPicPr>
          <p:nvPr>
            <p:ph idx="1"/>
            <a:videoFile r:link="rId1"/>
          </p:nvPr>
        </p:nvPicPr>
        <p:blipFill>
          <a:blip r:embed="rId3" cstate="print"/>
          <a:stretch>
            <a:fillRect/>
          </a:stretch>
        </p:blipFill>
        <p:spPr>
          <a:xfrm>
            <a:off x="1828800" y="1981200"/>
            <a:ext cx="5105400" cy="3829050"/>
          </a:xfrm>
          <a:prstGeom prst="rect">
            <a:avLst/>
          </a:prstGeom>
        </p:spPr>
      </p:pic>
      <p:sp>
        <p:nvSpPr>
          <p:cNvPr id="5" name="Title 2"/>
          <p:cNvSpPr txBox="1">
            <a:spLocks/>
          </p:cNvSpPr>
          <p:nvPr/>
        </p:nvSpPr>
        <p:spPr>
          <a:xfrm>
            <a:off x="7315200" y="5715000"/>
            <a:ext cx="1143000" cy="457200"/>
          </a:xfrm>
          <a:prstGeom prst="rect">
            <a:avLst/>
          </a:prstGeom>
        </p:spPr>
        <p:txBody>
          <a:bodyPr vert="horz" rtlCol="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0" cap="none" spc="0" normalizeH="0" baseline="0" noProof="0" dirty="0" smtClean="0">
                <a:ln>
                  <a:noFill/>
                </a:ln>
                <a:solidFill>
                  <a:schemeClr val="tx1"/>
                </a:solidFill>
                <a:effectLst/>
                <a:uLnTx/>
                <a:uFillTx/>
                <a:latin typeface="Arial" pitchFamily="34" charset="0"/>
                <a:ea typeface="+mj-ea"/>
                <a:cs typeface="Arial" pitchFamily="34" charset="0"/>
              </a:rPr>
              <a:t>Video 2</a:t>
            </a:r>
            <a:endParaRPr kumimoji="0" lang="en-US" sz="1600" b="1" i="0" u="none" strike="noStrike" kern="0" cap="none" spc="0" normalizeH="0" baseline="0" noProof="0" dirty="0">
              <a:ln>
                <a:noFill/>
              </a:ln>
              <a:solidFill>
                <a:schemeClr val="tx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9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lgn="just"/>
            <a:r>
              <a:rPr lang="en-US" sz="1800" b="1" dirty="0" smtClean="0">
                <a:latin typeface="Arial" pitchFamily="34" charset="0"/>
                <a:cs typeface="Arial" pitchFamily="34" charset="0"/>
              </a:rPr>
              <a:t>Proposed a stage </a:t>
            </a:r>
            <a:r>
              <a:rPr lang="en-US" sz="1800" b="1" dirty="0" smtClean="0">
                <a:solidFill>
                  <a:srgbClr val="FF0000"/>
                </a:solidFill>
                <a:latin typeface="Arial" pitchFamily="34" charset="0"/>
                <a:cs typeface="Arial" pitchFamily="34" charset="0"/>
              </a:rPr>
              <a:t>theory of development</a:t>
            </a:r>
            <a:r>
              <a:rPr lang="en-US" sz="1800" b="1" dirty="0" smtClean="0">
                <a:latin typeface="Arial" pitchFamily="34" charset="0"/>
                <a:cs typeface="Arial" pitchFamily="34" charset="0"/>
              </a:rPr>
              <a:t>, but his theory encompassed human growth throughout the entire human lifespan. </a:t>
            </a:r>
          </a:p>
          <a:p>
            <a:pPr algn="just"/>
            <a:r>
              <a:rPr lang="en-US" sz="1800" b="1" dirty="0" smtClean="0">
                <a:latin typeface="Arial" pitchFamily="34" charset="0"/>
                <a:cs typeface="Arial" pitchFamily="34" charset="0"/>
              </a:rPr>
              <a:t>Erikson believed that each stage of development was focused on </a:t>
            </a:r>
            <a:r>
              <a:rPr lang="en-US" sz="1800" b="1" dirty="0" smtClean="0">
                <a:solidFill>
                  <a:srgbClr val="FF0000"/>
                </a:solidFill>
                <a:latin typeface="Arial" pitchFamily="34" charset="0"/>
                <a:cs typeface="Arial" pitchFamily="34" charset="0"/>
              </a:rPr>
              <a:t>overcoming a conflict</a:t>
            </a:r>
            <a:r>
              <a:rPr lang="en-US" sz="1800" b="1" dirty="0" smtClean="0">
                <a:latin typeface="Arial" pitchFamily="34" charset="0"/>
                <a:cs typeface="Arial" pitchFamily="34" charset="0"/>
              </a:rPr>
              <a:t>. </a:t>
            </a:r>
          </a:p>
          <a:p>
            <a:pPr algn="just"/>
            <a:r>
              <a:rPr lang="en-US" sz="1800" b="1" dirty="0" smtClean="0">
                <a:latin typeface="Arial" pitchFamily="34" charset="0"/>
                <a:cs typeface="Arial" pitchFamily="34" charset="0"/>
              </a:rPr>
              <a:t>For example, the </a:t>
            </a:r>
            <a:r>
              <a:rPr lang="en-US" sz="1800" b="1" dirty="0" smtClean="0">
                <a:solidFill>
                  <a:srgbClr val="FF0000"/>
                </a:solidFill>
                <a:latin typeface="Arial" pitchFamily="34" charset="0"/>
                <a:cs typeface="Arial" pitchFamily="34" charset="0"/>
              </a:rPr>
              <a:t>primary conflict </a:t>
            </a:r>
            <a:r>
              <a:rPr lang="en-US" sz="1800" b="1" dirty="0" smtClean="0">
                <a:latin typeface="Arial" pitchFamily="34" charset="0"/>
                <a:cs typeface="Arial" pitchFamily="34" charset="0"/>
              </a:rPr>
              <a:t>during the adolescent period involves establishing a sense of personal identity. </a:t>
            </a:r>
          </a:p>
          <a:p>
            <a:pPr algn="just"/>
            <a:r>
              <a:rPr lang="en-US" sz="1800" b="1" dirty="0" smtClean="0">
                <a:latin typeface="Arial" pitchFamily="34" charset="0"/>
                <a:cs typeface="Arial" pitchFamily="34" charset="0"/>
              </a:rPr>
              <a:t>Success or failure in dealing with the conflicts at each stage can </a:t>
            </a:r>
            <a:r>
              <a:rPr lang="en-US" sz="1800" b="1" dirty="0" smtClean="0">
                <a:solidFill>
                  <a:srgbClr val="FF0000"/>
                </a:solidFill>
                <a:latin typeface="Arial" pitchFamily="34" charset="0"/>
                <a:cs typeface="Arial" pitchFamily="34" charset="0"/>
              </a:rPr>
              <a:t>impact overall functioning</a:t>
            </a:r>
            <a:r>
              <a:rPr lang="en-US" sz="1800" b="1" dirty="0" smtClean="0">
                <a:latin typeface="Arial" pitchFamily="34" charset="0"/>
                <a:cs typeface="Arial" pitchFamily="34" charset="0"/>
              </a:rPr>
              <a:t>. During the adolescent stage, for example, failure to develop an identity results in role confusion.</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Erik Erikson Theory</a:t>
            </a:r>
            <a:endParaRPr lang="en-US" b="1" dirty="0">
              <a:latin typeface="Arial" pitchFamily="34" charset="0"/>
              <a:cs typeface="Arial" pitchFamily="34" charset="0"/>
            </a:endParaRPr>
          </a:p>
        </p:txBody>
      </p:sp>
      <p:pic>
        <p:nvPicPr>
          <p:cNvPr id="26626" name="Picture 2" descr="https://encrypted-tbn3.gstatic.com/images?q=tbn:ANd9GcRD2-nYTroEbEHW6L1UGRUDmCqKtL04bJp8rNmqguIxeiuFjUxo"/>
          <p:cNvPicPr>
            <a:picLocks noChangeAspect="1" noChangeArrowheads="1"/>
          </p:cNvPicPr>
          <p:nvPr/>
        </p:nvPicPr>
        <p:blipFill>
          <a:blip r:embed="rId2" cstate="print"/>
          <a:srcRect/>
          <a:stretch>
            <a:fillRect/>
          </a:stretch>
        </p:blipFill>
        <p:spPr bwMode="auto">
          <a:xfrm>
            <a:off x="3124200" y="4953000"/>
            <a:ext cx="3124200" cy="1791821"/>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img.docstoccdn.com/thumb/orig/110911036.png"/>
          <p:cNvPicPr>
            <a:picLocks noChangeAspect="1" noChangeArrowheads="1"/>
          </p:cNvPicPr>
          <p:nvPr/>
        </p:nvPicPr>
        <p:blipFill>
          <a:blip r:embed="rId2" cstate="print"/>
          <a:srcRect t="26016" b="37127"/>
          <a:stretch>
            <a:fillRect/>
          </a:stretch>
        </p:blipFill>
        <p:spPr bwMode="auto">
          <a:xfrm>
            <a:off x="1676400" y="4724400"/>
            <a:ext cx="6615953" cy="1828800"/>
          </a:xfrm>
          <a:prstGeom prst="rect">
            <a:avLst/>
          </a:prstGeom>
          <a:noFill/>
        </p:spPr>
      </p:pic>
      <p:sp>
        <p:nvSpPr>
          <p:cNvPr id="2" name="Content Placeholder 1"/>
          <p:cNvSpPr>
            <a:spLocks noGrp="1"/>
          </p:cNvSpPr>
          <p:nvPr>
            <p:ph idx="1"/>
          </p:nvPr>
        </p:nvSpPr>
        <p:spPr/>
        <p:txBody>
          <a:bodyPr/>
          <a:lstStyle/>
          <a:p>
            <a:pPr algn="just"/>
            <a:r>
              <a:rPr lang="en-US" sz="1800" b="1" dirty="0" smtClean="0">
                <a:solidFill>
                  <a:srgbClr val="FF0000"/>
                </a:solidFill>
                <a:latin typeface="Arial" pitchFamily="34" charset="0"/>
                <a:cs typeface="Arial" pitchFamily="34" charset="0"/>
              </a:rPr>
              <a:t>Trust vs. Mistrust</a:t>
            </a:r>
            <a:r>
              <a:rPr lang="en-US" sz="1800" b="1" dirty="0" smtClean="0">
                <a:latin typeface="Arial" pitchFamily="34" charset="0"/>
                <a:cs typeface="Arial" pitchFamily="34" charset="0"/>
              </a:rPr>
              <a:t> (this is the stage and the conflict) occurs from birth to 1 year. To resolve this conflict, the child must develop a sense of security</a:t>
            </a:r>
          </a:p>
          <a:p>
            <a:pPr algn="just"/>
            <a:r>
              <a:rPr lang="en-US" sz="1800" b="1" dirty="0" smtClean="0">
                <a:solidFill>
                  <a:srgbClr val="FF0000"/>
                </a:solidFill>
                <a:latin typeface="Arial" pitchFamily="34" charset="0"/>
                <a:cs typeface="Arial" pitchFamily="34" charset="0"/>
              </a:rPr>
              <a:t>Autonomy vs. Shame and Doubt</a:t>
            </a:r>
            <a:r>
              <a:rPr lang="en-US" sz="1800" b="1" dirty="0" smtClean="0">
                <a:latin typeface="Arial" pitchFamily="34" charset="0"/>
                <a:cs typeface="Arial" pitchFamily="34" charset="0"/>
              </a:rPr>
              <a:t> occurs from age 1 - 2. To resolve the conflict, the child must a achieve a sense of independence</a:t>
            </a:r>
          </a:p>
          <a:p>
            <a:pPr algn="just"/>
            <a:r>
              <a:rPr lang="en-US" sz="1800" b="1" dirty="0" smtClean="0">
                <a:solidFill>
                  <a:srgbClr val="FF0000"/>
                </a:solidFill>
                <a:latin typeface="Arial" pitchFamily="34" charset="0"/>
                <a:cs typeface="Arial" pitchFamily="34" charset="0"/>
              </a:rPr>
              <a:t>Initiative vs. Guilt </a:t>
            </a:r>
            <a:r>
              <a:rPr lang="en-US" sz="1800" b="1" dirty="0" smtClean="0">
                <a:latin typeface="Arial" pitchFamily="34" charset="0"/>
                <a:cs typeface="Arial" pitchFamily="34" charset="0"/>
              </a:rPr>
              <a:t>occurs from age 3 - 5. To resolve this conflict, the child must find a balance between restraint and being spontaneous (can't just do everything want whenever they want)</a:t>
            </a:r>
          </a:p>
          <a:p>
            <a:pPr algn="just">
              <a:buNone/>
            </a:pPr>
            <a:r>
              <a:rPr lang="en-US" sz="1800" b="1" dirty="0" smtClean="0">
                <a:latin typeface="Arial" pitchFamily="34" charset="0"/>
                <a:cs typeface="Arial" pitchFamily="34" charset="0"/>
              </a:rPr>
              <a:t/>
            </a:r>
            <a:br>
              <a:rPr lang="en-US" sz="1800" b="1" dirty="0" smtClean="0">
                <a:latin typeface="Arial" pitchFamily="34" charset="0"/>
                <a:cs typeface="Arial" pitchFamily="34" charset="0"/>
              </a:rPr>
            </a:br>
            <a:r>
              <a:rPr lang="en-US" dirty="0" smtClean="0"/>
              <a:t/>
            </a:r>
            <a:br>
              <a:rPr lang="en-US" dirty="0" smtClean="0"/>
            </a:br>
            <a:endParaRPr lang="en-US" dirty="0"/>
          </a:p>
        </p:txBody>
      </p:sp>
      <p:sp>
        <p:nvSpPr>
          <p:cNvPr id="3" name="Title 2"/>
          <p:cNvSpPr>
            <a:spLocks noGrp="1"/>
          </p:cNvSpPr>
          <p:nvPr>
            <p:ph type="title"/>
          </p:nvPr>
        </p:nvSpPr>
        <p:spPr/>
        <p:txBody>
          <a:bodyPr/>
          <a:lstStyle/>
          <a:p>
            <a:pPr algn="just"/>
            <a:r>
              <a:rPr lang="en-US" b="1" dirty="0" smtClean="0">
                <a:latin typeface="Arial" pitchFamily="34" charset="0"/>
                <a:cs typeface="Arial" pitchFamily="34" charset="0"/>
              </a:rPr>
              <a:t>Stages of development</a:t>
            </a:r>
            <a:endParaRPr lang="en-US"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sz="1800" b="1" dirty="0" smtClean="0">
                <a:solidFill>
                  <a:srgbClr val="FF0000"/>
                </a:solidFill>
                <a:latin typeface="Arial" pitchFamily="34" charset="0"/>
                <a:cs typeface="Arial" pitchFamily="34" charset="0"/>
              </a:rPr>
              <a:t>Industry vs. Inferiority</a:t>
            </a:r>
            <a:r>
              <a:rPr lang="en-US" sz="1800" b="1" dirty="0" smtClean="0">
                <a:latin typeface="Arial" pitchFamily="34" charset="0"/>
                <a:cs typeface="Arial" pitchFamily="34" charset="0"/>
              </a:rPr>
              <a:t> occurs from age 6 through puberty. To resolve this conflict, the child must develop a sense of self-confidence</a:t>
            </a:r>
          </a:p>
          <a:p>
            <a:pPr algn="just"/>
            <a:r>
              <a:rPr lang="en-US" sz="1800" b="1" dirty="0" smtClean="0">
                <a:solidFill>
                  <a:srgbClr val="FF0000"/>
                </a:solidFill>
                <a:latin typeface="Arial" pitchFamily="34" charset="0"/>
                <a:cs typeface="Arial" pitchFamily="34" charset="0"/>
              </a:rPr>
              <a:t>Identity vs. Role Confusion</a:t>
            </a:r>
            <a:r>
              <a:rPr lang="en-US" sz="1800" b="1" dirty="0" smtClean="0">
                <a:latin typeface="Arial" pitchFamily="34" charset="0"/>
                <a:cs typeface="Arial" pitchFamily="34" charset="0"/>
              </a:rPr>
              <a:t> occurs through adolescence. To resolve the conflict, the adolescent experiences a unified sense of self</a:t>
            </a:r>
          </a:p>
          <a:p>
            <a:pPr algn="just"/>
            <a:r>
              <a:rPr lang="en-US" sz="1800" b="1" dirty="0" smtClean="0">
                <a:solidFill>
                  <a:srgbClr val="FF0000"/>
                </a:solidFill>
                <a:latin typeface="Arial" pitchFamily="34" charset="0"/>
                <a:cs typeface="Arial" pitchFamily="34" charset="0"/>
              </a:rPr>
              <a:t>Intimacy vs. Isolation</a:t>
            </a:r>
            <a:r>
              <a:rPr lang="en-US" sz="1800" b="1" dirty="0" smtClean="0">
                <a:latin typeface="Arial" pitchFamily="34" charset="0"/>
                <a:cs typeface="Arial" pitchFamily="34" charset="0"/>
              </a:rPr>
              <a:t> occurs from puberty to young adulthood . To resolve the conflict, the young adult must form close personal relationships with others</a:t>
            </a:r>
            <a:r>
              <a:rPr lang="en-US" sz="1800" b="1" dirty="0" smtClean="0">
                <a:solidFill>
                  <a:srgbClr val="FF0000"/>
                </a:solidFill>
                <a:latin typeface="Arial" pitchFamily="34" charset="0"/>
                <a:cs typeface="Arial" pitchFamily="34" charset="0"/>
              </a:rPr>
              <a:t>.</a:t>
            </a:r>
            <a:br>
              <a:rPr lang="en-US" sz="1800" b="1" dirty="0" smtClean="0">
                <a:solidFill>
                  <a:srgbClr val="FF0000"/>
                </a:solidFill>
                <a:latin typeface="Arial" pitchFamily="34" charset="0"/>
                <a:cs typeface="Arial" pitchFamily="34" charset="0"/>
              </a:rPr>
            </a:br>
            <a:r>
              <a:rPr lang="en-US" sz="1800" b="1" dirty="0" smtClean="0">
                <a:solidFill>
                  <a:srgbClr val="FF0000"/>
                </a:solidFill>
                <a:latin typeface="Arial" pitchFamily="34" charset="0"/>
                <a:cs typeface="Arial" pitchFamily="34" charset="0"/>
              </a:rPr>
              <a:t/>
            </a:r>
            <a:br>
              <a:rPr lang="en-US" sz="1800" b="1" dirty="0" smtClean="0">
                <a:solidFill>
                  <a:srgbClr val="FF0000"/>
                </a:solidFill>
                <a:latin typeface="Arial" pitchFamily="34" charset="0"/>
                <a:cs typeface="Arial" pitchFamily="34" charset="0"/>
              </a:rPr>
            </a:br>
            <a:endParaRPr lang="en-US" dirty="0"/>
          </a:p>
        </p:txBody>
      </p:sp>
      <p:sp>
        <p:nvSpPr>
          <p:cNvPr id="3" name="Title 2"/>
          <p:cNvSpPr>
            <a:spLocks noGrp="1"/>
          </p:cNvSpPr>
          <p:nvPr>
            <p:ph type="title"/>
          </p:nvPr>
        </p:nvSpPr>
        <p:spPr/>
        <p:txBody>
          <a:bodyPr>
            <a:normAutofit/>
          </a:bodyPr>
          <a:lstStyle/>
          <a:p>
            <a:pPr algn="just"/>
            <a:r>
              <a:rPr lang="en-US" b="1" dirty="0" smtClean="0">
                <a:latin typeface="Arial" pitchFamily="34" charset="0"/>
                <a:cs typeface="Arial" pitchFamily="34" charset="0"/>
              </a:rPr>
              <a:t>Stages of development Conti…</a:t>
            </a:r>
            <a:endParaRPr lang="en-US" b="1" dirty="0">
              <a:latin typeface="Arial" pitchFamily="34" charset="0"/>
              <a:cs typeface="Arial" pitchFamily="34" charset="0"/>
            </a:endParaRPr>
          </a:p>
        </p:txBody>
      </p:sp>
      <p:pic>
        <p:nvPicPr>
          <p:cNvPr id="5122" name="Picture 2" descr="http://upload.wikimedia.org/wikipedia/en/thumb/3/3d/Identity_movie.jpg/215px-Identity_movie.jpg"/>
          <p:cNvPicPr>
            <a:picLocks noChangeAspect="1" noChangeArrowheads="1"/>
          </p:cNvPicPr>
          <p:nvPr/>
        </p:nvPicPr>
        <p:blipFill>
          <a:blip r:embed="rId2" cstate="print"/>
          <a:srcRect t="4954" b="18266"/>
          <a:stretch>
            <a:fillRect/>
          </a:stretch>
        </p:blipFill>
        <p:spPr bwMode="auto">
          <a:xfrm>
            <a:off x="5867400" y="4724400"/>
            <a:ext cx="1600200" cy="1845812"/>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sz="1800" b="1" dirty="0" err="1" smtClean="0">
                <a:solidFill>
                  <a:srgbClr val="FF0000"/>
                </a:solidFill>
                <a:latin typeface="Arial" pitchFamily="34" charset="0"/>
                <a:cs typeface="Arial" pitchFamily="34" charset="0"/>
              </a:rPr>
              <a:t>Generativity</a:t>
            </a:r>
            <a:r>
              <a:rPr lang="en-US" sz="1800" b="1" dirty="0" smtClean="0">
                <a:solidFill>
                  <a:srgbClr val="FF0000"/>
                </a:solidFill>
                <a:latin typeface="Arial" pitchFamily="34" charset="0"/>
                <a:cs typeface="Arial" pitchFamily="34" charset="0"/>
              </a:rPr>
              <a:t> vs. Stagnation</a:t>
            </a:r>
            <a:r>
              <a:rPr lang="en-US" sz="1800" b="1" dirty="0" smtClean="0">
                <a:latin typeface="Arial" pitchFamily="34" charset="0"/>
                <a:cs typeface="Arial" pitchFamily="34" charset="0"/>
              </a:rPr>
              <a:t> occurs through middle adulthood. To resolve the conflict, the adult must learn to promote the well-being of others and not be focused completely on themselves.</a:t>
            </a:r>
          </a:p>
          <a:p>
            <a:pPr algn="just"/>
            <a:r>
              <a:rPr lang="en-US" sz="1800" b="1" dirty="0" smtClean="0">
                <a:solidFill>
                  <a:srgbClr val="FF0000"/>
                </a:solidFill>
                <a:latin typeface="Arial" pitchFamily="34" charset="0"/>
                <a:cs typeface="Arial" pitchFamily="34" charset="0"/>
              </a:rPr>
              <a:t>Integrity vs. Despair</a:t>
            </a:r>
            <a:r>
              <a:rPr lang="en-US" sz="1800" b="1" dirty="0" smtClean="0">
                <a:latin typeface="Arial" pitchFamily="34" charset="0"/>
                <a:cs typeface="Arial" pitchFamily="34" charset="0"/>
              </a:rPr>
              <a:t> occurs through late adulthood. At this stage, the adult enjoys a sense of satisfaction with themselves and life by reflecting on a well-lived life.</a:t>
            </a:r>
            <a:r>
              <a:rPr lang="en-US" sz="1800" b="1" dirty="0" smtClean="0">
                <a:solidFill>
                  <a:srgbClr val="FF0000"/>
                </a:solidFill>
                <a:latin typeface="Arial" pitchFamily="34" charset="0"/>
                <a:cs typeface="Arial" pitchFamily="34" charset="0"/>
              </a:rPr>
              <a:t/>
            </a:r>
            <a:br>
              <a:rPr lang="en-US" sz="1800" b="1" dirty="0" smtClean="0">
                <a:solidFill>
                  <a:srgbClr val="FF0000"/>
                </a:solidFill>
                <a:latin typeface="Arial" pitchFamily="34" charset="0"/>
                <a:cs typeface="Arial" pitchFamily="34" charset="0"/>
              </a:rPr>
            </a:br>
            <a:r>
              <a:rPr lang="en-US" sz="1800" b="1" dirty="0" smtClean="0">
                <a:solidFill>
                  <a:srgbClr val="FF0000"/>
                </a:solidFill>
                <a:latin typeface="Arial" pitchFamily="34" charset="0"/>
                <a:cs typeface="Arial" pitchFamily="34" charset="0"/>
              </a:rPr>
              <a:t/>
            </a:r>
            <a:br>
              <a:rPr lang="en-US" sz="1800" b="1" dirty="0" smtClean="0">
                <a:solidFill>
                  <a:srgbClr val="FF0000"/>
                </a:solidFill>
                <a:latin typeface="Arial" pitchFamily="34" charset="0"/>
                <a:cs typeface="Arial" pitchFamily="34" charset="0"/>
              </a:rPr>
            </a:br>
            <a:endParaRPr lang="en-US" dirty="0"/>
          </a:p>
        </p:txBody>
      </p:sp>
      <p:sp>
        <p:nvSpPr>
          <p:cNvPr id="3" name="Title 2"/>
          <p:cNvSpPr>
            <a:spLocks noGrp="1"/>
          </p:cNvSpPr>
          <p:nvPr>
            <p:ph type="title"/>
          </p:nvPr>
        </p:nvSpPr>
        <p:spPr/>
        <p:txBody>
          <a:bodyPr>
            <a:normAutofit/>
          </a:bodyPr>
          <a:lstStyle/>
          <a:p>
            <a:pPr algn="just"/>
            <a:r>
              <a:rPr lang="en-US" b="1" dirty="0" smtClean="0">
                <a:latin typeface="Arial" pitchFamily="34" charset="0"/>
                <a:cs typeface="Arial" pitchFamily="34" charset="0"/>
              </a:rPr>
              <a:t>Stages of development Conti…</a:t>
            </a:r>
            <a:endParaRPr lang="en-US" b="1" dirty="0">
              <a:latin typeface="Arial" pitchFamily="34" charset="0"/>
              <a:cs typeface="Arial" pitchFamily="34" charset="0"/>
            </a:endParaRPr>
          </a:p>
        </p:txBody>
      </p:sp>
      <p:pic>
        <p:nvPicPr>
          <p:cNvPr id="4098" name="Picture 2" descr="http://www.studentcenter.uci.edu/images/Values_Integrity.jpg"/>
          <p:cNvPicPr>
            <a:picLocks noChangeAspect="1" noChangeArrowheads="1"/>
          </p:cNvPicPr>
          <p:nvPr/>
        </p:nvPicPr>
        <p:blipFill>
          <a:blip r:embed="rId2" cstate="print"/>
          <a:srcRect l="16000" t="30685" r="17333" b="27671"/>
          <a:stretch>
            <a:fillRect/>
          </a:stretch>
        </p:blipFill>
        <p:spPr bwMode="auto">
          <a:xfrm>
            <a:off x="2819400" y="4038600"/>
            <a:ext cx="3408947" cy="25908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0" y="5715000"/>
            <a:ext cx="1143000" cy="457200"/>
          </a:xfrm>
        </p:spPr>
        <p:txBody>
          <a:bodyPr>
            <a:normAutofit/>
          </a:bodyPr>
          <a:lstStyle/>
          <a:p>
            <a:r>
              <a:rPr lang="en-US" sz="1600" b="1" dirty="0" smtClean="0">
                <a:latin typeface="Arial" pitchFamily="34" charset="0"/>
                <a:cs typeface="Arial" pitchFamily="34" charset="0"/>
              </a:rPr>
              <a:t>Video 1</a:t>
            </a:r>
            <a:endParaRPr lang="en-US" sz="1600" b="1" dirty="0">
              <a:latin typeface="Arial" pitchFamily="34" charset="0"/>
              <a:cs typeface="Arial" pitchFamily="34" charset="0"/>
            </a:endParaRPr>
          </a:p>
        </p:txBody>
      </p:sp>
      <p:pic>
        <p:nvPicPr>
          <p:cNvPr id="4" name="Video 1.avi">
            <a:hlinkClick r:id="" action="ppaction://media"/>
          </p:cNvPr>
          <p:cNvPicPr>
            <a:picLocks noGrp="1" noRot="1" noChangeAspect="1"/>
          </p:cNvPicPr>
          <p:nvPr>
            <p:ph idx="1"/>
            <a:videoFile r:link="rId1"/>
          </p:nvPr>
        </p:nvPicPr>
        <p:blipFill>
          <a:blip r:embed="rId3" cstate="print"/>
          <a:stretch>
            <a:fillRect/>
          </a:stretch>
        </p:blipFill>
        <p:spPr>
          <a:xfrm>
            <a:off x="1676400" y="1676400"/>
            <a:ext cx="5410200" cy="40576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59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p:cNvSpPr/>
          <p:nvPr/>
        </p:nvSpPr>
        <p:spPr>
          <a:xfrm>
            <a:off x="8572500" y="6038850"/>
            <a:ext cx="152400" cy="152400"/>
          </a:xfrm>
          <a:prstGeom prst="ellipse">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7" name="Oval 28"/>
          <p:cNvSpPr/>
          <p:nvPr/>
        </p:nvSpPr>
        <p:spPr>
          <a:xfrm>
            <a:off x="8572500" y="6324600"/>
            <a:ext cx="152400" cy="152400"/>
          </a:xfrm>
          <a:prstGeom prst="ellipse">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4" name="Oval 28"/>
          <p:cNvSpPr/>
          <p:nvPr/>
        </p:nvSpPr>
        <p:spPr>
          <a:xfrm>
            <a:off x="8572500" y="5476875"/>
            <a:ext cx="152400" cy="152400"/>
          </a:xfrm>
          <a:prstGeom prst="ellipse">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2" name="Oval 28"/>
          <p:cNvSpPr/>
          <p:nvPr/>
        </p:nvSpPr>
        <p:spPr>
          <a:xfrm>
            <a:off x="8572500" y="5753100"/>
            <a:ext cx="152400" cy="152400"/>
          </a:xfrm>
          <a:prstGeom prst="ellipse">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0" name="Rectangle 24"/>
          <p:cNvSpPr>
            <a:spLocks noGrp="1"/>
          </p:cNvSpPr>
          <p:nvPr>
            <p:ph type="ctrTitle"/>
          </p:nvPr>
        </p:nvSpPr>
        <p:spPr>
          <a:xfrm>
            <a:off x="1066800" y="1828800"/>
            <a:ext cx="7423639" cy="3985848"/>
          </a:xfrm>
        </p:spPr>
        <p:txBody>
          <a:bodyPr>
            <a:normAutofit/>
          </a:bodyPr>
          <a:lstStyle>
            <a:extLst/>
          </a:lstStyle>
          <a:p>
            <a:r>
              <a:rPr lang="en-US" sz="4800" dirty="0"/>
              <a:t>Cognitive Child Development Theories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encrypted-tbn3.gstatic.com/images?q=tbn:ANd9GcRltzFwGBkZxDImuP7ixdyaMxLRpEv8nlwoKkbVuBZI22veMG1x"/>
          <p:cNvPicPr>
            <a:picLocks noChangeAspect="1" noChangeArrowheads="1"/>
          </p:cNvPicPr>
          <p:nvPr/>
        </p:nvPicPr>
        <p:blipFill>
          <a:blip r:embed="rId2" cstate="print"/>
          <a:srcRect/>
          <a:stretch>
            <a:fillRect/>
          </a:stretch>
        </p:blipFill>
        <p:spPr bwMode="auto">
          <a:xfrm>
            <a:off x="6934200" y="381000"/>
            <a:ext cx="1371600" cy="1659636"/>
          </a:xfrm>
          <a:prstGeom prst="rect">
            <a:avLst/>
          </a:prstGeom>
          <a:noFill/>
        </p:spPr>
      </p:pic>
      <p:sp>
        <p:nvSpPr>
          <p:cNvPr id="2" name="Content Placeholder 1"/>
          <p:cNvSpPr>
            <a:spLocks noGrp="1"/>
          </p:cNvSpPr>
          <p:nvPr>
            <p:ph idx="1"/>
          </p:nvPr>
        </p:nvSpPr>
        <p:spPr>
          <a:xfrm>
            <a:off x="838200" y="2179637"/>
            <a:ext cx="7467600" cy="4221163"/>
          </a:xfrm>
        </p:spPr>
        <p:txBody>
          <a:bodyPr>
            <a:noAutofit/>
          </a:bodyPr>
          <a:lstStyle/>
          <a:p>
            <a:pPr algn="just"/>
            <a:r>
              <a:rPr lang="en-US" sz="1800" b="1" dirty="0" smtClean="0">
                <a:latin typeface="Arial" pitchFamily="34" charset="0"/>
                <a:cs typeface="Arial" pitchFamily="34" charset="0"/>
              </a:rPr>
              <a:t>Suggested that children think differently than adults and proposed a stage theory of cognitive development.</a:t>
            </a:r>
          </a:p>
          <a:p>
            <a:pPr algn="just"/>
            <a:r>
              <a:rPr lang="en-US" sz="1800" b="1" dirty="0" smtClean="0">
                <a:latin typeface="Arial" pitchFamily="34" charset="0"/>
                <a:cs typeface="Arial" pitchFamily="34" charset="0"/>
              </a:rPr>
              <a:t> He was the first to note that children play an active role in gaining knowledge of the world. </a:t>
            </a:r>
          </a:p>
          <a:p>
            <a:pPr algn="just"/>
            <a:r>
              <a:rPr lang="en-US" sz="1800" b="1" dirty="0" smtClean="0">
                <a:latin typeface="Arial" pitchFamily="34" charset="0"/>
                <a:cs typeface="Arial" pitchFamily="34" charset="0"/>
              </a:rPr>
              <a:t>According to his theory, children can be thought of as "little scientists" who actively construct their knowledge and understanding of the world. </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Jean Piaget Theory</a:t>
            </a:r>
            <a:endParaRPr lang="en-US" b="1" dirty="0">
              <a:latin typeface="Arial" pitchFamily="34" charset="0"/>
              <a:cs typeface="Arial" pitchFamily="34" charset="0"/>
            </a:endParaRPr>
          </a:p>
        </p:txBody>
      </p:sp>
      <p:pic>
        <p:nvPicPr>
          <p:cNvPr id="27652" name="Picture 4" descr="https://encrypted-tbn1.gstatic.com/images?q=tbn:ANd9GcSDvDKwJEy2lwSuQ1aSl13dbosH-AAW0BTwMDJMM3WEOeaQMNGsVA"/>
          <p:cNvPicPr>
            <a:picLocks noChangeAspect="1" noChangeArrowheads="1"/>
          </p:cNvPicPr>
          <p:nvPr/>
        </p:nvPicPr>
        <p:blipFill>
          <a:blip r:embed="rId3" cstate="print"/>
          <a:srcRect/>
          <a:stretch>
            <a:fillRect/>
          </a:stretch>
        </p:blipFill>
        <p:spPr bwMode="auto">
          <a:xfrm>
            <a:off x="5029200" y="4238625"/>
            <a:ext cx="1743075" cy="2619375"/>
          </a:xfrm>
          <a:prstGeom prst="rect">
            <a:avLst/>
          </a:prstGeom>
          <a:noFill/>
        </p:spPr>
      </p:pic>
      <p:pic>
        <p:nvPicPr>
          <p:cNvPr id="27654" name="Picture 6" descr="https://encrypted-tbn0.gstatic.com/images?q=tbn:ANd9GcQoK-OIARsCcimh4ER_BObJWxZPALQWtql2ykfZX5DI5NB9oDfVMg"/>
          <p:cNvPicPr>
            <a:picLocks noChangeAspect="1" noChangeArrowheads="1"/>
          </p:cNvPicPr>
          <p:nvPr/>
        </p:nvPicPr>
        <p:blipFill>
          <a:blip r:embed="rId4" cstate="print"/>
          <a:srcRect/>
          <a:stretch>
            <a:fillRect/>
          </a:stretch>
        </p:blipFill>
        <p:spPr bwMode="auto">
          <a:xfrm>
            <a:off x="2667000" y="4299923"/>
            <a:ext cx="1828800" cy="2558077"/>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rgbClr val="FF0000"/>
                </a:solidFill>
                <a:latin typeface="Arial" pitchFamily="34" charset="0"/>
                <a:cs typeface="Arial" pitchFamily="34" charset="0"/>
              </a:rPr>
              <a:t>Piaget's ideas</a:t>
            </a:r>
            <a:r>
              <a:rPr lang="en-US" sz="1800" b="1" dirty="0" smtClean="0">
                <a:latin typeface="Arial" pitchFamily="34" charset="0"/>
                <a:cs typeface="Arial" pitchFamily="34" charset="0"/>
              </a:rPr>
              <a:t> surrounding the Sensory Motor Stage are </a:t>
            </a:r>
            <a:r>
              <a:rPr lang="en-US" sz="1800" b="1" dirty="0" err="1" smtClean="0">
                <a:latin typeface="Arial" pitchFamily="34" charset="0"/>
                <a:cs typeface="Arial" pitchFamily="34" charset="0"/>
              </a:rPr>
              <a:t>centred</a:t>
            </a:r>
            <a:r>
              <a:rPr lang="en-US" sz="1800" b="1" dirty="0" smtClean="0">
                <a:latin typeface="Arial" pitchFamily="34" charset="0"/>
                <a:cs typeface="Arial" pitchFamily="34" charset="0"/>
              </a:rPr>
              <a:t> on the basis of a 'schema'. Schemas are mental representations or ideas about what things are and how we deal with them. </a:t>
            </a:r>
          </a:p>
          <a:p>
            <a:pPr algn="just"/>
            <a:r>
              <a:rPr lang="en-US" sz="1800" b="1" dirty="0" smtClean="0">
                <a:solidFill>
                  <a:srgbClr val="FF0000"/>
                </a:solidFill>
                <a:latin typeface="Arial" pitchFamily="34" charset="0"/>
                <a:cs typeface="Arial" pitchFamily="34" charset="0"/>
              </a:rPr>
              <a:t>A few weeks after birth</a:t>
            </a:r>
            <a:r>
              <a:rPr lang="en-US" sz="1800" b="1" dirty="0" smtClean="0">
                <a:latin typeface="Arial" pitchFamily="34" charset="0"/>
                <a:cs typeface="Arial" pitchFamily="34" charset="0"/>
              </a:rPr>
              <a:t>, the baby begins to understand some of the information it is receiving from it's senses, and learns to use some muscles and limbs for movement. </a:t>
            </a:r>
          </a:p>
          <a:p>
            <a:pPr algn="just"/>
            <a:r>
              <a:rPr lang="en-US" sz="1800" b="1" dirty="0" smtClean="0">
                <a:solidFill>
                  <a:srgbClr val="FF0000"/>
                </a:solidFill>
                <a:latin typeface="Arial" pitchFamily="34" charset="0"/>
                <a:cs typeface="Arial" pitchFamily="34" charset="0"/>
              </a:rPr>
              <a:t>Babies are unable </a:t>
            </a:r>
            <a:r>
              <a:rPr lang="en-US" sz="1800" b="1" dirty="0" smtClean="0">
                <a:latin typeface="Arial" pitchFamily="34" charset="0"/>
                <a:cs typeface="Arial" pitchFamily="34" charset="0"/>
              </a:rPr>
              <a:t>to consider anyone else's needs, wants or interests.</a:t>
            </a:r>
          </a:p>
          <a:p>
            <a:pPr algn="just"/>
            <a:r>
              <a:rPr lang="en-US" sz="1800" b="1" dirty="0" smtClean="0">
                <a:solidFill>
                  <a:srgbClr val="FF0000"/>
                </a:solidFill>
                <a:latin typeface="Arial" pitchFamily="34" charset="0"/>
                <a:cs typeface="Arial" pitchFamily="34" charset="0"/>
              </a:rPr>
              <a:t>Babies act </a:t>
            </a:r>
            <a:r>
              <a:rPr lang="en-US" sz="1800" b="1" dirty="0" smtClean="0">
                <a:latin typeface="Arial" pitchFamily="34" charset="0"/>
                <a:cs typeface="Arial" pitchFamily="34" charset="0"/>
              </a:rPr>
              <a:t>as though the object has ceased to exist.</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Sensory Motor Stage (Birth - 2yrs)</a:t>
            </a:r>
            <a:endParaRPr lang="en-US" dirty="0">
              <a:latin typeface="Arial" pitchFamily="34" charset="0"/>
              <a:cs typeface="Arial" pitchFamily="34" charset="0"/>
            </a:endParaRPr>
          </a:p>
        </p:txBody>
      </p:sp>
      <p:pic>
        <p:nvPicPr>
          <p:cNvPr id="51202" name="Picture 2" descr="http://preschooler.thebump.com/DM-Resize/photos.demandstudios.com/getty/article/151/246/87566914.jpg?w=600&amp;h=600&amp;keep_ratio=1"/>
          <p:cNvPicPr>
            <a:picLocks noChangeAspect="1" noChangeArrowheads="1"/>
          </p:cNvPicPr>
          <p:nvPr/>
        </p:nvPicPr>
        <p:blipFill>
          <a:blip r:embed="rId2" cstate="print"/>
          <a:srcRect/>
          <a:stretch>
            <a:fillRect/>
          </a:stretch>
        </p:blipFill>
        <p:spPr bwMode="auto">
          <a:xfrm>
            <a:off x="4724400" y="4876800"/>
            <a:ext cx="2743200" cy="1819656"/>
          </a:xfrm>
          <a:prstGeom prst="rect">
            <a:avLst/>
          </a:prstGeom>
          <a:noFill/>
        </p:spPr>
      </p:pic>
      <p:pic>
        <p:nvPicPr>
          <p:cNvPr id="51204" name="Picture 4" descr="https://encrypted-tbn1.gstatic.com/images?q=tbn:ANd9GcTfacd9TDqOy9c4-0nTdlAaD7bcIfSQmii8RunPKLAjGC0M66hLAQ"/>
          <p:cNvPicPr>
            <a:picLocks noChangeAspect="1" noChangeArrowheads="1"/>
          </p:cNvPicPr>
          <p:nvPr/>
        </p:nvPicPr>
        <p:blipFill>
          <a:blip r:embed="rId3" cstate="print"/>
          <a:srcRect/>
          <a:stretch>
            <a:fillRect/>
          </a:stretch>
        </p:blipFill>
        <p:spPr bwMode="auto">
          <a:xfrm>
            <a:off x="2514600" y="4943474"/>
            <a:ext cx="1981200" cy="1762126"/>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During this stage, </a:t>
            </a:r>
            <a:r>
              <a:rPr lang="en-US" sz="1800" b="1" dirty="0" smtClean="0">
                <a:solidFill>
                  <a:srgbClr val="FF0000"/>
                </a:solidFill>
                <a:latin typeface="Arial" pitchFamily="34" charset="0"/>
                <a:cs typeface="Arial" pitchFamily="34" charset="0"/>
              </a:rPr>
              <a:t>children's thought processes are developing</a:t>
            </a:r>
            <a:r>
              <a:rPr lang="en-US" sz="1800" b="1" dirty="0" smtClean="0">
                <a:latin typeface="Arial" pitchFamily="34" charset="0"/>
                <a:cs typeface="Arial" pitchFamily="34" charset="0"/>
              </a:rPr>
              <a:t>, although they are still considered to be far from 'logical thought‘.</a:t>
            </a:r>
          </a:p>
          <a:p>
            <a:pPr algn="just"/>
            <a:r>
              <a:rPr lang="en-US" sz="1800" b="1" dirty="0" smtClean="0">
                <a:latin typeface="Arial" pitchFamily="34" charset="0"/>
                <a:cs typeface="Arial" pitchFamily="34" charset="0"/>
              </a:rPr>
              <a:t>Pre-operational children are usually </a:t>
            </a:r>
            <a:r>
              <a:rPr lang="en-US" sz="1800" b="1" dirty="0" smtClean="0">
                <a:solidFill>
                  <a:srgbClr val="FF0000"/>
                </a:solidFill>
                <a:latin typeface="Arial" pitchFamily="34" charset="0"/>
                <a:cs typeface="Arial" pitchFamily="34" charset="0"/>
              </a:rPr>
              <a:t>'ego centric</a:t>
            </a:r>
            <a:r>
              <a:rPr lang="en-US" sz="1800" b="1" dirty="0" smtClean="0">
                <a:latin typeface="Arial" pitchFamily="34" charset="0"/>
                <a:cs typeface="Arial" pitchFamily="34" charset="0"/>
              </a:rPr>
              <a:t>', meaning that they are only able to consider things from their own point of view, and imagine that everyone shares this view, because it is the only one possible.</a:t>
            </a:r>
          </a:p>
          <a:p>
            <a:pPr algn="just"/>
            <a:r>
              <a:rPr lang="en-US" sz="1800" b="1" dirty="0" smtClean="0">
                <a:latin typeface="Arial" pitchFamily="34" charset="0"/>
                <a:cs typeface="Arial" pitchFamily="34" charset="0"/>
              </a:rPr>
              <a:t>Animism' is also a </a:t>
            </a:r>
            <a:r>
              <a:rPr lang="en-US" sz="1800" b="1" dirty="0" smtClean="0">
                <a:solidFill>
                  <a:srgbClr val="FF0000"/>
                </a:solidFill>
                <a:latin typeface="Arial" pitchFamily="34" charset="0"/>
                <a:cs typeface="Arial" pitchFamily="34" charset="0"/>
              </a:rPr>
              <a:t>characteristic</a:t>
            </a:r>
            <a:r>
              <a:rPr lang="en-US" sz="1800" b="1" dirty="0" smtClean="0">
                <a:latin typeface="Arial" pitchFamily="34" charset="0"/>
                <a:cs typeface="Arial" pitchFamily="34" charset="0"/>
              </a:rPr>
              <a:t> of the Pre-operational stage. This is when a person has the belief that everything that exists has some kind of consciousness.</a:t>
            </a:r>
          </a:p>
          <a:p>
            <a:pPr algn="just"/>
            <a:r>
              <a:rPr lang="en-US" sz="1800" b="1" dirty="0" smtClean="0">
                <a:latin typeface="Arial" pitchFamily="34" charset="0"/>
                <a:cs typeface="Arial" pitchFamily="34" charset="0"/>
              </a:rPr>
              <a:t>Another aspect of the Pre-operational stage in a child, is that of </a:t>
            </a:r>
            <a:r>
              <a:rPr lang="en-US" sz="1800" b="1" dirty="0" smtClean="0">
                <a:solidFill>
                  <a:srgbClr val="FF0000"/>
                </a:solidFill>
                <a:latin typeface="Arial" pitchFamily="34" charset="0"/>
                <a:cs typeface="Arial" pitchFamily="34" charset="0"/>
              </a:rPr>
              <a:t>'symbolism'.</a:t>
            </a:r>
            <a:r>
              <a:rPr lang="en-US" sz="1800" b="1" dirty="0" smtClean="0">
                <a:latin typeface="Arial" pitchFamily="34" charset="0"/>
                <a:cs typeface="Arial" pitchFamily="34" charset="0"/>
              </a:rPr>
              <a:t> </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Pre-Operations Stage (2yrs-7yrs)</a:t>
            </a:r>
            <a:endParaRPr lang="en-US" dirty="0">
              <a:latin typeface="Arial" pitchFamily="34" charset="0"/>
              <a:cs typeface="Arial" pitchFamily="34" charset="0"/>
            </a:endParaRPr>
          </a:p>
        </p:txBody>
      </p:sp>
      <p:pic>
        <p:nvPicPr>
          <p:cNvPr id="52226" name="Picture 2" descr="http://25.media.tumblr.com/073895856f49e80fb94afee1ed73c943/tumblr_mi71ctqw1Z1qj26eao1_500.jpg"/>
          <p:cNvPicPr>
            <a:picLocks noChangeAspect="1" noChangeArrowheads="1"/>
          </p:cNvPicPr>
          <p:nvPr/>
        </p:nvPicPr>
        <p:blipFill>
          <a:blip r:embed="rId2" cstate="print"/>
          <a:srcRect t="35484"/>
          <a:stretch>
            <a:fillRect/>
          </a:stretch>
        </p:blipFill>
        <p:spPr bwMode="auto">
          <a:xfrm>
            <a:off x="2971800" y="5181600"/>
            <a:ext cx="5791200" cy="16764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During this stage, the thought process becomes more rational, mature and 'adult like', or more 'operational', Although this process most often continues well into the teenage years. </a:t>
            </a:r>
          </a:p>
          <a:p>
            <a:pPr algn="just"/>
            <a:r>
              <a:rPr lang="en-US" sz="1800" b="1" dirty="0" smtClean="0">
                <a:latin typeface="Arial" pitchFamily="34" charset="0"/>
                <a:cs typeface="Arial" pitchFamily="34" charset="0"/>
              </a:rPr>
              <a:t>The process is divided by Piaget into two stages, the </a:t>
            </a:r>
            <a:r>
              <a:rPr lang="en-US" sz="1800" b="1" dirty="0" smtClean="0">
                <a:solidFill>
                  <a:srgbClr val="FF0000"/>
                </a:solidFill>
                <a:latin typeface="Arial" pitchFamily="34" charset="0"/>
                <a:cs typeface="Arial" pitchFamily="34" charset="0"/>
              </a:rPr>
              <a:t>Concrete Operations, and the Formal Operations stage,</a:t>
            </a:r>
            <a:r>
              <a:rPr lang="en-US" sz="1800" b="1" dirty="0" smtClean="0">
                <a:latin typeface="Arial" pitchFamily="34" charset="0"/>
                <a:cs typeface="Arial" pitchFamily="34" charset="0"/>
              </a:rPr>
              <a:t> which is normally undergone by adolescents.</a:t>
            </a:r>
          </a:p>
          <a:p>
            <a:pPr algn="just"/>
            <a:r>
              <a:rPr lang="en-US" sz="1800" b="1" dirty="0" smtClean="0">
                <a:solidFill>
                  <a:srgbClr val="FF0000"/>
                </a:solidFill>
                <a:latin typeface="Arial" pitchFamily="34" charset="0"/>
                <a:cs typeface="Arial" pitchFamily="34" charset="0"/>
              </a:rPr>
              <a:t>Concrete Operational stage</a:t>
            </a:r>
            <a:r>
              <a:rPr lang="en-US" sz="1800" b="1" dirty="0" smtClean="0">
                <a:latin typeface="Arial" pitchFamily="34" charset="0"/>
                <a:cs typeface="Arial" pitchFamily="34" charset="0"/>
              </a:rPr>
              <a:t>, the child has the ability to develop logical thought about an object, if they are able to manipulate it.</a:t>
            </a:r>
          </a:p>
          <a:p>
            <a:pPr algn="just"/>
            <a:r>
              <a:rPr lang="en-US" sz="1800" b="1" dirty="0" smtClean="0">
                <a:latin typeface="Arial" pitchFamily="34" charset="0"/>
                <a:cs typeface="Arial" pitchFamily="34" charset="0"/>
              </a:rPr>
              <a:t>Formal Operations stage, the thoughts are able to be manipulated and the presence of the object is not necessary for the thought to take place.</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b="1" dirty="0" smtClean="0">
                <a:latin typeface="Arial" pitchFamily="34" charset="0"/>
                <a:cs typeface="Arial" pitchFamily="34" charset="0"/>
              </a:rPr>
              <a:t>Concrete Operations Stage (7yrs-11yrs)</a:t>
            </a:r>
            <a:endParaRPr lang="en-US" dirty="0">
              <a:latin typeface="Arial" pitchFamily="34" charset="0"/>
              <a:cs typeface="Arial" pitchFamily="34" charset="0"/>
            </a:endParaRPr>
          </a:p>
        </p:txBody>
      </p:sp>
      <p:pic>
        <p:nvPicPr>
          <p:cNvPr id="54274" name="Picture 2" descr="http://static.ddmcdn.com/gif/piagets-stages-cognitive-development-5.jpg"/>
          <p:cNvPicPr>
            <a:picLocks noChangeAspect="1" noChangeArrowheads="1"/>
          </p:cNvPicPr>
          <p:nvPr/>
        </p:nvPicPr>
        <p:blipFill>
          <a:blip r:embed="rId2" cstate="print"/>
          <a:srcRect/>
          <a:stretch>
            <a:fillRect/>
          </a:stretch>
        </p:blipFill>
        <p:spPr bwMode="auto">
          <a:xfrm>
            <a:off x="5562600" y="4876800"/>
            <a:ext cx="2667000" cy="1778001"/>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Piaget claims that before the beginning of this stage, </a:t>
            </a:r>
            <a:r>
              <a:rPr lang="en-US" sz="1800" b="1" dirty="0" smtClean="0">
                <a:solidFill>
                  <a:srgbClr val="FF0000"/>
                </a:solidFill>
                <a:latin typeface="Arial" pitchFamily="34" charset="0"/>
                <a:cs typeface="Arial" pitchFamily="34" charset="0"/>
              </a:rPr>
              <a:t>children's ideas about different objects</a:t>
            </a:r>
            <a:r>
              <a:rPr lang="en-US" sz="1800" b="1" dirty="0" smtClean="0">
                <a:latin typeface="Arial" pitchFamily="34" charset="0"/>
                <a:cs typeface="Arial" pitchFamily="34" charset="0"/>
              </a:rPr>
              <a:t>, are formed and dominated by the appearance of the object. For example, there appears to be more blocks when they are spread out, than when they are in a small pile.</a:t>
            </a:r>
          </a:p>
          <a:p>
            <a:pPr algn="just"/>
            <a:r>
              <a:rPr lang="en-US" sz="1800" b="1" dirty="0" smtClean="0">
                <a:latin typeface="Arial" pitchFamily="34" charset="0"/>
                <a:cs typeface="Arial" pitchFamily="34" charset="0"/>
              </a:rPr>
              <a:t>Once children have learnt to conserve, they learn about </a:t>
            </a:r>
            <a:r>
              <a:rPr lang="en-US" sz="1800" b="1" dirty="0" smtClean="0">
                <a:solidFill>
                  <a:srgbClr val="FF0000"/>
                </a:solidFill>
                <a:latin typeface="Arial" pitchFamily="34" charset="0"/>
                <a:cs typeface="Arial" pitchFamily="34" charset="0"/>
              </a:rPr>
              <a:t>'reversibility'. </a:t>
            </a:r>
            <a:r>
              <a:rPr lang="en-US" sz="1800" b="1" dirty="0" smtClean="0">
                <a:latin typeface="Arial" pitchFamily="34" charset="0"/>
                <a:cs typeface="Arial" pitchFamily="34" charset="0"/>
              </a:rPr>
              <a:t>This means that they learn that if things are changed, they will still be the same as they used to be. For example, they learn that if they spread out the pile of blocks</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b="1" dirty="0" smtClean="0">
                <a:latin typeface="Arial" pitchFamily="34" charset="0"/>
                <a:cs typeface="Arial" pitchFamily="34" charset="0"/>
              </a:rPr>
              <a:t>Concrete Operations Stage (7yrs-11yrs) Conti…</a:t>
            </a:r>
            <a:endParaRPr lang="en-US" dirty="0">
              <a:latin typeface="Arial" pitchFamily="34" charset="0"/>
              <a:cs typeface="Arial" pitchFamily="34" charset="0"/>
            </a:endParaRPr>
          </a:p>
        </p:txBody>
      </p:sp>
      <p:pic>
        <p:nvPicPr>
          <p:cNvPr id="53250" name="Picture 2" descr="http://piaget.weebly.com/uploads/2/1/3/0/2130494/3022571.jpg?311x220"/>
          <p:cNvPicPr>
            <a:picLocks noChangeAspect="1" noChangeArrowheads="1"/>
          </p:cNvPicPr>
          <p:nvPr/>
        </p:nvPicPr>
        <p:blipFill>
          <a:blip r:embed="rId2" cstate="print"/>
          <a:srcRect/>
          <a:stretch>
            <a:fillRect/>
          </a:stretch>
        </p:blipFill>
        <p:spPr bwMode="auto">
          <a:xfrm>
            <a:off x="4876800" y="4572000"/>
            <a:ext cx="2962275" cy="2105026"/>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There are 2 major characteristics of formal operational thought.</a:t>
            </a:r>
          </a:p>
          <a:p>
            <a:pPr algn="just"/>
            <a:r>
              <a:rPr lang="en-US" sz="1800" b="1" dirty="0" smtClean="0">
                <a:latin typeface="Arial" pitchFamily="34" charset="0"/>
                <a:cs typeface="Arial" pitchFamily="34" charset="0"/>
              </a:rPr>
              <a:t>The first is </a:t>
            </a:r>
            <a:r>
              <a:rPr lang="en-US" sz="1800" b="1" dirty="0" smtClean="0">
                <a:solidFill>
                  <a:srgbClr val="FF0000"/>
                </a:solidFill>
                <a:latin typeface="Arial" pitchFamily="34" charset="0"/>
                <a:cs typeface="Arial" pitchFamily="34" charset="0"/>
              </a:rPr>
              <a:t>'hypothetic-deductive reasoning'. </a:t>
            </a:r>
            <a:r>
              <a:rPr lang="en-US" sz="1800" b="1" dirty="0" smtClean="0">
                <a:latin typeface="Arial" pitchFamily="34" charset="0"/>
                <a:cs typeface="Arial" pitchFamily="34" charset="0"/>
              </a:rPr>
              <a:t>When faced with a problem, adolescents come up with a general theory of all possible factors that might affect the outcome.</a:t>
            </a:r>
          </a:p>
          <a:p>
            <a:pPr algn="just"/>
            <a:r>
              <a:rPr lang="en-US" sz="1800" b="1" dirty="0" smtClean="0">
                <a:latin typeface="Arial" pitchFamily="34" charset="0"/>
                <a:cs typeface="Arial" pitchFamily="34" charset="0"/>
              </a:rPr>
              <a:t>The second important characteristic of this stage is that it is </a:t>
            </a:r>
            <a:r>
              <a:rPr lang="en-US" sz="1800" b="1" dirty="0" smtClean="0">
                <a:solidFill>
                  <a:srgbClr val="FF0000"/>
                </a:solidFill>
                <a:latin typeface="Arial" pitchFamily="34" charset="0"/>
                <a:cs typeface="Arial" pitchFamily="34" charset="0"/>
              </a:rPr>
              <a:t>'propositional'</a:t>
            </a:r>
            <a:r>
              <a:rPr lang="en-US" sz="1800" b="1" dirty="0" smtClean="0">
                <a:latin typeface="Arial" pitchFamily="34" charset="0"/>
                <a:cs typeface="Arial" pitchFamily="34" charset="0"/>
              </a:rPr>
              <a:t> in nature. Adolescents can focus on verbal assertions and evaluate their logical validity without making </a:t>
            </a:r>
            <a:r>
              <a:rPr lang="en-US" sz="1800" b="1" dirty="0" err="1" smtClean="0">
                <a:latin typeface="Arial" pitchFamily="34" charset="0"/>
                <a:cs typeface="Arial" pitchFamily="34" charset="0"/>
              </a:rPr>
              <a:t>refence</a:t>
            </a:r>
            <a:r>
              <a:rPr lang="en-US" sz="1800" b="1" dirty="0" smtClean="0">
                <a:latin typeface="Arial" pitchFamily="34" charset="0"/>
                <a:cs typeface="Arial" pitchFamily="34" charset="0"/>
              </a:rPr>
              <a:t> to real-world circumstances. </a:t>
            </a:r>
          </a:p>
          <a:p>
            <a:pPr algn="just"/>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b="1" dirty="0" smtClean="0">
                <a:latin typeface="Arial" pitchFamily="34" charset="0"/>
                <a:cs typeface="Arial" pitchFamily="34" charset="0"/>
              </a:rPr>
              <a:t>Formal Operations Stage (11yrs-16yrs)</a:t>
            </a:r>
            <a:endParaRPr lang="en-US" dirty="0">
              <a:latin typeface="Arial" pitchFamily="34" charset="0"/>
              <a:cs typeface="Arial" pitchFamily="34" charset="0"/>
            </a:endParaRPr>
          </a:p>
        </p:txBody>
      </p:sp>
      <p:pic>
        <p:nvPicPr>
          <p:cNvPr id="55298" name="Picture 2" descr="http://eslarticle.com/uploads/_notregistered/art_3554_f6b15e2ad2.jpg"/>
          <p:cNvPicPr>
            <a:picLocks noChangeAspect="1" noChangeArrowheads="1"/>
          </p:cNvPicPr>
          <p:nvPr/>
        </p:nvPicPr>
        <p:blipFill>
          <a:blip r:embed="rId2" cstate="print"/>
          <a:srcRect/>
          <a:stretch>
            <a:fillRect/>
          </a:stretch>
        </p:blipFill>
        <p:spPr bwMode="auto">
          <a:xfrm>
            <a:off x="5715000" y="4072912"/>
            <a:ext cx="2590800" cy="2470763"/>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Video 3.mp4">
            <a:hlinkClick r:id="" action="ppaction://media"/>
          </p:cNvPr>
          <p:cNvPicPr>
            <a:picLocks noGrp="1" noRot="1" noChangeAspect="1"/>
          </p:cNvPicPr>
          <p:nvPr>
            <p:ph idx="1"/>
            <a:videoFile r:link="rId1"/>
          </p:nvPr>
        </p:nvPicPr>
        <p:blipFill>
          <a:blip r:embed="rId3" cstate="print"/>
          <a:stretch>
            <a:fillRect/>
          </a:stretch>
        </p:blipFill>
        <p:spPr>
          <a:xfrm>
            <a:off x="1676400" y="1905000"/>
            <a:ext cx="5410200" cy="4057650"/>
          </a:xfrm>
          <a:prstGeom prst="rect">
            <a:avLst/>
          </a:prstGeom>
        </p:spPr>
      </p:pic>
      <p:sp>
        <p:nvSpPr>
          <p:cNvPr id="5" name="Title 2"/>
          <p:cNvSpPr txBox="1">
            <a:spLocks/>
          </p:cNvSpPr>
          <p:nvPr/>
        </p:nvSpPr>
        <p:spPr>
          <a:xfrm>
            <a:off x="7315200" y="5715000"/>
            <a:ext cx="1143000" cy="457200"/>
          </a:xfrm>
          <a:prstGeom prst="rect">
            <a:avLst/>
          </a:prstGeom>
        </p:spPr>
        <p:txBody>
          <a:bodyPr vert="horz" rtlCol="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0" cap="none" spc="0" normalizeH="0" baseline="0" noProof="0" dirty="0" smtClean="0">
                <a:ln>
                  <a:noFill/>
                </a:ln>
                <a:solidFill>
                  <a:schemeClr val="tx1"/>
                </a:solidFill>
                <a:effectLst/>
                <a:uLnTx/>
                <a:uFillTx/>
                <a:latin typeface="Arial" pitchFamily="34" charset="0"/>
                <a:ea typeface="+mj-ea"/>
                <a:cs typeface="Arial" pitchFamily="34" charset="0"/>
              </a:rPr>
              <a:t>Video 3</a:t>
            </a:r>
            <a:endParaRPr kumimoji="0" lang="en-US" sz="1600" b="1" i="0" u="none" strike="noStrike" kern="0" cap="none" spc="0" normalizeH="0" baseline="0" noProof="0" dirty="0">
              <a:ln>
                <a:noFill/>
              </a:ln>
              <a:solidFill>
                <a:schemeClr val="tx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p:cNvSpPr/>
          <p:nvPr/>
        </p:nvSpPr>
        <p:spPr>
          <a:xfrm>
            <a:off x="8572500" y="6038850"/>
            <a:ext cx="152400" cy="152400"/>
          </a:xfrm>
          <a:prstGeom prst="ellipse">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7" name="Oval 28"/>
          <p:cNvSpPr/>
          <p:nvPr/>
        </p:nvSpPr>
        <p:spPr>
          <a:xfrm>
            <a:off x="8572500" y="6324600"/>
            <a:ext cx="152400" cy="152400"/>
          </a:xfrm>
          <a:prstGeom prst="ellipse">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4" name="Oval 28"/>
          <p:cNvSpPr/>
          <p:nvPr/>
        </p:nvSpPr>
        <p:spPr>
          <a:xfrm>
            <a:off x="8572500" y="5476875"/>
            <a:ext cx="152400" cy="152400"/>
          </a:xfrm>
          <a:prstGeom prst="ellipse">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2" name="Oval 28"/>
          <p:cNvSpPr/>
          <p:nvPr/>
        </p:nvSpPr>
        <p:spPr>
          <a:xfrm>
            <a:off x="8572500" y="5753100"/>
            <a:ext cx="152400" cy="152400"/>
          </a:xfrm>
          <a:prstGeom prst="ellipse">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0" name="Rectangle 24"/>
          <p:cNvSpPr>
            <a:spLocks noGrp="1"/>
          </p:cNvSpPr>
          <p:nvPr>
            <p:ph type="ctrTitle"/>
          </p:nvPr>
        </p:nvSpPr>
        <p:spPr>
          <a:xfrm>
            <a:off x="1066800" y="1828800"/>
            <a:ext cx="7423639" cy="3985848"/>
          </a:xfrm>
        </p:spPr>
        <p:txBody>
          <a:bodyPr>
            <a:normAutofit/>
          </a:bodyPr>
          <a:lstStyle>
            <a:extLst/>
          </a:lstStyle>
          <a:p>
            <a:r>
              <a:rPr lang="en-US" sz="4800" dirty="0"/>
              <a:t>Behavioral Child Development Theories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179637"/>
            <a:ext cx="7467600" cy="4221163"/>
          </a:xfrm>
        </p:spPr>
        <p:txBody>
          <a:bodyPr>
            <a:noAutofit/>
          </a:bodyPr>
          <a:lstStyle/>
          <a:p>
            <a:pPr algn="just"/>
            <a:r>
              <a:rPr lang="en-US" sz="1800" b="1" dirty="0" smtClean="0">
                <a:latin typeface="Arial" pitchFamily="34" charset="0"/>
                <a:cs typeface="Arial" pitchFamily="34" charset="0"/>
              </a:rPr>
              <a:t>Behavioral theories of child development focus on </a:t>
            </a:r>
            <a:r>
              <a:rPr lang="en-US" sz="1800" b="1" dirty="0" smtClean="0">
                <a:solidFill>
                  <a:srgbClr val="FF0000"/>
                </a:solidFill>
                <a:latin typeface="Arial" pitchFamily="34" charset="0"/>
                <a:cs typeface="Arial" pitchFamily="34" charset="0"/>
              </a:rPr>
              <a:t>how environmental interaction influences behavior </a:t>
            </a:r>
            <a:r>
              <a:rPr lang="en-US" sz="1800" b="1" dirty="0" smtClean="0">
                <a:latin typeface="Arial" pitchFamily="34" charset="0"/>
                <a:cs typeface="Arial" pitchFamily="34" charset="0"/>
              </a:rPr>
              <a:t>and are based upon the theories of theorists such as John B. Watson, Ivan Pavlov and B. F. Skinner. </a:t>
            </a:r>
          </a:p>
          <a:p>
            <a:pPr algn="just"/>
            <a:r>
              <a:rPr lang="en-US" sz="1800" b="1" dirty="0" smtClean="0">
                <a:latin typeface="Arial" pitchFamily="34" charset="0"/>
                <a:cs typeface="Arial" pitchFamily="34" charset="0"/>
              </a:rPr>
              <a:t>These theories deal only with </a:t>
            </a:r>
            <a:r>
              <a:rPr lang="en-US" sz="1800" b="1" dirty="0" smtClean="0">
                <a:solidFill>
                  <a:srgbClr val="FF0000"/>
                </a:solidFill>
                <a:latin typeface="Arial" pitchFamily="34" charset="0"/>
                <a:cs typeface="Arial" pitchFamily="34" charset="0"/>
              </a:rPr>
              <a:t>observable behaviors</a:t>
            </a:r>
            <a:r>
              <a:rPr lang="en-US" sz="1800" b="1" dirty="0" smtClean="0">
                <a:latin typeface="Arial" pitchFamily="34" charset="0"/>
                <a:cs typeface="Arial" pitchFamily="34" charset="0"/>
              </a:rPr>
              <a:t>. Development is considered a reaction to rewards, punishments, stimuli and reinforcement. </a:t>
            </a:r>
          </a:p>
          <a:p>
            <a:pPr algn="just"/>
            <a:r>
              <a:rPr lang="en-US" sz="1800" b="1" dirty="0" smtClean="0">
                <a:latin typeface="Arial" pitchFamily="34" charset="0"/>
                <a:cs typeface="Arial" pitchFamily="34" charset="0"/>
              </a:rPr>
              <a:t>This theory differs considerably from other </a:t>
            </a:r>
            <a:r>
              <a:rPr lang="en-US" sz="1800" b="1" dirty="0" smtClean="0">
                <a:solidFill>
                  <a:srgbClr val="FF0000"/>
                </a:solidFill>
                <a:latin typeface="Arial" pitchFamily="34" charset="0"/>
                <a:cs typeface="Arial" pitchFamily="34" charset="0"/>
              </a:rPr>
              <a:t>child development theories</a:t>
            </a:r>
            <a:r>
              <a:rPr lang="en-US" sz="1800" b="1" dirty="0" smtClean="0">
                <a:latin typeface="Arial" pitchFamily="34" charset="0"/>
                <a:cs typeface="Arial" pitchFamily="34" charset="0"/>
              </a:rPr>
              <a:t> because it gives no consideration to internal thoughts or feelings. </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Behavioral theories </a:t>
            </a:r>
            <a:endParaRPr lang="en-US" b="1" dirty="0">
              <a:latin typeface="Arial" pitchFamily="34" charset="0"/>
              <a:cs typeface="Arial" pitchFamily="34" charset="0"/>
            </a:endParaRPr>
          </a:p>
        </p:txBody>
      </p:sp>
      <p:pic>
        <p:nvPicPr>
          <p:cNvPr id="30724" name="Picture 4" descr="http://farm6.staticflickr.com/5159/5808477015_40dd0aa4f5_z.jpg"/>
          <p:cNvPicPr>
            <a:picLocks noChangeAspect="1" noChangeArrowheads="1"/>
          </p:cNvPicPr>
          <p:nvPr/>
        </p:nvPicPr>
        <p:blipFill>
          <a:blip r:embed="rId2" cstate="print"/>
          <a:srcRect/>
          <a:stretch>
            <a:fillRect/>
          </a:stretch>
        </p:blipFill>
        <p:spPr bwMode="auto">
          <a:xfrm>
            <a:off x="5638800" y="4876800"/>
            <a:ext cx="2362790" cy="1905000"/>
          </a:xfrm>
          <a:prstGeom prst="rect">
            <a:avLst/>
          </a:prstGeom>
          <a:noFill/>
        </p:spPr>
      </p:pic>
      <p:pic>
        <p:nvPicPr>
          <p:cNvPr id="30726" name="Picture 6" descr="http://www.asklubo.com/uploads/attachments/published/17/1075/en/children-s-feelings.jpg"/>
          <p:cNvPicPr>
            <a:picLocks noChangeAspect="1" noChangeArrowheads="1"/>
          </p:cNvPicPr>
          <p:nvPr/>
        </p:nvPicPr>
        <p:blipFill>
          <a:blip r:embed="rId3" cstate="print"/>
          <a:srcRect l="22400" t="6015"/>
          <a:stretch>
            <a:fillRect/>
          </a:stretch>
        </p:blipFill>
        <p:spPr bwMode="auto">
          <a:xfrm>
            <a:off x="3429000" y="4953000"/>
            <a:ext cx="1905000" cy="1841173"/>
          </a:xfrm>
          <a:prstGeom prst="rect">
            <a:avLst/>
          </a:prstGeom>
          <a:noFill/>
        </p:spPr>
      </p:pic>
      <p:pic>
        <p:nvPicPr>
          <p:cNvPr id="30728" name="Picture 8" descr="https://encrypted-tbn1.gstatic.com/images?q=tbn:ANd9GcRyTb5z2gA4g9zEg7ZR_8QZCToTkVYThql6f7WW1IOGUgRdyMLi"/>
          <p:cNvPicPr>
            <a:picLocks noChangeAspect="1" noChangeArrowheads="1"/>
          </p:cNvPicPr>
          <p:nvPr/>
        </p:nvPicPr>
        <p:blipFill>
          <a:blip r:embed="rId4" cstate="print"/>
          <a:srcRect r="21455"/>
          <a:stretch>
            <a:fillRect/>
          </a:stretch>
        </p:blipFill>
        <p:spPr bwMode="auto">
          <a:xfrm>
            <a:off x="1371600" y="5181600"/>
            <a:ext cx="1888760" cy="16002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p:cNvSpPr/>
          <p:nvPr/>
        </p:nvSpPr>
        <p:spPr>
          <a:xfrm>
            <a:off x="8572500" y="6038850"/>
            <a:ext cx="152400" cy="152400"/>
          </a:xfrm>
          <a:prstGeom prst="ellipse">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7" name="Oval 28"/>
          <p:cNvSpPr/>
          <p:nvPr/>
        </p:nvSpPr>
        <p:spPr>
          <a:xfrm>
            <a:off x="8572500" y="6324600"/>
            <a:ext cx="152400" cy="152400"/>
          </a:xfrm>
          <a:prstGeom prst="ellipse">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4" name="Oval 28"/>
          <p:cNvSpPr/>
          <p:nvPr/>
        </p:nvSpPr>
        <p:spPr>
          <a:xfrm>
            <a:off x="8572500" y="5476875"/>
            <a:ext cx="152400" cy="152400"/>
          </a:xfrm>
          <a:prstGeom prst="ellipse">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2" name="Oval 28"/>
          <p:cNvSpPr/>
          <p:nvPr/>
        </p:nvSpPr>
        <p:spPr>
          <a:xfrm>
            <a:off x="8572500" y="5753100"/>
            <a:ext cx="152400" cy="152400"/>
          </a:xfrm>
          <a:prstGeom prst="ellipse">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0" name="Rectangle 24"/>
          <p:cNvSpPr>
            <a:spLocks noGrp="1"/>
          </p:cNvSpPr>
          <p:nvPr>
            <p:ph type="ctrTitle"/>
          </p:nvPr>
        </p:nvSpPr>
        <p:spPr>
          <a:xfrm>
            <a:off x="1066800" y="1828800"/>
            <a:ext cx="7423639" cy="3985848"/>
          </a:xfrm>
        </p:spPr>
        <p:txBody>
          <a:bodyPr>
            <a:normAutofit/>
          </a:bodyPr>
          <a:lstStyle>
            <a:extLst/>
          </a:lstStyle>
          <a:p>
            <a:r>
              <a:rPr lang="en-US" sz="4800" dirty="0"/>
              <a:t>Social Child Development Theories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Proposed what is known as </a:t>
            </a:r>
            <a:r>
              <a:rPr lang="en-US" sz="1800" b="1" dirty="0" smtClean="0">
                <a:solidFill>
                  <a:srgbClr val="FF0000"/>
                </a:solidFill>
                <a:latin typeface="Arial" pitchFamily="34" charset="0"/>
                <a:cs typeface="Arial" pitchFamily="34" charset="0"/>
              </a:rPr>
              <a:t>social learning theory</a:t>
            </a:r>
            <a:r>
              <a:rPr lang="en-US" sz="1800" b="1" dirty="0" smtClean="0">
                <a:latin typeface="Arial" pitchFamily="34" charset="0"/>
                <a:cs typeface="Arial" pitchFamily="34" charset="0"/>
              </a:rPr>
              <a:t>. </a:t>
            </a:r>
          </a:p>
          <a:p>
            <a:pPr algn="just"/>
            <a:r>
              <a:rPr lang="en-US" sz="1800" b="1" dirty="0" smtClean="0">
                <a:latin typeface="Arial" pitchFamily="34" charset="0"/>
                <a:cs typeface="Arial" pitchFamily="34" charset="0"/>
              </a:rPr>
              <a:t>According to this theory of child development, </a:t>
            </a:r>
            <a:r>
              <a:rPr lang="en-US" sz="1800" b="1" dirty="0" smtClean="0">
                <a:solidFill>
                  <a:srgbClr val="FF0000"/>
                </a:solidFill>
                <a:latin typeface="Arial" pitchFamily="34" charset="0"/>
                <a:cs typeface="Arial" pitchFamily="34" charset="0"/>
              </a:rPr>
              <a:t>children learn new behaviors</a:t>
            </a:r>
            <a:r>
              <a:rPr lang="en-US" sz="1800" b="1" dirty="0" smtClean="0">
                <a:latin typeface="Arial" pitchFamily="34" charset="0"/>
                <a:cs typeface="Arial" pitchFamily="34" charset="0"/>
              </a:rPr>
              <a:t> from observing other people. </a:t>
            </a:r>
          </a:p>
          <a:p>
            <a:pPr algn="just"/>
            <a:r>
              <a:rPr lang="en-US" sz="1800" b="1" dirty="0" err="1" smtClean="0">
                <a:latin typeface="Arial" pitchFamily="34" charset="0"/>
                <a:cs typeface="Arial" pitchFamily="34" charset="0"/>
              </a:rPr>
              <a:t>Bandura</a:t>
            </a:r>
            <a:r>
              <a:rPr lang="en-US" sz="1800" b="1" dirty="0" smtClean="0">
                <a:latin typeface="Arial" pitchFamily="34" charset="0"/>
                <a:cs typeface="Arial" pitchFamily="34" charset="0"/>
              </a:rPr>
              <a:t> believed </a:t>
            </a:r>
            <a:r>
              <a:rPr lang="en-US" sz="1800" b="1" dirty="0" smtClean="0">
                <a:solidFill>
                  <a:srgbClr val="FF0000"/>
                </a:solidFill>
                <a:latin typeface="Arial" pitchFamily="34" charset="0"/>
                <a:cs typeface="Arial" pitchFamily="34" charset="0"/>
              </a:rPr>
              <a:t>that external reinforcement </a:t>
            </a:r>
            <a:r>
              <a:rPr lang="en-US" sz="1800" b="1" dirty="0" smtClean="0">
                <a:latin typeface="Arial" pitchFamily="34" charset="0"/>
                <a:cs typeface="Arial" pitchFamily="34" charset="0"/>
              </a:rPr>
              <a:t>was not the only way that people learned new things. </a:t>
            </a:r>
          </a:p>
          <a:p>
            <a:pPr algn="just"/>
            <a:r>
              <a:rPr lang="en-US" sz="1800" b="1" dirty="0" smtClean="0">
                <a:latin typeface="Arial" pitchFamily="34" charset="0"/>
                <a:cs typeface="Arial" pitchFamily="34" charset="0"/>
              </a:rPr>
              <a:t>Intrinsic </a:t>
            </a:r>
            <a:r>
              <a:rPr lang="en-US" sz="1800" b="1" dirty="0" smtClean="0">
                <a:solidFill>
                  <a:srgbClr val="FF0000"/>
                </a:solidFill>
                <a:latin typeface="Arial" pitchFamily="34" charset="0"/>
                <a:cs typeface="Arial" pitchFamily="34" charset="0"/>
              </a:rPr>
              <a:t>reinforcements </a:t>
            </a:r>
            <a:r>
              <a:rPr lang="en-US" sz="1800" b="1" dirty="0" smtClean="0">
                <a:latin typeface="Arial" pitchFamily="34" charset="0"/>
                <a:cs typeface="Arial" pitchFamily="34" charset="0"/>
              </a:rPr>
              <a:t>such as a sense of pride, satisfaction and accomplishment could also lead to learning.</a:t>
            </a:r>
          </a:p>
          <a:p>
            <a:pPr algn="just"/>
            <a:r>
              <a:rPr lang="en-US" sz="1800" b="1" dirty="0" smtClean="0">
                <a:latin typeface="Arial" pitchFamily="34" charset="0"/>
                <a:cs typeface="Arial" pitchFamily="34" charset="0"/>
              </a:rPr>
              <a:t>By </a:t>
            </a:r>
            <a:r>
              <a:rPr lang="en-US" sz="1800" b="1" dirty="0" smtClean="0">
                <a:solidFill>
                  <a:srgbClr val="FF0000"/>
                </a:solidFill>
                <a:latin typeface="Arial" pitchFamily="34" charset="0"/>
                <a:cs typeface="Arial" pitchFamily="34" charset="0"/>
              </a:rPr>
              <a:t>observing</a:t>
            </a:r>
            <a:r>
              <a:rPr lang="en-US" sz="1800" b="1" dirty="0" smtClean="0">
                <a:latin typeface="Arial" pitchFamily="34" charset="0"/>
                <a:cs typeface="Arial" pitchFamily="34" charset="0"/>
              </a:rPr>
              <a:t> the actions of others, including parents and peers, children develop new skills and acquire new information.</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Albert </a:t>
            </a:r>
            <a:r>
              <a:rPr lang="en-US" b="1" dirty="0" err="1" smtClean="0">
                <a:latin typeface="Arial" pitchFamily="34" charset="0"/>
                <a:cs typeface="Arial" pitchFamily="34" charset="0"/>
              </a:rPr>
              <a:t>Bandura</a:t>
            </a:r>
            <a:endParaRPr lang="en-US" dirty="0">
              <a:latin typeface="Arial" pitchFamily="34" charset="0"/>
              <a:cs typeface="Arial" pitchFamily="34" charset="0"/>
            </a:endParaRPr>
          </a:p>
        </p:txBody>
      </p:sp>
      <p:pic>
        <p:nvPicPr>
          <p:cNvPr id="35842" name="Picture 2" descr="https://encrypted-tbn0.gstatic.com/images?q=tbn:ANd9GcS_jNe3F_UxzrVJFlnhYIclXq2asIujHNdTBNYG4kXeQhezaIvX"/>
          <p:cNvPicPr>
            <a:picLocks noChangeAspect="1" noChangeArrowheads="1"/>
          </p:cNvPicPr>
          <p:nvPr/>
        </p:nvPicPr>
        <p:blipFill>
          <a:blip r:embed="rId2" cstate="print"/>
          <a:srcRect/>
          <a:stretch>
            <a:fillRect/>
          </a:stretch>
        </p:blipFill>
        <p:spPr bwMode="auto">
          <a:xfrm>
            <a:off x="6705600" y="152399"/>
            <a:ext cx="2133600" cy="1600201"/>
          </a:xfrm>
          <a:prstGeom prst="rect">
            <a:avLst/>
          </a:prstGeom>
          <a:noFill/>
        </p:spPr>
      </p:pic>
      <p:pic>
        <p:nvPicPr>
          <p:cNvPr id="35844" name="Picture 4" descr="https://encrypted-tbn3.gstatic.com/images?q=tbn:ANd9GcTTKVIKEeOphzABg2jZsWWIuGRcHHdHjiozJxkJNyROsOrAUPTf8g"/>
          <p:cNvPicPr>
            <a:picLocks noChangeAspect="1" noChangeArrowheads="1"/>
          </p:cNvPicPr>
          <p:nvPr/>
        </p:nvPicPr>
        <p:blipFill>
          <a:blip r:embed="rId3" cstate="print"/>
          <a:srcRect/>
          <a:stretch>
            <a:fillRect/>
          </a:stretch>
        </p:blipFill>
        <p:spPr bwMode="auto">
          <a:xfrm>
            <a:off x="5334000" y="4724400"/>
            <a:ext cx="2819400" cy="1876184"/>
          </a:xfrm>
          <a:prstGeom prst="rect">
            <a:avLst/>
          </a:prstGeom>
          <a:noFill/>
        </p:spPr>
      </p:pic>
      <p:pic>
        <p:nvPicPr>
          <p:cNvPr id="35846" name="Picture 6" descr="https://encrypted-tbn1.gstatic.com/images?q=tbn:ANd9GcQ-EM_TWIzNlXPcIDagdldoc5eltVTuveTX6nt_7C_NeJNY-HeS"/>
          <p:cNvPicPr>
            <a:picLocks noChangeAspect="1" noChangeArrowheads="1"/>
          </p:cNvPicPr>
          <p:nvPr/>
        </p:nvPicPr>
        <p:blipFill>
          <a:blip r:embed="rId4" cstate="print"/>
          <a:srcRect/>
          <a:stretch>
            <a:fillRect/>
          </a:stretch>
        </p:blipFill>
        <p:spPr bwMode="auto">
          <a:xfrm>
            <a:off x="1295400" y="4724400"/>
            <a:ext cx="2314575" cy="1981201"/>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Proposed one of the earliest theories of social development. </a:t>
            </a:r>
            <a:r>
              <a:rPr lang="en-US" sz="1800" b="1" dirty="0" err="1" smtClean="0">
                <a:latin typeface="Arial" pitchFamily="34" charset="0"/>
                <a:cs typeface="Arial" pitchFamily="34" charset="0"/>
              </a:rPr>
              <a:t>Bowlby</a:t>
            </a:r>
            <a:r>
              <a:rPr lang="en-US" sz="1800" b="1" dirty="0" smtClean="0">
                <a:latin typeface="Arial" pitchFamily="34" charset="0"/>
                <a:cs typeface="Arial" pitchFamily="34" charset="0"/>
              </a:rPr>
              <a:t> believed that </a:t>
            </a:r>
            <a:r>
              <a:rPr lang="en-US" sz="1800" b="1" dirty="0" smtClean="0">
                <a:solidFill>
                  <a:srgbClr val="FF0000"/>
                </a:solidFill>
                <a:latin typeface="Arial" pitchFamily="34" charset="0"/>
                <a:cs typeface="Arial" pitchFamily="34" charset="0"/>
              </a:rPr>
              <a:t>early relationships with caregivers play a major role in child development</a:t>
            </a:r>
            <a:r>
              <a:rPr lang="en-US" sz="1800" b="1" dirty="0" smtClean="0">
                <a:latin typeface="Arial" pitchFamily="34" charset="0"/>
                <a:cs typeface="Arial" pitchFamily="34" charset="0"/>
              </a:rPr>
              <a:t> and continue to influence social relationships throughout life.</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John </a:t>
            </a:r>
            <a:r>
              <a:rPr lang="en-US" b="1" dirty="0" err="1" smtClean="0">
                <a:latin typeface="Arial" pitchFamily="34" charset="0"/>
                <a:cs typeface="Arial" pitchFamily="34" charset="0"/>
              </a:rPr>
              <a:t>Bowlby</a:t>
            </a:r>
            <a:endParaRPr lang="en-US" dirty="0">
              <a:latin typeface="Arial" pitchFamily="34" charset="0"/>
              <a:cs typeface="Arial" pitchFamily="34" charset="0"/>
            </a:endParaRPr>
          </a:p>
        </p:txBody>
      </p:sp>
      <p:pic>
        <p:nvPicPr>
          <p:cNvPr id="36866" name="Picture 2" descr="https://encrypted-tbn1.gstatic.com/images?q=tbn:ANd9GcREMWZBtRQNayKtrJwZRWti2z8Chv-LzNCop3KeD4lBnI9QdgtQGQ"/>
          <p:cNvPicPr>
            <a:picLocks noChangeAspect="1" noChangeArrowheads="1"/>
          </p:cNvPicPr>
          <p:nvPr/>
        </p:nvPicPr>
        <p:blipFill>
          <a:blip r:embed="rId2" cstate="print"/>
          <a:srcRect l="27273"/>
          <a:stretch>
            <a:fillRect/>
          </a:stretch>
        </p:blipFill>
        <p:spPr bwMode="auto">
          <a:xfrm>
            <a:off x="7086600" y="381000"/>
            <a:ext cx="1297490" cy="1262865"/>
          </a:xfrm>
          <a:prstGeom prst="rect">
            <a:avLst/>
          </a:prstGeom>
          <a:noFill/>
        </p:spPr>
      </p:pic>
      <p:pic>
        <p:nvPicPr>
          <p:cNvPr id="36868" name="Picture 4" descr="https://encrypted-tbn0.gstatic.com/images?q=tbn:ANd9GcRZ6Ay9yADBcsNhzPcu5qF29yHYDMLNfVTpziugT-FyxDfwwfkmXQ"/>
          <p:cNvPicPr>
            <a:picLocks noChangeAspect="1" noChangeArrowheads="1"/>
          </p:cNvPicPr>
          <p:nvPr/>
        </p:nvPicPr>
        <p:blipFill>
          <a:blip r:embed="rId3" cstate="print"/>
          <a:srcRect/>
          <a:stretch>
            <a:fillRect/>
          </a:stretch>
        </p:blipFill>
        <p:spPr bwMode="auto">
          <a:xfrm>
            <a:off x="1752600" y="3733800"/>
            <a:ext cx="6460970" cy="1933575"/>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all-about-motherhood.com/images/parenting-styles.jpg"/>
          <p:cNvPicPr>
            <a:picLocks noChangeAspect="1" noChangeArrowheads="1"/>
          </p:cNvPicPr>
          <p:nvPr/>
        </p:nvPicPr>
        <p:blipFill>
          <a:blip r:embed="rId2" cstate="print"/>
          <a:srcRect/>
          <a:stretch>
            <a:fillRect/>
          </a:stretch>
        </p:blipFill>
        <p:spPr bwMode="auto">
          <a:xfrm>
            <a:off x="6324600" y="4210594"/>
            <a:ext cx="2438400" cy="2647406"/>
          </a:xfrm>
          <a:prstGeom prst="rect">
            <a:avLst/>
          </a:prstGeom>
          <a:noFill/>
        </p:spPr>
      </p:pic>
      <p:sp>
        <p:nvSpPr>
          <p:cNvPr id="2" name="Content Placeholder 1"/>
          <p:cNvSpPr>
            <a:spLocks noGrp="1"/>
          </p:cNvSpPr>
          <p:nvPr>
            <p:ph idx="1"/>
          </p:nvPr>
        </p:nvSpPr>
        <p:spPr/>
        <p:txBody>
          <a:bodyPr>
            <a:normAutofit/>
          </a:bodyPr>
          <a:lstStyle/>
          <a:p>
            <a:pPr algn="just"/>
            <a:r>
              <a:rPr lang="en-US" sz="1800" b="1" dirty="0" smtClean="0">
                <a:solidFill>
                  <a:srgbClr val="FF0000"/>
                </a:solidFill>
                <a:latin typeface="Arial" pitchFamily="34" charset="0"/>
                <a:cs typeface="Arial" pitchFamily="34" charset="0"/>
              </a:rPr>
              <a:t>Developmental psychologists </a:t>
            </a:r>
            <a:r>
              <a:rPr lang="en-US" sz="1800" b="1" dirty="0" smtClean="0">
                <a:latin typeface="Arial" pitchFamily="34" charset="0"/>
                <a:cs typeface="Arial" pitchFamily="34" charset="0"/>
              </a:rPr>
              <a:t>have long been interested in how parents impact child development. </a:t>
            </a:r>
          </a:p>
          <a:p>
            <a:pPr algn="just"/>
            <a:r>
              <a:rPr lang="en-US" sz="1800" b="1" dirty="0" smtClean="0">
                <a:solidFill>
                  <a:srgbClr val="FF0000"/>
                </a:solidFill>
                <a:latin typeface="Arial" pitchFamily="34" charset="0"/>
                <a:cs typeface="Arial" pitchFamily="34" charset="0"/>
              </a:rPr>
              <a:t>Finding actual cause-and-effect </a:t>
            </a:r>
            <a:r>
              <a:rPr lang="en-US" sz="1800" b="1" dirty="0" smtClean="0">
                <a:latin typeface="Arial" pitchFamily="34" charset="0"/>
                <a:cs typeface="Arial" pitchFamily="34" charset="0"/>
              </a:rPr>
              <a:t>links between specific actions of parents and later behavior of children is very difficult. </a:t>
            </a:r>
          </a:p>
          <a:p>
            <a:pPr algn="just"/>
            <a:r>
              <a:rPr lang="en-US" sz="1800" b="1" dirty="0" smtClean="0">
                <a:solidFill>
                  <a:srgbClr val="FF0000"/>
                </a:solidFill>
                <a:latin typeface="Arial" pitchFamily="34" charset="0"/>
                <a:cs typeface="Arial" pitchFamily="34" charset="0"/>
              </a:rPr>
              <a:t>Some children raised in dramatically different environments </a:t>
            </a:r>
            <a:r>
              <a:rPr lang="en-US" sz="1800" b="1" dirty="0" smtClean="0">
                <a:latin typeface="Arial" pitchFamily="34" charset="0"/>
                <a:cs typeface="Arial" pitchFamily="34" charset="0"/>
              </a:rPr>
              <a:t>can later grow up to have remarkably similar personalities.</a:t>
            </a:r>
          </a:p>
          <a:p>
            <a:pPr algn="just"/>
            <a:r>
              <a:rPr lang="en-US" sz="1800" b="1" dirty="0" smtClean="0">
                <a:solidFill>
                  <a:srgbClr val="FF0000"/>
                </a:solidFill>
                <a:latin typeface="Arial" pitchFamily="34" charset="0"/>
                <a:cs typeface="Arial" pitchFamily="34" charset="0"/>
              </a:rPr>
              <a:t>Children who share a home</a:t>
            </a:r>
            <a:r>
              <a:rPr lang="en-US" sz="1800" b="1" dirty="0" smtClean="0">
                <a:latin typeface="Arial" pitchFamily="34" charset="0"/>
                <a:cs typeface="Arial" pitchFamily="34" charset="0"/>
              </a:rPr>
              <a:t> and are raised in the same environment can grow up to have astonishingly different personalities than one another.</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b="1" dirty="0" smtClean="0">
                <a:latin typeface="Arial" pitchFamily="34" charset="0"/>
                <a:cs typeface="Arial" pitchFamily="34" charset="0"/>
              </a:rPr>
              <a:t>Parenting Styles</a:t>
            </a:r>
            <a:endParaRPr lang="en-US"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pic>
        <p:nvPicPr>
          <p:cNvPr id="39940" name="Picture 4" descr="http://www.drphil.com/assets/8/8ef18d1e6e2b9dceb33edee1da56d25c.gif"/>
          <p:cNvPicPr>
            <a:picLocks noChangeAspect="1" noChangeArrowheads="1"/>
          </p:cNvPicPr>
          <p:nvPr/>
        </p:nvPicPr>
        <p:blipFill>
          <a:blip r:embed="rId2" cstate="print"/>
          <a:srcRect/>
          <a:stretch>
            <a:fillRect/>
          </a:stretch>
        </p:blipFill>
        <p:spPr bwMode="auto">
          <a:xfrm>
            <a:off x="2438400" y="1828800"/>
            <a:ext cx="4421860" cy="4743451"/>
          </a:xfrm>
          <a:prstGeom prst="rect">
            <a:avLst/>
          </a:prstGeom>
          <a:noFill/>
        </p:spPr>
      </p:pic>
      <p:sp>
        <p:nvSpPr>
          <p:cNvPr id="6" name="Title 2"/>
          <p:cNvSpPr>
            <a:spLocks noGrp="1"/>
          </p:cNvSpPr>
          <p:nvPr>
            <p:ph type="title"/>
          </p:nvPr>
        </p:nvSpPr>
        <p:spPr/>
        <p:txBody>
          <a:bodyPr>
            <a:normAutofit/>
          </a:bodyPr>
          <a:lstStyle/>
          <a:p>
            <a:r>
              <a:rPr lang="en-US" b="1" dirty="0" smtClean="0">
                <a:latin typeface="Arial" pitchFamily="34" charset="0"/>
                <a:cs typeface="Arial" pitchFamily="34" charset="0"/>
              </a:rPr>
              <a:t>Parenting Styles Conti..</a:t>
            </a:r>
            <a:endParaRPr lang="en-US"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rgbClr val="FF0000"/>
                </a:solidFill>
                <a:latin typeface="Arial" pitchFamily="34" charset="0"/>
                <a:cs typeface="Arial" pitchFamily="34" charset="0"/>
              </a:rPr>
              <a:t>Children are expected </a:t>
            </a:r>
            <a:r>
              <a:rPr lang="en-US" sz="1800" b="1" dirty="0" smtClean="0">
                <a:latin typeface="Arial" pitchFamily="34" charset="0"/>
                <a:cs typeface="Arial" pitchFamily="34" charset="0"/>
              </a:rPr>
              <a:t>to follow the strict rules established by the parents. </a:t>
            </a:r>
          </a:p>
          <a:p>
            <a:pPr algn="just"/>
            <a:r>
              <a:rPr lang="en-US" sz="1800" b="1" dirty="0" smtClean="0">
                <a:solidFill>
                  <a:srgbClr val="FF0000"/>
                </a:solidFill>
                <a:latin typeface="Arial" pitchFamily="34" charset="0"/>
                <a:cs typeface="Arial" pitchFamily="34" charset="0"/>
              </a:rPr>
              <a:t>Failure to follow </a:t>
            </a:r>
            <a:r>
              <a:rPr lang="en-US" sz="1800" b="1" dirty="0" smtClean="0">
                <a:latin typeface="Arial" pitchFamily="34" charset="0"/>
                <a:cs typeface="Arial" pitchFamily="34" charset="0"/>
              </a:rPr>
              <a:t>such rules usually results in punishment. Authoritarian parents fail to explain the reasoning behind these rules. If asked to explain, the parent might simply reply, "Because I said so." These parents have high demands, but are not responsive to their children. </a:t>
            </a:r>
          </a:p>
          <a:p>
            <a:pPr algn="just"/>
            <a:r>
              <a:rPr lang="en-US" sz="1800" b="1" dirty="0" smtClean="0">
                <a:solidFill>
                  <a:srgbClr val="FF0000"/>
                </a:solidFill>
                <a:latin typeface="Arial" pitchFamily="34" charset="0"/>
                <a:cs typeface="Arial" pitchFamily="34" charset="0"/>
              </a:rPr>
              <a:t>According to </a:t>
            </a:r>
            <a:r>
              <a:rPr lang="en-US" sz="1800" b="1" dirty="0" err="1" smtClean="0">
                <a:solidFill>
                  <a:srgbClr val="FF0000"/>
                </a:solidFill>
                <a:latin typeface="Arial" pitchFamily="34" charset="0"/>
                <a:cs typeface="Arial" pitchFamily="34" charset="0"/>
              </a:rPr>
              <a:t>Baumrind</a:t>
            </a:r>
            <a:r>
              <a:rPr lang="en-US" sz="1800" b="1" dirty="0" smtClean="0">
                <a:latin typeface="Arial" pitchFamily="34" charset="0"/>
                <a:cs typeface="Arial" pitchFamily="34" charset="0"/>
              </a:rPr>
              <a:t>, these parents "are obedience- and status-oriented, and expect their orders to be obeyed without explanation“.</a:t>
            </a:r>
          </a:p>
          <a:p>
            <a:pPr algn="just"/>
            <a:r>
              <a:rPr lang="en-US" sz="1800" b="1" dirty="0" smtClean="0">
                <a:latin typeface="Arial" pitchFamily="34" charset="0"/>
                <a:cs typeface="Arial" pitchFamily="34" charset="0"/>
              </a:rPr>
              <a:t/>
            </a:r>
            <a:br>
              <a:rPr lang="en-US" sz="1800" b="1" dirty="0" smtClean="0">
                <a:latin typeface="Arial" pitchFamily="34" charset="0"/>
                <a:cs typeface="Arial" pitchFamily="34" charset="0"/>
              </a:rPr>
            </a:b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Authoritarian Parenting</a:t>
            </a:r>
            <a:endParaRPr lang="en-US" b="1" dirty="0">
              <a:latin typeface="Arial" pitchFamily="34" charset="0"/>
              <a:cs typeface="Arial" pitchFamily="34" charset="0"/>
            </a:endParaRPr>
          </a:p>
        </p:txBody>
      </p:sp>
      <p:pic>
        <p:nvPicPr>
          <p:cNvPr id="41986" name="Picture 2" descr="http://1.bp.blogspot.com/-WyVwG5rLgJ8/UJfefZEW3eI/AAAAAAAAABc/26ZEeSwka2A/s1600/parenting-style.jpg"/>
          <p:cNvPicPr>
            <a:picLocks noChangeAspect="1" noChangeArrowheads="1"/>
          </p:cNvPicPr>
          <p:nvPr/>
        </p:nvPicPr>
        <p:blipFill>
          <a:blip r:embed="rId2" cstate="print"/>
          <a:srcRect/>
          <a:stretch>
            <a:fillRect/>
          </a:stretch>
        </p:blipFill>
        <p:spPr bwMode="auto">
          <a:xfrm>
            <a:off x="4800600" y="4587481"/>
            <a:ext cx="3048000" cy="2270519"/>
          </a:xfrm>
          <a:prstGeom prst="rect">
            <a:avLst/>
          </a:prstGeom>
          <a:noFill/>
        </p:spPr>
      </p:pic>
      <p:pic>
        <p:nvPicPr>
          <p:cNvPr id="41988" name="Picture 4" descr="http://www.psmag.com/wp-content/uploads/2010/11/mmw_parenting_110410.jpg"/>
          <p:cNvPicPr>
            <a:picLocks noChangeAspect="1" noChangeArrowheads="1"/>
          </p:cNvPicPr>
          <p:nvPr/>
        </p:nvPicPr>
        <p:blipFill>
          <a:blip r:embed="rId3" cstate="print"/>
          <a:srcRect/>
          <a:stretch>
            <a:fillRect/>
          </a:stretch>
        </p:blipFill>
        <p:spPr bwMode="auto">
          <a:xfrm>
            <a:off x="1600200" y="4905194"/>
            <a:ext cx="2819400" cy="1952806"/>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This parenting style is much more </a:t>
            </a:r>
            <a:r>
              <a:rPr lang="en-US" sz="1800" b="1" dirty="0" smtClean="0">
                <a:solidFill>
                  <a:srgbClr val="FF0000"/>
                </a:solidFill>
                <a:latin typeface="Arial" pitchFamily="34" charset="0"/>
                <a:cs typeface="Arial" pitchFamily="34" charset="0"/>
              </a:rPr>
              <a:t>democratic</a:t>
            </a:r>
            <a:r>
              <a:rPr lang="en-US" sz="1800" b="1" dirty="0" smtClean="0">
                <a:latin typeface="Arial" pitchFamily="34" charset="0"/>
                <a:cs typeface="Arial" pitchFamily="34" charset="0"/>
              </a:rPr>
              <a:t>. </a:t>
            </a:r>
          </a:p>
          <a:p>
            <a:pPr algn="just"/>
            <a:r>
              <a:rPr lang="en-US" sz="1800" b="1" dirty="0" err="1" smtClean="0">
                <a:latin typeface="Arial" pitchFamily="34" charset="0"/>
                <a:cs typeface="Arial" pitchFamily="34" charset="0"/>
              </a:rPr>
              <a:t>Equalitarean</a:t>
            </a:r>
            <a:r>
              <a:rPr lang="en-US" sz="1800" b="1" dirty="0" smtClean="0">
                <a:latin typeface="Arial" pitchFamily="34" charset="0"/>
                <a:cs typeface="Arial" pitchFamily="34" charset="0"/>
              </a:rPr>
              <a:t> </a:t>
            </a:r>
            <a:r>
              <a:rPr lang="en-US" sz="1800" b="1" dirty="0" smtClean="0">
                <a:latin typeface="Arial" pitchFamily="34" charset="0"/>
                <a:cs typeface="Arial" pitchFamily="34" charset="0"/>
              </a:rPr>
              <a:t>parents are </a:t>
            </a:r>
            <a:r>
              <a:rPr lang="en-US" sz="1800" b="1" dirty="0" smtClean="0">
                <a:solidFill>
                  <a:srgbClr val="FF0000"/>
                </a:solidFill>
                <a:latin typeface="Arial" pitchFamily="34" charset="0"/>
                <a:cs typeface="Arial" pitchFamily="34" charset="0"/>
              </a:rPr>
              <a:t>responsive to their children and willing to listen to questions. </a:t>
            </a:r>
            <a:r>
              <a:rPr lang="en-US" sz="1800" b="1" dirty="0" smtClean="0">
                <a:latin typeface="Arial" pitchFamily="34" charset="0"/>
                <a:cs typeface="Arial" pitchFamily="34" charset="0"/>
              </a:rPr>
              <a:t>When children fail to meet the expectations, these parents are more nurturing and forgiving rather than punishing. </a:t>
            </a:r>
          </a:p>
          <a:p>
            <a:pPr algn="just"/>
            <a:r>
              <a:rPr lang="en-US" sz="1800" b="1" dirty="0" err="1" smtClean="0">
                <a:latin typeface="Arial" pitchFamily="34" charset="0"/>
                <a:cs typeface="Arial" pitchFamily="34" charset="0"/>
              </a:rPr>
              <a:t>Baumrind</a:t>
            </a:r>
            <a:r>
              <a:rPr lang="en-US" sz="1800" b="1" dirty="0" smtClean="0">
                <a:latin typeface="Arial" pitchFamily="34" charset="0"/>
                <a:cs typeface="Arial" pitchFamily="34" charset="0"/>
              </a:rPr>
              <a:t> suggests that these parents </a:t>
            </a:r>
            <a:r>
              <a:rPr lang="en-US" sz="1800" b="1" dirty="0" smtClean="0">
                <a:solidFill>
                  <a:srgbClr val="FF0000"/>
                </a:solidFill>
                <a:latin typeface="Arial" pitchFamily="34" charset="0"/>
                <a:cs typeface="Arial" pitchFamily="34" charset="0"/>
              </a:rPr>
              <a:t>monitor and impart clear standards for their children’s conduct.</a:t>
            </a:r>
            <a:r>
              <a:rPr lang="en-US" sz="1800" b="1" dirty="0" smtClean="0">
                <a:latin typeface="Arial" pitchFamily="34" charset="0"/>
                <a:cs typeface="Arial" pitchFamily="34" charset="0"/>
              </a:rPr>
              <a:t> </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Equalitarian</a:t>
            </a:r>
            <a:r>
              <a:rPr lang="en-US" b="1" dirty="0" smtClean="0">
                <a:latin typeface="Arial" pitchFamily="34" charset="0"/>
                <a:cs typeface="Arial" pitchFamily="34" charset="0"/>
              </a:rPr>
              <a:t> </a:t>
            </a:r>
            <a:r>
              <a:rPr lang="en-US" b="1" dirty="0" smtClean="0">
                <a:latin typeface="Arial" pitchFamily="34" charset="0"/>
                <a:cs typeface="Arial" pitchFamily="34" charset="0"/>
              </a:rPr>
              <a:t>Parenting</a:t>
            </a:r>
            <a:endParaRPr lang="en-US" dirty="0">
              <a:latin typeface="Arial" pitchFamily="34" charset="0"/>
              <a:cs typeface="Arial" pitchFamily="34" charset="0"/>
            </a:endParaRPr>
          </a:p>
        </p:txBody>
      </p:sp>
      <p:pic>
        <p:nvPicPr>
          <p:cNvPr id="40962" name="Picture 2" descr="http://graphics8.nytimes.com/images/2012/08/05/sunday-review/05PARENT/05PARENT-articleLarge.jpg"/>
          <p:cNvPicPr>
            <a:picLocks noChangeAspect="1" noChangeArrowheads="1"/>
          </p:cNvPicPr>
          <p:nvPr/>
        </p:nvPicPr>
        <p:blipFill>
          <a:blip r:embed="rId2" cstate="print"/>
          <a:srcRect/>
          <a:stretch>
            <a:fillRect/>
          </a:stretch>
        </p:blipFill>
        <p:spPr bwMode="auto">
          <a:xfrm>
            <a:off x="2667000" y="4114800"/>
            <a:ext cx="4253022" cy="274320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Permissive parents, sometimes referred to as </a:t>
            </a:r>
            <a:r>
              <a:rPr lang="en-US" sz="1800" b="1" dirty="0" smtClean="0">
                <a:solidFill>
                  <a:srgbClr val="FF0000"/>
                </a:solidFill>
                <a:latin typeface="Arial" pitchFamily="34" charset="0"/>
                <a:cs typeface="Arial" pitchFamily="34" charset="0"/>
              </a:rPr>
              <a:t>indulgent parents</a:t>
            </a:r>
            <a:r>
              <a:rPr lang="en-US" sz="1800" b="1" dirty="0" smtClean="0">
                <a:latin typeface="Arial" pitchFamily="34" charset="0"/>
                <a:cs typeface="Arial" pitchFamily="34" charset="0"/>
              </a:rPr>
              <a:t>, have very few demands to make of their children.</a:t>
            </a:r>
          </a:p>
          <a:p>
            <a:pPr algn="just"/>
            <a:r>
              <a:rPr lang="en-US" sz="1800" b="1" dirty="0" smtClean="0">
                <a:latin typeface="Arial" pitchFamily="34" charset="0"/>
                <a:cs typeface="Arial" pitchFamily="34" charset="0"/>
              </a:rPr>
              <a:t>These parents rarely discipline their children because they have relatively low expectations </a:t>
            </a:r>
            <a:r>
              <a:rPr lang="en-US" sz="1800" b="1" dirty="0" smtClean="0">
                <a:solidFill>
                  <a:srgbClr val="FF0000"/>
                </a:solidFill>
                <a:latin typeface="Arial" pitchFamily="34" charset="0"/>
                <a:cs typeface="Arial" pitchFamily="34" charset="0"/>
              </a:rPr>
              <a:t>of maturity and self-control</a:t>
            </a:r>
            <a:r>
              <a:rPr lang="en-US" sz="1800" b="1" dirty="0" smtClean="0">
                <a:latin typeface="Arial" pitchFamily="34" charset="0"/>
                <a:cs typeface="Arial" pitchFamily="34" charset="0"/>
              </a:rPr>
              <a:t>.</a:t>
            </a:r>
          </a:p>
          <a:p>
            <a:pPr algn="just"/>
            <a:r>
              <a:rPr lang="en-US" sz="1800" b="1" dirty="0" smtClean="0">
                <a:latin typeface="Arial" pitchFamily="34" charset="0"/>
                <a:cs typeface="Arial" pitchFamily="34" charset="0"/>
              </a:rPr>
              <a:t>According to </a:t>
            </a:r>
            <a:r>
              <a:rPr lang="en-US" sz="1800" b="1" dirty="0" err="1" smtClean="0">
                <a:latin typeface="Arial" pitchFamily="34" charset="0"/>
                <a:cs typeface="Arial" pitchFamily="34" charset="0"/>
              </a:rPr>
              <a:t>Baumrind</a:t>
            </a:r>
            <a:r>
              <a:rPr lang="en-US" sz="1800" b="1" dirty="0" smtClean="0">
                <a:latin typeface="Arial" pitchFamily="34" charset="0"/>
                <a:cs typeface="Arial" pitchFamily="34" charset="0"/>
              </a:rPr>
              <a:t>, permissive parents are more </a:t>
            </a:r>
            <a:r>
              <a:rPr lang="en-US" sz="1800" b="1" dirty="0" smtClean="0">
                <a:solidFill>
                  <a:srgbClr val="FF0000"/>
                </a:solidFill>
                <a:latin typeface="Arial" pitchFamily="34" charset="0"/>
                <a:cs typeface="Arial" pitchFamily="34" charset="0"/>
              </a:rPr>
              <a:t>responsive than they are demanding</a:t>
            </a:r>
            <a:r>
              <a:rPr lang="en-US" sz="1800" b="1" dirty="0" smtClean="0">
                <a:latin typeface="Arial" pitchFamily="34" charset="0"/>
                <a:cs typeface="Arial" pitchFamily="34" charset="0"/>
              </a:rPr>
              <a:t>. </a:t>
            </a:r>
          </a:p>
          <a:p>
            <a:pPr algn="just"/>
            <a:r>
              <a:rPr lang="en-US" sz="1800" b="1" dirty="0" smtClean="0">
                <a:latin typeface="Arial" pitchFamily="34" charset="0"/>
                <a:cs typeface="Arial" pitchFamily="34" charset="0"/>
              </a:rPr>
              <a:t>Permissive parents are generally </a:t>
            </a:r>
            <a:r>
              <a:rPr lang="en-US" sz="1800" b="1" dirty="0" smtClean="0">
                <a:solidFill>
                  <a:srgbClr val="FF0000"/>
                </a:solidFill>
                <a:latin typeface="Arial" pitchFamily="34" charset="0"/>
                <a:cs typeface="Arial" pitchFamily="34" charset="0"/>
              </a:rPr>
              <a:t>nurturing and communicative with their children,</a:t>
            </a:r>
            <a:r>
              <a:rPr lang="en-US" sz="1800" b="1" dirty="0" smtClean="0">
                <a:latin typeface="Arial" pitchFamily="34" charset="0"/>
                <a:cs typeface="Arial" pitchFamily="34" charset="0"/>
              </a:rPr>
              <a:t> often taking on the status of a friend more than that of a parent.</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Permissive Parenting</a:t>
            </a:r>
            <a:endParaRPr lang="en-US" dirty="0">
              <a:latin typeface="Arial" pitchFamily="34" charset="0"/>
              <a:cs typeface="Arial" pitchFamily="34" charset="0"/>
            </a:endParaRPr>
          </a:p>
        </p:txBody>
      </p:sp>
      <p:pic>
        <p:nvPicPr>
          <p:cNvPr id="43010" name="Picture 2" descr="http://www.teach-through-love.com/images/permissive-parent.jpg"/>
          <p:cNvPicPr>
            <a:picLocks noChangeAspect="1" noChangeArrowheads="1"/>
          </p:cNvPicPr>
          <p:nvPr/>
        </p:nvPicPr>
        <p:blipFill>
          <a:blip r:embed="rId2" cstate="print"/>
          <a:srcRect b="13333"/>
          <a:stretch>
            <a:fillRect/>
          </a:stretch>
        </p:blipFill>
        <p:spPr bwMode="auto">
          <a:xfrm>
            <a:off x="3048000" y="4724400"/>
            <a:ext cx="3429000" cy="198120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An </a:t>
            </a:r>
            <a:r>
              <a:rPr lang="en-US" sz="1800" b="1" dirty="0" smtClean="0">
                <a:solidFill>
                  <a:srgbClr val="FF0000"/>
                </a:solidFill>
                <a:latin typeface="Arial" pitchFamily="34" charset="0"/>
                <a:cs typeface="Arial" pitchFamily="34" charset="0"/>
              </a:rPr>
              <a:t>uninvolved parenting style </a:t>
            </a:r>
            <a:r>
              <a:rPr lang="en-US" sz="1800" b="1" dirty="0" smtClean="0">
                <a:latin typeface="Arial" pitchFamily="34" charset="0"/>
                <a:cs typeface="Arial" pitchFamily="34" charset="0"/>
              </a:rPr>
              <a:t>is characterized by few demands, low responsiveness and little communication. </a:t>
            </a:r>
          </a:p>
          <a:p>
            <a:pPr algn="just"/>
            <a:r>
              <a:rPr lang="en-US" sz="1800" b="1" dirty="0" smtClean="0">
                <a:latin typeface="Arial" pitchFamily="34" charset="0"/>
                <a:cs typeface="Arial" pitchFamily="34" charset="0"/>
              </a:rPr>
              <a:t>While these parents </a:t>
            </a:r>
            <a:r>
              <a:rPr lang="en-US" sz="1800" b="1" dirty="0" smtClean="0">
                <a:solidFill>
                  <a:srgbClr val="FF0000"/>
                </a:solidFill>
                <a:latin typeface="Arial" pitchFamily="34" charset="0"/>
                <a:cs typeface="Arial" pitchFamily="34" charset="0"/>
              </a:rPr>
              <a:t>fulfill the child's basic needs</a:t>
            </a:r>
            <a:r>
              <a:rPr lang="en-US" sz="1800" b="1" dirty="0" smtClean="0">
                <a:latin typeface="Arial" pitchFamily="34" charset="0"/>
                <a:cs typeface="Arial" pitchFamily="34" charset="0"/>
              </a:rPr>
              <a:t>, they are generally detached from their child's life. </a:t>
            </a:r>
          </a:p>
          <a:p>
            <a:pPr algn="just"/>
            <a:r>
              <a:rPr lang="en-US" sz="1800" b="1" dirty="0" smtClean="0">
                <a:latin typeface="Arial" pitchFamily="34" charset="0"/>
                <a:cs typeface="Arial" pitchFamily="34" charset="0"/>
              </a:rPr>
              <a:t>In extreme cases, these parents may </a:t>
            </a:r>
            <a:r>
              <a:rPr lang="en-US" sz="1800" b="1" dirty="0" smtClean="0">
                <a:solidFill>
                  <a:srgbClr val="FF0000"/>
                </a:solidFill>
                <a:latin typeface="Arial" pitchFamily="34" charset="0"/>
                <a:cs typeface="Arial" pitchFamily="34" charset="0"/>
              </a:rPr>
              <a:t>even reject or neglect </a:t>
            </a:r>
            <a:r>
              <a:rPr lang="en-US" sz="1800" b="1" dirty="0" smtClean="0">
                <a:latin typeface="Arial" pitchFamily="34" charset="0"/>
                <a:cs typeface="Arial" pitchFamily="34" charset="0"/>
              </a:rPr>
              <a:t>the needs of their children.</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Uninvolved Parenting</a:t>
            </a:r>
            <a:endParaRPr lang="en-US" b="1" dirty="0">
              <a:latin typeface="Arial" pitchFamily="34" charset="0"/>
              <a:cs typeface="Arial" pitchFamily="34" charset="0"/>
            </a:endParaRPr>
          </a:p>
        </p:txBody>
      </p:sp>
      <p:pic>
        <p:nvPicPr>
          <p:cNvPr id="44034" name="Picture 2" descr="http://t2.gstatic.com/images?q=tbn:ANd9GcRiHgfFImc57pfgBvGt84CGLvhYKIAe9Vka_dUHb7qb-EAJHRWe"/>
          <p:cNvPicPr>
            <a:picLocks noChangeAspect="1" noChangeArrowheads="1"/>
          </p:cNvPicPr>
          <p:nvPr/>
        </p:nvPicPr>
        <p:blipFill>
          <a:blip r:embed="rId2" cstate="print"/>
          <a:srcRect/>
          <a:stretch>
            <a:fillRect/>
          </a:stretch>
        </p:blipFill>
        <p:spPr bwMode="auto">
          <a:xfrm>
            <a:off x="2819400" y="3962400"/>
            <a:ext cx="3581400" cy="238326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Video 4.avi">
            <a:hlinkClick r:id="" action="ppaction://media"/>
          </p:cNvPr>
          <p:cNvPicPr>
            <a:picLocks noGrp="1" noRot="1" noChangeAspect="1"/>
          </p:cNvPicPr>
          <p:nvPr>
            <p:ph idx="1"/>
            <a:videoFile r:link="rId1"/>
          </p:nvPr>
        </p:nvPicPr>
        <p:blipFill>
          <a:blip r:embed="rId3" cstate="print"/>
          <a:stretch>
            <a:fillRect/>
          </a:stretch>
        </p:blipFill>
        <p:spPr>
          <a:xfrm>
            <a:off x="1600200" y="1752600"/>
            <a:ext cx="5251451" cy="3938588"/>
          </a:xfrm>
          <a:prstGeom prst="rect">
            <a:avLst/>
          </a:prstGeom>
        </p:spPr>
      </p:pic>
      <p:sp>
        <p:nvSpPr>
          <p:cNvPr id="5" name="Title 2"/>
          <p:cNvSpPr txBox="1">
            <a:spLocks/>
          </p:cNvSpPr>
          <p:nvPr/>
        </p:nvSpPr>
        <p:spPr>
          <a:xfrm>
            <a:off x="7010400" y="5257800"/>
            <a:ext cx="1143000" cy="457200"/>
          </a:xfrm>
          <a:prstGeom prst="rect">
            <a:avLst/>
          </a:prstGeom>
        </p:spPr>
        <p:txBody>
          <a:bodyPr vert="horz" rtlCol="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0" cap="none" spc="0" normalizeH="0" baseline="0" noProof="0" dirty="0" smtClean="0">
                <a:ln>
                  <a:noFill/>
                </a:ln>
                <a:solidFill>
                  <a:schemeClr val="tx1"/>
                </a:solidFill>
                <a:effectLst/>
                <a:uLnTx/>
                <a:uFillTx/>
                <a:latin typeface="Arial" pitchFamily="34" charset="0"/>
                <a:ea typeface="+mj-ea"/>
                <a:cs typeface="Arial" pitchFamily="34" charset="0"/>
              </a:rPr>
              <a:t>Video 4</a:t>
            </a:r>
            <a:endParaRPr kumimoji="0" lang="en-US" sz="1600" b="1" i="0" u="none" strike="noStrike" kern="0" cap="none" spc="0" normalizeH="0" baseline="0" noProof="0" dirty="0">
              <a:ln>
                <a:noFill/>
              </a:ln>
              <a:solidFill>
                <a:schemeClr val="tx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49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900" b="1" dirty="0" smtClean="0">
                <a:solidFill>
                  <a:srgbClr val="FF0000"/>
                </a:solidFill>
                <a:latin typeface="Arial" pitchFamily="34" charset="0"/>
                <a:cs typeface="Arial" pitchFamily="34" charset="0"/>
              </a:rPr>
              <a:t>Authoritarian parenting styles</a:t>
            </a:r>
            <a:r>
              <a:rPr lang="en-US" sz="1900" b="1" dirty="0" smtClean="0">
                <a:latin typeface="Arial" pitchFamily="34" charset="0"/>
                <a:cs typeface="Arial" pitchFamily="34" charset="0"/>
              </a:rPr>
              <a:t> generally lead to children who are obedient and proficient, but they rank lower in happiness, social competence and self-esteem.</a:t>
            </a:r>
          </a:p>
          <a:p>
            <a:pPr algn="just"/>
            <a:r>
              <a:rPr lang="en-US" sz="1900" b="1" dirty="0" smtClean="0">
                <a:solidFill>
                  <a:srgbClr val="FF0000"/>
                </a:solidFill>
                <a:latin typeface="Arial" pitchFamily="34" charset="0"/>
                <a:cs typeface="Arial" pitchFamily="34" charset="0"/>
              </a:rPr>
              <a:t>Equalitarian </a:t>
            </a:r>
            <a:r>
              <a:rPr lang="en-US" sz="1900" b="1" dirty="0" smtClean="0">
                <a:solidFill>
                  <a:srgbClr val="FF0000"/>
                </a:solidFill>
                <a:latin typeface="Arial" pitchFamily="34" charset="0"/>
                <a:cs typeface="Arial" pitchFamily="34" charset="0"/>
              </a:rPr>
              <a:t>parenting styles</a:t>
            </a:r>
            <a:r>
              <a:rPr lang="en-US" sz="1900" b="1" dirty="0" smtClean="0">
                <a:latin typeface="Arial" pitchFamily="34" charset="0"/>
                <a:cs typeface="Arial" pitchFamily="34" charset="0"/>
              </a:rPr>
              <a:t> tend to result in children who are happy, capable and successful.</a:t>
            </a:r>
          </a:p>
          <a:p>
            <a:pPr algn="just"/>
            <a:r>
              <a:rPr lang="en-US" sz="1900" b="1" dirty="0" smtClean="0">
                <a:solidFill>
                  <a:srgbClr val="FF0000"/>
                </a:solidFill>
                <a:latin typeface="Arial" pitchFamily="34" charset="0"/>
                <a:cs typeface="Arial" pitchFamily="34" charset="0"/>
              </a:rPr>
              <a:t>Permissive parenting</a:t>
            </a:r>
            <a:r>
              <a:rPr lang="en-US" sz="1900" b="1" dirty="0" smtClean="0">
                <a:latin typeface="Arial" pitchFamily="34" charset="0"/>
                <a:cs typeface="Arial" pitchFamily="34" charset="0"/>
              </a:rPr>
              <a:t> often results in children who rank low in happiness and self-regulation. These children are more likely to experience problems with authority and tend to perform poorly in school.</a:t>
            </a:r>
          </a:p>
          <a:p>
            <a:pPr algn="just"/>
            <a:r>
              <a:rPr lang="en-US" sz="1900" b="1" dirty="0" smtClean="0">
                <a:solidFill>
                  <a:srgbClr val="FF0000"/>
                </a:solidFill>
                <a:latin typeface="Arial" pitchFamily="34" charset="0"/>
                <a:cs typeface="Arial" pitchFamily="34" charset="0"/>
              </a:rPr>
              <a:t>Uninvolved parenting styles</a:t>
            </a:r>
            <a:r>
              <a:rPr lang="en-US" sz="1900" b="1" dirty="0" smtClean="0">
                <a:latin typeface="Arial" pitchFamily="34" charset="0"/>
                <a:cs typeface="Arial" pitchFamily="34" charset="0"/>
              </a:rPr>
              <a:t> rank lowest across all life domains. These children tend to lack self-control, have low self-esteem and are less competent than their peers.</a:t>
            </a:r>
          </a:p>
          <a:p>
            <a:endParaRPr lang="en-US" dirty="0"/>
          </a:p>
        </p:txBody>
      </p:sp>
      <p:sp>
        <p:nvSpPr>
          <p:cNvPr id="3" name="Title 2"/>
          <p:cNvSpPr>
            <a:spLocks noGrp="1"/>
          </p:cNvSpPr>
          <p:nvPr>
            <p:ph type="title"/>
          </p:nvPr>
        </p:nvSpPr>
        <p:spPr/>
        <p:txBody>
          <a:bodyPr>
            <a:normAutofit/>
          </a:bodyPr>
          <a:lstStyle/>
          <a:p>
            <a:r>
              <a:rPr lang="en-US" b="1" dirty="0" smtClean="0">
                <a:latin typeface="Arial" pitchFamily="34" charset="0"/>
                <a:cs typeface="Arial" pitchFamily="34" charset="0"/>
              </a:rPr>
              <a:t>The Impact of Parenting Styles</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Show">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QuizShow</Template>
  <TotalTime>0</TotalTime>
  <Words>1465</Words>
  <Application>Microsoft Office PowerPoint</Application>
  <PresentationFormat>On-screen Show (4:3)</PresentationFormat>
  <Paragraphs>153</Paragraphs>
  <Slides>41</Slides>
  <Notes>6</Notes>
  <HiddenSlides>0</HiddenSlides>
  <MMClips>4</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QuizShow</vt:lpstr>
      <vt:lpstr>Child Psychology</vt:lpstr>
      <vt:lpstr>Definition</vt:lpstr>
      <vt:lpstr>Background</vt:lpstr>
      <vt:lpstr>Child Psychology deals with</vt:lpstr>
      <vt:lpstr>Child Psychology deals with Conti…</vt:lpstr>
      <vt:lpstr>Contexts of Child Psychology</vt:lpstr>
      <vt:lpstr>Contexts of Child Psychology Conti…</vt:lpstr>
      <vt:lpstr>Importance of Child Psychology</vt:lpstr>
      <vt:lpstr>Psychoanalytic Child Development Theories</vt:lpstr>
      <vt:lpstr>Sigmund Freud Theory</vt:lpstr>
      <vt:lpstr>Freud definition of mind </vt:lpstr>
      <vt:lpstr>Stages of Development</vt:lpstr>
      <vt:lpstr>Slide 13</vt:lpstr>
      <vt:lpstr>Slide 14</vt:lpstr>
      <vt:lpstr>Slide 15</vt:lpstr>
      <vt:lpstr>Erik Erikson Theory</vt:lpstr>
      <vt:lpstr>Stages of development</vt:lpstr>
      <vt:lpstr>Stages of development Conti…</vt:lpstr>
      <vt:lpstr>Stages of development Conti…</vt:lpstr>
      <vt:lpstr>Video 1</vt:lpstr>
      <vt:lpstr>Cognitive Child Development Theories</vt:lpstr>
      <vt:lpstr>Jean Piaget Theory</vt:lpstr>
      <vt:lpstr>Sensory Motor Stage (Birth - 2yrs)</vt:lpstr>
      <vt:lpstr>Pre-Operations Stage (2yrs-7yrs)</vt:lpstr>
      <vt:lpstr>Concrete Operations Stage (7yrs-11yrs)</vt:lpstr>
      <vt:lpstr>Concrete Operations Stage (7yrs-11yrs) Conti…</vt:lpstr>
      <vt:lpstr>Formal Operations Stage (11yrs-16yrs)</vt:lpstr>
      <vt:lpstr>Slide 28</vt:lpstr>
      <vt:lpstr>Behavioral Child Development Theories</vt:lpstr>
      <vt:lpstr>Behavioral theories </vt:lpstr>
      <vt:lpstr>Social Child Development Theories</vt:lpstr>
      <vt:lpstr>Albert Bandura</vt:lpstr>
      <vt:lpstr>John Bowlby</vt:lpstr>
      <vt:lpstr>Parenting Styles</vt:lpstr>
      <vt:lpstr>Parenting Styles Conti..</vt:lpstr>
      <vt:lpstr>Authoritarian Parenting</vt:lpstr>
      <vt:lpstr>Equalitarian Parenting</vt:lpstr>
      <vt:lpstr>Permissive Parenting</vt:lpstr>
      <vt:lpstr>Uninvolved Parenting</vt:lpstr>
      <vt:lpstr>Slide 40</vt:lpstr>
      <vt:lpstr>The Impact of Parenting Styles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2013-04-05T07:26:37Z</dcterms:created>
  <dcterms:modified xsi:type="dcterms:W3CDTF">2013-04-18T07:24:34Z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1033</vt:i4>
  </property>
  <property fmtid="{D5CDD505-2E9C-101B-9397-08002B2CF9AE}" pid="3" name="_Version">
    <vt:lpwstr>12.0.4518</vt:lpwstr>
  </property>
</Properties>
</file>