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8" r:id="rId3"/>
    <p:sldId id="292" r:id="rId4"/>
    <p:sldId id="259" r:id="rId5"/>
    <p:sldId id="261" r:id="rId6"/>
    <p:sldId id="277" r:id="rId7"/>
    <p:sldId id="260" r:id="rId8"/>
    <p:sldId id="262" r:id="rId9"/>
    <p:sldId id="263" r:id="rId10"/>
    <p:sldId id="288" r:id="rId11"/>
    <p:sldId id="289" r:id="rId12"/>
    <p:sldId id="297" r:id="rId13"/>
    <p:sldId id="265" r:id="rId14"/>
    <p:sldId id="285" r:id="rId15"/>
    <p:sldId id="286" r:id="rId16"/>
    <p:sldId id="287" r:id="rId17"/>
    <p:sldId id="278" r:id="rId18"/>
    <p:sldId id="266" r:id="rId19"/>
    <p:sldId id="267" r:id="rId20"/>
    <p:sldId id="268" r:id="rId21"/>
    <p:sldId id="269" r:id="rId22"/>
    <p:sldId id="270" r:id="rId23"/>
    <p:sldId id="298" r:id="rId24"/>
    <p:sldId id="293" r:id="rId25"/>
    <p:sldId id="294" r:id="rId26"/>
    <p:sldId id="295" r:id="rId27"/>
    <p:sldId id="296" r:id="rId28"/>
    <p:sldId id="299" r:id="rId29"/>
    <p:sldId id="271" r:id="rId30"/>
    <p:sldId id="272" r:id="rId31"/>
    <p:sldId id="279" r:id="rId32"/>
    <p:sldId id="273" r:id="rId33"/>
    <p:sldId id="274" r:id="rId34"/>
    <p:sldId id="275" r:id="rId35"/>
    <p:sldId id="276" r:id="rId36"/>
    <p:sldId id="280" r:id="rId37"/>
    <p:sldId id="284" r:id="rId38"/>
    <p:sldId id="281" r:id="rId39"/>
    <p:sldId id="290" r:id="rId40"/>
    <p:sldId id="291" r:id="rId41"/>
    <p:sldId id="282" r:id="rId42"/>
    <p:sldId id="283"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84848FF5-624D-491C-BD41-F736849C7FAE}" type="datetimeFigureOut">
              <a:rPr lang="en-US" smtClean="0"/>
              <a:t>4/8/2013</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0398E142-9C5D-4E0B-A9DC-97F16B891EFD}" type="slidenum">
              <a:rPr lang="en-US" smtClean="0"/>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4848FF5-624D-491C-BD41-F736849C7FAE}" type="datetimeFigureOut">
              <a:rPr lang="en-US" smtClean="0"/>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8E142-9C5D-4E0B-A9DC-97F16B891EFD}" type="slidenum">
              <a:rPr lang="en-US" smtClean="0"/>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84848FF5-624D-491C-BD41-F736849C7FAE}" type="datetimeFigureOut">
              <a:rPr lang="en-US" smtClean="0"/>
              <a:t>4/8/2013</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0398E142-9C5D-4E0B-A9DC-97F16B891EFD}" type="slidenum">
              <a:rPr lang="en-US" smtClean="0"/>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4848FF5-624D-491C-BD41-F736849C7FAE}" type="datetimeFigureOut">
              <a:rPr lang="en-US" smtClean="0"/>
              <a:t>4/8/2013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8E142-9C5D-4E0B-A9DC-97F16B891EFD}" type="slidenum">
              <a:rPr lang="en-US" smtClean="0"/>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4848FF5-624D-491C-BD41-F736849C7FAE}" type="datetimeFigureOut">
              <a:rPr lang="en-US" smtClean="0"/>
              <a:t>4/8/2013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98E142-9C5D-4E0B-A9DC-97F16B891EFD}" type="slidenum">
              <a:rPr lang="en-US" smtClean="0"/>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4848FF5-624D-491C-BD41-F736849C7FAE}" type="datetimeFigureOut">
              <a:rPr lang="en-US" smtClean="0"/>
              <a:t>4/8/2013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98E142-9C5D-4E0B-A9DC-97F16B891EFD}" type="slidenum">
              <a:rPr lang="en-US" smtClean="0"/>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848FF5-624D-491C-BD41-F736849C7FAE}" type="datetimeFigureOut">
              <a:rPr lang="en-US" smtClean="0"/>
              <a:t>4/8/2013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98E142-9C5D-4E0B-A9DC-97F16B891EFD}" type="slidenum">
              <a:rPr lang="en-US" smtClean="0"/>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4848FF5-624D-491C-BD41-F736849C7FAE}" type="datetimeFigureOut">
              <a:rPr lang="en-US" smtClean="0"/>
              <a:t>4/8/2013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8E142-9C5D-4E0B-A9DC-97F16B891EFD}" type="slidenum">
              <a:rPr lang="en-US" smtClean="0"/>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4848FF5-624D-491C-BD41-F736849C7FAE}" type="datetimeFigureOut">
              <a:rPr lang="en-US" smtClean="0"/>
              <a:t>4/8/2013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8E142-9C5D-4E0B-A9DC-97F16B891EFD}" type="slidenum">
              <a:rPr lang="en-US" smtClean="0"/>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848FF5-624D-491C-BD41-F736849C7FAE}" type="datetimeFigureOut">
              <a:rPr lang="en-US" smtClean="0"/>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8E142-9C5D-4E0B-A9DC-97F16B891EF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848FF5-624D-491C-BD41-F736849C7FAE}" type="datetimeFigureOut">
              <a:rPr lang="en-US" smtClean="0"/>
              <a:t>4/8/2013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8E142-9C5D-4E0B-A9DC-97F16B891EFD}" type="slidenum">
              <a:rPr lang="en-US" smtClean="0"/>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84848FF5-624D-491C-BD41-F736849C7FAE}" type="datetimeFigureOut">
              <a:rPr lang="en-US" smtClean="0"/>
              <a:t>4/8/2013</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0398E142-9C5D-4E0B-A9DC-97F16B891EFD}" type="slidenum">
              <a:rPr lang="en-US" smtClean="0"/>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t>DREAMS</a:t>
            </a:r>
            <a:endParaRPr lang="en-US" sz="4000" dirty="0"/>
          </a:p>
        </p:txBody>
      </p:sp>
      <p:sp>
        <p:nvSpPr>
          <p:cNvPr id="3" name="Subtitle 2"/>
          <p:cNvSpPr>
            <a:spLocks noGrp="1"/>
          </p:cNvSpPr>
          <p:nvPr>
            <p:ph type="subTitle" idx="1"/>
          </p:nvPr>
        </p:nvSpPr>
        <p:spPr>
          <a:xfrm>
            <a:off x="1219200" y="5124450"/>
            <a:ext cx="7010400" cy="666750"/>
          </a:xfrm>
        </p:spPr>
        <p:txBody>
          <a:bodyPr>
            <a:normAutofit fontScale="92500" lnSpcReduction="20000"/>
          </a:bodyPr>
          <a:lstStyle/>
          <a:p>
            <a:r>
              <a:rPr lang="en-US" dirty="0"/>
              <a:t>Presented by</a:t>
            </a:r>
          </a:p>
          <a:p>
            <a:r>
              <a:rPr lang="en-US" dirty="0"/>
              <a:t>Clinical Psychologist Sadaf Sajjad</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57200"/>
            <a:ext cx="7870872" cy="3046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737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Dreams</a:t>
            </a:r>
            <a:endParaRPr lang="en-US" sz="4800" dirty="0"/>
          </a:p>
        </p:txBody>
      </p:sp>
      <p:sp>
        <p:nvSpPr>
          <p:cNvPr id="3" name="Content Placeholder 2"/>
          <p:cNvSpPr>
            <a:spLocks noGrp="1"/>
          </p:cNvSpPr>
          <p:nvPr>
            <p:ph sz="quarter" idx="1"/>
          </p:nvPr>
        </p:nvSpPr>
        <p:spPr>
          <a:xfrm>
            <a:off x="457200" y="2590800"/>
            <a:ext cx="8229600" cy="3566160"/>
          </a:xfrm>
        </p:spPr>
        <p:txBody>
          <a:bodyPr>
            <a:normAutofit/>
          </a:bodyPr>
          <a:lstStyle/>
          <a:p>
            <a:pPr marL="0" indent="0" algn="ctr">
              <a:buNone/>
            </a:pPr>
            <a:r>
              <a:rPr lang="en-US" sz="4800" dirty="0" smtClean="0"/>
              <a:t>Are they a product of your subconscious?</a:t>
            </a:r>
            <a:endParaRPr lang="en-US" sz="4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4267200"/>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4095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Dreams</a:t>
            </a:r>
          </a:p>
        </p:txBody>
      </p:sp>
      <p:sp>
        <p:nvSpPr>
          <p:cNvPr id="3" name="Content Placeholder 2"/>
          <p:cNvSpPr>
            <a:spLocks noGrp="1"/>
          </p:cNvSpPr>
          <p:nvPr>
            <p:ph sz="quarter"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r>
              <a:rPr lang="en-US" sz="3200" dirty="0" smtClean="0"/>
              <a:t>The </a:t>
            </a:r>
            <a:r>
              <a:rPr lang="en-US" sz="3200" dirty="0"/>
              <a:t>link between REM </a:t>
            </a:r>
            <a:endParaRPr lang="en-US" sz="3200" dirty="0" smtClean="0"/>
          </a:p>
          <a:p>
            <a:pPr marL="0" indent="0">
              <a:buNone/>
            </a:pPr>
            <a:r>
              <a:rPr lang="en-US" sz="3200" dirty="0" smtClean="0"/>
              <a:t>Sleep and </a:t>
            </a:r>
            <a:r>
              <a:rPr lang="en-US" sz="3200" dirty="0"/>
              <a:t>dreaming has </a:t>
            </a:r>
            <a:endParaRPr lang="en-US" sz="3200" dirty="0" smtClean="0"/>
          </a:p>
          <a:p>
            <a:pPr marL="0" indent="0">
              <a:buNone/>
            </a:pPr>
            <a:r>
              <a:rPr lang="en-US" sz="3200" dirty="0" smtClean="0"/>
              <a:t>opened </a:t>
            </a:r>
            <a:r>
              <a:rPr lang="en-US" sz="3200" dirty="0"/>
              <a:t>up a </a:t>
            </a:r>
            <a:r>
              <a:rPr lang="en-US" sz="3200" dirty="0" smtClean="0"/>
              <a:t>new </a:t>
            </a:r>
            <a:r>
              <a:rPr lang="en-US" sz="3200" dirty="0"/>
              <a:t>era of </a:t>
            </a:r>
            <a:endParaRPr lang="en-US" sz="3200" dirty="0" smtClean="0"/>
          </a:p>
          <a:p>
            <a:pPr marL="0" indent="0">
              <a:buNone/>
            </a:pPr>
            <a:r>
              <a:rPr lang="en-US" sz="3200" dirty="0" smtClean="0"/>
              <a:t>dream </a:t>
            </a:r>
            <a:r>
              <a:rPr lang="en-US" sz="3200" dirty="0"/>
              <a:t>research</a:t>
            </a:r>
            <a:r>
              <a:rPr lang="en-US" dirty="0"/>
              <a:t>.</a:t>
            </a:r>
          </a:p>
          <a:p>
            <a:pPr marL="0" indent="0">
              <a:buNone/>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295400"/>
            <a:ext cx="3719513" cy="482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1561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Dreams</a:t>
            </a:r>
          </a:p>
        </p:txBody>
      </p:sp>
      <p:sp>
        <p:nvSpPr>
          <p:cNvPr id="3" name="Content Placeholder 2"/>
          <p:cNvSpPr>
            <a:spLocks noGrp="1"/>
          </p:cNvSpPr>
          <p:nvPr>
            <p:ph sz="quarter" idx="1"/>
          </p:nvPr>
        </p:nvSpPr>
        <p:spPr/>
        <p:txBody>
          <a:bodyPr>
            <a:normAutofit lnSpcReduction="10000"/>
          </a:bodyPr>
          <a:lstStyle/>
          <a:p>
            <a:pPr marL="0" indent="0" algn="ctr">
              <a:buNone/>
            </a:pPr>
            <a:endParaRPr lang="en-US" dirty="0" smtClean="0"/>
          </a:p>
          <a:p>
            <a:pPr marL="0" indent="0" algn="ctr">
              <a:buNone/>
            </a:pPr>
            <a:r>
              <a:rPr lang="en-US" dirty="0" smtClean="0"/>
              <a:t>“</a:t>
            </a:r>
            <a:r>
              <a:rPr lang="en-US" sz="3200" dirty="0" smtClean="0"/>
              <a:t>Dream </a:t>
            </a:r>
            <a:r>
              <a:rPr lang="en-US" sz="3200" dirty="0"/>
              <a:t>is a word used to describe the subconscious experience of a sequence of images, sounds, ideas, emotions, or other sensations usually during sleep, especially REM </a:t>
            </a:r>
            <a:r>
              <a:rPr lang="en-US" sz="3200" dirty="0" smtClean="0"/>
              <a:t>sleep”.</a:t>
            </a:r>
          </a:p>
          <a:p>
            <a:pPr marL="0" indent="0">
              <a:buNone/>
            </a:pPr>
            <a:endParaRPr lang="en-US" sz="3200" dirty="0"/>
          </a:p>
          <a:p>
            <a:pPr>
              <a:buFont typeface="Wingdings" pitchFamily="2" charset="2"/>
              <a:buChar char="Ø"/>
            </a:pPr>
            <a:r>
              <a:rPr lang="en-US" dirty="0"/>
              <a:t>There is no neurologically agreed </a:t>
            </a:r>
            <a:endParaRPr lang="en-US" dirty="0" smtClean="0"/>
          </a:p>
          <a:p>
            <a:pPr marL="0" indent="0">
              <a:buNone/>
            </a:pPr>
            <a:r>
              <a:rPr lang="en-US" dirty="0"/>
              <a:t> </a:t>
            </a:r>
            <a:r>
              <a:rPr lang="en-US" dirty="0" smtClean="0"/>
              <a:t>  upon</a:t>
            </a:r>
            <a:r>
              <a:rPr lang="en-US" dirty="0"/>
              <a:t>, biological definition for </a:t>
            </a:r>
            <a:endParaRPr lang="en-US" dirty="0" smtClean="0"/>
          </a:p>
          <a:p>
            <a:pPr marL="0" indent="0">
              <a:buNone/>
            </a:pPr>
            <a:r>
              <a:rPr lang="en-US" dirty="0"/>
              <a:t> </a:t>
            </a:r>
            <a:r>
              <a:rPr lang="en-US" dirty="0" smtClean="0"/>
              <a:t>  dreaming </a:t>
            </a:r>
            <a:endParaRPr lang="en-US" dirty="0"/>
          </a:p>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886200"/>
            <a:ext cx="3333750"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344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Dreams</a:t>
            </a:r>
          </a:p>
        </p:txBody>
      </p:sp>
      <p:sp>
        <p:nvSpPr>
          <p:cNvPr id="3" name="Content Placeholder 2"/>
          <p:cNvSpPr>
            <a:spLocks noGrp="1"/>
          </p:cNvSpPr>
          <p:nvPr>
            <p:ph sz="quarter" idx="1"/>
          </p:nvPr>
        </p:nvSpPr>
        <p:spPr/>
        <p:txBody>
          <a:bodyPr/>
          <a:lstStyle/>
          <a:p>
            <a:r>
              <a:rPr lang="en-US" dirty="0"/>
              <a:t>It is known that dreams are strongly associated with REM </a:t>
            </a:r>
            <a:r>
              <a:rPr lang="en-US" dirty="0" smtClean="0"/>
              <a:t>sleep.</a:t>
            </a:r>
          </a:p>
          <a:p>
            <a:r>
              <a:rPr lang="en-US" dirty="0"/>
              <a:t>But there is a lot that is unknown about dreams and the purpose of dreams is interpreted in many different ways</a:t>
            </a:r>
          </a:p>
          <a:p>
            <a:r>
              <a:rPr lang="en-US" dirty="0"/>
              <a:t>What is the purpose of dreams? Do we need to dream? Are dreams an interaction between your subconscious and conscious? </a:t>
            </a:r>
          </a:p>
          <a:p>
            <a:endParaRPr lang="en-US" dirty="0"/>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962400"/>
            <a:ext cx="2295525"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5670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A Dream</a:t>
            </a:r>
            <a:endParaRPr lang="en-US" sz="4800" dirty="0"/>
          </a:p>
        </p:txBody>
      </p:sp>
      <p:sp>
        <p:nvSpPr>
          <p:cNvPr id="3" name="Content Placeholder 2"/>
          <p:cNvSpPr>
            <a:spLocks noGrp="1"/>
          </p:cNvSpPr>
          <p:nvPr>
            <p:ph sz="quarter" idx="1"/>
          </p:nvPr>
        </p:nvSpPr>
        <p:spPr/>
        <p:txBody>
          <a:bodyPr/>
          <a:lstStyle/>
          <a:p>
            <a:r>
              <a:rPr lang="en-US" dirty="0"/>
              <a:t>A dream is an internal ego experience of meaning occurring internally during sleep</a:t>
            </a:r>
          </a:p>
          <a:p>
            <a:r>
              <a:rPr lang="en-US" dirty="0"/>
              <a:t>A dream is an experience in image, action and feeling occurring internally in sleep</a:t>
            </a:r>
          </a:p>
          <a:p>
            <a:r>
              <a:rPr lang="en-US" dirty="0"/>
              <a:t>A dream is a coherent whole using the universal language of imagery to convey our internal and external life issues and how to deal with them, including our limitations in facing their reality</a:t>
            </a:r>
          </a:p>
          <a:p>
            <a:r>
              <a:rPr lang="en-US" dirty="0"/>
              <a:t>A dream is an internal experience of meaning coming to our awareness in the aware sleep state from a wisdom source other than ego</a:t>
            </a:r>
          </a:p>
          <a:p>
            <a:endParaRPr lang="en-US" dirty="0"/>
          </a:p>
        </p:txBody>
      </p:sp>
    </p:spTree>
    <p:extLst>
      <p:ext uri="{BB962C8B-B14F-4D97-AF65-F5344CB8AC3E}">
        <p14:creationId xmlns:p14="http://schemas.microsoft.com/office/powerpoint/2010/main" val="2979994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REM </a:t>
            </a:r>
            <a:r>
              <a:rPr lang="en-US" sz="4800" dirty="0" smtClean="0"/>
              <a:t>Sleep</a:t>
            </a:r>
            <a:endParaRPr lang="en-US" sz="4800" dirty="0"/>
          </a:p>
        </p:txBody>
      </p:sp>
      <p:sp>
        <p:nvSpPr>
          <p:cNvPr id="3" name="Content Placeholder 2"/>
          <p:cNvSpPr>
            <a:spLocks noGrp="1"/>
          </p:cNvSpPr>
          <p:nvPr>
            <p:ph sz="quarter" idx="1"/>
          </p:nvPr>
        </p:nvSpPr>
        <p:spPr/>
        <p:txBody>
          <a:bodyPr>
            <a:normAutofit/>
          </a:bodyPr>
          <a:lstStyle/>
          <a:p>
            <a:r>
              <a:rPr lang="en-US" dirty="0"/>
              <a:t>REM stands for “rapid eye movement</a:t>
            </a:r>
            <a:r>
              <a:rPr lang="en-US" dirty="0" smtClean="0"/>
              <a:t>”.</a:t>
            </a:r>
            <a:endParaRPr lang="en-US" dirty="0"/>
          </a:p>
          <a:p>
            <a:r>
              <a:rPr lang="en-US" dirty="0"/>
              <a:t>REM sleep is a state of sleep in which brain activity is most like </a:t>
            </a:r>
            <a:r>
              <a:rPr lang="en-US" dirty="0" smtClean="0"/>
              <a:t>wakefulness.</a:t>
            </a:r>
            <a:endParaRPr lang="en-US" dirty="0"/>
          </a:p>
          <a:p>
            <a:r>
              <a:rPr lang="en-US" dirty="0"/>
              <a:t>Eugene </a:t>
            </a:r>
            <a:r>
              <a:rPr lang="en-US" dirty="0" err="1"/>
              <a:t>Aserinsky</a:t>
            </a:r>
            <a:r>
              <a:rPr lang="en-US" dirty="0"/>
              <a:t> discovered REM sleep in 1953 while working in the lab of his PhD advisor. </a:t>
            </a:r>
            <a:r>
              <a:rPr lang="en-US" dirty="0" err="1"/>
              <a:t>Aserinsky</a:t>
            </a:r>
            <a:r>
              <a:rPr lang="en-US" dirty="0"/>
              <a:t> noticed that the sleepers' eyes fluttered beneath their closed eyelids. He later used a polygraph machine to record the sleeper’s brain waves during these periods. </a:t>
            </a:r>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648200"/>
            <a:ext cx="2667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0260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REM </a:t>
            </a:r>
            <a:r>
              <a:rPr lang="en-US" sz="4800" dirty="0" smtClean="0"/>
              <a:t>Sleep</a:t>
            </a:r>
            <a:endParaRPr lang="en-US" sz="4800" dirty="0"/>
          </a:p>
        </p:txBody>
      </p:sp>
      <p:sp>
        <p:nvSpPr>
          <p:cNvPr id="3" name="Content Placeholder 2"/>
          <p:cNvSpPr>
            <a:spLocks noGrp="1"/>
          </p:cNvSpPr>
          <p:nvPr>
            <p:ph sz="quarter" idx="1"/>
          </p:nvPr>
        </p:nvSpPr>
        <p:spPr/>
        <p:txBody>
          <a:bodyPr>
            <a:normAutofit fontScale="92500" lnSpcReduction="10000"/>
          </a:bodyPr>
          <a:lstStyle/>
          <a:p>
            <a:r>
              <a:rPr lang="en-US" dirty="0"/>
              <a:t>Adult humans spend about a quarter of their sleep time in REM (approximately 90-120 minutes), much of it </a:t>
            </a:r>
            <a:r>
              <a:rPr lang="en-US" dirty="0" smtClean="0"/>
              <a:t>dreaming.</a:t>
            </a:r>
            <a:endParaRPr lang="en-US" dirty="0"/>
          </a:p>
          <a:p>
            <a:r>
              <a:rPr lang="en-US" dirty="0"/>
              <a:t>During a typical night, </a:t>
            </a:r>
            <a:endParaRPr lang="en-US" dirty="0" smtClean="0"/>
          </a:p>
          <a:p>
            <a:pPr marL="0" indent="0">
              <a:buNone/>
            </a:pPr>
            <a:r>
              <a:rPr lang="en-US" dirty="0"/>
              <a:t> </a:t>
            </a:r>
            <a:r>
              <a:rPr lang="en-US" dirty="0" smtClean="0"/>
              <a:t>  humans </a:t>
            </a:r>
            <a:r>
              <a:rPr lang="en-US" dirty="0"/>
              <a:t>experience 4 or </a:t>
            </a:r>
            <a:r>
              <a:rPr lang="en-US" dirty="0" smtClean="0"/>
              <a:t>5</a:t>
            </a:r>
          </a:p>
          <a:p>
            <a:pPr marL="0" indent="0">
              <a:buNone/>
            </a:pPr>
            <a:r>
              <a:rPr lang="en-US" dirty="0"/>
              <a:t> </a:t>
            </a:r>
            <a:r>
              <a:rPr lang="en-US" dirty="0" smtClean="0"/>
              <a:t>  </a:t>
            </a:r>
            <a:r>
              <a:rPr lang="en-US" dirty="0"/>
              <a:t>periods of REM sleep </a:t>
            </a:r>
            <a:endParaRPr lang="en-US" dirty="0" smtClean="0"/>
          </a:p>
          <a:p>
            <a:pPr marL="0" indent="0">
              <a:buNone/>
            </a:pPr>
            <a:r>
              <a:rPr lang="en-US" dirty="0"/>
              <a:t> </a:t>
            </a:r>
            <a:r>
              <a:rPr lang="en-US" dirty="0" smtClean="0"/>
              <a:t> (</a:t>
            </a:r>
            <a:r>
              <a:rPr lang="en-US" dirty="0"/>
              <a:t>short periods at the </a:t>
            </a:r>
            <a:endParaRPr lang="en-US" dirty="0" smtClean="0"/>
          </a:p>
          <a:p>
            <a:pPr marL="0" indent="0">
              <a:buNone/>
            </a:pPr>
            <a:r>
              <a:rPr lang="en-US" dirty="0"/>
              <a:t> </a:t>
            </a:r>
            <a:r>
              <a:rPr lang="en-US" dirty="0" smtClean="0"/>
              <a:t>  beginning </a:t>
            </a:r>
            <a:r>
              <a:rPr lang="en-US" dirty="0"/>
              <a:t>of the night and </a:t>
            </a:r>
            <a:endParaRPr lang="en-US" dirty="0" smtClean="0"/>
          </a:p>
          <a:p>
            <a:pPr marL="0" indent="0">
              <a:buNone/>
            </a:pPr>
            <a:r>
              <a:rPr lang="en-US" dirty="0"/>
              <a:t> </a:t>
            </a:r>
            <a:r>
              <a:rPr lang="en-US" dirty="0" smtClean="0"/>
              <a:t>  longer </a:t>
            </a:r>
            <a:r>
              <a:rPr lang="en-US" dirty="0"/>
              <a:t>periods as the night </a:t>
            </a:r>
            <a:endParaRPr lang="en-US" dirty="0" smtClean="0"/>
          </a:p>
          <a:p>
            <a:pPr marL="0" indent="0">
              <a:buNone/>
            </a:pPr>
            <a:r>
              <a:rPr lang="en-US" dirty="0"/>
              <a:t> </a:t>
            </a:r>
            <a:r>
              <a:rPr lang="en-US" dirty="0" smtClean="0"/>
              <a:t>  progresses).</a:t>
            </a:r>
            <a:endParaRPr lang="en-US" dirty="0"/>
          </a:p>
          <a:p>
            <a:r>
              <a:rPr lang="en-US" dirty="0"/>
              <a:t>Amount of REM sleep varies </a:t>
            </a:r>
            <a:endParaRPr lang="en-US" dirty="0" smtClean="0"/>
          </a:p>
          <a:p>
            <a:pPr marL="0" indent="0">
              <a:buNone/>
            </a:pPr>
            <a:r>
              <a:rPr lang="en-US" dirty="0"/>
              <a:t> </a:t>
            </a:r>
            <a:r>
              <a:rPr lang="en-US" dirty="0" smtClean="0"/>
              <a:t>  with </a:t>
            </a:r>
            <a:r>
              <a:rPr lang="en-US" dirty="0"/>
              <a:t>age- a newborn baby </a:t>
            </a:r>
            <a:endParaRPr lang="en-US" dirty="0" smtClean="0"/>
          </a:p>
          <a:p>
            <a:pPr marL="0" indent="0">
              <a:buNone/>
            </a:pPr>
            <a:r>
              <a:rPr lang="en-US" dirty="0"/>
              <a:t> </a:t>
            </a:r>
            <a:r>
              <a:rPr lang="en-US" dirty="0" smtClean="0"/>
              <a:t>  typically </a:t>
            </a:r>
            <a:r>
              <a:rPr lang="en-US" dirty="0"/>
              <a:t>spends  more than 80% of total sleep time in </a:t>
            </a:r>
            <a:r>
              <a:rPr lang="en-US" dirty="0" smtClean="0"/>
              <a:t>REM.</a:t>
            </a:r>
            <a:endParaRPr lang="en-US" dirty="0"/>
          </a:p>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590800"/>
            <a:ext cx="4061574" cy="2759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1358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Science of REM </a:t>
            </a:r>
            <a:r>
              <a:rPr lang="en-US" sz="4800" dirty="0" smtClean="0"/>
              <a:t>Sleep</a:t>
            </a:r>
            <a:endParaRPr lang="en-US" sz="4800" dirty="0"/>
          </a:p>
        </p:txBody>
      </p:sp>
      <p:sp>
        <p:nvSpPr>
          <p:cNvPr id="3" name="Content Placeholder 2"/>
          <p:cNvSpPr>
            <a:spLocks noGrp="1"/>
          </p:cNvSpPr>
          <p:nvPr>
            <p:ph sz="quarter" idx="1"/>
          </p:nvPr>
        </p:nvSpPr>
        <p:spPr/>
        <p:txBody>
          <a:bodyPr>
            <a:normAutofit fontScale="92500"/>
          </a:bodyPr>
          <a:lstStyle/>
          <a:p>
            <a:r>
              <a:rPr lang="en-US" dirty="0"/>
              <a:t>Physiologically, certain neurons in the brain </a:t>
            </a:r>
            <a:r>
              <a:rPr lang="en-US" dirty="0" smtClean="0"/>
              <a:t>stem, </a:t>
            </a:r>
            <a:r>
              <a:rPr lang="en-US" dirty="0"/>
              <a:t>known as REM sleep-on cells, (located in the </a:t>
            </a:r>
            <a:r>
              <a:rPr lang="en-US" dirty="0" err="1"/>
              <a:t>pontine</a:t>
            </a:r>
            <a:r>
              <a:rPr lang="en-US" dirty="0"/>
              <a:t> </a:t>
            </a:r>
            <a:r>
              <a:rPr lang="en-US" dirty="0" err="1"/>
              <a:t>tegmentum</a:t>
            </a:r>
            <a:r>
              <a:rPr lang="en-US" dirty="0"/>
              <a:t>), are particularly active during REM sleep, and are probably responsible for its occurrence. The release of certain neurotransmitters, the monoamines are completely shut down during REM. This causes REM </a:t>
            </a:r>
            <a:r>
              <a:rPr lang="en-US" dirty="0" err="1"/>
              <a:t>atonia</a:t>
            </a:r>
            <a:r>
              <a:rPr lang="en-US" dirty="0"/>
              <a:t>, a state in which the motor neurons are not stimulated and thus the body's muscles don't move. Lack of such REM </a:t>
            </a:r>
            <a:r>
              <a:rPr lang="en-US" dirty="0" err="1"/>
              <a:t>atonia</a:t>
            </a:r>
            <a:r>
              <a:rPr lang="en-US" dirty="0"/>
              <a:t> causes REM Behavior Disorder where sufferers act out the movements occurring in their dreams.</a:t>
            </a:r>
          </a:p>
          <a:p>
            <a:r>
              <a:rPr lang="en-US" dirty="0"/>
              <a:t>Heart rate and breathing rate are irregular during REM sleep</a:t>
            </a:r>
          </a:p>
          <a:p>
            <a:r>
              <a:rPr lang="en-US" dirty="0"/>
              <a:t>Body temperature is not well regulated during REM sleep</a:t>
            </a:r>
          </a:p>
          <a:p>
            <a:endParaRPr lang="en-US" dirty="0"/>
          </a:p>
        </p:txBody>
      </p:sp>
    </p:spTree>
    <p:extLst>
      <p:ext uri="{BB962C8B-B14F-4D97-AF65-F5344CB8AC3E}">
        <p14:creationId xmlns:p14="http://schemas.microsoft.com/office/powerpoint/2010/main" val="3743339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Sleep Cycle</a:t>
            </a:r>
            <a:endParaRPr lang="en-US" sz="4800" dirty="0"/>
          </a:p>
        </p:txBody>
      </p:sp>
      <p:sp>
        <p:nvSpPr>
          <p:cNvPr id="3" name="Content Placeholder 2"/>
          <p:cNvSpPr>
            <a:spLocks noGrp="1"/>
          </p:cNvSpPr>
          <p:nvPr>
            <p:ph sz="quarter" idx="1"/>
          </p:nvPr>
        </p:nvSpPr>
        <p:spPr/>
        <p:txBody>
          <a:bodyPr/>
          <a:lstStyle/>
          <a:p>
            <a:pPr marL="0" indent="0" algn="ctr">
              <a:buNone/>
            </a:pPr>
            <a:endParaRPr lang="en-US" dirty="0" smtClean="0"/>
          </a:p>
          <a:p>
            <a:pPr marL="0" indent="0" algn="ctr">
              <a:buNone/>
            </a:pPr>
            <a:r>
              <a:rPr lang="en-US" dirty="0" smtClean="0"/>
              <a:t>When </a:t>
            </a:r>
            <a:r>
              <a:rPr lang="en-US" dirty="0"/>
              <a:t>one falls asleep, the body and mind experience different levels of sleep throughout the night.  Your sleep cycles consist of REM sleep (Rapid Eye Movement) and NREM (Non Rapid Eye Movement) which cycle consistently in five stages throughout the night</a:t>
            </a:r>
            <a:r>
              <a:rPr lang="en-US" dirty="0" smtClean="0"/>
              <a:t>.</a:t>
            </a:r>
          </a:p>
          <a:p>
            <a:pPr marL="0" indent="0">
              <a:buNone/>
            </a:pPr>
            <a:endParaRPr lang="en-US" dirty="0" smtClean="0"/>
          </a:p>
          <a:p>
            <a:pPr>
              <a:buFont typeface="Wingdings" pitchFamily="2" charset="2"/>
              <a:buChar char="Ø"/>
            </a:pPr>
            <a:r>
              <a:rPr lang="en-US" dirty="0" smtClean="0"/>
              <a:t>The </a:t>
            </a:r>
            <a:r>
              <a:rPr lang="en-US" dirty="0"/>
              <a:t>beginning stages of sleep prepare your body to shut down.  This includes the feeling of dozing off and the ability to be easily awakened by noise or thoughts. </a:t>
            </a:r>
          </a:p>
        </p:txBody>
      </p:sp>
    </p:spTree>
    <p:extLst>
      <p:ext uri="{BB962C8B-B14F-4D97-AF65-F5344CB8AC3E}">
        <p14:creationId xmlns:p14="http://schemas.microsoft.com/office/powerpoint/2010/main" val="4115411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Sleep </a:t>
            </a:r>
            <a:r>
              <a:rPr lang="en-US" sz="4800" dirty="0" smtClean="0"/>
              <a:t>Cycle</a:t>
            </a:r>
            <a:endParaRPr lang="en-US" sz="4800" dirty="0"/>
          </a:p>
        </p:txBody>
      </p:sp>
      <p:sp>
        <p:nvSpPr>
          <p:cNvPr id="3" name="Content Placeholder 2"/>
          <p:cNvSpPr>
            <a:spLocks noGrp="1"/>
          </p:cNvSpPr>
          <p:nvPr>
            <p:ph sz="quarter" idx="1"/>
          </p:nvPr>
        </p:nvSpPr>
        <p:spPr/>
        <p:txBody>
          <a:bodyPr/>
          <a:lstStyle/>
          <a:p>
            <a:r>
              <a:rPr lang="en-US" dirty="0"/>
              <a:t>The middle stages are a process of light sleep usually lasting anywhere from 10-25 minutes.  </a:t>
            </a:r>
          </a:p>
          <a:p>
            <a:r>
              <a:rPr lang="en-US" dirty="0"/>
              <a:t>Deep sleep occurs in the later stages – when activity in the body is low and activity in the brain is very high.  </a:t>
            </a:r>
          </a:p>
          <a:p>
            <a:r>
              <a:rPr lang="en-US" dirty="0"/>
              <a:t>REM sleep is the last stage of the sleep cycle where for about 70-90 minutes we are in our deepest sleep.  </a:t>
            </a:r>
          </a:p>
          <a:p>
            <a:r>
              <a:rPr lang="en-US" dirty="0"/>
              <a:t>This is also the stage of sleep where we dream – the stage of sleep where one is hard to wake and sometimes can feel disoriented upon awakening.</a:t>
            </a:r>
          </a:p>
          <a:p>
            <a:endParaRPr lang="en-US" dirty="0"/>
          </a:p>
        </p:txBody>
      </p:sp>
    </p:spTree>
    <p:extLst>
      <p:ext uri="{BB962C8B-B14F-4D97-AF65-F5344CB8AC3E}">
        <p14:creationId xmlns:p14="http://schemas.microsoft.com/office/powerpoint/2010/main" val="782537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Lucid </a:t>
            </a:r>
            <a:r>
              <a:rPr lang="en-US" sz="4800" dirty="0" smtClean="0"/>
              <a:t>Dreams</a:t>
            </a:r>
            <a:endParaRPr lang="en-US" sz="4800" dirty="0"/>
          </a:p>
        </p:txBody>
      </p:sp>
      <p:sp>
        <p:nvSpPr>
          <p:cNvPr id="3" name="Content Placeholder 2"/>
          <p:cNvSpPr>
            <a:spLocks noGrp="1"/>
          </p:cNvSpPr>
          <p:nvPr>
            <p:ph sz="quarter" idx="1"/>
          </p:nvPr>
        </p:nvSpPr>
        <p:spPr/>
        <p:txBody>
          <a:bodyPr>
            <a:normAutofit/>
          </a:bodyPr>
          <a:lstStyle/>
          <a:p>
            <a:r>
              <a:rPr lang="en-US" dirty="0"/>
              <a:t>Lucid dreaming occurs when dreamers realize that they are dreaming (lucid dreaming can occur with varying levels of awareness and dream control)</a:t>
            </a:r>
          </a:p>
          <a:p>
            <a:r>
              <a:rPr lang="en-US" dirty="0"/>
              <a:t>The dreamers are sometimes capable of changing their dream environment and controlling various aspects of their dream. </a:t>
            </a:r>
          </a:p>
          <a:p>
            <a:r>
              <a:rPr lang="en-US" dirty="0"/>
              <a:t>The dream environment is often much more realistic in a lucid dream, and the senses heightened</a:t>
            </a:r>
          </a:p>
          <a:p>
            <a:r>
              <a:rPr lang="en-US" dirty="0"/>
              <a:t>The realization is usually triggered by the dreamer noticing some impossible or unlikely occurrence in the </a:t>
            </a:r>
            <a:r>
              <a:rPr lang="en-US" dirty="0" smtClean="0"/>
              <a:t>dream</a:t>
            </a:r>
            <a:endParaRPr lang="en-US" dirty="0"/>
          </a:p>
        </p:txBody>
      </p:sp>
    </p:spTree>
    <p:extLst>
      <p:ext uri="{BB962C8B-B14F-4D97-AF65-F5344CB8AC3E}">
        <p14:creationId xmlns:p14="http://schemas.microsoft.com/office/powerpoint/2010/main" val="3669574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Lucid </a:t>
            </a:r>
            <a:r>
              <a:rPr lang="en-US" sz="4800" dirty="0" smtClean="0"/>
              <a:t>Dreams</a:t>
            </a:r>
            <a:endParaRPr lang="en-US" sz="4800" dirty="0"/>
          </a:p>
        </p:txBody>
      </p:sp>
      <p:sp>
        <p:nvSpPr>
          <p:cNvPr id="3" name="Content Placeholder 2"/>
          <p:cNvSpPr>
            <a:spLocks noGrp="1"/>
          </p:cNvSpPr>
          <p:nvPr>
            <p:ph sz="quarter" idx="1"/>
          </p:nvPr>
        </p:nvSpPr>
        <p:spPr/>
        <p:txBody>
          <a:bodyPr/>
          <a:lstStyle/>
          <a:p>
            <a:r>
              <a:rPr lang="en-US" dirty="0"/>
              <a:t>Two types of lucid dreaming: dream-initiated lucid dreaming and wake-initiated lucid </a:t>
            </a:r>
            <a:r>
              <a:rPr lang="en-US" dirty="0" smtClean="0"/>
              <a:t>dreaming.</a:t>
            </a:r>
            <a:endParaRPr lang="en-US" dirty="0"/>
          </a:p>
          <a:p>
            <a:r>
              <a:rPr lang="en-US" dirty="0"/>
              <a:t>Dream-initiated lucid dreaming: Starts off as a normal dream until the dreamer realizes that they’re </a:t>
            </a:r>
            <a:r>
              <a:rPr lang="en-US" dirty="0" smtClean="0"/>
              <a:t>dreaming.</a:t>
            </a:r>
            <a:endParaRPr lang="en-US" dirty="0"/>
          </a:p>
          <a:p>
            <a:r>
              <a:rPr lang="en-US" dirty="0"/>
              <a:t>Wake-initiated lucid dreaming: The dreamer goes from a normal waking state directly into a dream state with no apparent lapse in </a:t>
            </a:r>
            <a:r>
              <a:rPr lang="en-US" dirty="0" smtClean="0"/>
              <a:t>consciousness.</a:t>
            </a:r>
            <a:endParaRPr lang="en-US" dirty="0"/>
          </a:p>
          <a:p>
            <a:r>
              <a:rPr lang="en-US" dirty="0"/>
              <a:t>Time passage appears to be the </a:t>
            </a:r>
            <a:r>
              <a:rPr lang="en-US" dirty="0" smtClean="0"/>
              <a:t>same</a:t>
            </a:r>
          </a:p>
          <a:p>
            <a:pPr marL="0" indent="0">
              <a:buNone/>
            </a:pPr>
            <a:r>
              <a:rPr lang="en-US" dirty="0"/>
              <a:t> </a:t>
            </a:r>
            <a:r>
              <a:rPr lang="en-US" dirty="0" smtClean="0"/>
              <a:t>  </a:t>
            </a:r>
            <a:r>
              <a:rPr lang="en-US" dirty="0"/>
              <a:t>during lucid dreaming as when </a:t>
            </a:r>
            <a:r>
              <a:rPr lang="en-US" dirty="0" smtClean="0"/>
              <a:t>awake.</a:t>
            </a:r>
            <a:endParaRPr lang="en-US" dirty="0"/>
          </a:p>
          <a:p>
            <a:endParaRPr lang="en-US" dirty="0"/>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114800"/>
            <a:ext cx="19050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4306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Nightmares</a:t>
            </a:r>
            <a:endParaRPr lang="en-US" sz="4400" dirty="0"/>
          </a:p>
        </p:txBody>
      </p:sp>
      <p:sp>
        <p:nvSpPr>
          <p:cNvPr id="3" name="Content Placeholder 2"/>
          <p:cNvSpPr>
            <a:spLocks noGrp="1"/>
          </p:cNvSpPr>
          <p:nvPr>
            <p:ph sz="quarter" idx="1"/>
          </p:nvPr>
        </p:nvSpPr>
        <p:spPr/>
        <p:txBody>
          <a:bodyPr>
            <a:normAutofit fontScale="92500" lnSpcReduction="20000"/>
          </a:bodyPr>
          <a:lstStyle/>
          <a:p>
            <a:r>
              <a:rPr lang="en-US" dirty="0"/>
              <a:t>A nightmare is a disturbing dream that causes the dreamer to wake up feeling anxious and frightened. </a:t>
            </a:r>
          </a:p>
          <a:p>
            <a:r>
              <a:rPr lang="en-US" dirty="0"/>
              <a:t>Nightmares may be a </a:t>
            </a:r>
            <a:endParaRPr lang="en-US" dirty="0" smtClean="0"/>
          </a:p>
          <a:p>
            <a:pPr marL="0" indent="0">
              <a:buNone/>
            </a:pPr>
            <a:r>
              <a:rPr lang="en-US" dirty="0"/>
              <a:t> </a:t>
            </a:r>
            <a:r>
              <a:rPr lang="en-US" dirty="0" smtClean="0"/>
              <a:t>  response </a:t>
            </a:r>
            <a:r>
              <a:rPr lang="en-US" dirty="0"/>
              <a:t>to real life </a:t>
            </a:r>
            <a:endParaRPr lang="en-US" dirty="0" smtClean="0"/>
          </a:p>
          <a:p>
            <a:pPr marL="0" indent="0">
              <a:buNone/>
            </a:pPr>
            <a:r>
              <a:rPr lang="en-US" dirty="0"/>
              <a:t> </a:t>
            </a:r>
            <a:r>
              <a:rPr lang="en-US" dirty="0" smtClean="0"/>
              <a:t>  trauma </a:t>
            </a:r>
            <a:r>
              <a:rPr lang="en-US" dirty="0"/>
              <a:t>and situations. </a:t>
            </a:r>
          </a:p>
          <a:p>
            <a:r>
              <a:rPr lang="en-US" dirty="0"/>
              <a:t>They may also occur </a:t>
            </a:r>
            <a:endParaRPr lang="en-US" dirty="0" smtClean="0"/>
          </a:p>
          <a:p>
            <a:pPr marL="0" indent="0">
              <a:buNone/>
            </a:pPr>
            <a:r>
              <a:rPr lang="en-US" dirty="0"/>
              <a:t> </a:t>
            </a:r>
            <a:r>
              <a:rPr lang="en-US" dirty="0" smtClean="0"/>
              <a:t>  because </a:t>
            </a:r>
            <a:r>
              <a:rPr lang="en-US" dirty="0"/>
              <a:t>we have ignored </a:t>
            </a:r>
            <a:endParaRPr lang="en-US" dirty="0" smtClean="0"/>
          </a:p>
          <a:p>
            <a:pPr marL="0" indent="0">
              <a:buNone/>
            </a:pPr>
            <a:r>
              <a:rPr lang="en-US" dirty="0"/>
              <a:t> </a:t>
            </a:r>
            <a:r>
              <a:rPr lang="en-US" dirty="0" smtClean="0"/>
              <a:t>  or </a:t>
            </a:r>
            <a:r>
              <a:rPr lang="en-US" dirty="0"/>
              <a:t>refused to accept </a:t>
            </a:r>
            <a:r>
              <a:rPr lang="en-US" dirty="0" smtClean="0"/>
              <a:t>a</a:t>
            </a:r>
          </a:p>
          <a:p>
            <a:pPr marL="0" indent="0">
              <a:buNone/>
            </a:pPr>
            <a:r>
              <a:rPr lang="en-US" dirty="0"/>
              <a:t> </a:t>
            </a:r>
            <a:r>
              <a:rPr lang="en-US" dirty="0" smtClean="0"/>
              <a:t>  </a:t>
            </a:r>
            <a:r>
              <a:rPr lang="en-US" dirty="0"/>
              <a:t>particular life situation. </a:t>
            </a:r>
          </a:p>
          <a:p>
            <a:pPr marL="0" indent="0">
              <a:buNone/>
            </a:pPr>
            <a:endParaRPr lang="en-US" dirty="0" smtClean="0"/>
          </a:p>
          <a:p>
            <a:pPr marL="0" indent="0" algn="ctr">
              <a:buNone/>
            </a:pPr>
            <a:r>
              <a:rPr lang="en-US" dirty="0" smtClean="0"/>
              <a:t>Research </a:t>
            </a:r>
            <a:r>
              <a:rPr lang="en-US" dirty="0"/>
              <a:t>shows that most people who have regular nightmares have had a family history of psychiatric problems, bad drug experiences, people who have contemplated suicide, and/or rocky relationships.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133600"/>
            <a:ext cx="4419600" cy="2403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0811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Recurring Dreams</a:t>
            </a:r>
            <a:endParaRPr lang="en-US" sz="4400" dirty="0"/>
          </a:p>
        </p:txBody>
      </p:sp>
      <p:sp>
        <p:nvSpPr>
          <p:cNvPr id="3" name="Content Placeholder 2"/>
          <p:cNvSpPr>
            <a:spLocks noGrp="1"/>
          </p:cNvSpPr>
          <p:nvPr>
            <p:ph sz="quarter" idx="1"/>
          </p:nvPr>
        </p:nvSpPr>
        <p:spPr/>
        <p:txBody>
          <a:bodyPr>
            <a:normAutofit fontScale="92500" lnSpcReduction="10000"/>
          </a:bodyPr>
          <a:lstStyle/>
          <a:p>
            <a:r>
              <a:rPr lang="en-US" dirty="0"/>
              <a:t>Recurring dreams repeat themselves with little variation in story or theme.  </a:t>
            </a:r>
          </a:p>
          <a:p>
            <a:r>
              <a:rPr lang="en-US" dirty="0"/>
              <a:t>These dreams may </a:t>
            </a:r>
            <a:r>
              <a:rPr lang="en-US" dirty="0" smtClean="0"/>
              <a:t>be</a:t>
            </a:r>
          </a:p>
          <a:p>
            <a:pPr marL="0" indent="0">
              <a:buNone/>
            </a:pPr>
            <a:r>
              <a:rPr lang="en-US" dirty="0"/>
              <a:t> </a:t>
            </a:r>
            <a:r>
              <a:rPr lang="en-US" dirty="0" smtClean="0"/>
              <a:t>  </a:t>
            </a:r>
            <a:r>
              <a:rPr lang="en-US" dirty="0"/>
              <a:t>positive, but </a:t>
            </a:r>
            <a:r>
              <a:rPr lang="en-US" dirty="0" smtClean="0"/>
              <a:t>most</a:t>
            </a:r>
          </a:p>
          <a:p>
            <a:pPr marL="0" indent="0">
              <a:buNone/>
            </a:pPr>
            <a:r>
              <a:rPr lang="en-US" dirty="0"/>
              <a:t>  </a:t>
            </a:r>
            <a:r>
              <a:rPr lang="en-US" dirty="0" smtClean="0"/>
              <a:t> </a:t>
            </a:r>
            <a:r>
              <a:rPr lang="en-US" dirty="0"/>
              <a:t>often they are </a:t>
            </a:r>
            <a:endParaRPr lang="en-US" dirty="0" smtClean="0"/>
          </a:p>
          <a:p>
            <a:pPr marL="0" indent="0">
              <a:buNone/>
            </a:pPr>
            <a:r>
              <a:rPr lang="en-US" dirty="0"/>
              <a:t> </a:t>
            </a:r>
            <a:r>
              <a:rPr lang="en-US" dirty="0" smtClean="0"/>
              <a:t>  nightmarish </a:t>
            </a:r>
            <a:r>
              <a:rPr lang="en-US" dirty="0"/>
              <a:t>in </a:t>
            </a:r>
            <a:endParaRPr lang="en-US" dirty="0" smtClean="0"/>
          </a:p>
          <a:p>
            <a:pPr marL="0" indent="0">
              <a:buNone/>
            </a:pPr>
            <a:r>
              <a:rPr lang="en-US" dirty="0"/>
              <a:t> </a:t>
            </a:r>
            <a:r>
              <a:rPr lang="en-US" dirty="0" smtClean="0"/>
              <a:t>  content</a:t>
            </a:r>
            <a:r>
              <a:rPr lang="en-US" dirty="0"/>
              <a:t>.  </a:t>
            </a:r>
          </a:p>
          <a:p>
            <a:r>
              <a:rPr lang="en-US" dirty="0"/>
              <a:t>Dreams may recur </a:t>
            </a:r>
          </a:p>
          <a:p>
            <a:pPr marL="0" indent="0">
              <a:buNone/>
            </a:pPr>
            <a:r>
              <a:rPr lang="en-US" dirty="0"/>
              <a:t> </a:t>
            </a:r>
            <a:r>
              <a:rPr lang="en-US" dirty="0" smtClean="0"/>
              <a:t>  because </a:t>
            </a:r>
            <a:r>
              <a:rPr lang="en-US" dirty="0"/>
              <a:t>a conflict </a:t>
            </a:r>
            <a:endParaRPr lang="en-US" dirty="0" smtClean="0"/>
          </a:p>
          <a:p>
            <a:pPr marL="0" indent="0">
              <a:buNone/>
            </a:pPr>
            <a:r>
              <a:rPr lang="en-US" dirty="0"/>
              <a:t> </a:t>
            </a:r>
            <a:r>
              <a:rPr lang="en-US" dirty="0" smtClean="0"/>
              <a:t>  depicted </a:t>
            </a:r>
            <a:r>
              <a:rPr lang="en-US" dirty="0"/>
              <a:t>in the dream </a:t>
            </a:r>
            <a:endParaRPr lang="en-US" dirty="0" smtClean="0"/>
          </a:p>
          <a:p>
            <a:pPr marL="0" indent="0">
              <a:buNone/>
            </a:pPr>
            <a:r>
              <a:rPr lang="en-US" dirty="0"/>
              <a:t> </a:t>
            </a:r>
            <a:r>
              <a:rPr lang="en-US" dirty="0" smtClean="0"/>
              <a:t>  remains </a:t>
            </a:r>
            <a:r>
              <a:rPr lang="en-US" dirty="0"/>
              <a:t>unresolved or  ignored. Once you have found a </a:t>
            </a:r>
            <a:r>
              <a:rPr lang="en-US" dirty="0" smtClean="0"/>
              <a:t>   resolution </a:t>
            </a:r>
            <a:r>
              <a:rPr lang="en-US" dirty="0"/>
              <a:t>to the problem, your recurring dreams will cease.  </a:t>
            </a:r>
          </a:p>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6927" y="2133600"/>
            <a:ext cx="4933950"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4610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Recurring Dreams</a:t>
            </a:r>
          </a:p>
        </p:txBody>
      </p:sp>
      <p:sp>
        <p:nvSpPr>
          <p:cNvPr id="3" name="Content Placeholder 2"/>
          <p:cNvSpPr>
            <a:spLocks noGrp="1"/>
          </p:cNvSpPr>
          <p:nvPr>
            <p:ph sz="quarter" idx="1"/>
          </p:nvPr>
        </p:nvSpPr>
        <p:spPr/>
        <p:txBody>
          <a:bodyPr>
            <a:normAutofit/>
          </a:bodyPr>
          <a:lstStyle/>
          <a:p>
            <a:r>
              <a:rPr lang="en-US" sz="3200" dirty="0"/>
              <a:t>Recurrent dreams, which can continue for years, may be treated as any other dream. That is,  one may look for parallels between the dream and the thoughts, feelings, behavior, and motives of the dreamer. </a:t>
            </a:r>
            <a:endParaRPr lang="en-US" sz="3200" dirty="0" smtClean="0"/>
          </a:p>
          <a:p>
            <a:r>
              <a:rPr lang="en-US" sz="3200" dirty="0" smtClean="0"/>
              <a:t>Understanding </a:t>
            </a:r>
            <a:r>
              <a:rPr lang="en-US" sz="3200" dirty="0"/>
              <a:t>the meaning of the recurrent dream sometimes can help the dreamer resolve an issue that he or she has been struggling with for years. </a:t>
            </a:r>
          </a:p>
          <a:p>
            <a:endParaRPr lang="en-US" sz="3200" dirty="0"/>
          </a:p>
        </p:txBody>
      </p:sp>
    </p:spTree>
    <p:extLst>
      <p:ext uri="{BB962C8B-B14F-4D97-AF65-F5344CB8AC3E}">
        <p14:creationId xmlns:p14="http://schemas.microsoft.com/office/powerpoint/2010/main" val="174188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Dream Functions</a:t>
            </a:r>
          </a:p>
        </p:txBody>
      </p:sp>
      <p:sp>
        <p:nvSpPr>
          <p:cNvPr id="3" name="Content Placeholder 2"/>
          <p:cNvSpPr>
            <a:spLocks noGrp="1"/>
          </p:cNvSpPr>
          <p:nvPr>
            <p:ph sz="quarter" idx="1"/>
          </p:nvPr>
        </p:nvSpPr>
        <p:spPr/>
        <p:txBody>
          <a:bodyPr/>
          <a:lstStyle/>
          <a:p>
            <a:r>
              <a:rPr lang="en-US" dirty="0"/>
              <a:t>A dream functions to present life issues and how we are and are not dealing with </a:t>
            </a:r>
            <a:r>
              <a:rPr lang="en-US" dirty="0" smtClean="0"/>
              <a:t>them.</a:t>
            </a:r>
            <a:endParaRPr lang="en-US" dirty="0"/>
          </a:p>
          <a:p>
            <a:r>
              <a:rPr lang="en-US" dirty="0"/>
              <a:t>A dream functions to train us in better dealing with life and personality </a:t>
            </a:r>
            <a:r>
              <a:rPr lang="en-US" dirty="0" smtClean="0"/>
              <a:t>issues.</a:t>
            </a:r>
            <a:endParaRPr lang="en-US" dirty="0"/>
          </a:p>
          <a:p>
            <a:r>
              <a:rPr lang="en-US" dirty="0"/>
              <a:t>A dream uses intense imagery to affect us at the emotional level regarding issues to deal </a:t>
            </a:r>
            <a:r>
              <a:rPr lang="en-US" dirty="0" smtClean="0"/>
              <a:t>with.</a:t>
            </a:r>
            <a:endParaRPr lang="en-US" dirty="0"/>
          </a:p>
          <a:p>
            <a:r>
              <a:rPr lang="en-US" dirty="0"/>
              <a:t>A dream represents us in our attitudes and patterns in a more objective way than we usually see </a:t>
            </a:r>
            <a:r>
              <a:rPr lang="en-US" dirty="0" smtClean="0"/>
              <a:t>ourselves.</a:t>
            </a:r>
            <a:endParaRPr lang="en-US" dirty="0"/>
          </a:p>
          <a:p>
            <a:r>
              <a:rPr lang="en-US" dirty="0"/>
              <a:t>A dream functions to illustrate the need for internal and external integration and </a:t>
            </a:r>
            <a:r>
              <a:rPr lang="en-US" dirty="0" smtClean="0"/>
              <a:t>wholeness.</a:t>
            </a:r>
            <a:endParaRPr lang="en-US" dirty="0"/>
          </a:p>
          <a:p>
            <a:endParaRPr lang="en-US" dirty="0"/>
          </a:p>
        </p:txBody>
      </p:sp>
    </p:spTree>
    <p:extLst>
      <p:ext uri="{BB962C8B-B14F-4D97-AF65-F5344CB8AC3E}">
        <p14:creationId xmlns:p14="http://schemas.microsoft.com/office/powerpoint/2010/main" val="2289165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447800"/>
          </a:xfrm>
        </p:spPr>
        <p:txBody>
          <a:bodyPr>
            <a:noAutofit/>
          </a:bodyPr>
          <a:lstStyle/>
          <a:p>
            <a:pPr algn="ctr"/>
            <a:r>
              <a:rPr lang="en-US" sz="4000" dirty="0"/>
              <a:t>What is the purpose of dreams?</a:t>
            </a:r>
          </a:p>
        </p:txBody>
      </p:sp>
      <p:sp>
        <p:nvSpPr>
          <p:cNvPr id="3" name="Content Placeholder 2"/>
          <p:cNvSpPr>
            <a:spLocks noGrp="1"/>
          </p:cNvSpPr>
          <p:nvPr>
            <p:ph sz="quarter" idx="1"/>
          </p:nvPr>
        </p:nvSpPr>
        <p:spPr/>
        <p:txBody>
          <a:bodyPr>
            <a:normAutofit fontScale="92500" lnSpcReduction="20000"/>
          </a:bodyPr>
          <a:lstStyle/>
          <a:p>
            <a:r>
              <a:rPr lang="en-US" dirty="0"/>
              <a:t>The Ontogenetic Hypothesis of REM sleep states that this sleep phase is particularly important to the developing brain, possibly because it provides the neural stimulation that newborns need to form mature neural connections and for proper nervous system development. </a:t>
            </a:r>
          </a:p>
          <a:p>
            <a:r>
              <a:rPr lang="en-US" dirty="0"/>
              <a:t>Studies investigating the effects of Active Sleep deprivation have shown that deprivation early in life can result in behavioral problems, permanent sleep disruption, decreased brain mass (Mirmiran et al. 1983), and result in an abnormal amount of neuronal cell death (Morrissey, Duntley &amp; Anch, 2004). </a:t>
            </a:r>
          </a:p>
          <a:p>
            <a:r>
              <a:rPr lang="en-US" dirty="0"/>
              <a:t>REM sleep is necessary for proper central nervous system development (Marks et al. 1995). Further supporting this theory is the fact that the amount of REM sleep decreases with age, as well as the data from other species</a:t>
            </a:r>
          </a:p>
          <a:p>
            <a:endParaRPr lang="en-US" dirty="0"/>
          </a:p>
        </p:txBody>
      </p:sp>
    </p:spTree>
    <p:extLst>
      <p:ext uri="{BB962C8B-B14F-4D97-AF65-F5344CB8AC3E}">
        <p14:creationId xmlns:p14="http://schemas.microsoft.com/office/powerpoint/2010/main" val="3706502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What is the purpose of dreams?</a:t>
            </a:r>
          </a:p>
        </p:txBody>
      </p:sp>
      <p:sp>
        <p:nvSpPr>
          <p:cNvPr id="3" name="Content Placeholder 2"/>
          <p:cNvSpPr>
            <a:spLocks noGrp="1"/>
          </p:cNvSpPr>
          <p:nvPr>
            <p:ph sz="quarter" idx="1"/>
          </p:nvPr>
        </p:nvSpPr>
        <p:spPr/>
        <p:txBody>
          <a:bodyPr>
            <a:normAutofit lnSpcReduction="10000"/>
          </a:bodyPr>
          <a:lstStyle/>
          <a:p>
            <a:r>
              <a:rPr lang="en-US" dirty="0"/>
              <a:t>Zhang hypothesizes that the function of sleep is to process, encode and transfer the data from the temporary memory to the long-term memory: NREM sleep processes the conscious-related memory (declarative memory), and REM sleep processes the unconscious related memory (procedural memory)</a:t>
            </a:r>
          </a:p>
          <a:p>
            <a:r>
              <a:rPr lang="en-US" dirty="0"/>
              <a:t>Numerous studies have suggested that REM sleep is important for consolidation of procedural and spatial memories.</a:t>
            </a:r>
          </a:p>
          <a:p>
            <a:r>
              <a:rPr lang="en-US" dirty="0"/>
              <a:t>A recent study (Marshall, Helgadóttir, Mölle &amp; Born, 2006) shows that artificial enhancement of the REM sleep improves the next-day recall of memorized pairs of words</a:t>
            </a:r>
          </a:p>
          <a:p>
            <a:endParaRPr lang="en-US" dirty="0"/>
          </a:p>
        </p:txBody>
      </p:sp>
    </p:spTree>
    <p:extLst>
      <p:ext uri="{BB962C8B-B14F-4D97-AF65-F5344CB8AC3E}">
        <p14:creationId xmlns:p14="http://schemas.microsoft.com/office/powerpoint/2010/main" val="4125664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What is the purpose of dreams?</a:t>
            </a:r>
          </a:p>
        </p:txBody>
      </p:sp>
      <p:sp>
        <p:nvSpPr>
          <p:cNvPr id="3" name="Content Placeholder 2"/>
          <p:cNvSpPr>
            <a:spLocks noGrp="1"/>
          </p:cNvSpPr>
          <p:nvPr>
            <p:ph sz="quarter" idx="1"/>
          </p:nvPr>
        </p:nvSpPr>
        <p:spPr/>
        <p:txBody>
          <a:bodyPr/>
          <a:lstStyle/>
          <a:p>
            <a:r>
              <a:rPr lang="en-US" dirty="0"/>
              <a:t>Freud proposed that dreams protect sleep, which might be disturbed by the arousal of unacceptable wishes</a:t>
            </a:r>
          </a:p>
          <a:p>
            <a:r>
              <a:rPr lang="en-US" dirty="0"/>
              <a:t>Ferenczi proposed that dreams may communicate something that is not being said outright (subconscious thoughts)</a:t>
            </a:r>
          </a:p>
          <a:p>
            <a:r>
              <a:rPr lang="en-US" dirty="0"/>
              <a:t>There have also been analogies made with the cleaning-up operations of computers when they are off-line. Dreams may remove parasitic nodes and other "junk" from the mind during sleep.</a:t>
            </a:r>
          </a:p>
          <a:p>
            <a:r>
              <a:rPr lang="en-US" dirty="0"/>
              <a:t>Dreams may also create new ideas through the generation of random thought mutations</a:t>
            </a:r>
          </a:p>
          <a:p>
            <a:endParaRPr lang="en-US" dirty="0"/>
          </a:p>
        </p:txBody>
      </p:sp>
    </p:spTree>
    <p:extLst>
      <p:ext uri="{BB962C8B-B14F-4D97-AF65-F5344CB8AC3E}">
        <p14:creationId xmlns:p14="http://schemas.microsoft.com/office/powerpoint/2010/main" val="3235454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What is the purpose of dreams?</a:t>
            </a:r>
          </a:p>
        </p:txBody>
      </p:sp>
      <p:sp>
        <p:nvSpPr>
          <p:cNvPr id="3" name="Content Placeholder 2"/>
          <p:cNvSpPr>
            <a:spLocks noGrp="1"/>
          </p:cNvSpPr>
          <p:nvPr>
            <p:ph sz="quarter" idx="1"/>
          </p:nvPr>
        </p:nvSpPr>
        <p:spPr/>
        <p:txBody>
          <a:bodyPr>
            <a:normAutofit lnSpcReduction="10000"/>
          </a:bodyPr>
          <a:lstStyle/>
          <a:p>
            <a:r>
              <a:rPr lang="en-US" dirty="0"/>
              <a:t>Dreams may also regulate mood. </a:t>
            </a:r>
            <a:r>
              <a:rPr lang="en-US" dirty="0" smtClean="0"/>
              <a:t>A researcher says </a:t>
            </a:r>
            <a:r>
              <a:rPr lang="en-US" dirty="0"/>
              <a:t>dreams may function like psychotherapy, by "making connections in a safe place" and allowing the dreamer to integrate thoughts that may be dissociated during waking </a:t>
            </a:r>
            <a:r>
              <a:rPr lang="en-US" dirty="0" smtClean="0"/>
              <a:t>life.</a:t>
            </a:r>
            <a:endParaRPr lang="en-US" dirty="0"/>
          </a:p>
          <a:p>
            <a:r>
              <a:rPr lang="en-US" dirty="0" smtClean="0"/>
              <a:t>It’s been identified </a:t>
            </a:r>
            <a:r>
              <a:rPr lang="en-US" dirty="0"/>
              <a:t>dreams as an interaction between the unconscious and the </a:t>
            </a:r>
            <a:r>
              <a:rPr lang="en-US" dirty="0" smtClean="0"/>
              <a:t>conscious.</a:t>
            </a:r>
            <a:endParaRPr lang="en-US" dirty="0"/>
          </a:p>
          <a:p>
            <a:r>
              <a:rPr lang="en-US" dirty="0"/>
              <a:t>Dreams are seen as projections of parts of the self that have been ignored, rejected, or </a:t>
            </a:r>
            <a:r>
              <a:rPr lang="en-US" dirty="0" smtClean="0"/>
              <a:t>suppressed.</a:t>
            </a:r>
            <a:endParaRPr lang="en-US" dirty="0"/>
          </a:p>
          <a:p>
            <a:r>
              <a:rPr lang="en-US" dirty="0"/>
              <a:t>It is believed that people resolve issues in their sleep and use dreams to reorganize thoughts – are dreams used to deal with traumatic events?</a:t>
            </a:r>
          </a:p>
          <a:p>
            <a:endParaRPr lang="en-US" dirty="0"/>
          </a:p>
        </p:txBody>
      </p:sp>
    </p:spTree>
    <p:extLst>
      <p:ext uri="{BB962C8B-B14F-4D97-AF65-F5344CB8AC3E}">
        <p14:creationId xmlns:p14="http://schemas.microsoft.com/office/powerpoint/2010/main" val="1756597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What is the purpose of dreams?</a:t>
            </a:r>
          </a:p>
        </p:txBody>
      </p:sp>
      <p:sp>
        <p:nvSpPr>
          <p:cNvPr id="3" name="Content Placeholder 2"/>
          <p:cNvSpPr>
            <a:spLocks noGrp="1"/>
          </p:cNvSpPr>
          <p:nvPr>
            <p:ph sz="quarter" idx="1"/>
          </p:nvPr>
        </p:nvSpPr>
        <p:spPr/>
        <p:txBody>
          <a:bodyPr>
            <a:normAutofit fontScale="92500" lnSpcReduction="20000"/>
          </a:bodyPr>
          <a:lstStyle/>
          <a:p>
            <a:r>
              <a:rPr lang="en-US" dirty="0"/>
              <a:t>Another idea is that dreams helps the mind run tests of its Emergency Broadcast System, a way to prepare for potential disaster.  For example, when new mothers dream about losing their babies, they may actually be rehearsing what they would do or how they would react if their worst fears were realized. </a:t>
            </a:r>
          </a:p>
          <a:p>
            <a:r>
              <a:rPr lang="en-US" dirty="0"/>
              <a:t>There's also evidence that dreaming helps certain kinds of learning. Some researchers have found that dreaming about physical tasks, like a gymnast's floor routine, enhances performance. Dreaming can also help people find solutions to elusive problems. "Anything that is very visual may get extra help from dreams," says Deirdre Barrett, assistant professor at Harvard Medical School and editor of the journal Dreaming. </a:t>
            </a:r>
          </a:p>
          <a:p>
            <a:r>
              <a:rPr lang="en-US" dirty="0"/>
              <a:t>It has been found that even ordinary people can solve simple problems in their lives (like how to fit old furniture into a new apartment) if they focus on the dilemma before they fall </a:t>
            </a:r>
            <a:r>
              <a:rPr lang="en-US" dirty="0" smtClean="0"/>
              <a:t>asleep.</a:t>
            </a:r>
            <a:endParaRPr lang="en-US" dirty="0"/>
          </a:p>
          <a:p>
            <a:endParaRPr lang="en-US" dirty="0"/>
          </a:p>
        </p:txBody>
      </p:sp>
    </p:spTree>
    <p:extLst>
      <p:ext uri="{BB962C8B-B14F-4D97-AF65-F5344CB8AC3E}">
        <p14:creationId xmlns:p14="http://schemas.microsoft.com/office/powerpoint/2010/main" val="2952449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Dream Interpretation</a:t>
            </a:r>
            <a:endParaRPr lang="en-US" sz="4800" dirty="0"/>
          </a:p>
        </p:txBody>
      </p:sp>
      <p:sp>
        <p:nvSpPr>
          <p:cNvPr id="3" name="Content Placeholder 2"/>
          <p:cNvSpPr>
            <a:spLocks noGrp="1"/>
          </p:cNvSpPr>
          <p:nvPr>
            <p:ph sz="quarter" idx="1"/>
          </p:nvPr>
        </p:nvSpPr>
        <p:spPr/>
        <p:txBody>
          <a:bodyPr/>
          <a:lstStyle/>
          <a:p>
            <a:pPr marL="0" indent="0">
              <a:buNone/>
            </a:pPr>
            <a:r>
              <a:rPr lang="en-US" dirty="0"/>
              <a:t>v</a:t>
            </a:r>
            <a:r>
              <a:rPr lang="en-US" dirty="0" smtClean="0"/>
              <a:t>ideo 1</a:t>
            </a:r>
            <a:endParaRPr lang="en-US" dirty="0"/>
          </a:p>
        </p:txBody>
      </p:sp>
      <p:pic>
        <p:nvPicPr>
          <p:cNvPr id="4" name="Video 1-Dream-Interpretation-Online-Course-UniversalClass[www.savevid.com].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rot="10800000" flipH="1" flipV="1">
            <a:off x="838200" y="1752598"/>
            <a:ext cx="7162800" cy="3962401"/>
          </a:xfrm>
          <a:prstGeom prst="rect">
            <a:avLst/>
          </a:prstGeom>
        </p:spPr>
      </p:pic>
    </p:spTree>
    <p:extLst>
      <p:ext uri="{BB962C8B-B14F-4D97-AF65-F5344CB8AC3E}">
        <p14:creationId xmlns:p14="http://schemas.microsoft.com/office/powerpoint/2010/main" val="20267768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What do we Dream?</a:t>
            </a:r>
          </a:p>
        </p:txBody>
      </p:sp>
      <p:sp>
        <p:nvSpPr>
          <p:cNvPr id="3" name="Content Placeholder 2"/>
          <p:cNvSpPr>
            <a:spLocks noGrp="1"/>
          </p:cNvSpPr>
          <p:nvPr>
            <p:ph sz="quarter" idx="1"/>
          </p:nvPr>
        </p:nvSpPr>
        <p:spPr/>
        <p:txBody>
          <a:bodyPr>
            <a:normAutofit fontScale="92500" lnSpcReduction="20000"/>
          </a:bodyPr>
          <a:lstStyle/>
          <a:p>
            <a:pPr marL="0" indent="0">
              <a:buNone/>
            </a:pPr>
            <a:endParaRPr lang="en-US" dirty="0"/>
          </a:p>
          <a:p>
            <a:pPr>
              <a:buFont typeface="Wingdings" pitchFamily="2" charset="2"/>
              <a:buChar char="Ø"/>
            </a:pPr>
            <a:r>
              <a:rPr lang="en-US" b="1" dirty="0" smtClean="0"/>
              <a:t>Negative </a:t>
            </a:r>
            <a:r>
              <a:rPr lang="en-US" b="1" dirty="0"/>
              <a:t>Emotional </a:t>
            </a:r>
            <a:endParaRPr lang="en-US" b="1" dirty="0" smtClean="0"/>
          </a:p>
          <a:p>
            <a:pPr marL="0" indent="0">
              <a:buNone/>
            </a:pPr>
            <a:r>
              <a:rPr lang="en-US" b="1" dirty="0"/>
              <a:t> </a:t>
            </a:r>
            <a:r>
              <a:rPr lang="en-US" b="1" dirty="0" smtClean="0"/>
              <a:t>  Content</a:t>
            </a:r>
            <a:r>
              <a:rPr lang="en-US" b="1" dirty="0"/>
              <a:t>: </a:t>
            </a:r>
            <a:r>
              <a:rPr lang="en-US" dirty="0"/>
              <a:t>8 out of </a:t>
            </a:r>
            <a:r>
              <a:rPr lang="en-US" dirty="0" smtClean="0"/>
              <a:t>10</a:t>
            </a:r>
          </a:p>
          <a:p>
            <a:pPr marL="0" indent="0">
              <a:buNone/>
            </a:pPr>
            <a:r>
              <a:rPr lang="en-US" dirty="0"/>
              <a:t> </a:t>
            </a:r>
            <a:r>
              <a:rPr lang="en-US" dirty="0" smtClean="0"/>
              <a:t>  </a:t>
            </a:r>
            <a:r>
              <a:rPr lang="en-US" dirty="0"/>
              <a:t>dreams have </a:t>
            </a:r>
            <a:r>
              <a:rPr lang="en-US" dirty="0" smtClean="0"/>
              <a:t>negative</a:t>
            </a:r>
          </a:p>
          <a:p>
            <a:pPr marL="0" indent="0">
              <a:buNone/>
            </a:pPr>
            <a:r>
              <a:rPr lang="en-US" dirty="0"/>
              <a:t> </a:t>
            </a:r>
            <a:r>
              <a:rPr lang="en-US" dirty="0" smtClean="0"/>
              <a:t>  </a:t>
            </a:r>
            <a:r>
              <a:rPr lang="en-US" dirty="0"/>
              <a:t>emotional content.</a:t>
            </a:r>
          </a:p>
          <a:p>
            <a:pPr>
              <a:buFont typeface="Wingdings" pitchFamily="2" charset="2"/>
              <a:buChar char="Ø"/>
            </a:pPr>
            <a:r>
              <a:rPr lang="en-US" b="1" dirty="0"/>
              <a:t>Failure Dreams: </a:t>
            </a:r>
            <a:r>
              <a:rPr lang="en-US" dirty="0"/>
              <a:t>People </a:t>
            </a:r>
            <a:endParaRPr lang="en-US" dirty="0" smtClean="0"/>
          </a:p>
          <a:p>
            <a:pPr marL="0" indent="0">
              <a:buNone/>
            </a:pPr>
            <a:r>
              <a:rPr lang="en-US" dirty="0"/>
              <a:t> </a:t>
            </a:r>
            <a:r>
              <a:rPr lang="en-US" dirty="0" smtClean="0"/>
              <a:t>  commonly </a:t>
            </a:r>
            <a:r>
              <a:rPr lang="en-US" dirty="0"/>
              <a:t>dream </a:t>
            </a:r>
            <a:r>
              <a:rPr lang="en-US" dirty="0" smtClean="0"/>
              <a:t>about</a:t>
            </a:r>
          </a:p>
          <a:p>
            <a:pPr marL="0" indent="0">
              <a:buNone/>
            </a:pPr>
            <a:r>
              <a:rPr lang="en-US" dirty="0"/>
              <a:t> </a:t>
            </a:r>
            <a:r>
              <a:rPr lang="en-US" dirty="0" smtClean="0"/>
              <a:t>  </a:t>
            </a:r>
            <a:r>
              <a:rPr lang="en-US" dirty="0"/>
              <a:t>failure, being attacked, </a:t>
            </a:r>
            <a:endParaRPr lang="en-US" dirty="0" smtClean="0"/>
          </a:p>
          <a:p>
            <a:pPr marL="0" indent="0">
              <a:buNone/>
            </a:pPr>
            <a:r>
              <a:rPr lang="en-US" dirty="0"/>
              <a:t> </a:t>
            </a:r>
            <a:r>
              <a:rPr lang="en-US" dirty="0" smtClean="0"/>
              <a:t>  pursued</a:t>
            </a:r>
            <a:r>
              <a:rPr lang="en-US" dirty="0"/>
              <a:t>, rejected, or </a:t>
            </a:r>
            <a:endParaRPr lang="en-US" dirty="0" smtClean="0"/>
          </a:p>
          <a:p>
            <a:pPr marL="0" indent="0">
              <a:buNone/>
            </a:pPr>
            <a:r>
              <a:rPr lang="en-US" dirty="0"/>
              <a:t> </a:t>
            </a:r>
            <a:r>
              <a:rPr lang="en-US" dirty="0" smtClean="0"/>
              <a:t>  struck </a:t>
            </a:r>
            <a:r>
              <a:rPr lang="en-US" dirty="0"/>
              <a:t>with misfortune.</a:t>
            </a:r>
          </a:p>
          <a:p>
            <a:pPr>
              <a:buFont typeface="Wingdings" pitchFamily="2" charset="2"/>
              <a:buChar char="Ø"/>
            </a:pPr>
            <a:r>
              <a:rPr lang="en-US" b="1" dirty="0" smtClean="0"/>
              <a:t>Dreams </a:t>
            </a:r>
            <a:r>
              <a:rPr lang="en-US" b="1" dirty="0"/>
              <a:t>of Gender: </a:t>
            </a:r>
            <a:r>
              <a:rPr lang="en-US" dirty="0" smtClean="0"/>
              <a:t>Women</a:t>
            </a:r>
          </a:p>
          <a:p>
            <a:pPr marL="0" indent="0">
              <a:buNone/>
            </a:pPr>
            <a:r>
              <a:rPr lang="en-US" dirty="0" smtClean="0"/>
              <a:t>   </a:t>
            </a:r>
            <a:r>
              <a:rPr lang="en-US" dirty="0"/>
              <a:t>dream of men and women </a:t>
            </a:r>
            <a:endParaRPr lang="en-US" dirty="0" smtClean="0"/>
          </a:p>
          <a:p>
            <a:pPr marL="0" indent="0">
              <a:buNone/>
            </a:pPr>
            <a:r>
              <a:rPr lang="en-US" dirty="0"/>
              <a:t> </a:t>
            </a:r>
            <a:r>
              <a:rPr lang="en-US" dirty="0" smtClean="0"/>
              <a:t>  equally</a:t>
            </a:r>
            <a:r>
              <a:rPr lang="en-US" dirty="0"/>
              <a:t>; men dream more about men than women.</a:t>
            </a:r>
          </a:p>
          <a:p>
            <a:pPr marL="0" indent="0">
              <a:buNone/>
            </a:pPr>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676400"/>
            <a:ext cx="3498730" cy="3891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55959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Why do we dream?</a:t>
            </a:r>
          </a:p>
        </p:txBody>
      </p:sp>
      <p:sp>
        <p:nvSpPr>
          <p:cNvPr id="3" name="Content Placeholder 2"/>
          <p:cNvSpPr>
            <a:spLocks noGrp="1"/>
          </p:cNvSpPr>
          <p:nvPr>
            <p:ph sz="quarter" idx="1"/>
          </p:nvPr>
        </p:nvSpPr>
        <p:spPr/>
        <p:txBody>
          <a:bodyPr>
            <a:normAutofit/>
          </a:bodyPr>
          <a:lstStyle/>
          <a:p>
            <a:pPr marL="0" indent="0">
              <a:buNone/>
            </a:pPr>
            <a:r>
              <a:rPr lang="en-US" dirty="0"/>
              <a:t>Some researchers suggest that dreams serve no real purpose, while others believe that dreaming is essential to mental, emotional and physical well-being</a:t>
            </a:r>
            <a:r>
              <a:rPr lang="en-US" dirty="0" smtClean="0"/>
              <a:t>.</a:t>
            </a:r>
          </a:p>
          <a:p>
            <a:pPr marL="0" indent="0">
              <a:buNone/>
            </a:pPr>
            <a:endParaRPr lang="en-US" dirty="0" smtClean="0"/>
          </a:p>
          <a:p>
            <a:r>
              <a:rPr lang="en-US" b="1" dirty="0" smtClean="0">
                <a:solidFill>
                  <a:srgbClr val="0070C0"/>
                </a:solidFill>
              </a:rPr>
              <a:t>Wish </a:t>
            </a:r>
            <a:r>
              <a:rPr lang="en-US" b="1" dirty="0">
                <a:solidFill>
                  <a:srgbClr val="0070C0"/>
                </a:solidFill>
              </a:rPr>
              <a:t>Fulfillment: </a:t>
            </a:r>
            <a:r>
              <a:rPr lang="en-US" dirty="0"/>
              <a:t>Sigmund Freud suggested that dreams provide a psychic safety valve to discharge unacceptable feelings. The dream’s manifest (apparent) content may also have symbolic meanings (latent content) that signify our unacceptable feelings</a:t>
            </a:r>
            <a:r>
              <a:rPr lang="en-US" dirty="0" smtClean="0"/>
              <a:t>.</a:t>
            </a:r>
            <a:endParaRPr lang="en-US" dirty="0"/>
          </a:p>
          <a:p>
            <a:r>
              <a:rPr lang="en-US" b="1" dirty="0">
                <a:solidFill>
                  <a:srgbClr val="0070C0"/>
                </a:solidFill>
              </a:rPr>
              <a:t>Information Processing: </a:t>
            </a:r>
            <a:r>
              <a:rPr lang="en-US" dirty="0"/>
              <a:t>Dreams may help sift, sort, and fix a day’s experiences in our memories.</a:t>
            </a:r>
          </a:p>
          <a:p>
            <a:endParaRPr lang="en-US" dirty="0"/>
          </a:p>
        </p:txBody>
      </p:sp>
    </p:spTree>
    <p:extLst>
      <p:ext uri="{BB962C8B-B14F-4D97-AF65-F5344CB8AC3E}">
        <p14:creationId xmlns:p14="http://schemas.microsoft.com/office/powerpoint/2010/main" val="12162269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Why do we dream?</a:t>
            </a:r>
          </a:p>
        </p:txBody>
      </p:sp>
      <p:sp>
        <p:nvSpPr>
          <p:cNvPr id="3" name="Content Placeholder 2"/>
          <p:cNvSpPr>
            <a:spLocks noGrp="1"/>
          </p:cNvSpPr>
          <p:nvPr>
            <p:ph sz="quarter" idx="1"/>
          </p:nvPr>
        </p:nvSpPr>
        <p:spPr/>
        <p:txBody>
          <a:bodyPr>
            <a:normAutofit fontScale="77500" lnSpcReduction="20000"/>
          </a:bodyPr>
          <a:lstStyle/>
          <a:p>
            <a:r>
              <a:rPr lang="en-US" sz="3600" dirty="0">
                <a:solidFill>
                  <a:srgbClr val="0070C0"/>
                </a:solidFill>
              </a:rPr>
              <a:t>Physiological Function: </a:t>
            </a:r>
            <a:r>
              <a:rPr lang="en-US" sz="3600" dirty="0"/>
              <a:t>Dreams provide the sleeping </a:t>
            </a:r>
            <a:r>
              <a:rPr lang="en-US" sz="3600" dirty="0" smtClean="0"/>
              <a:t>brain</a:t>
            </a:r>
          </a:p>
          <a:p>
            <a:pPr marL="0" indent="0">
              <a:buNone/>
            </a:pPr>
            <a:r>
              <a:rPr lang="en-US" sz="3600" dirty="0"/>
              <a:t> </a:t>
            </a:r>
            <a:r>
              <a:rPr lang="en-US" sz="3600" dirty="0" smtClean="0"/>
              <a:t>  with </a:t>
            </a:r>
            <a:r>
              <a:rPr lang="en-US" sz="3600" dirty="0"/>
              <a:t>periodic </a:t>
            </a:r>
            <a:endParaRPr lang="en-US" sz="3600" dirty="0" smtClean="0"/>
          </a:p>
          <a:p>
            <a:pPr marL="0" indent="0">
              <a:buNone/>
            </a:pPr>
            <a:r>
              <a:rPr lang="en-US" sz="3600" dirty="0"/>
              <a:t> </a:t>
            </a:r>
            <a:r>
              <a:rPr lang="en-US" sz="3600" dirty="0" smtClean="0"/>
              <a:t>  stimulation </a:t>
            </a:r>
            <a:r>
              <a:rPr lang="en-US" sz="3600" dirty="0"/>
              <a:t>to </a:t>
            </a:r>
            <a:endParaRPr lang="en-US" sz="3600" dirty="0" smtClean="0"/>
          </a:p>
          <a:p>
            <a:pPr marL="0" indent="0">
              <a:buNone/>
            </a:pPr>
            <a:r>
              <a:rPr lang="en-US" sz="3600" dirty="0"/>
              <a:t>  </a:t>
            </a:r>
            <a:r>
              <a:rPr lang="en-US" sz="3600" dirty="0" smtClean="0"/>
              <a:t> develop </a:t>
            </a:r>
            <a:r>
              <a:rPr lang="en-US" sz="3600" dirty="0"/>
              <a:t>and </a:t>
            </a:r>
            <a:endParaRPr lang="en-US" sz="3600" dirty="0" smtClean="0"/>
          </a:p>
          <a:p>
            <a:pPr marL="0" indent="0">
              <a:buNone/>
            </a:pPr>
            <a:r>
              <a:rPr lang="en-US" sz="3600" dirty="0"/>
              <a:t> </a:t>
            </a:r>
            <a:r>
              <a:rPr lang="en-US" sz="3600" dirty="0" smtClean="0"/>
              <a:t>  preserve </a:t>
            </a:r>
            <a:r>
              <a:rPr lang="en-US" sz="3600" dirty="0"/>
              <a:t>neural </a:t>
            </a:r>
            <a:endParaRPr lang="en-US" sz="3600" dirty="0" smtClean="0"/>
          </a:p>
          <a:p>
            <a:pPr marL="0" indent="0">
              <a:buNone/>
            </a:pPr>
            <a:r>
              <a:rPr lang="en-US" sz="3600" dirty="0"/>
              <a:t> </a:t>
            </a:r>
            <a:r>
              <a:rPr lang="en-US" sz="3600" dirty="0" smtClean="0"/>
              <a:t>  pathways</a:t>
            </a:r>
            <a:r>
              <a:rPr lang="en-US" sz="3600" dirty="0"/>
              <a:t>. Neural </a:t>
            </a:r>
            <a:endParaRPr lang="en-US" sz="3600" dirty="0" smtClean="0"/>
          </a:p>
          <a:p>
            <a:pPr marL="0" indent="0">
              <a:buNone/>
            </a:pPr>
            <a:r>
              <a:rPr lang="en-US" sz="3600" dirty="0"/>
              <a:t> </a:t>
            </a:r>
            <a:r>
              <a:rPr lang="en-US" sz="3600" dirty="0" smtClean="0"/>
              <a:t>  networks </a:t>
            </a:r>
            <a:r>
              <a:rPr lang="en-US" sz="3600" dirty="0"/>
              <a:t>of </a:t>
            </a:r>
            <a:endParaRPr lang="en-US" sz="3600" dirty="0" smtClean="0"/>
          </a:p>
          <a:p>
            <a:pPr marL="0" indent="0">
              <a:buNone/>
            </a:pPr>
            <a:r>
              <a:rPr lang="en-US" sz="3600" dirty="0"/>
              <a:t> </a:t>
            </a:r>
            <a:r>
              <a:rPr lang="en-US" sz="3600" dirty="0" smtClean="0"/>
              <a:t>  newborns </a:t>
            </a:r>
            <a:r>
              <a:rPr lang="en-US" sz="3600" dirty="0"/>
              <a:t>are </a:t>
            </a:r>
            <a:endParaRPr lang="en-US" sz="3600" dirty="0" smtClean="0"/>
          </a:p>
          <a:p>
            <a:pPr marL="0" indent="0">
              <a:buNone/>
            </a:pPr>
            <a:r>
              <a:rPr lang="en-US" sz="3600" dirty="0"/>
              <a:t> </a:t>
            </a:r>
            <a:r>
              <a:rPr lang="en-US" sz="3600" dirty="0" smtClean="0"/>
              <a:t>  quickly </a:t>
            </a:r>
            <a:r>
              <a:rPr lang="en-US" sz="3600" dirty="0"/>
              <a:t>developing; therefore, they </a:t>
            </a:r>
            <a:r>
              <a:rPr lang="en-US" sz="3800" dirty="0"/>
              <a:t>need more </a:t>
            </a:r>
            <a:r>
              <a:rPr lang="en-US" sz="3800" dirty="0" smtClean="0"/>
              <a:t>  </a:t>
            </a:r>
          </a:p>
          <a:p>
            <a:pPr marL="0" indent="0">
              <a:buNone/>
            </a:pPr>
            <a:r>
              <a:rPr lang="en-US" sz="3800" dirty="0"/>
              <a:t> </a:t>
            </a:r>
            <a:r>
              <a:rPr lang="en-US" sz="3800" dirty="0" smtClean="0"/>
              <a:t>  sleep.</a:t>
            </a:r>
            <a:endParaRPr lang="en-US" sz="3800" dirty="0"/>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828800"/>
            <a:ext cx="4492625" cy="287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64023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Why do we dream?</a:t>
            </a:r>
          </a:p>
        </p:txBody>
      </p:sp>
      <p:sp>
        <p:nvSpPr>
          <p:cNvPr id="3" name="Content Placeholder 2"/>
          <p:cNvSpPr>
            <a:spLocks noGrp="1"/>
          </p:cNvSpPr>
          <p:nvPr>
            <p:ph sz="quarter" idx="1"/>
          </p:nvPr>
        </p:nvSpPr>
        <p:spPr/>
        <p:txBody>
          <a:bodyPr/>
          <a:lstStyle/>
          <a:p>
            <a:r>
              <a:rPr lang="en-US" b="1" dirty="0">
                <a:solidFill>
                  <a:srgbClr val="0070C0"/>
                </a:solidFill>
              </a:rPr>
              <a:t>Activation-Synthesis Theory: </a:t>
            </a:r>
            <a:r>
              <a:rPr lang="en-US" dirty="0"/>
              <a:t>Suggests that the brain engages in a lot of random neural activity. Dreams make sense of this activity.</a:t>
            </a:r>
          </a:p>
          <a:p>
            <a:r>
              <a:rPr lang="en-US" b="1" dirty="0">
                <a:solidFill>
                  <a:srgbClr val="0070C0"/>
                </a:solidFill>
              </a:rPr>
              <a:t>Cognitive Development: </a:t>
            </a:r>
            <a:r>
              <a:rPr lang="en-US" dirty="0"/>
              <a:t>Some researchers argue that we dream as a part of brain maturation and cognitive development</a:t>
            </a:r>
            <a:r>
              <a:rPr lang="en-US" dirty="0" smtClean="0"/>
              <a:t>.</a:t>
            </a:r>
          </a:p>
          <a:p>
            <a:endParaRPr lang="en-US" dirty="0"/>
          </a:p>
          <a:p>
            <a:pPr marL="0" indent="0" algn="ctr">
              <a:buNone/>
            </a:pPr>
            <a:r>
              <a:rPr lang="en-US" dirty="0"/>
              <a:t>All dream researchers believe we need REM sleep. </a:t>
            </a:r>
            <a:r>
              <a:rPr lang="en-US" dirty="0" smtClean="0"/>
              <a:t>When deprived </a:t>
            </a:r>
            <a:r>
              <a:rPr lang="en-US" dirty="0"/>
              <a:t>of REM sleep and then allowed to </a:t>
            </a:r>
            <a:r>
              <a:rPr lang="en-US" dirty="0" smtClean="0"/>
              <a:t>sleep, we </a:t>
            </a:r>
            <a:r>
              <a:rPr lang="en-US" dirty="0"/>
              <a:t>show increased REM sleep called </a:t>
            </a:r>
            <a:r>
              <a:rPr lang="en-US" dirty="0">
                <a:solidFill>
                  <a:srgbClr val="0070C0"/>
                </a:solidFill>
              </a:rPr>
              <a:t>REM Rebound</a:t>
            </a:r>
            <a:r>
              <a:rPr lang="en-US" dirty="0"/>
              <a:t>.</a:t>
            </a:r>
          </a:p>
          <a:p>
            <a:pPr algn="ctr"/>
            <a:endParaRPr lang="en-US" dirty="0"/>
          </a:p>
        </p:txBody>
      </p:sp>
    </p:spTree>
    <p:extLst>
      <p:ext uri="{BB962C8B-B14F-4D97-AF65-F5344CB8AC3E}">
        <p14:creationId xmlns:p14="http://schemas.microsoft.com/office/powerpoint/2010/main" val="34001412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Why do we dream?</a:t>
            </a:r>
          </a:p>
        </p:txBody>
      </p:sp>
      <p:sp>
        <p:nvSpPr>
          <p:cNvPr id="3" name="Content Placeholder 2"/>
          <p:cNvSpPr>
            <a:spLocks noGrp="1"/>
          </p:cNvSpPr>
          <p:nvPr>
            <p:ph sz="quarter" idx="1"/>
          </p:nvPr>
        </p:nvSpPr>
        <p:spPr/>
        <p:txBody>
          <a:bodyPr/>
          <a:lstStyle/>
          <a:p>
            <a:pPr marL="0" indent="0">
              <a:buNone/>
            </a:pPr>
            <a:r>
              <a:rPr lang="en-US" smtClean="0"/>
              <a:t>video </a:t>
            </a:r>
            <a:r>
              <a:rPr lang="en-US" dirty="0" smtClean="0"/>
              <a:t>2</a:t>
            </a:r>
            <a:endParaRPr lang="en-US" dirty="0"/>
          </a:p>
        </p:txBody>
      </p:sp>
      <p:pic>
        <p:nvPicPr>
          <p:cNvPr id="4" name="Video 2- Why-Do-We-Dream-[www.savevid.com].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38200" y="1752600"/>
            <a:ext cx="7620000" cy="3962401"/>
          </a:xfrm>
          <a:prstGeom prst="rect">
            <a:avLst/>
          </a:prstGeom>
        </p:spPr>
      </p:pic>
    </p:spTree>
    <p:extLst>
      <p:ext uri="{BB962C8B-B14F-4D97-AF65-F5344CB8AC3E}">
        <p14:creationId xmlns:p14="http://schemas.microsoft.com/office/powerpoint/2010/main" val="30398481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Children and Dreams</a:t>
            </a:r>
          </a:p>
        </p:txBody>
      </p:sp>
      <p:sp>
        <p:nvSpPr>
          <p:cNvPr id="3" name="Content Placeholder 2"/>
          <p:cNvSpPr>
            <a:spLocks noGrp="1"/>
          </p:cNvSpPr>
          <p:nvPr>
            <p:ph sz="quarter" idx="1"/>
          </p:nvPr>
        </p:nvSpPr>
        <p:spPr/>
        <p:txBody>
          <a:bodyPr>
            <a:normAutofit fontScale="92500" lnSpcReduction="20000"/>
          </a:bodyPr>
          <a:lstStyle/>
          <a:p>
            <a:r>
              <a:rPr lang="en-US" dirty="0"/>
              <a:t>Almost the entire state of being before we're born is REM </a:t>
            </a:r>
            <a:r>
              <a:rPr lang="en-US" dirty="0" smtClean="0"/>
              <a:t>sleep.</a:t>
            </a:r>
            <a:endParaRPr lang="en-US" dirty="0"/>
          </a:p>
          <a:p>
            <a:r>
              <a:rPr lang="en-US" dirty="0"/>
              <a:t>Researchers believe children have to reach a certain level of intellectual maturity, around the age of 8 or 9, before their dreams resemble </a:t>
            </a:r>
            <a:r>
              <a:rPr lang="en-US" dirty="0" smtClean="0"/>
              <a:t>adults.</a:t>
            </a:r>
            <a:endParaRPr lang="en-US" dirty="0"/>
          </a:p>
          <a:p>
            <a:r>
              <a:rPr lang="en-US" dirty="0"/>
              <a:t>Research has shown that children dream about animals more often than adults and are more likely to report being victims than </a:t>
            </a:r>
            <a:r>
              <a:rPr lang="en-US" dirty="0" smtClean="0"/>
              <a:t>aggressors.</a:t>
            </a:r>
            <a:endParaRPr lang="en-US" dirty="0"/>
          </a:p>
          <a:p>
            <a:r>
              <a:rPr lang="en-US" dirty="0"/>
              <a:t>Children are also more likely to have "fantastic" dreams, while adults' dreams tend to contain more elements of </a:t>
            </a:r>
            <a:r>
              <a:rPr lang="en-US" dirty="0" smtClean="0"/>
              <a:t>reality.</a:t>
            </a:r>
            <a:endParaRPr lang="en-US" dirty="0"/>
          </a:p>
          <a:p>
            <a:r>
              <a:rPr lang="en-US" dirty="0"/>
              <a:t>A typical fantastic dream from a 10-year-old studied included a cat asking for directions to the "cat bathroom." Similarly, an 11-year-old boy dreamed that a snake wanted to go up a ski </a:t>
            </a:r>
            <a:r>
              <a:rPr lang="en-US" dirty="0" smtClean="0"/>
              <a:t>lift.</a:t>
            </a:r>
            <a:endParaRPr lang="en-US" dirty="0"/>
          </a:p>
          <a:p>
            <a:endParaRPr lang="en-US" dirty="0"/>
          </a:p>
        </p:txBody>
      </p:sp>
    </p:spTree>
    <p:extLst>
      <p:ext uri="{BB962C8B-B14F-4D97-AF65-F5344CB8AC3E}">
        <p14:creationId xmlns:p14="http://schemas.microsoft.com/office/powerpoint/2010/main" val="619534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Common dreams</a:t>
            </a:r>
          </a:p>
        </p:txBody>
      </p:sp>
      <p:sp>
        <p:nvSpPr>
          <p:cNvPr id="3" name="Content Placeholder 2"/>
          <p:cNvSpPr>
            <a:spLocks noGrp="1"/>
          </p:cNvSpPr>
          <p:nvPr>
            <p:ph sz="quarter" idx="1"/>
          </p:nvPr>
        </p:nvSpPr>
        <p:spPr/>
        <p:txBody>
          <a:bodyPr>
            <a:normAutofit fontScale="92500" lnSpcReduction="10000"/>
          </a:bodyPr>
          <a:lstStyle/>
          <a:p>
            <a:r>
              <a:rPr lang="en-US" dirty="0"/>
              <a:t>They often relate to current </a:t>
            </a:r>
            <a:r>
              <a:rPr lang="en-US" dirty="0" smtClean="0"/>
              <a:t>concerns.</a:t>
            </a:r>
            <a:endParaRPr lang="en-US" dirty="0"/>
          </a:p>
          <a:p>
            <a:r>
              <a:rPr lang="en-US" dirty="0"/>
              <a:t>They often involve things that could go </a:t>
            </a:r>
            <a:r>
              <a:rPr lang="en-US" dirty="0" smtClean="0"/>
              <a:t>wrong.</a:t>
            </a:r>
            <a:endParaRPr lang="en-US" dirty="0"/>
          </a:p>
          <a:p>
            <a:r>
              <a:rPr lang="en-US" dirty="0"/>
              <a:t>Frequent themes:</a:t>
            </a:r>
          </a:p>
          <a:p>
            <a:r>
              <a:rPr lang="en-US" dirty="0"/>
              <a:t>        falling</a:t>
            </a:r>
          </a:p>
          <a:p>
            <a:r>
              <a:rPr lang="en-US" dirty="0"/>
              <a:t>        being chased</a:t>
            </a:r>
          </a:p>
          <a:p>
            <a:r>
              <a:rPr lang="en-US" dirty="0"/>
              <a:t>        </a:t>
            </a:r>
            <a:r>
              <a:rPr lang="en-US" dirty="0" smtClean="0"/>
              <a:t>being in an exam</a:t>
            </a:r>
          </a:p>
          <a:p>
            <a:r>
              <a:rPr lang="en-US" dirty="0"/>
              <a:t> </a:t>
            </a:r>
            <a:r>
              <a:rPr lang="en-US" dirty="0" smtClean="0"/>
              <a:t>       solving issues</a:t>
            </a:r>
          </a:p>
          <a:p>
            <a:r>
              <a:rPr lang="en-US" dirty="0"/>
              <a:t> </a:t>
            </a:r>
            <a:r>
              <a:rPr lang="en-US" dirty="0" smtClean="0"/>
              <a:t>       being with the people who have passed by</a:t>
            </a:r>
          </a:p>
          <a:p>
            <a:r>
              <a:rPr lang="en-US" dirty="0"/>
              <a:t> </a:t>
            </a:r>
            <a:r>
              <a:rPr lang="en-US" dirty="0" smtClean="0"/>
              <a:t>       loving others secretly</a:t>
            </a:r>
          </a:p>
          <a:p>
            <a:r>
              <a:rPr lang="en-US" dirty="0"/>
              <a:t> </a:t>
            </a:r>
            <a:r>
              <a:rPr lang="en-US" dirty="0" smtClean="0"/>
              <a:t>       Snakes</a:t>
            </a:r>
          </a:p>
          <a:p>
            <a:r>
              <a:rPr lang="en-US" dirty="0"/>
              <a:t> </a:t>
            </a:r>
            <a:r>
              <a:rPr lang="en-US" dirty="0" smtClean="0"/>
              <a:t>       Killing others or being killed</a:t>
            </a:r>
          </a:p>
          <a:p>
            <a:pPr marL="0" indent="0">
              <a:buNone/>
            </a:pPr>
            <a:r>
              <a:rPr lang="en-US" dirty="0" smtClean="0"/>
              <a:t>    </a:t>
            </a:r>
            <a:endParaRPr lang="en-US" dirty="0"/>
          </a:p>
          <a:p>
            <a:endParaRPr lang="en-US" dirty="0"/>
          </a:p>
        </p:txBody>
      </p:sp>
    </p:spTree>
    <p:extLst>
      <p:ext uri="{BB962C8B-B14F-4D97-AF65-F5344CB8AC3E}">
        <p14:creationId xmlns:p14="http://schemas.microsoft.com/office/powerpoint/2010/main" val="2265433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
            </a:r>
            <a:br>
              <a:rPr lang="en-US" dirty="0" smtClean="0"/>
            </a:br>
            <a:r>
              <a:rPr lang="en-US" sz="4000" dirty="0" smtClean="0"/>
              <a:t>Freud’s Wish- Fulfillment Theory</a:t>
            </a:r>
          </a:p>
        </p:txBody>
      </p:sp>
      <p:sp>
        <p:nvSpPr>
          <p:cNvPr id="3" name="Content Placeholder 2"/>
          <p:cNvSpPr>
            <a:spLocks noGrp="1"/>
          </p:cNvSpPr>
          <p:nvPr>
            <p:ph sz="quarter" idx="1"/>
          </p:nvPr>
        </p:nvSpPr>
        <p:spPr/>
        <p:txBody>
          <a:bodyPr/>
          <a:lstStyle/>
          <a:p>
            <a:pPr marL="0" indent="0" algn="ctr">
              <a:buNone/>
            </a:pPr>
            <a:endParaRPr lang="en-US" dirty="0" smtClean="0"/>
          </a:p>
          <a:p>
            <a:pPr marL="0" indent="0" algn="ctr">
              <a:buNone/>
            </a:pPr>
            <a:r>
              <a:rPr lang="en-US" dirty="0" smtClean="0"/>
              <a:t>Dreams </a:t>
            </a:r>
            <a:r>
              <a:rPr lang="en-US" dirty="0"/>
              <a:t>are an attempt to satisfy sexual and aggressive impulses that we cannot satisfy when we are awake</a:t>
            </a:r>
            <a:r>
              <a:rPr lang="en-US" dirty="0" smtClean="0"/>
              <a:t>.</a:t>
            </a:r>
          </a:p>
          <a:p>
            <a:pPr marL="0" indent="0">
              <a:buNone/>
            </a:pPr>
            <a:endParaRPr lang="en-US" dirty="0"/>
          </a:p>
          <a:p>
            <a:r>
              <a:rPr lang="en-US" b="1" dirty="0"/>
              <a:t>Manifest Content:  </a:t>
            </a:r>
            <a:r>
              <a:rPr lang="en-US" dirty="0"/>
              <a:t>the surface level of a dream (images, action).</a:t>
            </a:r>
          </a:p>
          <a:p>
            <a:r>
              <a:rPr lang="en-US" b="1" dirty="0"/>
              <a:t>Latent Content:  </a:t>
            </a:r>
            <a:r>
              <a:rPr lang="en-US" dirty="0"/>
              <a:t>the unconscious meaning of a dream.</a:t>
            </a:r>
          </a:p>
          <a:p>
            <a:endParaRPr lang="en-US" dirty="0"/>
          </a:p>
        </p:txBody>
      </p:sp>
    </p:spTree>
    <p:extLst>
      <p:ext uri="{BB962C8B-B14F-4D97-AF65-F5344CB8AC3E}">
        <p14:creationId xmlns:p14="http://schemas.microsoft.com/office/powerpoint/2010/main" val="3480625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Freud’s View</a:t>
            </a:r>
            <a:endParaRPr lang="en-US" sz="4800" dirty="0"/>
          </a:p>
        </p:txBody>
      </p:sp>
      <p:sp>
        <p:nvSpPr>
          <p:cNvPr id="3" name="Content Placeholder 2"/>
          <p:cNvSpPr>
            <a:spLocks noGrp="1"/>
          </p:cNvSpPr>
          <p:nvPr>
            <p:ph sz="quarter" idx="1"/>
          </p:nvPr>
        </p:nvSpPr>
        <p:spPr/>
        <p:txBody>
          <a:bodyPr>
            <a:normAutofit/>
          </a:bodyPr>
          <a:lstStyle/>
          <a:p>
            <a:pPr marL="0" indent="0" algn="ctr">
              <a:buNone/>
            </a:pPr>
            <a:endParaRPr lang="en-US" sz="4000" dirty="0" smtClean="0"/>
          </a:p>
          <a:p>
            <a:pPr marL="0" indent="0" algn="ctr">
              <a:buNone/>
            </a:pPr>
            <a:r>
              <a:rPr lang="en-US" sz="4000" dirty="0" smtClean="0"/>
              <a:t>Freud </a:t>
            </a:r>
            <a:r>
              <a:rPr lang="en-US" sz="4000" dirty="0"/>
              <a:t>described the mental processes, or “dream-work”, by which the dream was modified and rendered less disturbing. </a:t>
            </a:r>
          </a:p>
        </p:txBody>
      </p:sp>
    </p:spTree>
    <p:extLst>
      <p:ext uri="{BB962C8B-B14F-4D97-AF65-F5344CB8AC3E}">
        <p14:creationId xmlns:p14="http://schemas.microsoft.com/office/powerpoint/2010/main" val="2506906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Condensation</a:t>
            </a:r>
            <a:endParaRPr lang="en-US" sz="4800" dirty="0"/>
          </a:p>
        </p:txBody>
      </p:sp>
      <p:sp>
        <p:nvSpPr>
          <p:cNvPr id="3" name="Content Placeholder 2"/>
          <p:cNvSpPr>
            <a:spLocks noGrp="1"/>
          </p:cNvSpPr>
          <p:nvPr>
            <p:ph sz="quarter" idx="1"/>
          </p:nvPr>
        </p:nvSpPr>
        <p:spPr/>
        <p:txBody>
          <a:bodyPr/>
          <a:lstStyle/>
          <a:p>
            <a:pPr marL="0" indent="0" algn="ctr">
              <a:buNone/>
            </a:pPr>
            <a:endParaRPr lang="en-US" dirty="0" smtClean="0"/>
          </a:p>
          <a:p>
            <a:pPr marL="0" indent="0" algn="ctr">
              <a:buNone/>
            </a:pPr>
            <a:r>
              <a:rPr lang="en-US" sz="4000" dirty="0" smtClean="0"/>
              <a:t>“The </a:t>
            </a:r>
            <a:r>
              <a:rPr lang="en-US" sz="4000" dirty="0"/>
              <a:t>fusing together of different ideas and images into a single </a:t>
            </a:r>
            <a:r>
              <a:rPr lang="en-US" sz="4000" dirty="0" smtClean="0"/>
              <a:t>image”.</a:t>
            </a:r>
            <a:endParaRPr lang="en-US" sz="4000" dirty="0"/>
          </a:p>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276600"/>
            <a:ext cx="1292225"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6214" y="3276600"/>
            <a:ext cx="1292225" cy="276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31213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Displacement</a:t>
            </a:r>
          </a:p>
        </p:txBody>
      </p:sp>
      <p:sp>
        <p:nvSpPr>
          <p:cNvPr id="3" name="Content Placeholder 2"/>
          <p:cNvSpPr>
            <a:spLocks noGrp="1"/>
          </p:cNvSpPr>
          <p:nvPr>
            <p:ph sz="quarter" idx="1"/>
          </p:nvPr>
        </p:nvSpPr>
        <p:spPr/>
        <p:txBody>
          <a:bodyPr/>
          <a:lstStyle/>
          <a:p>
            <a:pPr marL="0" indent="0">
              <a:buNone/>
            </a:pPr>
            <a:endParaRPr lang="en-US" dirty="0" smtClean="0"/>
          </a:p>
          <a:p>
            <a:pPr marL="0" indent="0">
              <a:buNone/>
            </a:pPr>
            <a:r>
              <a:rPr lang="en-US" sz="4000" dirty="0" smtClean="0"/>
              <a:t>“in </a:t>
            </a:r>
            <a:r>
              <a:rPr lang="en-US" sz="4000" dirty="0"/>
              <a:t>which </a:t>
            </a:r>
            <a:r>
              <a:rPr lang="en-US" sz="4000" dirty="0" smtClean="0"/>
              <a:t>a</a:t>
            </a:r>
          </a:p>
          <a:p>
            <a:pPr marL="0" indent="0">
              <a:buNone/>
            </a:pPr>
            <a:r>
              <a:rPr lang="en-US" sz="4000" dirty="0" smtClean="0"/>
              <a:t> </a:t>
            </a:r>
            <a:r>
              <a:rPr lang="en-US" sz="4000" dirty="0"/>
              <a:t>potentially disturbing </a:t>
            </a:r>
            <a:endParaRPr lang="en-US" sz="4000" dirty="0" smtClean="0"/>
          </a:p>
          <a:p>
            <a:pPr marL="0" indent="0">
              <a:buNone/>
            </a:pPr>
            <a:r>
              <a:rPr lang="en-US" sz="4000" dirty="0" smtClean="0"/>
              <a:t> image </a:t>
            </a:r>
            <a:r>
              <a:rPr lang="en-US" sz="4000" dirty="0"/>
              <a:t>or idea is replaced by something </a:t>
            </a:r>
            <a:r>
              <a:rPr lang="en-US" sz="4000" dirty="0" smtClean="0"/>
              <a:t>connected</a:t>
            </a:r>
          </a:p>
          <a:p>
            <a:pPr marL="0" indent="0">
              <a:buNone/>
            </a:pPr>
            <a:r>
              <a:rPr lang="en-US" sz="4000" dirty="0" smtClean="0"/>
              <a:t>but </a:t>
            </a:r>
            <a:r>
              <a:rPr lang="en-US" sz="4000" dirty="0"/>
              <a:t>less </a:t>
            </a:r>
            <a:r>
              <a:rPr lang="en-US" sz="4000" dirty="0" smtClean="0"/>
              <a:t>disturbing”.</a:t>
            </a:r>
            <a:endParaRPr lang="en-US" sz="4000" dirty="0"/>
          </a:p>
          <a:p>
            <a:pPr marL="0" indent="0">
              <a:buNone/>
            </a:pPr>
            <a:endParaRPr lang="en-US" sz="4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2287" y="381000"/>
            <a:ext cx="3121025" cy="282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7418" y="3203575"/>
            <a:ext cx="249237"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1523" y="4141788"/>
            <a:ext cx="3121025" cy="25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9043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Representation</a:t>
            </a:r>
          </a:p>
        </p:txBody>
      </p:sp>
      <p:sp>
        <p:nvSpPr>
          <p:cNvPr id="3" name="Content Placeholder 2"/>
          <p:cNvSpPr>
            <a:spLocks noGrp="1"/>
          </p:cNvSpPr>
          <p:nvPr>
            <p:ph sz="quarter" idx="1"/>
          </p:nvPr>
        </p:nvSpPr>
        <p:spPr/>
        <p:txBody>
          <a:bodyPr/>
          <a:lstStyle/>
          <a:p>
            <a:pPr marL="0" indent="0">
              <a:buNone/>
            </a:pPr>
            <a:endParaRPr lang="en-US" dirty="0" smtClean="0"/>
          </a:p>
          <a:p>
            <a:pPr marL="0" indent="0" algn="ctr">
              <a:buNone/>
            </a:pPr>
            <a:r>
              <a:rPr lang="en-US" sz="4400" dirty="0" smtClean="0"/>
              <a:t>“the </a:t>
            </a:r>
            <a:r>
              <a:rPr lang="en-US" sz="4400" dirty="0"/>
              <a:t>process by which thoughts are converted into visual </a:t>
            </a:r>
          </a:p>
          <a:p>
            <a:pPr marL="0" indent="0" algn="ctr">
              <a:buNone/>
            </a:pPr>
            <a:r>
              <a:rPr lang="en-US" sz="4400" dirty="0" smtClean="0"/>
              <a:t>Images,”</a:t>
            </a:r>
            <a:endParaRPr lang="en-US" sz="4400" dirty="0"/>
          </a:p>
          <a:p>
            <a:pPr marL="0" indent="0" algn="ctr">
              <a:buNone/>
            </a:pPr>
            <a:endParaRPr lang="en-US" sz="4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3886200"/>
            <a:ext cx="4060825" cy="281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32512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smtClean="0"/>
              <a:t/>
            </a:r>
            <a:br>
              <a:rPr lang="en-US" dirty="0" smtClean="0"/>
            </a:br>
            <a:r>
              <a:rPr lang="en-US" sz="4400" dirty="0" smtClean="0"/>
              <a:t>Activation- Synthesis Theory</a:t>
            </a:r>
            <a:endParaRPr lang="en-US" sz="4400" dirty="0"/>
          </a:p>
        </p:txBody>
      </p:sp>
      <p:sp>
        <p:nvSpPr>
          <p:cNvPr id="3" name="Content Placeholder 2"/>
          <p:cNvSpPr>
            <a:spLocks noGrp="1"/>
          </p:cNvSpPr>
          <p:nvPr>
            <p:ph sz="quarter" idx="1"/>
          </p:nvPr>
        </p:nvSpPr>
        <p:spPr/>
        <p:txBody>
          <a:bodyPr/>
          <a:lstStyle/>
          <a:p>
            <a:pPr marL="0" indent="0" algn="ctr">
              <a:buNone/>
            </a:pPr>
            <a:r>
              <a:rPr lang="en-US" dirty="0"/>
              <a:t>Dreams result from random activation of brain cells responsible for eye movement, muscle movement, balance, and vision</a:t>
            </a:r>
            <a:r>
              <a:rPr lang="en-US" dirty="0" smtClean="0"/>
              <a:t>.</a:t>
            </a:r>
          </a:p>
          <a:p>
            <a:pPr marL="0" indent="0" algn="ctr">
              <a:buNone/>
            </a:pPr>
            <a:endParaRPr lang="en-US" dirty="0"/>
          </a:p>
          <a:p>
            <a:r>
              <a:rPr lang="en-US" dirty="0"/>
              <a:t>The brain then synthesizes (combines) this activity with existing knowledge and memories as if the signals came from the environment.</a:t>
            </a:r>
          </a:p>
          <a:p>
            <a:r>
              <a:rPr lang="en-US" dirty="0"/>
              <a:t>How we interpret the random images and sensations is the dream’s meaning.</a:t>
            </a:r>
          </a:p>
          <a:p>
            <a:endParaRPr lang="en-US" dirty="0"/>
          </a:p>
        </p:txBody>
      </p:sp>
    </p:spTree>
    <p:extLst>
      <p:ext uri="{BB962C8B-B14F-4D97-AF65-F5344CB8AC3E}">
        <p14:creationId xmlns:p14="http://schemas.microsoft.com/office/powerpoint/2010/main" val="1218896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Problem Solving Theory</a:t>
            </a:r>
            <a:endParaRPr lang="en-US" sz="4400" dirty="0"/>
          </a:p>
        </p:txBody>
      </p:sp>
      <p:sp>
        <p:nvSpPr>
          <p:cNvPr id="3" name="Content Placeholder 2"/>
          <p:cNvSpPr>
            <a:spLocks noGrp="1"/>
          </p:cNvSpPr>
          <p:nvPr>
            <p:ph sz="quarter" idx="1"/>
          </p:nvPr>
        </p:nvSpPr>
        <p:spPr/>
        <p:txBody>
          <a:bodyPr/>
          <a:lstStyle/>
          <a:p>
            <a:pPr marL="0" indent="0">
              <a:buNone/>
            </a:pPr>
            <a:endParaRPr lang="en-US" dirty="0"/>
          </a:p>
          <a:p>
            <a:pPr marL="0" indent="0" algn="ctr">
              <a:buNone/>
            </a:pPr>
            <a:r>
              <a:rPr lang="en-US" dirty="0" smtClean="0"/>
              <a:t>“Dreams </a:t>
            </a:r>
            <a:r>
              <a:rPr lang="en-US" dirty="0"/>
              <a:t>give people a chance to review and address problems they face during the </a:t>
            </a:r>
            <a:r>
              <a:rPr lang="en-US" dirty="0" smtClean="0"/>
              <a:t>day”.</a:t>
            </a:r>
            <a:endParaRPr lang="en-US" dirty="0"/>
          </a:p>
          <a:p>
            <a:pPr marL="0" indent="0">
              <a:buNone/>
            </a:pP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8276" y="2971800"/>
            <a:ext cx="2779713" cy="2779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43210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Mental Housekeeping Theory</a:t>
            </a:r>
            <a:endParaRPr lang="en-US" sz="4000" dirty="0"/>
          </a:p>
        </p:txBody>
      </p:sp>
      <p:sp>
        <p:nvSpPr>
          <p:cNvPr id="3" name="Content Placeholder 2"/>
          <p:cNvSpPr>
            <a:spLocks noGrp="1"/>
          </p:cNvSpPr>
          <p:nvPr>
            <p:ph sz="quarter" idx="1"/>
          </p:nvPr>
        </p:nvSpPr>
        <p:spPr/>
        <p:txBody>
          <a:bodyPr/>
          <a:lstStyle/>
          <a:p>
            <a:r>
              <a:rPr lang="en-US" dirty="0" smtClean="0"/>
              <a:t>During </a:t>
            </a:r>
            <a:r>
              <a:rPr lang="en-US" dirty="0"/>
              <a:t>sleep, the brain shuts out sensory input so it can process what was stored in memory during the day.</a:t>
            </a:r>
          </a:p>
          <a:p>
            <a:r>
              <a:rPr lang="en-US" dirty="0"/>
              <a:t>Dreams are brief glimpses of the brain’s sorting, scanning and searching through memories.  Dreams have no meaning.</a:t>
            </a:r>
          </a:p>
          <a:p>
            <a:r>
              <a:rPr lang="en-US" dirty="0"/>
              <a:t>Supporting the theory is research showing that REM sleep is important for remembering things that were learned during the preceding day.</a:t>
            </a:r>
          </a:p>
          <a:p>
            <a:endParaRPr lang="en-US" dirty="0"/>
          </a:p>
        </p:txBody>
      </p:sp>
    </p:spTree>
    <p:extLst>
      <p:ext uri="{BB962C8B-B14F-4D97-AF65-F5344CB8AC3E}">
        <p14:creationId xmlns:p14="http://schemas.microsoft.com/office/powerpoint/2010/main" val="3404188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dirty="0" smtClean="0"/>
              <a:t>Difference between dreaming and day dreaming</a:t>
            </a:r>
            <a:endParaRPr lang="en-US" dirty="0"/>
          </a:p>
        </p:txBody>
      </p:sp>
      <p:sp>
        <p:nvSpPr>
          <p:cNvPr id="3" name="Content Placeholder 2"/>
          <p:cNvSpPr>
            <a:spLocks noGrp="1"/>
          </p:cNvSpPr>
          <p:nvPr>
            <p:ph sz="quarter" idx="1"/>
          </p:nvPr>
        </p:nvSpPr>
        <p:spPr/>
        <p:txBody>
          <a:bodyPr>
            <a:normAutofit fontScale="85000" lnSpcReduction="20000"/>
          </a:bodyPr>
          <a:lstStyle/>
          <a:p>
            <a:pPr marL="0" indent="0" algn="ctr">
              <a:buNone/>
            </a:pPr>
            <a:endParaRPr lang="en-US" dirty="0" smtClean="0"/>
          </a:p>
          <a:p>
            <a:pPr marL="0" indent="0" algn="ctr">
              <a:buNone/>
            </a:pPr>
            <a:r>
              <a:rPr lang="en-US" dirty="0" smtClean="0"/>
              <a:t>“Dreaming </a:t>
            </a:r>
            <a:r>
              <a:rPr lang="en-US" dirty="0"/>
              <a:t>is a subconscious state of mind while day dreaming is a conscious state of </a:t>
            </a:r>
            <a:r>
              <a:rPr lang="en-US" dirty="0" smtClean="0"/>
              <a:t>mind”.</a:t>
            </a:r>
          </a:p>
          <a:p>
            <a:pPr marL="0" indent="0">
              <a:buNone/>
            </a:pPr>
            <a:endParaRPr lang="en-US" dirty="0" smtClean="0"/>
          </a:p>
          <a:p>
            <a:pPr marL="0" indent="0">
              <a:buNone/>
            </a:pPr>
            <a:r>
              <a:rPr lang="en-US" dirty="0" smtClean="0"/>
              <a:t>Dreaming </a:t>
            </a:r>
            <a:r>
              <a:rPr lang="en-US" dirty="0"/>
              <a:t>is something we do every night during REM sleep. It is thought to be connected to the process of forming and maintaining </a:t>
            </a:r>
            <a:endParaRPr lang="en-US" dirty="0" smtClean="0"/>
          </a:p>
          <a:p>
            <a:pPr marL="0" indent="0">
              <a:buNone/>
            </a:pPr>
            <a:r>
              <a:rPr lang="en-US" dirty="0" smtClean="0"/>
              <a:t>memory</a:t>
            </a:r>
            <a:r>
              <a:rPr lang="en-US" dirty="0"/>
              <a:t>, and </a:t>
            </a:r>
            <a:endParaRPr lang="en-US" dirty="0" smtClean="0"/>
          </a:p>
          <a:p>
            <a:pPr marL="0" indent="0">
              <a:buNone/>
            </a:pPr>
            <a:r>
              <a:rPr lang="en-US" dirty="0" smtClean="0"/>
              <a:t>dream </a:t>
            </a:r>
            <a:r>
              <a:rPr lang="en-US" dirty="0"/>
              <a:t>images </a:t>
            </a:r>
            <a:endParaRPr lang="en-US" dirty="0" smtClean="0"/>
          </a:p>
          <a:p>
            <a:pPr marL="0" indent="0">
              <a:buNone/>
            </a:pPr>
            <a:r>
              <a:rPr lang="en-US" dirty="0" smtClean="0"/>
              <a:t>often </a:t>
            </a:r>
            <a:r>
              <a:rPr lang="en-US" dirty="0"/>
              <a:t>reflect </a:t>
            </a:r>
            <a:endParaRPr lang="en-US" dirty="0" smtClean="0"/>
          </a:p>
          <a:p>
            <a:pPr marL="0" indent="0">
              <a:buNone/>
            </a:pPr>
            <a:r>
              <a:rPr lang="en-US" dirty="0" smtClean="0"/>
              <a:t>things </a:t>
            </a:r>
            <a:r>
              <a:rPr lang="en-US" dirty="0"/>
              <a:t>which are </a:t>
            </a:r>
            <a:endParaRPr lang="en-US" dirty="0" smtClean="0"/>
          </a:p>
          <a:p>
            <a:pPr marL="0" indent="0">
              <a:buNone/>
            </a:pPr>
            <a:r>
              <a:rPr lang="en-US" dirty="0" smtClean="0"/>
              <a:t>on </a:t>
            </a:r>
            <a:r>
              <a:rPr lang="en-US" dirty="0"/>
              <a:t>our mind or in </a:t>
            </a:r>
            <a:endParaRPr lang="en-US" dirty="0" smtClean="0"/>
          </a:p>
          <a:p>
            <a:pPr marL="0" indent="0">
              <a:buNone/>
            </a:pPr>
            <a:r>
              <a:rPr lang="en-US" dirty="0" smtClean="0"/>
              <a:t>our </a:t>
            </a:r>
            <a:r>
              <a:rPr lang="en-US" dirty="0"/>
              <a:t>subconscious. </a:t>
            </a:r>
            <a:endParaRPr lang="en-US" dirty="0" smtClean="0"/>
          </a:p>
          <a:p>
            <a:pPr marL="0" indent="0">
              <a:buNone/>
            </a:pPr>
            <a:r>
              <a:rPr lang="en-US" dirty="0" smtClean="0"/>
              <a:t>Dreams </a:t>
            </a:r>
            <a:r>
              <a:rPr lang="en-US" dirty="0"/>
              <a:t>can be </a:t>
            </a:r>
            <a:r>
              <a:rPr lang="en-US" dirty="0" smtClean="0"/>
              <a:t>good</a:t>
            </a:r>
          </a:p>
          <a:p>
            <a:pPr marL="0" indent="0">
              <a:buNone/>
            </a:pPr>
            <a:r>
              <a:rPr lang="en-US" dirty="0" smtClean="0"/>
              <a:t>or </a:t>
            </a:r>
            <a:r>
              <a:rPr lang="en-US" dirty="0"/>
              <a:t>bad</a:t>
            </a:r>
            <a:r>
              <a:rPr lang="en-US" dirty="0" smtClean="0"/>
              <a:t>.</a:t>
            </a:r>
          </a:p>
          <a:p>
            <a:pPr marL="0" indent="0">
              <a:buNone/>
            </a:pPr>
            <a:endParaRPr lang="en-US" dirty="0" smtClean="0"/>
          </a:p>
          <a:p>
            <a:pPr marL="0"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3429000"/>
            <a:ext cx="5705475"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2074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Difference between dreaming and day dreaming</a:t>
            </a:r>
          </a:p>
        </p:txBody>
      </p:sp>
      <p:sp>
        <p:nvSpPr>
          <p:cNvPr id="3" name="Content Placeholder 2"/>
          <p:cNvSpPr>
            <a:spLocks noGrp="1"/>
          </p:cNvSpPr>
          <p:nvPr>
            <p:ph sz="quarter" idx="1"/>
          </p:nvPr>
        </p:nvSpPr>
        <p:spPr/>
        <p:txBody>
          <a:bodyPr>
            <a:normAutofit fontScale="92500" lnSpcReduction="20000"/>
          </a:bodyPr>
          <a:lstStyle/>
          <a:p>
            <a:r>
              <a:rPr lang="en-US" dirty="0" smtClean="0"/>
              <a:t>Whereas Day dreaming is </a:t>
            </a:r>
            <a:r>
              <a:rPr lang="en-US" dirty="0"/>
              <a:t>not actual dreaming. That's just when </a:t>
            </a:r>
            <a:r>
              <a:rPr lang="en-US" dirty="0" smtClean="0"/>
              <a:t>we </a:t>
            </a:r>
            <a:r>
              <a:rPr lang="en-US" dirty="0"/>
              <a:t>don't concentrate on what </a:t>
            </a:r>
            <a:r>
              <a:rPr lang="en-US" dirty="0" smtClean="0"/>
              <a:t>we're </a:t>
            </a:r>
            <a:r>
              <a:rPr lang="en-US" dirty="0"/>
              <a:t>doing during </a:t>
            </a:r>
            <a:r>
              <a:rPr lang="en-US" dirty="0" smtClean="0"/>
              <a:t>the</a:t>
            </a:r>
          </a:p>
          <a:p>
            <a:pPr marL="0" indent="0">
              <a:buNone/>
            </a:pPr>
            <a:r>
              <a:rPr lang="en-US" dirty="0"/>
              <a:t> </a:t>
            </a:r>
            <a:r>
              <a:rPr lang="en-US" dirty="0" smtClean="0"/>
              <a:t> day </a:t>
            </a:r>
            <a:r>
              <a:rPr lang="en-US" dirty="0"/>
              <a:t>because </a:t>
            </a:r>
            <a:r>
              <a:rPr lang="en-US" dirty="0" smtClean="0"/>
              <a:t>we're</a:t>
            </a:r>
          </a:p>
          <a:p>
            <a:pPr marL="0" indent="0">
              <a:buNone/>
            </a:pPr>
            <a:r>
              <a:rPr lang="en-US" dirty="0"/>
              <a:t> </a:t>
            </a:r>
            <a:r>
              <a:rPr lang="en-US" dirty="0" smtClean="0"/>
              <a:t> preoccupied imagining</a:t>
            </a:r>
          </a:p>
          <a:p>
            <a:pPr marL="0" indent="0">
              <a:buNone/>
            </a:pPr>
            <a:r>
              <a:rPr lang="en-US" dirty="0"/>
              <a:t> </a:t>
            </a:r>
            <a:r>
              <a:rPr lang="en-US" dirty="0" smtClean="0"/>
              <a:t> things (e.g. </a:t>
            </a:r>
            <a:r>
              <a:rPr lang="en-US" dirty="0"/>
              <a:t>what </a:t>
            </a:r>
            <a:r>
              <a:rPr lang="en-US" dirty="0" smtClean="0"/>
              <a:t>we're going</a:t>
            </a:r>
          </a:p>
          <a:p>
            <a:pPr marL="0" indent="0">
              <a:buNone/>
            </a:pPr>
            <a:r>
              <a:rPr lang="en-US" dirty="0"/>
              <a:t>  </a:t>
            </a:r>
            <a:r>
              <a:rPr lang="en-US" dirty="0" smtClean="0"/>
              <a:t>to </a:t>
            </a:r>
            <a:r>
              <a:rPr lang="en-US" dirty="0"/>
              <a:t>do on the weekend, </a:t>
            </a:r>
            <a:endParaRPr lang="en-US" dirty="0" smtClean="0"/>
          </a:p>
          <a:p>
            <a:pPr marL="0" indent="0">
              <a:buNone/>
            </a:pPr>
            <a:r>
              <a:rPr lang="en-US" dirty="0"/>
              <a:t> </a:t>
            </a:r>
            <a:r>
              <a:rPr lang="en-US" dirty="0" smtClean="0"/>
              <a:t> what </a:t>
            </a:r>
            <a:r>
              <a:rPr lang="en-US" dirty="0"/>
              <a:t>you would do with </a:t>
            </a:r>
            <a:r>
              <a:rPr lang="en-US" dirty="0" smtClean="0"/>
              <a:t>a</a:t>
            </a:r>
          </a:p>
          <a:p>
            <a:pPr marL="0" indent="0">
              <a:buNone/>
            </a:pPr>
            <a:r>
              <a:rPr lang="en-US" dirty="0"/>
              <a:t> </a:t>
            </a:r>
            <a:r>
              <a:rPr lang="en-US" dirty="0" smtClean="0"/>
              <a:t> million </a:t>
            </a:r>
            <a:r>
              <a:rPr lang="en-US" dirty="0"/>
              <a:t>dollars </a:t>
            </a:r>
            <a:r>
              <a:rPr lang="en-US" dirty="0" smtClean="0"/>
              <a:t>etc.). </a:t>
            </a:r>
            <a:r>
              <a:rPr lang="en-US" dirty="0"/>
              <a:t>We </a:t>
            </a:r>
            <a:endParaRPr lang="en-US" dirty="0" smtClean="0"/>
          </a:p>
          <a:p>
            <a:pPr marL="0" indent="0">
              <a:buNone/>
            </a:pPr>
            <a:r>
              <a:rPr lang="en-US" dirty="0"/>
              <a:t> </a:t>
            </a:r>
            <a:r>
              <a:rPr lang="en-US" dirty="0" smtClean="0"/>
              <a:t> don't </a:t>
            </a:r>
            <a:r>
              <a:rPr lang="en-US" dirty="0"/>
              <a:t>actually dream </a:t>
            </a:r>
            <a:r>
              <a:rPr lang="en-US" dirty="0" smtClean="0"/>
              <a:t>when</a:t>
            </a:r>
          </a:p>
          <a:p>
            <a:pPr marL="0" indent="0">
              <a:buNone/>
            </a:pPr>
            <a:r>
              <a:rPr lang="en-US" dirty="0"/>
              <a:t> </a:t>
            </a:r>
            <a:r>
              <a:rPr lang="en-US" dirty="0" smtClean="0"/>
              <a:t> </a:t>
            </a:r>
            <a:r>
              <a:rPr lang="en-US" dirty="0"/>
              <a:t>awake - although some people </a:t>
            </a:r>
            <a:endParaRPr lang="en-US" dirty="0" smtClean="0"/>
          </a:p>
          <a:p>
            <a:pPr marL="0" indent="0" algn="ctr">
              <a:buNone/>
            </a:pPr>
            <a:r>
              <a:rPr lang="en-US" dirty="0"/>
              <a:t> </a:t>
            </a:r>
            <a:r>
              <a:rPr lang="en-US" dirty="0" smtClean="0"/>
              <a:t> will </a:t>
            </a:r>
            <a:r>
              <a:rPr lang="en-US" dirty="0"/>
              <a:t>experience dream-like visions while going to sleep and </a:t>
            </a:r>
            <a:r>
              <a:rPr lang="en-US" dirty="0" smtClean="0"/>
              <a:t>  during </a:t>
            </a:r>
            <a:r>
              <a:rPr lang="en-US" dirty="0"/>
              <a:t>the process of waking up. These are called hypnagogic and hypnopompic hallucinations and are altogether different to day dreaming.</a:t>
            </a: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904999"/>
            <a:ext cx="3581400" cy="2895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21961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FACTS</a:t>
            </a:r>
          </a:p>
        </p:txBody>
      </p:sp>
      <p:sp>
        <p:nvSpPr>
          <p:cNvPr id="3" name="Content Placeholder 2"/>
          <p:cNvSpPr>
            <a:spLocks noGrp="1"/>
          </p:cNvSpPr>
          <p:nvPr>
            <p:ph sz="quarter" idx="1"/>
          </p:nvPr>
        </p:nvSpPr>
        <p:spPr/>
        <p:txBody>
          <a:bodyPr>
            <a:normAutofit fontScale="92500" lnSpcReduction="20000"/>
          </a:bodyPr>
          <a:lstStyle/>
          <a:p>
            <a:r>
              <a:rPr lang="en-US" dirty="0"/>
              <a:t>Humans spend about 6 years dreaming</a:t>
            </a:r>
          </a:p>
          <a:p>
            <a:r>
              <a:rPr lang="en-US" dirty="0"/>
              <a:t>Dreams are generated in the forebrain</a:t>
            </a:r>
          </a:p>
          <a:p>
            <a:r>
              <a:rPr lang="en-US" dirty="0"/>
              <a:t>Most common emotion experienced during dreaming is anxiety</a:t>
            </a:r>
          </a:p>
          <a:p>
            <a:r>
              <a:rPr lang="en-US" dirty="0" smtClean="0"/>
              <a:t>Men </a:t>
            </a:r>
            <a:r>
              <a:rPr lang="en-US" dirty="0"/>
              <a:t>generally have more aggressive feelings in their dreams than women, and children's dreams do not have very much aggression until they reach teen age</a:t>
            </a:r>
          </a:p>
          <a:p>
            <a:r>
              <a:rPr lang="en-US" dirty="0"/>
              <a:t>This parallel much of the current research on gender and gender role comparisons in aggressive behavior</a:t>
            </a:r>
          </a:p>
          <a:p>
            <a:r>
              <a:rPr lang="en-US" dirty="0"/>
              <a:t>This supports the view that there is a continuity between our conscious and unconscious styles and personalities</a:t>
            </a:r>
          </a:p>
          <a:p>
            <a:r>
              <a:rPr lang="en-US" dirty="0"/>
              <a:t>In men's dreams 70 percent of the characters are other men, while a female's dreams contain an equal number of men and women</a:t>
            </a:r>
          </a:p>
          <a:p>
            <a:endParaRPr lang="en-US" dirty="0"/>
          </a:p>
          <a:p>
            <a:endParaRPr lang="en-US" dirty="0"/>
          </a:p>
        </p:txBody>
      </p:sp>
    </p:spTree>
    <p:extLst>
      <p:ext uri="{BB962C8B-B14F-4D97-AF65-F5344CB8AC3E}">
        <p14:creationId xmlns:p14="http://schemas.microsoft.com/office/powerpoint/2010/main" val="2477875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a:t>FACTS</a:t>
            </a:r>
          </a:p>
        </p:txBody>
      </p:sp>
      <p:sp>
        <p:nvSpPr>
          <p:cNvPr id="3" name="Content Placeholder 2"/>
          <p:cNvSpPr>
            <a:spLocks noGrp="1"/>
          </p:cNvSpPr>
          <p:nvPr>
            <p:ph sz="quarter" idx="1"/>
          </p:nvPr>
        </p:nvSpPr>
        <p:spPr/>
        <p:txBody>
          <a:bodyPr/>
          <a:lstStyle/>
          <a:p>
            <a:r>
              <a:rPr lang="en-US" dirty="0"/>
              <a:t>Approximately 70% of women have recurring dreams and 65% of men</a:t>
            </a:r>
          </a:p>
          <a:p>
            <a:r>
              <a:rPr lang="en-US" dirty="0"/>
              <a:t>The most common themes are: situations relating to school, being chased, sexual experiences, falling, arriving too late, a person now alive being dead, flying, failing an examination, or a car accident</a:t>
            </a:r>
          </a:p>
          <a:p>
            <a:r>
              <a:rPr lang="en-US" dirty="0"/>
              <a:t>Twelve percent of people dream only in black and white</a:t>
            </a:r>
          </a:p>
          <a:p>
            <a:r>
              <a:rPr lang="en-US" dirty="0"/>
              <a:t>In general, more introverted, psychologically oriented people naturally remember their dreams and practical, concrete thinkers don’t</a:t>
            </a:r>
          </a:p>
          <a:p>
            <a:endParaRPr lang="en-US" dirty="0"/>
          </a:p>
        </p:txBody>
      </p:sp>
    </p:spTree>
    <p:extLst>
      <p:ext uri="{BB962C8B-B14F-4D97-AF65-F5344CB8AC3E}">
        <p14:creationId xmlns:p14="http://schemas.microsoft.com/office/powerpoint/2010/main" val="12630607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223</TotalTime>
  <Words>2747</Words>
  <Application>Microsoft Office PowerPoint</Application>
  <PresentationFormat>On-screen Show (4:3)</PresentationFormat>
  <Paragraphs>252</Paragraphs>
  <Slides>42</Slides>
  <Notes>0</Notes>
  <HiddenSlides>0</HiddenSlides>
  <MMClips>2</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Origin</vt:lpstr>
      <vt:lpstr>DREAMS</vt:lpstr>
      <vt:lpstr>Dreams</vt:lpstr>
      <vt:lpstr>Dreams</vt:lpstr>
      <vt:lpstr>Dreams</vt:lpstr>
      <vt:lpstr>Dreams</vt:lpstr>
      <vt:lpstr>A Dream</vt:lpstr>
      <vt:lpstr>REM Sleep</vt:lpstr>
      <vt:lpstr>REM Sleep</vt:lpstr>
      <vt:lpstr>Science of REM Sleep</vt:lpstr>
      <vt:lpstr>Sleep Cycle</vt:lpstr>
      <vt:lpstr>Sleep Cycle</vt:lpstr>
      <vt:lpstr>Lucid Dreams</vt:lpstr>
      <vt:lpstr>Lucid Dreams</vt:lpstr>
      <vt:lpstr>Nightmares</vt:lpstr>
      <vt:lpstr>Recurring Dreams</vt:lpstr>
      <vt:lpstr>Recurring Dreams</vt:lpstr>
      <vt:lpstr>Dream Functions</vt:lpstr>
      <vt:lpstr>What is the purpose of dreams?</vt:lpstr>
      <vt:lpstr>What is the purpose of dreams?</vt:lpstr>
      <vt:lpstr>What is the purpose of dreams?</vt:lpstr>
      <vt:lpstr>What is the purpose of dreams?</vt:lpstr>
      <vt:lpstr>What is the purpose of dreams?</vt:lpstr>
      <vt:lpstr>Dream Interpretation</vt:lpstr>
      <vt:lpstr>What do we Dream?</vt:lpstr>
      <vt:lpstr>Why do we dream?</vt:lpstr>
      <vt:lpstr>Why do we dream?</vt:lpstr>
      <vt:lpstr>Why do we dream?</vt:lpstr>
      <vt:lpstr>Why do we dream?</vt:lpstr>
      <vt:lpstr>Children and Dreams</vt:lpstr>
      <vt:lpstr>Common dreams</vt:lpstr>
      <vt:lpstr> Freud’s Wish- Fulfillment Theory</vt:lpstr>
      <vt:lpstr>Freud’s View</vt:lpstr>
      <vt:lpstr>Condensation</vt:lpstr>
      <vt:lpstr>Displacement</vt:lpstr>
      <vt:lpstr>Representation</vt:lpstr>
      <vt:lpstr> Activation- Synthesis Theory</vt:lpstr>
      <vt:lpstr>Problem Solving Theory</vt:lpstr>
      <vt:lpstr>Mental Housekeeping Theory</vt:lpstr>
      <vt:lpstr>Difference between dreaming and day dreaming</vt:lpstr>
      <vt:lpstr>Difference between dreaming and day dreaming</vt:lpstr>
      <vt:lpstr>FACTS</vt:lpstr>
      <vt:lpstr>FACTS</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DREAMS</dc:title>
  <dc:creator>ismail - [2010]</dc:creator>
  <cp:lastModifiedBy>ismail - [2010]</cp:lastModifiedBy>
  <cp:revision>91</cp:revision>
  <dcterms:created xsi:type="dcterms:W3CDTF">2013-04-08T04:20:10Z</dcterms:created>
  <dcterms:modified xsi:type="dcterms:W3CDTF">2013-04-08T08:25:50Z</dcterms:modified>
</cp:coreProperties>
</file>