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45"/>
  </p:notesMasterIdLst>
  <p:sldIdLst>
    <p:sldId id="257" r:id="rId4"/>
    <p:sldId id="269" r:id="rId5"/>
    <p:sldId id="270" r:id="rId6"/>
    <p:sldId id="308" r:id="rId7"/>
    <p:sldId id="280" r:id="rId8"/>
    <p:sldId id="276" r:id="rId9"/>
    <p:sldId id="278" r:id="rId10"/>
    <p:sldId id="275" r:id="rId11"/>
    <p:sldId id="279" r:id="rId12"/>
    <p:sldId id="307" r:id="rId13"/>
    <p:sldId id="281" r:id="rId14"/>
    <p:sldId id="277" r:id="rId15"/>
    <p:sldId id="271" r:id="rId16"/>
    <p:sldId id="272" r:id="rId17"/>
    <p:sldId id="273" r:id="rId18"/>
    <p:sldId id="274" r:id="rId19"/>
    <p:sldId id="284" r:id="rId20"/>
    <p:sldId id="283" r:id="rId21"/>
    <p:sldId id="285" r:id="rId22"/>
    <p:sldId id="286" r:id="rId23"/>
    <p:sldId id="289" r:id="rId24"/>
    <p:sldId id="293" r:id="rId25"/>
    <p:sldId id="294" r:id="rId26"/>
    <p:sldId id="287" r:id="rId27"/>
    <p:sldId id="288" r:id="rId28"/>
    <p:sldId id="306" r:id="rId29"/>
    <p:sldId id="290" r:id="rId30"/>
    <p:sldId id="304" r:id="rId31"/>
    <p:sldId id="291" r:id="rId32"/>
    <p:sldId id="305" r:id="rId33"/>
    <p:sldId id="292" r:id="rId34"/>
    <p:sldId id="302" r:id="rId35"/>
    <p:sldId id="303" r:id="rId36"/>
    <p:sldId id="282" r:id="rId37"/>
    <p:sldId id="295" r:id="rId38"/>
    <p:sldId id="296" r:id="rId39"/>
    <p:sldId id="297" r:id="rId40"/>
    <p:sldId id="298" r:id="rId41"/>
    <p:sldId id="299" r:id="rId42"/>
    <p:sldId id="300" r:id="rId43"/>
    <p:sldId id="301"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2.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B3429A-4996-4E8A-9907-26EBCB65C05D}" type="datetimeFigureOut">
              <a:rPr lang="en-US" smtClean="0"/>
              <a:pPr/>
              <a:t>4/17/2013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5655AF-C603-43CA-9AB9-46F21F48448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4/17/2013 9:27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5655AF-C603-43CA-9AB9-46F21F48448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ideo" Target="file:///E:\My%20Adobe%20Captivate%20Projects\PHASE%20IV\HUM%20220\LECTURE%2025\XApptitude25\Video%201-Physical%20Aptitude%20Test.mp4"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ideo" Target="file:///E:\My%20Adobe%20Captivate%20Projects\PHASE%20IV\HUM%20220\LECTURE%2025\XApptitude25\Video%202-Mechanical%20aptitude.mp4"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video" Target="file:///E:\My%20Adobe%20Captivate%20Projects\PHASE%20IV\HUM%20220\LECTURE%2025\XApptitude25\Video%203-Inductive%20Reasoning%20%233.mp4" TargetMode="Externa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video" Target="file:///E:\My%20Adobe%20Captivate%20Projects\PHASE%20IV\HUM%20220\LECTURE%2025\XApptitude25\Video%204-Spatial-Temporal%20Reasoning.mp4" TargetMode="Externa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video" Target="file:///E:\My%20Adobe%20Captivate%20Projects\PHASE%20IV\HUM%20220\LECTURE%2025\XApptitude25\Video%205-%20Abstract%20Reasoning.mp4" TargetMode="Externa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dirty="0" smtClean="0"/>
              <a:t>Aptitude</a:t>
            </a:r>
            <a:endParaRPr lang="en-US" sz="8000" dirty="0"/>
          </a:p>
        </p:txBody>
      </p:sp>
      <p:sp>
        <p:nvSpPr>
          <p:cNvPr id="3" name="Subtitle 2"/>
          <p:cNvSpPr>
            <a:spLocks noGrp="1"/>
          </p:cNvSpPr>
          <p:nvPr>
            <p:ph type="subTitle" idx="1"/>
          </p:nvPr>
        </p:nvSpPr>
        <p:spPr>
          <a:xfrm>
            <a:off x="5105400" y="4344988"/>
            <a:ext cx="3306762" cy="1370012"/>
          </a:xfrm>
        </p:spPr>
        <p:txBody>
          <a:bodyPr>
            <a:normAutofit fontScale="92500"/>
          </a:bodyPr>
          <a:lstStyle/>
          <a:p>
            <a:pPr algn="ctr"/>
            <a:r>
              <a:rPr lang="en-US" dirty="0" smtClean="0">
                <a:latin typeface="Times New Roman" pitchFamily="18" charset="0"/>
                <a:cs typeface="Times New Roman" pitchFamily="18" charset="0"/>
              </a:rPr>
              <a:t>Presented By</a:t>
            </a:r>
          </a:p>
          <a:p>
            <a:pPr algn="ctr"/>
            <a:r>
              <a:rPr lang="en-US" dirty="0" smtClean="0">
                <a:latin typeface="Times New Roman" pitchFamily="18" charset="0"/>
                <a:cs typeface="Times New Roman" pitchFamily="18" charset="0"/>
              </a:rPr>
              <a:t>Clinical Psychologist</a:t>
            </a:r>
          </a:p>
          <a:p>
            <a:pPr algn="ctr"/>
            <a:r>
              <a:rPr lang="en-US" dirty="0" smtClean="0">
                <a:latin typeface="Times New Roman" pitchFamily="18" charset="0"/>
                <a:cs typeface="Times New Roman" pitchFamily="18" charset="0"/>
              </a:rPr>
              <a:t>SADAF SAJJAD</a:t>
            </a:r>
            <a:endParaRPr lang="en-US"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35403"/>
            <a:ext cx="8382000" cy="664797"/>
          </a:xfrm>
        </p:spPr>
        <p:txBody>
          <a:bodyPr/>
          <a:lstStyle/>
          <a:p>
            <a:r>
              <a:rPr lang="en-US" dirty="0" smtClean="0"/>
              <a:t>What is Aptitude?</a:t>
            </a:r>
            <a:endParaRPr lang="en-US" dirty="0"/>
          </a:p>
        </p:txBody>
      </p:sp>
      <p:sp>
        <p:nvSpPr>
          <p:cNvPr id="3" name="Text Placeholder 2"/>
          <p:cNvSpPr>
            <a:spLocks noGrp="1"/>
          </p:cNvSpPr>
          <p:nvPr>
            <p:ph type="body" sz="quarter" idx="10"/>
          </p:nvPr>
        </p:nvSpPr>
        <p:spPr>
          <a:xfrm>
            <a:off x="381000" y="2057400"/>
            <a:ext cx="8229600" cy="2590800"/>
          </a:xfrm>
        </p:spPr>
        <p:txBody>
          <a:bodyPr/>
          <a:lstStyle/>
          <a:p>
            <a:pPr algn="just">
              <a:lnSpc>
                <a:spcPct val="100000"/>
              </a:lnSpc>
            </a:pPr>
            <a:r>
              <a:rPr lang="en-US" sz="2400" dirty="0" smtClean="0">
                <a:latin typeface="Times New Roman" pitchFamily="18" charset="0"/>
                <a:cs typeface="Times New Roman" pitchFamily="18" charset="0"/>
              </a:rPr>
              <a:t>Suitability, natural ability, or capacity to learn; especially (in psychology) potential rather than existing capacity to perform some function, whether physical, mental, or a combination of the two, given the necessary education or training. (Oxford Index)</a:t>
            </a:r>
          </a:p>
        </p:txBody>
      </p:sp>
      <p:pic>
        <p:nvPicPr>
          <p:cNvPr id="1026" name="Picture 2" descr="C:\Users\3D\Downloads\Strategic-Aptitude-1024x1020.jpg"/>
          <p:cNvPicPr>
            <a:picLocks noChangeAspect="1" noChangeArrowheads="1"/>
          </p:cNvPicPr>
          <p:nvPr/>
        </p:nvPicPr>
        <p:blipFill>
          <a:blip r:embed="rId3" cstate="print"/>
          <a:srcRect/>
          <a:stretch>
            <a:fillRect/>
          </a:stretch>
        </p:blipFill>
        <p:spPr bwMode="auto">
          <a:xfrm>
            <a:off x="2743200" y="3657600"/>
            <a:ext cx="3581400" cy="2895600"/>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411552"/>
            <a:ext cx="5943600" cy="3693319"/>
          </a:xfrm>
        </p:spPr>
        <p:txBody>
          <a:bodyPr/>
          <a:lstStyle/>
          <a:p>
            <a:pPr algn="just">
              <a:lnSpc>
                <a:spcPct val="100000"/>
              </a:lnSpc>
            </a:pPr>
            <a:r>
              <a:rPr lang="en-US" sz="2400" dirty="0" smtClean="0">
                <a:latin typeface="Times New Roman" pitchFamily="18" charset="0"/>
                <a:cs typeface="Times New Roman" pitchFamily="18" charset="0"/>
              </a:rPr>
              <a:t>An </a:t>
            </a:r>
            <a:r>
              <a:rPr lang="en-US" sz="2400" b="1" dirty="0" smtClean="0">
                <a:latin typeface="Times New Roman" pitchFamily="18" charset="0"/>
                <a:cs typeface="Times New Roman" pitchFamily="18" charset="0"/>
              </a:rPr>
              <a:t>aptitude</a:t>
            </a:r>
            <a:r>
              <a:rPr lang="en-US" sz="2400" dirty="0" smtClean="0">
                <a:latin typeface="Times New Roman" pitchFamily="18" charset="0"/>
                <a:cs typeface="Times New Roman" pitchFamily="18" charset="0"/>
              </a:rPr>
              <a:t> is an innate inborn ability or capacity to learn to do a certain kind of work.</a:t>
            </a:r>
          </a:p>
          <a:p>
            <a:pPr algn="just">
              <a:lnSpc>
                <a:spcPct val="100000"/>
              </a:lnSpc>
            </a:pPr>
            <a:endParaRPr lang="en-US" sz="2400" dirty="0" smtClean="0">
              <a:latin typeface="Times New Roman" pitchFamily="18" charset="0"/>
              <a:cs typeface="Times New Roman" pitchFamily="18" charset="0"/>
            </a:endParaRPr>
          </a:p>
          <a:p>
            <a:pPr algn="just">
              <a:lnSpc>
                <a:spcPct val="100000"/>
              </a:lnSpc>
            </a:pPr>
            <a:r>
              <a:rPr lang="en-US" sz="2400" dirty="0" smtClean="0">
                <a:latin typeface="Times New Roman" pitchFamily="18" charset="0"/>
                <a:cs typeface="Times New Roman" pitchFamily="18" charset="0"/>
              </a:rPr>
              <a:t>The innate nature of aptitude is in contrast to achievement, which represents knowledge or ability that is gained</a:t>
            </a:r>
          </a:p>
          <a:p>
            <a:pPr algn="just">
              <a:lnSpc>
                <a:spcPct val="100000"/>
              </a:lnSpc>
            </a:pPr>
            <a:endParaRPr lang="en-US" sz="2400" dirty="0" smtClean="0">
              <a:latin typeface="Times New Roman" pitchFamily="18" charset="0"/>
              <a:cs typeface="Times New Roman" pitchFamily="18" charset="0"/>
            </a:endParaRPr>
          </a:p>
          <a:p>
            <a:pPr algn="just">
              <a:lnSpc>
                <a:spcPct val="100000"/>
              </a:lnSpc>
            </a:pPr>
            <a:r>
              <a:rPr lang="en-US" sz="2400" dirty="0" smtClean="0">
                <a:latin typeface="Times New Roman" pitchFamily="18" charset="0"/>
                <a:cs typeface="Times New Roman" pitchFamily="18" charset="0"/>
              </a:rPr>
              <a:t> Aptitudes may be physical or mental. </a:t>
            </a:r>
          </a:p>
          <a:p>
            <a:pPr algn="just">
              <a:lnSpc>
                <a:spcPct val="100000"/>
              </a:lnSpc>
            </a:pPr>
            <a:endParaRPr lang="en-US" sz="2400" dirty="0" smtClean="0">
              <a:latin typeface="Times New Roman" pitchFamily="18" charset="0"/>
              <a:cs typeface="Times New Roman" pitchFamily="18" charset="0"/>
            </a:endParaRPr>
          </a:p>
        </p:txBody>
      </p:sp>
      <p:pic>
        <p:nvPicPr>
          <p:cNvPr id="2051" name="Picture 3" descr="C:\Users\3D\Downloads\canstock12351686.jpg"/>
          <p:cNvPicPr>
            <a:picLocks noChangeAspect="1" noChangeArrowheads="1"/>
          </p:cNvPicPr>
          <p:nvPr/>
        </p:nvPicPr>
        <p:blipFill>
          <a:blip r:embed="rId3" cstate="print"/>
          <a:srcRect/>
          <a:stretch>
            <a:fillRect/>
          </a:stretch>
        </p:blipFill>
        <p:spPr bwMode="auto">
          <a:xfrm>
            <a:off x="6629400" y="1371600"/>
            <a:ext cx="1905000" cy="1905000"/>
          </a:xfrm>
          <a:prstGeom prst="rect">
            <a:avLst/>
          </a:prstGeom>
          <a:noFill/>
        </p:spPr>
      </p:pic>
      <p:pic>
        <p:nvPicPr>
          <p:cNvPr id="2052" name="Picture 4" descr="C:\Users\3D\Downloads\images (11).jpg"/>
          <p:cNvPicPr>
            <a:picLocks noChangeAspect="1" noChangeArrowheads="1"/>
          </p:cNvPicPr>
          <p:nvPr/>
        </p:nvPicPr>
        <p:blipFill>
          <a:blip r:embed="rId4" cstate="print"/>
          <a:srcRect/>
          <a:stretch>
            <a:fillRect/>
          </a:stretch>
        </p:blipFill>
        <p:spPr bwMode="auto">
          <a:xfrm>
            <a:off x="6553200" y="3810000"/>
            <a:ext cx="1914525" cy="2390775"/>
          </a:xfrm>
          <a:prstGeom prst="rect">
            <a:avLst/>
          </a:prstGeom>
          <a:noFill/>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382000" cy="664797"/>
          </a:xfrm>
        </p:spPr>
        <p:txBody>
          <a:bodyPr/>
          <a:lstStyle/>
          <a:p>
            <a:r>
              <a:rPr lang="en-US" dirty="0" smtClean="0"/>
              <a:t>Example of Physical Aptitude</a:t>
            </a:r>
            <a:endParaRPr lang="en-US" dirty="0"/>
          </a:p>
        </p:txBody>
      </p:sp>
      <p:pic>
        <p:nvPicPr>
          <p:cNvPr id="4" name="Video 1-Physical Aptitude Test.mp4">
            <a:hlinkClick r:id="" action="ppaction://media"/>
          </p:cNvPr>
          <p:cNvPicPr>
            <a:picLocks noRot="1" noChangeAspect="1"/>
          </p:cNvPicPr>
          <p:nvPr>
            <a:videoFile r:link="rId1"/>
          </p:nvPr>
        </p:nvPicPr>
        <p:blipFill>
          <a:blip r:embed="rId4" cstate="print"/>
          <a:stretch>
            <a:fillRect/>
          </a:stretch>
        </p:blipFill>
        <p:spPr>
          <a:xfrm>
            <a:off x="3048000" y="2286000"/>
            <a:ext cx="3048000" cy="2286000"/>
          </a:xfrm>
          <a:prstGeom prst="rect">
            <a:avLst/>
          </a:prstGeom>
        </p:spPr>
      </p:pic>
      <p:sp>
        <p:nvSpPr>
          <p:cNvPr id="5" name="TextBox 4"/>
          <p:cNvSpPr txBox="1"/>
          <p:nvPr/>
        </p:nvSpPr>
        <p:spPr>
          <a:xfrm>
            <a:off x="7391400" y="5410200"/>
            <a:ext cx="898003" cy="369332"/>
          </a:xfrm>
          <a:prstGeom prst="rect">
            <a:avLst/>
          </a:prstGeom>
          <a:noFill/>
        </p:spPr>
        <p:txBody>
          <a:bodyPr wrap="none" rtlCol="0">
            <a:spAutoFit/>
          </a:bodyPr>
          <a:lstStyle/>
          <a:p>
            <a:r>
              <a:rPr lang="en-US" dirty="0" smtClean="0"/>
              <a:t>Video 1</a:t>
            </a:r>
            <a:endParaRPr lang="en-US" dirty="0"/>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52400" y="990600"/>
            <a:ext cx="5562600" cy="5613845"/>
          </a:xfrm>
        </p:spPr>
        <p:txBody>
          <a:bodyPr/>
          <a:lstStyle/>
          <a:p>
            <a:pPr algn="just"/>
            <a:r>
              <a:rPr lang="en-US" sz="2400" dirty="0" smtClean="0">
                <a:latin typeface="Times New Roman" pitchFamily="18" charset="0"/>
                <a:cs typeface="Times New Roman" pitchFamily="18" charset="0"/>
              </a:rPr>
              <a:t>Aptitude refers to those qualities characterizing a persons way of behavior which serve to indicate how well he can learn to meet &amp; solve a certain specified kinds of problem.</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Individual possess certain specific aptitude or ability in addition to intellectual abilities or intelligence, which helps them to achieve success in some specific occupations or activities.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Thus aptitude means specific ability or capacity distinct from general intellectual ability that helps to acquire proficiency or achievement in specific field.</a:t>
            </a:r>
            <a:endParaRPr lang="en-US" sz="2400" dirty="0">
              <a:latin typeface="Times New Roman" pitchFamily="18" charset="0"/>
              <a:cs typeface="Times New Roman" pitchFamily="18" charset="0"/>
            </a:endParaRPr>
          </a:p>
        </p:txBody>
      </p:sp>
      <p:pic>
        <p:nvPicPr>
          <p:cNvPr id="7170" name="Picture 2" descr="C:\Users\3D\Pictures\images (9).jpg"/>
          <p:cNvPicPr>
            <a:picLocks noChangeAspect="1" noChangeArrowheads="1"/>
          </p:cNvPicPr>
          <p:nvPr/>
        </p:nvPicPr>
        <p:blipFill>
          <a:blip r:embed="rId3" cstate="print"/>
          <a:srcRect/>
          <a:stretch>
            <a:fillRect/>
          </a:stretch>
        </p:blipFill>
        <p:spPr bwMode="auto">
          <a:xfrm>
            <a:off x="5867400" y="3962400"/>
            <a:ext cx="3048000" cy="2438400"/>
          </a:xfrm>
          <a:prstGeom prst="rect">
            <a:avLst/>
          </a:prstGeom>
          <a:noFill/>
        </p:spPr>
      </p:pic>
      <p:pic>
        <p:nvPicPr>
          <p:cNvPr id="7171" name="Picture 3" descr="C:\Users\3D\Downloads\Cliparts_(examples).png"/>
          <p:cNvPicPr>
            <a:picLocks noChangeAspect="1" noChangeArrowheads="1"/>
          </p:cNvPicPr>
          <p:nvPr/>
        </p:nvPicPr>
        <p:blipFill>
          <a:blip r:embed="rId4" cstate="print"/>
          <a:srcRect/>
          <a:stretch>
            <a:fillRect/>
          </a:stretch>
        </p:blipFill>
        <p:spPr bwMode="auto">
          <a:xfrm>
            <a:off x="5943600" y="1066800"/>
            <a:ext cx="3048000" cy="2286000"/>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28600" y="1411552"/>
            <a:ext cx="6096000" cy="5217848"/>
          </a:xfrm>
        </p:spPr>
        <p:txBody>
          <a:bodyPr/>
          <a:lstStyle/>
          <a:p>
            <a:pPr algn="just"/>
            <a:r>
              <a:rPr lang="en-US" sz="2400" dirty="0" smtClean="0">
                <a:latin typeface="Times New Roman" pitchFamily="18" charset="0"/>
                <a:cs typeface="Times New Roman" pitchFamily="18" charset="0"/>
              </a:rPr>
              <a:t>Aptitude can be defined as individual differences that are related to subsequent learning during a fixed time frame.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learning or acquisition of knowledge or skills can occur in a formal intervention (training or education) or in an informal setting (experience or mentoring).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This definition can be fruitfully narrowed by specifying the domain of individual differences (cognitive, non-cognitive) and the type of relationship (i.e., rate, accuracy) with learning.</a:t>
            </a:r>
            <a:r>
              <a:rPr lang="en-US" dirty="0" smtClean="0"/>
              <a:t> </a:t>
            </a:r>
            <a:endParaRPr lang="en-US" dirty="0"/>
          </a:p>
        </p:txBody>
      </p:sp>
      <p:pic>
        <p:nvPicPr>
          <p:cNvPr id="3074" name="Picture 2" descr="C:\Users\3D\Downloads\images (8).jpg"/>
          <p:cNvPicPr>
            <a:picLocks noChangeAspect="1" noChangeArrowheads="1"/>
          </p:cNvPicPr>
          <p:nvPr/>
        </p:nvPicPr>
        <p:blipFill>
          <a:blip r:embed="rId3" cstate="print"/>
          <a:srcRect/>
          <a:stretch>
            <a:fillRect/>
          </a:stretch>
        </p:blipFill>
        <p:spPr bwMode="auto">
          <a:xfrm>
            <a:off x="6543675" y="1447800"/>
            <a:ext cx="2447925" cy="1866900"/>
          </a:xfrm>
          <a:prstGeom prst="rect">
            <a:avLst/>
          </a:prstGeom>
          <a:noFill/>
        </p:spPr>
      </p:pic>
      <p:pic>
        <p:nvPicPr>
          <p:cNvPr id="3075" name="Picture 3" descr="C:\Users\3D\Downloads\images (10).jpg"/>
          <p:cNvPicPr>
            <a:picLocks noChangeAspect="1" noChangeArrowheads="1"/>
          </p:cNvPicPr>
          <p:nvPr/>
        </p:nvPicPr>
        <p:blipFill>
          <a:blip r:embed="rId4" cstate="print"/>
          <a:srcRect/>
          <a:stretch>
            <a:fillRect/>
          </a:stretch>
        </p:blipFill>
        <p:spPr bwMode="auto">
          <a:xfrm>
            <a:off x="6629400" y="3962400"/>
            <a:ext cx="2143125" cy="2143125"/>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411552"/>
            <a:ext cx="5943600" cy="4690515"/>
          </a:xfrm>
        </p:spPr>
        <p:txBody>
          <a:bodyPr/>
          <a:lstStyle/>
          <a:p>
            <a:pPr algn="just"/>
            <a:r>
              <a:rPr lang="en-US" sz="2400" dirty="0" smtClean="0">
                <a:latin typeface="Times New Roman" pitchFamily="18" charset="0"/>
                <a:cs typeface="Times New Roman" pitchFamily="18" charset="0"/>
              </a:rPr>
              <a:t>Numerous individual differences are related to learning, including cognitive abilities, personality traits, interests, and values.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All of these can be considered aptitudes, and all can be evaluated in work, school, or a vocational contexts.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Aptitudes are discussed most commonly in reference to cognitive abilities within a formal educational or training context where the learning is labeled achievement. </a:t>
            </a:r>
          </a:p>
          <a:p>
            <a:endParaRPr lang="en-US" sz="2400" dirty="0" smtClean="0">
              <a:latin typeface="Times New Roman" pitchFamily="18" charset="0"/>
              <a:cs typeface="Times New Roman" pitchFamily="18" charset="0"/>
            </a:endParaRPr>
          </a:p>
        </p:txBody>
      </p:sp>
      <p:pic>
        <p:nvPicPr>
          <p:cNvPr id="5122" name="Picture 2" descr="C:\Users\3D\Downloads\images (2).jpg"/>
          <p:cNvPicPr>
            <a:picLocks noChangeAspect="1" noChangeArrowheads="1"/>
          </p:cNvPicPr>
          <p:nvPr/>
        </p:nvPicPr>
        <p:blipFill>
          <a:blip r:embed="rId3" cstate="print"/>
          <a:srcRect/>
          <a:stretch>
            <a:fillRect/>
          </a:stretch>
        </p:blipFill>
        <p:spPr bwMode="auto">
          <a:xfrm>
            <a:off x="6781800" y="1295400"/>
            <a:ext cx="1981200" cy="2286000"/>
          </a:xfrm>
          <a:prstGeom prst="rect">
            <a:avLst/>
          </a:prstGeom>
          <a:noFill/>
        </p:spPr>
      </p:pic>
      <p:pic>
        <p:nvPicPr>
          <p:cNvPr id="5125" name="Picture 5" descr="C:\Users\3D\Downloads\images (12).jpg"/>
          <p:cNvPicPr>
            <a:picLocks noChangeAspect="1" noChangeArrowheads="1"/>
          </p:cNvPicPr>
          <p:nvPr/>
        </p:nvPicPr>
        <p:blipFill>
          <a:blip r:embed="rId4" cstate="print"/>
          <a:srcRect/>
          <a:stretch>
            <a:fillRect/>
          </a:stretch>
        </p:blipFill>
        <p:spPr bwMode="auto">
          <a:xfrm>
            <a:off x="6629400" y="4191000"/>
            <a:ext cx="2143125" cy="2143125"/>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9203"/>
            <a:ext cx="8382000" cy="664797"/>
          </a:xfrm>
        </p:spPr>
        <p:txBody>
          <a:bodyPr/>
          <a:lstStyle/>
          <a:p>
            <a:r>
              <a:rPr lang="en-US" dirty="0"/>
              <a:t>Aptitudes are </a:t>
            </a:r>
            <a:r>
              <a:rPr lang="en-US" dirty="0" smtClean="0"/>
              <a:t>Natural Abilities</a:t>
            </a:r>
            <a:endParaRPr lang="en-US" dirty="0"/>
          </a:p>
        </p:txBody>
      </p:sp>
      <p:sp>
        <p:nvSpPr>
          <p:cNvPr id="3" name="Text Placeholder 2"/>
          <p:cNvSpPr>
            <a:spLocks noGrp="1"/>
          </p:cNvSpPr>
          <p:nvPr>
            <p:ph type="body" sz="quarter" idx="10"/>
          </p:nvPr>
        </p:nvSpPr>
        <p:spPr>
          <a:xfrm>
            <a:off x="228600" y="1772079"/>
            <a:ext cx="8229600" cy="3028521"/>
          </a:xfrm>
        </p:spPr>
        <p:txBody>
          <a:bodyPr/>
          <a:lstStyle/>
          <a:p>
            <a:pPr algn="just"/>
            <a:r>
              <a:rPr lang="en-US" sz="2400" dirty="0" smtClean="0">
                <a:latin typeface="Times New Roman" pitchFamily="18" charset="0"/>
                <a:cs typeface="Times New Roman" pitchFamily="18" charset="0"/>
              </a:rPr>
              <a:t>Aptitudes are natural talents, special abilities for doing, or learning to do, certain kinds of things easily and quickly.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They have little to do with knowledge or culture, or education, or even interests.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They have to do with heredity. </a:t>
            </a:r>
          </a:p>
          <a:p>
            <a:pPr algn="just"/>
            <a:endParaRPr lang="en-US" sz="2400" dirty="0" smtClean="0">
              <a:latin typeface="Times New Roman" pitchFamily="18" charset="0"/>
              <a:cs typeface="Times New Roman" pitchFamily="18" charset="0"/>
            </a:endParaRPr>
          </a:p>
        </p:txBody>
      </p:sp>
      <p:pic>
        <p:nvPicPr>
          <p:cNvPr id="4100" name="Picture 4" descr="C:\Users\3D\Downloads\images (7).jpg"/>
          <p:cNvPicPr>
            <a:picLocks noChangeAspect="1" noChangeArrowheads="1"/>
          </p:cNvPicPr>
          <p:nvPr/>
        </p:nvPicPr>
        <p:blipFill>
          <a:blip r:embed="rId3" cstate="print"/>
          <a:srcRect/>
          <a:stretch>
            <a:fillRect/>
          </a:stretch>
        </p:blipFill>
        <p:spPr bwMode="auto">
          <a:xfrm>
            <a:off x="5105400" y="4572000"/>
            <a:ext cx="2000250" cy="2028825"/>
          </a:xfrm>
          <a:prstGeom prst="rect">
            <a:avLst/>
          </a:prstGeom>
          <a:noFill/>
        </p:spPr>
      </p:pic>
      <p:pic>
        <p:nvPicPr>
          <p:cNvPr id="4101" name="Picture 5" descr="C:\Users\3D\Downloads\64918-Royalty-Free-RF-Clipart-Illustration-Of-A-Happy-Little-Girl-Sitting-On-The-Floor-And-Coloring.jpg"/>
          <p:cNvPicPr>
            <a:picLocks noChangeAspect="1" noChangeArrowheads="1"/>
          </p:cNvPicPr>
          <p:nvPr/>
        </p:nvPicPr>
        <p:blipFill>
          <a:blip r:embed="rId4" cstate="print"/>
          <a:srcRect/>
          <a:stretch>
            <a:fillRect/>
          </a:stretch>
        </p:blipFill>
        <p:spPr bwMode="auto">
          <a:xfrm>
            <a:off x="1752600" y="4572000"/>
            <a:ext cx="2159414" cy="2071688"/>
          </a:xfrm>
          <a:prstGeom prst="rect">
            <a:avLst/>
          </a:prstGeo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82000" cy="664797"/>
          </a:xfrm>
        </p:spPr>
        <p:txBody>
          <a:bodyPr/>
          <a:lstStyle/>
          <a:p>
            <a:r>
              <a:rPr lang="en-US" dirty="0"/>
              <a:t>Aptitudes are </a:t>
            </a:r>
            <a:r>
              <a:rPr lang="en-US" dirty="0" smtClean="0"/>
              <a:t>Natural Abilities</a:t>
            </a:r>
            <a:endParaRPr lang="en-US" dirty="0"/>
          </a:p>
        </p:txBody>
      </p:sp>
      <p:sp>
        <p:nvSpPr>
          <p:cNvPr id="3" name="Text Placeholder 2"/>
          <p:cNvSpPr>
            <a:spLocks noGrp="1"/>
          </p:cNvSpPr>
          <p:nvPr>
            <p:ph type="body" sz="quarter" idx="10"/>
          </p:nvPr>
        </p:nvSpPr>
        <p:spPr>
          <a:xfrm>
            <a:off x="152400" y="1524000"/>
            <a:ext cx="6324600" cy="5429179"/>
          </a:xfrm>
        </p:spPr>
        <p:txBody>
          <a:bodyPr/>
          <a:lstStyle/>
          <a:p>
            <a:pPr algn="just"/>
            <a:r>
              <a:rPr lang="en-US" sz="2400" dirty="0" smtClean="0">
                <a:latin typeface="Times New Roman" pitchFamily="18" charset="0"/>
                <a:cs typeface="Times New Roman" pitchFamily="18" charset="0"/>
              </a:rPr>
              <a:t>Musical talent and artistic talent are examples of such aptitudes.</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Some people can paint beautifully but cannot carry a tune. Others are good at talking to people but slow at paperwork.</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Still others can easily repair a car but find writing difficult.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These basic differences among people are important factors in making one person satisfied as a banker, another satisfied as an engineer, and still another satisfied working as an editor.  </a:t>
            </a:r>
          </a:p>
        </p:txBody>
      </p:sp>
      <p:pic>
        <p:nvPicPr>
          <p:cNvPr id="6" name="Picture 2" descr="C:\Users\3D\Downloads\251828_580590981955925_847468348_n-300x200.jpg"/>
          <p:cNvPicPr>
            <a:picLocks noChangeAspect="1" noChangeArrowheads="1"/>
          </p:cNvPicPr>
          <p:nvPr/>
        </p:nvPicPr>
        <p:blipFill>
          <a:blip r:embed="rId3" cstate="print"/>
          <a:srcRect/>
          <a:stretch>
            <a:fillRect/>
          </a:stretch>
        </p:blipFill>
        <p:spPr bwMode="auto">
          <a:xfrm>
            <a:off x="6629400" y="4572000"/>
            <a:ext cx="2362200" cy="1905000"/>
          </a:xfrm>
          <a:prstGeom prst="rect">
            <a:avLst/>
          </a:prstGeom>
          <a:noFill/>
        </p:spPr>
      </p:pic>
      <p:pic>
        <p:nvPicPr>
          <p:cNvPr id="7" name="Picture 3" descr="C:\Users\3D\Downloads\images (6).jpg"/>
          <p:cNvPicPr>
            <a:picLocks noChangeAspect="1" noChangeArrowheads="1"/>
          </p:cNvPicPr>
          <p:nvPr/>
        </p:nvPicPr>
        <p:blipFill>
          <a:blip r:embed="rId4" cstate="print"/>
          <a:srcRect/>
          <a:stretch>
            <a:fillRect/>
          </a:stretch>
        </p:blipFill>
        <p:spPr bwMode="auto">
          <a:xfrm>
            <a:off x="6629400" y="1828800"/>
            <a:ext cx="2362200" cy="2209800"/>
          </a:xfrm>
          <a:prstGeom prst="rect">
            <a:avLst/>
          </a:prstGeom>
          <a:noFill/>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382000" cy="664797"/>
          </a:xfrm>
        </p:spPr>
        <p:txBody>
          <a:bodyPr/>
          <a:lstStyle/>
          <a:p>
            <a:r>
              <a:rPr lang="en-US" dirty="0"/>
              <a:t>Aptitudes are Natural Abilities</a:t>
            </a:r>
          </a:p>
        </p:txBody>
      </p:sp>
      <p:pic>
        <p:nvPicPr>
          <p:cNvPr id="4" name="Video 2-Mechanical aptitude.mp4">
            <a:hlinkClick r:id="" action="ppaction://media"/>
          </p:cNvPr>
          <p:cNvPicPr>
            <a:picLocks noRot="1" noChangeAspect="1"/>
          </p:cNvPicPr>
          <p:nvPr>
            <a:videoFile r:link="rId1"/>
          </p:nvPr>
        </p:nvPicPr>
        <p:blipFill>
          <a:blip r:embed="rId4" cstate="print"/>
          <a:stretch>
            <a:fillRect/>
          </a:stretch>
        </p:blipFill>
        <p:spPr>
          <a:xfrm>
            <a:off x="3048000" y="2286000"/>
            <a:ext cx="3048000" cy="2286000"/>
          </a:xfrm>
          <a:prstGeom prst="rect">
            <a:avLst/>
          </a:prstGeom>
        </p:spPr>
      </p:pic>
      <p:sp>
        <p:nvSpPr>
          <p:cNvPr id="5" name="TextBox 4"/>
          <p:cNvSpPr txBox="1"/>
          <p:nvPr/>
        </p:nvSpPr>
        <p:spPr>
          <a:xfrm>
            <a:off x="7162800" y="5257800"/>
            <a:ext cx="898003" cy="369332"/>
          </a:xfrm>
          <a:prstGeom prst="rect">
            <a:avLst/>
          </a:prstGeom>
          <a:noFill/>
        </p:spPr>
        <p:txBody>
          <a:bodyPr wrap="none" rtlCol="0">
            <a:spAutoFit/>
          </a:bodyPr>
          <a:lstStyle/>
          <a:p>
            <a:r>
              <a:rPr lang="en-US" dirty="0" smtClean="0"/>
              <a:t>Video 2</a:t>
            </a:r>
            <a:endParaRPr lang="en-US" dirty="0"/>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3D\Downloads\images (15).jpg"/>
          <p:cNvPicPr>
            <a:picLocks noChangeAspect="1" noChangeArrowheads="1"/>
          </p:cNvPicPr>
          <p:nvPr/>
        </p:nvPicPr>
        <p:blipFill>
          <a:blip r:embed="rId3" cstate="print"/>
          <a:srcRect/>
          <a:stretch>
            <a:fillRect/>
          </a:stretch>
        </p:blipFill>
        <p:spPr bwMode="auto">
          <a:xfrm>
            <a:off x="6654800" y="4038600"/>
            <a:ext cx="2413000" cy="2266950"/>
          </a:xfrm>
          <a:prstGeom prst="rect">
            <a:avLst/>
          </a:prstGeom>
          <a:noFill/>
        </p:spPr>
      </p:pic>
      <p:sp>
        <p:nvSpPr>
          <p:cNvPr id="2" name="Title 1"/>
          <p:cNvSpPr>
            <a:spLocks noGrp="1"/>
          </p:cNvSpPr>
          <p:nvPr>
            <p:ph type="title"/>
          </p:nvPr>
        </p:nvSpPr>
        <p:spPr>
          <a:xfrm>
            <a:off x="304800" y="783003"/>
            <a:ext cx="8382000" cy="664797"/>
          </a:xfrm>
        </p:spPr>
        <p:txBody>
          <a:bodyPr/>
          <a:lstStyle/>
          <a:p>
            <a:r>
              <a:rPr lang="en-US" dirty="0">
                <a:effectLst/>
              </a:rPr>
              <a:t>Skills, Abilities and </a:t>
            </a:r>
            <a:r>
              <a:rPr lang="en-US" dirty="0" smtClean="0">
                <a:effectLst/>
              </a:rPr>
              <a:t>Aptitudes</a:t>
            </a:r>
            <a:endParaRPr lang="en-US" dirty="0">
              <a:effectLst/>
            </a:endParaRPr>
          </a:p>
        </p:txBody>
      </p:sp>
      <p:sp>
        <p:nvSpPr>
          <p:cNvPr id="3" name="Text Placeholder 2"/>
          <p:cNvSpPr>
            <a:spLocks noGrp="1"/>
          </p:cNvSpPr>
          <p:nvPr>
            <p:ph type="body" sz="quarter" idx="10"/>
          </p:nvPr>
        </p:nvSpPr>
        <p:spPr>
          <a:xfrm>
            <a:off x="228600" y="1371600"/>
            <a:ext cx="6553200" cy="4648200"/>
          </a:xfrm>
        </p:spPr>
        <p:txBody>
          <a:bodyPr/>
          <a:lstStyle/>
          <a:p>
            <a:pPr algn="just"/>
            <a:r>
              <a:rPr lang="en-US" sz="2400" dirty="0" smtClean="0">
                <a:latin typeface="Times New Roman" pitchFamily="18" charset="0"/>
                <a:cs typeface="Times New Roman" pitchFamily="18" charset="0"/>
              </a:rPr>
              <a:t>Skills, abilities, and </a:t>
            </a:r>
            <a:r>
              <a:rPr lang="en-US" sz="2400" b="1" dirty="0" smtClean="0">
                <a:latin typeface="Times New Roman" pitchFamily="18" charset="0"/>
                <a:cs typeface="Times New Roman" pitchFamily="18" charset="0"/>
              </a:rPr>
              <a:t>aptitudes</a:t>
            </a:r>
            <a:r>
              <a:rPr lang="en-US" sz="2400" dirty="0" smtClean="0">
                <a:latin typeface="Times New Roman" pitchFamily="18" charset="0"/>
                <a:cs typeface="Times New Roman" pitchFamily="18" charset="0"/>
              </a:rPr>
              <a:t> are similarly related but distinct, descriptions of what a person can do, and should not be conflated.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Skills are a backward looking description. Skills describe what a person has learned to do in the past.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Abilities are a present description. Abilities describe what a person can do now.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Aptitudes are a forward looking description. Aptitudes describe what a person has the ability to do in the future. They describe what a person can learn to do.</a:t>
            </a:r>
            <a:endParaRPr lang="en-US" sz="2400" dirty="0">
              <a:latin typeface="Times New Roman" pitchFamily="18" charset="0"/>
              <a:cs typeface="Times New Roman" pitchFamily="18" charset="0"/>
            </a:endParaRPr>
          </a:p>
        </p:txBody>
      </p:sp>
      <p:pic>
        <p:nvPicPr>
          <p:cNvPr id="8195" name="Picture 3" descr="C:\Users\3D\Downloads\images (14).jpg"/>
          <p:cNvPicPr>
            <a:picLocks noChangeAspect="1" noChangeArrowheads="1"/>
          </p:cNvPicPr>
          <p:nvPr/>
        </p:nvPicPr>
        <p:blipFill>
          <a:blip r:embed="rId4" cstate="print"/>
          <a:srcRect/>
          <a:stretch>
            <a:fillRect/>
          </a:stretch>
        </p:blipFill>
        <p:spPr bwMode="auto">
          <a:xfrm>
            <a:off x="6991350" y="1295400"/>
            <a:ext cx="2000250" cy="2514600"/>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35403"/>
            <a:ext cx="8382000" cy="664797"/>
          </a:xfrm>
        </p:spPr>
        <p:txBody>
          <a:bodyPr/>
          <a:lstStyle/>
          <a:p>
            <a:r>
              <a:rPr lang="en-US" dirty="0" smtClean="0"/>
              <a:t>Aptitude and Intelligence</a:t>
            </a:r>
            <a:endParaRPr lang="en-US" dirty="0"/>
          </a:p>
        </p:txBody>
      </p:sp>
      <p:sp>
        <p:nvSpPr>
          <p:cNvPr id="3" name="Text Placeholder 2"/>
          <p:cNvSpPr>
            <a:spLocks noGrp="1"/>
          </p:cNvSpPr>
          <p:nvPr>
            <p:ph type="body" sz="quarter" idx="10"/>
          </p:nvPr>
        </p:nvSpPr>
        <p:spPr>
          <a:xfrm>
            <a:off x="228600" y="1828800"/>
            <a:ext cx="5638800" cy="4724400"/>
          </a:xfrm>
        </p:spPr>
        <p:txBody>
          <a:bodyPr/>
          <a:lstStyle/>
          <a:p>
            <a:pPr algn="just"/>
            <a:r>
              <a:rPr lang="en-US" sz="2400" dirty="0" smtClean="0">
                <a:latin typeface="Times New Roman" pitchFamily="18" charset="0"/>
                <a:cs typeface="Times New Roman" pitchFamily="18" charset="0"/>
              </a:rPr>
              <a:t>Aptitude and intelligence quotient are related, and in some ways opposite views of human mental ability.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Whereas intelligence quotient sees intelligence as being a single measurable characteristic affecting all mental ability, aptitude refers to one of many different characteristics which can be independent of each other, such as aptitude for military flight, air traffic control, or computer programming. </a:t>
            </a:r>
            <a:endParaRPr lang="en-US" sz="2400" dirty="0">
              <a:latin typeface="Times New Roman" pitchFamily="18" charset="0"/>
              <a:cs typeface="Times New Roman" pitchFamily="18" charset="0"/>
            </a:endParaRPr>
          </a:p>
        </p:txBody>
      </p:sp>
      <p:pic>
        <p:nvPicPr>
          <p:cNvPr id="6146" name="Picture 2" descr="C:\Users\3D\Downloads\canstock1869721.jpg"/>
          <p:cNvPicPr>
            <a:picLocks noChangeAspect="1" noChangeArrowheads="1"/>
          </p:cNvPicPr>
          <p:nvPr/>
        </p:nvPicPr>
        <p:blipFill>
          <a:blip r:embed="rId3" cstate="print"/>
          <a:srcRect/>
          <a:stretch>
            <a:fillRect/>
          </a:stretch>
        </p:blipFill>
        <p:spPr bwMode="auto">
          <a:xfrm>
            <a:off x="6324600" y="1600200"/>
            <a:ext cx="2209800" cy="2209800"/>
          </a:xfrm>
          <a:prstGeom prst="rect">
            <a:avLst/>
          </a:prstGeom>
          <a:noFill/>
        </p:spPr>
      </p:pic>
      <p:pic>
        <p:nvPicPr>
          <p:cNvPr id="6147" name="Picture 3" descr="C:\Users\3D\Downloads\images (3).jpg"/>
          <p:cNvPicPr>
            <a:picLocks noChangeAspect="1" noChangeArrowheads="1"/>
          </p:cNvPicPr>
          <p:nvPr/>
        </p:nvPicPr>
        <p:blipFill>
          <a:blip r:embed="rId4" cstate="print"/>
          <a:srcRect/>
          <a:stretch>
            <a:fillRect/>
          </a:stretch>
        </p:blipFill>
        <p:spPr bwMode="auto">
          <a:xfrm>
            <a:off x="6248400" y="4495800"/>
            <a:ext cx="2619375" cy="1743075"/>
          </a:xfrm>
          <a:prstGeom prst="rect">
            <a:avLst/>
          </a:prstGeom>
          <a:noFill/>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11603"/>
            <a:ext cx="8382000" cy="664797"/>
          </a:xfrm>
        </p:spPr>
        <p:txBody>
          <a:bodyPr/>
          <a:lstStyle/>
          <a:p>
            <a:r>
              <a:rPr lang="en-US" dirty="0" smtClean="0"/>
              <a:t>Aptitude and Motivation</a:t>
            </a:r>
            <a:endParaRPr lang="en-US" dirty="0"/>
          </a:p>
        </p:txBody>
      </p:sp>
      <p:sp>
        <p:nvSpPr>
          <p:cNvPr id="3" name="Text Placeholder 2"/>
          <p:cNvSpPr>
            <a:spLocks noGrp="1"/>
          </p:cNvSpPr>
          <p:nvPr>
            <p:ph type="body" sz="quarter" idx="10"/>
          </p:nvPr>
        </p:nvSpPr>
        <p:spPr>
          <a:xfrm>
            <a:off x="381000" y="1844016"/>
            <a:ext cx="8382000" cy="4099584"/>
          </a:xfrm>
        </p:spPr>
        <p:txBody>
          <a:bodyPr/>
          <a:lstStyle/>
          <a:p>
            <a:pPr algn="just"/>
            <a:r>
              <a:rPr lang="en-US" sz="2400" dirty="0" smtClean="0">
                <a:latin typeface="Times New Roman" pitchFamily="18" charset="0"/>
                <a:cs typeface="Times New Roman" pitchFamily="18" charset="0"/>
              </a:rPr>
              <a:t>Aptitudes have an important impact on motivation as it feels good to use a high aptitude, thus reinforcing operating that way.</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Feeling good about using yourself in a particular way is almost certainly related to the production of endorphins.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Not only pain killers, endorphins are also known to be mood regulators.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There are probably as many endorphin types as there are aptitudes.</a:t>
            </a:r>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35403"/>
            <a:ext cx="8382000" cy="664797"/>
          </a:xfrm>
        </p:spPr>
        <p:txBody>
          <a:bodyPr/>
          <a:lstStyle/>
          <a:p>
            <a:r>
              <a:rPr lang="en-US" dirty="0" smtClean="0"/>
              <a:t>Aptitude and Motivation</a:t>
            </a:r>
            <a:endParaRPr lang="en-US" dirty="0"/>
          </a:p>
        </p:txBody>
      </p:sp>
      <p:sp>
        <p:nvSpPr>
          <p:cNvPr id="3" name="Text Placeholder 2"/>
          <p:cNvSpPr>
            <a:spLocks noGrp="1"/>
          </p:cNvSpPr>
          <p:nvPr>
            <p:ph type="body" sz="quarter" idx="10"/>
          </p:nvPr>
        </p:nvSpPr>
        <p:spPr>
          <a:xfrm>
            <a:off x="381000" y="1844016"/>
            <a:ext cx="8382000" cy="4099584"/>
          </a:xfrm>
        </p:spPr>
        <p:txBody>
          <a:bodyPr/>
          <a:lstStyle/>
          <a:p>
            <a:pPr algn="just"/>
            <a:r>
              <a:rPr lang="en-US" sz="2400" dirty="0" smtClean="0">
                <a:latin typeface="Times New Roman" pitchFamily="18" charset="0"/>
                <a:cs typeface="Times New Roman" pitchFamily="18" charset="0"/>
              </a:rPr>
              <a:t>Some of the feelings associated with strong talents are negative.</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An unused aptitude is a source of frustration and restlessness.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Ongoing in its functioning, an unused aptitude must either be stifled or ignored. It takes energy to stifle a part of yourself and to neutralize or ignore a natural and ongoing tendency. It also doesn't feel good. This takes its toll in the long run.</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Motivational energy seems to be finite--the extra effort needed to stifle a part of yourself is an important factor in burnout.</a:t>
            </a:r>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35403"/>
            <a:ext cx="8382000" cy="664797"/>
          </a:xfrm>
        </p:spPr>
        <p:txBody>
          <a:bodyPr/>
          <a:lstStyle/>
          <a:p>
            <a:r>
              <a:rPr lang="en-US" dirty="0" smtClean="0"/>
              <a:t>Low-Aptitude</a:t>
            </a:r>
            <a:endParaRPr lang="en-US" dirty="0"/>
          </a:p>
        </p:txBody>
      </p:sp>
      <p:sp>
        <p:nvSpPr>
          <p:cNvPr id="3" name="Text Placeholder 2"/>
          <p:cNvSpPr>
            <a:spLocks noGrp="1"/>
          </p:cNvSpPr>
          <p:nvPr>
            <p:ph type="body" sz="quarter" idx="10"/>
          </p:nvPr>
        </p:nvSpPr>
        <p:spPr>
          <a:xfrm>
            <a:off x="381000" y="1777555"/>
            <a:ext cx="8382000" cy="5613845"/>
          </a:xfrm>
        </p:spPr>
        <p:txBody>
          <a:bodyPr/>
          <a:lstStyle/>
          <a:p>
            <a:pPr algn="just"/>
            <a:r>
              <a:rPr lang="en-US" sz="2400" dirty="0" smtClean="0">
                <a:latin typeface="Times New Roman" pitchFamily="18" charset="0"/>
                <a:cs typeface="Times New Roman" pitchFamily="18" charset="0"/>
              </a:rPr>
              <a:t>Low-aptitudes are also important.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Almost anyone can learn to do a task or pass a class by rote, but if the gut level "knowing" is lacking, performance is inferior to those who have the knack (other factors being equal).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Without that deep level of knowing or understanding, self-confidence is lower. If people don't have a gut-level feel for a situation, they are never really comfortable there. It is anxiety producing and energy draining to operate in low-talent areas.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Without the inherent rewards associated with high aptitude, motivation is lower.</a:t>
            </a:r>
          </a:p>
          <a:p>
            <a:pPr algn="just">
              <a:buNone/>
            </a:pPr>
            <a:r>
              <a:rPr lang="en-US" sz="2400" dirty="0" smtClean="0">
                <a:latin typeface="Times New Roman" pitchFamily="18" charset="0"/>
                <a:cs typeface="Times New Roman" pitchFamily="18" charset="0"/>
              </a:rPr>
              <a:t> </a:t>
            </a:r>
            <a:r>
              <a:rPr lang="en-US" dirty="0" smtClean="0"/>
              <a:t/>
            </a:r>
            <a:br>
              <a:rPr lang="en-US" dirty="0" smtClean="0"/>
            </a:br>
            <a:endParaRPr lang="en-US" dirty="0"/>
          </a:p>
        </p:txBody>
      </p:sp>
      <p:pic>
        <p:nvPicPr>
          <p:cNvPr id="23554" name="Picture 2" descr="C:\Users\3D\Downloads\19inter.gif"/>
          <p:cNvPicPr>
            <a:picLocks noChangeAspect="1" noChangeArrowheads="1"/>
          </p:cNvPicPr>
          <p:nvPr/>
        </p:nvPicPr>
        <p:blipFill>
          <a:blip r:embed="rId3" cstate="print"/>
          <a:srcRect/>
          <a:stretch>
            <a:fillRect/>
          </a:stretch>
        </p:blipFill>
        <p:spPr bwMode="auto">
          <a:xfrm>
            <a:off x="6096000" y="838200"/>
            <a:ext cx="2160104" cy="1552575"/>
          </a:xfrm>
          <a:prstGeom prst="rect">
            <a:avLst/>
          </a:prstGeom>
          <a:noFill/>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19200"/>
            <a:ext cx="8382000" cy="664797"/>
          </a:xfrm>
        </p:spPr>
        <p:txBody>
          <a:bodyPr/>
          <a:lstStyle/>
          <a:p>
            <a:r>
              <a:rPr lang="en-US" dirty="0" smtClean="0"/>
              <a:t>Low-Aptitude</a:t>
            </a:r>
            <a:endParaRPr lang="en-US" dirty="0"/>
          </a:p>
        </p:txBody>
      </p:sp>
      <p:sp>
        <p:nvSpPr>
          <p:cNvPr id="3" name="Text Placeholder 2"/>
          <p:cNvSpPr>
            <a:spLocks noGrp="1"/>
          </p:cNvSpPr>
          <p:nvPr>
            <p:ph type="body" sz="quarter" idx="10"/>
          </p:nvPr>
        </p:nvSpPr>
        <p:spPr>
          <a:xfrm>
            <a:off x="381000" y="2203132"/>
            <a:ext cx="8382000" cy="5416868"/>
          </a:xfrm>
        </p:spPr>
        <p:txBody>
          <a:bodyPr/>
          <a:lstStyle/>
          <a:p>
            <a:pPr algn="just"/>
            <a:r>
              <a:rPr lang="en-US" sz="2400" dirty="0" smtClean="0">
                <a:latin typeface="Times New Roman" pitchFamily="18" charset="0"/>
                <a:cs typeface="Times New Roman" pitchFamily="18" charset="0"/>
              </a:rPr>
              <a:t>Low-aptitude people make more errors and achieve less in that area or work a lot harder to achieve the same results.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This can lead to burnout, accidents, and a high level of stress-related illness. It is possible to learn to be better at anything, whatever the level of aptitude.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However, with the same effort, people with the right talents for that activity stay ahead and enjoy what they're doing.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For them, operating in a particular way is cost-effective on many levels. </a:t>
            </a:r>
          </a:p>
          <a:p>
            <a:pPr algn="just">
              <a:buNone/>
            </a:pPr>
            <a:r>
              <a:rPr lang="en-US" dirty="0" smtClean="0"/>
              <a:t/>
            </a:r>
            <a:br>
              <a:rPr lang="en-US" dirty="0" smtClean="0"/>
            </a:br>
            <a:endParaRPr lang="en-US" dirty="0"/>
          </a:p>
        </p:txBody>
      </p:sp>
      <p:pic>
        <p:nvPicPr>
          <p:cNvPr id="24578" name="Picture 2" descr="C:\Users\3D\Downloads\images (17).jpg"/>
          <p:cNvPicPr>
            <a:picLocks noChangeAspect="1" noChangeArrowheads="1"/>
          </p:cNvPicPr>
          <p:nvPr/>
        </p:nvPicPr>
        <p:blipFill>
          <a:blip r:embed="rId3" cstate="print"/>
          <a:srcRect/>
          <a:stretch>
            <a:fillRect/>
          </a:stretch>
        </p:blipFill>
        <p:spPr bwMode="auto">
          <a:xfrm>
            <a:off x="6553200" y="838200"/>
            <a:ext cx="1532380" cy="1281113"/>
          </a:xfrm>
          <a:prstGeom prst="rect">
            <a:avLst/>
          </a:prstGeom>
          <a:noFill/>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9203"/>
            <a:ext cx="8382000" cy="664797"/>
          </a:xfrm>
        </p:spPr>
        <p:txBody>
          <a:bodyPr/>
          <a:lstStyle/>
          <a:p>
            <a:r>
              <a:rPr lang="en-US" dirty="0" smtClean="0"/>
              <a:t>Aptitude Testing</a:t>
            </a:r>
            <a:endParaRPr lang="en-US" dirty="0"/>
          </a:p>
        </p:txBody>
      </p:sp>
      <p:sp>
        <p:nvSpPr>
          <p:cNvPr id="3" name="Text Placeholder 2"/>
          <p:cNvSpPr>
            <a:spLocks noGrp="1"/>
          </p:cNvSpPr>
          <p:nvPr>
            <p:ph type="body" sz="quarter" idx="10"/>
          </p:nvPr>
        </p:nvSpPr>
        <p:spPr>
          <a:xfrm>
            <a:off x="381000" y="1744075"/>
            <a:ext cx="8382000" cy="2142125"/>
          </a:xfrm>
        </p:spPr>
        <p:txBody>
          <a:bodyPr/>
          <a:lstStyle/>
          <a:p>
            <a:pPr algn="just"/>
            <a:r>
              <a:rPr lang="en-US" sz="2400" dirty="0" smtClean="0">
                <a:latin typeface="Times New Roman" pitchFamily="18" charset="0"/>
                <a:cs typeface="Times New Roman" pitchFamily="18" charset="0"/>
              </a:rPr>
              <a:t>True aptitude testing consists of a series of independent work samples or tasks, each one tapping a different aptitude.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tests are designed to measure your natural talents, those inborn abilities that make it easier for you to learn or to do certain things. </a:t>
            </a:r>
          </a:p>
        </p:txBody>
      </p:sp>
      <p:pic>
        <p:nvPicPr>
          <p:cNvPr id="9218" name="Picture 2" descr="C:\Users\3D\Downloads\images.jpg"/>
          <p:cNvPicPr>
            <a:picLocks noChangeAspect="1" noChangeArrowheads="1"/>
          </p:cNvPicPr>
          <p:nvPr/>
        </p:nvPicPr>
        <p:blipFill>
          <a:blip r:embed="rId3" cstate="print"/>
          <a:srcRect/>
          <a:stretch>
            <a:fillRect/>
          </a:stretch>
        </p:blipFill>
        <p:spPr bwMode="auto">
          <a:xfrm>
            <a:off x="4876800" y="3962400"/>
            <a:ext cx="2362200" cy="2362200"/>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3D\Downloads\aptitude_test.gif"/>
          <p:cNvPicPr>
            <a:picLocks noChangeAspect="1" noChangeArrowheads="1"/>
          </p:cNvPicPr>
          <p:nvPr/>
        </p:nvPicPr>
        <p:blipFill>
          <a:blip r:embed="rId3" cstate="print"/>
          <a:srcRect/>
          <a:stretch>
            <a:fillRect/>
          </a:stretch>
        </p:blipFill>
        <p:spPr bwMode="auto">
          <a:xfrm>
            <a:off x="6477000" y="2743200"/>
            <a:ext cx="2564876" cy="2985515"/>
          </a:xfrm>
          <a:prstGeom prst="rect">
            <a:avLst/>
          </a:prstGeom>
          <a:noFill/>
        </p:spPr>
      </p:pic>
      <p:sp>
        <p:nvSpPr>
          <p:cNvPr id="2" name="Title 1"/>
          <p:cNvSpPr>
            <a:spLocks noGrp="1"/>
          </p:cNvSpPr>
          <p:nvPr>
            <p:ph type="title"/>
          </p:nvPr>
        </p:nvSpPr>
        <p:spPr>
          <a:xfrm>
            <a:off x="381000" y="935403"/>
            <a:ext cx="8382000" cy="664797"/>
          </a:xfrm>
        </p:spPr>
        <p:txBody>
          <a:bodyPr/>
          <a:lstStyle/>
          <a:p>
            <a:r>
              <a:rPr lang="en-US" dirty="0" smtClean="0"/>
              <a:t>Testable Aptitudes</a:t>
            </a:r>
            <a:endParaRPr lang="en-US" dirty="0"/>
          </a:p>
        </p:txBody>
      </p:sp>
      <p:sp>
        <p:nvSpPr>
          <p:cNvPr id="3" name="Text Placeholder 2"/>
          <p:cNvSpPr>
            <a:spLocks noGrp="1"/>
          </p:cNvSpPr>
          <p:nvPr>
            <p:ph type="body" sz="quarter" idx="10"/>
          </p:nvPr>
        </p:nvSpPr>
        <p:spPr>
          <a:xfrm>
            <a:off x="381000" y="1801201"/>
            <a:ext cx="8382000" cy="332399"/>
          </a:xfrm>
        </p:spPr>
        <p:txBody>
          <a:bodyPr/>
          <a:lstStyle/>
          <a:p>
            <a:r>
              <a:rPr lang="en-US" sz="2400" dirty="0" smtClean="0">
                <a:latin typeface="Times New Roman" pitchFamily="18" charset="0"/>
                <a:cs typeface="Times New Roman" pitchFamily="18" charset="0"/>
              </a:rPr>
              <a:t>Many of Aptitudes have been identified and are testable.</a:t>
            </a:r>
            <a:endParaRPr lang="en-US" sz="2400" dirty="0">
              <a:latin typeface="Times New Roman" pitchFamily="18" charset="0"/>
              <a:cs typeface="Times New Roman" pitchFamily="18" charset="0"/>
            </a:endParaRPr>
          </a:p>
        </p:txBody>
      </p:sp>
      <p:sp>
        <p:nvSpPr>
          <p:cNvPr id="4" name="Rectangle 3"/>
          <p:cNvSpPr/>
          <p:nvPr/>
        </p:nvSpPr>
        <p:spPr>
          <a:xfrm>
            <a:off x="0" y="2133600"/>
            <a:ext cx="7315200" cy="4093428"/>
          </a:xfrm>
          <a:prstGeom prst="rect">
            <a:avLst/>
          </a:prstGeom>
        </p:spPr>
        <p:txBody>
          <a:bodyPr wrap="square">
            <a:spAutoFit/>
          </a:bodyPr>
          <a:lstStyle/>
          <a:p>
            <a:pPr marL="1257300" lvl="2" indent="-342900" fontAlgn="base">
              <a:buFont typeface="Arial" pitchFamily="34" charset="0"/>
              <a:buChar char="•"/>
            </a:pPr>
            <a:r>
              <a:rPr lang="en-US" sz="2000" dirty="0" smtClean="0">
                <a:latin typeface="Times New Roman" pitchFamily="18" charset="0"/>
                <a:cs typeface="Times New Roman" pitchFamily="18" charset="0"/>
              </a:rPr>
              <a:t>General Learning Ability</a:t>
            </a:r>
          </a:p>
          <a:p>
            <a:pPr marL="1257300" lvl="2" indent="-342900" fontAlgn="base">
              <a:buFont typeface="Arial" pitchFamily="34" charset="0"/>
              <a:buChar char="•"/>
            </a:pPr>
            <a:r>
              <a:rPr lang="en-US" sz="2000" dirty="0" smtClean="0">
                <a:latin typeface="Times New Roman" pitchFamily="18" charset="0"/>
                <a:cs typeface="Times New Roman" pitchFamily="18" charset="0"/>
              </a:rPr>
              <a:t>Verbal Aptitude</a:t>
            </a:r>
          </a:p>
          <a:p>
            <a:pPr marL="1257300" lvl="2" indent="-342900" fontAlgn="base">
              <a:buFont typeface="Arial" pitchFamily="34" charset="0"/>
              <a:buChar char="•"/>
            </a:pPr>
            <a:r>
              <a:rPr lang="en-US" sz="2000" dirty="0" smtClean="0">
                <a:latin typeface="Times New Roman" pitchFamily="18" charset="0"/>
                <a:cs typeface="Times New Roman" pitchFamily="18" charset="0"/>
              </a:rPr>
              <a:t>Numerical Aptitude</a:t>
            </a:r>
          </a:p>
          <a:p>
            <a:pPr marL="1257300" lvl="2" indent="-342900" fontAlgn="base">
              <a:buFont typeface="Arial" pitchFamily="34" charset="0"/>
              <a:buChar char="•"/>
            </a:pPr>
            <a:r>
              <a:rPr lang="en-US" sz="2000" dirty="0" smtClean="0">
                <a:latin typeface="Times New Roman" pitchFamily="18" charset="0"/>
                <a:cs typeface="Times New Roman" pitchFamily="18" charset="0"/>
              </a:rPr>
              <a:t>Form Perception</a:t>
            </a:r>
          </a:p>
          <a:p>
            <a:pPr marL="1257300" lvl="2" indent="-342900" fontAlgn="base">
              <a:buFont typeface="Arial" pitchFamily="34" charset="0"/>
              <a:buChar char="•"/>
            </a:pPr>
            <a:r>
              <a:rPr lang="en-US" sz="2000" dirty="0" smtClean="0">
                <a:latin typeface="Times New Roman" pitchFamily="18" charset="0"/>
                <a:cs typeface="Times New Roman" pitchFamily="18" charset="0"/>
              </a:rPr>
              <a:t>Clerical Perception</a:t>
            </a:r>
          </a:p>
          <a:p>
            <a:pPr marL="1257300" lvl="2" indent="-342900" fontAlgn="base">
              <a:buFont typeface="Arial" pitchFamily="34" charset="0"/>
              <a:buChar char="•"/>
            </a:pPr>
            <a:r>
              <a:rPr lang="en-US" sz="2000" dirty="0" smtClean="0">
                <a:latin typeface="Times New Roman" pitchFamily="18" charset="0"/>
                <a:cs typeface="Times New Roman" pitchFamily="18" charset="0"/>
              </a:rPr>
              <a:t>Language learning aptitude</a:t>
            </a:r>
          </a:p>
          <a:p>
            <a:pPr marL="1257300" lvl="2" indent="-342900" fontAlgn="base">
              <a:buFont typeface="Arial" pitchFamily="34" charset="0"/>
              <a:buChar char="•"/>
            </a:pPr>
            <a:r>
              <a:rPr lang="en-US" sz="2000" dirty="0" smtClean="0">
                <a:latin typeface="Times New Roman" pitchFamily="18" charset="0"/>
                <a:cs typeface="Times New Roman" pitchFamily="18" charset="0"/>
              </a:rPr>
              <a:t>Inductive reasoning aptitude, also called differentiation or inductive learning ability</a:t>
            </a:r>
          </a:p>
          <a:p>
            <a:pPr marL="1257300" lvl="2" indent="-342900" fontAlgn="base">
              <a:buFont typeface="Arial" pitchFamily="34" charset="0"/>
              <a:buChar char="•"/>
            </a:pPr>
            <a:r>
              <a:rPr lang="en-US" sz="2000" dirty="0" smtClean="0">
                <a:latin typeface="Times New Roman" pitchFamily="18" charset="0"/>
                <a:cs typeface="Times New Roman" pitchFamily="18" charset="0"/>
              </a:rPr>
              <a:t>Spatial reasoning, also called </a:t>
            </a:r>
            <a:r>
              <a:rPr lang="en-US" sz="2000" dirty="0" err="1" smtClean="0">
                <a:latin typeface="Times New Roman" pitchFamily="18" charset="0"/>
                <a:cs typeface="Times New Roman" pitchFamily="18" charset="0"/>
              </a:rPr>
              <a:t>spacial</a:t>
            </a:r>
            <a:r>
              <a:rPr lang="en-US" sz="2000" dirty="0" smtClean="0">
                <a:latin typeface="Times New Roman" pitchFamily="18" charset="0"/>
                <a:cs typeface="Times New Roman" pitchFamily="18" charset="0"/>
              </a:rPr>
              <a:t> visualization</a:t>
            </a:r>
          </a:p>
          <a:p>
            <a:pPr marL="1257300" lvl="2" indent="-342900" fontAlgn="base">
              <a:buFont typeface="Arial" pitchFamily="34" charset="0"/>
              <a:buChar char="•"/>
            </a:pPr>
            <a:r>
              <a:rPr lang="en-US" sz="2000" dirty="0" smtClean="0">
                <a:latin typeface="Times New Roman" pitchFamily="18" charset="0"/>
                <a:cs typeface="Times New Roman" pitchFamily="18" charset="0"/>
              </a:rPr>
              <a:t>Abstract Reasoning</a:t>
            </a:r>
          </a:p>
          <a:p>
            <a:pPr marL="1257300" lvl="2" indent="-342900" fontAlgn="base">
              <a:buFont typeface="Arial" pitchFamily="34" charset="0"/>
              <a:buChar char="•"/>
            </a:pPr>
            <a:r>
              <a:rPr lang="en-US" sz="2000" dirty="0" smtClean="0">
                <a:latin typeface="Times New Roman" pitchFamily="18" charset="0"/>
                <a:cs typeface="Times New Roman" pitchFamily="18" charset="0"/>
              </a:rPr>
              <a:t>Mechanical Reasoning</a:t>
            </a:r>
          </a:p>
          <a:p>
            <a:pPr marL="1257300" lvl="2" indent="-342900" fontAlgn="base">
              <a:buFont typeface="Arial" pitchFamily="34" charset="0"/>
              <a:buChar char="•"/>
            </a:pPr>
            <a:r>
              <a:rPr lang="en-US" sz="2000" dirty="0" smtClean="0">
                <a:latin typeface="Times New Roman" pitchFamily="18" charset="0"/>
                <a:cs typeface="Times New Roman" pitchFamily="18" charset="0"/>
              </a:rPr>
              <a:t>Finger dexterity aptitude</a:t>
            </a:r>
          </a:p>
          <a:p>
            <a:pPr marL="1257300" lvl="2" indent="-342900" fontAlgn="base">
              <a:buFont typeface="Arial" pitchFamily="34" charset="0"/>
              <a:buChar char="•"/>
            </a:pPr>
            <a:r>
              <a:rPr lang="en-US" sz="2000" dirty="0" smtClean="0">
                <a:latin typeface="Times New Roman" pitchFamily="18" charset="0"/>
                <a:cs typeface="Times New Roman" pitchFamily="18" charset="0"/>
              </a:rPr>
              <a:t>Manual dexterity aptitude</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3D\Downloads\images (16).jpg"/>
          <p:cNvPicPr>
            <a:picLocks noChangeAspect="1" noChangeArrowheads="1"/>
          </p:cNvPicPr>
          <p:nvPr/>
        </p:nvPicPr>
        <p:blipFill>
          <a:blip r:embed="rId3" cstate="print"/>
          <a:srcRect/>
          <a:stretch>
            <a:fillRect/>
          </a:stretch>
        </p:blipFill>
        <p:spPr bwMode="auto">
          <a:xfrm>
            <a:off x="7086600" y="762000"/>
            <a:ext cx="1905000" cy="1369334"/>
          </a:xfrm>
          <a:prstGeom prst="rect">
            <a:avLst/>
          </a:prstGeom>
          <a:noFill/>
        </p:spPr>
      </p:pic>
      <p:sp>
        <p:nvSpPr>
          <p:cNvPr id="2" name="Title 1"/>
          <p:cNvSpPr>
            <a:spLocks noGrp="1"/>
          </p:cNvSpPr>
          <p:nvPr>
            <p:ph type="title"/>
          </p:nvPr>
        </p:nvSpPr>
        <p:spPr>
          <a:xfrm>
            <a:off x="228600" y="935403"/>
            <a:ext cx="5562600" cy="664797"/>
          </a:xfrm>
        </p:spPr>
        <p:txBody>
          <a:bodyPr/>
          <a:lstStyle/>
          <a:p>
            <a:r>
              <a:rPr lang="en-US" dirty="0"/>
              <a:t>General Learning Ability</a:t>
            </a:r>
          </a:p>
        </p:txBody>
      </p:sp>
      <p:sp>
        <p:nvSpPr>
          <p:cNvPr id="3" name="Text Placeholder 2"/>
          <p:cNvSpPr>
            <a:spLocks noGrp="1"/>
          </p:cNvSpPr>
          <p:nvPr>
            <p:ph type="body" sz="quarter" idx="10"/>
          </p:nvPr>
        </p:nvSpPr>
        <p:spPr>
          <a:xfrm>
            <a:off x="228600" y="2057400"/>
            <a:ext cx="8686800" cy="4464248"/>
          </a:xfrm>
        </p:spPr>
        <p:txBody>
          <a:bodyPr/>
          <a:lstStyle/>
          <a:p>
            <a:pPr algn="just"/>
            <a:r>
              <a:rPr lang="en-US" sz="2400" dirty="0" smtClean="0">
                <a:latin typeface="Times New Roman" pitchFamily="18" charset="0"/>
                <a:cs typeface="Times New Roman" pitchFamily="18" charset="0"/>
              </a:rPr>
              <a:t>It an aptitude, commonly referred to as the "G" score, defined as the ability to "catch on" or understand instructions and underlying principles; ability to reason and make judgments. Closely related to doing well in school.</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It is related to the use of logic or scientific facts to define problems and draw conclusions; make decisions and judgments; or plan and supervise the work of others.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Specific job tasks that might require high General Learning Ability include: diagnose and treat illnesses or injuries; use facts to solve a crime; plan the layout of a computer network; inspect and test engine parts.</a:t>
            </a:r>
            <a:endParaRPr lang="en-US" sz="2400"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64003"/>
            <a:ext cx="8382000" cy="664797"/>
          </a:xfrm>
        </p:spPr>
        <p:txBody>
          <a:bodyPr/>
          <a:lstStyle/>
          <a:p>
            <a:r>
              <a:rPr lang="en-US" dirty="0" smtClean="0"/>
              <a:t>Verbal Aptitude</a:t>
            </a:r>
            <a:endParaRPr lang="en-US" dirty="0"/>
          </a:p>
        </p:txBody>
      </p:sp>
      <p:sp>
        <p:nvSpPr>
          <p:cNvPr id="3" name="Text Placeholder 2"/>
          <p:cNvSpPr>
            <a:spLocks noGrp="1"/>
          </p:cNvSpPr>
          <p:nvPr>
            <p:ph type="body" sz="quarter" idx="10"/>
          </p:nvPr>
        </p:nvSpPr>
        <p:spPr>
          <a:xfrm>
            <a:off x="228600" y="2216729"/>
            <a:ext cx="8382000" cy="4641271"/>
          </a:xfrm>
        </p:spPr>
        <p:txBody>
          <a:bodyPr/>
          <a:lstStyle/>
          <a:p>
            <a:pPr marL="396875" lvl="1" algn="just">
              <a:buBlip>
                <a:blip r:embed="rId3"/>
              </a:buBlip>
            </a:pPr>
            <a:r>
              <a:rPr lang="en-US" sz="2400" dirty="0" smtClean="0">
                <a:latin typeface="Times New Roman" pitchFamily="18" charset="0"/>
                <a:cs typeface="Times New Roman" pitchFamily="18" charset="0"/>
              </a:rPr>
              <a:t>This is important in all academic and most  non-academic subjects in high school.  </a:t>
            </a:r>
          </a:p>
          <a:p>
            <a:pPr marL="396875" lvl="1" algn="just">
              <a:buBlip>
                <a:blip r:embed="rId3"/>
              </a:buBlip>
            </a:pPr>
            <a:endParaRPr lang="en-US" sz="2400" dirty="0" smtClean="0">
              <a:latin typeface="Times New Roman" pitchFamily="18" charset="0"/>
              <a:cs typeface="Times New Roman" pitchFamily="18" charset="0"/>
            </a:endParaRPr>
          </a:p>
          <a:p>
            <a:pPr marL="396875" lvl="1" algn="just">
              <a:buBlip>
                <a:blip r:embed="rId3"/>
              </a:buBlip>
            </a:pPr>
            <a:r>
              <a:rPr lang="en-US" sz="2400" dirty="0" smtClean="0">
                <a:latin typeface="Times New Roman" pitchFamily="18" charset="0"/>
                <a:cs typeface="Times New Roman" pitchFamily="18" charset="0"/>
              </a:rPr>
              <a:t>It measures how well you see relationships among words.  </a:t>
            </a:r>
          </a:p>
          <a:p>
            <a:pPr marL="396875" lvl="1" algn="just">
              <a:buBlip>
                <a:blip r:embed="rId3"/>
              </a:buBlip>
            </a:pPr>
            <a:endParaRPr lang="en-US" sz="2400" dirty="0" smtClean="0">
              <a:latin typeface="Times New Roman" pitchFamily="18" charset="0"/>
              <a:cs typeface="Times New Roman" pitchFamily="18" charset="0"/>
            </a:endParaRPr>
          </a:p>
          <a:p>
            <a:pPr marL="396875" lvl="1" algn="just">
              <a:buBlip>
                <a:blip r:embed="rId3"/>
              </a:buBlip>
            </a:pPr>
            <a:r>
              <a:rPr lang="en-US" sz="2400" dirty="0" smtClean="0">
                <a:latin typeface="Times New Roman" pitchFamily="18" charset="0"/>
                <a:cs typeface="Times New Roman" pitchFamily="18" charset="0"/>
              </a:rPr>
              <a:t>If you were to take only one test, this would be the best all-around predictor of how well you can do in academic subjects. </a:t>
            </a:r>
          </a:p>
          <a:p>
            <a:pPr marL="396875" lvl="1" algn="just">
              <a:buBlip>
                <a:blip r:embed="rId3"/>
              </a:buBlip>
            </a:pPr>
            <a:endParaRPr lang="en-US" sz="2400" dirty="0" smtClean="0">
              <a:latin typeface="Times New Roman" pitchFamily="18" charset="0"/>
              <a:cs typeface="Times New Roman" pitchFamily="18" charset="0"/>
            </a:endParaRPr>
          </a:p>
          <a:p>
            <a:pPr marL="396875" lvl="1" algn="just">
              <a:buBlip>
                <a:blip r:embed="rId3"/>
              </a:buBlip>
            </a:pPr>
            <a:r>
              <a:rPr lang="en-US" sz="2400" dirty="0" smtClean="0">
                <a:latin typeface="Times New Roman" pitchFamily="18" charset="0"/>
                <a:cs typeface="Times New Roman" pitchFamily="18" charset="0"/>
              </a:rPr>
              <a:t>This area is important for careers requiring written and oral communication , such as business, law, education, journalism, and the sciences.</a:t>
            </a:r>
          </a:p>
          <a:p>
            <a:endParaRPr lang="en-US" dirty="0"/>
          </a:p>
        </p:txBody>
      </p:sp>
      <p:pic>
        <p:nvPicPr>
          <p:cNvPr id="11266" name="Picture 2" descr="C:\Users\3D\Downloads\images (18).jpg"/>
          <p:cNvPicPr>
            <a:picLocks noChangeAspect="1" noChangeArrowheads="1"/>
          </p:cNvPicPr>
          <p:nvPr/>
        </p:nvPicPr>
        <p:blipFill>
          <a:blip r:embed="rId4" cstate="print"/>
          <a:srcRect/>
          <a:stretch>
            <a:fillRect/>
          </a:stretch>
        </p:blipFill>
        <p:spPr bwMode="auto">
          <a:xfrm>
            <a:off x="6096000" y="838200"/>
            <a:ext cx="1930400" cy="1447800"/>
          </a:xfrm>
          <a:prstGeom prst="rect">
            <a:avLst/>
          </a:prstGeom>
          <a:noFill/>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Users\3D\Downloads\Newbie Perception of Numerical Reasoning Tests.png"/>
          <p:cNvPicPr>
            <a:picLocks noChangeAspect="1" noChangeArrowheads="1"/>
          </p:cNvPicPr>
          <p:nvPr/>
        </p:nvPicPr>
        <p:blipFill>
          <a:blip r:embed="rId3" cstate="print"/>
          <a:srcRect/>
          <a:stretch>
            <a:fillRect/>
          </a:stretch>
        </p:blipFill>
        <p:spPr bwMode="auto">
          <a:xfrm>
            <a:off x="6420590" y="4191000"/>
            <a:ext cx="2723410" cy="2286000"/>
          </a:xfrm>
          <a:prstGeom prst="rect">
            <a:avLst/>
          </a:prstGeom>
          <a:noFill/>
        </p:spPr>
      </p:pic>
      <p:sp>
        <p:nvSpPr>
          <p:cNvPr id="2" name="Title 1"/>
          <p:cNvSpPr>
            <a:spLocks noGrp="1"/>
          </p:cNvSpPr>
          <p:nvPr>
            <p:ph type="title"/>
          </p:nvPr>
        </p:nvSpPr>
        <p:spPr>
          <a:xfrm>
            <a:off x="228600" y="1011603"/>
            <a:ext cx="4572000" cy="664797"/>
          </a:xfrm>
        </p:spPr>
        <p:txBody>
          <a:bodyPr/>
          <a:lstStyle/>
          <a:p>
            <a:r>
              <a:rPr lang="en-US" dirty="0" smtClean="0"/>
              <a:t>Numerical Aptitude</a:t>
            </a:r>
            <a:endParaRPr lang="en-US" dirty="0"/>
          </a:p>
        </p:txBody>
      </p:sp>
      <p:sp>
        <p:nvSpPr>
          <p:cNvPr id="3" name="Text Placeholder 2"/>
          <p:cNvSpPr>
            <a:spLocks noGrp="1"/>
          </p:cNvSpPr>
          <p:nvPr>
            <p:ph type="body" sz="quarter" idx="10"/>
          </p:nvPr>
        </p:nvSpPr>
        <p:spPr>
          <a:xfrm>
            <a:off x="381000" y="1827738"/>
            <a:ext cx="6096000" cy="4649262"/>
          </a:xfrm>
        </p:spPr>
        <p:txBody>
          <a:bodyPr/>
          <a:lstStyle/>
          <a:p>
            <a:r>
              <a:rPr lang="en-US" sz="2400" dirty="0" smtClean="0">
                <a:latin typeface="Times New Roman" pitchFamily="18" charset="0"/>
                <a:cs typeface="Times New Roman" pitchFamily="18" charset="0"/>
              </a:rPr>
              <a:t>It measures how well you perform mathematical reasoning tasks.</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Scores on this test predict, to some extent, success in nearly all high school and college courses.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Numerical ability is one element of all-around ability to master academic work.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It is important for careers in engineering, mathematics, bookkeeping, carpentry, and computer technology.</a:t>
            </a:r>
            <a:endParaRPr lang="en-US" sz="2400" dirty="0">
              <a:latin typeface="Times New Roman" pitchFamily="18" charset="0"/>
              <a:cs typeface="Times New Roman" pitchFamily="18" charset="0"/>
            </a:endParaRPr>
          </a:p>
        </p:txBody>
      </p:sp>
      <p:pic>
        <p:nvPicPr>
          <p:cNvPr id="13314" name="Picture 2" descr="C:\Users\3D\Pictures\images (5).jpg"/>
          <p:cNvPicPr>
            <a:picLocks noChangeAspect="1" noChangeArrowheads="1"/>
          </p:cNvPicPr>
          <p:nvPr/>
        </p:nvPicPr>
        <p:blipFill>
          <a:blip r:embed="rId4" cstate="print"/>
          <a:srcRect/>
          <a:stretch>
            <a:fillRect/>
          </a:stretch>
        </p:blipFill>
        <p:spPr bwMode="auto">
          <a:xfrm>
            <a:off x="6400800" y="1524000"/>
            <a:ext cx="2438400" cy="2209800"/>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382000" cy="664797"/>
          </a:xfrm>
        </p:spPr>
        <p:txBody>
          <a:bodyPr/>
          <a:lstStyle/>
          <a:p>
            <a:r>
              <a:rPr lang="en-US" dirty="0"/>
              <a:t>Form Perception</a:t>
            </a:r>
          </a:p>
        </p:txBody>
      </p:sp>
      <p:sp>
        <p:nvSpPr>
          <p:cNvPr id="3" name="Text Placeholder 2"/>
          <p:cNvSpPr>
            <a:spLocks noGrp="1"/>
          </p:cNvSpPr>
          <p:nvPr>
            <p:ph type="body" sz="quarter" idx="10"/>
          </p:nvPr>
        </p:nvSpPr>
        <p:spPr>
          <a:xfrm>
            <a:off x="381000" y="1676400"/>
            <a:ext cx="8382000" cy="1938992"/>
          </a:xfrm>
        </p:spPr>
        <p:txBody>
          <a:bodyPr/>
          <a:lstStyle/>
          <a:p>
            <a:pPr algn="just"/>
            <a:r>
              <a:rPr lang="en-US" sz="2800" dirty="0" smtClean="0">
                <a:latin typeface="Times New Roman" pitchFamily="18" charset="0"/>
                <a:cs typeface="Times New Roman" pitchFamily="18" charset="0"/>
              </a:rPr>
              <a:t>Ability to perceive pertinent detail in objects and in pictorial and graphic material; to make visual comparisons and discriminations and to see slight differences in shapes and shadings of figures and widths and lengths of lines.</a:t>
            </a:r>
            <a:endParaRPr lang="en-US" sz="2800" dirty="0">
              <a:latin typeface="Times New Roman" pitchFamily="18" charset="0"/>
              <a:cs typeface="Times New Roman" pitchFamily="18" charset="0"/>
            </a:endParaRPr>
          </a:p>
        </p:txBody>
      </p:sp>
      <p:pic>
        <p:nvPicPr>
          <p:cNvPr id="17410" name="Picture 2" descr="C:\Users\3D\Downloads\fig2.gif"/>
          <p:cNvPicPr>
            <a:picLocks noChangeAspect="1" noChangeArrowheads="1"/>
          </p:cNvPicPr>
          <p:nvPr/>
        </p:nvPicPr>
        <p:blipFill>
          <a:blip r:embed="rId3" cstate="print"/>
          <a:srcRect/>
          <a:stretch>
            <a:fillRect/>
          </a:stretch>
        </p:blipFill>
        <p:spPr bwMode="auto">
          <a:xfrm>
            <a:off x="2362200" y="3886200"/>
            <a:ext cx="4800600" cy="2762250"/>
          </a:xfrm>
          <a:prstGeom prst="rect">
            <a:avLst/>
          </a:prstGeom>
          <a:noFill/>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87803"/>
            <a:ext cx="8382000" cy="664797"/>
          </a:xfrm>
        </p:spPr>
        <p:txBody>
          <a:bodyPr/>
          <a:lstStyle/>
          <a:p>
            <a:r>
              <a:rPr lang="en-US" dirty="0"/>
              <a:t>Clerical Perception</a:t>
            </a:r>
          </a:p>
        </p:txBody>
      </p:sp>
      <p:sp>
        <p:nvSpPr>
          <p:cNvPr id="3" name="Text Placeholder 2"/>
          <p:cNvSpPr>
            <a:spLocks noGrp="1"/>
          </p:cNvSpPr>
          <p:nvPr>
            <p:ph type="body" sz="quarter" idx="10"/>
          </p:nvPr>
        </p:nvSpPr>
        <p:spPr>
          <a:xfrm>
            <a:off x="381000" y="1954006"/>
            <a:ext cx="8382000" cy="1551194"/>
          </a:xfrm>
        </p:spPr>
        <p:txBody>
          <a:bodyPr/>
          <a:lstStyle/>
          <a:p>
            <a:pPr algn="just"/>
            <a:r>
              <a:rPr lang="en-US" sz="2800" dirty="0" smtClean="0">
                <a:latin typeface="Times New Roman" pitchFamily="18" charset="0"/>
                <a:cs typeface="Times New Roman" pitchFamily="18" charset="0"/>
              </a:rPr>
              <a:t>Ability to perceive pertinent detail in verbal or tabular material; to observe differences in copy, to proofread words and numbers, and to avoid perceptual errors in arithmetical computation.</a:t>
            </a:r>
            <a:endParaRPr lang="en-US" sz="2800" dirty="0">
              <a:latin typeface="Times New Roman" pitchFamily="18" charset="0"/>
              <a:cs typeface="Times New Roman" pitchFamily="18" charset="0"/>
            </a:endParaRPr>
          </a:p>
        </p:txBody>
      </p:sp>
      <p:pic>
        <p:nvPicPr>
          <p:cNvPr id="18434" name="Picture 2" descr="C:\Users\3D\Downloads\04-Payroll.jpg"/>
          <p:cNvPicPr>
            <a:picLocks noChangeAspect="1" noChangeArrowheads="1"/>
          </p:cNvPicPr>
          <p:nvPr/>
        </p:nvPicPr>
        <p:blipFill>
          <a:blip r:embed="rId3" cstate="print"/>
          <a:srcRect/>
          <a:stretch>
            <a:fillRect/>
          </a:stretch>
        </p:blipFill>
        <p:spPr bwMode="auto">
          <a:xfrm>
            <a:off x="2895600" y="3810000"/>
            <a:ext cx="3683000" cy="2451826"/>
          </a:xfrm>
          <a:prstGeom prst="rect">
            <a:avLst/>
          </a:prstGeom>
          <a:noFill/>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3D\Downloads\images (19).jpg"/>
          <p:cNvPicPr>
            <a:picLocks noChangeAspect="1" noChangeArrowheads="1"/>
          </p:cNvPicPr>
          <p:nvPr/>
        </p:nvPicPr>
        <p:blipFill>
          <a:blip r:embed="rId3" cstate="print"/>
          <a:srcRect/>
          <a:stretch>
            <a:fillRect/>
          </a:stretch>
        </p:blipFill>
        <p:spPr bwMode="auto">
          <a:xfrm rot="1003862">
            <a:off x="7380917" y="449778"/>
            <a:ext cx="1257246" cy="1700213"/>
          </a:xfrm>
          <a:prstGeom prst="rect">
            <a:avLst/>
          </a:prstGeom>
          <a:noFill/>
        </p:spPr>
      </p:pic>
      <p:sp>
        <p:nvSpPr>
          <p:cNvPr id="2" name="Title 1"/>
          <p:cNvSpPr>
            <a:spLocks noGrp="1"/>
          </p:cNvSpPr>
          <p:nvPr>
            <p:ph type="title"/>
          </p:nvPr>
        </p:nvSpPr>
        <p:spPr>
          <a:xfrm>
            <a:off x="76200" y="990600"/>
            <a:ext cx="6553200" cy="664797"/>
          </a:xfrm>
        </p:spPr>
        <p:txBody>
          <a:bodyPr/>
          <a:lstStyle/>
          <a:p>
            <a:r>
              <a:rPr lang="en-US" dirty="0">
                <a:cs typeface="Times New Roman" pitchFamily="18" charset="0"/>
              </a:rPr>
              <a:t>Language </a:t>
            </a:r>
            <a:r>
              <a:rPr lang="en-US" dirty="0" smtClean="0">
                <a:cs typeface="Times New Roman" pitchFamily="18" charset="0"/>
              </a:rPr>
              <a:t>Learning Aptitude</a:t>
            </a:r>
            <a:endParaRPr lang="en-US" dirty="0"/>
          </a:p>
        </p:txBody>
      </p:sp>
      <p:sp>
        <p:nvSpPr>
          <p:cNvPr id="3" name="Text Placeholder 2"/>
          <p:cNvSpPr>
            <a:spLocks noGrp="1"/>
          </p:cNvSpPr>
          <p:nvPr>
            <p:ph type="body" sz="quarter" idx="10"/>
          </p:nvPr>
        </p:nvSpPr>
        <p:spPr>
          <a:xfrm>
            <a:off x="228600" y="2233065"/>
            <a:ext cx="8610600" cy="5158335"/>
          </a:xfrm>
        </p:spPr>
        <p:txBody>
          <a:bodyPr/>
          <a:lstStyle/>
          <a:p>
            <a:pPr algn="just" fontAlgn="base"/>
            <a:r>
              <a:rPr lang="en-US" sz="2400" dirty="0" smtClean="0">
                <a:latin typeface="Times New Roman" pitchFamily="18" charset="0"/>
                <a:cs typeface="Times New Roman" pitchFamily="18" charset="0"/>
              </a:rPr>
              <a:t>It </a:t>
            </a:r>
            <a:r>
              <a:rPr lang="en-US" sz="2400" i="1" dirty="0" smtClean="0">
                <a:latin typeface="Times New Roman" pitchFamily="18" charset="0"/>
                <a:cs typeface="Times New Roman" pitchFamily="18" charset="0"/>
              </a:rPr>
              <a:t>does not</a:t>
            </a:r>
            <a:r>
              <a:rPr lang="en-US" sz="2400" dirty="0" smtClean="0">
                <a:latin typeface="Times New Roman" pitchFamily="18" charset="0"/>
                <a:cs typeface="Times New Roman" pitchFamily="18" charset="0"/>
              </a:rPr>
              <a:t> refer to whether or not an individual can or cannot learn a foreign language. It is assumed that virtually everybody can learn a language given adequate opportunity.</a:t>
            </a:r>
          </a:p>
          <a:p>
            <a:pPr algn="just" fontAlgn="base"/>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According to John B. Carroll and Stanley </a:t>
            </a:r>
            <a:r>
              <a:rPr lang="en-US" sz="2400" dirty="0" err="1" smtClean="0">
                <a:latin typeface="Times New Roman" pitchFamily="18" charset="0"/>
                <a:cs typeface="Times New Roman" pitchFamily="18" charset="0"/>
              </a:rPr>
              <a:t>Sapon</a:t>
            </a:r>
            <a:r>
              <a:rPr lang="en-US" sz="2400" dirty="0" smtClean="0">
                <a:latin typeface="Times New Roman" pitchFamily="18" charset="0"/>
                <a:cs typeface="Times New Roman" pitchFamily="18" charset="0"/>
              </a:rPr>
              <a:t>, the authors of the Modern Language Aptitude Test, language learning aptitude </a:t>
            </a:r>
            <a:r>
              <a:rPr lang="en-US" sz="2400" b="1" i="1" dirty="0" smtClean="0">
                <a:latin typeface="Times New Roman" pitchFamily="18" charset="0"/>
                <a:cs typeface="Times New Roman" pitchFamily="18" charset="0"/>
              </a:rPr>
              <a:t>does</a:t>
            </a:r>
            <a:r>
              <a:rPr lang="en-US" sz="2400" dirty="0" smtClean="0">
                <a:latin typeface="Times New Roman" pitchFamily="18" charset="0"/>
                <a:cs typeface="Times New Roman" pitchFamily="18" charset="0"/>
              </a:rPr>
              <a:t> refer to the “prediction of how well, relative to other individuals, an individual can learn a foreign language in a given amount of time and under given conditions.”</a:t>
            </a:r>
            <a:endParaRPr lang="en-US" sz="2400" baseline="30000" dirty="0" smtClean="0">
              <a:latin typeface="Times New Roman" pitchFamily="18" charset="0"/>
              <a:cs typeface="Times New Roman" pitchFamily="18" charset="0"/>
            </a:endParaRPr>
          </a:p>
          <a:p>
            <a:pPr algn="just" fontAlgn="base"/>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As with many measures of aptitude, language learning aptitude is thought to be relatively stable throughout an individual’s lifetime.</a:t>
            </a:r>
          </a:p>
          <a:p>
            <a:endParaRPr lang="en-US" dirty="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59203"/>
            <a:ext cx="8382000" cy="664797"/>
          </a:xfrm>
        </p:spPr>
        <p:txBody>
          <a:bodyPr/>
          <a:lstStyle/>
          <a:p>
            <a:r>
              <a:rPr lang="en-US" dirty="0" smtClean="0"/>
              <a:t>Inductive Reasoning Aptitude</a:t>
            </a:r>
            <a:endParaRPr lang="en-US" dirty="0"/>
          </a:p>
        </p:txBody>
      </p:sp>
      <p:sp>
        <p:nvSpPr>
          <p:cNvPr id="3" name="Text Placeholder 2"/>
          <p:cNvSpPr>
            <a:spLocks noGrp="1"/>
          </p:cNvSpPr>
          <p:nvPr>
            <p:ph type="body" sz="quarter" idx="10"/>
          </p:nvPr>
        </p:nvSpPr>
        <p:spPr>
          <a:xfrm>
            <a:off x="304800" y="1600201"/>
            <a:ext cx="8534400" cy="5650778"/>
          </a:xfrm>
        </p:spPr>
        <p:txBody>
          <a:bodyPr/>
          <a:lstStyle/>
          <a:p>
            <a:pPr algn="just" fontAlgn="base"/>
            <a:r>
              <a:rPr lang="en-US" sz="2400" dirty="0" smtClean="0">
                <a:latin typeface="Times New Roman" pitchFamily="18" charset="0"/>
                <a:cs typeface="Times New Roman" pitchFamily="18" charset="0"/>
              </a:rPr>
              <a:t>Inductive reasoning is a measurable aptitude for how well a person can identify a pattern within a large amount of data.</a:t>
            </a:r>
          </a:p>
          <a:p>
            <a:pPr algn="just" fontAlgn="base"/>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 Measurement is generally done in a timed test by showing four pictures or words and asking the test taker to identify which of the pictures or words does not belong in the set. </a:t>
            </a:r>
          </a:p>
          <a:p>
            <a:pPr algn="just" fontAlgn="base"/>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The test taker is shown a large number of sets of various degrees of difficulty. The measurement is made by timing how many of these a person can properly identify in a set period of time. </a:t>
            </a:r>
          </a:p>
          <a:p>
            <a:pPr algn="just" fontAlgn="base"/>
            <a:endParaRPr lang="en-US" sz="2400" dirty="0" smtClean="0">
              <a:latin typeface="Times New Roman" pitchFamily="18" charset="0"/>
              <a:cs typeface="Times New Roman" pitchFamily="18" charset="0"/>
            </a:endParaRPr>
          </a:p>
          <a:p>
            <a:pPr algn="just" fontAlgn="base"/>
            <a:r>
              <a:rPr lang="en-US" sz="2400" dirty="0" smtClean="0">
                <a:latin typeface="Times New Roman" pitchFamily="18" charset="0"/>
                <a:cs typeface="Times New Roman" pitchFamily="18" charset="0"/>
              </a:rPr>
              <a:t>Here is an example question:</a:t>
            </a:r>
          </a:p>
          <a:p>
            <a:pPr lvl="2" algn="just" fontAlgn="base">
              <a:buNone/>
            </a:pPr>
            <a:r>
              <a:rPr lang="en-US" sz="1800" dirty="0" smtClean="0">
                <a:latin typeface="Times New Roman" pitchFamily="18" charset="0"/>
                <a:cs typeface="Times New Roman" pitchFamily="18" charset="0"/>
              </a:rPr>
              <a:t>Find the set of letters that doesn’t belong with the other sets.</a:t>
            </a:r>
          </a:p>
          <a:p>
            <a:pPr lvl="2" algn="just" fontAlgn="base">
              <a:buNone/>
            </a:pPr>
            <a:r>
              <a:rPr lang="en-US" sz="1800" dirty="0" smtClean="0">
                <a:latin typeface="Times New Roman" pitchFamily="18" charset="0"/>
                <a:cs typeface="Times New Roman" pitchFamily="18" charset="0"/>
              </a:rPr>
              <a:t>1. a) </a:t>
            </a:r>
            <a:r>
              <a:rPr lang="en-US" sz="1800" dirty="0" err="1" smtClean="0">
                <a:latin typeface="Times New Roman" pitchFamily="18" charset="0"/>
                <a:cs typeface="Times New Roman" pitchFamily="18" charset="0"/>
              </a:rPr>
              <a:t>cdef</a:t>
            </a:r>
            <a:r>
              <a:rPr lang="en-US" sz="1800" dirty="0" smtClean="0">
                <a:latin typeface="Times New Roman" pitchFamily="18" charset="0"/>
                <a:cs typeface="Times New Roman" pitchFamily="18" charset="0"/>
              </a:rPr>
              <a:t> b) </a:t>
            </a:r>
            <a:r>
              <a:rPr lang="en-US" sz="1800" dirty="0" err="1" smtClean="0">
                <a:latin typeface="Times New Roman" pitchFamily="18" charset="0"/>
                <a:cs typeface="Times New Roman" pitchFamily="18" charset="0"/>
              </a:rPr>
              <a:t>mnpo</a:t>
            </a:r>
            <a:r>
              <a:rPr lang="en-US" sz="1800" dirty="0" smtClean="0">
                <a:latin typeface="Times New Roman" pitchFamily="18" charset="0"/>
                <a:cs typeface="Times New Roman" pitchFamily="18" charset="0"/>
              </a:rPr>
              <a:t> c) </a:t>
            </a:r>
            <a:r>
              <a:rPr lang="en-US" sz="1800" dirty="0" err="1" smtClean="0">
                <a:latin typeface="Times New Roman" pitchFamily="18" charset="0"/>
                <a:cs typeface="Times New Roman" pitchFamily="18" charset="0"/>
              </a:rPr>
              <a:t>hikj</a:t>
            </a:r>
            <a:r>
              <a:rPr lang="en-US" sz="1800" dirty="0" smtClean="0">
                <a:latin typeface="Times New Roman" pitchFamily="18" charset="0"/>
                <a:cs typeface="Times New Roman" pitchFamily="18" charset="0"/>
              </a:rPr>
              <a:t> d) </a:t>
            </a:r>
            <a:r>
              <a:rPr lang="en-US" sz="1800" dirty="0" err="1" smtClean="0">
                <a:latin typeface="Times New Roman" pitchFamily="18" charset="0"/>
                <a:cs typeface="Times New Roman" pitchFamily="18" charset="0"/>
              </a:rPr>
              <a:t>vwyx</a:t>
            </a:r>
            <a:endParaRPr lang="en-US" sz="1800" dirty="0" smtClean="0">
              <a:latin typeface="Times New Roman" pitchFamily="18" charset="0"/>
              <a:cs typeface="Times New Roman" pitchFamily="18" charset="0"/>
            </a:endParaRPr>
          </a:p>
          <a:p>
            <a:pPr>
              <a:buNone/>
            </a:pPr>
            <a:endParaRPr lang="en-US" dirty="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11603"/>
            <a:ext cx="8382000" cy="664797"/>
          </a:xfrm>
        </p:spPr>
        <p:txBody>
          <a:bodyPr/>
          <a:lstStyle/>
          <a:p>
            <a:r>
              <a:rPr lang="en-US" dirty="0" smtClean="0"/>
              <a:t>Example of Inductive Reasoning</a:t>
            </a:r>
            <a:endParaRPr lang="en-US" dirty="0"/>
          </a:p>
        </p:txBody>
      </p:sp>
      <p:pic>
        <p:nvPicPr>
          <p:cNvPr id="5" name="Video 3-Inductive Reasoning #3.mp4">
            <a:hlinkClick r:id="" action="ppaction://media"/>
          </p:cNvPr>
          <p:cNvPicPr>
            <a:picLocks noRot="1" noChangeAspect="1"/>
          </p:cNvPicPr>
          <p:nvPr>
            <a:videoFile r:link="rId1"/>
          </p:nvPr>
        </p:nvPicPr>
        <p:blipFill>
          <a:blip r:embed="rId4" cstate="print"/>
          <a:stretch>
            <a:fillRect/>
          </a:stretch>
        </p:blipFill>
        <p:spPr>
          <a:xfrm>
            <a:off x="3048000" y="2286000"/>
            <a:ext cx="3048000" cy="2286000"/>
          </a:xfrm>
          <a:prstGeom prst="rect">
            <a:avLst/>
          </a:prstGeom>
        </p:spPr>
      </p:pic>
      <p:sp>
        <p:nvSpPr>
          <p:cNvPr id="6" name="TextBox 5"/>
          <p:cNvSpPr txBox="1"/>
          <p:nvPr/>
        </p:nvSpPr>
        <p:spPr>
          <a:xfrm>
            <a:off x="7239000" y="5410200"/>
            <a:ext cx="898003" cy="369332"/>
          </a:xfrm>
          <a:prstGeom prst="rect">
            <a:avLst/>
          </a:prstGeom>
          <a:noFill/>
        </p:spPr>
        <p:txBody>
          <a:bodyPr wrap="none" rtlCol="0">
            <a:spAutoFit/>
          </a:bodyPr>
          <a:lstStyle/>
          <a:p>
            <a:r>
              <a:rPr lang="en-US" dirty="0" smtClean="0"/>
              <a:t>Video 3</a:t>
            </a:r>
            <a:endParaRPr lang="en-US" dirty="0"/>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9203"/>
            <a:ext cx="8382000" cy="664797"/>
          </a:xfrm>
        </p:spPr>
        <p:txBody>
          <a:bodyPr/>
          <a:lstStyle/>
          <a:p>
            <a:r>
              <a:rPr lang="en-US" dirty="0">
                <a:latin typeface="Times New Roman" pitchFamily="18" charset="0"/>
                <a:cs typeface="Times New Roman" pitchFamily="18" charset="0"/>
              </a:rPr>
              <a:t>Spatial-temporal reasoning</a:t>
            </a:r>
            <a:endParaRPr lang="en-US" dirty="0"/>
          </a:p>
        </p:txBody>
      </p:sp>
      <p:sp>
        <p:nvSpPr>
          <p:cNvPr id="3" name="Text Placeholder 2"/>
          <p:cNvSpPr>
            <a:spLocks noGrp="1"/>
          </p:cNvSpPr>
          <p:nvPr>
            <p:ph type="body" sz="quarter" idx="10"/>
          </p:nvPr>
        </p:nvSpPr>
        <p:spPr>
          <a:xfrm>
            <a:off x="381000" y="1610344"/>
            <a:ext cx="8382000" cy="2733056"/>
          </a:xfrm>
        </p:spPr>
        <p:txBody>
          <a:bodyPr/>
          <a:lstStyle/>
          <a:p>
            <a:pPr algn="just"/>
            <a:r>
              <a:rPr lang="en-US" sz="2400" dirty="0" smtClean="0">
                <a:latin typeface="Times New Roman" pitchFamily="18" charset="0"/>
                <a:cs typeface="Times New Roman" pitchFamily="18" charset="0"/>
              </a:rPr>
              <a:t>Spatial-temporal reasoning is the ability to visualize spatial patterns and mentally manipulate them over a time-ordered sequence of spatial transformations. </a:t>
            </a:r>
          </a:p>
          <a:p>
            <a:pPr algn="just"/>
            <a:r>
              <a:rPr lang="en-US" sz="2400" dirty="0" smtClean="0">
                <a:latin typeface="Times New Roman" pitchFamily="18" charset="0"/>
                <a:cs typeface="Times New Roman" pitchFamily="18" charset="0"/>
              </a:rPr>
              <a:t>This ability, often referred to as "thinking in pictures", is important for generating and conceptualizing solutions to multi-step problems that arise in areas such as architecture, engineering, science, mathematics, art, games (e.g. chess), and everyday life.</a:t>
            </a:r>
            <a:endParaRPr lang="en-US" sz="2400" dirty="0">
              <a:latin typeface="Times New Roman" pitchFamily="18" charset="0"/>
              <a:cs typeface="Times New Roman" pitchFamily="18" charset="0"/>
            </a:endParaRPr>
          </a:p>
        </p:txBody>
      </p:sp>
      <p:pic>
        <p:nvPicPr>
          <p:cNvPr id="14338" name="Picture 2" descr="C:\Users\3D\Downloads\mental-rotation-test.gif"/>
          <p:cNvPicPr>
            <a:picLocks noChangeAspect="1" noChangeArrowheads="1"/>
          </p:cNvPicPr>
          <p:nvPr/>
        </p:nvPicPr>
        <p:blipFill>
          <a:blip r:embed="rId3" cstate="print"/>
          <a:srcRect/>
          <a:stretch>
            <a:fillRect/>
          </a:stretch>
        </p:blipFill>
        <p:spPr bwMode="auto">
          <a:xfrm>
            <a:off x="2895600" y="4091940"/>
            <a:ext cx="3886200" cy="2577465"/>
          </a:xfrm>
          <a:prstGeom prst="rect">
            <a:avLst/>
          </a:prstGeom>
          <a:noFill/>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382000" cy="1329595"/>
          </a:xfrm>
        </p:spPr>
        <p:txBody>
          <a:bodyPr/>
          <a:lstStyle/>
          <a:p>
            <a:r>
              <a:rPr lang="en-US" dirty="0" smtClean="0"/>
              <a:t>Example of Spatial and Temporal Reasoning</a:t>
            </a:r>
            <a:endParaRPr lang="en-US" dirty="0"/>
          </a:p>
        </p:txBody>
      </p:sp>
      <p:pic>
        <p:nvPicPr>
          <p:cNvPr id="5" name="Video 4-Spatial-Temporal Reasoning.mp4">
            <a:hlinkClick r:id="" action="ppaction://media"/>
          </p:cNvPr>
          <p:cNvPicPr>
            <a:picLocks noRot="1" noChangeAspect="1"/>
          </p:cNvPicPr>
          <p:nvPr>
            <a:videoFile r:link="rId1"/>
          </p:nvPr>
        </p:nvPicPr>
        <p:blipFill>
          <a:blip r:embed="rId4" cstate="print"/>
          <a:stretch>
            <a:fillRect/>
          </a:stretch>
        </p:blipFill>
        <p:spPr>
          <a:xfrm>
            <a:off x="3048000" y="2819400"/>
            <a:ext cx="3048000" cy="2286000"/>
          </a:xfrm>
          <a:prstGeom prst="rect">
            <a:avLst/>
          </a:prstGeom>
        </p:spPr>
      </p:pic>
      <p:sp>
        <p:nvSpPr>
          <p:cNvPr id="6" name="TextBox 5"/>
          <p:cNvSpPr txBox="1"/>
          <p:nvPr/>
        </p:nvSpPr>
        <p:spPr>
          <a:xfrm>
            <a:off x="7391400" y="5334000"/>
            <a:ext cx="898003" cy="369332"/>
          </a:xfrm>
          <a:prstGeom prst="rect">
            <a:avLst/>
          </a:prstGeom>
          <a:noFill/>
        </p:spPr>
        <p:txBody>
          <a:bodyPr wrap="none" rtlCol="0">
            <a:spAutoFit/>
          </a:bodyPr>
          <a:lstStyle/>
          <a:p>
            <a:r>
              <a:rPr lang="en-US" dirty="0" smtClean="0"/>
              <a:t>Video 4</a:t>
            </a:r>
            <a:endParaRPr lang="en-US" dirty="0"/>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9203"/>
            <a:ext cx="8382000" cy="664797"/>
          </a:xfrm>
        </p:spPr>
        <p:txBody>
          <a:bodyPr/>
          <a:lstStyle/>
          <a:p>
            <a:r>
              <a:rPr lang="en-US" dirty="0"/>
              <a:t>Abstract </a:t>
            </a:r>
            <a:r>
              <a:rPr lang="en-US" dirty="0" smtClean="0"/>
              <a:t>Reasoning</a:t>
            </a:r>
            <a:endParaRPr lang="en-US" dirty="0"/>
          </a:p>
        </p:txBody>
      </p:sp>
      <p:sp>
        <p:nvSpPr>
          <p:cNvPr id="3" name="Text Placeholder 2"/>
          <p:cNvSpPr>
            <a:spLocks noGrp="1"/>
          </p:cNvSpPr>
          <p:nvPr>
            <p:ph type="body" sz="quarter" idx="10"/>
          </p:nvPr>
        </p:nvSpPr>
        <p:spPr>
          <a:xfrm>
            <a:off x="381000" y="1686747"/>
            <a:ext cx="8382000" cy="3016210"/>
          </a:xfrm>
        </p:spPr>
        <p:txBody>
          <a:bodyPr/>
          <a:lstStyle/>
          <a:p>
            <a:pPr algn="just"/>
            <a:r>
              <a:rPr lang="en-US" sz="2400" dirty="0" smtClean="0">
                <a:latin typeface="Times New Roman" pitchFamily="18" charset="0"/>
                <a:cs typeface="Times New Roman" pitchFamily="18" charset="0"/>
              </a:rPr>
              <a:t>This measures how well you can reason when problems are shown in terms of size or shape or position or quality,  or other geometric figures or shapes.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It is important in courses and occupations requiring use of diagrams, such as drafting, mathematics, computer technology, and automobile repair.</a:t>
            </a:r>
          </a:p>
          <a:p>
            <a:endParaRPr lang="en-US" dirty="0"/>
          </a:p>
        </p:txBody>
      </p:sp>
      <p:pic>
        <p:nvPicPr>
          <p:cNvPr id="15362" name="Picture 2" descr="C:\Users\3D\Downloads\ind2.gif"/>
          <p:cNvPicPr>
            <a:picLocks noChangeAspect="1" noChangeArrowheads="1"/>
          </p:cNvPicPr>
          <p:nvPr/>
        </p:nvPicPr>
        <p:blipFill>
          <a:blip r:embed="rId3" cstate="print"/>
          <a:srcRect/>
          <a:stretch>
            <a:fillRect/>
          </a:stretch>
        </p:blipFill>
        <p:spPr bwMode="auto">
          <a:xfrm>
            <a:off x="838200" y="4343400"/>
            <a:ext cx="7686675" cy="2009775"/>
          </a:xfrm>
          <a:prstGeom prst="rect">
            <a:avLst/>
          </a:prstGeom>
          <a:noFill/>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87803"/>
            <a:ext cx="8382000" cy="664797"/>
          </a:xfrm>
        </p:spPr>
        <p:txBody>
          <a:bodyPr/>
          <a:lstStyle/>
          <a:p>
            <a:r>
              <a:rPr lang="en-US" dirty="0" smtClean="0"/>
              <a:t>Example of Abstract Reasoning</a:t>
            </a:r>
            <a:endParaRPr lang="en-US" dirty="0"/>
          </a:p>
        </p:txBody>
      </p:sp>
      <p:pic>
        <p:nvPicPr>
          <p:cNvPr id="6" name="Video 5- Abstract Reasoning.mp4">
            <a:hlinkClick r:id="" action="ppaction://media"/>
          </p:cNvPr>
          <p:cNvPicPr>
            <a:picLocks noRot="1" noChangeAspect="1"/>
          </p:cNvPicPr>
          <p:nvPr>
            <a:videoFile r:link="rId1"/>
          </p:nvPr>
        </p:nvPicPr>
        <p:blipFill>
          <a:blip r:embed="rId4" cstate="print"/>
          <a:stretch>
            <a:fillRect/>
          </a:stretch>
        </p:blipFill>
        <p:spPr>
          <a:xfrm>
            <a:off x="3124200" y="2667000"/>
            <a:ext cx="3048000" cy="2286000"/>
          </a:xfrm>
          <a:prstGeom prst="rect">
            <a:avLst/>
          </a:prstGeom>
        </p:spPr>
      </p:pic>
      <p:sp>
        <p:nvSpPr>
          <p:cNvPr id="7" name="TextBox 6"/>
          <p:cNvSpPr txBox="1"/>
          <p:nvPr/>
        </p:nvSpPr>
        <p:spPr>
          <a:xfrm>
            <a:off x="7391400" y="5486400"/>
            <a:ext cx="898003" cy="369332"/>
          </a:xfrm>
          <a:prstGeom prst="rect">
            <a:avLst/>
          </a:prstGeom>
          <a:noFill/>
        </p:spPr>
        <p:txBody>
          <a:bodyPr wrap="none" rtlCol="0">
            <a:spAutoFit/>
          </a:bodyPr>
          <a:lstStyle/>
          <a:p>
            <a:r>
              <a:rPr lang="en-US" dirty="0" smtClean="0"/>
              <a:t>Video 5</a:t>
            </a:r>
            <a:endParaRPr lang="en-US" dirty="0"/>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9203"/>
            <a:ext cx="8382000" cy="664797"/>
          </a:xfrm>
        </p:spPr>
        <p:txBody>
          <a:bodyPr/>
          <a:lstStyle/>
          <a:p>
            <a:r>
              <a:rPr lang="en-US" dirty="0"/>
              <a:t>Mechanical </a:t>
            </a:r>
            <a:r>
              <a:rPr lang="en-US" dirty="0" smtClean="0"/>
              <a:t>Reasoning</a:t>
            </a:r>
            <a:endParaRPr lang="en-US" dirty="0"/>
          </a:p>
        </p:txBody>
      </p:sp>
      <p:sp>
        <p:nvSpPr>
          <p:cNvPr id="3" name="Text Placeholder 2"/>
          <p:cNvSpPr>
            <a:spLocks noGrp="1"/>
          </p:cNvSpPr>
          <p:nvPr>
            <p:ph type="body" sz="quarter" idx="10"/>
          </p:nvPr>
        </p:nvSpPr>
        <p:spPr>
          <a:xfrm>
            <a:off x="228600" y="1676400"/>
            <a:ext cx="5334000" cy="4586378"/>
          </a:xfrm>
        </p:spPr>
        <p:txBody>
          <a:bodyPr/>
          <a:lstStyle/>
          <a:p>
            <a:pPr algn="just"/>
            <a:r>
              <a:rPr lang="en-US" sz="2400" dirty="0" smtClean="0">
                <a:latin typeface="Times New Roman" pitchFamily="18" charset="0"/>
                <a:cs typeface="Times New Roman" pitchFamily="18" charset="0"/>
              </a:rPr>
              <a:t>This measures your ability to understand mechanical principles and devices.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People; who do well on this test usually like to find out how things work; they often are better than average at learning how to construct, operate, or repair complicated equipment.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Some careers where this ability is important are carpentry, engineering, machine operations, electrical trades.</a:t>
            </a:r>
          </a:p>
          <a:p>
            <a:endParaRPr lang="en-US" dirty="0"/>
          </a:p>
        </p:txBody>
      </p:sp>
      <p:pic>
        <p:nvPicPr>
          <p:cNvPr id="16386" name="Picture 2" descr="C:\Users\3D\Downloads\R1Q1.png"/>
          <p:cNvPicPr>
            <a:picLocks noChangeAspect="1" noChangeArrowheads="1"/>
          </p:cNvPicPr>
          <p:nvPr/>
        </p:nvPicPr>
        <p:blipFill>
          <a:blip r:embed="rId3" cstate="print"/>
          <a:srcRect/>
          <a:stretch>
            <a:fillRect/>
          </a:stretch>
        </p:blipFill>
        <p:spPr bwMode="auto">
          <a:xfrm>
            <a:off x="5715000" y="2514600"/>
            <a:ext cx="3414713" cy="2667000"/>
          </a:xfrm>
          <a:prstGeom prst="rect">
            <a:avLst/>
          </a:prstGeom>
          <a:noFill/>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11603"/>
            <a:ext cx="8382000" cy="664797"/>
          </a:xfrm>
        </p:spPr>
        <p:txBody>
          <a:bodyPr/>
          <a:lstStyle/>
          <a:p>
            <a:r>
              <a:rPr lang="en-US" dirty="0"/>
              <a:t>Finger </a:t>
            </a:r>
            <a:r>
              <a:rPr lang="en-US" dirty="0" smtClean="0"/>
              <a:t>Dexterity</a:t>
            </a:r>
            <a:endParaRPr lang="en-US" dirty="0"/>
          </a:p>
        </p:txBody>
      </p:sp>
      <p:sp>
        <p:nvSpPr>
          <p:cNvPr id="3" name="Text Placeholder 2"/>
          <p:cNvSpPr>
            <a:spLocks noGrp="1"/>
          </p:cNvSpPr>
          <p:nvPr>
            <p:ph type="body" sz="quarter" idx="10"/>
          </p:nvPr>
        </p:nvSpPr>
        <p:spPr>
          <a:xfrm>
            <a:off x="381000" y="1959316"/>
            <a:ext cx="8534400" cy="1317284"/>
          </a:xfrm>
        </p:spPr>
        <p:txBody>
          <a:bodyPr/>
          <a:lstStyle/>
          <a:p>
            <a:r>
              <a:rPr lang="en-US" sz="2800" dirty="0" smtClean="0">
                <a:latin typeface="Times New Roman" pitchFamily="18" charset="0"/>
                <a:cs typeface="Times New Roman" pitchFamily="18" charset="0"/>
              </a:rPr>
              <a:t>Ability to move the fingers and manipulate small objects with the fingers rapidly and/or accurately.</a:t>
            </a:r>
          </a:p>
          <a:p>
            <a:endParaRPr lang="en-US" dirty="0"/>
          </a:p>
        </p:txBody>
      </p:sp>
      <p:pic>
        <p:nvPicPr>
          <p:cNvPr id="20482" name="Picture 2" descr="C:\Users\3D\Downloads\fotolia_2498744_XS.jpg"/>
          <p:cNvPicPr>
            <a:picLocks noChangeAspect="1" noChangeArrowheads="1"/>
          </p:cNvPicPr>
          <p:nvPr/>
        </p:nvPicPr>
        <p:blipFill>
          <a:blip r:embed="rId3" cstate="print"/>
          <a:srcRect/>
          <a:stretch>
            <a:fillRect/>
          </a:stretch>
        </p:blipFill>
        <p:spPr bwMode="auto">
          <a:xfrm>
            <a:off x="2667000" y="3276600"/>
            <a:ext cx="3810000" cy="2514600"/>
          </a:xfrm>
          <a:prstGeom prst="rect">
            <a:avLst/>
          </a:prstGeom>
          <a:noFill/>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011603"/>
            <a:ext cx="8382000" cy="664797"/>
          </a:xfrm>
        </p:spPr>
        <p:txBody>
          <a:bodyPr/>
          <a:lstStyle/>
          <a:p>
            <a:r>
              <a:rPr lang="en-US" dirty="0"/>
              <a:t>Manual </a:t>
            </a:r>
            <a:r>
              <a:rPr lang="en-US" dirty="0" smtClean="0"/>
              <a:t>Dexterity</a:t>
            </a:r>
            <a:endParaRPr lang="en-US" dirty="0"/>
          </a:p>
        </p:txBody>
      </p:sp>
      <p:sp>
        <p:nvSpPr>
          <p:cNvPr id="3" name="Text Placeholder 2"/>
          <p:cNvSpPr>
            <a:spLocks noGrp="1"/>
          </p:cNvSpPr>
          <p:nvPr>
            <p:ph type="body" sz="quarter" idx="10"/>
          </p:nvPr>
        </p:nvSpPr>
        <p:spPr>
          <a:xfrm>
            <a:off x="381000" y="2091118"/>
            <a:ext cx="8382000" cy="1317284"/>
          </a:xfrm>
        </p:spPr>
        <p:txBody>
          <a:bodyPr/>
          <a:lstStyle/>
          <a:p>
            <a:r>
              <a:rPr lang="en-US" sz="2800" dirty="0" smtClean="0">
                <a:latin typeface="Times New Roman" pitchFamily="18" charset="0"/>
                <a:cs typeface="Times New Roman" pitchFamily="18" charset="0"/>
              </a:rPr>
              <a:t>Ability to move the hands easily and skillfully; to work with the hands in placing and turning motions.</a:t>
            </a:r>
          </a:p>
          <a:p>
            <a:endParaRPr lang="en-US" dirty="0"/>
          </a:p>
        </p:txBody>
      </p:sp>
      <p:pic>
        <p:nvPicPr>
          <p:cNvPr id="19458" name="Picture 2" descr="C:\Users\3D\Downloads\finger-stretching.jpg"/>
          <p:cNvPicPr>
            <a:picLocks noChangeAspect="1" noChangeArrowheads="1"/>
          </p:cNvPicPr>
          <p:nvPr/>
        </p:nvPicPr>
        <p:blipFill>
          <a:blip r:embed="rId3" cstate="print"/>
          <a:srcRect/>
          <a:stretch>
            <a:fillRect/>
          </a:stretch>
        </p:blipFill>
        <p:spPr bwMode="auto">
          <a:xfrm rot="5400000">
            <a:off x="3428998" y="2590800"/>
            <a:ext cx="2209801" cy="4038601"/>
          </a:xfrm>
          <a:prstGeom prst="rect">
            <a:avLst/>
          </a:prstGeom>
          <a:noFill/>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240203"/>
            <a:ext cx="8382000" cy="664797"/>
          </a:xfrm>
        </p:spPr>
        <p:txBody>
          <a:bodyPr/>
          <a:lstStyle/>
          <a:p>
            <a:r>
              <a:rPr lang="en-US" dirty="0">
                <a:effectLst/>
              </a:rPr>
              <a:t>Aptitude B</a:t>
            </a:r>
            <a:r>
              <a:rPr lang="en-US" dirty="0" smtClean="0">
                <a:effectLst/>
              </a:rPr>
              <a:t>atteries</a:t>
            </a:r>
            <a:endParaRPr lang="en-US" dirty="0">
              <a:effectLst/>
            </a:endParaRPr>
          </a:p>
        </p:txBody>
      </p:sp>
      <p:sp>
        <p:nvSpPr>
          <p:cNvPr id="3" name="Text Placeholder 2"/>
          <p:cNvSpPr>
            <a:spLocks noGrp="1"/>
          </p:cNvSpPr>
          <p:nvPr>
            <p:ph type="body" sz="quarter" idx="10"/>
          </p:nvPr>
        </p:nvSpPr>
        <p:spPr>
          <a:xfrm>
            <a:off x="228600" y="2286000"/>
            <a:ext cx="8305800" cy="4572000"/>
          </a:xfrm>
        </p:spPr>
        <p:txBody>
          <a:bodyPr/>
          <a:lstStyle/>
          <a:p>
            <a:pPr algn="just">
              <a:lnSpc>
                <a:spcPct val="100000"/>
              </a:lnSpc>
            </a:pPr>
            <a:r>
              <a:rPr lang="en-US" sz="2400" dirty="0" smtClean="0">
                <a:latin typeface="Times New Roman" pitchFamily="18" charset="0"/>
                <a:cs typeface="Times New Roman" pitchFamily="18" charset="0"/>
              </a:rPr>
              <a:t>Aptitudes are generally tested in the form of an Aptitude Battery which tests a large number of aptitudes at one time with a series of small tests for each aptitude. </a:t>
            </a:r>
          </a:p>
          <a:p>
            <a:pPr algn="just">
              <a:lnSpc>
                <a:spcPct val="100000"/>
              </a:lnSpc>
            </a:pPr>
            <a:r>
              <a:rPr lang="en-US" sz="2400" dirty="0" smtClean="0">
                <a:latin typeface="Times New Roman" pitchFamily="18" charset="0"/>
                <a:cs typeface="Times New Roman" pitchFamily="18" charset="0"/>
              </a:rPr>
              <a:t>Aptitude batteries may lean more toward innate aptitudes or more toward learned skills. </a:t>
            </a:r>
          </a:p>
          <a:p>
            <a:pPr algn="just">
              <a:lnSpc>
                <a:spcPct val="100000"/>
              </a:lnSpc>
            </a:pPr>
            <a:r>
              <a:rPr lang="en-US" sz="2400" dirty="0" smtClean="0">
                <a:latin typeface="Times New Roman" pitchFamily="18" charset="0"/>
                <a:cs typeface="Times New Roman" pitchFamily="18" charset="0"/>
              </a:rPr>
              <a:t>Batteries that lean toward learned skills are frequently called Aptitude Tests.</a:t>
            </a:r>
          </a:p>
          <a:p>
            <a:pPr algn="just">
              <a:lnSpc>
                <a:spcPct val="100000"/>
              </a:lnSpc>
            </a:pPr>
            <a:r>
              <a:rPr lang="en-US" sz="2400" dirty="0" smtClean="0">
                <a:latin typeface="Times New Roman" pitchFamily="18" charset="0"/>
                <a:cs typeface="Times New Roman" pitchFamily="18" charset="0"/>
              </a:rPr>
              <a:t> An example that leans both ways is the Armed Services Vocational Aptitude Battery (</a:t>
            </a:r>
            <a:r>
              <a:rPr lang="en-US" sz="2400" b="1" dirty="0" smtClean="0">
                <a:latin typeface="Times New Roman" pitchFamily="18" charset="0"/>
                <a:cs typeface="Times New Roman" pitchFamily="18" charset="0"/>
              </a:rPr>
              <a:t>ASVAB</a:t>
            </a:r>
            <a:r>
              <a:rPr lang="en-US" sz="2400" dirty="0" smtClean="0">
                <a:latin typeface="Times New Roman" pitchFamily="18" charset="0"/>
                <a:cs typeface="Times New Roman" pitchFamily="18" charset="0"/>
              </a:rPr>
              <a:t>). </a:t>
            </a:r>
          </a:p>
          <a:p>
            <a:pPr algn="just">
              <a:lnSpc>
                <a:spcPct val="100000"/>
              </a:lnSpc>
            </a:pPr>
            <a:r>
              <a:rPr lang="en-US" sz="2400" dirty="0" smtClean="0">
                <a:latin typeface="Times New Roman" pitchFamily="18" charset="0"/>
                <a:cs typeface="Times New Roman" pitchFamily="18" charset="0"/>
              </a:rPr>
              <a:t>Aptitude batteries that lean toward aptitudes are often useful in selecting a career</a:t>
            </a:r>
            <a:endParaRPr lang="en-US" sz="2400" dirty="0">
              <a:latin typeface="Times New Roman" pitchFamily="18" charset="0"/>
              <a:cs typeface="Times New Roman" pitchFamily="18" charset="0"/>
            </a:endParaRPr>
          </a:p>
        </p:txBody>
      </p:sp>
      <p:pic>
        <p:nvPicPr>
          <p:cNvPr id="22530" name="Picture 2" descr="C:\Users\3D\Downloads\career-aptitude-test-for-college-students.jpg"/>
          <p:cNvPicPr>
            <a:picLocks noChangeAspect="1" noChangeArrowheads="1"/>
          </p:cNvPicPr>
          <p:nvPr/>
        </p:nvPicPr>
        <p:blipFill>
          <a:blip r:embed="rId3" cstate="print"/>
          <a:srcRect/>
          <a:stretch>
            <a:fillRect/>
          </a:stretch>
        </p:blipFill>
        <p:spPr bwMode="auto">
          <a:xfrm>
            <a:off x="6400800" y="838200"/>
            <a:ext cx="2057400" cy="1447800"/>
          </a:xfrm>
          <a:prstGeom prst="rect">
            <a:avLst/>
          </a:prstGeom>
          <a:noFill/>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381000" y="859203"/>
            <a:ext cx="8382000" cy="664797"/>
          </a:xfrm>
        </p:spPr>
        <p:txBody>
          <a:bodyPr/>
          <a:lstStyle/>
          <a:p>
            <a:r>
              <a:rPr lang="en-US" dirty="0"/>
              <a:t>Measuring Aptitudes</a:t>
            </a:r>
          </a:p>
        </p:txBody>
      </p:sp>
      <p:sp>
        <p:nvSpPr>
          <p:cNvPr id="367619" name="Rectangle 3"/>
          <p:cNvSpPr>
            <a:spLocks noGrp="1" noChangeArrowheads="1"/>
          </p:cNvSpPr>
          <p:nvPr>
            <p:ph type="body" idx="1"/>
          </p:nvPr>
        </p:nvSpPr>
        <p:spPr>
          <a:xfrm>
            <a:off x="533400" y="1730883"/>
            <a:ext cx="8382000" cy="3730252"/>
          </a:xfrm>
        </p:spPr>
        <p:txBody>
          <a:bodyPr/>
          <a:lstStyle/>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48-minute aptitude battery consists of the following tests:</a:t>
            </a:r>
          </a:p>
          <a:p>
            <a:pPr lvl="1"/>
            <a:r>
              <a:rPr lang="en-US" dirty="0">
                <a:latin typeface="Times New Roman" pitchFamily="18" charset="0"/>
                <a:cs typeface="Times New Roman" pitchFamily="18" charset="0"/>
              </a:rPr>
              <a:t>Clerical Perception</a:t>
            </a:r>
          </a:p>
          <a:p>
            <a:pPr lvl="1"/>
            <a:r>
              <a:rPr lang="en-US" dirty="0">
                <a:latin typeface="Times New Roman" pitchFamily="18" charset="0"/>
                <a:cs typeface="Times New Roman" pitchFamily="18" charset="0"/>
              </a:rPr>
              <a:t>Vocabulary</a:t>
            </a:r>
          </a:p>
          <a:p>
            <a:pPr lvl="1"/>
            <a:r>
              <a:rPr lang="en-US" dirty="0">
                <a:latin typeface="Times New Roman" pitchFamily="18" charset="0"/>
                <a:cs typeface="Times New Roman" pitchFamily="18" charset="0"/>
              </a:rPr>
              <a:t>Numerical Computation</a:t>
            </a:r>
          </a:p>
          <a:p>
            <a:pPr lvl="1"/>
            <a:r>
              <a:rPr lang="en-US" dirty="0">
                <a:latin typeface="Times New Roman" pitchFamily="18" charset="0"/>
                <a:cs typeface="Times New Roman" pitchFamily="18" charset="0"/>
              </a:rPr>
              <a:t>Numerical Reasoning</a:t>
            </a:r>
          </a:p>
          <a:p>
            <a:pPr lvl="1"/>
            <a:r>
              <a:rPr lang="en-US" dirty="0">
                <a:latin typeface="Times New Roman" pitchFamily="18" charset="0"/>
                <a:cs typeface="Times New Roman" pitchFamily="18" charset="0"/>
              </a:rPr>
              <a:t>Spatial Visualization</a:t>
            </a:r>
          </a:p>
          <a:p>
            <a:pPr lvl="1"/>
            <a:r>
              <a:rPr lang="en-US" dirty="0">
                <a:latin typeface="Times New Roman" pitchFamily="18" charset="0"/>
                <a:cs typeface="Times New Roman" pitchFamily="18" charset="0"/>
              </a:rPr>
              <a:t>Inductive Reasoning</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1026"/>
          <p:cNvSpPr>
            <a:spLocks noGrp="1" noChangeArrowheads="1"/>
          </p:cNvSpPr>
          <p:nvPr>
            <p:ph type="title"/>
          </p:nvPr>
        </p:nvSpPr>
        <p:spPr>
          <a:xfrm>
            <a:off x="381000" y="859203"/>
            <a:ext cx="8382000" cy="664797"/>
          </a:xfrm>
        </p:spPr>
        <p:txBody>
          <a:bodyPr/>
          <a:lstStyle/>
          <a:p>
            <a:r>
              <a:rPr lang="en-US" dirty="0"/>
              <a:t>Aptitude - Clerical Perception</a:t>
            </a:r>
          </a:p>
        </p:txBody>
      </p:sp>
      <p:sp>
        <p:nvSpPr>
          <p:cNvPr id="368643" name="Rectangle 1027"/>
          <p:cNvSpPr>
            <a:spLocks noGrp="1" noChangeArrowheads="1"/>
          </p:cNvSpPr>
          <p:nvPr>
            <p:ph type="body" idx="1"/>
          </p:nvPr>
        </p:nvSpPr>
        <p:spPr>
          <a:xfrm>
            <a:off x="381000" y="1766602"/>
            <a:ext cx="8382000" cy="443198"/>
          </a:xfrm>
        </p:spPr>
        <p:txBody>
          <a:bodyPr/>
          <a:lstStyle/>
          <a:p>
            <a:pPr>
              <a:buFont typeface="Wingdings" pitchFamily="2" charset="2"/>
              <a:buNone/>
            </a:pPr>
            <a:r>
              <a:rPr lang="en-US" dirty="0">
                <a:latin typeface="Times New Roman" pitchFamily="18" charset="0"/>
                <a:cs typeface="Times New Roman" pitchFamily="18" charset="0"/>
              </a:rPr>
              <a:t>5 minutes, 240 questions</a:t>
            </a:r>
          </a:p>
        </p:txBody>
      </p:sp>
      <p:pic>
        <p:nvPicPr>
          <p:cNvPr id="368644" name="Picture 1028" descr="C:\My Documents\A&amp;P Manual\Pictures\Clerical.gif"/>
          <p:cNvPicPr>
            <a:picLocks noChangeAspect="1" noChangeArrowheads="1"/>
          </p:cNvPicPr>
          <p:nvPr/>
        </p:nvPicPr>
        <p:blipFill>
          <a:blip r:embed="rId3" cstate="print"/>
          <a:srcRect/>
          <a:stretch>
            <a:fillRect/>
          </a:stretch>
        </p:blipFill>
        <p:spPr bwMode="auto">
          <a:xfrm>
            <a:off x="1731818" y="2594162"/>
            <a:ext cx="5497080" cy="3882838"/>
          </a:xfrm>
          <a:prstGeom prst="rect">
            <a:avLst/>
          </a:prstGeom>
          <a:noFill/>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381000" y="859203"/>
            <a:ext cx="8382000" cy="664797"/>
          </a:xfrm>
        </p:spPr>
        <p:txBody>
          <a:bodyPr/>
          <a:lstStyle/>
          <a:p>
            <a:r>
              <a:rPr lang="en-US" dirty="0"/>
              <a:t>Aptitude - Vocabulary</a:t>
            </a:r>
          </a:p>
        </p:txBody>
      </p:sp>
      <p:sp>
        <p:nvSpPr>
          <p:cNvPr id="373763" name="Rectangle 3"/>
          <p:cNvSpPr>
            <a:spLocks noGrp="1" noChangeArrowheads="1"/>
          </p:cNvSpPr>
          <p:nvPr>
            <p:ph type="body" idx="1"/>
          </p:nvPr>
        </p:nvSpPr>
        <p:spPr>
          <a:xfrm>
            <a:off x="381000" y="1766602"/>
            <a:ext cx="8382000" cy="443198"/>
          </a:xfrm>
        </p:spPr>
        <p:txBody>
          <a:bodyPr/>
          <a:lstStyle/>
          <a:p>
            <a:pPr>
              <a:buFont typeface="Wingdings" pitchFamily="2" charset="2"/>
              <a:buNone/>
            </a:pPr>
            <a:r>
              <a:rPr lang="en-US" dirty="0">
                <a:latin typeface="Times New Roman" pitchFamily="18" charset="0"/>
                <a:cs typeface="Times New Roman" pitchFamily="18" charset="0"/>
              </a:rPr>
              <a:t>5.5 minutes, 20 questions</a:t>
            </a:r>
          </a:p>
        </p:txBody>
      </p:sp>
      <p:pic>
        <p:nvPicPr>
          <p:cNvPr id="373764" name="Picture 4" descr="C:\My Documents\A&amp;P Manual\Pictures\Vocabulary.gif"/>
          <p:cNvPicPr>
            <a:picLocks noChangeAspect="1" noChangeArrowheads="1"/>
          </p:cNvPicPr>
          <p:nvPr/>
        </p:nvPicPr>
        <p:blipFill>
          <a:blip r:embed="rId3" cstate="print"/>
          <a:srcRect/>
          <a:stretch>
            <a:fillRect/>
          </a:stretch>
        </p:blipFill>
        <p:spPr bwMode="auto">
          <a:xfrm>
            <a:off x="2147455" y="2638425"/>
            <a:ext cx="4520045" cy="3762375"/>
          </a:xfrm>
          <a:prstGeom prst="rect">
            <a:avLst/>
          </a:prstGeom>
          <a:noFill/>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381000" y="859203"/>
            <a:ext cx="8382000" cy="664797"/>
          </a:xfrm>
        </p:spPr>
        <p:txBody>
          <a:bodyPr/>
          <a:lstStyle/>
          <a:p>
            <a:r>
              <a:rPr lang="en-US" dirty="0"/>
              <a:t>Aptitude - Numerical Computation</a:t>
            </a:r>
          </a:p>
        </p:txBody>
      </p:sp>
      <p:sp>
        <p:nvSpPr>
          <p:cNvPr id="372739" name="Rectangle 3"/>
          <p:cNvSpPr>
            <a:spLocks noGrp="1" noChangeArrowheads="1"/>
          </p:cNvSpPr>
          <p:nvPr>
            <p:ph type="body" idx="1"/>
          </p:nvPr>
        </p:nvSpPr>
        <p:spPr>
          <a:xfrm>
            <a:off x="381000" y="1614202"/>
            <a:ext cx="8382000" cy="443198"/>
          </a:xfrm>
        </p:spPr>
        <p:txBody>
          <a:bodyPr/>
          <a:lstStyle/>
          <a:p>
            <a:pPr>
              <a:buFont typeface="Wingdings" pitchFamily="2" charset="2"/>
              <a:buNone/>
            </a:pPr>
            <a:r>
              <a:rPr lang="en-US" dirty="0">
                <a:latin typeface="Times New Roman" pitchFamily="18" charset="0"/>
                <a:cs typeface="Times New Roman" pitchFamily="18" charset="0"/>
              </a:rPr>
              <a:t>8.5 minutes, 10 questions</a:t>
            </a:r>
          </a:p>
        </p:txBody>
      </p:sp>
      <p:pic>
        <p:nvPicPr>
          <p:cNvPr id="372740" name="Picture 4" descr="C:\My Documents\A&amp;P Manual\Pictures\Numerical Computation.gif"/>
          <p:cNvPicPr>
            <a:picLocks noChangeAspect="1" noChangeArrowheads="1"/>
          </p:cNvPicPr>
          <p:nvPr/>
        </p:nvPicPr>
        <p:blipFill>
          <a:blip r:embed="rId3" cstate="print"/>
          <a:srcRect/>
          <a:stretch>
            <a:fillRect/>
          </a:stretch>
        </p:blipFill>
        <p:spPr bwMode="auto">
          <a:xfrm>
            <a:off x="2216728" y="2230250"/>
            <a:ext cx="4520045" cy="4094350"/>
          </a:xfrm>
          <a:prstGeom prst="rect">
            <a:avLst/>
          </a:prstGeom>
          <a:noFill/>
        </p:spPr>
      </p:pic>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381000" y="859203"/>
            <a:ext cx="8382000" cy="664797"/>
          </a:xfrm>
        </p:spPr>
        <p:txBody>
          <a:bodyPr/>
          <a:lstStyle/>
          <a:p>
            <a:r>
              <a:rPr lang="en-US" dirty="0"/>
              <a:t>Aptitude - Numerical Reasoning</a:t>
            </a:r>
          </a:p>
        </p:txBody>
      </p:sp>
      <p:sp>
        <p:nvSpPr>
          <p:cNvPr id="371715" name="Rectangle 3"/>
          <p:cNvSpPr>
            <a:spLocks noGrp="1" noChangeArrowheads="1"/>
          </p:cNvSpPr>
          <p:nvPr>
            <p:ph type="body" idx="1"/>
          </p:nvPr>
        </p:nvSpPr>
        <p:spPr>
          <a:xfrm>
            <a:off x="381000" y="1766602"/>
            <a:ext cx="8382000" cy="443198"/>
          </a:xfrm>
        </p:spPr>
        <p:txBody>
          <a:bodyPr/>
          <a:lstStyle/>
          <a:p>
            <a:pPr>
              <a:buFont typeface="Wingdings" pitchFamily="2" charset="2"/>
              <a:buNone/>
            </a:pPr>
            <a:r>
              <a:rPr lang="en-US" dirty="0">
                <a:latin typeface="Times New Roman" pitchFamily="18" charset="0"/>
                <a:cs typeface="Times New Roman" pitchFamily="18" charset="0"/>
              </a:rPr>
              <a:t>13 minutes, 12 questions</a:t>
            </a:r>
          </a:p>
        </p:txBody>
      </p:sp>
      <p:pic>
        <p:nvPicPr>
          <p:cNvPr id="371716" name="Picture 4" descr="C:\My Documents\A&amp;P Manual\Pictures\Numerical Reasoning.gif"/>
          <p:cNvPicPr>
            <a:picLocks noChangeAspect="1" noChangeArrowheads="1"/>
          </p:cNvPicPr>
          <p:nvPr/>
        </p:nvPicPr>
        <p:blipFill>
          <a:blip r:embed="rId3" cstate="print"/>
          <a:srcRect/>
          <a:stretch>
            <a:fillRect/>
          </a:stretch>
        </p:blipFill>
        <p:spPr bwMode="auto">
          <a:xfrm>
            <a:off x="2424546" y="2486025"/>
            <a:ext cx="4520045" cy="3762375"/>
          </a:xfrm>
          <a:prstGeom prst="rect">
            <a:avLst/>
          </a:prstGeom>
          <a:noFill/>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1026"/>
          <p:cNvSpPr>
            <a:spLocks noGrp="1" noChangeArrowheads="1"/>
          </p:cNvSpPr>
          <p:nvPr>
            <p:ph type="title"/>
          </p:nvPr>
        </p:nvSpPr>
        <p:spPr>
          <a:xfrm>
            <a:off x="381000" y="914400"/>
            <a:ext cx="8382000" cy="664797"/>
          </a:xfrm>
        </p:spPr>
        <p:txBody>
          <a:bodyPr/>
          <a:lstStyle/>
          <a:p>
            <a:r>
              <a:rPr lang="en-US" dirty="0"/>
              <a:t>Aptitude - Spatial Visualization</a:t>
            </a:r>
          </a:p>
        </p:txBody>
      </p:sp>
      <p:sp>
        <p:nvSpPr>
          <p:cNvPr id="370691" name="Rectangle 1027"/>
          <p:cNvSpPr>
            <a:spLocks noGrp="1" noChangeArrowheads="1"/>
          </p:cNvSpPr>
          <p:nvPr>
            <p:ph type="body" idx="1"/>
          </p:nvPr>
        </p:nvSpPr>
        <p:spPr>
          <a:xfrm>
            <a:off x="381000" y="1842802"/>
            <a:ext cx="8382000" cy="443198"/>
          </a:xfrm>
        </p:spPr>
        <p:txBody>
          <a:bodyPr/>
          <a:lstStyle/>
          <a:p>
            <a:pPr>
              <a:buFont typeface="Wingdings" pitchFamily="2" charset="2"/>
              <a:buNone/>
            </a:pPr>
            <a:r>
              <a:rPr lang="en-US" dirty="0">
                <a:latin typeface="Times New Roman" pitchFamily="18" charset="0"/>
                <a:cs typeface="Times New Roman" pitchFamily="18" charset="0"/>
              </a:rPr>
              <a:t>7 minutes, 14 questions</a:t>
            </a:r>
          </a:p>
        </p:txBody>
      </p:sp>
      <p:pic>
        <p:nvPicPr>
          <p:cNvPr id="370692" name="Picture 1028" descr="C:\My Documents\A&amp;P Manual\Pictures\Spatial Visualization.gif"/>
          <p:cNvPicPr>
            <a:picLocks noChangeAspect="1" noChangeArrowheads="1"/>
          </p:cNvPicPr>
          <p:nvPr/>
        </p:nvPicPr>
        <p:blipFill>
          <a:blip r:embed="rId3" cstate="print"/>
          <a:srcRect/>
          <a:stretch>
            <a:fillRect/>
          </a:stretch>
        </p:blipFill>
        <p:spPr bwMode="auto">
          <a:xfrm>
            <a:off x="1385455" y="2876269"/>
            <a:ext cx="6140739" cy="2914931"/>
          </a:xfrm>
          <a:prstGeom prst="rect">
            <a:avLst/>
          </a:prstGeom>
          <a:noFill/>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xfrm>
            <a:off x="381000" y="859203"/>
            <a:ext cx="8382000" cy="664797"/>
          </a:xfrm>
        </p:spPr>
        <p:txBody>
          <a:bodyPr/>
          <a:lstStyle/>
          <a:p>
            <a:r>
              <a:rPr lang="en-US" dirty="0"/>
              <a:t>Aptitude - Inductive Reasoning</a:t>
            </a:r>
          </a:p>
        </p:txBody>
      </p:sp>
      <p:sp>
        <p:nvSpPr>
          <p:cNvPr id="369667" name="Rectangle 3"/>
          <p:cNvSpPr>
            <a:spLocks noGrp="1" noChangeArrowheads="1"/>
          </p:cNvSpPr>
          <p:nvPr>
            <p:ph type="body" idx="1"/>
          </p:nvPr>
        </p:nvSpPr>
        <p:spPr>
          <a:xfrm>
            <a:off x="381000" y="1690402"/>
            <a:ext cx="8382000" cy="443198"/>
          </a:xfrm>
        </p:spPr>
        <p:txBody>
          <a:bodyPr/>
          <a:lstStyle/>
          <a:p>
            <a:pPr>
              <a:buFont typeface="Wingdings" pitchFamily="2" charset="2"/>
              <a:buNone/>
            </a:pPr>
            <a:r>
              <a:rPr lang="en-US" dirty="0">
                <a:latin typeface="Times New Roman" pitchFamily="18" charset="0"/>
                <a:cs typeface="Times New Roman" pitchFamily="18" charset="0"/>
              </a:rPr>
              <a:t>6.5 minutes, 15 questions</a:t>
            </a:r>
          </a:p>
        </p:txBody>
      </p:sp>
      <p:pic>
        <p:nvPicPr>
          <p:cNvPr id="369668" name="Picture 4" descr="C:\My Documents\A&amp;P Manual\Pictures\Inductive Reasoning.gif"/>
          <p:cNvPicPr>
            <a:picLocks noChangeAspect="1" noChangeArrowheads="1"/>
          </p:cNvPicPr>
          <p:nvPr/>
        </p:nvPicPr>
        <p:blipFill>
          <a:blip r:embed="rId3" cstate="print"/>
          <a:srcRect/>
          <a:stretch>
            <a:fillRect/>
          </a:stretch>
        </p:blipFill>
        <p:spPr bwMode="auto">
          <a:xfrm>
            <a:off x="1177637" y="2669801"/>
            <a:ext cx="6629977" cy="3045199"/>
          </a:xfrm>
          <a:prstGeom prst="rect">
            <a:avLst/>
          </a:prstGeom>
          <a:noFill/>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S010286786">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F83F853-FA01-4B06-983B-0DEE9474D6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TS010286786</Template>
  <TotalTime>468</TotalTime>
  <Words>1538</Words>
  <Application>Microsoft Office PowerPoint</Application>
  <PresentationFormat>On-screen Show (4:3)</PresentationFormat>
  <Paragraphs>236</Paragraphs>
  <Slides>41</Slides>
  <Notes>41</Notes>
  <HiddenSlides>0</HiddenSlides>
  <MMClips>5</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TS010286786</vt:lpstr>
      <vt:lpstr>White with Courier font for code slides</vt:lpstr>
      <vt:lpstr>Aptitude</vt:lpstr>
      <vt:lpstr>What is Aptitude?</vt:lpstr>
      <vt:lpstr>Slide 3</vt:lpstr>
      <vt:lpstr>Example of Physical Aptitude</vt:lpstr>
      <vt:lpstr>Slide 5</vt:lpstr>
      <vt:lpstr>Slide 6</vt:lpstr>
      <vt:lpstr>Slide 7</vt:lpstr>
      <vt:lpstr>Aptitudes are Natural Abilities</vt:lpstr>
      <vt:lpstr>Aptitudes are Natural Abilities</vt:lpstr>
      <vt:lpstr>Aptitudes are Natural Abilities</vt:lpstr>
      <vt:lpstr>Skills, Abilities and Aptitudes</vt:lpstr>
      <vt:lpstr>Aptitude and Intelligence</vt:lpstr>
      <vt:lpstr>Aptitude and Motivation</vt:lpstr>
      <vt:lpstr>Aptitude and Motivation</vt:lpstr>
      <vt:lpstr>Low-Aptitude</vt:lpstr>
      <vt:lpstr>Low-Aptitude</vt:lpstr>
      <vt:lpstr>Aptitude Testing</vt:lpstr>
      <vt:lpstr>Testable Aptitudes</vt:lpstr>
      <vt:lpstr>General Learning Ability</vt:lpstr>
      <vt:lpstr>Verbal Aptitude</vt:lpstr>
      <vt:lpstr>Numerical Aptitude</vt:lpstr>
      <vt:lpstr>Form Perception</vt:lpstr>
      <vt:lpstr>Clerical Perception</vt:lpstr>
      <vt:lpstr>Language Learning Aptitude</vt:lpstr>
      <vt:lpstr>Inductive Reasoning Aptitude</vt:lpstr>
      <vt:lpstr>Example of Inductive Reasoning</vt:lpstr>
      <vt:lpstr>Spatial-temporal reasoning</vt:lpstr>
      <vt:lpstr>Example of Spatial and Temporal Reasoning</vt:lpstr>
      <vt:lpstr>Abstract Reasoning</vt:lpstr>
      <vt:lpstr>Example of Abstract Reasoning</vt:lpstr>
      <vt:lpstr>Mechanical Reasoning</vt:lpstr>
      <vt:lpstr>Finger Dexterity</vt:lpstr>
      <vt:lpstr>Manual Dexterity</vt:lpstr>
      <vt:lpstr>Aptitude Batteries</vt:lpstr>
      <vt:lpstr>Measuring Aptitudes</vt:lpstr>
      <vt:lpstr>Aptitude - Clerical Perception</vt:lpstr>
      <vt:lpstr>Aptitude - Vocabulary</vt:lpstr>
      <vt:lpstr>Aptitude - Numerical Computation</vt:lpstr>
      <vt:lpstr>Aptitude - Numerical Reasoning</vt:lpstr>
      <vt:lpstr>Aptitude - Spatial Visualization</vt:lpstr>
      <vt:lpstr>Aptitude - Inductive Reasoning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Aptitude</dc:title>
  <dc:creator>3D</dc:creator>
  <cp:lastModifiedBy>NTS</cp:lastModifiedBy>
  <cp:revision>117</cp:revision>
  <dcterms:created xsi:type="dcterms:W3CDTF">2013-04-15T11:06:14Z</dcterms:created>
  <dcterms:modified xsi:type="dcterms:W3CDTF">2013-04-17T05:38:46Z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TC102867869990</vt:lpwstr>
  </property>
</Properties>
</file>