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unknown"/>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61" r:id="rId4"/>
    <p:sldId id="272" r:id="rId5"/>
    <p:sldId id="257" r:id="rId6"/>
    <p:sldId id="262" r:id="rId7"/>
    <p:sldId id="263" r:id="rId8"/>
    <p:sldId id="296" r:id="rId9"/>
    <p:sldId id="270" r:id="rId10"/>
    <p:sldId id="259" r:id="rId11"/>
    <p:sldId id="264" r:id="rId12"/>
    <p:sldId id="290" r:id="rId13"/>
    <p:sldId id="265" r:id="rId14"/>
    <p:sldId id="299" r:id="rId15"/>
    <p:sldId id="300" r:id="rId16"/>
    <p:sldId id="301" r:id="rId17"/>
    <p:sldId id="302" r:id="rId18"/>
    <p:sldId id="297" r:id="rId19"/>
    <p:sldId id="266" r:id="rId20"/>
    <p:sldId id="267" r:id="rId21"/>
    <p:sldId id="268" r:id="rId22"/>
    <p:sldId id="275" r:id="rId23"/>
    <p:sldId id="276" r:id="rId24"/>
    <p:sldId id="283" r:id="rId25"/>
    <p:sldId id="279" r:id="rId26"/>
    <p:sldId id="278" r:id="rId27"/>
    <p:sldId id="269" r:id="rId28"/>
    <p:sldId id="271" r:id="rId29"/>
    <p:sldId id="273" r:id="rId30"/>
    <p:sldId id="274" r:id="rId31"/>
    <p:sldId id="285" r:id="rId32"/>
    <p:sldId id="280" r:id="rId33"/>
    <p:sldId id="281" r:id="rId34"/>
    <p:sldId id="282" r:id="rId35"/>
    <p:sldId id="284" r:id="rId36"/>
    <p:sldId id="286" r:id="rId37"/>
    <p:sldId id="291" r:id="rId38"/>
    <p:sldId id="292" r:id="rId39"/>
    <p:sldId id="293" r:id="rId40"/>
    <p:sldId id="294" r:id="rId41"/>
    <p:sldId id="295" r:id="rId42"/>
    <p:sldId id="29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38" autoAdjust="0"/>
    <p:restoredTop sz="94660"/>
  </p:normalViewPr>
  <p:slideViewPr>
    <p:cSldViewPr>
      <p:cViewPr>
        <p:scale>
          <a:sx n="76" d="100"/>
          <a:sy n="76" d="100"/>
        </p:scale>
        <p:origin x="-1074" y="18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ED5A4B9-7096-4B29-9900-352089AF4AE8}" type="datetimeFigureOut">
              <a:rPr lang="en-US" smtClean="0"/>
              <a:pPr/>
              <a:t>4/15/2013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E13B03B6-E378-4E5B-9B5D-B39AD19AD9C8}"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ED5A4B9-7096-4B29-9900-352089AF4AE8}"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B03B6-E378-4E5B-9B5D-B39AD19AD9C8}"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ED5A4B9-7096-4B29-9900-352089AF4AE8}" type="datetimeFigureOut">
              <a:rPr lang="en-US" smtClean="0"/>
              <a:pPr/>
              <a:t>4/15/2013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E13B03B6-E378-4E5B-9B5D-B39AD19AD9C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ED5A4B9-7096-4B29-9900-352089AF4AE8}" type="datetimeFigureOut">
              <a:rPr lang="en-US" smtClean="0"/>
              <a:pPr/>
              <a:t>4/15/2013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3B03B6-E378-4E5B-9B5D-B39AD19AD9C8}"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ED5A4B9-7096-4B29-9900-352089AF4AE8}" type="datetimeFigureOut">
              <a:rPr lang="en-US" smtClean="0"/>
              <a:pPr/>
              <a:t>4/15/2013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3B03B6-E378-4E5B-9B5D-B39AD19AD9C8}"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ED5A4B9-7096-4B29-9900-352089AF4AE8}" type="datetimeFigureOut">
              <a:rPr lang="en-US" smtClean="0"/>
              <a:pPr/>
              <a:t>4/15/2013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3B03B6-E378-4E5B-9B5D-B39AD19AD9C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D5A4B9-7096-4B29-9900-352089AF4AE8}" type="datetimeFigureOut">
              <a:rPr lang="en-US" smtClean="0"/>
              <a:pPr/>
              <a:t>4/15/2013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3B03B6-E378-4E5B-9B5D-B39AD19AD9C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ED5A4B9-7096-4B29-9900-352089AF4AE8}" type="datetimeFigureOut">
              <a:rPr lang="en-US" smtClean="0"/>
              <a:pPr/>
              <a:t>4/15/2013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3B03B6-E378-4E5B-9B5D-B39AD19AD9C8}"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ED5A4B9-7096-4B29-9900-352089AF4AE8}" type="datetimeFigureOut">
              <a:rPr lang="en-US" smtClean="0"/>
              <a:pPr/>
              <a:t>4/15/2013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E13B03B6-E378-4E5B-9B5D-B39AD19AD9C8}"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ED5A4B9-7096-4B29-9900-352089AF4AE8}"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B03B6-E378-4E5B-9B5D-B39AD19AD9C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ED5A4B9-7096-4B29-9900-352089AF4AE8}" type="datetimeFigureOut">
              <a:rPr lang="en-US" smtClean="0"/>
              <a:pPr/>
              <a:t>4/15/2013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B03B6-E378-4E5B-9B5D-B39AD19AD9C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ED5A4B9-7096-4B29-9900-352089AF4AE8}" type="datetimeFigureOut">
              <a:rPr lang="en-US" smtClean="0"/>
              <a:pPr/>
              <a:t>4/15/2013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13B03B6-E378-4E5B-9B5D-B39AD19AD9C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media/media1.mp4"/><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media" Target="../media/media2.mp4"/><Relationship Id="rId2" Type="http://schemas.openxmlformats.org/officeDocument/2006/relationships/slideLayout" Target="../slideLayouts/slideLayout2.xml"/><Relationship Id="rId1" Type="http://schemas.openxmlformats.org/officeDocument/2006/relationships/video" Target="../media/media2.mp4"/><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Presented by Clinical Psychologist</a:t>
            </a:r>
          </a:p>
          <a:p>
            <a:r>
              <a:rPr lang="en-US" dirty="0" smtClean="0"/>
              <a:t>Sadaf Sajjad</a:t>
            </a:r>
            <a:endParaRPr lang="en-US" dirty="0"/>
          </a:p>
        </p:txBody>
      </p:sp>
      <p:sp>
        <p:nvSpPr>
          <p:cNvPr id="2" name="Title 1"/>
          <p:cNvSpPr>
            <a:spLocks noGrp="1"/>
          </p:cNvSpPr>
          <p:nvPr>
            <p:ph type="ctrTitle"/>
          </p:nvPr>
        </p:nvSpPr>
        <p:spPr/>
        <p:txBody>
          <a:bodyPr/>
          <a:lstStyle/>
          <a:p>
            <a:r>
              <a:rPr smtClean="0"/>
              <a:t>Educational Psychology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Education</a:t>
            </a:r>
            <a:endParaRPr lang="en-US" sz="4800" dirty="0"/>
          </a:p>
        </p:txBody>
      </p:sp>
      <p:sp>
        <p:nvSpPr>
          <p:cNvPr id="3" name="Content Placeholder 2"/>
          <p:cNvSpPr>
            <a:spLocks noGrp="1"/>
          </p:cNvSpPr>
          <p:nvPr>
            <p:ph sz="quarter" idx="1"/>
          </p:nvPr>
        </p:nvSpPr>
        <p:spPr/>
        <p:txBody>
          <a:bodyPr>
            <a:normAutofit lnSpcReduction="10000"/>
          </a:bodyPr>
          <a:lstStyle/>
          <a:p>
            <a:pPr algn="ctr">
              <a:buNone/>
            </a:pPr>
            <a:r>
              <a:rPr lang="en-US" sz="2800" b="1" dirty="0" smtClean="0">
                <a:latin typeface="Times New Roman" pitchFamily="18" charset="0"/>
              </a:rPr>
              <a:t>“developing the capacities and potential of the individual so as to prepare that individual to be successful in a specific society or culture. From this perspective, education is serving primarily an individual development function”.</a:t>
            </a:r>
          </a:p>
          <a:p>
            <a:pPr algn="ctr">
              <a:buNone/>
            </a:pPr>
            <a:r>
              <a:rPr lang="en-US" sz="2800" b="1" dirty="0" smtClean="0">
                <a:latin typeface="Times New Roman" pitchFamily="18" charset="0"/>
              </a:rPr>
              <a:t>Or</a:t>
            </a:r>
          </a:p>
          <a:p>
            <a:pPr algn="ctr">
              <a:buNone/>
            </a:pPr>
            <a:r>
              <a:rPr lang="en-US" sz="2800" b="1" dirty="0" smtClean="0">
                <a:latin typeface="Times New Roman" pitchFamily="18" charset="0"/>
              </a:rPr>
              <a:t>T</a:t>
            </a:r>
            <a:r>
              <a:rPr lang="en-US" sz="2400" b="1" dirty="0" smtClean="0"/>
              <a:t>he process by which society transmits to new members the values, beliefs, knowledge, and symbolic expressions to make communication possible within society. In this sense, education is serving a social and cultural function.</a:t>
            </a:r>
          </a:p>
          <a:p>
            <a:pPr algn="ct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Psychology</a:t>
            </a:r>
            <a:endParaRPr lang="en-US" sz="4800" dirty="0"/>
          </a:p>
        </p:txBody>
      </p:sp>
      <p:sp>
        <p:nvSpPr>
          <p:cNvPr id="3" name="Content Placeholder 2"/>
          <p:cNvSpPr>
            <a:spLocks noGrp="1"/>
          </p:cNvSpPr>
          <p:nvPr>
            <p:ph sz="quarter" idx="1"/>
          </p:nvPr>
        </p:nvSpPr>
        <p:spPr/>
        <p:txBody>
          <a:bodyPr>
            <a:normAutofit lnSpcReduction="10000"/>
          </a:bodyPr>
          <a:lstStyle/>
          <a:p>
            <a:pPr algn="ctr">
              <a:buNone/>
            </a:pPr>
            <a:r>
              <a:rPr lang="en-US" dirty="0" smtClean="0"/>
              <a:t>  “The scientific study of mind and behavior, especially when it relates to individual human beings”.</a:t>
            </a:r>
          </a:p>
          <a:p>
            <a:pPr>
              <a:buFont typeface="Arial" pitchFamily="34" charset="0"/>
              <a:buChar char="•"/>
            </a:pPr>
            <a:r>
              <a:rPr lang="en-US" sz="2800" dirty="0" smtClean="0"/>
              <a:t>The scientific study of behavior and mental processes and how they are affected by an organism’s physical, state, mental state, and external environment.</a:t>
            </a:r>
          </a:p>
          <a:p>
            <a:pPr marL="223838" indent="-223838">
              <a:spcBef>
                <a:spcPct val="50000"/>
              </a:spcBef>
              <a:buFontTx/>
              <a:buChar char="•"/>
            </a:pPr>
            <a:r>
              <a:rPr lang="en-US" sz="2800" dirty="0" smtClean="0"/>
              <a:t>Behavior and mental processes include overt, observable instances but also include subtle kinds of instances, like brain activity.</a:t>
            </a:r>
          </a:p>
          <a:p>
            <a:pPr marL="223838" indent="-223838">
              <a:spcBef>
                <a:spcPct val="50000"/>
              </a:spcBef>
              <a:buFontTx/>
              <a:buChar char="•"/>
            </a:pPr>
            <a:r>
              <a:rPr lang="en-US" sz="2800" dirty="0" smtClean="0"/>
              <a:t>Humans and may other creatures included in the scientific study of behavior and mental processes</a:t>
            </a:r>
          </a:p>
          <a:p>
            <a:pPr marL="223838" indent="-223838">
              <a:spcBef>
                <a:spcPct val="50000"/>
              </a:spcBef>
              <a:buFontTx/>
              <a:buChar char="•"/>
            </a:pP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Educational Psychology…</a:t>
            </a:r>
            <a:endParaRPr lang="en-US" sz="4800" dirty="0"/>
          </a:p>
        </p:txBody>
      </p:sp>
      <p:pic>
        <p:nvPicPr>
          <p:cNvPr id="4" name="Picture 36" descr="MCPE06639_0000[1]"/>
          <p:cNvPicPr>
            <a:picLocks noGrp="1" noChangeAspect="1" noChangeArrowheads="1"/>
          </p:cNvPicPr>
          <p:nvPr>
            <p:ph sz="quarter" idx="1"/>
          </p:nvPr>
        </p:nvPicPr>
        <p:blipFill>
          <a:blip r:embed="rId2" cstate="print"/>
          <a:srcRect/>
          <a:stretch>
            <a:fillRect/>
          </a:stretch>
        </p:blipFill>
        <p:spPr>
          <a:xfrm>
            <a:off x="1066800" y="2057400"/>
            <a:ext cx="2133600" cy="3289300"/>
          </a:xfrm>
          <a:noFill/>
        </p:spPr>
      </p:pic>
      <p:sp>
        <p:nvSpPr>
          <p:cNvPr id="5" name="Rectangle 3"/>
          <p:cNvSpPr txBox="1">
            <a:spLocks noChangeArrowheads="1"/>
          </p:cNvSpPr>
          <p:nvPr/>
        </p:nvSpPr>
        <p:spPr>
          <a:xfrm>
            <a:off x="4022725" y="2632075"/>
            <a:ext cx="4572000" cy="2351088"/>
          </a:xfrm>
          <a:prstGeom prst="rect">
            <a:avLst/>
          </a:prstGeom>
          <a:gradFill rotWithShape="1">
            <a:gsLst>
              <a:gs pos="0">
                <a:srgbClr val="FF9900">
                  <a:alpha val="89998"/>
                </a:srgbClr>
              </a:gs>
              <a:gs pos="100000">
                <a:srgbClr val="FFD28E"/>
              </a:gs>
            </a:gsLst>
            <a:lin ang="5400000" scaled="1"/>
          </a:gradFill>
          <a:ln w="31750">
            <a:solidFill>
              <a:srgbClr val="000099"/>
            </a:solidFill>
          </a:ln>
        </p:spPr>
        <p:txBody>
          <a:bodyPr vert="horz" tIns="91440" bIns="91440">
            <a:spAutoFit/>
          </a:bodyPr>
          <a:lstStyle/>
          <a:p>
            <a:pPr marL="0" marR="0" lvl="0" indent="0" algn="ctr" defTabSz="914400" rtl="0" eaLnBrk="1" fontAlgn="auto" latinLnBrk="0" hangingPunct="1">
              <a:lnSpc>
                <a:spcPct val="100000"/>
              </a:lnSpc>
              <a:spcBef>
                <a:spcPct val="85000"/>
              </a:spcBef>
              <a:spcAft>
                <a:spcPts val="0"/>
              </a:spcAft>
              <a:buClr>
                <a:schemeClr val="accent1"/>
              </a:buClr>
              <a:buSzPct val="85000"/>
              <a:buFont typeface="Wingdings" pitchFamily="2" charset="2"/>
              <a:buNone/>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is a branch of psychology that specializes in understanding </a:t>
            </a:r>
            <a:br>
              <a:rPr kumimoji="0" lang="en-US" sz="2800" b="0" i="0" u="none" strike="noStrike" kern="1200" cap="none" spc="0" normalizeH="0" baseline="0" noProof="0" smtClean="0">
                <a:ln>
                  <a:noFill/>
                </a:ln>
                <a:solidFill>
                  <a:schemeClr val="tx1"/>
                </a:solidFill>
                <a:effectLst/>
                <a:uLnTx/>
                <a:uFillTx/>
                <a:latin typeface="+mn-lt"/>
                <a:ea typeface="+mn-ea"/>
                <a:cs typeface="+mn-cs"/>
              </a:rPr>
            </a:br>
            <a:r>
              <a:rPr kumimoji="0" lang="en-US" sz="2800" b="0" i="0" u="none" strike="noStrike" kern="1200" cap="none" spc="0" normalizeH="0" baseline="0" noProof="0" smtClean="0">
                <a:ln>
                  <a:noFill/>
                </a:ln>
                <a:solidFill>
                  <a:schemeClr val="tx1"/>
                </a:solidFill>
                <a:effectLst/>
                <a:uLnTx/>
                <a:uFillTx/>
                <a:latin typeface="+mn-lt"/>
                <a:ea typeface="+mn-ea"/>
                <a:cs typeface="+mn-cs"/>
              </a:rPr>
              <a:t>teaching and learning in educational settings.</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Educational Psychology</a:t>
            </a:r>
            <a:endParaRPr lang="en-US" sz="4800" dirty="0"/>
          </a:p>
        </p:txBody>
      </p:sp>
      <p:sp>
        <p:nvSpPr>
          <p:cNvPr id="3" name="Content Placeholder 2"/>
          <p:cNvSpPr>
            <a:spLocks noGrp="1"/>
          </p:cNvSpPr>
          <p:nvPr>
            <p:ph sz="quarter" idx="1"/>
          </p:nvPr>
        </p:nvSpPr>
        <p:spPr/>
        <p:txBody>
          <a:bodyPr>
            <a:normAutofit/>
          </a:bodyPr>
          <a:lstStyle/>
          <a:p>
            <a:pPr algn="ctr">
              <a:buNone/>
            </a:pPr>
            <a:r>
              <a:rPr lang="en-US" altLang="zh-CN" sz="3200" b="1" dirty="0" smtClean="0">
                <a:solidFill>
                  <a:schemeClr val="tx2"/>
                </a:solidFill>
              </a:rPr>
              <a:t>“Educational psychology is distinct from other branches of psychology because it has the understanding and improvement of education as its primary goal”.</a:t>
            </a:r>
          </a:p>
          <a:p>
            <a:pPr>
              <a:buFont typeface="Arial" pitchFamily="34" charset="0"/>
              <a:buChar char="•"/>
            </a:pPr>
            <a:r>
              <a:rPr lang="en-US" altLang="zh-CN" sz="3200" b="1" dirty="0" smtClean="0">
                <a:solidFill>
                  <a:srgbClr val="006699"/>
                </a:solidFill>
              </a:rPr>
              <a:t>   It is a study of  what people think and do  as they teach and learn a particular curriculum in a particular environment where education and training are intended to take place.</a:t>
            </a:r>
            <a:endParaRPr lang="en-US" altLang="zh-CN" sz="3200" dirty="0" smtClean="0">
              <a:solidFill>
                <a:schemeClr val="tx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Educational Psychology</a:t>
            </a:r>
            <a:endParaRPr lang="en-US" sz="4800" dirty="0"/>
          </a:p>
        </p:txBody>
      </p:sp>
      <p:sp>
        <p:nvSpPr>
          <p:cNvPr id="3" name="Content Placeholder 2"/>
          <p:cNvSpPr>
            <a:spLocks noGrp="1"/>
          </p:cNvSpPr>
          <p:nvPr>
            <p:ph sz="quarter" idx="1"/>
          </p:nvPr>
        </p:nvSpPr>
        <p:spPr/>
        <p:txBody>
          <a:bodyPr/>
          <a:lstStyle/>
          <a:p>
            <a:r>
              <a:rPr lang="en-US" dirty="0" smtClean="0"/>
              <a:t>It is a combination of psychology and education.</a:t>
            </a:r>
          </a:p>
          <a:p>
            <a:pPr algn="ctr">
              <a:buNone/>
            </a:pPr>
            <a:r>
              <a:rPr lang="en-US" sz="2800" b="1" dirty="0" smtClean="0"/>
              <a:t>“A distinct scientific discipline within psychology that includes both methods of study and a knowledge base”.</a:t>
            </a:r>
            <a:endParaRPr lang="en-US" sz="2800" dirty="0" smtClean="0"/>
          </a:p>
          <a:p>
            <a:r>
              <a:rPr lang="en-US" sz="2400" b="1" dirty="0" smtClean="0"/>
              <a:t>Concerned primarily with understanding the processes of teaching and learning that take place within formal environments and developing ways of improving those methods.</a:t>
            </a:r>
          </a:p>
          <a:p>
            <a:r>
              <a:rPr lang="en-US" sz="2400" b="1" dirty="0" smtClean="0"/>
              <a:t>Important topics include learning theories; teaching methods; motivation; cognitive, emotional, and moral development; and parent-child relationships.</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Educational Psychology</a:t>
            </a:r>
            <a:endParaRPr lang="en-US" sz="4800" dirty="0"/>
          </a:p>
        </p:txBody>
      </p:sp>
      <p:sp>
        <p:nvSpPr>
          <p:cNvPr id="3" name="Content Placeholder 2"/>
          <p:cNvSpPr>
            <a:spLocks noGrp="1"/>
          </p:cNvSpPr>
          <p:nvPr>
            <p:ph sz="quarter" idx="1"/>
          </p:nvPr>
        </p:nvSpPr>
        <p:spPr/>
        <p:txBody>
          <a:bodyPr/>
          <a:lstStyle/>
          <a:p>
            <a:pPr>
              <a:lnSpc>
                <a:spcPct val="90000"/>
              </a:lnSpc>
            </a:pPr>
            <a:r>
              <a:rPr lang="en-US" altLang="zh-CN" b="1" dirty="0" smtClean="0">
                <a:solidFill>
                  <a:schemeClr val="accent1"/>
                </a:solidFill>
              </a:rPr>
              <a:t>An academic definition would perhaps say that educational psychology is the study of learners, learning, and teaching.</a:t>
            </a:r>
            <a:r>
              <a:rPr lang="en-US" altLang="zh-CN" dirty="0" smtClean="0">
                <a:solidFill>
                  <a:schemeClr val="accent1"/>
                </a:solidFill>
              </a:rPr>
              <a:t> </a:t>
            </a:r>
          </a:p>
          <a:p>
            <a:r>
              <a:rPr lang="en-US" altLang="zh-CN" b="1" dirty="0" smtClean="0"/>
              <a:t>the accumulated knowledge, wisdom, and seat-of-the-pants theory that teacher should possess to intelligently solve the daily problems of teaching.</a:t>
            </a:r>
          </a:p>
          <a:p>
            <a:r>
              <a:rPr lang="en-US" altLang="zh-CN" b="1" dirty="0" smtClean="0"/>
              <a:t>cannot tell teachers what to do, but it can give them the principles to use in making a good decision and a language to discuss their experiences and thinking.</a:t>
            </a:r>
            <a:r>
              <a:rPr lang="en-US" altLang="zh-CN" dirty="0" smtClean="0"/>
              <a:t> </a:t>
            </a:r>
            <a:endParaRPr lang="en-US" altLang="zh-C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Educational Psychology</a:t>
            </a:r>
          </a:p>
        </p:txBody>
      </p:sp>
      <p:sp>
        <p:nvSpPr>
          <p:cNvPr id="3" name="Content Placeholder 2"/>
          <p:cNvSpPr>
            <a:spLocks noGrp="1"/>
          </p:cNvSpPr>
          <p:nvPr>
            <p:ph sz="quarter" idx="1"/>
          </p:nvPr>
        </p:nvSpPr>
        <p:spPr/>
        <p:txBody>
          <a:bodyPr>
            <a:normAutofit/>
          </a:bodyPr>
          <a:lstStyle/>
          <a:p>
            <a:r>
              <a:rPr lang="en-US" dirty="0"/>
              <a:t>Educational psychology deals </a:t>
            </a:r>
            <a:r>
              <a:rPr lang="en-US" dirty="0" smtClean="0"/>
              <a:t>with:</a:t>
            </a:r>
          </a:p>
          <a:p>
            <a:r>
              <a:rPr lang="en-US" dirty="0" smtClean="0"/>
              <a:t>behavior </a:t>
            </a:r>
            <a:r>
              <a:rPr lang="en-US" dirty="0"/>
              <a:t>of human beings in </a:t>
            </a:r>
            <a:r>
              <a:rPr lang="en-US" dirty="0" smtClean="0"/>
              <a:t>educational situation. This </a:t>
            </a:r>
            <a:r>
              <a:rPr lang="en-US" dirty="0"/>
              <a:t>means that educational psychology is concerned </a:t>
            </a:r>
            <a:r>
              <a:rPr lang="en-US" dirty="0" smtClean="0"/>
              <a:t>with </a:t>
            </a:r>
            <a:r>
              <a:rPr lang="en-US" dirty="0"/>
              <a:t>the study of human </a:t>
            </a:r>
            <a:r>
              <a:rPr lang="en-US" dirty="0" smtClean="0"/>
              <a:t>behavior </a:t>
            </a:r>
            <a:r>
              <a:rPr lang="en-US" dirty="0"/>
              <a:t>or human personality, </a:t>
            </a:r>
            <a:endParaRPr lang="en-US" dirty="0" smtClean="0"/>
          </a:p>
          <a:p>
            <a:r>
              <a:rPr lang="en-US" dirty="0" smtClean="0"/>
              <a:t>its </a:t>
            </a:r>
            <a:r>
              <a:rPr lang="en-US" dirty="0"/>
              <a:t>growth, </a:t>
            </a:r>
          </a:p>
          <a:p>
            <a:r>
              <a:rPr lang="en-US" dirty="0"/>
              <a:t>development, </a:t>
            </a:r>
            <a:endParaRPr lang="en-US" dirty="0" smtClean="0"/>
          </a:p>
          <a:p>
            <a:r>
              <a:rPr lang="en-US" dirty="0" smtClean="0"/>
              <a:t>guidance </a:t>
            </a:r>
            <a:r>
              <a:rPr lang="en-US" dirty="0"/>
              <a:t>under the social process of education. </a:t>
            </a:r>
          </a:p>
          <a:p>
            <a:pPr marL="0" indent="0">
              <a:buNone/>
            </a:pPr>
            <a:r>
              <a:rPr lang="en-US" dirty="0"/>
              <a:t>Education is possible in human beings; hence, human learning is the </a:t>
            </a:r>
            <a:r>
              <a:rPr lang="en-US" b="1" dirty="0" smtClean="0"/>
              <a:t>“central core” </a:t>
            </a:r>
            <a:r>
              <a:rPr lang="en-US" dirty="0"/>
              <a:t>of educational psychology.</a:t>
            </a:r>
          </a:p>
        </p:txBody>
      </p:sp>
    </p:spTree>
    <p:extLst>
      <p:ext uri="{BB962C8B-B14F-4D97-AF65-F5344CB8AC3E}">
        <p14:creationId xmlns:p14="http://schemas.microsoft.com/office/powerpoint/2010/main" xmlns="" val="3263487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Educational Psychology?</a:t>
            </a:r>
            <a:endParaRPr lang="en-US" dirty="0"/>
          </a:p>
        </p:txBody>
      </p:sp>
      <p:sp>
        <p:nvSpPr>
          <p:cNvPr id="3" name="Content Placeholder 2"/>
          <p:cNvSpPr>
            <a:spLocks noGrp="1"/>
          </p:cNvSpPr>
          <p:nvPr>
            <p:ph sz="quarter" idx="1"/>
          </p:nvPr>
        </p:nvSpPr>
        <p:spPr>
          <a:xfrm>
            <a:off x="914400" y="1447800"/>
            <a:ext cx="7772400" cy="3200400"/>
          </a:xfrm>
        </p:spPr>
        <p:txBody>
          <a:bodyPr>
            <a:normAutofit lnSpcReduction="10000"/>
          </a:bodyPr>
          <a:lstStyle/>
          <a:p>
            <a:r>
              <a:rPr lang="en-US" sz="2800" dirty="0" smtClean="0"/>
              <a:t>Educational psychology is mainly dealing with problems, processes, products of education.</a:t>
            </a:r>
          </a:p>
          <a:p>
            <a:r>
              <a:rPr lang="en-US" sz="2800" dirty="0" smtClean="0"/>
              <a:t>It is an attempt to apply knowledge of psychology in the field of education.</a:t>
            </a:r>
          </a:p>
          <a:p>
            <a:r>
              <a:rPr lang="en-US" sz="2800" dirty="0" smtClean="0"/>
              <a:t>It is particularly studied to assess the behaviour of the learner, in relation to his/her educational need and environment.</a:t>
            </a:r>
            <a:endParaRPr lang="en-US" sz="2800" dirty="0"/>
          </a:p>
        </p:txBody>
      </p:sp>
      <p:pic>
        <p:nvPicPr>
          <p:cNvPr id="5122" name="Picture 2" descr="http://www.squ.edu.om/portals/43/ed_psy_logo.gif"/>
          <p:cNvPicPr>
            <a:picLocks noChangeAspect="1" noChangeArrowheads="1"/>
          </p:cNvPicPr>
          <p:nvPr/>
        </p:nvPicPr>
        <p:blipFill>
          <a:blip r:embed="rId2" cstate="print"/>
          <a:srcRect/>
          <a:stretch>
            <a:fillRect/>
          </a:stretch>
        </p:blipFill>
        <p:spPr bwMode="auto">
          <a:xfrm>
            <a:off x="5638800" y="3962400"/>
            <a:ext cx="2381250" cy="224790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lnSpcReduction="10000"/>
          </a:bodyPr>
          <a:lstStyle/>
          <a:p>
            <a:pPr algn="ctr">
              <a:buNone/>
            </a:pPr>
            <a:r>
              <a:rPr lang="en-US" sz="3600" dirty="0" smtClean="0">
                <a:solidFill>
                  <a:srgbClr val="FF0000"/>
                </a:solidFill>
              </a:rPr>
              <a:t>Education Psychology </a:t>
            </a:r>
            <a:endParaRPr lang="en-US" sz="3600" dirty="0" smtClean="0"/>
          </a:p>
          <a:p>
            <a:pPr algn="ctr">
              <a:buNone/>
            </a:pPr>
            <a:r>
              <a:rPr lang="en-US" dirty="0" smtClean="0"/>
              <a:t>is a scientific discipline that addresses the question:</a:t>
            </a:r>
          </a:p>
          <a:p>
            <a:pPr algn="ctr">
              <a:buNone/>
            </a:pPr>
            <a:r>
              <a:rPr lang="en-US" sz="4400" dirty="0" smtClean="0"/>
              <a:t>“Why do some students learn more than others?”</a:t>
            </a:r>
          </a:p>
          <a:p>
            <a:pPr algn="ctr">
              <a:buNone/>
            </a:pPr>
            <a:r>
              <a:rPr lang="en-US" sz="4400" dirty="0" smtClean="0"/>
              <a:t>and </a:t>
            </a:r>
          </a:p>
          <a:p>
            <a:pPr algn="ctr">
              <a:buNone/>
            </a:pPr>
            <a:r>
              <a:rPr lang="en-US" sz="4400" dirty="0" smtClean="0"/>
              <a:t>“What can be done to improve that learning?”</a:t>
            </a:r>
            <a:endParaRPr lang="en-US" sz="4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Cont….</a:t>
            </a:r>
            <a:endParaRPr lang="en-US" sz="4800" dirty="0"/>
          </a:p>
        </p:txBody>
      </p:sp>
      <p:sp>
        <p:nvSpPr>
          <p:cNvPr id="3" name="Content Placeholder 2"/>
          <p:cNvSpPr>
            <a:spLocks noGrp="1"/>
          </p:cNvSpPr>
          <p:nvPr>
            <p:ph sz="quarter" idx="1"/>
          </p:nvPr>
        </p:nvSpPr>
        <p:spPr/>
        <p:txBody>
          <a:bodyPr>
            <a:normAutofit/>
          </a:bodyPr>
          <a:lstStyle/>
          <a:p>
            <a:r>
              <a:rPr lang="en-US" sz="3200" dirty="0" smtClean="0"/>
              <a:t>It is the study of learners, learning, and teaching.</a:t>
            </a:r>
          </a:p>
          <a:p>
            <a:r>
              <a:rPr lang="en-US" sz="3200" dirty="0" smtClean="0"/>
              <a:t>It is the accumulated knowledge, wisdom, and seat-of-the-pants theory that every teacher should possess to intelligently solve the daily problems of teaching.</a:t>
            </a:r>
            <a:endParaRPr lang="en-US" sz="3200" dirty="0"/>
          </a:p>
        </p:txBody>
      </p:sp>
      <p:pic>
        <p:nvPicPr>
          <p:cNvPr id="4" name="Picture 4" descr="C:\My Documents\Bruce's Docs\EdPsych\ChapterOne\reserves\studydesk.gif"/>
          <p:cNvPicPr>
            <a:picLocks noChangeAspect="1" noChangeArrowheads="1"/>
          </p:cNvPicPr>
          <p:nvPr/>
        </p:nvPicPr>
        <p:blipFill>
          <a:blip r:embed="rId2" cstate="print"/>
          <a:srcRect/>
          <a:stretch>
            <a:fillRect/>
          </a:stretch>
        </p:blipFill>
        <p:spPr bwMode="auto">
          <a:xfrm>
            <a:off x="6172200" y="4114800"/>
            <a:ext cx="2362200" cy="22447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Cont.….</a:t>
            </a:r>
            <a:endParaRPr lang="en-US" sz="4800" dirty="0"/>
          </a:p>
        </p:txBody>
      </p:sp>
      <p:sp>
        <p:nvSpPr>
          <p:cNvPr id="3" name="Content Placeholder 2"/>
          <p:cNvSpPr>
            <a:spLocks noGrp="1"/>
          </p:cNvSpPr>
          <p:nvPr>
            <p:ph sz="quarter" idx="1"/>
          </p:nvPr>
        </p:nvSpPr>
        <p:spPr/>
        <p:txBody>
          <a:bodyPr/>
          <a:lstStyle/>
          <a:p>
            <a:pPr marL="0" indent="0">
              <a:buNone/>
            </a:pPr>
            <a:r>
              <a:rPr lang="en-US" dirty="0"/>
              <a:t>This branch of psychology </a:t>
            </a:r>
            <a:r>
              <a:rPr lang="en-US" dirty="0" smtClean="0"/>
              <a:t>involves,</a:t>
            </a:r>
          </a:p>
          <a:p>
            <a:pPr>
              <a:buFont typeface="Arial" pitchFamily="34" charset="0"/>
              <a:buChar char="•"/>
            </a:pPr>
            <a:r>
              <a:rPr lang="en-US" dirty="0" smtClean="0"/>
              <a:t>not </a:t>
            </a:r>
            <a:r>
              <a:rPr lang="en-US" dirty="0"/>
              <a:t>just the learning process of early childhood and adolescence, </a:t>
            </a:r>
            <a:endParaRPr lang="en-US" dirty="0" smtClean="0"/>
          </a:p>
          <a:p>
            <a:pPr>
              <a:buFont typeface="Arial" pitchFamily="34" charset="0"/>
              <a:buChar char="•"/>
            </a:pPr>
            <a:r>
              <a:rPr lang="en-US" dirty="0" smtClean="0"/>
              <a:t>but </a:t>
            </a:r>
            <a:r>
              <a:rPr lang="en-US" dirty="0"/>
              <a:t>includes the social, emotional and cognitive processes that are involved in learning throughout the entire lifespan. </a:t>
            </a:r>
            <a:endParaRPr lang="en-US" dirty="0" smtClean="0"/>
          </a:p>
          <a:p>
            <a:pPr marL="0" indent="0">
              <a:buNone/>
            </a:pPr>
            <a:r>
              <a:rPr lang="en-US" dirty="0" smtClean="0"/>
              <a:t>The </a:t>
            </a:r>
            <a:r>
              <a:rPr lang="en-US" dirty="0"/>
              <a:t>field of educational psychology incorporates a number of other disciplines, including developmental psychology, behavioral psychology and cognitive psychology.</a:t>
            </a:r>
          </a:p>
        </p:txBody>
      </p:sp>
    </p:spTree>
    <p:extLst>
      <p:ext uri="{BB962C8B-B14F-4D97-AF65-F5344CB8AC3E}">
        <p14:creationId xmlns:p14="http://schemas.microsoft.com/office/powerpoint/2010/main" xmlns="" val="8621297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lstStyle/>
          <a:p>
            <a:pPr>
              <a:buFont typeface="Monotype Sorts" pitchFamily="2" charset="2"/>
              <a:buNone/>
            </a:pPr>
            <a:r>
              <a:rPr lang="en-US" sz="3200" dirty="0" smtClean="0"/>
              <a:t>Educational psychologists carry out research on:</a:t>
            </a:r>
          </a:p>
          <a:p>
            <a:pPr lvl="1"/>
            <a:r>
              <a:rPr lang="en-US" sz="3200" dirty="0" smtClean="0"/>
              <a:t>the nature of students, </a:t>
            </a:r>
          </a:p>
          <a:p>
            <a:pPr lvl="1"/>
            <a:r>
              <a:rPr lang="en-US" sz="3200" dirty="0" smtClean="0"/>
              <a:t>principles of learning, and </a:t>
            </a:r>
          </a:p>
          <a:p>
            <a:pPr lvl="1"/>
            <a:r>
              <a:rPr lang="en-US" sz="3200" dirty="0" smtClean="0"/>
              <a:t>methods of teaching…</a:t>
            </a:r>
          </a:p>
          <a:p>
            <a:pPr>
              <a:buNone/>
            </a:pPr>
            <a:endParaRPr lang="en-US" dirty="0"/>
          </a:p>
        </p:txBody>
      </p:sp>
      <p:graphicFrame>
        <p:nvGraphicFramePr>
          <p:cNvPr id="1027" name="Object 3"/>
          <p:cNvGraphicFramePr>
            <a:graphicFrameLocks noChangeAspect="1"/>
          </p:cNvGraphicFramePr>
          <p:nvPr/>
        </p:nvGraphicFramePr>
        <p:xfrm>
          <a:off x="1905000" y="3733800"/>
          <a:ext cx="4953000" cy="2762250"/>
        </p:xfrm>
        <a:graphic>
          <a:graphicData uri="http://schemas.openxmlformats.org/presentationml/2006/ole">
            <p:oleObj spid="_x0000_s1079" name="Clip" r:id="rId3" imgW="1904762" imgH="127619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2000"/>
                                  </p:stCondLst>
                                  <p:childTnLst>
                                    <p:set>
                                      <p:cBhvr>
                                        <p:cTn id="6" dur="1" fill="hold">
                                          <p:stCondLst>
                                            <p:cond delay="0"/>
                                          </p:stCondLst>
                                        </p:cTn>
                                        <p:tgtEl>
                                          <p:spTgt spid="1027"/>
                                        </p:tgtEl>
                                        <p:attrNameLst>
                                          <p:attrName>style.visibility</p:attrName>
                                        </p:attrNameLst>
                                      </p:cBhvr>
                                      <p:to>
                                        <p:strVal val="visible"/>
                                      </p:to>
                                    </p:set>
                                    <p:anim calcmode="lin" valueType="num">
                                      <p:cBhvr>
                                        <p:cTn id="7" dur="500" fill="hold"/>
                                        <p:tgtEl>
                                          <p:spTgt spid="1027"/>
                                        </p:tgtEl>
                                        <p:attrNameLst>
                                          <p:attrName>ppt_w</p:attrName>
                                        </p:attrNameLst>
                                      </p:cBhvr>
                                      <p:tavLst>
                                        <p:tav tm="0">
                                          <p:val>
                                            <p:strVal val="2/3*#ppt_w"/>
                                          </p:val>
                                        </p:tav>
                                        <p:tav tm="100000">
                                          <p:val>
                                            <p:strVal val="#ppt_w"/>
                                          </p:val>
                                        </p:tav>
                                      </p:tavLst>
                                    </p:anim>
                                    <p:anim calcmode="lin" valueType="num">
                                      <p:cBhvr>
                                        <p:cTn id="8" dur="500" fill="hold"/>
                                        <p:tgtEl>
                                          <p:spTgt spid="1027"/>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Educational Psychology</a:t>
            </a:r>
            <a:endParaRPr lang="en-US" sz="4800" dirty="0"/>
          </a:p>
        </p:txBody>
      </p:sp>
      <p:sp>
        <p:nvSpPr>
          <p:cNvPr id="5" name="Content Placeholder 4"/>
          <p:cNvSpPr>
            <a:spLocks noGrp="1"/>
          </p:cNvSpPr>
          <p:nvPr>
            <p:ph sz="quarter" idx="1"/>
          </p:nvPr>
        </p:nvSpPr>
        <p:spPr/>
        <p:txBody>
          <a:bodyPr/>
          <a:lstStyle/>
          <a:p>
            <a:r>
              <a:rPr lang="en-US" dirty="0"/>
              <a:t>v</a:t>
            </a:r>
            <a:r>
              <a:rPr lang="en-US" dirty="0" smtClean="0"/>
              <a:t>ideo 1</a:t>
            </a:r>
            <a:endParaRPr lang="en-US" dirty="0"/>
          </a:p>
        </p:txBody>
      </p:sp>
      <p:pic>
        <p:nvPicPr>
          <p:cNvPr id="7" name="Educational-Psychology-305-extra-credit[www.savevid.com].mp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cstate="print"/>
          <a:stretch>
            <a:fillRect/>
          </a:stretch>
        </p:blipFill>
        <p:spPr>
          <a:xfrm>
            <a:off x="1447800" y="2133599"/>
            <a:ext cx="6705600" cy="3676651"/>
          </a:xfrm>
          <a:prstGeom prst="rect">
            <a:avLst/>
          </a:prstGeom>
        </p:spPr>
      </p:pic>
    </p:spTree>
    <p:extLst>
      <p:ext uri="{BB962C8B-B14F-4D97-AF65-F5344CB8AC3E}">
        <p14:creationId xmlns:p14="http://schemas.microsoft.com/office/powerpoint/2010/main" xmlns="" val="22766480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Educational Psychology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This field is vast as it deals with the behavioral and social development of an individual. It also helps in the structuring of individual perspective, which in turn leads to the development individualities ad personality traits.</a:t>
            </a:r>
          </a:p>
          <a:p>
            <a:r>
              <a:rPr lang="en-US" dirty="0" smtClean="0"/>
              <a:t> Educational Psychology states that the development of the human brain can be traced and classified in four stages, which are levels of the child's relationship with the surroundings.</a:t>
            </a:r>
          </a:p>
          <a:p>
            <a:r>
              <a:rPr lang="en-US" dirty="0" smtClean="0"/>
              <a:t> In these four stages a child develops cognitive abilities and social understanding. These four stages also determine the abilities of creativity, intelligence, morality and motivation in a child. </a:t>
            </a:r>
          </a:p>
        </p:txBody>
      </p:sp>
    </p:spTree>
    <p:extLst>
      <p:ext uri="{BB962C8B-B14F-4D97-AF65-F5344CB8AC3E}">
        <p14:creationId xmlns:p14="http://schemas.microsoft.com/office/powerpoint/2010/main" xmlns="" val="37676699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Educational Psychology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This field also studies the much-debated Heredity versus Environment aspect of a child's mental and behavioral development. There are instances when children of the same class have varied levels of understanding regarding a concept; in this case educational psychology aims to analyze the reason for the difference. </a:t>
            </a:r>
          </a:p>
          <a:p>
            <a:r>
              <a:rPr lang="en-US" dirty="0" smtClean="0"/>
              <a:t>Educational psychology defines the primary and secondary needs of a child and provides him or her effective methods of learning so that the learned content is registered in the memory of the child.</a:t>
            </a:r>
          </a:p>
          <a:p>
            <a:r>
              <a:rPr lang="en-US" dirty="0" smtClean="0"/>
              <a:t> Creativity is also one aspect which is dealt with in this field, and the latter encourages the development of the former. </a:t>
            </a:r>
          </a:p>
        </p:txBody>
      </p:sp>
    </p:spTree>
    <p:extLst>
      <p:ext uri="{BB962C8B-B14F-4D97-AF65-F5344CB8AC3E}">
        <p14:creationId xmlns:p14="http://schemas.microsoft.com/office/powerpoint/2010/main" xmlns="" val="33201082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Educational Psychology</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A school should definitely have an educational psychologist to ensure the all</a:t>
            </a:r>
          </a:p>
          <a:p>
            <a:pPr marL="0" indent="0">
              <a:buNone/>
            </a:pPr>
            <a:r>
              <a:rPr lang="en-US" dirty="0"/>
              <a:t> </a:t>
            </a:r>
            <a:r>
              <a:rPr lang="en-US" dirty="0" smtClean="0"/>
              <a:t>  round </a:t>
            </a:r>
          </a:p>
          <a:p>
            <a:pPr marL="0" indent="0">
              <a:buNone/>
            </a:pPr>
            <a:r>
              <a:rPr lang="en-US" dirty="0"/>
              <a:t> </a:t>
            </a:r>
            <a:r>
              <a:rPr lang="en-US" dirty="0" smtClean="0"/>
              <a:t> development of its </a:t>
            </a:r>
          </a:p>
          <a:p>
            <a:pPr marL="0" indent="0">
              <a:buNone/>
            </a:pPr>
            <a:r>
              <a:rPr lang="en-US" dirty="0"/>
              <a:t> </a:t>
            </a:r>
            <a:r>
              <a:rPr lang="en-US" dirty="0" smtClean="0"/>
              <a:t> students motivating</a:t>
            </a:r>
          </a:p>
          <a:p>
            <a:pPr marL="0" indent="0">
              <a:buNone/>
            </a:pPr>
            <a:r>
              <a:rPr lang="en-US" dirty="0"/>
              <a:t> </a:t>
            </a:r>
            <a:r>
              <a:rPr lang="en-US" dirty="0" smtClean="0"/>
              <a:t> them, guiding them</a:t>
            </a:r>
          </a:p>
          <a:p>
            <a:pPr marL="0" indent="0">
              <a:buNone/>
            </a:pPr>
            <a:r>
              <a:rPr lang="en-US" dirty="0"/>
              <a:t> </a:t>
            </a:r>
            <a:r>
              <a:rPr lang="en-US" dirty="0" smtClean="0"/>
              <a:t> and counseling</a:t>
            </a:r>
          </a:p>
          <a:p>
            <a:pPr marL="0" indent="0">
              <a:buNone/>
            </a:pPr>
            <a:r>
              <a:rPr lang="en-US" dirty="0"/>
              <a:t> </a:t>
            </a:r>
            <a:r>
              <a:rPr lang="en-US" dirty="0" smtClean="0"/>
              <a:t> them in regular</a:t>
            </a:r>
          </a:p>
          <a:p>
            <a:pPr marL="0" indent="0">
              <a:buNone/>
            </a:pPr>
            <a:r>
              <a:rPr lang="en-US" dirty="0"/>
              <a:t> </a:t>
            </a:r>
            <a:r>
              <a:rPr lang="en-US" dirty="0" smtClean="0"/>
              <a:t> intervals. It has been</a:t>
            </a:r>
          </a:p>
          <a:p>
            <a:pPr marL="0" indent="0">
              <a:buNone/>
            </a:pPr>
            <a:r>
              <a:rPr lang="en-US" dirty="0"/>
              <a:t> </a:t>
            </a:r>
            <a:r>
              <a:rPr lang="en-US" dirty="0" smtClean="0"/>
              <a:t> observed that the use</a:t>
            </a:r>
          </a:p>
          <a:p>
            <a:pPr marL="0" indent="0">
              <a:buNone/>
            </a:pPr>
            <a:r>
              <a:rPr lang="en-US" dirty="0"/>
              <a:t> </a:t>
            </a:r>
            <a:r>
              <a:rPr lang="en-US" dirty="0" smtClean="0"/>
              <a:t> of educational</a:t>
            </a:r>
          </a:p>
          <a:p>
            <a:pPr marL="0" indent="0">
              <a:buNone/>
            </a:pPr>
            <a:r>
              <a:rPr lang="en-US" dirty="0"/>
              <a:t> </a:t>
            </a:r>
            <a:r>
              <a:rPr lang="en-US" dirty="0" smtClean="0"/>
              <a:t> psychology helps enhance</a:t>
            </a:r>
          </a:p>
          <a:p>
            <a:pPr marL="0" indent="0">
              <a:buNone/>
            </a:pPr>
            <a:r>
              <a:rPr lang="en-US" dirty="0"/>
              <a:t> </a:t>
            </a:r>
            <a:r>
              <a:rPr lang="en-US" dirty="0" smtClean="0"/>
              <a:t> the power of observation,</a:t>
            </a:r>
          </a:p>
          <a:p>
            <a:pPr marL="0" indent="0">
              <a:buNone/>
            </a:pPr>
            <a:r>
              <a:rPr lang="en-US" dirty="0"/>
              <a:t> </a:t>
            </a:r>
            <a:r>
              <a:rPr lang="en-US" dirty="0" smtClean="0"/>
              <a:t>  understanding, listening, responding and application.</a:t>
            </a:r>
            <a:br>
              <a:rPr lang="en-US" dirty="0" smtClean="0"/>
            </a:br>
            <a:endParaRPr lang="en-US" dirty="0" smtClean="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05200" y="1981200"/>
            <a:ext cx="5029200" cy="33499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814140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Goals of Educational Psychology</a:t>
            </a:r>
            <a:endParaRPr lang="en-US" dirty="0"/>
          </a:p>
        </p:txBody>
      </p:sp>
      <p:sp>
        <p:nvSpPr>
          <p:cNvPr id="3" name="Content Placeholder 2"/>
          <p:cNvSpPr>
            <a:spLocks noGrp="1"/>
          </p:cNvSpPr>
          <p:nvPr>
            <p:ph sz="quarter" idx="1"/>
          </p:nvPr>
        </p:nvSpPr>
        <p:spPr/>
        <p:txBody>
          <a:bodyPr>
            <a:normAutofit lnSpcReduction="10000"/>
          </a:bodyPr>
          <a:lstStyle/>
          <a:p>
            <a:r>
              <a:rPr lang="en-US" dirty="0"/>
              <a:t>Exploring </a:t>
            </a:r>
            <a:r>
              <a:rPr lang="en-US" dirty="0" smtClean="0"/>
              <a:t>the Field of Educational Psychology</a:t>
            </a:r>
          </a:p>
          <a:p>
            <a:r>
              <a:rPr lang="en-US" dirty="0" smtClean="0"/>
              <a:t>Exploring </a:t>
            </a:r>
            <a:r>
              <a:rPr lang="en-US" dirty="0"/>
              <a:t>and finding out </a:t>
            </a:r>
            <a:r>
              <a:rPr lang="en-US" dirty="0" smtClean="0"/>
              <a:t>the nature of  teaching</a:t>
            </a:r>
          </a:p>
          <a:p>
            <a:pPr marL="0" indent="0">
              <a:buNone/>
            </a:pPr>
            <a:r>
              <a:rPr lang="en-US" dirty="0"/>
              <a:t> </a:t>
            </a:r>
            <a:r>
              <a:rPr lang="en-US" dirty="0" smtClean="0"/>
              <a:t>  - Teaching is multi-dimensional</a:t>
            </a:r>
          </a:p>
          <a:p>
            <a:pPr marL="0" indent="0">
              <a:buNone/>
            </a:pPr>
            <a:r>
              <a:rPr lang="en-US" dirty="0"/>
              <a:t> </a:t>
            </a:r>
            <a:r>
              <a:rPr lang="en-US" dirty="0" smtClean="0"/>
              <a:t>  </a:t>
            </a:r>
            <a:r>
              <a:rPr lang="en-US" dirty="0"/>
              <a:t>- Teaching Involves </a:t>
            </a:r>
            <a:r>
              <a:rPr lang="en-US" dirty="0" smtClean="0"/>
              <a:t>Uncertainty</a:t>
            </a:r>
          </a:p>
          <a:p>
            <a:pPr marL="0" indent="0">
              <a:buNone/>
            </a:pPr>
            <a:r>
              <a:rPr lang="en-US" dirty="0"/>
              <a:t>   - Teaching Involves Social and Ethical </a:t>
            </a:r>
            <a:r>
              <a:rPr lang="en-US" dirty="0" smtClean="0"/>
              <a:t>Matters.</a:t>
            </a:r>
          </a:p>
          <a:p>
            <a:pPr marL="0" indent="0">
              <a:buNone/>
            </a:pPr>
            <a:r>
              <a:rPr lang="en-US" dirty="0"/>
              <a:t>   - Teaching Involves a Diverse Mosaic of Students</a:t>
            </a:r>
            <a:endParaRPr lang="en-US" dirty="0" smtClean="0"/>
          </a:p>
          <a:p>
            <a:r>
              <a:rPr lang="en-US" dirty="0" smtClean="0"/>
              <a:t>Carry out Effective Teaching</a:t>
            </a:r>
          </a:p>
          <a:p>
            <a:pPr marL="0" indent="0">
              <a:buNone/>
            </a:pPr>
            <a:r>
              <a:rPr lang="en-US" dirty="0"/>
              <a:t>   - Professional Knowledge and </a:t>
            </a:r>
            <a:r>
              <a:rPr lang="en-US" dirty="0" smtClean="0"/>
              <a:t>Skills.</a:t>
            </a:r>
          </a:p>
          <a:p>
            <a:pPr marL="0" indent="0">
              <a:buNone/>
            </a:pPr>
            <a:r>
              <a:rPr lang="en-US" dirty="0"/>
              <a:t>   - </a:t>
            </a:r>
            <a:r>
              <a:rPr lang="en-US" dirty="0" smtClean="0"/>
              <a:t>Commitment</a:t>
            </a:r>
          </a:p>
          <a:p>
            <a:pPr marL="0" indent="0">
              <a:buNone/>
            </a:pPr>
            <a:r>
              <a:rPr lang="en-US" dirty="0"/>
              <a:t>   - Professional Growth</a:t>
            </a:r>
          </a:p>
        </p:txBody>
      </p:sp>
    </p:spTree>
    <p:extLst>
      <p:ext uri="{BB962C8B-B14F-4D97-AF65-F5344CB8AC3E}">
        <p14:creationId xmlns:p14="http://schemas.microsoft.com/office/powerpoint/2010/main" xmlns="" val="4264214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effectLst>
                  <a:outerShdw blurRad="38100" dist="38100" dir="2700000" algn="tl">
                    <a:srgbClr val="C0C0C0"/>
                  </a:outerShdw>
                </a:effectLst>
                <a:latin typeface="Tahoma" pitchFamily="34" charset="0"/>
              </a:rPr>
              <a:t>What Makes A Good Teacher?</a:t>
            </a:r>
            <a:endParaRPr lang="en-US" dirty="0"/>
          </a:p>
        </p:txBody>
      </p:sp>
      <p:sp>
        <p:nvSpPr>
          <p:cNvPr id="3" name="Content Placeholder 2"/>
          <p:cNvSpPr>
            <a:spLocks noGrp="1"/>
          </p:cNvSpPr>
          <p:nvPr>
            <p:ph sz="quarter" idx="1"/>
          </p:nvPr>
        </p:nvSpPr>
        <p:spPr/>
        <p:txBody>
          <a:bodyPr/>
          <a:lstStyle/>
          <a:p>
            <a:r>
              <a:rPr lang="en-US" sz="3600" dirty="0" smtClean="0"/>
              <a:t>Warmth, enthusiasm, and caring.</a:t>
            </a:r>
          </a:p>
          <a:p>
            <a:r>
              <a:rPr lang="en-US" sz="3600" dirty="0" smtClean="0"/>
              <a:t>Knowledge of the subject matter they expect to teach!</a:t>
            </a:r>
          </a:p>
          <a:p>
            <a:r>
              <a:rPr lang="en-US" sz="3600" dirty="0" smtClean="0"/>
              <a:t>Knowledge of how to transmit  </a:t>
            </a:r>
          </a:p>
          <a:p>
            <a:r>
              <a:rPr lang="en-US" sz="3600" dirty="0" smtClean="0"/>
              <a:t>information and skills!!</a:t>
            </a:r>
          </a:p>
          <a:p>
            <a:r>
              <a:rPr lang="en-US" sz="3600" dirty="0" smtClean="0"/>
              <a:t>Ability to communicate that knowledge to students!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effectLst>
                  <a:outerShdw blurRad="38100" dist="38100" dir="2700000" algn="tl">
                    <a:srgbClr val="C0C0C0"/>
                  </a:outerShdw>
                </a:effectLst>
                <a:latin typeface="Tahoma" pitchFamily="34" charset="0"/>
              </a:rPr>
              <a:t>Mastering the Teaching Skills.</a:t>
            </a:r>
            <a:endParaRPr lang="en-US" dirty="0"/>
          </a:p>
        </p:txBody>
      </p:sp>
      <p:sp>
        <p:nvSpPr>
          <p:cNvPr id="3" name="Content Placeholder 2"/>
          <p:cNvSpPr>
            <a:spLocks noGrp="1"/>
          </p:cNvSpPr>
          <p:nvPr>
            <p:ph sz="quarter" idx="1"/>
          </p:nvPr>
        </p:nvSpPr>
        <p:spPr>
          <a:xfrm>
            <a:off x="914400" y="1447800"/>
            <a:ext cx="7772400" cy="1295400"/>
          </a:xfrm>
        </p:spPr>
        <p:txBody>
          <a:bodyPr/>
          <a:lstStyle/>
          <a:p>
            <a:pPr>
              <a:buNone/>
            </a:pPr>
            <a:r>
              <a:rPr lang="en-US" sz="2800" b="1" dirty="0" smtClean="0">
                <a:solidFill>
                  <a:schemeClr val="accent1"/>
                </a:solidFill>
              </a:rPr>
              <a:t>Pedagogy</a:t>
            </a:r>
            <a:r>
              <a:rPr lang="en-US" sz="2800" dirty="0" smtClean="0"/>
              <a:t> = the study of teaching and learning with applications to the </a:t>
            </a:r>
            <a:r>
              <a:rPr lang="en-US" sz="2800" u="sng" dirty="0" smtClean="0"/>
              <a:t>instructional</a:t>
            </a:r>
            <a:r>
              <a:rPr lang="en-US" sz="2800" dirty="0" smtClean="0"/>
              <a:t> process. </a:t>
            </a:r>
          </a:p>
          <a:p>
            <a:pPr>
              <a:buNone/>
            </a:pPr>
            <a:endParaRPr lang="en-US" dirty="0" smtClean="0"/>
          </a:p>
          <a:p>
            <a:pPr>
              <a:buNone/>
            </a:pPr>
            <a:endParaRPr lang="en-US" dirty="0"/>
          </a:p>
        </p:txBody>
      </p:sp>
      <p:graphicFrame>
        <p:nvGraphicFramePr>
          <p:cNvPr id="3075" name="Object 3"/>
          <p:cNvGraphicFramePr>
            <a:graphicFrameLocks noChangeAspect="1"/>
          </p:cNvGraphicFramePr>
          <p:nvPr/>
        </p:nvGraphicFramePr>
        <p:xfrm>
          <a:off x="2209800" y="2895600"/>
          <a:ext cx="4572000" cy="3062287"/>
        </p:xfrm>
        <a:graphic>
          <a:graphicData uri="http://schemas.openxmlformats.org/presentationml/2006/ole">
            <p:oleObj spid="_x0000_s3127" name="Clip" r:id="rId3" imgW="1904762" imgH="127619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1000"/>
                                  </p:stCondLst>
                                  <p:childTnLst>
                                    <p:set>
                                      <p:cBhvr>
                                        <p:cTn id="6" dur="1" fill="hold">
                                          <p:stCondLst>
                                            <p:cond delay="0"/>
                                          </p:stCondLst>
                                        </p:cTn>
                                        <p:tgtEl>
                                          <p:spTgt spid="3075"/>
                                        </p:tgtEl>
                                        <p:attrNameLst>
                                          <p:attrName>style.visibility</p:attrName>
                                        </p:attrNameLst>
                                      </p:cBhvr>
                                      <p:to>
                                        <p:strVal val="visible"/>
                                      </p:to>
                                    </p:set>
                                    <p:anim calcmode="lin" valueType="num">
                                      <p:cBhvr additive="base">
                                        <p:cTn id="7" dur="500" fill="hold"/>
                                        <p:tgtEl>
                                          <p:spTgt spid="3075"/>
                                        </p:tgtEl>
                                        <p:attrNameLst>
                                          <p:attrName>ppt_x</p:attrName>
                                        </p:attrNameLst>
                                      </p:cBhvr>
                                      <p:tavLst>
                                        <p:tav tm="0">
                                          <p:val>
                                            <p:strVal val="0-#ppt_w/2"/>
                                          </p:val>
                                        </p:tav>
                                        <p:tav tm="100000">
                                          <p:val>
                                            <p:strVal val="#ppt_x"/>
                                          </p:val>
                                        </p:tav>
                                      </p:tavLst>
                                    </p:anim>
                                    <p:anim calcmode="lin" valueType="num">
                                      <p:cBhvr additive="base">
                                        <p:cTn id="8" dur="500" fill="hold"/>
                                        <p:tgtEl>
                                          <p:spTgt spid="30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Cont….</a:t>
            </a:r>
            <a:endParaRPr lang="en-US" sz="4800" dirty="0"/>
          </a:p>
        </p:txBody>
      </p:sp>
      <p:sp>
        <p:nvSpPr>
          <p:cNvPr id="3" name="Content Placeholder 2"/>
          <p:cNvSpPr>
            <a:spLocks noGrp="1"/>
          </p:cNvSpPr>
          <p:nvPr>
            <p:ph sz="quarter" idx="1"/>
          </p:nvPr>
        </p:nvSpPr>
        <p:spPr>
          <a:xfrm>
            <a:off x="914400" y="1447800"/>
            <a:ext cx="4953000" cy="4572000"/>
          </a:xfrm>
        </p:spPr>
        <p:txBody>
          <a:bodyPr>
            <a:normAutofit fontScale="92500" lnSpcReduction="20000"/>
          </a:bodyPr>
          <a:lstStyle/>
          <a:p>
            <a:pPr>
              <a:buFont typeface="Monotype Sorts" pitchFamily="2" charset="2"/>
              <a:buNone/>
            </a:pPr>
            <a:r>
              <a:rPr lang="en-US" sz="3000" dirty="0" smtClean="0"/>
              <a:t>Effective instructional strategies/tasks:</a:t>
            </a:r>
          </a:p>
          <a:p>
            <a:pPr lvl="1"/>
            <a:r>
              <a:rPr lang="en-US" sz="3000" dirty="0" smtClean="0"/>
              <a:t>motivating students,</a:t>
            </a:r>
          </a:p>
          <a:p>
            <a:pPr lvl="1"/>
            <a:r>
              <a:rPr lang="en-US" sz="3000" dirty="0" smtClean="0"/>
              <a:t>managing the classroom,</a:t>
            </a:r>
          </a:p>
          <a:p>
            <a:pPr lvl="1"/>
            <a:r>
              <a:rPr lang="en-US" sz="3000" dirty="0" smtClean="0"/>
              <a:t>assessing prior knowledge, </a:t>
            </a:r>
          </a:p>
          <a:p>
            <a:pPr lvl="1"/>
            <a:r>
              <a:rPr lang="en-US" sz="3000" dirty="0" smtClean="0"/>
              <a:t>communicating ideas effectively, taking into account the characteristics of the learners, </a:t>
            </a:r>
          </a:p>
          <a:p>
            <a:pPr lvl="1"/>
            <a:r>
              <a:rPr lang="en-US" sz="3000" dirty="0" smtClean="0"/>
              <a:t>assessing learning  outcomes, </a:t>
            </a:r>
          </a:p>
          <a:p>
            <a:pPr lvl="1">
              <a:buNone/>
            </a:pPr>
            <a:r>
              <a:rPr lang="en-US" sz="3000" dirty="0" smtClean="0"/>
              <a:t>   and </a:t>
            </a:r>
          </a:p>
          <a:p>
            <a:pPr lvl="1"/>
            <a:r>
              <a:rPr lang="en-US" sz="3000" dirty="0" smtClean="0"/>
              <a:t>reviewing information.</a:t>
            </a:r>
          </a:p>
          <a:p>
            <a:pPr lvl="1">
              <a:buFont typeface="Monotype Sorts" pitchFamily="2" charset="2"/>
              <a:buNone/>
            </a:pPr>
            <a:endParaRPr lang="en-US" dirty="0" smtClean="0"/>
          </a:p>
          <a:p>
            <a:endParaRPr lang="en-US" dirty="0"/>
          </a:p>
        </p:txBody>
      </p:sp>
      <p:graphicFrame>
        <p:nvGraphicFramePr>
          <p:cNvPr id="4098" name="Object 2"/>
          <p:cNvGraphicFramePr>
            <a:graphicFrameLocks noChangeAspect="1"/>
          </p:cNvGraphicFramePr>
          <p:nvPr/>
        </p:nvGraphicFramePr>
        <p:xfrm>
          <a:off x="5410200" y="4114800"/>
          <a:ext cx="3276600" cy="1928812"/>
        </p:xfrm>
        <a:graphic>
          <a:graphicData uri="http://schemas.openxmlformats.org/presentationml/2006/ole">
            <p:oleObj spid="_x0000_s4150" name="Clip" r:id="rId3" imgW="1504762" imgH="885714"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1000"/>
                                  </p:stCondLst>
                                  <p:childTnLst>
                                    <p:set>
                                      <p:cBhvr>
                                        <p:cTn id="6" dur="1" fill="hold">
                                          <p:stCondLst>
                                            <p:cond delay="0"/>
                                          </p:stCondLst>
                                        </p:cTn>
                                        <p:tgtEl>
                                          <p:spTgt spid="4098"/>
                                        </p:tgtEl>
                                        <p:attrNameLst>
                                          <p:attrName>style.visibility</p:attrName>
                                        </p:attrNameLst>
                                      </p:cBhvr>
                                      <p:to>
                                        <p:strVal val="visible"/>
                                      </p:to>
                                    </p:set>
                                    <p:animEffect transition="in" filter="strips(upRight)">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b="1" dirty="0" smtClean="0"/>
              <a:t>Good teaching is partly an art </a:t>
            </a:r>
            <a:br>
              <a:rPr lang="en-US" altLang="en-US" b="1" dirty="0" smtClean="0"/>
            </a:br>
            <a:r>
              <a:rPr lang="en-US" altLang="en-US" b="1" dirty="0" smtClean="0"/>
              <a:t>and partly a science</a:t>
            </a:r>
            <a:endParaRPr lang="en-US" b="1" dirty="0"/>
          </a:p>
        </p:txBody>
      </p:sp>
      <p:sp>
        <p:nvSpPr>
          <p:cNvPr id="3" name="Content Placeholder 2"/>
          <p:cNvSpPr>
            <a:spLocks noGrp="1"/>
          </p:cNvSpPr>
          <p:nvPr>
            <p:ph sz="quarter" idx="1"/>
          </p:nvPr>
        </p:nvSpPr>
        <p:spPr/>
        <p:txBody>
          <a:bodyPr>
            <a:normAutofit/>
          </a:bodyPr>
          <a:lstStyle/>
          <a:p>
            <a:r>
              <a:rPr lang="en-US" altLang="en-US" sz="3600" dirty="0" smtClean="0"/>
              <a:t>Teaching as an art </a:t>
            </a:r>
          </a:p>
          <a:p>
            <a:pPr lvl="1"/>
            <a:r>
              <a:rPr lang="en-US" altLang="en-US" sz="3600" dirty="0" smtClean="0"/>
              <a:t>Beliefs, emotions, values, flexibility</a:t>
            </a:r>
          </a:p>
          <a:p>
            <a:r>
              <a:rPr lang="en-US" altLang="en-US" sz="3600" dirty="0" smtClean="0"/>
              <a:t>Teaching as a science </a:t>
            </a:r>
          </a:p>
          <a:p>
            <a:pPr lvl="1"/>
            <a:r>
              <a:rPr lang="en-US" altLang="en-US" sz="3600" dirty="0" smtClean="0"/>
              <a:t>Usable body of research findings</a:t>
            </a:r>
          </a:p>
          <a:p>
            <a:pPr>
              <a:buNone/>
            </a:pP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4800" dirty="0" smtClean="0"/>
              <a:t>Reflective teaching</a:t>
            </a:r>
            <a:endParaRPr lang="en-US" sz="4800" dirty="0"/>
          </a:p>
        </p:txBody>
      </p:sp>
      <p:sp>
        <p:nvSpPr>
          <p:cNvPr id="3" name="Content Placeholder 2"/>
          <p:cNvSpPr>
            <a:spLocks noGrp="1"/>
          </p:cNvSpPr>
          <p:nvPr>
            <p:ph sz="quarter" idx="1"/>
          </p:nvPr>
        </p:nvSpPr>
        <p:spPr/>
        <p:txBody>
          <a:bodyPr>
            <a:normAutofit/>
          </a:bodyPr>
          <a:lstStyle/>
          <a:p>
            <a:r>
              <a:rPr lang="en-US" altLang="en-US" sz="3600" dirty="0" smtClean="0"/>
              <a:t>Reflective teachers possess:</a:t>
            </a:r>
          </a:p>
          <a:p>
            <a:pPr lvl="1"/>
            <a:r>
              <a:rPr lang="en-US" altLang="en-US" sz="3600" dirty="0" smtClean="0"/>
              <a:t>Introspective orientation</a:t>
            </a:r>
          </a:p>
          <a:p>
            <a:pPr lvl="1"/>
            <a:r>
              <a:rPr lang="en-US" altLang="en-US" sz="3600" dirty="0" smtClean="0"/>
              <a:t>Open-minded but questioning attitude about educational theories and practices</a:t>
            </a:r>
          </a:p>
          <a:p>
            <a:pPr lvl="1"/>
            <a:r>
              <a:rPr lang="en-US" altLang="en-US" sz="3600" dirty="0" smtClean="0"/>
              <a:t>Willingness to take responsibility </a:t>
            </a:r>
            <a:br>
              <a:rPr lang="en-US" altLang="en-US" sz="3600" dirty="0" smtClean="0"/>
            </a:br>
            <a:r>
              <a:rPr lang="en-US" altLang="en-US" sz="3600" dirty="0" smtClean="0"/>
              <a:t>for your decisions and actions</a:t>
            </a:r>
            <a:endParaRPr lang="en-US" altLang="en-US"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Teaching as Decision Making</a:t>
            </a:r>
            <a:endParaRPr lang="en-US" dirty="0"/>
          </a:p>
        </p:txBody>
      </p:sp>
      <p:sp>
        <p:nvSpPr>
          <p:cNvPr id="3" name="Content Placeholder 2"/>
          <p:cNvSpPr>
            <a:spLocks noGrp="1"/>
          </p:cNvSpPr>
          <p:nvPr>
            <p:ph sz="quarter" idx="1"/>
          </p:nvPr>
        </p:nvSpPr>
        <p:spPr/>
        <p:txBody>
          <a:bodyPr/>
          <a:lstStyle/>
          <a:p>
            <a:r>
              <a:rPr lang="en-US" dirty="0" smtClean="0"/>
              <a:t>Teachers are continually choosing strategies to help students learn, develop, and achieve</a:t>
            </a:r>
          </a:p>
          <a:p>
            <a:pPr>
              <a:buNone/>
            </a:pPr>
            <a:endParaRPr lang="en-US" dirty="0" smtClean="0"/>
          </a:p>
          <a:p>
            <a:r>
              <a:rPr lang="en-US" dirty="0" smtClean="0"/>
              <a:t>Wise decisions rely on good research	</a:t>
            </a:r>
          </a:p>
          <a:p>
            <a:endParaRPr lang="en-US" dirty="0" smtClean="0"/>
          </a:p>
          <a:p>
            <a:r>
              <a:rPr lang="en-US" dirty="0" smtClean="0"/>
              <a:t>Decisions can influence students’ learning, development, and long-term success</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Education and Learning</a:t>
            </a:r>
            <a:endParaRPr lang="en-US" sz="4800" dirty="0"/>
          </a:p>
        </p:txBody>
      </p:sp>
      <p:sp>
        <p:nvSpPr>
          <p:cNvPr id="3" name="Content Placeholder 2"/>
          <p:cNvSpPr>
            <a:spLocks noGrp="1"/>
          </p:cNvSpPr>
          <p:nvPr>
            <p:ph sz="quarter" idx="1"/>
          </p:nvPr>
        </p:nvSpPr>
        <p:spPr/>
        <p:txBody>
          <a:bodyPr/>
          <a:lstStyle/>
          <a:p>
            <a:r>
              <a:rPr lang="en-US" sz="3200" dirty="0" smtClean="0"/>
              <a:t>Learning is a part of the process of education.</a:t>
            </a:r>
          </a:p>
          <a:p>
            <a:r>
              <a:rPr lang="en-US" sz="3200" dirty="0" smtClean="0"/>
              <a:t>Educative- means giving a broader value and meaning to the learner’s life.</a:t>
            </a:r>
          </a:p>
          <a:p>
            <a:r>
              <a:rPr lang="en-US" sz="3200" dirty="0" smtClean="0"/>
              <a:t>How about the learning activities you have experienced?</a:t>
            </a:r>
          </a:p>
          <a:p>
            <a:pPr>
              <a:buNone/>
            </a:pPr>
            <a:r>
              <a:rPr lang="en-US" dirty="0" smtClean="0"/>
              <a:t/>
            </a:r>
            <a:br>
              <a:rPr lang="en-US" dirty="0" smtClean="0"/>
            </a:br>
            <a:endParaRPr lang="en-US" dirty="0"/>
          </a:p>
        </p:txBody>
      </p:sp>
      <p:pic>
        <p:nvPicPr>
          <p:cNvPr id="27650" name="Picture 2" descr="http://www.allpsychologycareers.com/images/phd-educational-psychology.jpg"/>
          <p:cNvPicPr>
            <a:picLocks noChangeAspect="1" noChangeArrowheads="1"/>
          </p:cNvPicPr>
          <p:nvPr/>
        </p:nvPicPr>
        <p:blipFill>
          <a:blip r:embed="rId2" cstate="print"/>
          <a:srcRect/>
          <a:stretch>
            <a:fillRect/>
          </a:stretch>
        </p:blipFill>
        <p:spPr bwMode="auto">
          <a:xfrm>
            <a:off x="5029200" y="3886200"/>
            <a:ext cx="2895600" cy="2837688"/>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noAutofit/>
          </a:bodyPr>
          <a:lstStyle/>
          <a:p>
            <a:pPr algn="ctr"/>
            <a:r>
              <a:rPr lang="en-US" sz="3200" dirty="0" smtClean="0"/>
              <a:t>Teachers should maintain a continuous process of personal reflection, within which they become aware of the personal and cultural values and beliefs that underpin their own and other people’s actions.</a:t>
            </a:r>
          </a:p>
          <a:p>
            <a:pPr algn="ctr"/>
            <a:r>
              <a:rPr lang="en-US" sz="3200" dirty="0" smtClean="0"/>
              <a:t>Teachers can come to understand fully their own implicit educational theories and the ways in which such theories influence their professional practices.</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Educational Psychology:</a:t>
            </a:r>
            <a:br>
              <a:rPr lang="en-US" b="1" dirty="0" smtClean="0"/>
            </a:br>
            <a:r>
              <a:rPr lang="en-US" b="1" dirty="0" smtClean="0"/>
              <a:t>A Tool for Effective Teaching</a:t>
            </a:r>
            <a:endParaRPr lang="en-US" b="1" dirty="0"/>
          </a:p>
        </p:txBody>
      </p:sp>
      <p:sp>
        <p:nvSpPr>
          <p:cNvPr id="4" name="Rectangle 5"/>
          <p:cNvSpPr>
            <a:spLocks noGrp="1" noChangeArrowheads="1"/>
          </p:cNvSpPr>
          <p:nvPr>
            <p:ph sz="quarter" idx="1"/>
          </p:nvPr>
        </p:nvSpPr>
        <p:spPr bwMode="auto">
          <a:xfrm>
            <a:off x="3276600" y="2057400"/>
            <a:ext cx="2590800" cy="1200329"/>
          </a:xfrm>
          <a:prstGeom prst="rect">
            <a:avLst/>
          </a:prstGeom>
          <a:solidFill>
            <a:srgbClr val="007254"/>
          </a:solidFill>
          <a:ln w="9525">
            <a:solidFill>
              <a:schemeClr val="tx1"/>
            </a:solidFill>
            <a:miter lim="800000"/>
            <a:headEnd/>
            <a:tailEnd/>
          </a:ln>
        </p:spPr>
        <p:txBody>
          <a:bodyPr wrap="square" anchor="ctr">
            <a:spAutoFit/>
          </a:bodyPr>
          <a:lstStyle/>
          <a:p>
            <a:pPr algn="ctr">
              <a:buNone/>
            </a:pPr>
            <a:r>
              <a:rPr lang="en-US" sz="2400" dirty="0" smtClean="0">
                <a:solidFill>
                  <a:schemeClr val="bg1"/>
                </a:solidFill>
              </a:rPr>
              <a:t>Exploring Educational  Psychology</a:t>
            </a:r>
            <a:endParaRPr lang="en-US" sz="2400" dirty="0">
              <a:solidFill>
                <a:schemeClr val="bg1"/>
              </a:solidFill>
            </a:endParaRPr>
          </a:p>
        </p:txBody>
      </p:sp>
      <p:sp>
        <p:nvSpPr>
          <p:cNvPr id="5" name="Rectangle 8"/>
          <p:cNvSpPr>
            <a:spLocks noChangeArrowheads="1"/>
          </p:cNvSpPr>
          <p:nvPr/>
        </p:nvSpPr>
        <p:spPr bwMode="auto">
          <a:xfrm>
            <a:off x="1752600" y="4343400"/>
            <a:ext cx="2544763" cy="831850"/>
          </a:xfrm>
          <a:prstGeom prst="rect">
            <a:avLst/>
          </a:prstGeom>
          <a:solidFill>
            <a:srgbClr val="333399"/>
          </a:solidFill>
          <a:ln w="9525">
            <a:solidFill>
              <a:schemeClr val="tx1"/>
            </a:solidFill>
            <a:miter lim="800000"/>
            <a:headEnd/>
            <a:tailEnd/>
          </a:ln>
        </p:spPr>
        <p:txBody>
          <a:bodyPr anchor="ctr">
            <a:spAutoFit/>
          </a:bodyPr>
          <a:lstStyle/>
          <a:p>
            <a:pPr algn="ctr"/>
            <a:r>
              <a:rPr lang="en-US" sz="2400" b="1" dirty="0">
                <a:solidFill>
                  <a:schemeClr val="bg1"/>
                </a:solidFill>
              </a:rPr>
              <a:t>Historical </a:t>
            </a:r>
          </a:p>
          <a:p>
            <a:pPr algn="ctr"/>
            <a:r>
              <a:rPr lang="en-US" sz="2400" b="1" dirty="0">
                <a:solidFill>
                  <a:schemeClr val="bg1"/>
                </a:solidFill>
              </a:rPr>
              <a:t>Background</a:t>
            </a:r>
          </a:p>
        </p:txBody>
      </p:sp>
      <p:sp>
        <p:nvSpPr>
          <p:cNvPr id="6" name="Rectangle 6"/>
          <p:cNvSpPr>
            <a:spLocks noChangeArrowheads="1"/>
          </p:cNvSpPr>
          <p:nvPr/>
        </p:nvSpPr>
        <p:spPr bwMode="auto">
          <a:xfrm>
            <a:off x="5029200" y="4343400"/>
            <a:ext cx="2590800" cy="822325"/>
          </a:xfrm>
          <a:prstGeom prst="rect">
            <a:avLst/>
          </a:prstGeom>
          <a:solidFill>
            <a:srgbClr val="333399"/>
          </a:solidFill>
          <a:ln w="9525">
            <a:solidFill>
              <a:schemeClr val="tx1"/>
            </a:solidFill>
            <a:miter lim="800000"/>
            <a:headEnd/>
            <a:tailEnd/>
          </a:ln>
        </p:spPr>
        <p:txBody>
          <a:bodyPr wrap="none" anchor="ctr"/>
          <a:lstStyle/>
          <a:p>
            <a:pPr algn="ctr"/>
            <a:r>
              <a:rPr lang="en-US" sz="2400" b="1" dirty="0">
                <a:solidFill>
                  <a:schemeClr val="bg1"/>
                </a:solidFill>
              </a:rPr>
              <a:t>Teaching: Art </a:t>
            </a:r>
          </a:p>
          <a:p>
            <a:pPr algn="ctr"/>
            <a:r>
              <a:rPr lang="en-US" sz="2400" b="1" dirty="0">
                <a:solidFill>
                  <a:schemeClr val="bg1"/>
                </a:solidFill>
              </a:rPr>
              <a:t>and Science</a:t>
            </a:r>
            <a:r>
              <a:rPr lang="en-US" sz="2400" dirty="0">
                <a:solidFill>
                  <a:schemeClr val="bg1"/>
                </a:solidFill>
              </a:rPr>
              <a:t> </a:t>
            </a:r>
          </a:p>
        </p:txBody>
      </p:sp>
      <p:cxnSp>
        <p:nvCxnSpPr>
          <p:cNvPr id="8" name="Straight Connector 7"/>
          <p:cNvCxnSpPr>
            <a:endCxn id="5" idx="0"/>
          </p:cNvCxnSpPr>
          <p:nvPr/>
        </p:nvCxnSpPr>
        <p:spPr>
          <a:xfrm rot="10800000" flipV="1">
            <a:off x="3024982" y="3276600"/>
            <a:ext cx="1394618"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6" idx="0"/>
          </p:cNvCxnSpPr>
          <p:nvPr/>
        </p:nvCxnSpPr>
        <p:spPr>
          <a:xfrm>
            <a:off x="4419600" y="3276600"/>
            <a:ext cx="1905000" cy="10668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b="1" dirty="0" smtClean="0"/>
              <a:t>Research in educational psychology informs teaching</a:t>
            </a:r>
            <a:endParaRPr lang="en-US" b="1" dirty="0"/>
          </a:p>
        </p:txBody>
      </p:sp>
      <p:sp>
        <p:nvSpPr>
          <p:cNvPr id="3" name="Content Placeholder 2"/>
          <p:cNvSpPr>
            <a:spLocks noGrp="1"/>
          </p:cNvSpPr>
          <p:nvPr>
            <p:ph sz="quarter" idx="1"/>
          </p:nvPr>
        </p:nvSpPr>
        <p:spPr/>
        <p:txBody>
          <a:bodyPr>
            <a:noAutofit/>
          </a:bodyPr>
          <a:lstStyle/>
          <a:p>
            <a:r>
              <a:rPr lang="en-US" altLang="en-US" sz="3200" dirty="0" smtClean="0"/>
              <a:t>Examples</a:t>
            </a:r>
          </a:p>
          <a:p>
            <a:pPr lvl="1"/>
            <a:r>
              <a:rPr lang="en-US" altLang="en-US" sz="2800" dirty="0" smtClean="0"/>
              <a:t>Use more advanced students to tutor less advanced students</a:t>
            </a:r>
          </a:p>
          <a:p>
            <a:pPr lvl="1"/>
            <a:r>
              <a:rPr lang="en-US" altLang="en-US" sz="2800" dirty="0" smtClean="0"/>
              <a:t>Give positive reinforcement and corrective feedback to students </a:t>
            </a:r>
          </a:p>
          <a:p>
            <a:pPr lvl="1"/>
            <a:r>
              <a:rPr lang="en-US" altLang="en-US" sz="2800" dirty="0" smtClean="0"/>
              <a:t>Communicate to students about expectations</a:t>
            </a:r>
          </a:p>
          <a:p>
            <a:pPr lvl="1"/>
            <a:r>
              <a:rPr lang="en-US" altLang="en-US" sz="2800" dirty="0" smtClean="0"/>
              <a:t>Require students to respond to higher-order questions</a:t>
            </a:r>
          </a:p>
          <a:p>
            <a:pPr lvl="1"/>
            <a:r>
              <a:rPr lang="en-US" altLang="en-US" sz="2800" dirty="0" smtClean="0"/>
              <a:t>Provide students with cues about the upcoming tasks</a:t>
            </a:r>
          </a:p>
          <a:p>
            <a:pPr>
              <a:buNone/>
            </a:pPr>
            <a:endParaRPr lang="en-US" sz="3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b="1" dirty="0" smtClean="0"/>
              <a:t>Research in educational psychology informs teaching</a:t>
            </a:r>
            <a:endParaRPr lang="en-US" dirty="0"/>
          </a:p>
        </p:txBody>
      </p:sp>
      <p:sp>
        <p:nvSpPr>
          <p:cNvPr id="3" name="Content Placeholder 2"/>
          <p:cNvSpPr>
            <a:spLocks noGrp="1"/>
          </p:cNvSpPr>
          <p:nvPr>
            <p:ph sz="quarter" idx="1"/>
          </p:nvPr>
        </p:nvSpPr>
        <p:spPr/>
        <p:txBody>
          <a:bodyPr>
            <a:normAutofit lnSpcReduction="10000"/>
          </a:bodyPr>
          <a:lstStyle/>
          <a:p>
            <a:r>
              <a:rPr lang="en-US" altLang="en-US" sz="2800" dirty="0" smtClean="0"/>
              <a:t>Examples</a:t>
            </a:r>
          </a:p>
          <a:p>
            <a:pPr lvl="1"/>
            <a:r>
              <a:rPr lang="en-US" altLang="en-US" sz="3200" dirty="0" smtClean="0"/>
              <a:t>Teach students how to monitor and improve their own learning efforts </a:t>
            </a:r>
          </a:p>
          <a:p>
            <a:pPr lvl="1"/>
            <a:r>
              <a:rPr lang="en-US" altLang="en-US" sz="3200" dirty="0" smtClean="0"/>
              <a:t>Know students’ misconceptions </a:t>
            </a:r>
          </a:p>
          <a:p>
            <a:pPr lvl="1"/>
            <a:r>
              <a:rPr lang="en-US" altLang="en-US" sz="3200" dirty="0" smtClean="0"/>
              <a:t>Create learning situations where students customize information and problems for themselves</a:t>
            </a:r>
          </a:p>
          <a:p>
            <a:pPr lvl="1"/>
            <a:r>
              <a:rPr lang="en-US" altLang="en-US" sz="3200" dirty="0" smtClean="0"/>
              <a:t>Accept responsibility for student outcomes </a:t>
            </a:r>
          </a:p>
          <a:p>
            <a:pPr lvl="1"/>
            <a:r>
              <a:rPr lang="en-US" altLang="en-US" sz="3200" dirty="0" smtClean="0"/>
              <a:t>Show students how to cooperate</a:t>
            </a:r>
          </a:p>
          <a:p>
            <a:pPr>
              <a:buNone/>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Approaches to Educational Psychology</a:t>
            </a:r>
            <a:endParaRPr lang="en-US" b="1" dirty="0"/>
          </a:p>
        </p:txBody>
      </p:sp>
      <p:sp>
        <p:nvSpPr>
          <p:cNvPr id="3" name="Content Placeholder 2"/>
          <p:cNvSpPr>
            <a:spLocks noGrp="1"/>
          </p:cNvSpPr>
          <p:nvPr>
            <p:ph sz="quarter" idx="1"/>
          </p:nvPr>
        </p:nvSpPr>
        <p:spPr/>
        <p:txBody>
          <a:bodyPr/>
          <a:lstStyle/>
          <a:p>
            <a:pPr algn="ctr"/>
            <a:endParaRPr lang="en-US" sz="3200" dirty="0" smtClean="0"/>
          </a:p>
          <a:p>
            <a:pPr algn="ctr"/>
            <a:r>
              <a:rPr lang="en-US" sz="3200" dirty="0" smtClean="0"/>
              <a:t>A number of changes and fashions in its brief history.</a:t>
            </a:r>
          </a:p>
          <a:p>
            <a:pPr algn="ctr">
              <a:buNone/>
            </a:pPr>
            <a:endParaRPr lang="en-US" sz="3200" dirty="0" smtClean="0"/>
          </a:p>
          <a:p>
            <a:pPr algn="ctr"/>
            <a:r>
              <a:rPr lang="en-US" sz="3200" dirty="0" smtClean="0"/>
              <a:t>An understanding of how theories emerge and connect or conflict with each other enable the teacher to evaluate their respective contributions to language teaching.</a:t>
            </a:r>
          </a:p>
          <a:p>
            <a:pPr>
              <a:buNone/>
            </a:pPr>
            <a:endParaRPr 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004C2B"/>
                </a:solidFill>
                <a:effectLst>
                  <a:outerShdw blurRad="38100" dist="38100" dir="2700000" algn="tl">
                    <a:srgbClr val="000000"/>
                  </a:outerShdw>
                </a:effectLst>
                <a:latin typeface="Copperplate Gothic Bold" pitchFamily="34" charset="0"/>
              </a:rPr>
              <a:t>Information-Processing Theory</a:t>
            </a:r>
            <a:endParaRPr lang="en-US" dirty="0"/>
          </a:p>
        </p:txBody>
      </p:sp>
      <p:sp>
        <p:nvSpPr>
          <p:cNvPr id="3" name="Content Placeholder 2"/>
          <p:cNvSpPr>
            <a:spLocks noGrp="1"/>
          </p:cNvSpPr>
          <p:nvPr>
            <p:ph sz="quarter" idx="1"/>
          </p:nvPr>
        </p:nvSpPr>
        <p:spPr>
          <a:xfrm>
            <a:off x="914400" y="1447800"/>
            <a:ext cx="3733800" cy="4572000"/>
          </a:xfrm>
        </p:spPr>
        <p:txBody>
          <a:bodyPr>
            <a:normAutofit/>
          </a:bodyPr>
          <a:lstStyle/>
          <a:p>
            <a:pPr>
              <a:buNone/>
            </a:pPr>
            <a:r>
              <a:rPr lang="en-US" sz="2800" b="1" dirty="0" smtClean="0">
                <a:latin typeface="Abadi MT Condensed Light" pitchFamily="34" charset="0"/>
              </a:rPr>
              <a:t>“Cognitive Theory of Learning that describes the Processing, Storage, and Retrieval of Knowledge in the Mind.”</a:t>
            </a:r>
            <a:endParaRPr lang="en-US" sz="2800" dirty="0"/>
          </a:p>
        </p:txBody>
      </p:sp>
      <p:pic>
        <p:nvPicPr>
          <p:cNvPr id="4" name="Picture 5" descr="C:\Program Files\MSWorks\Clipart\SY00972_.wmf"/>
          <p:cNvPicPr>
            <a:picLocks noChangeAspect="1" noChangeArrowheads="1"/>
          </p:cNvPicPr>
          <p:nvPr/>
        </p:nvPicPr>
        <p:blipFill>
          <a:blip r:embed="rId2" cstate="print"/>
          <a:srcRect/>
          <a:stretch>
            <a:fillRect/>
          </a:stretch>
        </p:blipFill>
        <p:spPr>
          <a:xfrm>
            <a:off x="5105400" y="2338388"/>
            <a:ext cx="3810000" cy="33988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Information processing</a:t>
            </a:r>
            <a:endParaRPr lang="en-US" sz="4800" dirty="0"/>
          </a:p>
        </p:txBody>
      </p:sp>
      <p:sp>
        <p:nvSpPr>
          <p:cNvPr id="3" name="Content Placeholder 2"/>
          <p:cNvSpPr>
            <a:spLocks noGrp="1"/>
          </p:cNvSpPr>
          <p:nvPr>
            <p:ph sz="quarter" idx="1"/>
          </p:nvPr>
        </p:nvSpPr>
        <p:spPr/>
        <p:txBody>
          <a:bodyPr>
            <a:normAutofit/>
          </a:bodyPr>
          <a:lstStyle/>
          <a:p>
            <a:r>
              <a:rPr lang="en-US" sz="2800" dirty="0" smtClean="0"/>
              <a:t>The way in which people take in information, process it and act upon it.</a:t>
            </a:r>
          </a:p>
          <a:p>
            <a:r>
              <a:rPr lang="en-US" sz="2800" dirty="0" smtClean="0"/>
              <a:t>Attention, Perception and Memory are the focus of the information processing.</a:t>
            </a:r>
          </a:p>
          <a:p>
            <a:r>
              <a:rPr lang="en-US" sz="2800" dirty="0" smtClean="0"/>
              <a:t>Models and scripts to account for the way in which the human mind works.</a:t>
            </a:r>
          </a:p>
          <a:p>
            <a:r>
              <a:rPr lang="en-US" sz="2800" dirty="0" smtClean="0"/>
              <a:t>They claim to be able to predict the kind of mental processes that will be necessary for effective learning to take place.</a:t>
            </a:r>
          </a:p>
          <a:p>
            <a:pPr>
              <a:buNone/>
            </a:pPr>
            <a:endParaRPr lang="en-US" sz="28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Information Processing</a:t>
            </a:r>
            <a:endParaRPr lang="en-US" sz="4800" dirty="0"/>
          </a:p>
        </p:txBody>
      </p:sp>
      <p:sp>
        <p:nvSpPr>
          <p:cNvPr id="3" name="Content Placeholder 2"/>
          <p:cNvSpPr>
            <a:spLocks noGrp="1"/>
          </p:cNvSpPr>
          <p:nvPr>
            <p:ph sz="quarter" idx="1"/>
          </p:nvPr>
        </p:nvSpPr>
        <p:spPr/>
        <p:txBody>
          <a:bodyPr>
            <a:normAutofit/>
          </a:bodyPr>
          <a:lstStyle/>
          <a:p>
            <a:r>
              <a:rPr lang="en-US" dirty="0" smtClean="0"/>
              <a:t>Attention, where an information processing approach has provided invaluable insights into the workings of the human mind.</a:t>
            </a:r>
          </a:p>
          <a:p>
            <a:r>
              <a:rPr lang="en-US" dirty="0" smtClean="0"/>
              <a:t>Some learners have considerable difficulty in paying attention to their work.</a:t>
            </a:r>
          </a:p>
          <a:p>
            <a:r>
              <a:rPr lang="en-US" dirty="0" smtClean="0"/>
              <a:t>Attention, a process of filtering out an overwhelming range of incoming stimuli and selecting out only those stimuli which are important for further processing.</a:t>
            </a:r>
          </a:p>
          <a:p>
            <a:r>
              <a:rPr lang="en-US" dirty="0" smtClean="0"/>
              <a:t>Attention, a cognitive resource which can be drawn upon as a means of concentrating our mental efforts.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Information processing &amp; Language Learning</a:t>
            </a:r>
            <a:endParaRPr lang="en-US" b="1" dirty="0"/>
          </a:p>
        </p:txBody>
      </p:sp>
      <p:sp>
        <p:nvSpPr>
          <p:cNvPr id="3" name="Content Placeholder 2"/>
          <p:cNvSpPr>
            <a:spLocks noGrp="1"/>
          </p:cNvSpPr>
          <p:nvPr>
            <p:ph sz="quarter" idx="1"/>
          </p:nvPr>
        </p:nvSpPr>
        <p:spPr/>
        <p:txBody>
          <a:bodyPr>
            <a:normAutofit/>
          </a:bodyPr>
          <a:lstStyle/>
          <a:p>
            <a:pPr algn="ctr">
              <a:buNone/>
            </a:pPr>
            <a:endParaRPr lang="en-US" sz="4000" dirty="0" smtClean="0"/>
          </a:p>
          <a:p>
            <a:pPr algn="ctr">
              <a:buNone/>
            </a:pPr>
            <a:r>
              <a:rPr lang="en-US" sz="4000" dirty="0" smtClean="0"/>
              <a:t>The ability to select (</a:t>
            </a:r>
            <a:r>
              <a:rPr lang="en-US" sz="4000" dirty="0" err="1" smtClean="0"/>
              <a:t>ir</a:t>
            </a:r>
            <a:r>
              <a:rPr lang="en-US" sz="4000" dirty="0" smtClean="0"/>
              <a:t>)relevant information and focus their attention on how this can be remembered and used distinguishes efficient from inefficient learners</a:t>
            </a:r>
            <a:endParaRPr lang="en-US" sz="4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altLang="en-US" dirty="0" smtClean="0"/>
              <a:t>The Role of </a:t>
            </a:r>
            <a:br>
              <a:rPr lang="en-US" altLang="en-US" dirty="0" smtClean="0"/>
            </a:br>
            <a:r>
              <a:rPr lang="en-US" altLang="en-US" dirty="0" smtClean="0"/>
              <a:t>Educational Psychology</a:t>
            </a:r>
            <a:endParaRPr lang="en-US" dirty="0"/>
          </a:p>
        </p:txBody>
      </p:sp>
      <p:sp>
        <p:nvSpPr>
          <p:cNvPr id="3" name="Content Placeholder 2"/>
          <p:cNvSpPr>
            <a:spLocks noGrp="1"/>
          </p:cNvSpPr>
          <p:nvPr>
            <p:ph sz="quarter" idx="1"/>
          </p:nvPr>
        </p:nvSpPr>
        <p:spPr/>
        <p:txBody>
          <a:bodyPr>
            <a:normAutofit/>
          </a:bodyPr>
          <a:lstStyle/>
          <a:p>
            <a:r>
              <a:rPr lang="en-US" altLang="en-US" sz="4000" dirty="0" smtClean="0"/>
              <a:t>Understanding and improvement of  instruction</a:t>
            </a:r>
          </a:p>
          <a:p>
            <a:r>
              <a:rPr lang="en-US" altLang="en-US" sz="4000" dirty="0" smtClean="0"/>
              <a:t>What people think and do as they teach and learn</a:t>
            </a:r>
          </a:p>
          <a:p>
            <a:r>
              <a:rPr lang="en-US" altLang="en-US" sz="4000" dirty="0" smtClean="0"/>
              <a:t>Solving the everyday problems of education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Divisions of Educational Psychology</a:t>
            </a:r>
            <a:endParaRPr lang="en-US" dirty="0"/>
          </a:p>
        </p:txBody>
      </p:sp>
      <p:sp>
        <p:nvSpPr>
          <p:cNvPr id="3" name="Content Placeholder 2"/>
          <p:cNvSpPr>
            <a:spLocks noGrp="1"/>
          </p:cNvSpPr>
          <p:nvPr>
            <p:ph sz="quarter" idx="1"/>
          </p:nvPr>
        </p:nvSpPr>
        <p:spPr/>
        <p:txBody>
          <a:bodyPr/>
          <a:lstStyle/>
          <a:p>
            <a:r>
              <a:rPr lang="en-US" dirty="0" smtClean="0"/>
              <a:t>The field of educational psychology consists roughly of:</a:t>
            </a:r>
          </a:p>
          <a:p>
            <a:pPr>
              <a:buNone/>
            </a:pPr>
            <a:r>
              <a:rPr lang="en-US" dirty="0" smtClean="0"/>
              <a:t>   - Human Development</a:t>
            </a:r>
          </a:p>
          <a:p>
            <a:pPr>
              <a:buNone/>
            </a:pPr>
            <a:r>
              <a:rPr lang="en-US" dirty="0" smtClean="0"/>
              <a:t>   - Learning and Cognition</a:t>
            </a:r>
          </a:p>
          <a:p>
            <a:pPr>
              <a:buNone/>
            </a:pPr>
            <a:r>
              <a:rPr lang="en-US" dirty="0" smtClean="0"/>
              <a:t>   - Educational research Methods</a:t>
            </a:r>
          </a:p>
          <a:p>
            <a:pPr>
              <a:buNone/>
            </a:pPr>
            <a:r>
              <a:rPr lang="en-US" dirty="0" smtClean="0"/>
              <a:t>   - Testing/Measurement</a:t>
            </a:r>
          </a:p>
          <a:p>
            <a:pPr>
              <a:buFont typeface="Arial" pitchFamily="34" charset="0"/>
              <a:buChar char="•"/>
            </a:pPr>
            <a:r>
              <a:rPr lang="en-US" dirty="0" smtClean="0"/>
              <a:t>Essentially any facet of human behavior that affects the educational process can be considered as educational psychology.</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Contribution of Educational Psychology</a:t>
            </a:r>
          </a:p>
        </p:txBody>
      </p:sp>
      <p:sp>
        <p:nvSpPr>
          <p:cNvPr id="3" name="Content Placeholder 2"/>
          <p:cNvSpPr>
            <a:spLocks noGrp="1"/>
          </p:cNvSpPr>
          <p:nvPr>
            <p:ph sz="quarter" idx="1"/>
          </p:nvPr>
        </p:nvSpPr>
        <p:spPr/>
        <p:txBody>
          <a:bodyPr>
            <a:normAutofit fontScale="92500"/>
          </a:bodyPr>
          <a:lstStyle/>
          <a:p>
            <a:pPr marL="0" indent="0">
              <a:buNone/>
            </a:pPr>
            <a:r>
              <a:rPr lang="en-US" dirty="0" smtClean="0"/>
              <a:t>The educational psychology helps not only the teachers, but everyone concerned to it including the parents of the children, in the following ways:</a:t>
            </a:r>
          </a:p>
          <a:p>
            <a:pPr>
              <a:buFont typeface="Arial" pitchFamily="34" charset="0"/>
              <a:buChar char="•"/>
            </a:pPr>
            <a:r>
              <a:rPr lang="en-US" b="1" dirty="0"/>
              <a:t>To understand developmental characteristics</a:t>
            </a:r>
          </a:p>
          <a:p>
            <a:pPr marL="0" indent="0">
              <a:buNone/>
            </a:pPr>
            <a:r>
              <a:rPr lang="en-US" dirty="0" smtClean="0"/>
              <a:t>Children </a:t>
            </a:r>
            <a:r>
              <a:rPr lang="en-US" dirty="0"/>
              <a:t>pass through different stages of development in life as infancy, childhood and adolescence. These developmental stages have their own characteristics and demands</a:t>
            </a:r>
            <a:r>
              <a:rPr lang="en-US" dirty="0" smtClean="0"/>
              <a:t>.</a:t>
            </a:r>
          </a:p>
          <a:p>
            <a:pPr>
              <a:buFont typeface="Arial" pitchFamily="34" charset="0"/>
              <a:buChar char="•"/>
            </a:pPr>
            <a:r>
              <a:rPr lang="en-US" b="1" dirty="0"/>
              <a:t>To understand the nature of class room learning</a:t>
            </a:r>
          </a:p>
          <a:p>
            <a:pPr marL="0" indent="0">
              <a:buNone/>
            </a:pPr>
            <a:r>
              <a:rPr lang="en-US" dirty="0" smtClean="0"/>
              <a:t>With </a:t>
            </a:r>
            <a:r>
              <a:rPr lang="en-US" dirty="0"/>
              <a:t>the help of education psychology the teacher understand the students and their need and problems, it help teacher in learning process in general and class-room learning in particular.</a:t>
            </a:r>
          </a:p>
        </p:txBody>
      </p:sp>
    </p:spTree>
    <p:extLst>
      <p:ext uri="{BB962C8B-B14F-4D97-AF65-F5344CB8AC3E}">
        <p14:creationId xmlns:p14="http://schemas.microsoft.com/office/powerpoint/2010/main" xmlns="" val="35502462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a:t>Contribution of Educational Psychology</a:t>
            </a:r>
          </a:p>
        </p:txBody>
      </p:sp>
      <p:sp>
        <p:nvSpPr>
          <p:cNvPr id="3" name="Content Placeholder 2"/>
          <p:cNvSpPr>
            <a:spLocks noGrp="1"/>
          </p:cNvSpPr>
          <p:nvPr>
            <p:ph sz="quarter" idx="1"/>
          </p:nvPr>
        </p:nvSpPr>
        <p:spPr/>
        <p:txBody>
          <a:bodyPr/>
          <a:lstStyle/>
          <a:p>
            <a:r>
              <a:rPr lang="en-US" b="1" dirty="0"/>
              <a:t>To understand individual differences</a:t>
            </a:r>
          </a:p>
          <a:p>
            <a:pPr marL="0" indent="0">
              <a:buNone/>
            </a:pPr>
            <a:r>
              <a:rPr lang="en-US" dirty="0" smtClean="0"/>
              <a:t>With </a:t>
            </a:r>
            <a:r>
              <a:rPr lang="en-US" dirty="0"/>
              <a:t>the help of psychology teacher understand the individual’s differences. Teacher faces a class of </a:t>
            </a:r>
            <a:r>
              <a:rPr lang="en-US" dirty="0" smtClean="0"/>
              <a:t>30</a:t>
            </a:r>
          </a:p>
          <a:p>
            <a:pPr marL="0" indent="0">
              <a:buNone/>
            </a:pPr>
            <a:r>
              <a:rPr lang="en-US" dirty="0" smtClean="0"/>
              <a:t>to </a:t>
            </a:r>
            <a:r>
              <a:rPr lang="en-US" dirty="0"/>
              <a:t>50 students who have a </a:t>
            </a:r>
            <a:r>
              <a:rPr lang="en-US" dirty="0" smtClean="0"/>
              <a:t>different</a:t>
            </a:r>
          </a:p>
          <a:p>
            <a:pPr marL="0" indent="0">
              <a:buNone/>
            </a:pPr>
            <a:r>
              <a:rPr lang="en-US" dirty="0" smtClean="0"/>
              <a:t>range </a:t>
            </a:r>
            <a:r>
              <a:rPr lang="en-US" dirty="0"/>
              <a:t>of individual differences. </a:t>
            </a:r>
            <a:endParaRPr lang="en-US" dirty="0" smtClean="0"/>
          </a:p>
          <a:p>
            <a:pPr marL="0" indent="0">
              <a:buNone/>
            </a:pPr>
            <a:r>
              <a:rPr lang="en-US" dirty="0" smtClean="0"/>
              <a:t>Teacher </a:t>
            </a:r>
            <a:r>
              <a:rPr lang="en-US" dirty="0"/>
              <a:t>with the knowledge of </a:t>
            </a:r>
            <a:endParaRPr lang="en-US" dirty="0" smtClean="0"/>
          </a:p>
          <a:p>
            <a:pPr marL="0" indent="0">
              <a:buNone/>
            </a:pPr>
            <a:r>
              <a:rPr lang="en-US" dirty="0" smtClean="0"/>
              <a:t>education </a:t>
            </a:r>
            <a:r>
              <a:rPr lang="en-US" dirty="0"/>
              <a:t>psychology and </a:t>
            </a:r>
            <a:r>
              <a:rPr lang="en-US" dirty="0" smtClean="0"/>
              <a:t>individual</a:t>
            </a:r>
          </a:p>
          <a:p>
            <a:pPr marL="0" indent="0">
              <a:buNone/>
            </a:pPr>
            <a:r>
              <a:rPr lang="en-US" dirty="0" smtClean="0"/>
              <a:t>differences </a:t>
            </a:r>
            <a:r>
              <a:rPr lang="en-US" dirty="0"/>
              <a:t>may adjust his teaching to </a:t>
            </a:r>
            <a:endParaRPr lang="en-US" dirty="0" smtClean="0"/>
          </a:p>
          <a:p>
            <a:pPr marL="0" indent="0">
              <a:buNone/>
            </a:pPr>
            <a:r>
              <a:rPr lang="en-US" dirty="0" smtClean="0"/>
              <a:t>the </a:t>
            </a:r>
            <a:r>
              <a:rPr lang="en-US" dirty="0"/>
              <a:t>needs and requirements of the class.</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24603" y="2514600"/>
            <a:ext cx="2705138" cy="2747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044823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normAutofit fontScale="92500" lnSpcReduction="20000"/>
          </a:bodyPr>
          <a:lstStyle/>
          <a:p>
            <a:r>
              <a:rPr lang="en-US" b="1" dirty="0"/>
              <a:t>To understand effective teaching methods</a:t>
            </a:r>
          </a:p>
          <a:p>
            <a:pPr marL="0" indent="0">
              <a:buNone/>
            </a:pPr>
            <a:r>
              <a:rPr lang="en-US" dirty="0" smtClean="0"/>
              <a:t>Every </a:t>
            </a:r>
            <a:r>
              <a:rPr lang="en-US" dirty="0"/>
              <a:t>day experience shows that lack of proper methods of teaching </a:t>
            </a:r>
            <a:r>
              <a:rPr lang="en-US" dirty="0" smtClean="0"/>
              <a:t>sometimes</a:t>
            </a:r>
          </a:p>
          <a:p>
            <a:pPr marL="0" indent="0">
              <a:buNone/>
            </a:pPr>
            <a:r>
              <a:rPr lang="en-US" dirty="0" smtClean="0"/>
              <a:t>results </a:t>
            </a:r>
            <a:r>
              <a:rPr lang="en-US" dirty="0"/>
              <a:t>in failure of </a:t>
            </a:r>
            <a:endParaRPr lang="en-US" dirty="0" smtClean="0"/>
          </a:p>
          <a:p>
            <a:pPr marL="0" indent="0">
              <a:buNone/>
            </a:pPr>
            <a:r>
              <a:rPr lang="en-US" dirty="0" smtClean="0"/>
              <a:t>communication </a:t>
            </a:r>
            <a:r>
              <a:rPr lang="en-US" dirty="0"/>
              <a:t>in the </a:t>
            </a:r>
            <a:endParaRPr lang="en-US" dirty="0" smtClean="0"/>
          </a:p>
          <a:p>
            <a:pPr marL="0" indent="0">
              <a:buNone/>
            </a:pPr>
            <a:r>
              <a:rPr lang="en-US" dirty="0" smtClean="0"/>
              <a:t>classroom</a:t>
            </a:r>
            <a:r>
              <a:rPr lang="en-US" dirty="0"/>
              <a:t>. The </a:t>
            </a:r>
            <a:endParaRPr lang="en-US" dirty="0" smtClean="0"/>
          </a:p>
          <a:p>
            <a:pPr marL="0" indent="0">
              <a:buNone/>
            </a:pPr>
            <a:r>
              <a:rPr lang="en-US" dirty="0" smtClean="0"/>
              <a:t>educational </a:t>
            </a:r>
          </a:p>
          <a:p>
            <a:pPr marL="0" indent="0">
              <a:buNone/>
            </a:pPr>
            <a:r>
              <a:rPr lang="en-US" dirty="0" smtClean="0"/>
              <a:t>psychology </a:t>
            </a:r>
            <a:r>
              <a:rPr lang="en-US" dirty="0"/>
              <a:t>gives us </a:t>
            </a:r>
            <a:endParaRPr lang="en-US" dirty="0" smtClean="0"/>
          </a:p>
          <a:p>
            <a:pPr marL="0" indent="0">
              <a:buNone/>
            </a:pPr>
            <a:r>
              <a:rPr lang="en-US" dirty="0" smtClean="0"/>
              <a:t>the </a:t>
            </a:r>
            <a:r>
              <a:rPr lang="en-US" dirty="0"/>
              <a:t>knowledge of </a:t>
            </a:r>
            <a:endParaRPr lang="en-US" dirty="0" smtClean="0"/>
          </a:p>
          <a:p>
            <a:pPr marL="0" indent="0">
              <a:buNone/>
            </a:pPr>
            <a:r>
              <a:rPr lang="en-US" dirty="0" smtClean="0"/>
              <a:t>appropriate </a:t>
            </a:r>
            <a:r>
              <a:rPr lang="en-US" dirty="0"/>
              <a:t>methods </a:t>
            </a:r>
            <a:r>
              <a:rPr lang="en-US" dirty="0" smtClean="0"/>
              <a:t>of</a:t>
            </a:r>
          </a:p>
          <a:p>
            <a:pPr marL="0" indent="0">
              <a:buNone/>
            </a:pPr>
            <a:r>
              <a:rPr lang="en-US" dirty="0" smtClean="0"/>
              <a:t> </a:t>
            </a:r>
            <a:r>
              <a:rPr lang="en-US" dirty="0"/>
              <a:t>teaching. It helps in </a:t>
            </a:r>
            <a:endParaRPr lang="en-US" dirty="0" smtClean="0"/>
          </a:p>
          <a:p>
            <a:pPr marL="0" indent="0">
              <a:buNone/>
            </a:pPr>
            <a:r>
              <a:rPr lang="en-US" dirty="0" smtClean="0"/>
              <a:t>developing </a:t>
            </a:r>
            <a:r>
              <a:rPr lang="en-US" dirty="0"/>
              <a:t>new strategies of teaching.</a:t>
            </a:r>
          </a:p>
          <a:p>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62400" y="2286000"/>
            <a:ext cx="4332068" cy="297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640615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Cont.….</a:t>
            </a:r>
          </a:p>
        </p:txBody>
      </p:sp>
      <p:sp>
        <p:nvSpPr>
          <p:cNvPr id="3" name="Content Placeholder 2"/>
          <p:cNvSpPr>
            <a:spLocks noGrp="1"/>
          </p:cNvSpPr>
          <p:nvPr>
            <p:ph sz="quarter" idx="1"/>
          </p:nvPr>
        </p:nvSpPr>
        <p:spPr/>
        <p:txBody>
          <a:bodyPr>
            <a:normAutofit lnSpcReduction="10000"/>
          </a:bodyPr>
          <a:lstStyle/>
          <a:p>
            <a:r>
              <a:rPr lang="en-US" b="1" dirty="0" smtClean="0"/>
              <a:t>Knowledge </a:t>
            </a:r>
            <a:r>
              <a:rPr lang="en-US" b="1" dirty="0"/>
              <a:t>of mental health</a:t>
            </a:r>
          </a:p>
          <a:p>
            <a:pPr marL="0" indent="0">
              <a:buNone/>
            </a:pPr>
            <a:r>
              <a:rPr lang="en-US" dirty="0" smtClean="0"/>
              <a:t>Mental </a:t>
            </a:r>
            <a:r>
              <a:rPr lang="en-US" dirty="0"/>
              <a:t>health of the student and teacher is very important for efficient learning. With the help of educational psychology, the teacher can understand the various </a:t>
            </a:r>
            <a:endParaRPr lang="en-US" dirty="0" smtClean="0"/>
          </a:p>
          <a:p>
            <a:pPr marL="0" indent="0">
              <a:buNone/>
            </a:pPr>
            <a:r>
              <a:rPr lang="en-US" dirty="0" smtClean="0"/>
              <a:t>factors</a:t>
            </a:r>
            <a:r>
              <a:rPr lang="en-US" dirty="0"/>
              <a:t>, which are responsible for </a:t>
            </a:r>
            <a:endParaRPr lang="en-US" dirty="0" smtClean="0"/>
          </a:p>
          <a:p>
            <a:pPr marL="0" indent="0">
              <a:buNone/>
            </a:pPr>
            <a:r>
              <a:rPr lang="en-US" dirty="0" smtClean="0"/>
              <a:t>the </a:t>
            </a:r>
            <a:r>
              <a:rPr lang="en-US" dirty="0"/>
              <a:t>mental health and maladjustment</a:t>
            </a:r>
            <a:r>
              <a:rPr lang="en-US" dirty="0" smtClean="0"/>
              <a:t>.</a:t>
            </a:r>
            <a:endParaRPr lang="en-US" dirty="0"/>
          </a:p>
          <a:p>
            <a:r>
              <a:rPr lang="en-US" b="1" dirty="0" smtClean="0"/>
              <a:t>Curriculum </a:t>
            </a:r>
            <a:r>
              <a:rPr lang="en-US" b="1" dirty="0"/>
              <a:t>construction</a:t>
            </a:r>
          </a:p>
          <a:p>
            <a:pPr marL="0" indent="0">
              <a:buNone/>
            </a:pPr>
            <a:r>
              <a:rPr lang="en-US" dirty="0" smtClean="0"/>
              <a:t>Psychological </a:t>
            </a:r>
            <a:r>
              <a:rPr lang="en-US" dirty="0"/>
              <a:t>principles are </a:t>
            </a:r>
            <a:r>
              <a:rPr lang="en-US" dirty="0" smtClean="0"/>
              <a:t>also</a:t>
            </a:r>
          </a:p>
          <a:p>
            <a:pPr marL="0" indent="0">
              <a:buNone/>
            </a:pPr>
            <a:r>
              <a:rPr lang="en-US" dirty="0" smtClean="0"/>
              <a:t>used </a:t>
            </a:r>
            <a:r>
              <a:rPr lang="en-US" dirty="0"/>
              <a:t>in formulating curriculum </a:t>
            </a:r>
            <a:endParaRPr lang="en-US" dirty="0" smtClean="0"/>
          </a:p>
          <a:p>
            <a:pPr marL="0" indent="0">
              <a:buNone/>
            </a:pPr>
            <a:r>
              <a:rPr lang="en-US" dirty="0" smtClean="0"/>
              <a:t>for </a:t>
            </a:r>
            <a:r>
              <a:rPr lang="en-US" dirty="0"/>
              <a:t>different stages.</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86400" y="2819400"/>
            <a:ext cx="2857500" cy="336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058078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Cont.….</a:t>
            </a:r>
          </a:p>
        </p:txBody>
      </p:sp>
      <p:sp>
        <p:nvSpPr>
          <p:cNvPr id="3" name="Content Placeholder 2"/>
          <p:cNvSpPr>
            <a:spLocks noGrp="1"/>
          </p:cNvSpPr>
          <p:nvPr>
            <p:ph sz="quarter" idx="1"/>
          </p:nvPr>
        </p:nvSpPr>
        <p:spPr/>
        <p:txBody>
          <a:bodyPr>
            <a:normAutofit/>
          </a:bodyPr>
          <a:lstStyle/>
          <a:p>
            <a:r>
              <a:rPr lang="en-US" sz="2400" b="1" dirty="0"/>
              <a:t>Measurement of learning out-comes</a:t>
            </a:r>
          </a:p>
          <a:p>
            <a:pPr marL="0" indent="0">
              <a:buNone/>
            </a:pPr>
            <a:r>
              <a:rPr lang="en-US" sz="2400" dirty="0" smtClean="0"/>
              <a:t>Psychological </a:t>
            </a:r>
            <a:r>
              <a:rPr lang="en-US" sz="2400" dirty="0"/>
              <a:t>tools help the teachers to evaluate the learning out-come of the students. it helps the teacher to evaluate his own performance</a:t>
            </a:r>
            <a:r>
              <a:rPr lang="en-US" sz="2400" dirty="0" smtClean="0"/>
              <a:t>.</a:t>
            </a:r>
            <a:endParaRPr lang="en-US" sz="2400" dirty="0"/>
          </a:p>
          <a:p>
            <a:r>
              <a:rPr lang="en-US" sz="2400" b="1" dirty="0" smtClean="0"/>
              <a:t>Guidance </a:t>
            </a:r>
            <a:r>
              <a:rPr lang="en-US" sz="2400" b="1" dirty="0"/>
              <a:t>for the education of exceptional children</a:t>
            </a:r>
          </a:p>
          <a:p>
            <a:pPr marL="0" indent="0">
              <a:buNone/>
            </a:pPr>
            <a:r>
              <a:rPr lang="en-US" sz="2000" dirty="0" smtClean="0"/>
              <a:t>Most </a:t>
            </a:r>
            <a:r>
              <a:rPr lang="en-US" sz="2000" dirty="0"/>
              <a:t>important contribution of educational psychology is the provision and organization of the educational psychology is the provision and organization of the education for the education of sub normal </a:t>
            </a:r>
            <a:r>
              <a:rPr lang="en-US" sz="2400" dirty="0"/>
              <a:t>children.</a:t>
            </a:r>
          </a:p>
        </p:txBody>
      </p:sp>
      <p:pic>
        <p:nvPicPr>
          <p:cNvPr id="819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43000" y="4648200"/>
            <a:ext cx="7088605" cy="1924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151275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Applying Educational Psychology</a:t>
            </a:r>
            <a:endParaRPr lang="en-US" dirty="0"/>
          </a:p>
        </p:txBody>
      </p:sp>
      <p:sp>
        <p:nvSpPr>
          <p:cNvPr id="7" name="Content Placeholder 6"/>
          <p:cNvSpPr>
            <a:spLocks noGrp="1"/>
          </p:cNvSpPr>
          <p:nvPr>
            <p:ph sz="quarter" idx="1"/>
          </p:nvPr>
        </p:nvSpPr>
        <p:spPr/>
        <p:txBody>
          <a:bodyPr/>
          <a:lstStyle/>
          <a:p>
            <a:r>
              <a:rPr lang="en-US" dirty="0"/>
              <a:t>v</a:t>
            </a:r>
            <a:r>
              <a:rPr lang="en-US" dirty="0" smtClean="0"/>
              <a:t>ideo 2</a:t>
            </a:r>
            <a:endParaRPr lang="en-US" dirty="0"/>
          </a:p>
        </p:txBody>
      </p:sp>
      <p:pic>
        <p:nvPicPr>
          <p:cNvPr id="8" name="Video 2- Educational-Psychology--Applying-Psychology-in-the-Classroom[www.savevid.com].mp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cstate="print"/>
          <a:stretch>
            <a:fillRect/>
          </a:stretch>
        </p:blipFill>
        <p:spPr>
          <a:xfrm>
            <a:off x="1523999" y="2133600"/>
            <a:ext cx="6443133" cy="3624262"/>
          </a:xfrm>
          <a:prstGeom prst="rect">
            <a:avLst/>
          </a:prstGeom>
        </p:spPr>
      </p:pic>
    </p:spTree>
    <p:extLst>
      <p:ext uri="{BB962C8B-B14F-4D97-AF65-F5344CB8AC3E}">
        <p14:creationId xmlns:p14="http://schemas.microsoft.com/office/powerpoint/2010/main" xmlns="" val="136953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407</TotalTime>
  <Words>1854</Words>
  <Application>Microsoft Office PowerPoint</Application>
  <PresentationFormat>On-screen Show (4:3)</PresentationFormat>
  <Paragraphs>225</Paragraphs>
  <Slides>42</Slides>
  <Notes>0</Notes>
  <HiddenSlides>0</HiddenSlides>
  <MMClips>2</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Equity</vt:lpstr>
      <vt:lpstr>Clip</vt:lpstr>
      <vt:lpstr>Educational Psychology</vt:lpstr>
      <vt:lpstr>Education</vt:lpstr>
      <vt:lpstr>Psychology</vt:lpstr>
      <vt:lpstr>Educational Psychology…</vt:lpstr>
      <vt:lpstr>Educational Psychology</vt:lpstr>
      <vt:lpstr>Educational Psychology</vt:lpstr>
      <vt:lpstr>Educational Psychology</vt:lpstr>
      <vt:lpstr>Educational Psychology</vt:lpstr>
      <vt:lpstr>What is Educational Psychology?</vt:lpstr>
      <vt:lpstr>Slide 10</vt:lpstr>
      <vt:lpstr>Cont….</vt:lpstr>
      <vt:lpstr>Cont.….</vt:lpstr>
      <vt:lpstr>Cont….</vt:lpstr>
      <vt:lpstr>Educational Psychology</vt:lpstr>
      <vt:lpstr>Scope of Educational Psychology</vt:lpstr>
      <vt:lpstr>Scope of Educational Psychology</vt:lpstr>
      <vt:lpstr>Scope of Educational Psychology</vt:lpstr>
      <vt:lpstr>Goals of Educational Psychology</vt:lpstr>
      <vt:lpstr>What Makes A Good Teacher?</vt:lpstr>
      <vt:lpstr>Mastering the Teaching Skills.</vt:lpstr>
      <vt:lpstr>Cont….</vt:lpstr>
      <vt:lpstr>Good teaching is partly an art  and partly a science</vt:lpstr>
      <vt:lpstr>Reflective teaching</vt:lpstr>
      <vt:lpstr>Teaching as Decision Making</vt:lpstr>
      <vt:lpstr>Education and Learning</vt:lpstr>
      <vt:lpstr>Cont….</vt:lpstr>
      <vt:lpstr>Educational Psychology: A Tool for Effective Teaching</vt:lpstr>
      <vt:lpstr>Research in educational psychology informs teaching</vt:lpstr>
      <vt:lpstr>Research in educational psychology informs teaching</vt:lpstr>
      <vt:lpstr>Approaches to Educational Psychology</vt:lpstr>
      <vt:lpstr>Information-Processing Theory</vt:lpstr>
      <vt:lpstr>Information processing</vt:lpstr>
      <vt:lpstr>Information Processing</vt:lpstr>
      <vt:lpstr>Information processing &amp; Language Learning</vt:lpstr>
      <vt:lpstr>The Role of  Educational Psychology</vt:lpstr>
      <vt:lpstr>Divisions of Educational Psychology</vt:lpstr>
      <vt:lpstr>Contribution of Educational Psychology</vt:lpstr>
      <vt:lpstr>Contribution of Educational Psychology</vt:lpstr>
      <vt:lpstr>Cont.….</vt:lpstr>
      <vt:lpstr>Cont.….</vt:lpstr>
      <vt:lpstr>Cont.….</vt:lpstr>
      <vt:lpstr>Applying Educational Psychology</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Psychology</dc:title>
  <dc:creator>Windows User</dc:creator>
  <cp:lastModifiedBy>Administrator</cp:lastModifiedBy>
  <cp:revision>69</cp:revision>
  <dcterms:created xsi:type="dcterms:W3CDTF">2013-04-09T11:46:10Z</dcterms:created>
  <dcterms:modified xsi:type="dcterms:W3CDTF">2013-04-15T06:42:48Z</dcterms:modified>
</cp:coreProperties>
</file>