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60" r:id="rId5"/>
    <p:sldId id="261" r:id="rId6"/>
    <p:sldId id="275" r:id="rId7"/>
    <p:sldId id="277" r:id="rId8"/>
    <p:sldId id="289" r:id="rId9"/>
    <p:sldId id="291" r:id="rId10"/>
    <p:sldId id="295" r:id="rId11"/>
    <p:sldId id="296" r:id="rId12"/>
    <p:sldId id="297" r:id="rId13"/>
    <p:sldId id="284" r:id="rId14"/>
    <p:sldId id="285" r:id="rId15"/>
    <p:sldId id="286" r:id="rId16"/>
    <p:sldId id="262" r:id="rId17"/>
    <p:sldId id="263" r:id="rId18"/>
    <p:sldId id="265" r:id="rId19"/>
    <p:sldId id="264" r:id="rId20"/>
    <p:sldId id="266" r:id="rId21"/>
    <p:sldId id="293" r:id="rId22"/>
    <p:sldId id="267" r:id="rId23"/>
    <p:sldId id="268" r:id="rId24"/>
    <p:sldId id="292" r:id="rId25"/>
    <p:sldId id="269" r:id="rId26"/>
    <p:sldId id="270" r:id="rId27"/>
    <p:sldId id="271" r:id="rId28"/>
    <p:sldId id="272" r:id="rId29"/>
    <p:sldId id="273" r:id="rId30"/>
    <p:sldId id="274" r:id="rId31"/>
    <p:sldId id="276" r:id="rId32"/>
    <p:sldId id="280" r:id="rId33"/>
    <p:sldId id="279" r:id="rId34"/>
    <p:sldId id="281" r:id="rId35"/>
    <p:sldId id="282" r:id="rId36"/>
    <p:sldId id="283" r:id="rId37"/>
    <p:sldId id="287" r:id="rId38"/>
    <p:sldId id="294" r:id="rId39"/>
    <p:sldId id="298" r:id="rId40"/>
    <p:sldId id="299"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04EA62D-D373-45FE-B1A1-AE0923AAA3CB}" type="datetimeFigureOut">
              <a:rPr lang="en-US" smtClean="0"/>
              <a:pPr/>
              <a:t>4/4/2013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414CC8D-5C52-41DD-BC22-19A3081DDD09}"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04EA62D-D373-45FE-B1A1-AE0923AAA3CB}"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414CC8D-5C52-41DD-BC22-19A3081DDD09}"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04EA62D-D373-45FE-B1A1-AE0923AAA3CB}" type="datetimeFigureOut">
              <a:rPr lang="en-US" smtClean="0"/>
              <a:pPr/>
              <a:t>4/4/2013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414CC8D-5C52-41DD-BC22-19A3081DDD09}"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04EA62D-D373-45FE-B1A1-AE0923AAA3CB}" type="datetimeFigureOut">
              <a:rPr lang="en-US" smtClean="0"/>
              <a:pPr/>
              <a:t>4/4/2013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14CC8D-5C52-41DD-BC22-19A3081DDD09}"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04EA62D-D373-45FE-B1A1-AE0923AAA3CB}" type="datetimeFigureOut">
              <a:rPr lang="en-US" smtClean="0"/>
              <a:pPr/>
              <a:t>4/4/2013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414CC8D-5C52-41DD-BC22-19A3081DDD09}"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04EA62D-D373-45FE-B1A1-AE0923AAA3CB}" type="datetimeFigureOut">
              <a:rPr lang="en-US" smtClean="0"/>
              <a:pPr/>
              <a:t>4/4/2013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414CC8D-5C52-41DD-BC22-19A3081DDD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04EA62D-D373-45FE-B1A1-AE0923AAA3CB}" type="datetimeFigureOut">
              <a:rPr lang="en-US" smtClean="0"/>
              <a:pPr/>
              <a:t>4/4/2013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414CC8D-5C52-41DD-BC22-19A3081DDD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414CC8D-5C52-41DD-BC22-19A3081DDD09}"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04EA62D-D373-45FE-B1A1-AE0923AAA3CB}" type="datetimeFigureOut">
              <a:rPr lang="en-US" smtClean="0"/>
              <a:pPr/>
              <a:t>4/4/2013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414CC8D-5C52-41DD-BC22-19A3081DDD09}"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04EA62D-D373-45FE-B1A1-AE0923AAA3CB}" type="datetimeFigureOut">
              <a:rPr lang="en-US" smtClean="0"/>
              <a:pPr/>
              <a:t>4/4/2013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04EA62D-D373-45FE-B1A1-AE0923AAA3CB}"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4CC8D-5C52-41DD-BC22-19A3081DDD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414CC8D-5C52-41DD-BC22-19A3081DDD09}"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04EA62D-D373-45FE-B1A1-AE0923AAA3CB}"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04EA62D-D373-45FE-B1A1-AE0923AAA3CB}" type="datetimeFigureOut">
              <a:rPr lang="en-US" smtClean="0"/>
              <a:pPr/>
              <a:t>4/4/2013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414CC8D-5C52-41DD-BC22-19A3081DDD09}"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ideo" Target="file:///D:\Intro%20to%20psychology\Psychotherapy\video\video%201.mp4"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ideo" Target="file:///D:\Intro%20to%20psychology\Psychotherapy\video\video%202.avi"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video" Target="file:///D:\Intro%20to%20psychology\Psychotherapy\video\video%203.avi"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276600"/>
            <a:ext cx="6400800" cy="1752600"/>
          </a:xfrm>
        </p:spPr>
        <p:txBody>
          <a:bodyPr>
            <a:noAutofit/>
          </a:bodyPr>
          <a:lstStyle/>
          <a:p>
            <a:endParaRPr lang="en-US" sz="2400" dirty="0" smtClean="0">
              <a:solidFill>
                <a:srgbClr val="7030A0"/>
              </a:solidFill>
            </a:endParaRPr>
          </a:p>
          <a:p>
            <a:r>
              <a:rPr lang="en-US" sz="1800" dirty="0" smtClean="0">
                <a:solidFill>
                  <a:srgbClr val="7030A0"/>
                </a:solidFill>
              </a:rPr>
              <a:t>Presented By: </a:t>
            </a:r>
          </a:p>
          <a:p>
            <a:r>
              <a:rPr lang="en-US" sz="2400" dirty="0" smtClean="0">
                <a:solidFill>
                  <a:srgbClr val="7030A0"/>
                </a:solidFill>
              </a:rPr>
              <a:t>Clinical Psychologist </a:t>
            </a:r>
          </a:p>
          <a:p>
            <a:r>
              <a:rPr lang="en-US" sz="2400" dirty="0" err="1" smtClean="0">
                <a:solidFill>
                  <a:srgbClr val="7030A0"/>
                </a:solidFill>
              </a:rPr>
              <a:t>Sadaf</a:t>
            </a:r>
            <a:r>
              <a:rPr lang="en-US" sz="2400" dirty="0" smtClean="0">
                <a:solidFill>
                  <a:srgbClr val="7030A0"/>
                </a:solidFill>
              </a:rPr>
              <a:t> </a:t>
            </a:r>
            <a:r>
              <a:rPr lang="en-US" sz="2400" dirty="0" err="1" smtClean="0">
                <a:solidFill>
                  <a:srgbClr val="7030A0"/>
                </a:solidFill>
              </a:rPr>
              <a:t>Sajjad</a:t>
            </a:r>
            <a:endParaRPr lang="en-US" sz="2400" dirty="0" smtClean="0">
              <a:solidFill>
                <a:srgbClr val="7030A0"/>
              </a:solidFill>
            </a:endParaRPr>
          </a:p>
          <a:p>
            <a:endParaRPr lang="en-US" sz="2400" dirty="0" smtClean="0">
              <a:solidFill>
                <a:srgbClr val="7030A0"/>
              </a:solidFill>
            </a:endParaRPr>
          </a:p>
          <a:p>
            <a:endParaRPr lang="en-US" sz="2400" dirty="0">
              <a:solidFill>
                <a:srgbClr val="7030A0"/>
              </a:solidFill>
            </a:endParaRPr>
          </a:p>
        </p:txBody>
      </p:sp>
      <p:sp>
        <p:nvSpPr>
          <p:cNvPr id="2" name="Title 1"/>
          <p:cNvSpPr>
            <a:spLocks noGrp="1"/>
          </p:cNvSpPr>
          <p:nvPr>
            <p:ph type="ctrTitle"/>
          </p:nvPr>
        </p:nvSpPr>
        <p:spPr/>
        <p:txBody>
          <a:bodyPr>
            <a:normAutofit/>
          </a:bodyPr>
          <a:lstStyle/>
          <a:p>
            <a:r>
              <a:rPr lang="en-US" sz="7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Psychotherapy</a:t>
            </a:r>
            <a:endParaRPr lang="en-US" sz="72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Definition</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Psychotherapy</a:t>
            </a:r>
            <a:r>
              <a:rPr lang="en-US" sz="1800" b="1" dirty="0" smtClean="0">
                <a:latin typeface="+mj-lt"/>
              </a:rPr>
              <a:t> is a general term referring to therapeutic interaction or treatment contracted between a trained professional and a client, patient, family, couple, or group. </a:t>
            </a:r>
          </a:p>
          <a:p>
            <a:pPr algn="just"/>
            <a:r>
              <a:rPr lang="en-US" sz="1800" b="1" dirty="0" smtClean="0">
                <a:solidFill>
                  <a:srgbClr val="7030A0"/>
                </a:solidFill>
                <a:latin typeface="+mj-lt"/>
              </a:rPr>
              <a:t>The problems addressed are psychological</a:t>
            </a:r>
            <a:r>
              <a:rPr lang="en-US" sz="1800" b="1" dirty="0" smtClean="0">
                <a:latin typeface="+mj-lt"/>
              </a:rPr>
              <a:t> in nature and can vary in terms of their causes, influences, triggers, and potential resolutions. </a:t>
            </a:r>
          </a:p>
          <a:p>
            <a:pPr algn="just"/>
            <a:r>
              <a:rPr lang="en-US" sz="1800" b="1" dirty="0" smtClean="0">
                <a:solidFill>
                  <a:srgbClr val="7030A0"/>
                </a:solidFill>
                <a:latin typeface="+mj-lt"/>
              </a:rPr>
              <a:t>Accurate assessment of these and other variables </a:t>
            </a:r>
            <a:r>
              <a:rPr lang="en-US" sz="1800" b="1" dirty="0" smtClean="0">
                <a:latin typeface="+mj-lt"/>
              </a:rPr>
              <a:t>is dependent on the practitioner's capability and can change or evolve as the practitioner acquires greater experience, knowledge, and insight.</a:t>
            </a:r>
            <a:endParaRPr lang="en-US" sz="1800" b="1" dirty="0">
              <a:latin typeface="+mj-lt"/>
            </a:endParaRPr>
          </a:p>
        </p:txBody>
      </p:sp>
      <p:pic>
        <p:nvPicPr>
          <p:cNvPr id="3074" name="Picture 2" descr="http://www.lybba.org/wp-content/uploads/2012/10/psychotherapy_picture.348115521_std.jpeg"/>
          <p:cNvPicPr>
            <a:picLocks noChangeAspect="1" noChangeArrowheads="1"/>
          </p:cNvPicPr>
          <p:nvPr/>
        </p:nvPicPr>
        <p:blipFill>
          <a:blip r:embed="rId2" cstate="print"/>
          <a:srcRect/>
          <a:stretch>
            <a:fillRect/>
          </a:stretch>
        </p:blipFill>
        <p:spPr bwMode="auto">
          <a:xfrm>
            <a:off x="5181600" y="3886199"/>
            <a:ext cx="2209800" cy="27087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What is Psychotherapy?</a:t>
            </a:r>
            <a:endParaRPr lang="en-US" sz="3600" b="1"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Psychotherapy</a:t>
            </a:r>
            <a:r>
              <a:rPr lang="en-US" sz="1800" b="1" dirty="0" smtClean="0">
                <a:latin typeface="+mj-lt"/>
              </a:rPr>
              <a:t> aims to increase the individual's sense of his/her own well-being.</a:t>
            </a:r>
          </a:p>
          <a:p>
            <a:pPr algn="just"/>
            <a:r>
              <a:rPr lang="en-US" sz="1800" b="1" dirty="0" smtClean="0">
                <a:solidFill>
                  <a:srgbClr val="7030A0"/>
                </a:solidFill>
                <a:latin typeface="+mj-lt"/>
              </a:rPr>
              <a:t>Psychotherapists</a:t>
            </a:r>
            <a:r>
              <a:rPr lang="en-US" sz="1800" b="1" dirty="0" smtClean="0">
                <a:latin typeface="+mj-lt"/>
              </a:rPr>
              <a:t> employ a range of techniques based on experiential relationship building, dialogue, communication and behavior change that are designed to improve the mental health of a client or patient, or to improve group relationships (such as in a family).</a:t>
            </a:r>
          </a:p>
          <a:p>
            <a:pPr algn="just"/>
            <a:r>
              <a:rPr lang="en-US" sz="1800" b="1" dirty="0" smtClean="0">
                <a:solidFill>
                  <a:srgbClr val="7030A0"/>
                </a:solidFill>
                <a:latin typeface="+mj-lt"/>
              </a:rPr>
              <a:t>Psychotherapy</a:t>
            </a:r>
            <a:r>
              <a:rPr lang="en-US" sz="1800" b="1" dirty="0" smtClean="0">
                <a:latin typeface="+mj-lt"/>
              </a:rPr>
              <a:t> may also be performed by practitioners with a number of different qualifications, including psychiatry, clinical psychology, counseling psychology, clinical or psychiatric social work, counseling, play therapy, music therapy, occupational therapy, psychoanalysis and those from other psychotherapies.</a:t>
            </a:r>
            <a:endParaRPr lang="en-US" sz="1800" b="1" dirty="0">
              <a:latin typeface="+mj-lt"/>
            </a:endParaRPr>
          </a:p>
        </p:txBody>
      </p:sp>
      <p:pic>
        <p:nvPicPr>
          <p:cNvPr id="1026" name="Picture 2" descr="http://www.minddisorders.com/photos/psychotherapy-1006.jpg"/>
          <p:cNvPicPr>
            <a:picLocks noChangeAspect="1" noChangeArrowheads="1"/>
          </p:cNvPicPr>
          <p:nvPr/>
        </p:nvPicPr>
        <p:blipFill>
          <a:blip r:embed="rId2" cstate="print"/>
          <a:srcRect/>
          <a:stretch>
            <a:fillRect/>
          </a:stretch>
        </p:blipFill>
        <p:spPr bwMode="auto">
          <a:xfrm>
            <a:off x="6019800" y="4800599"/>
            <a:ext cx="2743200" cy="205740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Treatment through Psychotherapy</a:t>
            </a:r>
            <a:endParaRPr lang="en-US" sz="3600" b="1"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Most psychotherapy tends </a:t>
            </a:r>
            <a:r>
              <a:rPr lang="en-US" sz="1800" b="1" dirty="0" smtClean="0">
                <a:latin typeface="+mj-lt"/>
              </a:rPr>
              <a:t>to focus on problem solving and is goal-oriented. That means at the onset of treatment, you and your therapist decide upon which specific changes you would like to make in your life. </a:t>
            </a:r>
          </a:p>
          <a:p>
            <a:pPr algn="just"/>
            <a:r>
              <a:rPr lang="en-US" sz="1800" b="1" dirty="0" smtClean="0">
                <a:solidFill>
                  <a:srgbClr val="7030A0"/>
                </a:solidFill>
                <a:latin typeface="+mj-lt"/>
              </a:rPr>
              <a:t>Most psychotherapists </a:t>
            </a:r>
            <a:r>
              <a:rPr lang="en-US" sz="1800" b="1" dirty="0" smtClean="0">
                <a:latin typeface="+mj-lt"/>
              </a:rPr>
              <a:t>today work on and focus on helping you to achieve those goals. This is done simply through talking and discussing techniques that the therapist can suggest that may help you better navigate those difficult areas within your life. </a:t>
            </a:r>
          </a:p>
          <a:p>
            <a:pPr algn="just"/>
            <a:r>
              <a:rPr lang="en-US" sz="1800" b="1" dirty="0" smtClean="0">
                <a:solidFill>
                  <a:srgbClr val="7030A0"/>
                </a:solidFill>
                <a:latin typeface="+mj-lt"/>
              </a:rPr>
              <a:t>Often psychotherapy </a:t>
            </a:r>
            <a:r>
              <a:rPr lang="en-US" sz="1800" b="1" dirty="0" smtClean="0">
                <a:latin typeface="+mj-lt"/>
              </a:rPr>
              <a:t>will help teach people about their disorder, too, and suggest additional coping mechanisms that the person may find more effective.</a:t>
            </a:r>
            <a:endParaRPr lang="en-US" sz="1800" b="1" dirty="0">
              <a:latin typeface="+mj-lt"/>
            </a:endParaRPr>
          </a:p>
        </p:txBody>
      </p:sp>
      <p:pic>
        <p:nvPicPr>
          <p:cNvPr id="18434" name="Picture 2" descr="http://www.chivasom.com/images/CS001_456x330.jpg"/>
          <p:cNvPicPr>
            <a:picLocks noChangeAspect="1" noChangeArrowheads="1"/>
          </p:cNvPicPr>
          <p:nvPr/>
        </p:nvPicPr>
        <p:blipFill>
          <a:blip r:embed="rId2" cstate="print"/>
          <a:srcRect/>
          <a:stretch>
            <a:fillRect/>
          </a:stretch>
        </p:blipFill>
        <p:spPr bwMode="auto">
          <a:xfrm>
            <a:off x="2895600" y="4267200"/>
            <a:ext cx="3505200" cy="253665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rPr>
              <a:t>Treatment through Psychotherapy Conti…</a:t>
            </a:r>
            <a:endParaRPr lang="en-US" sz="3200" dirty="0"/>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Psychotherapy</a:t>
            </a:r>
            <a:r>
              <a:rPr lang="en-US" sz="1800" b="1" dirty="0" smtClean="0">
                <a:latin typeface="+mj-lt"/>
              </a:rPr>
              <a:t> is most successful when the individual enters therapy on their own and has a strong desire to change. If you don’t want to change, change will be slow in coming. </a:t>
            </a:r>
          </a:p>
          <a:p>
            <a:pPr algn="just"/>
            <a:r>
              <a:rPr lang="en-US" sz="1800" b="1" dirty="0" smtClean="0">
                <a:solidFill>
                  <a:srgbClr val="7030A0"/>
                </a:solidFill>
                <a:latin typeface="+mj-lt"/>
              </a:rPr>
              <a:t>Change means altering those aspects of your life </a:t>
            </a:r>
            <a:r>
              <a:rPr lang="en-US" sz="1800" b="1" dirty="0" smtClean="0">
                <a:latin typeface="+mj-lt"/>
              </a:rPr>
              <a:t>that aren’t working for you any longer, or are contributing to your problems or ongoing issues. It is also best to keep an open mind while in psychotherapy, and be willing to try out new things that ordinarily you may not do. </a:t>
            </a:r>
          </a:p>
          <a:p>
            <a:pPr algn="just"/>
            <a:r>
              <a:rPr lang="en-US" sz="1800" b="1" dirty="0" smtClean="0">
                <a:solidFill>
                  <a:srgbClr val="7030A0"/>
                </a:solidFill>
                <a:latin typeface="+mj-lt"/>
              </a:rPr>
              <a:t>Psychotherapy is often about challenging one’s existing set of beliefs</a:t>
            </a:r>
            <a:r>
              <a:rPr lang="en-US" sz="1800" b="1" dirty="0" smtClean="0">
                <a:latin typeface="+mj-lt"/>
              </a:rPr>
              <a:t> and often, one’s very self. It is most successful when a person is able and willing to try to do this in a safe and supportive environment.</a:t>
            </a:r>
            <a:endParaRPr lang="en-US" sz="1800" b="1" dirty="0">
              <a:latin typeface="+mj-lt"/>
            </a:endParaRPr>
          </a:p>
        </p:txBody>
      </p:sp>
      <p:pic>
        <p:nvPicPr>
          <p:cNvPr id="17410" name="Picture 2" descr="http://www.rosehillcenter.org/wp-content/uploads/2011/02/Mental-Therapy-Treatment-Plans.jpg"/>
          <p:cNvPicPr>
            <a:picLocks noChangeAspect="1" noChangeArrowheads="1"/>
          </p:cNvPicPr>
          <p:nvPr/>
        </p:nvPicPr>
        <p:blipFill>
          <a:blip r:embed="rId2" cstate="print"/>
          <a:srcRect/>
          <a:stretch>
            <a:fillRect/>
          </a:stretch>
        </p:blipFill>
        <p:spPr bwMode="auto">
          <a:xfrm>
            <a:off x="4648200" y="4440631"/>
            <a:ext cx="3276600" cy="218876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Mental Health and Psychotherapy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Psychotherap</a:t>
            </a:r>
            <a:r>
              <a:rPr lang="en-US" sz="1800" b="1" dirty="0" smtClean="0">
                <a:latin typeface="+mj-lt"/>
              </a:rPr>
              <a:t>y is often used either alone or in combination with medications to treat mental illnesses. </a:t>
            </a:r>
          </a:p>
          <a:p>
            <a:pPr algn="just"/>
            <a:r>
              <a:rPr lang="en-US" sz="1800" b="1" dirty="0" smtClean="0">
                <a:latin typeface="+mj-lt"/>
              </a:rPr>
              <a:t>Called </a:t>
            </a:r>
            <a:r>
              <a:rPr lang="en-US" sz="1800" b="1" dirty="0" smtClean="0">
                <a:solidFill>
                  <a:srgbClr val="7030A0"/>
                </a:solidFill>
                <a:latin typeface="+mj-lt"/>
              </a:rPr>
              <a:t>"therapy"</a:t>
            </a:r>
            <a:r>
              <a:rPr lang="en-US" sz="1800" b="1" dirty="0" smtClean="0">
                <a:latin typeface="+mj-lt"/>
              </a:rPr>
              <a:t> for short, the word psychotherapy actually involves a variety of treatment techniques. </a:t>
            </a:r>
          </a:p>
          <a:p>
            <a:pPr algn="just"/>
            <a:r>
              <a:rPr lang="en-US" sz="1800" b="1" dirty="0" smtClean="0">
                <a:latin typeface="+mj-lt"/>
              </a:rPr>
              <a:t>During </a:t>
            </a:r>
            <a:r>
              <a:rPr lang="en-US" sz="1800" b="1" dirty="0" smtClean="0">
                <a:solidFill>
                  <a:srgbClr val="7030A0"/>
                </a:solidFill>
                <a:latin typeface="+mj-lt"/>
              </a:rPr>
              <a:t>psychotherapy,</a:t>
            </a:r>
            <a:r>
              <a:rPr lang="en-US" sz="1800" b="1" dirty="0" smtClean="0">
                <a:latin typeface="+mj-lt"/>
              </a:rPr>
              <a:t> a person with a mental illness talks to a licensed and trained mental health care professional who helps him or her identify and work through the factors that may be triggering the illness.</a:t>
            </a:r>
            <a:endParaRPr lang="en-US" sz="1800" b="1" dirty="0">
              <a:latin typeface="+mj-lt"/>
            </a:endParaRPr>
          </a:p>
        </p:txBody>
      </p:sp>
      <p:pic>
        <p:nvPicPr>
          <p:cNvPr id="31746" name="Picture 2" descr="http://www.realage.com/cm/realage/images/Ne/rec-woman-in-theraphy-Stockbyte-thinkstock-md.jpg"/>
          <p:cNvPicPr>
            <a:picLocks noChangeAspect="1" noChangeArrowheads="1"/>
          </p:cNvPicPr>
          <p:nvPr/>
        </p:nvPicPr>
        <p:blipFill>
          <a:blip r:embed="rId2" cstate="print"/>
          <a:srcRect/>
          <a:stretch>
            <a:fillRect/>
          </a:stretch>
        </p:blipFill>
        <p:spPr bwMode="auto">
          <a:xfrm>
            <a:off x="3048000" y="3733800"/>
            <a:ext cx="2857500" cy="28575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460248"/>
            <a:ext cx="8534400" cy="758952"/>
          </a:xfrm>
        </p:spPr>
        <p:txBody>
          <a:bodyPr>
            <a:noAutofit/>
          </a:bodyPr>
          <a:lstStyle/>
          <a:p>
            <a:r>
              <a:rPr lang="en-US" sz="3200" b="1" dirty="0" smtClean="0">
                <a:solidFill>
                  <a:schemeClr val="tx1"/>
                </a:solidFill>
              </a:rPr>
              <a:t>Why do people consider using psychotherapy?</a:t>
            </a:r>
            <a:endParaRPr lang="en-US" sz="3200" b="1" dirty="0">
              <a:solidFill>
                <a:schemeClr val="tx1"/>
              </a:solidFill>
            </a:endParaRPr>
          </a:p>
        </p:txBody>
      </p:sp>
      <p:sp>
        <p:nvSpPr>
          <p:cNvPr id="3" name="Content Placeholder 2"/>
          <p:cNvSpPr>
            <a:spLocks noGrp="1"/>
          </p:cNvSpPr>
          <p:nvPr>
            <p:ph sz="quarter" idx="1"/>
          </p:nvPr>
        </p:nvSpPr>
        <p:spPr/>
        <p:txBody>
          <a:bodyPr>
            <a:normAutofit/>
          </a:bodyPr>
          <a:lstStyle/>
          <a:p>
            <a:pPr algn="just">
              <a:buNone/>
            </a:pPr>
            <a:r>
              <a:rPr lang="en-US" sz="1800" b="1" dirty="0" smtClean="0">
                <a:latin typeface="+mj-lt"/>
              </a:rPr>
              <a:t>	</a:t>
            </a:r>
            <a:r>
              <a:rPr lang="en-US" sz="1800" b="1" dirty="0" smtClean="0">
                <a:solidFill>
                  <a:srgbClr val="7030A0"/>
                </a:solidFill>
                <a:latin typeface="+mj-lt"/>
              </a:rPr>
              <a:t>Psychotherapy is a partnership between an individual and a professional</a:t>
            </a:r>
            <a:r>
              <a:rPr lang="en-US" sz="1800" b="1" dirty="0" smtClean="0">
                <a:latin typeface="+mj-lt"/>
              </a:rPr>
              <a:t> such as a psychologist who is licensed and trained to help people understand their feelings and assist them with changing their behavior. </a:t>
            </a:r>
          </a:p>
          <a:p>
            <a:pPr algn="just"/>
            <a:r>
              <a:rPr lang="en-US" sz="1800" b="1" dirty="0" smtClean="0">
                <a:latin typeface="+mj-lt"/>
              </a:rPr>
              <a:t>They </a:t>
            </a:r>
            <a:r>
              <a:rPr lang="en-US" sz="1800" b="1" dirty="0" smtClean="0">
                <a:solidFill>
                  <a:srgbClr val="7030A0"/>
                </a:solidFill>
                <a:latin typeface="+mj-lt"/>
              </a:rPr>
              <a:t>feel</a:t>
            </a:r>
            <a:r>
              <a:rPr lang="en-US" sz="1800" b="1" dirty="0" smtClean="0">
                <a:latin typeface="+mj-lt"/>
              </a:rPr>
              <a:t> an overwhelming and prolonged sense of sadness and helplessness, and they lack hope in their lives.</a:t>
            </a:r>
          </a:p>
          <a:p>
            <a:pPr algn="just"/>
            <a:r>
              <a:rPr lang="en-US" sz="1800" b="1" dirty="0" smtClean="0">
                <a:latin typeface="+mj-lt"/>
              </a:rPr>
              <a:t>Their </a:t>
            </a:r>
            <a:r>
              <a:rPr lang="en-US" sz="1800" b="1" dirty="0" smtClean="0">
                <a:solidFill>
                  <a:srgbClr val="7030A0"/>
                </a:solidFill>
                <a:latin typeface="+mj-lt"/>
              </a:rPr>
              <a:t>emotional difficulties </a:t>
            </a:r>
            <a:r>
              <a:rPr lang="en-US" sz="1800" b="1" dirty="0" smtClean="0">
                <a:latin typeface="+mj-lt"/>
              </a:rPr>
              <a:t>make it hard for them to function from day to day. For example, they are unable to concentrate on assignments and their job performance suffers as a result.</a:t>
            </a:r>
          </a:p>
          <a:p>
            <a:pPr algn="just"/>
            <a:r>
              <a:rPr lang="en-US" sz="1800" b="1" dirty="0" smtClean="0">
                <a:latin typeface="+mj-lt"/>
              </a:rPr>
              <a:t>Their </a:t>
            </a:r>
            <a:r>
              <a:rPr lang="en-US" sz="1800" b="1" dirty="0" smtClean="0">
                <a:solidFill>
                  <a:srgbClr val="7030A0"/>
                </a:solidFill>
                <a:latin typeface="+mj-lt"/>
              </a:rPr>
              <a:t>actions</a:t>
            </a:r>
            <a:r>
              <a:rPr lang="en-US" sz="1800" b="1" dirty="0" smtClean="0">
                <a:latin typeface="+mj-lt"/>
              </a:rPr>
              <a:t> are harmful to themselves or to others. For instance, they drink too much alcohol and become overly aggressive.</a:t>
            </a:r>
          </a:p>
          <a:p>
            <a:pPr algn="just"/>
            <a:r>
              <a:rPr lang="en-US" sz="1800" b="1" dirty="0" smtClean="0">
                <a:latin typeface="+mj-lt"/>
              </a:rPr>
              <a:t>They are troubled by </a:t>
            </a:r>
            <a:r>
              <a:rPr lang="en-US" sz="1800" b="1" dirty="0" smtClean="0">
                <a:solidFill>
                  <a:srgbClr val="7030A0"/>
                </a:solidFill>
                <a:latin typeface="+mj-lt"/>
              </a:rPr>
              <a:t>emotional difficulties </a:t>
            </a:r>
            <a:r>
              <a:rPr lang="en-US" sz="1800" b="1" dirty="0" smtClean="0">
                <a:latin typeface="+mj-lt"/>
              </a:rPr>
              <a:t>facing family members or close friends.</a:t>
            </a:r>
          </a:p>
          <a:p>
            <a:pPr algn="just"/>
            <a:endParaRPr lang="en-US" sz="1800" b="1" dirty="0">
              <a:latin typeface="+mj-lt"/>
            </a:endParaRPr>
          </a:p>
        </p:txBody>
      </p:sp>
      <p:pic>
        <p:nvPicPr>
          <p:cNvPr id="33794" name="Picture 2" descr="http://t2.gstatic.com/images?q=tbn:ANd9GcQ44ikT3BrU3pn5tThayXpWVhYjAWGD2RIi5hZ-MbOCGLA-0KlIfw"/>
          <p:cNvPicPr>
            <a:picLocks noChangeAspect="1" noChangeArrowheads="1"/>
          </p:cNvPicPr>
          <p:nvPr/>
        </p:nvPicPr>
        <p:blipFill>
          <a:blip r:embed="rId2" cstate="print"/>
          <a:srcRect r="7556"/>
          <a:stretch>
            <a:fillRect/>
          </a:stretch>
        </p:blipFill>
        <p:spPr bwMode="auto">
          <a:xfrm>
            <a:off x="5334000" y="4962159"/>
            <a:ext cx="1752600" cy="189584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01752" y="460248"/>
            <a:ext cx="8534400" cy="758952"/>
          </a:xfrm>
        </p:spPr>
        <p:txBody>
          <a:bodyPr>
            <a:normAutofit fontScale="90000"/>
          </a:bodyPr>
          <a:lstStyle/>
          <a:p>
            <a:r>
              <a:rPr lang="cs-CZ" b="1" dirty="0">
                <a:solidFill>
                  <a:schemeClr val="tx1"/>
                </a:solidFill>
              </a:rPr>
              <a:t>Characteristics common for all psychotherapies</a:t>
            </a:r>
            <a:endParaRPr lang="cs-CZ" dirty="0">
              <a:solidFill>
                <a:schemeClr val="tx1"/>
              </a:solidFill>
            </a:endParaRPr>
          </a:p>
        </p:txBody>
      </p:sp>
      <p:sp>
        <p:nvSpPr>
          <p:cNvPr id="33795" name="Rectangle 3"/>
          <p:cNvSpPr>
            <a:spLocks noGrp="1" noChangeArrowheads="1"/>
          </p:cNvSpPr>
          <p:nvPr>
            <p:ph type="body" idx="1"/>
          </p:nvPr>
        </p:nvSpPr>
        <p:spPr/>
        <p:txBody>
          <a:bodyPr>
            <a:normAutofit/>
          </a:bodyPr>
          <a:lstStyle/>
          <a:p>
            <a:r>
              <a:rPr lang="en-US" sz="1800" b="1" dirty="0" smtClean="0">
                <a:latin typeface="+mj-lt"/>
              </a:rPr>
              <a:t>B</a:t>
            </a:r>
            <a:r>
              <a:rPr lang="cs-CZ" sz="1800" b="1" dirty="0" smtClean="0">
                <a:latin typeface="+mj-lt"/>
              </a:rPr>
              <a:t>ased </a:t>
            </a:r>
            <a:r>
              <a:rPr lang="cs-CZ" sz="1800" b="1" dirty="0">
                <a:latin typeface="+mj-lt"/>
              </a:rPr>
              <a:t>on </a:t>
            </a:r>
            <a:r>
              <a:rPr lang="cs-CZ" sz="1800" b="1" dirty="0">
                <a:solidFill>
                  <a:srgbClr val="7030A0"/>
                </a:solidFill>
                <a:latin typeface="+mj-lt"/>
              </a:rPr>
              <a:t>rationale or conceptual structure </a:t>
            </a:r>
            <a:r>
              <a:rPr lang="cs-CZ" sz="1800" b="1" dirty="0">
                <a:latin typeface="+mj-lt"/>
              </a:rPr>
              <a:t>that is used to understand the patient </a:t>
            </a:r>
            <a:r>
              <a:rPr lang="cs-CZ" sz="1800" b="1" dirty="0" smtClean="0">
                <a:latin typeface="+mj-lt"/>
              </a:rPr>
              <a:t>problem</a:t>
            </a:r>
            <a:endParaRPr lang="en-US" sz="1800" b="1" dirty="0" smtClean="0">
              <a:latin typeface="+mj-lt"/>
            </a:endParaRPr>
          </a:p>
          <a:p>
            <a:endParaRPr lang="cs-CZ" sz="1800" b="1" dirty="0">
              <a:latin typeface="+mj-lt"/>
            </a:endParaRPr>
          </a:p>
          <a:p>
            <a:r>
              <a:rPr lang="en-US" sz="1800" b="1" dirty="0" smtClean="0">
                <a:latin typeface="+mj-lt"/>
              </a:rPr>
              <a:t>U</a:t>
            </a:r>
            <a:r>
              <a:rPr lang="cs-CZ" sz="1800" b="1" dirty="0" smtClean="0">
                <a:latin typeface="+mj-lt"/>
              </a:rPr>
              <a:t>se </a:t>
            </a:r>
            <a:r>
              <a:rPr lang="cs-CZ" sz="1800" b="1" dirty="0">
                <a:latin typeface="+mj-lt"/>
              </a:rPr>
              <a:t>of the </a:t>
            </a:r>
            <a:r>
              <a:rPr lang="cs-CZ" sz="1800" b="1" dirty="0">
                <a:solidFill>
                  <a:srgbClr val="7030A0"/>
                </a:solidFill>
                <a:latin typeface="+mj-lt"/>
              </a:rPr>
              <a:t>specific procedure </a:t>
            </a:r>
            <a:r>
              <a:rPr lang="cs-CZ" sz="1800" b="1" dirty="0">
                <a:latin typeface="+mj-lt"/>
              </a:rPr>
              <a:t>in the relationship that is linked to </a:t>
            </a:r>
            <a:r>
              <a:rPr lang="cs-CZ" sz="1800" b="1" dirty="0" smtClean="0">
                <a:latin typeface="+mj-lt"/>
              </a:rPr>
              <a:t>rationale</a:t>
            </a:r>
            <a:endParaRPr lang="en-US" sz="1800" b="1" dirty="0" smtClean="0">
              <a:latin typeface="+mj-lt"/>
            </a:endParaRPr>
          </a:p>
          <a:p>
            <a:endParaRPr lang="cs-CZ" sz="1800" b="1" dirty="0">
              <a:latin typeface="+mj-lt"/>
            </a:endParaRPr>
          </a:p>
          <a:p>
            <a:r>
              <a:rPr lang="en-US" sz="1800" b="1" dirty="0" smtClean="0">
                <a:solidFill>
                  <a:srgbClr val="7030A0"/>
                </a:solidFill>
                <a:latin typeface="+mj-lt"/>
              </a:rPr>
              <a:t>S</a:t>
            </a:r>
            <a:r>
              <a:rPr lang="cs-CZ" sz="1800" b="1" dirty="0" smtClean="0">
                <a:solidFill>
                  <a:srgbClr val="7030A0"/>
                </a:solidFill>
                <a:latin typeface="+mj-lt"/>
              </a:rPr>
              <a:t>tructure </a:t>
            </a:r>
            <a:r>
              <a:rPr lang="cs-CZ" sz="1800" b="1" dirty="0" smtClean="0">
                <a:latin typeface="+mj-lt"/>
              </a:rPr>
              <a:t>relationship</a:t>
            </a:r>
            <a:endParaRPr lang="en-US" sz="1800" b="1" dirty="0" smtClean="0">
              <a:latin typeface="+mj-lt"/>
            </a:endParaRPr>
          </a:p>
          <a:p>
            <a:endParaRPr lang="cs-CZ" sz="1800" b="1" dirty="0">
              <a:latin typeface="+mj-lt"/>
            </a:endParaRPr>
          </a:p>
          <a:p>
            <a:r>
              <a:rPr lang="en-US" sz="1800" b="1" dirty="0" smtClean="0">
                <a:solidFill>
                  <a:srgbClr val="7030A0"/>
                </a:solidFill>
                <a:latin typeface="+mj-lt"/>
              </a:rPr>
              <a:t>E</a:t>
            </a:r>
            <a:r>
              <a:rPr lang="cs-CZ" sz="1800" b="1" dirty="0" smtClean="0">
                <a:solidFill>
                  <a:srgbClr val="7030A0"/>
                </a:solidFill>
                <a:latin typeface="+mj-lt"/>
              </a:rPr>
              <a:t>xpectation </a:t>
            </a:r>
            <a:r>
              <a:rPr lang="cs-CZ" sz="1800" b="1" dirty="0">
                <a:latin typeface="+mj-lt"/>
              </a:rPr>
              <a:t>of improvement</a:t>
            </a:r>
          </a:p>
        </p:txBody>
      </p:sp>
      <p:pic>
        <p:nvPicPr>
          <p:cNvPr id="24578" name="Picture 2" descr="http://www.illustrationsof.com/royalty-free-path-clipart-illustration-69819.jpg"/>
          <p:cNvPicPr>
            <a:picLocks noChangeAspect="1" noChangeArrowheads="1"/>
          </p:cNvPicPr>
          <p:nvPr/>
        </p:nvPicPr>
        <p:blipFill>
          <a:blip r:embed="rId2" cstate="print"/>
          <a:srcRect t="7619" b="8571"/>
          <a:stretch>
            <a:fillRect/>
          </a:stretch>
        </p:blipFill>
        <p:spPr bwMode="auto">
          <a:xfrm>
            <a:off x="4419600" y="3048000"/>
            <a:ext cx="3886200" cy="341985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eaLnBrk="1" hangingPunct="1"/>
            <a:r>
              <a:rPr lang="en-US" sz="3600" b="1" dirty="0" smtClean="0">
                <a:solidFill>
                  <a:schemeClr val="tx1"/>
                </a:solidFill>
              </a:rPr>
              <a:t>Who seeks therapy?</a:t>
            </a:r>
          </a:p>
        </p:txBody>
      </p:sp>
      <p:sp>
        <p:nvSpPr>
          <p:cNvPr id="12291" name="Rectangle 3"/>
          <p:cNvSpPr>
            <a:spLocks noGrp="1" noChangeArrowheads="1"/>
          </p:cNvSpPr>
          <p:nvPr>
            <p:ph idx="1"/>
          </p:nvPr>
        </p:nvSpPr>
        <p:spPr/>
        <p:txBody>
          <a:bodyPr>
            <a:normAutofit/>
          </a:bodyPr>
          <a:lstStyle/>
          <a:p>
            <a:pPr algn="just" eaLnBrk="1" hangingPunct="1"/>
            <a:r>
              <a:rPr lang="en-US" sz="1800" b="1" dirty="0" smtClean="0">
                <a:solidFill>
                  <a:srgbClr val="7030A0"/>
                </a:solidFill>
                <a:latin typeface="+mj-lt"/>
              </a:rPr>
              <a:t>Children: </a:t>
            </a:r>
            <a:r>
              <a:rPr lang="en-US" sz="1800" b="1" dirty="0" smtClean="0">
                <a:latin typeface="+mj-lt"/>
              </a:rPr>
              <a:t>behavioral, school, family issues</a:t>
            </a:r>
          </a:p>
          <a:p>
            <a:pPr algn="just" eaLnBrk="1" hangingPunct="1"/>
            <a:endParaRPr lang="en-US" sz="1800" b="1" dirty="0" smtClean="0">
              <a:latin typeface="+mj-lt"/>
            </a:endParaRPr>
          </a:p>
          <a:p>
            <a:pPr algn="just" eaLnBrk="1" hangingPunct="1"/>
            <a:r>
              <a:rPr lang="en-US" sz="1800" b="1" dirty="0" smtClean="0">
                <a:solidFill>
                  <a:srgbClr val="7030A0"/>
                </a:solidFill>
                <a:latin typeface="+mj-lt"/>
              </a:rPr>
              <a:t>Adolescents: </a:t>
            </a:r>
            <a:r>
              <a:rPr lang="en-US" sz="1800" b="1" dirty="0" smtClean="0">
                <a:latin typeface="+mj-lt"/>
              </a:rPr>
              <a:t>as above and issues of separation and peer relationships</a:t>
            </a:r>
          </a:p>
          <a:p>
            <a:pPr algn="just" eaLnBrk="1" hangingPunct="1"/>
            <a:endParaRPr lang="en-US" sz="1800" b="1" dirty="0" smtClean="0">
              <a:latin typeface="+mj-lt"/>
            </a:endParaRPr>
          </a:p>
          <a:p>
            <a:pPr algn="just" eaLnBrk="1" hangingPunct="1"/>
            <a:r>
              <a:rPr lang="en-US" sz="1800" b="1" dirty="0" smtClean="0">
                <a:solidFill>
                  <a:srgbClr val="7030A0"/>
                </a:solidFill>
                <a:latin typeface="+mj-lt"/>
              </a:rPr>
              <a:t>Young adults: </a:t>
            </a:r>
            <a:r>
              <a:rPr lang="en-US" sz="1800" b="1" dirty="0" smtClean="0">
                <a:latin typeface="+mj-lt"/>
              </a:rPr>
              <a:t>all of above plus career issues</a:t>
            </a:r>
          </a:p>
          <a:p>
            <a:pPr algn="just" eaLnBrk="1" hangingPunct="1"/>
            <a:endParaRPr lang="en-US" sz="1800" b="1" dirty="0" smtClean="0">
              <a:latin typeface="+mj-lt"/>
            </a:endParaRPr>
          </a:p>
          <a:p>
            <a:pPr algn="just" eaLnBrk="1" hangingPunct="1"/>
            <a:r>
              <a:rPr lang="en-US" sz="1800" b="1" dirty="0" smtClean="0">
                <a:solidFill>
                  <a:srgbClr val="7030A0"/>
                </a:solidFill>
                <a:latin typeface="+mj-lt"/>
              </a:rPr>
              <a:t>Mature adults: </a:t>
            </a:r>
            <a:r>
              <a:rPr lang="en-US" sz="1800" b="1" dirty="0" smtClean="0">
                <a:latin typeface="+mj-lt"/>
              </a:rPr>
              <a:t>all of above plus issues of changing relationships, family alignments, health, work and social status</a:t>
            </a:r>
          </a:p>
          <a:p>
            <a:pPr algn="just" eaLnBrk="1" hangingPunct="1"/>
            <a:endParaRPr lang="en-US" sz="1800" b="1" dirty="0" smtClean="0">
              <a:latin typeface="+mj-lt"/>
            </a:endParaRPr>
          </a:p>
          <a:p>
            <a:pPr algn="just" eaLnBrk="1" hangingPunct="1"/>
            <a:r>
              <a:rPr lang="en-US" sz="1800" b="1" dirty="0" smtClean="0">
                <a:solidFill>
                  <a:srgbClr val="7030A0"/>
                </a:solidFill>
                <a:latin typeface="+mj-lt"/>
              </a:rPr>
              <a:t>Older adults: </a:t>
            </a:r>
            <a:r>
              <a:rPr lang="en-US" sz="1800" b="1" dirty="0" smtClean="0">
                <a:latin typeface="+mj-lt"/>
              </a:rPr>
              <a:t>all of above plus end of life issues</a:t>
            </a:r>
          </a:p>
        </p:txBody>
      </p:sp>
      <p:pic>
        <p:nvPicPr>
          <p:cNvPr id="45058" name="Picture 2" descr="http://t1.gstatic.com/images?q=tbn:ANd9GcRVitOpE0eD1YG2IuxbUkP3WU67kk4jgutQA4HBYPubpxbTu7FM7Q"/>
          <p:cNvPicPr>
            <a:picLocks noChangeAspect="1" noChangeArrowheads="1"/>
          </p:cNvPicPr>
          <p:nvPr/>
        </p:nvPicPr>
        <p:blipFill>
          <a:blip r:embed="rId2" cstate="print"/>
          <a:srcRect/>
          <a:stretch>
            <a:fillRect/>
          </a:stretch>
        </p:blipFill>
        <p:spPr bwMode="auto">
          <a:xfrm>
            <a:off x="5562600" y="4876800"/>
            <a:ext cx="2819400" cy="1876184"/>
          </a:xfrm>
          <a:prstGeom prst="rect">
            <a:avLst/>
          </a:prstGeom>
          <a:noFill/>
        </p:spPr>
      </p:pic>
      <p:pic>
        <p:nvPicPr>
          <p:cNvPr id="45060" name="Picture 4" descr="http://t2.gstatic.com/images?q=tbn:ANd9GcQcV5GnDnnlKRcnTNz-BU7J6-d8AC-L7ygpC4KfiC_JaICd7u_4"/>
          <p:cNvPicPr>
            <a:picLocks noChangeAspect="1" noChangeArrowheads="1"/>
          </p:cNvPicPr>
          <p:nvPr/>
        </p:nvPicPr>
        <p:blipFill>
          <a:blip r:embed="rId3" cstate="print"/>
          <a:srcRect/>
          <a:stretch>
            <a:fillRect/>
          </a:stretch>
        </p:blipFill>
        <p:spPr bwMode="auto">
          <a:xfrm>
            <a:off x="2667000" y="4876800"/>
            <a:ext cx="2590800" cy="19812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rPr>
              <a:t>Nature of the Psychotherapy </a:t>
            </a:r>
            <a:r>
              <a:rPr lang="en-US" sz="3200" b="1" dirty="0" smtClean="0">
                <a:solidFill>
                  <a:schemeClr val="tx1"/>
                </a:solidFill>
              </a:rPr>
              <a:t>Relationship</a:t>
            </a:r>
            <a:endParaRPr lang="en-US" sz="32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900" b="1" dirty="0" smtClean="0">
                <a:latin typeface="+mj-lt"/>
              </a:rPr>
              <a:t>The </a:t>
            </a:r>
            <a:r>
              <a:rPr lang="en-US" sz="1900" b="1" dirty="0" smtClean="0">
                <a:solidFill>
                  <a:srgbClr val="7030A0"/>
                </a:solidFill>
                <a:latin typeface="+mj-lt"/>
              </a:rPr>
              <a:t>relationship</a:t>
            </a:r>
            <a:r>
              <a:rPr lang="en-US" sz="1900" b="1" dirty="0" smtClean="0">
                <a:latin typeface="+mj-lt"/>
              </a:rPr>
              <a:t> between a therapist and a client is strictly professional. That is, the relationship exists only and solely for the purpose of helping the patient. </a:t>
            </a:r>
          </a:p>
          <a:p>
            <a:pPr algn="just"/>
            <a:r>
              <a:rPr lang="en-US" sz="1900" b="1" dirty="0" smtClean="0">
                <a:latin typeface="+mj-lt"/>
              </a:rPr>
              <a:t>The </a:t>
            </a:r>
            <a:r>
              <a:rPr lang="en-US" sz="1900" b="1" dirty="0" smtClean="0">
                <a:solidFill>
                  <a:srgbClr val="7030A0"/>
                </a:solidFill>
                <a:latin typeface="+mj-lt"/>
              </a:rPr>
              <a:t>therapeutic relationship </a:t>
            </a:r>
            <a:r>
              <a:rPr lang="en-US" sz="1900" b="1" dirty="0" smtClean="0">
                <a:latin typeface="+mj-lt"/>
              </a:rPr>
              <a:t>differs from all other relationships. You can tell therapists things without having to worry about your information being told to others or in any way affecting your job, family or relationships. </a:t>
            </a:r>
          </a:p>
          <a:p>
            <a:pPr algn="just"/>
            <a:r>
              <a:rPr lang="en-US" sz="1900" b="1" dirty="0" smtClean="0">
                <a:solidFill>
                  <a:srgbClr val="7030A0"/>
                </a:solidFill>
                <a:latin typeface="+mj-lt"/>
              </a:rPr>
              <a:t>Therapists</a:t>
            </a:r>
            <a:r>
              <a:rPr lang="en-US" sz="1900" b="1" dirty="0" smtClean="0">
                <a:latin typeface="+mj-lt"/>
              </a:rPr>
              <a:t> reveal little about themselves to patients. This ensures that therapists do not do anything to change how individuals present themselves. </a:t>
            </a:r>
            <a:endParaRPr lang="en-US" dirty="0">
              <a:latin typeface="+mj-lt"/>
            </a:endParaRPr>
          </a:p>
        </p:txBody>
      </p:sp>
      <p:pic>
        <p:nvPicPr>
          <p:cNvPr id="1026" name="Picture 2" descr="http://ncfy.acf.hhs.gov/sites/default/files/u9/study.jpg"/>
          <p:cNvPicPr>
            <a:picLocks noChangeAspect="1" noChangeArrowheads="1"/>
          </p:cNvPicPr>
          <p:nvPr/>
        </p:nvPicPr>
        <p:blipFill>
          <a:blip r:embed="rId2" cstate="print"/>
          <a:srcRect/>
          <a:stretch>
            <a:fillRect/>
          </a:stretch>
        </p:blipFill>
        <p:spPr bwMode="auto">
          <a:xfrm>
            <a:off x="5867400" y="4572000"/>
            <a:ext cx="2743200" cy="19145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rPr>
              <a:t>Nature of Psychotherapy </a:t>
            </a:r>
            <a:r>
              <a:rPr lang="en-US" sz="3200" b="1" dirty="0" smtClean="0">
                <a:solidFill>
                  <a:schemeClr val="tx1"/>
                </a:solidFill>
              </a:rPr>
              <a:t>Communication</a:t>
            </a:r>
            <a:endParaRPr lang="en-US" sz="32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Therapists</a:t>
            </a:r>
            <a:r>
              <a:rPr lang="en-US" sz="1800" b="1" dirty="0" smtClean="0">
                <a:latin typeface="+mj-lt"/>
              </a:rPr>
              <a:t> are trained to understand what you say — your words, how you say them and which ones you do not use. </a:t>
            </a:r>
            <a:endParaRPr lang="en-US" sz="1800" b="1" dirty="0" smtClean="0">
              <a:latin typeface="+mj-lt"/>
            </a:endParaRPr>
          </a:p>
          <a:p>
            <a:pPr algn="just"/>
            <a:r>
              <a:rPr lang="en-US" sz="1800" b="1" dirty="0" smtClean="0">
                <a:latin typeface="+mj-lt"/>
              </a:rPr>
              <a:t>They </a:t>
            </a:r>
            <a:r>
              <a:rPr lang="en-US" sz="1800" b="1" dirty="0" smtClean="0">
                <a:solidFill>
                  <a:srgbClr val="7030A0"/>
                </a:solidFill>
                <a:latin typeface="+mj-lt"/>
              </a:rPr>
              <a:t>pay attention </a:t>
            </a:r>
            <a:r>
              <a:rPr lang="en-US" sz="1800" b="1" dirty="0" smtClean="0">
                <a:latin typeface="+mj-lt"/>
              </a:rPr>
              <a:t>to body language and voice tone to fully understand your speech</a:t>
            </a:r>
            <a:r>
              <a:rPr lang="en-US" sz="1800" b="1" dirty="0" smtClean="0">
                <a:latin typeface="+mj-lt"/>
              </a:rPr>
              <a:t>.</a:t>
            </a:r>
          </a:p>
          <a:p>
            <a:pPr algn="just"/>
            <a:r>
              <a:rPr lang="en-US" sz="1800" b="1" dirty="0" smtClean="0">
                <a:solidFill>
                  <a:srgbClr val="7030A0"/>
                </a:solidFill>
                <a:latin typeface="+mj-lt"/>
              </a:rPr>
              <a:t>Having learned </a:t>
            </a:r>
            <a:r>
              <a:rPr lang="en-US" sz="1800" b="1" dirty="0" smtClean="0">
                <a:latin typeface="+mj-lt"/>
              </a:rPr>
              <a:t>about and treated people with your condition before, therapists can comprehend your particular problems. </a:t>
            </a:r>
            <a:endParaRPr lang="en-US" sz="1800" b="1" dirty="0" smtClean="0">
              <a:latin typeface="+mj-lt"/>
            </a:endParaRPr>
          </a:p>
          <a:p>
            <a:pPr algn="just"/>
            <a:r>
              <a:rPr lang="en-US" sz="1800" b="1" dirty="0" smtClean="0">
                <a:latin typeface="+mj-lt"/>
              </a:rPr>
              <a:t>They </a:t>
            </a:r>
            <a:r>
              <a:rPr lang="en-US" sz="1800" b="1" dirty="0" smtClean="0">
                <a:latin typeface="+mj-lt"/>
              </a:rPr>
              <a:t>are familiar with the </a:t>
            </a:r>
            <a:r>
              <a:rPr lang="en-US" sz="1800" b="1" dirty="0" smtClean="0">
                <a:solidFill>
                  <a:srgbClr val="7030A0"/>
                </a:solidFill>
                <a:latin typeface="+mj-lt"/>
              </a:rPr>
              <a:t>symptoms of various psychiatric illnesses </a:t>
            </a:r>
            <a:r>
              <a:rPr lang="en-US" sz="1800" b="1" dirty="0" smtClean="0">
                <a:latin typeface="+mj-lt"/>
              </a:rPr>
              <a:t>and the difficulties of daily living</a:t>
            </a:r>
            <a:r>
              <a:rPr lang="en-US" sz="1800" b="1" dirty="0" smtClean="0">
                <a:latin typeface="+mj-lt"/>
              </a:rPr>
              <a:t>.</a:t>
            </a:r>
          </a:p>
          <a:p>
            <a:pPr algn="just"/>
            <a:r>
              <a:rPr lang="en-US" sz="1800" b="1" dirty="0" smtClean="0">
                <a:solidFill>
                  <a:srgbClr val="7030A0"/>
                </a:solidFill>
                <a:latin typeface="+mj-lt"/>
              </a:rPr>
              <a:t>They </a:t>
            </a:r>
            <a:r>
              <a:rPr lang="en-US" sz="1800" b="1" dirty="0" smtClean="0">
                <a:solidFill>
                  <a:srgbClr val="7030A0"/>
                </a:solidFill>
                <a:latin typeface="+mj-lt"/>
              </a:rPr>
              <a:t>know what questions to ask </a:t>
            </a:r>
            <a:r>
              <a:rPr lang="en-US" sz="1800" b="1" dirty="0" smtClean="0">
                <a:latin typeface="+mj-lt"/>
              </a:rPr>
              <a:t>and</a:t>
            </a:r>
            <a:r>
              <a:rPr lang="en-US" sz="1800" b="1" dirty="0" smtClean="0">
                <a:solidFill>
                  <a:srgbClr val="7030A0"/>
                </a:solidFill>
                <a:latin typeface="+mj-lt"/>
              </a:rPr>
              <a:t> </a:t>
            </a:r>
            <a:r>
              <a:rPr lang="en-US" sz="1800" b="1" dirty="0" smtClean="0">
                <a:latin typeface="+mj-lt"/>
              </a:rPr>
              <a:t>might pose questions that you have never heard before.</a:t>
            </a:r>
            <a:endParaRPr lang="en-US" sz="1800" b="1" dirty="0">
              <a:latin typeface="+mj-lt"/>
            </a:endParaRPr>
          </a:p>
        </p:txBody>
      </p:sp>
      <p:pic>
        <p:nvPicPr>
          <p:cNvPr id="50178" name="Picture 2" descr="http://independencefirst.org/blog/wp-content/uploads/2012/11/counselor-clip-art.gif"/>
          <p:cNvPicPr>
            <a:picLocks noChangeAspect="1" noChangeArrowheads="1"/>
          </p:cNvPicPr>
          <p:nvPr/>
        </p:nvPicPr>
        <p:blipFill>
          <a:blip r:embed="rId2" cstate="print"/>
          <a:srcRect/>
          <a:stretch>
            <a:fillRect/>
          </a:stretch>
        </p:blipFill>
        <p:spPr bwMode="auto">
          <a:xfrm>
            <a:off x="5638800" y="4343400"/>
            <a:ext cx="2887899" cy="2171701"/>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What does psychotherapy treat</a:t>
            </a:r>
            <a:r>
              <a:rPr lang="en-US" sz="3600" b="1" dirty="0" smtClean="0">
                <a:solidFill>
                  <a:schemeClr val="tx1"/>
                </a:solidFill>
              </a:rPr>
              <a:t>?</a:t>
            </a:r>
            <a:endParaRPr lang="en-US" sz="3600" b="1" dirty="0">
              <a:solidFill>
                <a:schemeClr val="tx1"/>
              </a:solidFill>
            </a:endParaRPr>
          </a:p>
        </p:txBody>
      </p:sp>
      <p:sp>
        <p:nvSpPr>
          <p:cNvPr id="3" name="Content Placeholder 2"/>
          <p:cNvSpPr>
            <a:spLocks noGrp="1"/>
          </p:cNvSpPr>
          <p:nvPr>
            <p:ph sz="quarter" idx="1"/>
          </p:nvPr>
        </p:nvSpPr>
        <p:spPr/>
        <p:txBody>
          <a:bodyPr>
            <a:normAutofit/>
          </a:bodyPr>
          <a:lstStyle/>
          <a:p>
            <a:pPr algn="just">
              <a:buNone/>
            </a:pPr>
            <a:r>
              <a:rPr lang="en-US" sz="1800" b="1" dirty="0" smtClean="0"/>
              <a:t>	Psychotherapy </a:t>
            </a:r>
            <a:r>
              <a:rPr lang="en-US" sz="1800" b="1" dirty="0" smtClean="0"/>
              <a:t>is used for treating many different problems. Some alone, and some in combination with drugs. </a:t>
            </a:r>
            <a:r>
              <a:rPr lang="en-US" sz="1800" b="1" dirty="0" smtClean="0"/>
              <a:t>The </a:t>
            </a:r>
            <a:r>
              <a:rPr lang="en-US" sz="1800" b="1" dirty="0" smtClean="0"/>
              <a:t>most commons ones are listed below</a:t>
            </a:r>
            <a:r>
              <a:rPr lang="en-US" sz="1800" b="1" dirty="0" smtClean="0"/>
              <a:t>:</a:t>
            </a:r>
          </a:p>
          <a:p>
            <a:r>
              <a:rPr lang="en-US" sz="1800" b="1" dirty="0" smtClean="0"/>
              <a:t>Depression</a:t>
            </a:r>
          </a:p>
          <a:p>
            <a:r>
              <a:rPr lang="en-US" sz="1800" b="1" dirty="0" smtClean="0"/>
              <a:t>Anxiety</a:t>
            </a:r>
          </a:p>
          <a:p>
            <a:r>
              <a:rPr lang="en-US" sz="1800" b="1" dirty="0" smtClean="0"/>
              <a:t>Post-traumatic stress disorder</a:t>
            </a:r>
          </a:p>
          <a:p>
            <a:r>
              <a:rPr lang="en-US" sz="1800" b="1" dirty="0" smtClean="0"/>
              <a:t>Low self-esteem</a:t>
            </a:r>
          </a:p>
          <a:p>
            <a:r>
              <a:rPr lang="en-US" sz="1800" b="1" dirty="0" smtClean="0"/>
              <a:t>Anxiety disorder, including phobias</a:t>
            </a:r>
          </a:p>
          <a:p>
            <a:r>
              <a:rPr lang="en-US" sz="1800" b="1" dirty="0" smtClean="0"/>
              <a:t>Emotional crises</a:t>
            </a:r>
          </a:p>
          <a:p>
            <a:r>
              <a:rPr lang="en-US" sz="1800" b="1" dirty="0" smtClean="0"/>
              <a:t>Marital problems</a:t>
            </a:r>
          </a:p>
          <a:p>
            <a:r>
              <a:rPr lang="en-US" sz="1800" b="1" dirty="0" smtClean="0"/>
              <a:t>Family disputes</a:t>
            </a:r>
          </a:p>
          <a:p>
            <a:r>
              <a:rPr lang="en-US" sz="1800" b="1" dirty="0" smtClean="0"/>
              <a:t>Obsessive-compulsive disorder</a:t>
            </a:r>
          </a:p>
          <a:p>
            <a:pPr algn="just"/>
            <a:endParaRPr lang="en-US" sz="1800" b="1" dirty="0"/>
          </a:p>
        </p:txBody>
      </p:sp>
      <p:sp>
        <p:nvSpPr>
          <p:cNvPr id="5" name="Content Placeholder 2"/>
          <p:cNvSpPr txBox="1">
            <a:spLocks/>
          </p:cNvSpPr>
          <p:nvPr/>
        </p:nvSpPr>
        <p:spPr>
          <a:xfrm>
            <a:off x="4495800" y="2133600"/>
            <a:ext cx="3810000" cy="3733800"/>
          </a:xfrm>
          <a:prstGeom prst="rect">
            <a:avLst/>
          </a:prstGeom>
        </p:spPr>
        <p:txBody>
          <a:bodyPr vert="horz">
            <a:normAutofit/>
          </a:bodyPr>
          <a:lstStyle/>
          <a:p>
            <a:pPr marL="274320" lvl="0" indent="-274320" algn="just">
              <a:spcBef>
                <a:spcPct val="20000"/>
              </a:spcBef>
              <a:buClr>
                <a:schemeClr val="accent1"/>
              </a:buClr>
              <a:buSzPct val="118000"/>
              <a:buFont typeface="Arial" pitchFamily="34" charset="0"/>
              <a:buChar char="•"/>
            </a:pPr>
            <a:r>
              <a:rPr lang="en-US" b="1" dirty="0" smtClean="0"/>
              <a:t>Personality disorders</a:t>
            </a:r>
          </a:p>
          <a:p>
            <a:pPr marL="274320" lvl="0" indent="-274320" algn="just">
              <a:spcBef>
                <a:spcPct val="20000"/>
              </a:spcBef>
              <a:buClr>
                <a:schemeClr val="accent1"/>
              </a:buClr>
              <a:buSzPct val="118000"/>
              <a:buFont typeface="Arial" pitchFamily="34" charset="0"/>
              <a:buChar char="•"/>
            </a:pPr>
            <a:r>
              <a:rPr lang="en-US" b="1" dirty="0" smtClean="0"/>
              <a:t>Alcoholism</a:t>
            </a:r>
          </a:p>
          <a:p>
            <a:pPr marL="274320" lvl="0" indent="-274320" algn="just">
              <a:spcBef>
                <a:spcPct val="20000"/>
              </a:spcBef>
              <a:buClr>
                <a:schemeClr val="accent1"/>
              </a:buClr>
              <a:buSzPct val="118000"/>
              <a:buFont typeface="Arial" pitchFamily="34" charset="0"/>
              <a:buChar char="•"/>
            </a:pPr>
            <a:r>
              <a:rPr lang="en-US" b="1" dirty="0" smtClean="0"/>
              <a:t>Addiction</a:t>
            </a:r>
          </a:p>
          <a:p>
            <a:pPr marL="274320" lvl="0" indent="-274320" algn="just">
              <a:spcBef>
                <a:spcPct val="20000"/>
              </a:spcBef>
              <a:buClr>
                <a:schemeClr val="accent1"/>
              </a:buClr>
              <a:buSzPct val="118000"/>
              <a:buFont typeface="Arial" pitchFamily="34" charset="0"/>
              <a:buChar char="•"/>
            </a:pPr>
            <a:r>
              <a:rPr lang="en-US" b="1" dirty="0" smtClean="0"/>
              <a:t>Problems stemming from child abuse</a:t>
            </a:r>
          </a:p>
          <a:p>
            <a:pPr marL="274320" lvl="0" indent="-274320" algn="just">
              <a:spcBef>
                <a:spcPct val="20000"/>
              </a:spcBef>
              <a:buClr>
                <a:schemeClr val="accent1"/>
              </a:buClr>
              <a:buSzPct val="118000"/>
              <a:buFont typeface="Arial" pitchFamily="34" charset="0"/>
              <a:buChar char="•"/>
            </a:pPr>
            <a:r>
              <a:rPr lang="en-US" b="1" dirty="0" smtClean="0"/>
              <a:t>Behavioral problems</a:t>
            </a:r>
          </a:p>
          <a:p>
            <a:pPr marL="274320" lvl="0" indent="-274320" algn="just">
              <a:spcBef>
                <a:spcPct val="20000"/>
              </a:spcBef>
              <a:buClr>
                <a:schemeClr val="accent1"/>
              </a:buClr>
              <a:buSzPct val="118000"/>
              <a:buFont typeface="Arial" pitchFamily="34" charset="0"/>
              <a:buChar char="•"/>
            </a:pPr>
            <a:r>
              <a:rPr lang="en-US" b="1" dirty="0" smtClean="0"/>
              <a:t>Bipolar disorder (in combination with drugs)</a:t>
            </a:r>
          </a:p>
          <a:p>
            <a:pPr marL="274320" lvl="0" indent="-274320" algn="just">
              <a:spcBef>
                <a:spcPct val="20000"/>
              </a:spcBef>
              <a:buClr>
                <a:schemeClr val="accent1"/>
              </a:buClr>
              <a:buSzPct val="118000"/>
              <a:buFont typeface="Arial" pitchFamily="34" charset="0"/>
              <a:buChar char="•"/>
            </a:pPr>
            <a:r>
              <a:rPr lang="en-US" b="1" dirty="0" smtClean="0"/>
              <a:t>Schizophrenia (in combination with drugs)</a:t>
            </a:r>
          </a:p>
        </p:txBody>
      </p:sp>
      <p:pic>
        <p:nvPicPr>
          <p:cNvPr id="51202" name="Picture 2" descr="http://www.aywi.org/writers/wp-content/uploads/2011/11/203970941.jpg"/>
          <p:cNvPicPr>
            <a:picLocks noChangeAspect="1" noChangeArrowheads="1"/>
          </p:cNvPicPr>
          <p:nvPr/>
        </p:nvPicPr>
        <p:blipFill>
          <a:blip r:embed="rId2" cstate="print"/>
          <a:srcRect/>
          <a:stretch>
            <a:fillRect/>
          </a:stretch>
        </p:blipFill>
        <p:spPr bwMode="auto">
          <a:xfrm>
            <a:off x="1752600" y="5099538"/>
            <a:ext cx="1905000" cy="1758462"/>
          </a:xfrm>
          <a:prstGeom prst="rect">
            <a:avLst/>
          </a:prstGeom>
          <a:noFill/>
        </p:spPr>
      </p:pic>
      <p:pic>
        <p:nvPicPr>
          <p:cNvPr id="51204" name="Picture 4" descr="http://lostemerald.files.wordpress.com/2011/02/avoidant.jpg"/>
          <p:cNvPicPr>
            <a:picLocks noChangeAspect="1" noChangeArrowheads="1"/>
          </p:cNvPicPr>
          <p:nvPr/>
        </p:nvPicPr>
        <p:blipFill>
          <a:blip r:embed="rId3" cstate="print"/>
          <a:srcRect/>
          <a:stretch>
            <a:fillRect/>
          </a:stretch>
        </p:blipFill>
        <p:spPr bwMode="auto">
          <a:xfrm>
            <a:off x="4191000" y="5410200"/>
            <a:ext cx="1524000" cy="1422400"/>
          </a:xfrm>
          <a:prstGeom prst="rect">
            <a:avLst/>
          </a:prstGeom>
          <a:noFill/>
        </p:spPr>
      </p:pic>
      <p:pic>
        <p:nvPicPr>
          <p:cNvPr id="51206" name="Picture 6" descr="http://www.psikologankara.net/wp-content/uploads/2011/02/kisilik-testi.jpg"/>
          <p:cNvPicPr>
            <a:picLocks noChangeAspect="1" noChangeArrowheads="1"/>
          </p:cNvPicPr>
          <p:nvPr/>
        </p:nvPicPr>
        <p:blipFill>
          <a:blip r:embed="rId4" cstate="print"/>
          <a:srcRect/>
          <a:stretch>
            <a:fillRect/>
          </a:stretch>
        </p:blipFill>
        <p:spPr bwMode="auto">
          <a:xfrm>
            <a:off x="6324600" y="5252466"/>
            <a:ext cx="1600200" cy="160553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81000" y="2057400"/>
            <a:ext cx="8503920" cy="1216152"/>
          </a:xfrm>
        </p:spPr>
        <p:txBody>
          <a:bodyPr>
            <a:normAutofit fontScale="70000" lnSpcReduction="20000"/>
          </a:bodyPr>
          <a:lstStyle/>
          <a:p>
            <a:pPr algn="ctr">
              <a:buNone/>
            </a:pPr>
            <a:r>
              <a:rPr lang="en-US" sz="6000" b="1" dirty="0" smtClean="0">
                <a:solidFill>
                  <a:srgbClr val="7030A0"/>
                </a:solidFill>
                <a:latin typeface="+mj-lt"/>
              </a:rPr>
              <a:t>Approaches of Psychotherapy</a:t>
            </a:r>
          </a:p>
          <a:p>
            <a:endParaRPr lang="en-US" dirty="0">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Psychodynamic 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Psychodynamic therapy </a:t>
            </a:r>
            <a:r>
              <a:rPr lang="en-US" sz="1800" b="1" dirty="0" smtClean="0">
                <a:latin typeface="+mj-lt"/>
              </a:rPr>
              <a:t>is based on the assumption that a person is having emotional problems because of unresolved, generally unconscious conflicts, often stemming from childhood. </a:t>
            </a:r>
          </a:p>
          <a:p>
            <a:pPr algn="just"/>
            <a:r>
              <a:rPr lang="en-US" sz="1800" b="1" dirty="0" smtClean="0">
                <a:latin typeface="+mj-lt"/>
              </a:rPr>
              <a:t>The </a:t>
            </a:r>
            <a:r>
              <a:rPr lang="en-US" sz="1800" b="1" dirty="0" smtClean="0">
                <a:solidFill>
                  <a:srgbClr val="7030A0"/>
                </a:solidFill>
                <a:latin typeface="+mj-lt"/>
              </a:rPr>
              <a:t>goal</a:t>
            </a:r>
            <a:r>
              <a:rPr lang="en-US" sz="1800" b="1" dirty="0" smtClean="0">
                <a:latin typeface="+mj-lt"/>
              </a:rPr>
              <a:t> of this type of therapy is for the patient to understand and cope better with these feelings by talking about the experiences. </a:t>
            </a:r>
            <a:endParaRPr lang="en-US" sz="1800" b="1" dirty="0">
              <a:latin typeface="+mj-lt"/>
            </a:endParaRPr>
          </a:p>
        </p:txBody>
      </p:sp>
      <p:pic>
        <p:nvPicPr>
          <p:cNvPr id="40962" name="Picture 2" descr="http://t0.gstatic.com/images?q=tbn:ANd9GcQlDCprplAPKXCYnDJr5j-7WwAtzJ68Ysqprv4gvPPa4C-siV1NjA"/>
          <p:cNvPicPr>
            <a:picLocks noChangeAspect="1" noChangeArrowheads="1"/>
          </p:cNvPicPr>
          <p:nvPr/>
        </p:nvPicPr>
        <p:blipFill>
          <a:blip r:embed="rId2" cstate="print"/>
          <a:srcRect/>
          <a:stretch>
            <a:fillRect/>
          </a:stretch>
        </p:blipFill>
        <p:spPr bwMode="auto">
          <a:xfrm>
            <a:off x="2743200" y="3124200"/>
            <a:ext cx="3276600" cy="32766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Interpersonal 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Interpersonal therapy </a:t>
            </a:r>
            <a:r>
              <a:rPr lang="en-US" sz="1800" b="1" dirty="0" smtClean="0">
                <a:latin typeface="+mj-lt"/>
              </a:rPr>
              <a:t>focuses on the behaviors and interactions a patient has with family and friends. </a:t>
            </a:r>
          </a:p>
          <a:p>
            <a:pPr algn="just"/>
            <a:r>
              <a:rPr lang="en-US" sz="1800" b="1" dirty="0" smtClean="0">
                <a:latin typeface="+mj-lt"/>
              </a:rPr>
              <a:t>The </a:t>
            </a:r>
            <a:r>
              <a:rPr lang="en-US" sz="1800" b="1" dirty="0" smtClean="0">
                <a:solidFill>
                  <a:srgbClr val="7030A0"/>
                </a:solidFill>
                <a:latin typeface="+mj-lt"/>
              </a:rPr>
              <a:t>primary goal </a:t>
            </a:r>
            <a:r>
              <a:rPr lang="en-US" sz="1800" b="1" dirty="0" smtClean="0">
                <a:latin typeface="+mj-lt"/>
              </a:rPr>
              <a:t>of this therapy is to improve communication skills and increase self-esteem during a short period of time.</a:t>
            </a:r>
            <a:endParaRPr lang="en-US" sz="1800" b="1" dirty="0">
              <a:latin typeface="+mj-lt"/>
            </a:endParaRPr>
          </a:p>
        </p:txBody>
      </p:sp>
      <p:pic>
        <p:nvPicPr>
          <p:cNvPr id="44034" name="Picture 2" descr="http://t1.gstatic.com/images?q=tbn:ANd9GcSvD-UuCfHQ58xWheUg0dUKVWqy_zKdv_qJDd3IPtKhZEFQu7I_Cw"/>
          <p:cNvPicPr>
            <a:picLocks noChangeAspect="1" noChangeArrowheads="1"/>
          </p:cNvPicPr>
          <p:nvPr/>
        </p:nvPicPr>
        <p:blipFill>
          <a:blip r:embed="rId2" cstate="print"/>
          <a:srcRect/>
          <a:stretch>
            <a:fillRect/>
          </a:stretch>
        </p:blipFill>
        <p:spPr bwMode="auto">
          <a:xfrm>
            <a:off x="2819400" y="3048000"/>
            <a:ext cx="3326183" cy="302895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81000" y="2057400"/>
            <a:ext cx="8503920" cy="1216152"/>
          </a:xfrm>
        </p:spPr>
        <p:txBody>
          <a:bodyPr>
            <a:normAutofit fontScale="92500"/>
          </a:bodyPr>
          <a:lstStyle/>
          <a:p>
            <a:pPr algn="ctr">
              <a:buNone/>
            </a:pPr>
            <a:r>
              <a:rPr lang="en-US" sz="6000" b="1" dirty="0" smtClean="0">
                <a:solidFill>
                  <a:srgbClr val="7030A0"/>
                </a:solidFill>
                <a:latin typeface="+mj-lt"/>
              </a:rPr>
              <a:t>Types of Psychotherapy</a:t>
            </a:r>
          </a:p>
          <a:p>
            <a:endParaRPr lang="en-US" dirty="0">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solidFill>
                  <a:schemeClr val="tx1"/>
                </a:solidFill>
              </a:rPr>
              <a:t>Behavioural</a:t>
            </a:r>
            <a:r>
              <a:rPr lang="en-US" sz="3600" b="1" dirty="0" smtClean="0">
                <a:solidFill>
                  <a:schemeClr val="tx1"/>
                </a:solidFill>
              </a:rPr>
              <a:t> 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err="1" smtClean="0">
                <a:solidFill>
                  <a:srgbClr val="7030A0"/>
                </a:solidFill>
                <a:latin typeface="+mj-lt"/>
              </a:rPr>
              <a:t>Behavioural</a:t>
            </a:r>
            <a:r>
              <a:rPr lang="en-US" sz="1800" b="1" dirty="0" smtClean="0">
                <a:solidFill>
                  <a:srgbClr val="7030A0"/>
                </a:solidFill>
                <a:latin typeface="+mj-lt"/>
              </a:rPr>
              <a:t> therapy </a:t>
            </a:r>
            <a:r>
              <a:rPr lang="en-US" sz="1800" b="1" dirty="0" smtClean="0">
                <a:latin typeface="+mj-lt"/>
              </a:rPr>
              <a:t>is based on the theory that learnt </a:t>
            </a:r>
            <a:r>
              <a:rPr lang="en-US" sz="1800" b="1" dirty="0" err="1" smtClean="0">
                <a:latin typeface="+mj-lt"/>
              </a:rPr>
              <a:t>behaviour</a:t>
            </a:r>
            <a:r>
              <a:rPr lang="en-US" sz="1800" b="1" dirty="0" smtClean="0">
                <a:latin typeface="+mj-lt"/>
              </a:rPr>
              <a:t> in response to past experiences can be unlearnt or reformulated, without focusing on the reasoning for the original </a:t>
            </a:r>
            <a:r>
              <a:rPr lang="en-US" sz="1800" b="1" dirty="0" err="1" smtClean="0">
                <a:latin typeface="+mj-lt"/>
              </a:rPr>
              <a:t>behaviour</a:t>
            </a:r>
            <a:r>
              <a:rPr lang="en-US" sz="1800" b="1" dirty="0" smtClean="0">
                <a:latin typeface="+mj-lt"/>
              </a:rPr>
              <a:t>.</a:t>
            </a:r>
          </a:p>
          <a:p>
            <a:pPr algn="just"/>
            <a:r>
              <a:rPr lang="en-US" sz="1800" b="1" dirty="0" smtClean="0">
                <a:solidFill>
                  <a:srgbClr val="7030A0"/>
                </a:solidFill>
                <a:latin typeface="+mj-lt"/>
              </a:rPr>
              <a:t>Individuals</a:t>
            </a:r>
            <a:r>
              <a:rPr lang="en-US" sz="1800" b="1" dirty="0" smtClean="0">
                <a:latin typeface="+mj-lt"/>
              </a:rPr>
              <a:t> with compulsive and obsessive disorders, fears, phobias and addictions may benefit from this type of therapy. </a:t>
            </a:r>
          </a:p>
          <a:p>
            <a:pPr algn="just"/>
            <a:r>
              <a:rPr lang="en-US" sz="1800" b="1" dirty="0" smtClean="0">
                <a:latin typeface="+mj-lt"/>
              </a:rPr>
              <a:t>The </a:t>
            </a:r>
            <a:r>
              <a:rPr lang="en-US" sz="1800" b="1" dirty="0" smtClean="0">
                <a:solidFill>
                  <a:srgbClr val="7030A0"/>
                </a:solidFill>
                <a:latin typeface="+mj-lt"/>
              </a:rPr>
              <a:t>focus</a:t>
            </a:r>
            <a:r>
              <a:rPr lang="en-US" sz="1800" b="1" dirty="0" smtClean="0">
                <a:latin typeface="+mj-lt"/>
              </a:rPr>
              <a:t> is on helping the client to achieve goals and modify extreme </a:t>
            </a:r>
            <a:r>
              <a:rPr lang="en-US" sz="1800" b="1" dirty="0" err="1" smtClean="0">
                <a:latin typeface="+mj-lt"/>
              </a:rPr>
              <a:t>behavioural</a:t>
            </a:r>
            <a:r>
              <a:rPr lang="en-US" sz="1800" b="1" dirty="0" smtClean="0">
                <a:latin typeface="+mj-lt"/>
              </a:rPr>
              <a:t> responses to stress, anxiety etc. It is based on the principles of learning, operant and respondent conditioning, and can also draw upon theories from acceptance and commitment therapy</a:t>
            </a:r>
          </a:p>
          <a:p>
            <a:pPr algn="just"/>
            <a:endParaRPr lang="en-US" sz="1800" b="1" dirty="0">
              <a:latin typeface="+mj-lt"/>
            </a:endParaRPr>
          </a:p>
        </p:txBody>
      </p:sp>
      <p:pic>
        <p:nvPicPr>
          <p:cNvPr id="1026" name="Picture 2" descr="http://i.dailymail.co.uk/i/pix/2009/03/16/article-1162512-03EF3885000005DC-801_468x334.jpg"/>
          <p:cNvPicPr>
            <a:picLocks noChangeAspect="1" noChangeArrowheads="1"/>
          </p:cNvPicPr>
          <p:nvPr/>
        </p:nvPicPr>
        <p:blipFill>
          <a:blip r:embed="rId2" cstate="print"/>
          <a:srcRect/>
          <a:stretch>
            <a:fillRect/>
          </a:stretch>
        </p:blipFill>
        <p:spPr bwMode="auto">
          <a:xfrm>
            <a:off x="3200400" y="4182208"/>
            <a:ext cx="3429000" cy="2447192"/>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err="1" smtClean="0">
                <a:solidFill>
                  <a:schemeClr val="tx1"/>
                </a:solidFill>
              </a:rPr>
              <a:t>Behavioural</a:t>
            </a:r>
            <a:r>
              <a:rPr lang="en-US" sz="3200" b="1" dirty="0" smtClean="0">
                <a:solidFill>
                  <a:schemeClr val="tx1"/>
                </a:solidFill>
              </a:rPr>
              <a:t> therapy Conti…</a:t>
            </a:r>
            <a:endParaRPr lang="en-US" dirty="0"/>
          </a:p>
        </p:txBody>
      </p:sp>
      <p:sp>
        <p:nvSpPr>
          <p:cNvPr id="3" name="Content Placeholder 2"/>
          <p:cNvSpPr>
            <a:spLocks noGrp="1"/>
          </p:cNvSpPr>
          <p:nvPr>
            <p:ph sz="quarter" idx="1"/>
          </p:nvPr>
        </p:nvSpPr>
        <p:spPr/>
        <p:txBody>
          <a:bodyPr>
            <a:normAutofit/>
          </a:bodyPr>
          <a:lstStyle/>
          <a:p>
            <a:pPr algn="just" fontAlgn="base"/>
            <a:r>
              <a:rPr lang="en-US" sz="1800" b="1" dirty="0" smtClean="0">
                <a:latin typeface="+mj-lt"/>
              </a:rPr>
              <a:t>Behavioral therapies are based on the theory of classical</a:t>
            </a:r>
            <a:r>
              <a:rPr lang="en-US" sz="1800" b="1" u="sng" dirty="0" smtClean="0">
                <a:latin typeface="+mj-lt"/>
              </a:rPr>
              <a:t> </a:t>
            </a:r>
            <a:r>
              <a:rPr lang="en-US" sz="1800" b="1" dirty="0" smtClean="0">
                <a:latin typeface="+mj-lt"/>
              </a:rPr>
              <a:t>conditioning.  The premise is that all behavior is learned; faulty learning (i.e. conditioning) is the cause of abnormal behavior. Therefore the individual has to learn the correct or acceptable behavior.  An important feature of behavioral therapy is its focus on current problems and behavior, and on attempts to remove behavior the patient finds troublesome. </a:t>
            </a:r>
          </a:p>
          <a:p>
            <a:pPr algn="just" fontAlgn="base">
              <a:buNone/>
            </a:pPr>
            <a:r>
              <a:rPr lang="en-US" sz="1800" b="1" dirty="0" smtClean="0">
                <a:latin typeface="+mj-lt"/>
              </a:rPr>
              <a:t>	Examples of behavior therapy include:</a:t>
            </a:r>
          </a:p>
          <a:p>
            <a:pPr algn="just" fontAlgn="base"/>
            <a:r>
              <a:rPr lang="en-US" sz="1800" b="1" dirty="0" smtClean="0">
                <a:solidFill>
                  <a:srgbClr val="7030A0"/>
                </a:solidFill>
                <a:latin typeface="+mj-lt"/>
              </a:rPr>
              <a:t>Systematic Desensitization</a:t>
            </a:r>
          </a:p>
          <a:p>
            <a:pPr algn="just" fontAlgn="base"/>
            <a:r>
              <a:rPr lang="en-US" sz="1800" b="1" dirty="0" smtClean="0">
                <a:solidFill>
                  <a:srgbClr val="7030A0"/>
                </a:solidFill>
                <a:latin typeface="+mj-lt"/>
              </a:rPr>
              <a:t>Aversion Therapy</a:t>
            </a:r>
          </a:p>
          <a:p>
            <a:pPr algn="just" fontAlgn="base"/>
            <a:r>
              <a:rPr lang="en-US" sz="1800" b="1" dirty="0" smtClean="0">
                <a:solidFill>
                  <a:srgbClr val="7030A0"/>
                </a:solidFill>
                <a:latin typeface="+mj-lt"/>
              </a:rPr>
              <a:t>Flooding</a:t>
            </a:r>
          </a:p>
        </p:txBody>
      </p:sp>
      <p:pic>
        <p:nvPicPr>
          <p:cNvPr id="20482" name="Picture 2" descr="http://hypnothai.files.wordpress.com/2011/07/cognitive-behavioral-therapy-for-treating-anxiety.jpg"/>
          <p:cNvPicPr>
            <a:picLocks noChangeAspect="1" noChangeArrowheads="1"/>
          </p:cNvPicPr>
          <p:nvPr/>
        </p:nvPicPr>
        <p:blipFill>
          <a:blip r:embed="rId2" cstate="print"/>
          <a:srcRect/>
          <a:stretch>
            <a:fillRect/>
          </a:stretch>
        </p:blipFill>
        <p:spPr bwMode="auto">
          <a:xfrm>
            <a:off x="5105400" y="3848100"/>
            <a:ext cx="3505200" cy="26289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Cognitive analytical therapy</a:t>
            </a: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Anthony Ryle</a:t>
            </a:r>
            <a:r>
              <a:rPr lang="en-US" sz="1800" b="1" dirty="0" smtClean="0">
                <a:latin typeface="+mj-lt"/>
              </a:rPr>
              <a:t>, a British GP who later became a psychotherapist, developed cognitive analytic therapy (CAT).</a:t>
            </a:r>
          </a:p>
          <a:p>
            <a:pPr algn="just"/>
            <a:r>
              <a:rPr lang="en-US" sz="1800" b="1" dirty="0" smtClean="0">
                <a:solidFill>
                  <a:srgbClr val="7030A0"/>
                </a:solidFill>
                <a:latin typeface="+mj-lt"/>
              </a:rPr>
              <a:t>CAT</a:t>
            </a:r>
            <a:r>
              <a:rPr lang="en-US" sz="1800" b="1" dirty="0" smtClean="0">
                <a:latin typeface="+mj-lt"/>
              </a:rPr>
              <a:t> combines cognitive theories, psychotherapy and explorations between language and thinking, and the link between historical, cultural and social factors on how we function. </a:t>
            </a:r>
          </a:p>
          <a:p>
            <a:pPr algn="just"/>
            <a:r>
              <a:rPr lang="en-US" sz="1800" b="1" dirty="0" smtClean="0">
                <a:solidFill>
                  <a:srgbClr val="7030A0"/>
                </a:solidFill>
                <a:latin typeface="+mj-lt"/>
              </a:rPr>
              <a:t>It encourages clients to explore their own resources </a:t>
            </a:r>
            <a:r>
              <a:rPr lang="en-US" sz="1800" b="1" dirty="0" smtClean="0">
                <a:latin typeface="+mj-lt"/>
              </a:rPr>
              <a:t>and develop the skills to change destructive patterns of </a:t>
            </a:r>
            <a:r>
              <a:rPr lang="en-US" sz="1800" b="1" dirty="0" err="1" smtClean="0">
                <a:latin typeface="+mj-lt"/>
              </a:rPr>
              <a:t>behaviour</a:t>
            </a:r>
            <a:r>
              <a:rPr lang="en-US" sz="1800" b="1" dirty="0" smtClean="0">
                <a:latin typeface="+mj-lt"/>
              </a:rPr>
              <a:t>, and negative ways of thinking and acting. </a:t>
            </a:r>
          </a:p>
          <a:p>
            <a:pPr algn="just"/>
            <a:r>
              <a:rPr lang="en-US" sz="1800" b="1" dirty="0" smtClean="0">
                <a:latin typeface="+mj-lt"/>
              </a:rPr>
              <a:t>The therapy is short term.</a:t>
            </a:r>
            <a:endParaRPr lang="en-US" sz="1800" b="1" dirty="0">
              <a:latin typeface="+mj-lt"/>
            </a:endParaRPr>
          </a:p>
        </p:txBody>
      </p:sp>
      <p:pic>
        <p:nvPicPr>
          <p:cNvPr id="21506" name="Picture 2" descr="http://userfiles.steadyhealth.com/sites/steadyhealth.com/modules/infocenter/data/images/cognitive_analytic_therapy_for_past_mistakes.jpg"/>
          <p:cNvPicPr>
            <a:picLocks noChangeAspect="1" noChangeArrowheads="1"/>
          </p:cNvPicPr>
          <p:nvPr/>
        </p:nvPicPr>
        <p:blipFill>
          <a:blip r:embed="rId2" cstate="print"/>
          <a:srcRect/>
          <a:stretch>
            <a:fillRect/>
          </a:stretch>
        </p:blipFill>
        <p:spPr bwMode="auto">
          <a:xfrm>
            <a:off x="4572000" y="3733800"/>
            <a:ext cx="3657600" cy="2596897"/>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It aims to help the client solve problems </a:t>
            </a:r>
            <a:r>
              <a:rPr lang="en-US" sz="1800" b="1" dirty="0" smtClean="0">
                <a:latin typeface="+mj-lt"/>
              </a:rPr>
              <a:t>by finding and changing dysfunctional thinking, behavior, and emotions.  </a:t>
            </a:r>
          </a:p>
          <a:p>
            <a:pPr algn="just"/>
            <a:r>
              <a:rPr lang="en-US" sz="1800" b="1" dirty="0" smtClean="0">
                <a:solidFill>
                  <a:srgbClr val="7030A0"/>
                </a:solidFill>
                <a:latin typeface="+mj-lt"/>
              </a:rPr>
              <a:t>It often develops skills for changing your beliefs</a:t>
            </a:r>
            <a:r>
              <a:rPr lang="en-US" sz="1800" b="1" dirty="0" smtClean="0">
                <a:latin typeface="+mj-lt"/>
              </a:rPr>
              <a:t>, relating to others, and changing behaviors.  </a:t>
            </a:r>
          </a:p>
          <a:p>
            <a:pPr algn="just"/>
            <a:r>
              <a:rPr lang="en-US" sz="1800" b="1" dirty="0" smtClean="0">
                <a:solidFill>
                  <a:srgbClr val="7030A0"/>
                </a:solidFill>
                <a:latin typeface="+mj-lt"/>
              </a:rPr>
              <a:t>The psychotherapist </a:t>
            </a:r>
            <a:r>
              <a:rPr lang="en-US" sz="1800" b="1" dirty="0" smtClean="0">
                <a:latin typeface="+mj-lt"/>
              </a:rPr>
              <a:t>works with the client to identify and test beliefs, leading to the understanding of dysfunctional thinking.  </a:t>
            </a:r>
          </a:p>
          <a:p>
            <a:pPr algn="just"/>
            <a:r>
              <a:rPr lang="en-US" sz="1800" b="1" dirty="0" smtClean="0">
                <a:solidFill>
                  <a:srgbClr val="7030A0"/>
                </a:solidFill>
                <a:latin typeface="+mj-lt"/>
              </a:rPr>
              <a:t>Cognitive therapy </a:t>
            </a:r>
            <a:r>
              <a:rPr lang="en-US" sz="1800" b="1" dirty="0" smtClean="0">
                <a:latin typeface="+mj-lt"/>
              </a:rPr>
              <a:t>was initially created to fight depression, but now is used more widely.</a:t>
            </a:r>
          </a:p>
          <a:p>
            <a:pPr algn="ctr">
              <a:buNone/>
            </a:pPr>
            <a:r>
              <a:rPr lang="en-US" sz="1800" b="1" dirty="0" smtClean="0">
                <a:latin typeface="+mj-lt"/>
              </a:rPr>
              <a:t>	CAT concerned itself with the treatment of neurotic disorders, and</a:t>
            </a:r>
          </a:p>
          <a:p>
            <a:pPr algn="ctr">
              <a:buNone/>
            </a:pPr>
            <a:r>
              <a:rPr lang="en-US" sz="1800" b="1" dirty="0" smtClean="0">
                <a:latin typeface="+mj-lt"/>
              </a:rPr>
              <a:t> it was in this context that the early theoretical and technical </a:t>
            </a:r>
          </a:p>
          <a:p>
            <a:pPr algn="ctr">
              <a:buNone/>
            </a:pPr>
            <a:r>
              <a:rPr lang="en-US" sz="1800" b="1" dirty="0" smtClean="0">
                <a:latin typeface="+mj-lt"/>
              </a:rPr>
              <a:t>elements were established </a:t>
            </a:r>
            <a:endParaRPr lang="en-US" sz="1800" b="1" dirty="0">
              <a:latin typeface="+mj-lt"/>
            </a:endParaRPr>
          </a:p>
        </p:txBody>
      </p:sp>
      <p:sp>
        <p:nvSpPr>
          <p:cNvPr id="4" name="Title 1"/>
          <p:cNvSpPr>
            <a:spLocks noGrp="1"/>
          </p:cNvSpPr>
          <p:nvPr>
            <p:ph type="title"/>
          </p:nvPr>
        </p:nvSpPr>
        <p:spPr/>
        <p:txBody>
          <a:bodyPr>
            <a:normAutofit/>
          </a:bodyPr>
          <a:lstStyle/>
          <a:p>
            <a:r>
              <a:rPr lang="en-US" sz="3600" b="1" dirty="0" smtClean="0">
                <a:solidFill>
                  <a:schemeClr val="tx1"/>
                </a:solidFill>
              </a:rPr>
              <a:t>Cognitive analytical therapy Conti…</a:t>
            </a:r>
          </a:p>
        </p:txBody>
      </p:sp>
      <p:pic>
        <p:nvPicPr>
          <p:cNvPr id="22530" name="Picture 2" descr="http://pal.sketchfiles.co.uk/images/content/WindowsLiveWriter/AdultTherapy_998B/PAweb052_2.jpg"/>
          <p:cNvPicPr>
            <a:picLocks noChangeAspect="1" noChangeArrowheads="1"/>
          </p:cNvPicPr>
          <p:nvPr/>
        </p:nvPicPr>
        <p:blipFill>
          <a:blip r:embed="rId2" cstate="print"/>
          <a:srcRect/>
          <a:stretch>
            <a:fillRect/>
          </a:stretch>
        </p:blipFill>
        <p:spPr bwMode="auto">
          <a:xfrm>
            <a:off x="6096000" y="4799632"/>
            <a:ext cx="2971800" cy="1982168"/>
          </a:xfrm>
          <a:prstGeom prst="rect">
            <a:avLst/>
          </a:prstGeom>
          <a:noFill/>
        </p:spPr>
      </p:pic>
      <p:pic>
        <p:nvPicPr>
          <p:cNvPr id="22532" name="Picture 4" descr="http://prtl.uhcl.edu/portal/pls/portal/docs/1/28149.JPG"/>
          <p:cNvPicPr>
            <a:picLocks noChangeAspect="1" noChangeArrowheads="1"/>
          </p:cNvPicPr>
          <p:nvPr/>
        </p:nvPicPr>
        <p:blipFill>
          <a:blip r:embed="rId3" cstate="print"/>
          <a:srcRect/>
          <a:stretch>
            <a:fillRect/>
          </a:stretch>
        </p:blipFill>
        <p:spPr bwMode="auto">
          <a:xfrm>
            <a:off x="228600" y="4800600"/>
            <a:ext cx="2667000" cy="20002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video 1.mp4">
            <a:hlinkClick r:id="" action="ppaction://media"/>
          </p:cNvPr>
          <p:cNvPicPr>
            <a:picLocks noGrp="1" noRot="1" noChangeAspect="1"/>
          </p:cNvPicPr>
          <p:nvPr>
            <p:ph sz="quarter" idx="1"/>
            <a:videoFile r:link="rId1"/>
          </p:nvPr>
        </p:nvPicPr>
        <p:blipFill>
          <a:blip r:embed="rId3" cstate="print"/>
          <a:stretch>
            <a:fillRect/>
          </a:stretch>
        </p:blipFill>
        <p:spPr>
          <a:xfrm>
            <a:off x="1905000" y="1676400"/>
            <a:ext cx="5410200" cy="4057650"/>
          </a:xfrm>
          <a:prstGeom prst="rect">
            <a:avLst/>
          </a:prstGeom>
        </p:spPr>
      </p:pic>
      <p:sp>
        <p:nvSpPr>
          <p:cNvPr id="5" name="Content Placeholder 2"/>
          <p:cNvSpPr txBox="1">
            <a:spLocks/>
          </p:cNvSpPr>
          <p:nvPr/>
        </p:nvSpPr>
        <p:spPr>
          <a:xfrm>
            <a:off x="7391400" y="5334000"/>
            <a:ext cx="1069848" cy="377952"/>
          </a:xfrm>
          <a:prstGeom prst="rect">
            <a:avLst/>
          </a:prstGeom>
        </p:spPr>
        <p:txBody>
          <a:bodyPr vert="horz">
            <a:normAutofit/>
          </a:bodyPr>
          <a:lstStyle/>
          <a:p>
            <a:pPr marL="274320" marR="0" lvl="0" indent="-274320" algn="just" defTabSz="914400" rtl="0" eaLnBrk="1" fontAlgn="auto" latinLnBrk="0" hangingPunct="1">
              <a:lnSpc>
                <a:spcPct val="100000"/>
              </a:lnSpc>
              <a:spcBef>
                <a:spcPct val="20000"/>
              </a:spcBef>
              <a:spcAft>
                <a:spcPts val="0"/>
              </a:spcAft>
              <a:buClr>
                <a:schemeClr val="accent1"/>
              </a:buClr>
              <a:buSzPct val="85000"/>
              <a:tabLst/>
              <a:defRPr/>
            </a:pPr>
            <a:r>
              <a:rPr kumimoji="0" lang="en-US" sz="1800" b="1" i="0" u="none" strike="noStrike" kern="1200" cap="none" spc="0" normalizeH="0" baseline="0" noProof="0" dirty="0" smtClean="0">
                <a:ln>
                  <a:noFill/>
                </a:ln>
                <a:effectLst/>
                <a:uLnTx/>
                <a:uFillTx/>
                <a:latin typeface="+mj-lt"/>
                <a:ea typeface="+mn-ea"/>
                <a:cs typeface="+mn-cs"/>
              </a:rPr>
              <a:t>Video 1</a:t>
            </a:r>
            <a:endParaRPr kumimoji="0" lang="en-US" sz="1800" b="1" i="0" u="none" strike="noStrike" kern="1200" cap="none" spc="0" normalizeH="0" baseline="0" noProof="0" dirty="0">
              <a:ln>
                <a:noFill/>
              </a:ln>
              <a:effectLst/>
              <a:uLnTx/>
              <a:uFillTx/>
              <a:latin typeface="+mj-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Cognitive </a:t>
            </a:r>
            <a:r>
              <a:rPr lang="en-US" sz="3600" b="1" dirty="0" err="1" smtClean="0">
                <a:solidFill>
                  <a:schemeClr val="tx1"/>
                </a:solidFill>
              </a:rPr>
              <a:t>behavioural</a:t>
            </a:r>
            <a:r>
              <a:rPr lang="en-US" sz="3600" b="1" dirty="0" smtClean="0">
                <a:solidFill>
                  <a:schemeClr val="tx1"/>
                </a:solidFill>
              </a:rPr>
              <a:t> therapy (CBT)</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latin typeface="+mj-lt"/>
              </a:rPr>
              <a:t>Cognitive </a:t>
            </a:r>
            <a:r>
              <a:rPr lang="en-US" sz="1800" b="1" dirty="0" err="1" smtClean="0">
                <a:latin typeface="+mj-lt"/>
              </a:rPr>
              <a:t>behavioural</a:t>
            </a:r>
            <a:r>
              <a:rPr lang="en-US" sz="1800" b="1" dirty="0" smtClean="0">
                <a:latin typeface="+mj-lt"/>
              </a:rPr>
              <a:t> therapy </a:t>
            </a:r>
            <a:r>
              <a:rPr lang="en-US" sz="1800" b="1" dirty="0" smtClean="0">
                <a:solidFill>
                  <a:srgbClr val="7030A0"/>
                </a:solidFill>
                <a:latin typeface="+mj-lt"/>
              </a:rPr>
              <a:t>(CBT) </a:t>
            </a:r>
            <a:r>
              <a:rPr lang="en-US" sz="1800" b="1" dirty="0" smtClean="0">
                <a:latin typeface="+mj-lt"/>
              </a:rPr>
              <a:t>developed out of </a:t>
            </a:r>
            <a:r>
              <a:rPr lang="en-US" sz="1800" b="1" dirty="0" err="1" smtClean="0">
                <a:latin typeface="+mj-lt"/>
              </a:rPr>
              <a:t>behaviour</a:t>
            </a:r>
            <a:r>
              <a:rPr lang="en-US" sz="1800" b="1" dirty="0" smtClean="0">
                <a:latin typeface="+mj-lt"/>
              </a:rPr>
              <a:t> modification, cognitive therapy, and rational emotive </a:t>
            </a:r>
            <a:r>
              <a:rPr lang="en-US" sz="1800" b="1" dirty="0" err="1" smtClean="0">
                <a:latin typeface="+mj-lt"/>
              </a:rPr>
              <a:t>behaviour</a:t>
            </a:r>
            <a:r>
              <a:rPr lang="en-US" sz="1800" b="1" dirty="0" smtClean="0">
                <a:latin typeface="+mj-lt"/>
              </a:rPr>
              <a:t> therapy, and combines cognitive and </a:t>
            </a:r>
            <a:r>
              <a:rPr lang="en-US" sz="1800" b="1" dirty="0" err="1" smtClean="0">
                <a:latin typeface="+mj-lt"/>
              </a:rPr>
              <a:t>behavioural</a:t>
            </a:r>
            <a:r>
              <a:rPr lang="en-US" sz="1800" b="1" dirty="0" smtClean="0">
                <a:latin typeface="+mj-lt"/>
              </a:rPr>
              <a:t> techniques.</a:t>
            </a:r>
            <a:endParaRPr lang="en-US" sz="1800" b="1" dirty="0">
              <a:latin typeface="+mj-lt"/>
            </a:endParaRPr>
          </a:p>
        </p:txBody>
      </p:sp>
      <p:pic>
        <p:nvPicPr>
          <p:cNvPr id="24578" name="Picture 2" descr="http://3.bp.blogspot.com/_IA5nokOFh84/Sk6Hn8hP2lI/AAAAAAAADb0/LPGYcIXyvBA/s400/CBT_logo.jpg"/>
          <p:cNvPicPr>
            <a:picLocks noChangeAspect="1" noChangeArrowheads="1"/>
          </p:cNvPicPr>
          <p:nvPr/>
        </p:nvPicPr>
        <p:blipFill>
          <a:blip r:embed="rId2" cstate="print"/>
          <a:srcRect/>
          <a:stretch>
            <a:fillRect/>
          </a:stretch>
        </p:blipFill>
        <p:spPr bwMode="auto">
          <a:xfrm>
            <a:off x="2667000" y="2750516"/>
            <a:ext cx="3733800" cy="334548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CBT</a:t>
            </a:r>
            <a:r>
              <a:rPr lang="en-US" sz="1800" b="1" dirty="0" smtClean="0">
                <a:latin typeface="+mj-lt"/>
              </a:rPr>
              <a:t> is psychotherapy based on cognitions, assumptions, beliefs and </a:t>
            </a:r>
            <a:r>
              <a:rPr lang="en-US" sz="1800" b="1" dirty="0" err="1" smtClean="0">
                <a:latin typeface="+mj-lt"/>
              </a:rPr>
              <a:t>behaviours</a:t>
            </a:r>
            <a:r>
              <a:rPr lang="en-US" sz="1800" b="1" dirty="0" smtClean="0">
                <a:latin typeface="+mj-lt"/>
              </a:rPr>
              <a:t>, which aims to influence negative emotions relating to inaccurate appraisal of events. </a:t>
            </a:r>
          </a:p>
          <a:p>
            <a:pPr algn="just"/>
            <a:r>
              <a:rPr lang="en-US" sz="1800" b="1" dirty="0" smtClean="0">
                <a:solidFill>
                  <a:srgbClr val="7030A0"/>
                </a:solidFill>
                <a:latin typeface="+mj-lt"/>
              </a:rPr>
              <a:t>Therapeutic techniques </a:t>
            </a:r>
            <a:r>
              <a:rPr lang="en-US" sz="1800" b="1" dirty="0" smtClean="0">
                <a:latin typeface="+mj-lt"/>
              </a:rPr>
              <a:t>vary to accommodate individual clients or issues but commonly include: keeping a diary of significant events and associated feelings, thoughts and </a:t>
            </a:r>
            <a:r>
              <a:rPr lang="en-US" sz="1800" b="1" dirty="0" err="1" smtClean="0">
                <a:latin typeface="+mj-lt"/>
              </a:rPr>
              <a:t>behaviours</a:t>
            </a:r>
            <a:r>
              <a:rPr lang="en-US" sz="1800" b="1" dirty="0" smtClean="0">
                <a:latin typeface="+mj-lt"/>
              </a:rPr>
              <a:t>; questioning and testing cognitions, assumptions, evaluations and beliefs that might be unhelpful and unrealistic; gradually facing activities which may have been avoided; trying out new ways of behaving and reacting. </a:t>
            </a:r>
          </a:p>
          <a:p>
            <a:pPr algn="just"/>
            <a:r>
              <a:rPr lang="en-US" sz="1800" b="1" dirty="0" smtClean="0">
                <a:solidFill>
                  <a:srgbClr val="7030A0"/>
                </a:solidFill>
                <a:latin typeface="+mj-lt"/>
              </a:rPr>
              <a:t>Relaxation and distraction techniques </a:t>
            </a:r>
            <a:r>
              <a:rPr lang="en-US" sz="1800" b="1" dirty="0" smtClean="0">
                <a:latin typeface="+mj-lt"/>
              </a:rPr>
              <a:t>are also commonly used.</a:t>
            </a:r>
            <a:endParaRPr lang="en-US" sz="1800" b="1" dirty="0">
              <a:latin typeface="+mj-lt"/>
            </a:endParaRPr>
          </a:p>
        </p:txBody>
      </p:sp>
      <p:sp>
        <p:nvSpPr>
          <p:cNvPr id="4" name="Title 1"/>
          <p:cNvSpPr>
            <a:spLocks noGrp="1"/>
          </p:cNvSpPr>
          <p:nvPr>
            <p:ph type="title"/>
          </p:nvPr>
        </p:nvSpPr>
        <p:spPr/>
        <p:txBody>
          <a:bodyPr>
            <a:normAutofit/>
          </a:bodyPr>
          <a:lstStyle/>
          <a:p>
            <a:r>
              <a:rPr lang="en-US" sz="3600" b="1" dirty="0" smtClean="0">
                <a:solidFill>
                  <a:schemeClr val="tx1"/>
                </a:solidFill>
              </a:rPr>
              <a:t>Cognitive </a:t>
            </a:r>
            <a:r>
              <a:rPr lang="en-US" sz="3600" b="1" dirty="0" err="1" smtClean="0">
                <a:solidFill>
                  <a:schemeClr val="tx1"/>
                </a:solidFill>
              </a:rPr>
              <a:t>behavioural</a:t>
            </a:r>
            <a:r>
              <a:rPr lang="en-US" sz="3600" b="1" dirty="0" smtClean="0">
                <a:solidFill>
                  <a:schemeClr val="tx1"/>
                </a:solidFill>
              </a:rPr>
              <a:t> therapy Conti…</a:t>
            </a:r>
            <a:endParaRPr lang="en-US" sz="3600" dirty="0">
              <a:solidFill>
                <a:schemeClr val="tx1"/>
              </a:solidFill>
            </a:endParaRPr>
          </a:p>
        </p:txBody>
      </p:sp>
      <p:pic>
        <p:nvPicPr>
          <p:cNvPr id="23554" name="Picture 2" descr="http://t3.gstatic.com/images?q=tbn:ANd9GcTkYGhHlktcBPbz41DkHPW2ZfA6_q1RU9sXHlQIBhiXBx8n12D2"/>
          <p:cNvPicPr>
            <a:picLocks noChangeAspect="1" noChangeArrowheads="1"/>
          </p:cNvPicPr>
          <p:nvPr/>
        </p:nvPicPr>
        <p:blipFill>
          <a:blip r:embed="rId2" cstate="print"/>
          <a:srcRect/>
          <a:stretch>
            <a:fillRect/>
          </a:stretch>
        </p:blipFill>
        <p:spPr bwMode="auto">
          <a:xfrm>
            <a:off x="4800600" y="4572000"/>
            <a:ext cx="2977211" cy="1981200"/>
          </a:xfrm>
          <a:prstGeom prst="rect">
            <a:avLst/>
          </a:prstGeom>
          <a:noFill/>
        </p:spPr>
      </p:pic>
      <p:pic>
        <p:nvPicPr>
          <p:cNvPr id="23556" name="Picture 4" descr="http://t3.gstatic.com/images?q=tbn:ANd9GcQgIJEk43auKlSQH0UCa8QQKS4kjkFyabaQLF87oxY1UXzVvcdRzQ"/>
          <p:cNvPicPr>
            <a:picLocks noChangeAspect="1" noChangeArrowheads="1"/>
          </p:cNvPicPr>
          <p:nvPr/>
        </p:nvPicPr>
        <p:blipFill>
          <a:blip r:embed="rId3" cstate="print"/>
          <a:srcRect/>
          <a:stretch>
            <a:fillRect/>
          </a:stretch>
        </p:blipFill>
        <p:spPr bwMode="auto">
          <a:xfrm>
            <a:off x="1371600" y="4495800"/>
            <a:ext cx="2743200" cy="2052064"/>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video 2.avi">
            <a:hlinkClick r:id="" action="ppaction://media"/>
          </p:cNvPr>
          <p:cNvPicPr>
            <a:picLocks noGrp="1" noRot="1" noChangeAspect="1"/>
          </p:cNvPicPr>
          <p:nvPr>
            <p:ph sz="quarter" idx="1"/>
            <a:videoFile r:link="rId1"/>
          </p:nvPr>
        </p:nvPicPr>
        <p:blipFill>
          <a:blip r:embed="rId3" cstate="print"/>
          <a:stretch>
            <a:fillRect/>
          </a:stretch>
        </p:blipFill>
        <p:spPr>
          <a:xfrm>
            <a:off x="1676400" y="2057400"/>
            <a:ext cx="5988756" cy="3368675"/>
          </a:xfrm>
          <a:prstGeom prst="rect">
            <a:avLst/>
          </a:prstGeom>
        </p:spPr>
      </p:pic>
      <p:sp>
        <p:nvSpPr>
          <p:cNvPr id="9" name="Content Placeholder 2"/>
          <p:cNvSpPr txBox="1">
            <a:spLocks/>
          </p:cNvSpPr>
          <p:nvPr/>
        </p:nvSpPr>
        <p:spPr>
          <a:xfrm>
            <a:off x="7391400" y="5486400"/>
            <a:ext cx="1069848" cy="377952"/>
          </a:xfrm>
          <a:prstGeom prst="rect">
            <a:avLst/>
          </a:prstGeom>
        </p:spPr>
        <p:txBody>
          <a:bodyPr vert="horz">
            <a:normAutofit/>
          </a:bodyPr>
          <a:lstStyle/>
          <a:p>
            <a:pPr marL="274320" marR="0" lvl="0" indent="-274320" algn="just" defTabSz="914400" rtl="0" eaLnBrk="1" fontAlgn="auto" latinLnBrk="0" hangingPunct="1">
              <a:lnSpc>
                <a:spcPct val="100000"/>
              </a:lnSpc>
              <a:spcBef>
                <a:spcPct val="20000"/>
              </a:spcBef>
              <a:spcAft>
                <a:spcPts val="0"/>
              </a:spcAft>
              <a:buClr>
                <a:schemeClr val="accent1"/>
              </a:buClr>
              <a:buSzPct val="85000"/>
              <a:tabLst/>
              <a:defRPr/>
            </a:pPr>
            <a:r>
              <a:rPr kumimoji="0" lang="en-US" sz="1800" b="1" i="0" u="none" strike="noStrike" kern="1200" cap="none" spc="0" normalizeH="0" baseline="0" noProof="0" dirty="0" smtClean="0">
                <a:ln>
                  <a:noFill/>
                </a:ln>
                <a:effectLst/>
                <a:uLnTx/>
                <a:uFillTx/>
                <a:latin typeface="+mj-lt"/>
                <a:ea typeface="+mn-ea"/>
                <a:cs typeface="+mn-cs"/>
              </a:rPr>
              <a:t>Video2</a:t>
            </a:r>
            <a:endParaRPr kumimoji="0" lang="en-US" sz="1800" b="1" i="0" u="none" strike="noStrike" kern="1200" cap="none" spc="0" normalizeH="0" baseline="0" noProof="0" dirty="0">
              <a:ln>
                <a:noFill/>
              </a:ln>
              <a:effectLst/>
              <a:uLnTx/>
              <a:uFillTx/>
              <a:latin typeface="+mj-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99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Gestalt 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Gestalt</a:t>
            </a:r>
            <a:r>
              <a:rPr lang="en-US" sz="1800" b="1" dirty="0" smtClean="0">
                <a:latin typeface="+mj-lt"/>
              </a:rPr>
              <a:t> is a German word meaning the whole and the sum of all the parts, and the symbolic configuration or pattern of elements, that make up the whole.</a:t>
            </a:r>
          </a:p>
          <a:p>
            <a:pPr algn="just"/>
            <a:r>
              <a:rPr lang="en-US" sz="1800" b="1" dirty="0" smtClean="0">
                <a:solidFill>
                  <a:srgbClr val="7030A0"/>
                </a:solidFill>
                <a:latin typeface="+mj-lt"/>
              </a:rPr>
              <a:t>Gestalt therapy </a:t>
            </a:r>
            <a:r>
              <a:rPr lang="en-US" sz="1800" b="1" dirty="0" smtClean="0">
                <a:latin typeface="+mj-lt"/>
              </a:rPr>
              <a:t>is a psychotherapeutic approach, devised by Fritz </a:t>
            </a:r>
            <a:r>
              <a:rPr lang="en-US" sz="1800" b="1" dirty="0" err="1" smtClean="0">
                <a:latin typeface="+mj-lt"/>
              </a:rPr>
              <a:t>Perls</a:t>
            </a:r>
            <a:r>
              <a:rPr lang="en-US" sz="1800" b="1" dirty="0" smtClean="0">
                <a:latin typeface="+mj-lt"/>
              </a:rPr>
              <a:t> in the 1940's. </a:t>
            </a:r>
          </a:p>
          <a:p>
            <a:pPr algn="just"/>
            <a:r>
              <a:rPr lang="en-US" sz="1800" b="1" dirty="0" smtClean="0">
                <a:solidFill>
                  <a:srgbClr val="7030A0"/>
                </a:solidFill>
                <a:latin typeface="+mj-lt"/>
              </a:rPr>
              <a:t>Gestalt therapy </a:t>
            </a:r>
            <a:r>
              <a:rPr lang="en-US" sz="1800" b="1" dirty="0" smtClean="0">
                <a:latin typeface="+mj-lt"/>
              </a:rPr>
              <a:t>draws on the belief that people have a natural predilection towards health, but old patterns of </a:t>
            </a:r>
            <a:r>
              <a:rPr lang="en-US" sz="1800" b="1" dirty="0" err="1" smtClean="0">
                <a:latin typeface="+mj-lt"/>
              </a:rPr>
              <a:t>behaviour</a:t>
            </a:r>
            <a:r>
              <a:rPr lang="en-US" sz="1800" b="1" dirty="0" smtClean="0">
                <a:latin typeface="+mj-lt"/>
              </a:rPr>
              <a:t> and fixed ideas can create blocks interrupting the natural cycle of wellness, therefore effecting communication with others.</a:t>
            </a:r>
          </a:p>
          <a:p>
            <a:pPr algn="just"/>
            <a:endParaRPr lang="en-US" sz="1800" b="1" dirty="0">
              <a:latin typeface="+mj-lt"/>
            </a:endParaRPr>
          </a:p>
        </p:txBody>
      </p:sp>
      <p:pic>
        <p:nvPicPr>
          <p:cNvPr id="25602" name="Picture 2" descr="http://nursingcrib.com/wp-content/uploads/gestalt2.jpg"/>
          <p:cNvPicPr>
            <a:picLocks noChangeAspect="1" noChangeArrowheads="1"/>
          </p:cNvPicPr>
          <p:nvPr/>
        </p:nvPicPr>
        <p:blipFill>
          <a:blip r:embed="rId2" cstate="print"/>
          <a:srcRect/>
          <a:stretch>
            <a:fillRect/>
          </a:stretch>
        </p:blipFill>
        <p:spPr bwMode="auto">
          <a:xfrm>
            <a:off x="3733800" y="4169578"/>
            <a:ext cx="2667000" cy="2688422"/>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schemeClr val="tx1"/>
                </a:solidFill>
              </a:rPr>
              <a:t>Gestalt therapy Conti…</a:t>
            </a:r>
            <a:endParaRPr lang="en-US" dirty="0"/>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Gestalt therapy </a:t>
            </a:r>
            <a:r>
              <a:rPr lang="en-US" sz="1800" b="1" dirty="0" smtClean="0">
                <a:latin typeface="+mj-lt"/>
              </a:rPr>
              <a:t>addresses what is happening in the moment, bringing into awareness an individual's representation of the self, his/her response and interaction with others. </a:t>
            </a:r>
          </a:p>
          <a:p>
            <a:pPr algn="just"/>
            <a:r>
              <a:rPr lang="en-US" sz="1800" b="1" dirty="0" smtClean="0">
                <a:solidFill>
                  <a:srgbClr val="7030A0"/>
                </a:solidFill>
                <a:latin typeface="+mj-lt"/>
              </a:rPr>
              <a:t>The skilled Gestalt therapist </a:t>
            </a:r>
            <a:r>
              <a:rPr lang="en-US" sz="1800" b="1" dirty="0" smtClean="0">
                <a:latin typeface="+mj-lt"/>
              </a:rPr>
              <a:t>makes effective and efficient interventions to bring the client into awareness of not only what is happening and what is being said but also body language and repressed feelings. </a:t>
            </a:r>
          </a:p>
          <a:p>
            <a:pPr algn="just"/>
            <a:r>
              <a:rPr lang="en-US" sz="1800" b="1" dirty="0" smtClean="0">
                <a:solidFill>
                  <a:srgbClr val="7030A0"/>
                </a:solidFill>
                <a:latin typeface="+mj-lt"/>
              </a:rPr>
              <a:t>Gestalt techniques </a:t>
            </a:r>
            <a:r>
              <a:rPr lang="en-US" sz="1800" b="1" dirty="0" smtClean="0">
                <a:latin typeface="+mj-lt"/>
              </a:rPr>
              <a:t>often include acting out scenarios and dream recall.</a:t>
            </a:r>
            <a:endParaRPr lang="en-US" sz="1800" b="1" dirty="0">
              <a:latin typeface="+mj-lt"/>
            </a:endParaRPr>
          </a:p>
        </p:txBody>
      </p:sp>
      <p:pic>
        <p:nvPicPr>
          <p:cNvPr id="26626" name="Picture 2" descr="http://www.minddisorders.com/photos/gestalt-therapy-846.jpg"/>
          <p:cNvPicPr>
            <a:picLocks noChangeAspect="1" noChangeArrowheads="1"/>
          </p:cNvPicPr>
          <p:nvPr/>
        </p:nvPicPr>
        <p:blipFill>
          <a:blip r:embed="rId2" cstate="print"/>
          <a:srcRect t="20000"/>
          <a:stretch>
            <a:fillRect/>
          </a:stretch>
        </p:blipFill>
        <p:spPr bwMode="auto">
          <a:xfrm>
            <a:off x="3352800" y="3688080"/>
            <a:ext cx="2514600" cy="301752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Group psychotherapy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Group psychotherapy </a:t>
            </a:r>
            <a:r>
              <a:rPr lang="en-US" sz="1800" b="1" dirty="0" smtClean="0">
                <a:latin typeface="+mj-lt"/>
              </a:rPr>
              <a:t>is a branch of psychotherapy intended to help people who would like to improve their ability to cope with life's difficulties and problems but in a group situation.</a:t>
            </a:r>
          </a:p>
          <a:p>
            <a:pPr algn="just"/>
            <a:r>
              <a:rPr lang="en-US" sz="1800" b="1" dirty="0" smtClean="0">
                <a:solidFill>
                  <a:srgbClr val="7030A0"/>
                </a:solidFill>
                <a:latin typeface="+mj-lt"/>
              </a:rPr>
              <a:t>In group therapy</a:t>
            </a:r>
            <a:r>
              <a:rPr lang="en-US" sz="1800" b="1" dirty="0" smtClean="0">
                <a:latin typeface="+mj-lt"/>
              </a:rPr>
              <a:t>, one or more therapists, work with a small group of clients together.</a:t>
            </a:r>
            <a:endParaRPr lang="en-US" sz="1800" b="1" dirty="0">
              <a:latin typeface="+mj-lt"/>
            </a:endParaRPr>
          </a:p>
        </p:txBody>
      </p:sp>
      <p:pic>
        <p:nvPicPr>
          <p:cNvPr id="27650" name="Picture 2" descr="http://www.drchristinekieffer.com/wp-content/uploads/2011/08/grouptherapy.jpg"/>
          <p:cNvPicPr>
            <a:picLocks noChangeAspect="1" noChangeArrowheads="1"/>
          </p:cNvPicPr>
          <p:nvPr/>
        </p:nvPicPr>
        <p:blipFill>
          <a:blip r:embed="rId2" cstate="print"/>
          <a:srcRect/>
          <a:stretch>
            <a:fillRect/>
          </a:stretch>
        </p:blipFill>
        <p:spPr bwMode="auto">
          <a:xfrm>
            <a:off x="2438400" y="3276600"/>
            <a:ext cx="4419600" cy="2932536"/>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Group psychotherapy Conti…</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latin typeface="+mj-lt"/>
              </a:rPr>
              <a:t>Practitioners </a:t>
            </a:r>
            <a:r>
              <a:rPr lang="en-US" sz="1800" b="1" dirty="0" err="1" smtClean="0">
                <a:latin typeface="+mj-lt"/>
              </a:rPr>
              <a:t>recognise</a:t>
            </a:r>
            <a:r>
              <a:rPr lang="en-US" sz="1800" b="1" dirty="0" smtClean="0">
                <a:latin typeface="+mj-lt"/>
              </a:rPr>
              <a:t> positive therapeutic benefits that could not be gained from one-on-one therapies. </a:t>
            </a:r>
          </a:p>
          <a:p>
            <a:pPr algn="just"/>
            <a:r>
              <a:rPr lang="en-US" sz="1800" b="1" dirty="0" smtClean="0">
                <a:solidFill>
                  <a:srgbClr val="7030A0"/>
                </a:solidFill>
                <a:latin typeface="+mj-lt"/>
              </a:rPr>
              <a:t>For example - </a:t>
            </a:r>
            <a:r>
              <a:rPr lang="en-US" sz="1800" b="1" dirty="0" smtClean="0">
                <a:latin typeface="+mj-lt"/>
              </a:rPr>
              <a:t>interpersonal problems are addressed well within groups. Group therapy is not based on one single psychotherapeutic theory, but many and often revolves around talking, and may also include other approaches such as psychodrama, movement work, body psychotherapy or constellations work.</a:t>
            </a:r>
          </a:p>
          <a:p>
            <a:pPr algn="just"/>
            <a:r>
              <a:rPr lang="en-US" sz="1800" b="1" dirty="0" smtClean="0">
                <a:solidFill>
                  <a:srgbClr val="7030A0"/>
                </a:solidFill>
                <a:latin typeface="+mj-lt"/>
              </a:rPr>
              <a:t>Aim: </a:t>
            </a:r>
            <a:r>
              <a:rPr lang="en-US" sz="1800" b="1" dirty="0" smtClean="0">
                <a:latin typeface="+mj-lt"/>
              </a:rPr>
              <a:t>The aim of group psychotherapy is to support the solving of emotional difficulties and encourage the personal development of the participants in the group. The combination of past experiences and experiences outside the therapeutic group, with the interactions between group members and the therapist's, becomes the material through which the therapy is conducted. </a:t>
            </a:r>
            <a:endParaRPr lang="en-US" sz="1800" b="1" dirty="0">
              <a:latin typeface="+mj-lt"/>
            </a:endParaRPr>
          </a:p>
        </p:txBody>
      </p:sp>
      <p:pic>
        <p:nvPicPr>
          <p:cNvPr id="28674" name="Picture 2" descr="http://i.telegraph.co.uk/multimedia/archive/01522/grouptherapy_1522527c.jpg"/>
          <p:cNvPicPr>
            <a:picLocks noChangeAspect="1" noChangeArrowheads="1"/>
          </p:cNvPicPr>
          <p:nvPr/>
        </p:nvPicPr>
        <p:blipFill>
          <a:blip r:embed="rId2" cstate="print"/>
          <a:srcRect/>
          <a:stretch>
            <a:fillRect/>
          </a:stretch>
        </p:blipFill>
        <p:spPr bwMode="auto">
          <a:xfrm>
            <a:off x="5334000" y="4997394"/>
            <a:ext cx="2971800" cy="1860606"/>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Psychoanalysis</a:t>
            </a:r>
            <a:endParaRPr lang="en-US" sz="3600" b="1"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latin typeface="+mj-lt"/>
              </a:rPr>
              <a:t>Developed by </a:t>
            </a:r>
            <a:r>
              <a:rPr lang="en-US" sz="1800" b="1" dirty="0" smtClean="0">
                <a:solidFill>
                  <a:srgbClr val="7030A0"/>
                </a:solidFill>
                <a:latin typeface="+mj-lt"/>
              </a:rPr>
              <a:t>Sigmund Freud</a:t>
            </a:r>
            <a:r>
              <a:rPr lang="en-US" sz="1800" b="1" dirty="0" smtClean="0">
                <a:latin typeface="+mj-lt"/>
              </a:rPr>
              <a:t>, psychoanalysis is a form of psychotherapy in which psychotherapists work with clients to understand psychological functioning and behavior.  </a:t>
            </a:r>
          </a:p>
          <a:p>
            <a:pPr algn="just"/>
            <a:r>
              <a:rPr lang="en-US" sz="1800" b="1" dirty="0" smtClean="0">
                <a:latin typeface="+mj-lt"/>
              </a:rPr>
              <a:t>It can be </a:t>
            </a:r>
            <a:r>
              <a:rPr lang="en-US" sz="1800" b="1" dirty="0" smtClean="0">
                <a:solidFill>
                  <a:srgbClr val="7030A0"/>
                </a:solidFill>
                <a:latin typeface="+mj-lt"/>
              </a:rPr>
              <a:t>used to investigate </a:t>
            </a:r>
            <a:r>
              <a:rPr lang="en-US" sz="1800" b="1" dirty="0" smtClean="0">
                <a:latin typeface="+mj-lt"/>
              </a:rPr>
              <a:t>the mind, theorize about human behavior, and treat psychological illnesses.  </a:t>
            </a:r>
          </a:p>
          <a:p>
            <a:pPr algn="just"/>
            <a:r>
              <a:rPr lang="en-US" sz="1800" b="1" dirty="0" smtClean="0">
                <a:latin typeface="+mj-lt"/>
              </a:rPr>
              <a:t>It is a </a:t>
            </a:r>
            <a:r>
              <a:rPr lang="en-US" sz="1800" b="1" dirty="0" smtClean="0">
                <a:solidFill>
                  <a:srgbClr val="7030A0"/>
                </a:solidFill>
                <a:latin typeface="+mj-lt"/>
              </a:rPr>
              <a:t>specific mind investigation technique</a:t>
            </a:r>
            <a:r>
              <a:rPr lang="en-US" sz="1800" b="1" dirty="0" smtClean="0">
                <a:latin typeface="+mj-lt"/>
              </a:rPr>
              <a:t> that usually involves the client lying on a couch, unable to see the psychotherapist.  </a:t>
            </a:r>
          </a:p>
          <a:p>
            <a:pPr algn="just"/>
            <a:r>
              <a:rPr lang="en-US" sz="1800" b="1" dirty="0" smtClean="0">
                <a:solidFill>
                  <a:srgbClr val="7030A0"/>
                </a:solidFill>
                <a:latin typeface="+mj-lt"/>
              </a:rPr>
              <a:t>Psychoanalysis </a:t>
            </a:r>
            <a:r>
              <a:rPr lang="en-US" sz="1800" b="1" dirty="0" smtClean="0">
                <a:latin typeface="+mj-lt"/>
              </a:rPr>
              <a:t>works primarily to explore the unconscious mind through the interpretation of mistakes, dreams, and symbols.</a:t>
            </a:r>
            <a:endParaRPr lang="en-US" sz="1800" b="1" dirty="0">
              <a:latin typeface="+mj-lt"/>
            </a:endParaRPr>
          </a:p>
        </p:txBody>
      </p:sp>
      <p:pic>
        <p:nvPicPr>
          <p:cNvPr id="29698" name="Picture 2" descr="http://skepdic.com/graphics/freud1.jpg"/>
          <p:cNvPicPr>
            <a:picLocks noChangeAspect="1" noChangeArrowheads="1"/>
          </p:cNvPicPr>
          <p:nvPr/>
        </p:nvPicPr>
        <p:blipFill>
          <a:blip r:embed="rId2" cstate="print"/>
          <a:srcRect/>
          <a:stretch>
            <a:fillRect/>
          </a:stretch>
        </p:blipFill>
        <p:spPr bwMode="auto">
          <a:xfrm>
            <a:off x="6400800" y="4217437"/>
            <a:ext cx="1828800" cy="2488163"/>
          </a:xfrm>
          <a:prstGeom prst="rect">
            <a:avLst/>
          </a:prstGeom>
          <a:noFill/>
        </p:spPr>
      </p:pic>
      <p:pic>
        <p:nvPicPr>
          <p:cNvPr id="29700" name="Picture 4" descr="http://t3.gstatic.com/images?q=tbn:ANd9GcTv_3KiYfYxu6G84vikcuCIN_YzAOMnTL_uxBQW8ZvZ5dL1vaUg"/>
          <p:cNvPicPr>
            <a:picLocks noChangeAspect="1" noChangeArrowheads="1"/>
          </p:cNvPicPr>
          <p:nvPr/>
        </p:nvPicPr>
        <p:blipFill>
          <a:blip r:embed="rId3" cstate="print"/>
          <a:srcRect/>
          <a:stretch>
            <a:fillRect/>
          </a:stretch>
        </p:blipFill>
        <p:spPr bwMode="auto">
          <a:xfrm>
            <a:off x="2819400" y="4572000"/>
            <a:ext cx="3352800" cy="2202924"/>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Psychoanalysis Conti…</a:t>
            </a:r>
            <a:endParaRPr lang="en-US" sz="3600" b="1" dirty="0">
              <a:solidFill>
                <a:schemeClr val="tx1"/>
              </a:solidFill>
            </a:endParaRPr>
          </a:p>
        </p:txBody>
      </p:sp>
      <p:sp>
        <p:nvSpPr>
          <p:cNvPr id="3" name="Content Placeholder 2"/>
          <p:cNvSpPr>
            <a:spLocks noGrp="1"/>
          </p:cNvSpPr>
          <p:nvPr>
            <p:ph sz="quarter" idx="1"/>
          </p:nvPr>
        </p:nvSpPr>
        <p:spPr>
          <a:xfrm>
            <a:off x="301752" y="1371600"/>
            <a:ext cx="8503920" cy="4572000"/>
          </a:xfrm>
        </p:spPr>
        <p:txBody>
          <a:bodyPr>
            <a:normAutofit/>
          </a:bodyPr>
          <a:lstStyle/>
          <a:p>
            <a:pPr algn="just">
              <a:buNone/>
            </a:pPr>
            <a:r>
              <a:rPr lang="en-US" sz="1800" b="1" dirty="0" smtClean="0">
                <a:latin typeface="+mj-lt"/>
              </a:rPr>
              <a:t>	The psychoanalytic framework stresses the importance of understanding:</a:t>
            </a:r>
          </a:p>
          <a:p>
            <a:pPr algn="just"/>
            <a:r>
              <a:rPr lang="en-US" sz="1800" b="1" dirty="0" smtClean="0">
                <a:latin typeface="+mj-lt"/>
              </a:rPr>
              <a:t>That each </a:t>
            </a:r>
            <a:r>
              <a:rPr lang="en-US" sz="1800" b="1" dirty="0" smtClean="0">
                <a:solidFill>
                  <a:srgbClr val="7030A0"/>
                </a:solidFill>
                <a:latin typeface="+mj-lt"/>
              </a:rPr>
              <a:t>individual is unique</a:t>
            </a:r>
            <a:endParaRPr lang="en-US" sz="1800" b="1" dirty="0" smtClean="0">
              <a:latin typeface="+mj-lt"/>
            </a:endParaRPr>
          </a:p>
          <a:p>
            <a:pPr algn="just"/>
            <a:r>
              <a:rPr lang="en-US" sz="1800" b="1" dirty="0" smtClean="0">
                <a:latin typeface="+mj-lt"/>
              </a:rPr>
              <a:t>That there are </a:t>
            </a:r>
            <a:r>
              <a:rPr lang="en-US" sz="1800" b="1" dirty="0" smtClean="0">
                <a:solidFill>
                  <a:srgbClr val="7030A0"/>
                </a:solidFill>
                <a:latin typeface="+mj-lt"/>
              </a:rPr>
              <a:t>factors outside of a person's awareness </a:t>
            </a:r>
            <a:r>
              <a:rPr lang="en-US" sz="1800" b="1" dirty="0" smtClean="0">
                <a:latin typeface="+mj-lt"/>
              </a:rPr>
              <a:t>(unconscious thoughts, feelings and experiences) which influence his or her thoughts and actions,</a:t>
            </a:r>
          </a:p>
          <a:p>
            <a:pPr algn="just"/>
            <a:r>
              <a:rPr lang="en-US" sz="1800" b="1" dirty="0" smtClean="0">
                <a:latin typeface="+mj-lt"/>
              </a:rPr>
              <a:t>That the </a:t>
            </a:r>
            <a:r>
              <a:rPr lang="en-US" sz="1800" b="1" dirty="0" smtClean="0">
                <a:solidFill>
                  <a:srgbClr val="7030A0"/>
                </a:solidFill>
                <a:latin typeface="+mj-lt"/>
              </a:rPr>
              <a:t>past shapes the present</a:t>
            </a:r>
          </a:p>
          <a:p>
            <a:pPr algn="just"/>
            <a:r>
              <a:rPr lang="en-US" sz="1800" b="1" dirty="0" smtClean="0">
                <a:latin typeface="+mj-lt"/>
              </a:rPr>
              <a:t>That human beings are always engaged in the </a:t>
            </a:r>
            <a:r>
              <a:rPr lang="en-US" sz="1800" b="1" dirty="0" smtClean="0">
                <a:solidFill>
                  <a:srgbClr val="7030A0"/>
                </a:solidFill>
                <a:latin typeface="+mj-lt"/>
              </a:rPr>
              <a:t>process of development throughout their lives.</a:t>
            </a:r>
          </a:p>
          <a:p>
            <a:pPr algn="ctr">
              <a:buNone/>
            </a:pPr>
            <a:r>
              <a:rPr lang="en-US" sz="1800" b="1" dirty="0" smtClean="0">
                <a:latin typeface="+mj-lt"/>
              </a:rPr>
              <a:t>	Essentially, psychoanalysis is about the story of human beings, </a:t>
            </a:r>
          </a:p>
          <a:p>
            <a:pPr algn="ctr">
              <a:buNone/>
            </a:pPr>
            <a:r>
              <a:rPr lang="en-US" sz="1800" b="1" dirty="0" smtClean="0">
                <a:latin typeface="+mj-lt"/>
              </a:rPr>
              <a:t>what motivates, inspires and sometimes cripples them, </a:t>
            </a:r>
          </a:p>
          <a:p>
            <a:pPr algn="ctr">
              <a:buNone/>
            </a:pPr>
            <a:r>
              <a:rPr lang="en-US" sz="1800" b="1" dirty="0" smtClean="0">
                <a:latin typeface="+mj-lt"/>
              </a:rPr>
              <a:t>but it looks at these phenomena and tells a story from a </a:t>
            </a:r>
          </a:p>
          <a:p>
            <a:pPr algn="ctr">
              <a:buNone/>
            </a:pPr>
            <a:r>
              <a:rPr lang="en-US" sz="1800" b="1" dirty="0" smtClean="0">
                <a:latin typeface="+mj-lt"/>
              </a:rPr>
              <a:t>unique perspective – “what lies beneath” the surface.</a:t>
            </a:r>
          </a:p>
        </p:txBody>
      </p:sp>
      <p:pic>
        <p:nvPicPr>
          <p:cNvPr id="30722" name="Picture 2" descr="http://www.all-about-psychology.com/images/psychoanalysis.jpg"/>
          <p:cNvPicPr>
            <a:picLocks noChangeAspect="1" noChangeArrowheads="1"/>
          </p:cNvPicPr>
          <p:nvPr/>
        </p:nvPicPr>
        <p:blipFill>
          <a:blip r:embed="rId2" cstate="print"/>
          <a:srcRect l="10000" t="5128" r="10000" b="17949"/>
          <a:stretch>
            <a:fillRect/>
          </a:stretch>
        </p:blipFill>
        <p:spPr bwMode="auto">
          <a:xfrm>
            <a:off x="3276600" y="5257800"/>
            <a:ext cx="2133600" cy="16002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rPr>
              <a:t>Humanistic-Existential Psychotherapy</a:t>
            </a:r>
            <a:endParaRPr lang="en-US" sz="32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Humanistic psychotherapy </a:t>
            </a:r>
            <a:r>
              <a:rPr lang="en-US" sz="1800" b="1" dirty="0" smtClean="0">
                <a:latin typeface="+mj-lt"/>
              </a:rPr>
              <a:t>is an approach which tries to do justice to the whole person including mind, body and spirit. It represents a broad range of therapeutic methods. </a:t>
            </a:r>
          </a:p>
          <a:p>
            <a:pPr algn="just"/>
            <a:r>
              <a:rPr lang="en-US" sz="1800" b="1" dirty="0" smtClean="0">
                <a:latin typeface="+mj-lt"/>
              </a:rPr>
              <a:t>Each method recognizes the </a:t>
            </a:r>
            <a:r>
              <a:rPr lang="en-US" sz="1800" b="1" dirty="0" smtClean="0">
                <a:solidFill>
                  <a:srgbClr val="7030A0"/>
                </a:solidFill>
                <a:latin typeface="+mj-lt"/>
              </a:rPr>
              <a:t>self-healing capacities </a:t>
            </a:r>
            <a:r>
              <a:rPr lang="en-US" sz="1800" b="1" dirty="0" smtClean="0">
                <a:latin typeface="+mj-lt"/>
              </a:rPr>
              <a:t>of the client. </a:t>
            </a:r>
          </a:p>
          <a:p>
            <a:pPr algn="just"/>
            <a:r>
              <a:rPr lang="en-US" sz="1800" b="1" dirty="0" smtClean="0">
                <a:latin typeface="+mj-lt"/>
              </a:rPr>
              <a:t>The </a:t>
            </a:r>
            <a:r>
              <a:rPr lang="en-US" sz="1800" b="1" dirty="0" smtClean="0">
                <a:solidFill>
                  <a:srgbClr val="7030A0"/>
                </a:solidFill>
                <a:latin typeface="+mj-lt"/>
              </a:rPr>
              <a:t>humanistic psychotherapist </a:t>
            </a:r>
            <a:r>
              <a:rPr lang="en-US" sz="1800" b="1" dirty="0" smtClean="0">
                <a:latin typeface="+mj-lt"/>
              </a:rPr>
              <a:t>works towards an authentic meeting of equals in the therapy relationship.</a:t>
            </a:r>
            <a:endParaRPr lang="en-US" sz="1800" b="1" dirty="0">
              <a:latin typeface="+mj-lt"/>
            </a:endParaRPr>
          </a:p>
        </p:txBody>
      </p:sp>
      <p:pic>
        <p:nvPicPr>
          <p:cNvPr id="32770" name="Picture 2" descr="http://t1.gstatic.com/images?q=tbn:ANd9GcS2TLA1M5JRy6ANn7IT_MOIbfa4f9y_RDflT-cLpfm0Yv2uenTs0w"/>
          <p:cNvPicPr>
            <a:picLocks noChangeAspect="1" noChangeArrowheads="1"/>
          </p:cNvPicPr>
          <p:nvPr/>
        </p:nvPicPr>
        <p:blipFill>
          <a:blip r:embed="rId2" cstate="print"/>
          <a:srcRect/>
          <a:stretch>
            <a:fillRect/>
          </a:stretch>
        </p:blipFill>
        <p:spPr bwMode="auto">
          <a:xfrm>
            <a:off x="2819400" y="3429000"/>
            <a:ext cx="3505200" cy="322059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81000" y="2057400"/>
            <a:ext cx="8503920" cy="1216152"/>
          </a:xfrm>
        </p:spPr>
        <p:txBody>
          <a:bodyPr>
            <a:normAutofit fontScale="85000" lnSpcReduction="10000"/>
          </a:bodyPr>
          <a:lstStyle/>
          <a:p>
            <a:pPr algn="ctr">
              <a:buNone/>
            </a:pPr>
            <a:r>
              <a:rPr lang="en-US" sz="6000" b="1" dirty="0" smtClean="0">
                <a:solidFill>
                  <a:srgbClr val="7030A0"/>
                </a:solidFill>
                <a:latin typeface="+mj-lt"/>
              </a:rPr>
              <a:t>Modes of Psychotherapy</a:t>
            </a:r>
          </a:p>
          <a:p>
            <a:endParaRPr lang="en-US" dirty="0">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Individual 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latin typeface="+mj-lt"/>
              </a:rPr>
              <a:t>Just like it sounds, </a:t>
            </a:r>
            <a:r>
              <a:rPr lang="en-US" sz="1800" b="1" dirty="0" smtClean="0">
                <a:solidFill>
                  <a:srgbClr val="7030A0"/>
                </a:solidFill>
                <a:latin typeface="+mj-lt"/>
              </a:rPr>
              <a:t>individual therapy </a:t>
            </a:r>
            <a:r>
              <a:rPr lang="en-US" sz="1800" b="1" dirty="0" smtClean="0">
                <a:latin typeface="+mj-lt"/>
              </a:rPr>
              <a:t>is one-to-one work between client and therapist.  </a:t>
            </a:r>
          </a:p>
          <a:p>
            <a:pPr algn="just"/>
            <a:r>
              <a:rPr lang="en-US" sz="1800" b="1" dirty="0" smtClean="0">
                <a:solidFill>
                  <a:srgbClr val="7030A0"/>
                </a:solidFill>
                <a:latin typeface="+mj-lt"/>
              </a:rPr>
              <a:t>Individual therapy </a:t>
            </a:r>
            <a:r>
              <a:rPr lang="en-US" sz="1800" b="1" dirty="0" smtClean="0">
                <a:latin typeface="+mj-lt"/>
              </a:rPr>
              <a:t>is probably the most common mode of therapy and is often used in combination with other approaches such as couples therapy or group therapy.  </a:t>
            </a:r>
          </a:p>
          <a:p>
            <a:pPr algn="just"/>
            <a:r>
              <a:rPr lang="en-US" sz="1800" b="1" dirty="0" smtClean="0">
                <a:solidFill>
                  <a:srgbClr val="7030A0"/>
                </a:solidFill>
                <a:latin typeface="+mj-lt"/>
              </a:rPr>
              <a:t>Individuals</a:t>
            </a:r>
            <a:r>
              <a:rPr lang="en-US" sz="1800" b="1" dirty="0" smtClean="0">
                <a:latin typeface="+mj-lt"/>
              </a:rPr>
              <a:t> come to therapy for a wide range of reasons including life changes, losses, psychological injury, or for a particular disorder such as anxiety or depression.  </a:t>
            </a:r>
          </a:p>
          <a:p>
            <a:pPr algn="just"/>
            <a:r>
              <a:rPr lang="en-US" sz="1800" b="1" dirty="0" smtClean="0">
                <a:latin typeface="+mj-lt"/>
              </a:rPr>
              <a:t>Some people simply want the </a:t>
            </a:r>
            <a:r>
              <a:rPr lang="en-US" sz="1800" b="1" dirty="0" smtClean="0">
                <a:solidFill>
                  <a:srgbClr val="7030A0"/>
                </a:solidFill>
                <a:latin typeface="+mj-lt"/>
              </a:rPr>
              <a:t>supportive environment </a:t>
            </a:r>
            <a:r>
              <a:rPr lang="en-US" sz="1800" b="1" dirty="0" smtClean="0">
                <a:latin typeface="+mj-lt"/>
              </a:rPr>
              <a:t>of an unbiased third party, some people want help in pursuing meaningful life direction. </a:t>
            </a:r>
            <a:endParaRPr lang="en-US" sz="1800" b="1" dirty="0">
              <a:latin typeface="+mj-lt"/>
            </a:endParaRPr>
          </a:p>
        </p:txBody>
      </p:sp>
      <p:pic>
        <p:nvPicPr>
          <p:cNvPr id="35842" name="Picture 2" descr="http://www.juliancenter.org/getattachment/Services/Counseling-Center/Individual-Therapy/Individual_Therapy.jpg.aspx"/>
          <p:cNvPicPr>
            <a:picLocks noChangeAspect="1" noChangeArrowheads="1"/>
          </p:cNvPicPr>
          <p:nvPr/>
        </p:nvPicPr>
        <p:blipFill>
          <a:blip r:embed="rId2" cstate="print"/>
          <a:srcRect/>
          <a:stretch>
            <a:fillRect/>
          </a:stretch>
        </p:blipFill>
        <p:spPr bwMode="auto">
          <a:xfrm>
            <a:off x="6781800" y="4506685"/>
            <a:ext cx="1524000" cy="2351315"/>
          </a:xfrm>
          <a:prstGeom prst="rect">
            <a:avLst/>
          </a:prstGeom>
          <a:noFill/>
        </p:spPr>
      </p:pic>
      <p:pic>
        <p:nvPicPr>
          <p:cNvPr id="35844" name="Picture 4" descr="http://www.highlandpsychological.com/images/_highland_splash_02.jpg"/>
          <p:cNvPicPr>
            <a:picLocks noChangeAspect="1" noChangeArrowheads="1"/>
          </p:cNvPicPr>
          <p:nvPr/>
        </p:nvPicPr>
        <p:blipFill>
          <a:blip r:embed="rId3" cstate="print"/>
          <a:srcRect/>
          <a:stretch>
            <a:fillRect/>
          </a:stretch>
        </p:blipFill>
        <p:spPr bwMode="auto">
          <a:xfrm>
            <a:off x="2971800" y="4876800"/>
            <a:ext cx="3733800" cy="1718397"/>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Couples 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Couples therapy </a:t>
            </a:r>
            <a:r>
              <a:rPr lang="en-US" sz="1800" b="1" dirty="0" smtClean="0">
                <a:latin typeface="+mj-lt"/>
              </a:rPr>
              <a:t>is most often used when two people have a need to address an incident or problem that has created stress in their relationship.</a:t>
            </a:r>
          </a:p>
          <a:p>
            <a:pPr algn="just"/>
            <a:r>
              <a:rPr lang="en-US" sz="1800" b="1" dirty="0" smtClean="0">
                <a:latin typeface="+mj-lt"/>
              </a:rPr>
              <a:t>It can also be used to </a:t>
            </a:r>
            <a:r>
              <a:rPr lang="en-US" sz="1800" b="1" dirty="0" smtClean="0">
                <a:solidFill>
                  <a:srgbClr val="7030A0"/>
                </a:solidFill>
                <a:latin typeface="+mj-lt"/>
              </a:rPr>
              <a:t>improve satisfactory relationships </a:t>
            </a:r>
            <a:r>
              <a:rPr lang="en-US" sz="1800" b="1" dirty="0" smtClean="0">
                <a:latin typeface="+mj-lt"/>
              </a:rPr>
              <a:t>by deepening mutual understanding.   </a:t>
            </a:r>
          </a:p>
          <a:p>
            <a:pPr algn="just"/>
            <a:r>
              <a:rPr lang="en-US" sz="1800" b="1" dirty="0" smtClean="0">
                <a:latin typeface="+mj-lt"/>
              </a:rPr>
              <a:t>The </a:t>
            </a:r>
            <a:r>
              <a:rPr lang="en-US" sz="1800" b="1" dirty="0" smtClean="0">
                <a:solidFill>
                  <a:srgbClr val="7030A0"/>
                </a:solidFill>
                <a:latin typeface="+mj-lt"/>
              </a:rPr>
              <a:t>focus</a:t>
            </a:r>
            <a:r>
              <a:rPr lang="en-US" sz="1800" b="1" dirty="0" smtClean="0">
                <a:latin typeface="+mj-lt"/>
              </a:rPr>
              <a:t> usually addresses expectations, relationship patterns, communication dynamics, and issues related to problem-solving.  Sometimes a couple's psychotherapist sees the partners individually, especially when it is important to address childhood issues that are impacting the relationship.</a:t>
            </a:r>
            <a:endParaRPr lang="en-US" sz="1800" b="1" dirty="0">
              <a:latin typeface="+mj-lt"/>
            </a:endParaRPr>
          </a:p>
        </p:txBody>
      </p:sp>
      <p:pic>
        <p:nvPicPr>
          <p:cNvPr id="37890" name="Picture 2" descr="http://4.bp.blogspot.com/-vckqSlxwLFM/UJCNgF1q4oI/AAAAAAAADDo/zaFIHXyvVSM/s1600/Marriage-Counseling.jpg"/>
          <p:cNvPicPr>
            <a:picLocks noChangeAspect="1" noChangeArrowheads="1"/>
          </p:cNvPicPr>
          <p:nvPr/>
        </p:nvPicPr>
        <p:blipFill>
          <a:blip r:embed="rId2" cstate="print"/>
          <a:srcRect t="9333"/>
          <a:stretch>
            <a:fillRect/>
          </a:stretch>
        </p:blipFill>
        <p:spPr bwMode="auto">
          <a:xfrm>
            <a:off x="3124200" y="4479561"/>
            <a:ext cx="3200400" cy="2378439"/>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Family 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Family therapy </a:t>
            </a:r>
            <a:r>
              <a:rPr lang="en-US" sz="1800" b="1" dirty="0" smtClean="0">
                <a:latin typeface="+mj-lt"/>
              </a:rPr>
              <a:t>involves two or more members of a family (couples therapy is technically a subset of family therapy).  </a:t>
            </a:r>
          </a:p>
          <a:p>
            <a:pPr algn="just"/>
            <a:r>
              <a:rPr lang="en-US" sz="1800" b="1" dirty="0" smtClean="0">
                <a:solidFill>
                  <a:srgbClr val="7030A0"/>
                </a:solidFill>
                <a:latin typeface="+mj-lt"/>
              </a:rPr>
              <a:t>Family therapy </a:t>
            </a:r>
            <a:r>
              <a:rPr lang="en-US" sz="1800" b="1" dirty="0" smtClean="0">
                <a:latin typeface="+mj-lt"/>
              </a:rPr>
              <a:t>is best used when there is a need to address problems or issues that affect family functioning when one or more family members are affected.  </a:t>
            </a:r>
          </a:p>
          <a:p>
            <a:pPr algn="just"/>
            <a:r>
              <a:rPr lang="en-US" sz="1800" b="1" dirty="0" smtClean="0">
                <a:latin typeface="+mj-lt"/>
              </a:rPr>
              <a:t>This approach to therapy focuses more on </a:t>
            </a:r>
            <a:r>
              <a:rPr lang="en-US" sz="1800" b="1" dirty="0" smtClean="0">
                <a:solidFill>
                  <a:srgbClr val="7030A0"/>
                </a:solidFill>
                <a:latin typeface="+mj-lt"/>
              </a:rPr>
              <a:t>inter-relational issues </a:t>
            </a:r>
            <a:r>
              <a:rPr lang="en-US" sz="1800" b="1" dirty="0" smtClean="0">
                <a:latin typeface="+mj-lt"/>
              </a:rPr>
              <a:t>than on an individual's internal concerns.</a:t>
            </a:r>
            <a:endParaRPr lang="en-US" sz="1800" b="1" dirty="0">
              <a:latin typeface="+mj-lt"/>
            </a:endParaRPr>
          </a:p>
        </p:txBody>
      </p:sp>
      <p:pic>
        <p:nvPicPr>
          <p:cNvPr id="38914" name="Picture 2" descr="http://www.flahec.org/hlthcareers/Images/w06MARRIAGE.JPG"/>
          <p:cNvPicPr>
            <a:picLocks noChangeAspect="1" noChangeArrowheads="1"/>
          </p:cNvPicPr>
          <p:nvPr/>
        </p:nvPicPr>
        <p:blipFill>
          <a:blip r:embed="rId2" cstate="print"/>
          <a:srcRect/>
          <a:stretch>
            <a:fillRect/>
          </a:stretch>
        </p:blipFill>
        <p:spPr bwMode="auto">
          <a:xfrm>
            <a:off x="2819400" y="3752574"/>
            <a:ext cx="3352800" cy="272111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Group Therapy</a:t>
            </a:r>
            <a:endParaRPr lang="en-US" sz="3600"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Therapy groups </a:t>
            </a:r>
            <a:r>
              <a:rPr lang="en-US" sz="1800" b="1" dirty="0" smtClean="0">
                <a:latin typeface="+mj-lt"/>
              </a:rPr>
              <a:t>can be organized around specific problems such as anxiety problems, sexual abuse, or eating disorders.  </a:t>
            </a:r>
          </a:p>
          <a:p>
            <a:pPr algn="just"/>
            <a:r>
              <a:rPr lang="en-US" sz="1800" b="1" dirty="0" smtClean="0">
                <a:latin typeface="+mj-lt"/>
              </a:rPr>
              <a:t>They also can be </a:t>
            </a:r>
            <a:r>
              <a:rPr lang="en-US" sz="1800" b="1" dirty="0" smtClean="0">
                <a:solidFill>
                  <a:srgbClr val="7030A0"/>
                </a:solidFill>
                <a:latin typeface="+mj-lt"/>
              </a:rPr>
              <a:t>organized</a:t>
            </a:r>
            <a:r>
              <a:rPr lang="en-US" sz="1800" b="1" dirty="0" smtClean="0">
                <a:latin typeface="+mj-lt"/>
              </a:rPr>
              <a:t> according to the type of client, such as adolescents, men, women, couples or parents.   </a:t>
            </a:r>
          </a:p>
          <a:p>
            <a:pPr algn="just"/>
            <a:r>
              <a:rPr lang="en-US" sz="1800" b="1" dirty="0" smtClean="0">
                <a:solidFill>
                  <a:srgbClr val="7030A0"/>
                </a:solidFill>
                <a:latin typeface="+mj-lt"/>
              </a:rPr>
              <a:t>Groups</a:t>
            </a:r>
            <a:r>
              <a:rPr lang="en-US" sz="1800" b="1" dirty="0" smtClean="0">
                <a:latin typeface="+mj-lt"/>
              </a:rPr>
              <a:t> can help lessen members' sense of isolation, provide support around a particular issue, and/or enhance relationships.  </a:t>
            </a:r>
          </a:p>
          <a:p>
            <a:pPr algn="just"/>
            <a:r>
              <a:rPr lang="en-US" sz="1800" b="1" dirty="0" smtClean="0">
                <a:solidFill>
                  <a:srgbClr val="7030A0"/>
                </a:solidFill>
                <a:latin typeface="+mj-lt"/>
              </a:rPr>
              <a:t>Group therapy </a:t>
            </a:r>
            <a:r>
              <a:rPr lang="en-US" sz="1800" b="1" dirty="0" smtClean="0">
                <a:latin typeface="+mj-lt"/>
              </a:rPr>
              <a:t>can be effective as a primary therapy or as an adjunct to other types of therapy.  It can also be a more economical mode of therapy than individual therapy.</a:t>
            </a:r>
            <a:endParaRPr lang="en-US" sz="1800" b="1" dirty="0">
              <a:latin typeface="+mj-lt"/>
            </a:endParaRPr>
          </a:p>
        </p:txBody>
      </p:sp>
      <p:pic>
        <p:nvPicPr>
          <p:cNvPr id="39938" name="Picture 2" descr="http://www.counselor.org/wp-content/uploads/2009/10/Group-Counseling.jpg"/>
          <p:cNvPicPr>
            <a:picLocks noChangeAspect="1" noChangeArrowheads="1"/>
          </p:cNvPicPr>
          <p:nvPr/>
        </p:nvPicPr>
        <p:blipFill>
          <a:blip r:embed="rId2" cstate="print"/>
          <a:srcRect/>
          <a:stretch>
            <a:fillRect/>
          </a:stretch>
        </p:blipFill>
        <p:spPr bwMode="auto">
          <a:xfrm>
            <a:off x="2590800" y="4305299"/>
            <a:ext cx="4267200" cy="2400301"/>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Confidentiality in Psychotherapy</a:t>
            </a:r>
            <a:endParaRPr lang="en-US" sz="3600" b="1" dirty="0">
              <a:solidFill>
                <a:schemeClr val="tx1"/>
              </a:solidFill>
            </a:endParaRPr>
          </a:p>
        </p:txBody>
      </p:sp>
      <p:sp>
        <p:nvSpPr>
          <p:cNvPr id="3" name="Content Placeholder 2"/>
          <p:cNvSpPr>
            <a:spLocks noGrp="1"/>
          </p:cNvSpPr>
          <p:nvPr>
            <p:ph sz="quarter" idx="1"/>
          </p:nvPr>
        </p:nvSpPr>
        <p:spPr/>
        <p:txBody>
          <a:bodyPr>
            <a:normAutofit/>
          </a:bodyPr>
          <a:lstStyle/>
          <a:p>
            <a:pPr algn="just"/>
            <a:r>
              <a:rPr lang="en-US" sz="1800" b="1" dirty="0" smtClean="0">
                <a:solidFill>
                  <a:srgbClr val="7030A0"/>
                </a:solidFill>
                <a:latin typeface="+mj-lt"/>
              </a:rPr>
              <a:t>Confidentiality</a:t>
            </a:r>
            <a:r>
              <a:rPr lang="en-US" sz="1800" b="1" dirty="0" smtClean="0">
                <a:latin typeface="+mj-lt"/>
              </a:rPr>
              <a:t> of information discussed in the course of therapy is of critical importance.  </a:t>
            </a:r>
          </a:p>
          <a:p>
            <a:pPr algn="just"/>
            <a:r>
              <a:rPr lang="en-US" sz="1800" b="1" dirty="0" smtClean="0">
                <a:latin typeface="+mj-lt"/>
              </a:rPr>
              <a:t>It is one of the </a:t>
            </a:r>
            <a:r>
              <a:rPr lang="en-US" sz="1800" b="1" dirty="0" smtClean="0">
                <a:solidFill>
                  <a:srgbClr val="7030A0"/>
                </a:solidFill>
                <a:latin typeface="+mj-lt"/>
              </a:rPr>
              <a:t>factors</a:t>
            </a:r>
            <a:r>
              <a:rPr lang="en-US" sz="1800" b="1" dirty="0" smtClean="0">
                <a:latin typeface="+mj-lt"/>
              </a:rPr>
              <a:t> that creates a psychologically safe environment within which a person can explore difficult aspects of their lives and their selves. </a:t>
            </a:r>
          </a:p>
          <a:p>
            <a:pPr algn="just"/>
            <a:r>
              <a:rPr lang="en-US" sz="1800" b="1" dirty="0" smtClean="0">
                <a:latin typeface="+mj-lt"/>
              </a:rPr>
              <a:t> If there were </a:t>
            </a:r>
            <a:r>
              <a:rPr lang="en-US" sz="1800" b="1" dirty="0" smtClean="0">
                <a:solidFill>
                  <a:srgbClr val="7030A0"/>
                </a:solidFill>
                <a:latin typeface="+mj-lt"/>
              </a:rPr>
              <a:t>no assurance of confidentiality</a:t>
            </a:r>
            <a:r>
              <a:rPr lang="en-US" sz="1800" b="1" dirty="0" smtClean="0">
                <a:latin typeface="+mj-lt"/>
              </a:rPr>
              <a:t>, most people would be reluctant to share as much about themselves and would likely derive much less benefit from therapy.</a:t>
            </a:r>
            <a:endParaRPr lang="en-US" sz="1800" b="1" dirty="0">
              <a:latin typeface="+mj-lt"/>
            </a:endParaRPr>
          </a:p>
        </p:txBody>
      </p:sp>
      <p:pic>
        <p:nvPicPr>
          <p:cNvPr id="45058" name="Picture 2" descr="http://www.voxy.co.nz/files/imagecache/news_item_image/files/confidentiality.jpg"/>
          <p:cNvPicPr>
            <a:picLocks noChangeAspect="1" noChangeArrowheads="1"/>
          </p:cNvPicPr>
          <p:nvPr/>
        </p:nvPicPr>
        <p:blipFill>
          <a:blip r:embed="rId2" cstate="print"/>
          <a:srcRect/>
          <a:stretch>
            <a:fillRect/>
          </a:stretch>
        </p:blipFill>
        <p:spPr bwMode="auto">
          <a:xfrm>
            <a:off x="2971800" y="4114800"/>
            <a:ext cx="3124200" cy="2488946"/>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Case Study</a:t>
            </a:r>
            <a:endParaRPr lang="en-US" sz="3600" b="1" dirty="0">
              <a:solidFill>
                <a:schemeClr val="tx1"/>
              </a:solidFill>
            </a:endParaRPr>
          </a:p>
        </p:txBody>
      </p:sp>
      <p:sp>
        <p:nvSpPr>
          <p:cNvPr id="3" name="Content Placeholder 2"/>
          <p:cNvSpPr>
            <a:spLocks noGrp="1"/>
          </p:cNvSpPr>
          <p:nvPr>
            <p:ph sz="quarter" idx="1"/>
          </p:nvPr>
        </p:nvSpPr>
        <p:spPr>
          <a:xfrm>
            <a:off x="1173480" y="1524000"/>
            <a:ext cx="7284720" cy="609600"/>
          </a:xfrm>
        </p:spPr>
        <p:txBody>
          <a:bodyPr>
            <a:normAutofit/>
          </a:bodyPr>
          <a:lstStyle/>
          <a:p>
            <a:pPr>
              <a:buNone/>
            </a:pPr>
            <a:r>
              <a:rPr lang="en-US" sz="1800" b="1" dirty="0" smtClean="0"/>
              <a:t>	Problem identification and solution after going through a therapy</a:t>
            </a:r>
            <a:endParaRPr lang="en-US" sz="1800" b="1" dirty="0"/>
          </a:p>
        </p:txBody>
      </p:sp>
      <p:pic>
        <p:nvPicPr>
          <p:cNvPr id="4" name="video 3.avi">
            <a:hlinkClick r:id="" action="ppaction://media"/>
          </p:cNvPr>
          <p:cNvPicPr>
            <a:picLocks noRot="1" noChangeAspect="1"/>
          </p:cNvPicPr>
          <p:nvPr>
            <a:videoFile r:link="rId1"/>
          </p:nvPr>
        </p:nvPicPr>
        <p:blipFill>
          <a:blip r:embed="rId3" cstate="print"/>
          <a:stretch>
            <a:fillRect/>
          </a:stretch>
        </p:blipFill>
        <p:spPr>
          <a:xfrm>
            <a:off x="1828800" y="2209800"/>
            <a:ext cx="5994400" cy="3371850"/>
          </a:xfrm>
          <a:prstGeom prst="rect">
            <a:avLst/>
          </a:prstGeom>
        </p:spPr>
      </p:pic>
      <p:sp>
        <p:nvSpPr>
          <p:cNvPr id="5" name="Content Placeholder 2"/>
          <p:cNvSpPr txBox="1">
            <a:spLocks/>
          </p:cNvSpPr>
          <p:nvPr/>
        </p:nvSpPr>
        <p:spPr>
          <a:xfrm>
            <a:off x="7391400" y="5638800"/>
            <a:ext cx="1069848" cy="377952"/>
          </a:xfrm>
          <a:prstGeom prst="rect">
            <a:avLst/>
          </a:prstGeom>
        </p:spPr>
        <p:txBody>
          <a:bodyPr vert="horz">
            <a:normAutofit/>
          </a:bodyPr>
          <a:lstStyle/>
          <a:p>
            <a:pPr marL="274320" marR="0" lvl="0" indent="-274320" algn="just" defTabSz="914400" rtl="0" eaLnBrk="1" fontAlgn="auto" latinLnBrk="0" hangingPunct="1">
              <a:lnSpc>
                <a:spcPct val="100000"/>
              </a:lnSpc>
              <a:spcBef>
                <a:spcPct val="20000"/>
              </a:spcBef>
              <a:spcAft>
                <a:spcPts val="0"/>
              </a:spcAft>
              <a:buClr>
                <a:schemeClr val="accent1"/>
              </a:buClr>
              <a:buSzPct val="85000"/>
              <a:tabLst/>
              <a:defRPr/>
            </a:pPr>
            <a:r>
              <a:rPr kumimoji="0" lang="en-US" sz="1800" b="1" i="0" u="none" strike="noStrike" kern="1200" cap="none" spc="0" normalizeH="0" baseline="0" noProof="0" dirty="0" smtClean="0">
                <a:ln>
                  <a:noFill/>
                </a:ln>
                <a:effectLst/>
                <a:uLnTx/>
                <a:uFillTx/>
                <a:latin typeface="+mj-lt"/>
                <a:ea typeface="+mn-ea"/>
                <a:cs typeface="+mn-cs"/>
              </a:rPr>
              <a:t>Video 3</a:t>
            </a:r>
            <a:endParaRPr kumimoji="0" lang="en-US" sz="1800" b="1" i="0" u="none" strike="noStrike" kern="1200" cap="none" spc="0" normalizeH="0" baseline="0" noProof="0" dirty="0">
              <a:ln>
                <a:noFill/>
              </a:ln>
              <a:effectLst/>
              <a:uLnTx/>
              <a:uFillTx/>
              <a:latin typeface="+mj-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9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rPr>
              <a:t>Benefits </a:t>
            </a:r>
            <a:r>
              <a:rPr lang="en-US" sz="3600" b="1" dirty="0" smtClean="0">
                <a:solidFill>
                  <a:schemeClr val="tx1"/>
                </a:solidFill>
              </a:rPr>
              <a:t>of </a:t>
            </a:r>
            <a:r>
              <a:rPr lang="en-US" sz="3600" b="1" dirty="0" smtClean="0">
                <a:solidFill>
                  <a:schemeClr val="tx1"/>
                </a:solidFill>
              </a:rPr>
              <a:t>psychotherapy</a:t>
            </a:r>
            <a:endParaRPr lang="en-US" sz="3600" dirty="0">
              <a:solidFill>
                <a:schemeClr val="tx1"/>
              </a:solidFill>
            </a:endParaRPr>
          </a:p>
        </p:txBody>
      </p:sp>
      <p:sp>
        <p:nvSpPr>
          <p:cNvPr id="3" name="Content Placeholder 2"/>
          <p:cNvSpPr>
            <a:spLocks noGrp="1"/>
          </p:cNvSpPr>
          <p:nvPr>
            <p:ph sz="quarter" idx="1"/>
          </p:nvPr>
        </p:nvSpPr>
        <p:spPr>
          <a:xfrm>
            <a:off x="381000" y="2895600"/>
            <a:ext cx="8503920" cy="2362200"/>
          </a:xfrm>
        </p:spPr>
        <p:txBody>
          <a:bodyPr>
            <a:normAutofit/>
          </a:bodyPr>
          <a:lstStyle/>
          <a:p>
            <a:pPr algn="just"/>
            <a:r>
              <a:rPr lang="en-US" sz="1800" b="1" dirty="0" smtClean="0"/>
              <a:t>Being able </a:t>
            </a:r>
            <a:r>
              <a:rPr lang="en-US" sz="1800" b="1" dirty="0" smtClean="0">
                <a:solidFill>
                  <a:srgbClr val="7030A0"/>
                </a:solidFill>
              </a:rPr>
              <a:t>to understand yourself </a:t>
            </a:r>
            <a:r>
              <a:rPr lang="en-US" sz="1800" b="1" dirty="0" smtClean="0"/>
              <a:t>and your personal goals and values better.</a:t>
            </a:r>
          </a:p>
          <a:p>
            <a:pPr algn="just"/>
            <a:r>
              <a:rPr lang="en-US" sz="1800" b="1" dirty="0" smtClean="0">
                <a:solidFill>
                  <a:srgbClr val="7030A0"/>
                </a:solidFill>
              </a:rPr>
              <a:t>Developing skills </a:t>
            </a:r>
            <a:r>
              <a:rPr lang="en-US" sz="1800" b="1" dirty="0" smtClean="0"/>
              <a:t>for improving relationships.</a:t>
            </a:r>
          </a:p>
          <a:p>
            <a:pPr algn="just"/>
            <a:r>
              <a:rPr lang="en-US" sz="1800" b="1" dirty="0" smtClean="0"/>
              <a:t>It helps the client </a:t>
            </a:r>
            <a:r>
              <a:rPr lang="en-US" sz="1800" b="1" dirty="0" smtClean="0">
                <a:solidFill>
                  <a:srgbClr val="7030A0"/>
                </a:solidFill>
              </a:rPr>
              <a:t>overcome certain problems</a:t>
            </a:r>
            <a:r>
              <a:rPr lang="en-US" sz="1800" b="1" dirty="0" smtClean="0"/>
              <a:t>, such as an eating disorder, depression, or anxiety.</a:t>
            </a:r>
          </a:p>
          <a:p>
            <a:pPr algn="just"/>
            <a:r>
              <a:rPr lang="en-US" sz="1800" b="1" dirty="0" smtClean="0">
                <a:solidFill>
                  <a:srgbClr val="7030A0"/>
                </a:solidFill>
              </a:rPr>
              <a:t>Obtaining a solution </a:t>
            </a:r>
            <a:r>
              <a:rPr lang="en-US" sz="1800" b="1" dirty="0" smtClean="0"/>
              <a:t>to the problems or concerns that made the client seek therapy.</a:t>
            </a:r>
          </a:p>
          <a:p>
            <a:pPr algn="just"/>
            <a:endParaRPr lang="en-US" sz="1800" b="1" dirty="0"/>
          </a:p>
        </p:txBody>
      </p:sp>
      <p:pic>
        <p:nvPicPr>
          <p:cNvPr id="53250" name="Picture 2" descr="http://www.movebenefits.co.uk/s/cc_images/cache_2435697323.jpg?t=1363974226"/>
          <p:cNvPicPr>
            <a:picLocks noChangeAspect="1" noChangeArrowheads="1"/>
          </p:cNvPicPr>
          <p:nvPr/>
        </p:nvPicPr>
        <p:blipFill>
          <a:blip r:embed="rId2" cstate="print"/>
          <a:srcRect t="29333" b="30667"/>
          <a:stretch>
            <a:fillRect/>
          </a:stretch>
        </p:blipFill>
        <p:spPr bwMode="auto">
          <a:xfrm>
            <a:off x="2743200" y="1752600"/>
            <a:ext cx="3810000" cy="11430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67000"/>
            <a:ext cx="6324600" cy="1752600"/>
          </a:xfrm>
        </p:spPr>
        <p:txBody>
          <a:bodyPr>
            <a:normAutofit/>
          </a:bodyPr>
          <a:lstStyle/>
          <a:p>
            <a:r>
              <a:rPr lang="en-US" sz="72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Thank You</a:t>
            </a:r>
            <a:endParaRPr lang="en-US" sz="72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216</TotalTime>
  <Words>1499</Words>
  <Application>Microsoft Office PowerPoint</Application>
  <PresentationFormat>On-screen Show (4:3)</PresentationFormat>
  <Paragraphs>182</Paragraphs>
  <Slides>40</Slides>
  <Notes>0</Notes>
  <HiddenSlides>0</HiddenSlides>
  <MMClips>3</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Civic</vt:lpstr>
      <vt:lpstr>Psychotherapy</vt:lpstr>
      <vt:lpstr>Definition</vt:lpstr>
      <vt:lpstr>What is Psychotherapy?</vt:lpstr>
      <vt:lpstr>Treatment through Psychotherapy</vt:lpstr>
      <vt:lpstr>Treatment through Psychotherapy Conti…</vt:lpstr>
      <vt:lpstr>Mental Health and Psychotherapy</vt:lpstr>
      <vt:lpstr>Why do people consider using psychotherapy?</vt:lpstr>
      <vt:lpstr>Characteristics common for all psychotherapies</vt:lpstr>
      <vt:lpstr>Who seeks therapy?</vt:lpstr>
      <vt:lpstr>Nature of the Psychotherapy Relationship</vt:lpstr>
      <vt:lpstr>Nature of Psychotherapy Communication</vt:lpstr>
      <vt:lpstr>What does psychotherapy treat?</vt:lpstr>
      <vt:lpstr>Slide 13</vt:lpstr>
      <vt:lpstr>Psychodynamic Therapy</vt:lpstr>
      <vt:lpstr>Interpersonal Therapy</vt:lpstr>
      <vt:lpstr>Slide 16</vt:lpstr>
      <vt:lpstr>Behavioural therapy</vt:lpstr>
      <vt:lpstr>Behavioural therapy Conti…</vt:lpstr>
      <vt:lpstr>Cognitive analytical therapy</vt:lpstr>
      <vt:lpstr>Cognitive analytical therapy Conti…</vt:lpstr>
      <vt:lpstr>Slide 21</vt:lpstr>
      <vt:lpstr>Cognitive behavioural therapy (CBT)</vt:lpstr>
      <vt:lpstr>Cognitive behavioural therapy Conti…</vt:lpstr>
      <vt:lpstr>Slide 24</vt:lpstr>
      <vt:lpstr>Gestalt therapy</vt:lpstr>
      <vt:lpstr>Gestalt therapy Conti…</vt:lpstr>
      <vt:lpstr>Group psychotherapy</vt:lpstr>
      <vt:lpstr>Group psychotherapy Conti…</vt:lpstr>
      <vt:lpstr>Psychoanalysis</vt:lpstr>
      <vt:lpstr>Psychoanalysis Conti…</vt:lpstr>
      <vt:lpstr>Humanistic-Existential Psychotherapy</vt:lpstr>
      <vt:lpstr>Slide 32</vt:lpstr>
      <vt:lpstr>Individual Therapy</vt:lpstr>
      <vt:lpstr>Couples Therapy</vt:lpstr>
      <vt:lpstr>Family Therapy</vt:lpstr>
      <vt:lpstr>Group Therapy</vt:lpstr>
      <vt:lpstr>Confidentiality in Psychotherapy</vt:lpstr>
      <vt:lpstr>Case Study</vt:lpstr>
      <vt:lpstr>Benefits of psychotherapy</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Psychotherapy</dc:title>
  <dc:creator>3D-GIT</dc:creator>
  <cp:lastModifiedBy>3D-GIT</cp:lastModifiedBy>
  <cp:revision>227</cp:revision>
  <dcterms:created xsi:type="dcterms:W3CDTF">2013-04-04T05:30:37Z</dcterms:created>
  <dcterms:modified xsi:type="dcterms:W3CDTF">2013-04-05T05:25:15Z</dcterms:modified>
</cp:coreProperties>
</file>