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6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319" r:id="rId10"/>
    <p:sldId id="272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316" r:id="rId22"/>
    <p:sldId id="317" r:id="rId23"/>
    <p:sldId id="318" r:id="rId24"/>
    <p:sldId id="273" r:id="rId25"/>
    <p:sldId id="274" r:id="rId26"/>
    <p:sldId id="275" r:id="rId27"/>
    <p:sldId id="276" r:id="rId28"/>
    <p:sldId id="277" r:id="rId29"/>
    <p:sldId id="320" r:id="rId30"/>
    <p:sldId id="279" r:id="rId31"/>
    <p:sldId id="280" r:id="rId32"/>
    <p:sldId id="278" r:id="rId33"/>
    <p:sldId id="281" r:id="rId34"/>
    <p:sldId id="32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322" r:id="rId46"/>
    <p:sldId id="292" r:id="rId47"/>
    <p:sldId id="293" r:id="rId48"/>
    <p:sldId id="294" r:id="rId49"/>
    <p:sldId id="295" r:id="rId50"/>
    <p:sldId id="305" r:id="rId51"/>
    <p:sldId id="298" r:id="rId52"/>
    <p:sldId id="323" r:id="rId53"/>
    <p:sldId id="299" r:id="rId54"/>
    <p:sldId id="300" r:id="rId55"/>
    <p:sldId id="301" r:id="rId56"/>
    <p:sldId id="302" r:id="rId57"/>
    <p:sldId id="303" r:id="rId58"/>
    <p:sldId id="304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229104-7851-4AEB-816D-5FED711BA9F8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37F654-C9AE-4AE0-A182-29AB29990C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7F654-C9AE-4AE0-A182-29AB29990CE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7F654-C9AE-4AE0-A182-29AB29990CE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7F654-C9AE-4AE0-A182-29AB29990CE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7F654-C9AE-4AE0-A182-29AB29990CE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7F654-C9AE-4AE0-A182-29AB29990CE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7F654-C9AE-4AE0-A182-29AB29990CE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7F654-C9AE-4AE0-A182-29AB29990CE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7F654-C9AE-4AE0-A182-29AB29990CE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7F654-C9AE-4AE0-A182-29AB29990CE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7F654-C9AE-4AE0-A182-29AB29990CE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7F654-C9AE-4AE0-A182-29AB29990CE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7F654-C9AE-4AE0-A182-29AB29990CE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7F654-C9AE-4AE0-A182-29AB29990CE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7F654-C9AE-4AE0-A182-29AB29990CE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82DE7-FDBF-4369-BDD9-1DE797890AB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82DE7-FDBF-4369-BDD9-1DE797890AB8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82DE7-FDBF-4369-BDD9-1DE797890AB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82DE7-FDBF-4369-BDD9-1DE797890AB8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82DE7-FDBF-4369-BDD9-1DE797890AB8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82DE7-FDBF-4369-BDD9-1DE797890AB8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82DE7-FDBF-4369-BDD9-1DE797890AB8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82DE7-FDBF-4369-BDD9-1DE797890AB8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82DE7-FDBF-4369-BDD9-1DE797890AB8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7F654-C9AE-4AE0-A182-29AB29990CE3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7F654-C9AE-4AE0-A182-29AB29990CE3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7F654-C9AE-4AE0-A182-29AB29990CE3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7F654-C9AE-4AE0-A182-29AB29990CE3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7F654-C9AE-4AE0-A182-29AB29990CE3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312723-93DB-4BA4-B3B2-80B4858A954F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EEB06-527B-4B41-BB30-5F080835F0A5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DBB1E0B-5AE8-493E-BABF-46AB7DCDD888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B56CE7F-C4B1-45B6-8BCA-2B3CB4C7FB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1E0B-5AE8-493E-BABF-46AB7DCDD888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CE7F-C4B1-45B6-8BCA-2B3CB4C7FB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1E0B-5AE8-493E-BABF-46AB7DCDD888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CE7F-C4B1-45B6-8BCA-2B3CB4C7FB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1E0B-5AE8-493E-BABF-46AB7DCDD888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CE7F-C4B1-45B6-8BCA-2B3CB4C7FB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DBB1E0B-5AE8-493E-BABF-46AB7DCDD888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B56CE7F-C4B1-45B6-8BCA-2B3CB4C7FB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FDBB1E0B-5AE8-493E-BABF-46AB7DCDD888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B56CE7F-C4B1-45B6-8BCA-2B3CB4C7FB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1E0B-5AE8-493E-BABF-46AB7DCDD888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CE7F-C4B1-45B6-8BCA-2B3CB4C7FB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1E0B-5AE8-493E-BABF-46AB7DCDD888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CE7F-C4B1-45B6-8BCA-2B3CB4C7FB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1E0B-5AE8-493E-BABF-46AB7DCDD888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CE7F-C4B1-45B6-8BCA-2B3CB4C7FB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1E0B-5AE8-493E-BABF-46AB7DCDD888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CE7F-C4B1-45B6-8BCA-2B3CB4C7FB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B1E0B-5AE8-493E-BABF-46AB7DCDD888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CE7F-C4B1-45B6-8BCA-2B3CB4C7FB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FDBB1E0B-5AE8-493E-BABF-46AB7DCDD888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B56CE7F-C4B1-45B6-8BCA-2B3CB4C7FBB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.tr/imgres?imgurl=http://i72.photobucket.com/albums/i199/hoofpoopants/straightjacket.jpg&amp;imgrefurl=http://hessa21.wordpress.com/2009/02/18/&amp;usg=__mfgwrcQM4sNXJTekFswnvnHFT_I=&amp;h=323&amp;w=427&amp;sz=48&amp;hl=tr&amp;start=162&amp;tbnid=qFkoFbE39SrFUM:&amp;tbnh=95&amp;tbnw=126&amp;prev=/images?q=MENTAL+illnesses&amp;gbv=2&amp;ndsp=20&amp;hl=tr&amp;sa=N&amp;start=160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Ropbox%20Data\Psychology%20Lectures\Abnormal%20Behavior%20Lecture\Video%201-Abnormal%20Behavior.mp4" TargetMode="Externa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gif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4.xml"/><Relationship Id="rId1" Type="http://schemas.openxmlformats.org/officeDocument/2006/relationships/video" Target="file:///D:\DRopbox%20Data\Psychology%20Lectures\Abnormal%20Behavior%20Lecture\Video%202-Anxiety.mp4" TargetMode="External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image" Target="../media/image27.gif"/><Relationship Id="rId4" Type="http://schemas.openxmlformats.org/officeDocument/2006/relationships/image" Target="../media/image26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4.xml"/><Relationship Id="rId1" Type="http://schemas.openxmlformats.org/officeDocument/2006/relationships/video" Target="file:///D:\DRopbox%20Data\Psychology%20Lectures\Abnormal%20Behavior%20Lecture\Video%203-Obsessive%20Compulsive%20Disorder.mp4" TargetMode="External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jpeg"/><Relationship Id="rId4" Type="http://schemas.openxmlformats.org/officeDocument/2006/relationships/image" Target="../media/image37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gif"/><Relationship Id="rId3" Type="http://schemas.openxmlformats.org/officeDocument/2006/relationships/image" Target="../media/image41.gif"/><Relationship Id="rId7" Type="http://schemas.openxmlformats.org/officeDocument/2006/relationships/image" Target="../media/image45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gif"/><Relationship Id="rId5" Type="http://schemas.openxmlformats.org/officeDocument/2006/relationships/image" Target="../media/image43.gif"/><Relationship Id="rId4" Type="http://schemas.openxmlformats.org/officeDocument/2006/relationships/image" Target="../media/image42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4.xml"/><Relationship Id="rId1" Type="http://schemas.openxmlformats.org/officeDocument/2006/relationships/video" Target="file:///D:\DRopbox%20Data\Psychology%20Lectures\Abnormal%20Behavior%20Lecture\Video%204-Depression.mp4" TargetMode="External"/><Relationship Id="rId4" Type="http://schemas.openxmlformats.org/officeDocument/2006/relationships/image" Target="../media/image1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gif"/><Relationship Id="rId5" Type="http://schemas.openxmlformats.org/officeDocument/2006/relationships/image" Target="../media/image53.gif"/><Relationship Id="rId4" Type="http://schemas.openxmlformats.org/officeDocument/2006/relationships/image" Target="../media/image52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4.xml"/><Relationship Id="rId1" Type="http://schemas.openxmlformats.org/officeDocument/2006/relationships/video" Target="file:///D:\DRopbox%20Data\Psychology%20Lectures\Abnormal%20Behavior%20Lecture\Video%205-schizophrenia.mp4" TargetMode="External"/><Relationship Id="rId4" Type="http://schemas.openxmlformats.org/officeDocument/2006/relationships/image" Target="../media/image1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5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Abnormal Behavior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38800" y="4191000"/>
            <a:ext cx="3124200" cy="1281662"/>
          </a:xfrm>
        </p:spPr>
        <p:txBody>
          <a:bodyPr/>
          <a:lstStyle/>
          <a:p>
            <a:pPr algn="ctr"/>
            <a:r>
              <a:rPr lang="en-US" dirty="0" smtClean="0"/>
              <a:t>Presented by</a:t>
            </a:r>
          </a:p>
          <a:p>
            <a:pPr algn="ctr"/>
            <a:r>
              <a:rPr lang="en-US" dirty="0" smtClean="0"/>
              <a:t>Clinical Psychologist</a:t>
            </a:r>
          </a:p>
          <a:p>
            <a:pPr algn="ctr"/>
            <a:r>
              <a:rPr lang="en-US" dirty="0" smtClean="0"/>
              <a:t>SADAF SAJJAD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Abnormal Behavior?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6248400" cy="4325112"/>
          </a:xfrm>
        </p:spPr>
        <p:txBody>
          <a:bodyPr>
            <a:normAutofit/>
          </a:bodyPr>
          <a:lstStyle/>
          <a:p>
            <a:pPr marL="365760" lvl="1" indent="-256032" algn="just">
              <a:buClr>
                <a:schemeClr val="accent3"/>
              </a:buClr>
              <a:buFont typeface="Georgia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Actions, thoughts, and feelings harmful to a person or others; experiencing discomfort enough to not function </a:t>
            </a:r>
          </a:p>
          <a:p>
            <a:pPr marL="365760" lvl="1" indent="-256032" algn="just">
              <a:buClr>
                <a:schemeClr val="accent3"/>
              </a:buClr>
              <a:buFont typeface="Georgia"/>
              <a:buChar char="•"/>
            </a:pPr>
            <a:endParaRPr lang="en-US" sz="1800" dirty="0" smtClean="0">
              <a:solidFill>
                <a:schemeClr val="tx1"/>
              </a:solidFill>
            </a:endParaRPr>
          </a:p>
          <a:p>
            <a:pPr algn="just"/>
            <a:r>
              <a:rPr lang="en-US" sz="1800" dirty="0" smtClean="0"/>
              <a:t>The abnormal behavior leads to psychological disorder</a:t>
            </a:r>
          </a:p>
          <a:p>
            <a:pPr algn="just"/>
            <a:endParaRPr lang="en-US" sz="1800" dirty="0" smtClean="0"/>
          </a:p>
          <a:p>
            <a:pPr algn="just"/>
            <a:r>
              <a:rPr lang="en-US" sz="1800" dirty="0" smtClean="0"/>
              <a:t>a “harmful dysfunction” in which behavior is judged to be:</a:t>
            </a:r>
          </a:p>
          <a:p>
            <a:pPr algn="just"/>
            <a:endParaRPr lang="en-US" sz="1800" dirty="0" smtClean="0"/>
          </a:p>
          <a:p>
            <a:pPr lvl="2" algn="just"/>
            <a:r>
              <a:rPr lang="en-US" sz="1800" dirty="0" smtClean="0">
                <a:solidFill>
                  <a:schemeClr val="tx1"/>
                </a:solidFill>
              </a:rPr>
              <a:t>atypical--not enough in itself</a:t>
            </a:r>
          </a:p>
          <a:p>
            <a:pPr lvl="2" algn="just"/>
            <a:r>
              <a:rPr lang="en-US" sz="1800" dirty="0" smtClean="0">
                <a:solidFill>
                  <a:schemeClr val="tx1"/>
                </a:solidFill>
              </a:rPr>
              <a:t>disturbing--varies with time and culture</a:t>
            </a:r>
          </a:p>
          <a:p>
            <a:pPr lvl="2" algn="just"/>
            <a:r>
              <a:rPr lang="en-US" sz="1800" dirty="0" smtClean="0">
                <a:solidFill>
                  <a:schemeClr val="tx1"/>
                </a:solidFill>
              </a:rPr>
              <a:t>maladaptive--harmful</a:t>
            </a:r>
          </a:p>
          <a:p>
            <a:pPr lvl="2" algn="just"/>
            <a:r>
              <a:rPr lang="en-US" sz="1800" dirty="0" smtClean="0">
                <a:solidFill>
                  <a:schemeClr val="tx1"/>
                </a:solidFill>
              </a:rPr>
              <a:t>unjustifiable--sometimes there’s a good reason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2743200"/>
            <a:ext cx="2057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Psychologically Abnormal?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Four D’s</a:t>
            </a:r>
          </a:p>
          <a:p>
            <a:pPr lvl="3"/>
            <a:r>
              <a:rPr lang="en-US" sz="2800" dirty="0" smtClean="0">
                <a:solidFill>
                  <a:schemeClr val="tx1"/>
                </a:solidFill>
              </a:rPr>
              <a:t>Deviance</a:t>
            </a:r>
          </a:p>
          <a:p>
            <a:pPr lvl="3"/>
            <a:r>
              <a:rPr lang="en-US" sz="2800" dirty="0" smtClean="0">
                <a:solidFill>
                  <a:schemeClr val="tx1"/>
                </a:solidFill>
              </a:rPr>
              <a:t>Distress</a:t>
            </a:r>
          </a:p>
          <a:p>
            <a:pPr lvl="3"/>
            <a:r>
              <a:rPr lang="en-US" sz="2800" dirty="0" smtClean="0">
                <a:solidFill>
                  <a:schemeClr val="tx1"/>
                </a:solidFill>
              </a:rPr>
              <a:t>Dysfunction </a:t>
            </a:r>
          </a:p>
          <a:p>
            <a:pPr lvl="3"/>
            <a:r>
              <a:rPr lang="en-US" sz="2800" dirty="0" smtClean="0">
                <a:solidFill>
                  <a:schemeClr val="tx1"/>
                </a:solidFill>
              </a:rPr>
              <a:t>Danger</a:t>
            </a:r>
          </a:p>
          <a:p>
            <a:endParaRPr lang="en-US" dirty="0"/>
          </a:p>
        </p:txBody>
      </p:sp>
      <p:pic>
        <p:nvPicPr>
          <p:cNvPr id="1026" name="Picture 2" descr="C:\Users\3D\Downloads\odd-one-ou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2286000"/>
            <a:ext cx="1981200" cy="1924595"/>
          </a:xfrm>
          <a:prstGeom prst="rect">
            <a:avLst/>
          </a:prstGeom>
          <a:noFill/>
        </p:spPr>
      </p:pic>
      <p:pic>
        <p:nvPicPr>
          <p:cNvPr id="1027" name="Picture 3" descr="C:\Users\3D\Downloads\images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4419600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249424"/>
            <a:ext cx="8610600" cy="4325112"/>
          </a:xfrm>
        </p:spPr>
        <p:txBody>
          <a:bodyPr>
            <a:normAutofit/>
          </a:bodyPr>
          <a:lstStyle/>
          <a:p>
            <a:pPr lvl="1"/>
            <a:endParaRPr lang="en-US" sz="2000" dirty="0" smtClean="0">
              <a:solidFill>
                <a:schemeClr val="tx1"/>
              </a:solidFill>
            </a:endParaRPr>
          </a:p>
          <a:p>
            <a:pPr lvl="1"/>
            <a:endParaRPr lang="en-US" sz="2000" dirty="0" smtClean="0">
              <a:solidFill>
                <a:schemeClr val="tx1"/>
              </a:solidFill>
            </a:endParaRP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Deviance from or violation of a society’s ideas about proper function.</a:t>
            </a:r>
          </a:p>
          <a:p>
            <a:pPr lvl="1"/>
            <a:endParaRPr lang="en-US" sz="2000" dirty="0" smtClean="0">
              <a:solidFill>
                <a:schemeClr val="tx1"/>
              </a:solidFill>
            </a:endParaRPr>
          </a:p>
          <a:p>
            <a:pPr lvl="2"/>
            <a:r>
              <a:rPr lang="en-US" sz="2000" dirty="0" smtClean="0">
                <a:solidFill>
                  <a:schemeClr val="tx1"/>
                </a:solidFill>
              </a:rPr>
              <a:t>Norms- a society’s explicit and implicit rules for proper conduct.</a:t>
            </a:r>
          </a:p>
          <a:p>
            <a:pPr lvl="2"/>
            <a:r>
              <a:rPr lang="en-US" sz="2000" dirty="0" smtClean="0">
                <a:solidFill>
                  <a:schemeClr val="tx1"/>
                </a:solidFill>
              </a:rPr>
              <a:t>Culture- a society’s shared rules that govern the behavior of its members, common history, values, beliefs, habits, skills, technology, and arts.</a:t>
            </a:r>
          </a:p>
          <a:p>
            <a:pPr lvl="2"/>
            <a:endParaRPr lang="en-US" sz="2000" dirty="0" smtClean="0">
              <a:solidFill>
                <a:schemeClr val="tx1"/>
              </a:solidFill>
            </a:endParaRP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Includes a valuation aspect which varies from culture to culture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3D\Downloads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762000"/>
            <a:ext cx="2428875" cy="1876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249424"/>
            <a:ext cx="8610600" cy="1408176"/>
          </a:xfrm>
        </p:spPr>
        <p:txBody>
          <a:bodyPr>
            <a:normAutofit/>
          </a:bodyPr>
          <a:lstStyle/>
          <a:p>
            <a:pPr lvl="1"/>
            <a:endParaRPr lang="en-US" sz="2000" dirty="0" smtClean="0">
              <a:solidFill>
                <a:schemeClr val="tx1"/>
              </a:solidFill>
            </a:endParaRPr>
          </a:p>
          <a:p>
            <a:pPr lvl="1"/>
            <a:r>
              <a:rPr lang="en-US" sz="2000" dirty="0" smtClean="0">
                <a:solidFill>
                  <a:schemeClr val="tx1"/>
                </a:solidFill>
              </a:rPr>
              <a:t>If behaviors cause the pain or discomfort (psychological or physical), then they are abnormal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3074" name="Picture 2" descr="C:\Users\3D\Downloads\Distress_Bright_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3962400"/>
            <a:ext cx="4267200" cy="2105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Dysfunctional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819400"/>
            <a:ext cx="8610600" cy="3236976"/>
          </a:xfrm>
        </p:spPr>
        <p:txBody>
          <a:bodyPr>
            <a:normAutofit/>
          </a:bodyPr>
          <a:lstStyle/>
          <a:p>
            <a:pPr lvl="1"/>
            <a:endParaRPr lang="en-US" sz="2000" dirty="0" smtClean="0">
              <a:solidFill>
                <a:schemeClr val="tx1"/>
              </a:solidFill>
            </a:endParaRPr>
          </a:p>
          <a:p>
            <a:pPr marL="635508" lvl="1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</a:pPr>
            <a:r>
              <a:rPr lang="en-US" sz="2000" dirty="0" smtClean="0">
                <a:solidFill>
                  <a:schemeClr val="tx1"/>
                </a:solidFill>
                <a:cs typeface="Times New Roman" pitchFamily="18" charset="0"/>
              </a:rPr>
              <a:t>Patterns of behavior which interfere with normal daily routines, such as one’s social, occupational, and emotional functioning causing significant distress</a:t>
            </a:r>
          </a:p>
          <a:p>
            <a:pPr marL="635508" lvl="1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</a:pPr>
            <a:endParaRPr lang="en-US" sz="2000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 marL="635508" lvl="1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</a:pPr>
            <a:r>
              <a:rPr lang="en-US" sz="2000" dirty="0" smtClean="0">
                <a:solidFill>
                  <a:schemeClr val="tx1"/>
                </a:solidFill>
              </a:rPr>
              <a:t>Inability/loss of ability to perform one’s normal roles</a:t>
            </a:r>
            <a:r>
              <a:rPr lang="en-US" altLang="ko-KR" sz="2000" dirty="0" smtClean="0">
                <a:solidFill>
                  <a:schemeClr val="tx1"/>
                </a:solidFill>
                <a:ea typeface="Gulim" pitchFamily="34" charset="-127"/>
              </a:rPr>
              <a:t>.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1008126" lvl="2" indent="-285750">
              <a:lnSpc>
                <a:spcPct val="90000"/>
              </a:lnSpc>
              <a:spcBef>
                <a:spcPct val="20000"/>
              </a:spcBef>
            </a:pPr>
            <a:r>
              <a:rPr lang="en-US" sz="2000" dirty="0" smtClean="0">
                <a:solidFill>
                  <a:schemeClr val="tx1"/>
                </a:solidFill>
              </a:rPr>
              <a:t>Compare performance with requirements for a role</a:t>
            </a:r>
          </a:p>
          <a:p>
            <a:pPr marL="1008126" lvl="2" indent="-285750">
              <a:lnSpc>
                <a:spcPct val="90000"/>
              </a:lnSpc>
              <a:spcBef>
                <a:spcPct val="20000"/>
              </a:spcBef>
            </a:pPr>
            <a:r>
              <a:rPr lang="en-US" sz="2000" dirty="0" smtClean="0">
                <a:solidFill>
                  <a:schemeClr val="tx1"/>
                </a:solidFill>
              </a:rPr>
              <a:t>Compare performance with potential</a:t>
            </a:r>
          </a:p>
          <a:p>
            <a:pPr lvl="1">
              <a:buNone/>
            </a:pPr>
            <a:endParaRPr lang="en-US" sz="2000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 lvl="1"/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9" descr="straightjacket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762000"/>
            <a:ext cx="2249050" cy="2303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Dangerous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09800"/>
            <a:ext cx="8610600" cy="1905000"/>
          </a:xfrm>
        </p:spPr>
        <p:txBody>
          <a:bodyPr>
            <a:normAutofit/>
          </a:bodyPr>
          <a:lstStyle/>
          <a:p>
            <a:pPr lvl="1"/>
            <a:r>
              <a:rPr lang="en-US" sz="2400" dirty="0" smtClean="0">
                <a:solidFill>
                  <a:schemeClr val="tx1"/>
                </a:solidFill>
              </a:rPr>
              <a:t>Behavior that becomes dangerous to self or others</a:t>
            </a:r>
            <a:r>
              <a:rPr lang="en-US" sz="2000" dirty="0" smtClean="0"/>
              <a:t>.</a:t>
            </a:r>
          </a:p>
          <a:p>
            <a:pPr lvl="1"/>
            <a:endParaRPr lang="en-US" sz="2000" dirty="0" smtClean="0">
              <a:solidFill>
                <a:schemeClr val="tx1"/>
              </a:solidFill>
            </a:endParaRPr>
          </a:p>
          <a:p>
            <a:pPr lvl="1"/>
            <a:r>
              <a:rPr lang="en-US" sz="2400" dirty="0" smtClean="0">
                <a:solidFill>
                  <a:schemeClr val="tx1"/>
                </a:solidFill>
                <a:cs typeface="Times New Roman" pitchFamily="18" charset="0"/>
              </a:rPr>
              <a:t>Result from intense emotional states or may signal the presence of a psychological disorder</a:t>
            </a:r>
          </a:p>
          <a:p>
            <a:pPr marL="635508" lvl="1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</a:pPr>
            <a:endParaRPr lang="en-US" sz="2000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 lvl="1">
              <a:buNone/>
            </a:pPr>
            <a:endParaRPr lang="en-US" sz="2000" dirty="0" smtClean="0">
              <a:solidFill>
                <a:schemeClr val="tx1"/>
              </a:solidFill>
              <a:cs typeface="Times New Roman" pitchFamily="18" charset="0"/>
            </a:endParaRPr>
          </a:p>
          <a:p>
            <a:pPr lvl="1"/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6" name="Picture 4" descr="C:\Users\3D\Downloads\0511-1008-1202-4120_Angry_Man_Throttling_Another_Man_clipart_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4114800"/>
            <a:ext cx="3124200" cy="2362200"/>
          </a:xfrm>
          <a:prstGeom prst="rect">
            <a:avLst/>
          </a:prstGeom>
          <a:noFill/>
        </p:spPr>
      </p:pic>
      <p:pic>
        <p:nvPicPr>
          <p:cNvPr id="1026" name="Picture 2" descr="C:\Users\3D\Downloads\443465-Royalty-Free-RF-Clip-Art-Illustration-Of-A-Cartoon-Damsel-In-Distressed-Tied-To-Railroad-Track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4038600"/>
            <a:ext cx="2819400" cy="24246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/>
          <a:lstStyle/>
          <a:p>
            <a:r>
              <a:rPr lang="en-US" dirty="0" smtClean="0"/>
              <a:t>Definition of Abnormal Behavior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429000" y="3429000"/>
            <a:ext cx="2438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Abnormal Behavior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943600" y="3962400"/>
            <a:ext cx="990600" cy="6858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0800000" flipV="1">
            <a:off x="2133600" y="3962400"/>
            <a:ext cx="1143000" cy="6858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457200" y="4648200"/>
            <a:ext cx="25146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Emotional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Distress </a:t>
            </a:r>
          </a:p>
        </p:txBody>
      </p:sp>
      <p:sp>
        <p:nvSpPr>
          <p:cNvPr id="8" name="Oval 7"/>
          <p:cNvSpPr/>
          <p:nvPr/>
        </p:nvSpPr>
        <p:spPr>
          <a:xfrm>
            <a:off x="6248400" y="4648200"/>
            <a:ext cx="24384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Interferes with daily functioning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895600" y="3124200"/>
            <a:ext cx="685800" cy="4572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457200" y="2209800"/>
            <a:ext cx="2590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Inconsistent with societal norms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5486400" y="3048000"/>
            <a:ext cx="838200" cy="4572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6324600" y="2209800"/>
            <a:ext cx="23622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Inconsistent with cultural norms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4000501" y="4991100"/>
            <a:ext cx="990600" cy="3175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3276600" y="5486400"/>
            <a:ext cx="25146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Inconsistent with developmental norms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Abnormal Behavior</a:t>
            </a:r>
            <a:endParaRPr lang="en-US" dirty="0"/>
          </a:p>
        </p:txBody>
      </p:sp>
      <p:pic>
        <p:nvPicPr>
          <p:cNvPr id="4" name="Video 1-Abnormal Behavior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048000" y="3268663"/>
            <a:ext cx="3048000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91400" y="5715000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Video 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Theories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Abnormal behavior was evil spirits trying to get out.</a:t>
            </a:r>
          </a:p>
          <a:p>
            <a:r>
              <a:rPr lang="en-US" sz="2400" dirty="0" err="1" smtClean="0"/>
              <a:t>Trephining</a:t>
            </a:r>
            <a:r>
              <a:rPr lang="en-US" sz="2400" dirty="0" smtClean="0"/>
              <a:t> was often used.</a:t>
            </a:r>
          </a:p>
          <a:p>
            <a:endParaRPr lang="en-US" dirty="0"/>
          </a:p>
        </p:txBody>
      </p:sp>
      <p:pic>
        <p:nvPicPr>
          <p:cNvPr id="5" name="Picture 4" descr="image641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733800"/>
            <a:ext cx="38862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peter_treveris_-_engraving_of_trepanation_for_handywarke_of_surgeri_1525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4648200"/>
            <a:ext cx="17145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6" descr="spook_reaching_out_hg_clr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6096000" y="2819400"/>
            <a:ext cx="3333750" cy="2886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Models of Abnormality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Biological/Biomedical</a:t>
            </a:r>
          </a:p>
          <a:p>
            <a:pPr lvl="1">
              <a:lnSpc>
                <a:spcPct val="150000"/>
              </a:lnSpc>
            </a:pPr>
            <a:r>
              <a:rPr lang="en-US" sz="1900" dirty="0" smtClean="0">
                <a:solidFill>
                  <a:schemeClr val="tx1"/>
                </a:solidFill>
              </a:rPr>
              <a:t>Emphasizes biological processes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Psychodynamic</a:t>
            </a:r>
          </a:p>
          <a:p>
            <a:pPr lvl="1">
              <a:lnSpc>
                <a:spcPct val="150000"/>
              </a:lnSpc>
            </a:pPr>
            <a:r>
              <a:rPr lang="en-US" sz="1900" dirty="0" smtClean="0">
                <a:solidFill>
                  <a:schemeClr val="tx1"/>
                </a:solidFill>
              </a:rPr>
              <a:t>Emphasizes unconscious emotional processes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Cognitive</a:t>
            </a:r>
          </a:p>
          <a:p>
            <a:pPr lvl="1">
              <a:lnSpc>
                <a:spcPct val="150000"/>
              </a:lnSpc>
            </a:pPr>
            <a:r>
              <a:rPr lang="en-US" sz="1900" dirty="0" smtClean="0">
                <a:solidFill>
                  <a:schemeClr val="tx1"/>
                </a:solidFill>
              </a:rPr>
              <a:t>Emphasizes semi-conscious thinking processes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Behavioral</a:t>
            </a:r>
          </a:p>
          <a:p>
            <a:pPr lvl="1">
              <a:lnSpc>
                <a:spcPct val="150000"/>
              </a:lnSpc>
            </a:pPr>
            <a:r>
              <a:rPr lang="en-US" sz="1900" dirty="0" smtClean="0">
                <a:solidFill>
                  <a:schemeClr val="tx1"/>
                </a:solidFill>
              </a:rPr>
              <a:t>Emphasizes learning processes</a:t>
            </a:r>
          </a:p>
          <a:p>
            <a:endParaRPr lang="en-US" dirty="0"/>
          </a:p>
        </p:txBody>
      </p:sp>
      <p:pic>
        <p:nvPicPr>
          <p:cNvPr id="2050" name="Picture 2" descr="C:\Users\3D\Downloads\Bipolar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2362200"/>
            <a:ext cx="2733675" cy="3333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96467" y="533399"/>
            <a:ext cx="3014133" cy="2590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Biomedical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 assumptions:</a:t>
            </a: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Psychological disorders are illnesses or diseases affecting the nervous system</a:t>
            </a:r>
          </a:p>
          <a:p>
            <a:pPr lvl="1"/>
            <a:endParaRPr lang="en-US" sz="2200" dirty="0" smtClean="0">
              <a:solidFill>
                <a:schemeClr val="tx1"/>
              </a:solidFill>
            </a:endParaRP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Abnormal behavior, thinking and emotion are caused by biological dysfunctions</a:t>
            </a:r>
          </a:p>
          <a:p>
            <a:pPr lvl="1"/>
            <a:endParaRPr lang="en-US" sz="2200" dirty="0" smtClean="0">
              <a:solidFill>
                <a:schemeClr val="tx1"/>
              </a:solidFill>
            </a:endParaRP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Understanding mental illness involves understanding what went wrong with the brain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lum bright="-12000" contrast="48000"/>
          </a:blip>
          <a:srcRect/>
          <a:stretch>
            <a:fillRect/>
          </a:stretch>
        </p:blipFill>
        <p:spPr>
          <a:xfrm>
            <a:off x="5588000" y="838200"/>
            <a:ext cx="3403600" cy="2362200"/>
          </a:xfrm>
          <a:prstGeom prst="rect">
            <a:avLst/>
          </a:prstGeom>
          <a:noFill/>
          <a:ln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Biomedical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532888"/>
            <a:ext cx="8229600" cy="4325112"/>
          </a:xfrm>
        </p:spPr>
        <p:txBody>
          <a:bodyPr/>
          <a:lstStyle/>
          <a:p>
            <a:r>
              <a:rPr lang="en-US" sz="2200" dirty="0" smtClean="0"/>
              <a:t>Possible causes of abnormal behavior:</a:t>
            </a:r>
          </a:p>
          <a:p>
            <a:endParaRPr lang="en-US" sz="2200" dirty="0" smtClean="0"/>
          </a:p>
          <a:p>
            <a:pPr lvl="1"/>
            <a:r>
              <a:rPr lang="en-US" sz="2200" b="1" dirty="0" smtClean="0">
                <a:solidFill>
                  <a:schemeClr val="tx1"/>
                </a:solidFill>
              </a:rPr>
              <a:t>Biochemistry</a:t>
            </a:r>
            <a:r>
              <a:rPr lang="en-US" sz="2200" dirty="0" smtClean="0">
                <a:solidFill>
                  <a:schemeClr val="tx1"/>
                </a:solidFill>
              </a:rPr>
              <a:t> – an imbalance of certain neurotransmitters or hormones might cause parts of the brain to malfunction</a:t>
            </a:r>
          </a:p>
          <a:p>
            <a:pPr lvl="1"/>
            <a:endParaRPr lang="en-US" sz="2200" dirty="0" smtClean="0">
              <a:solidFill>
                <a:schemeClr val="tx1"/>
              </a:solidFill>
            </a:endParaRPr>
          </a:p>
          <a:p>
            <a:pPr lvl="1"/>
            <a:r>
              <a:rPr lang="en-US" sz="2200" b="1" dirty="0" smtClean="0">
                <a:solidFill>
                  <a:schemeClr val="tx1"/>
                </a:solidFill>
              </a:rPr>
              <a:t>Structural damage or abnormality</a:t>
            </a:r>
            <a:r>
              <a:rPr lang="en-US" sz="2200" dirty="0" smtClean="0">
                <a:solidFill>
                  <a:schemeClr val="tx1"/>
                </a:solidFill>
              </a:rPr>
              <a:t> – if the structure of the brain is damaged or improperly formed then thinking, emotion and behavior may change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figure 02-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685800"/>
            <a:ext cx="2784143" cy="2743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Biomedical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09800"/>
            <a:ext cx="8229600" cy="4648200"/>
          </a:xfrm>
        </p:spPr>
        <p:txBody>
          <a:bodyPr/>
          <a:lstStyle/>
          <a:p>
            <a:r>
              <a:rPr lang="en-US" sz="2200" dirty="0" smtClean="0"/>
              <a:t>Factors that may affect NS functioning:</a:t>
            </a:r>
          </a:p>
          <a:p>
            <a:endParaRPr lang="en-US" sz="2200" dirty="0" smtClean="0"/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Genetics – inherited developmental abnormality</a:t>
            </a:r>
          </a:p>
          <a:p>
            <a:pPr lvl="1"/>
            <a:endParaRPr lang="en-US" sz="2200" dirty="0" smtClean="0">
              <a:solidFill>
                <a:schemeClr val="tx1"/>
              </a:solidFill>
            </a:endParaRP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Toxicity – chemical poisoning from e.g. drugs or environmental toxins</a:t>
            </a:r>
          </a:p>
          <a:p>
            <a:pPr lvl="1"/>
            <a:endParaRPr lang="en-US" sz="2200" dirty="0" smtClean="0">
              <a:solidFill>
                <a:schemeClr val="tx1"/>
              </a:solidFill>
            </a:endParaRP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Infection/disease – causing chemical or structural damage to the brain</a:t>
            </a:r>
          </a:p>
          <a:p>
            <a:pPr lvl="1"/>
            <a:endParaRPr lang="en-US" sz="2200" dirty="0" smtClean="0">
              <a:solidFill>
                <a:schemeClr val="tx1"/>
              </a:solidFill>
            </a:endParaRPr>
          </a:p>
          <a:p>
            <a:pPr lvl="1"/>
            <a:r>
              <a:rPr lang="en-US" sz="2200" dirty="0" smtClean="0">
                <a:solidFill>
                  <a:schemeClr val="tx1"/>
                </a:solidFill>
              </a:rPr>
              <a:t>Stress – causing abnormal hormonal effects in the long term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Behavioral Model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200" dirty="0" smtClean="0"/>
              <a:t>Main assumptions:</a:t>
            </a:r>
          </a:p>
          <a:p>
            <a:pPr eaLnBrk="1" hangingPunct="1">
              <a:lnSpc>
                <a:spcPct val="90000"/>
              </a:lnSpc>
            </a:pPr>
            <a:endParaRPr lang="en-US" sz="22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Abnormal behavior is the consequence of abnormal learning from the environment</a:t>
            </a:r>
          </a:p>
          <a:p>
            <a:pPr lvl="1" eaLnBrk="1" hangingPunct="1">
              <a:lnSpc>
                <a:spcPct val="90000"/>
              </a:lnSpc>
            </a:pPr>
            <a:endParaRPr lang="en-US" sz="2200" dirty="0" smtClean="0">
              <a:solidFill>
                <a:schemeClr val="tx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There is no qualitative difference between normal and abnormal behavior – they are learned in the same ways:</a:t>
            </a:r>
          </a:p>
          <a:p>
            <a:pPr lvl="1" eaLnBrk="1" hangingPunct="1">
              <a:lnSpc>
                <a:spcPct val="90000"/>
              </a:lnSpc>
            </a:pPr>
            <a:endParaRPr lang="en-US" sz="2200" dirty="0" smtClean="0">
              <a:solidFill>
                <a:schemeClr val="tx1"/>
              </a:solidFill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Classical conditioning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Operant conditioning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Social learning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Classical Conditioning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200" dirty="0" smtClean="0"/>
              <a:t>Learning by association:</a:t>
            </a:r>
          </a:p>
          <a:p>
            <a:pPr eaLnBrk="1" hangingPunct="1"/>
            <a:endParaRPr lang="en-US" sz="2200" dirty="0" smtClean="0"/>
          </a:p>
          <a:p>
            <a:pPr lvl="1" eaLnBrk="1" hangingPunct="1"/>
            <a:r>
              <a:rPr lang="en-US" sz="2200" dirty="0" smtClean="0">
                <a:solidFill>
                  <a:schemeClr val="tx1"/>
                </a:solidFill>
              </a:rPr>
              <a:t>When two environmental changes (stimuli) occur together, we learn to associate them</a:t>
            </a:r>
          </a:p>
          <a:p>
            <a:pPr lvl="1" eaLnBrk="1" hangingPunct="1"/>
            <a:endParaRPr lang="en-US" sz="2200" dirty="0" smtClean="0">
              <a:solidFill>
                <a:schemeClr val="tx1"/>
              </a:solidFill>
            </a:endParaRPr>
          </a:p>
          <a:p>
            <a:pPr lvl="1" eaLnBrk="1" hangingPunct="1"/>
            <a:r>
              <a:rPr lang="en-US" sz="2200" dirty="0" smtClean="0">
                <a:solidFill>
                  <a:schemeClr val="tx1"/>
                </a:solidFill>
              </a:rPr>
              <a:t>The response to one may transfer to the other</a:t>
            </a:r>
          </a:p>
          <a:p>
            <a:pPr lvl="1" eaLnBrk="1" hangingPunct="1"/>
            <a:endParaRPr lang="en-US" sz="2200" dirty="0" smtClean="0">
              <a:solidFill>
                <a:schemeClr val="tx1"/>
              </a:solidFill>
            </a:endParaRPr>
          </a:p>
          <a:p>
            <a:pPr lvl="1" eaLnBrk="1" hangingPunct="1"/>
            <a:r>
              <a:rPr lang="en-US" sz="2200" dirty="0" smtClean="0">
                <a:solidFill>
                  <a:schemeClr val="tx1"/>
                </a:solidFill>
              </a:rPr>
              <a:t>E.g. Pavlov (1901) taught dogs to salivate when they heard a bell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Operant Conditioning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Learning by consequences</a:t>
            </a:r>
          </a:p>
          <a:p>
            <a:pPr eaLnBrk="1" hangingPunct="1"/>
            <a:endParaRPr lang="en-US" dirty="0" smtClean="0"/>
          </a:p>
          <a:p>
            <a:pPr lvl="1" eaLnBrk="1" hangingPunct="1"/>
            <a:r>
              <a:rPr lang="en-US" sz="2200" dirty="0" smtClean="0">
                <a:solidFill>
                  <a:schemeClr val="tx1"/>
                </a:solidFill>
              </a:rPr>
              <a:t>Organisms operate on their environments </a:t>
            </a:r>
          </a:p>
          <a:p>
            <a:pPr lvl="1" eaLnBrk="1" hangingPunct="1"/>
            <a:endParaRPr lang="en-US" sz="2200" dirty="0" smtClean="0">
              <a:solidFill>
                <a:schemeClr val="tx1"/>
              </a:solidFill>
            </a:endParaRPr>
          </a:p>
          <a:p>
            <a:pPr lvl="1" eaLnBrk="1" hangingPunct="1"/>
            <a:r>
              <a:rPr lang="en-US" sz="2200" dirty="0" smtClean="0">
                <a:solidFill>
                  <a:schemeClr val="tx1"/>
                </a:solidFill>
              </a:rPr>
              <a:t>The likelihood of them repeating any given behavior depends on its consequences</a:t>
            </a:r>
          </a:p>
          <a:p>
            <a:pPr lvl="1" eaLnBrk="1" hangingPunct="1"/>
            <a:endParaRPr lang="en-US" sz="2200" dirty="0" smtClean="0">
              <a:solidFill>
                <a:schemeClr val="tx1"/>
              </a:solidFill>
            </a:endParaRPr>
          </a:p>
          <a:p>
            <a:pPr lvl="2" eaLnBrk="1" hangingPunct="1"/>
            <a:r>
              <a:rPr lang="en-US" sz="2200" dirty="0" smtClean="0">
                <a:solidFill>
                  <a:schemeClr val="tx1"/>
                </a:solidFill>
              </a:rPr>
              <a:t>Reinforcement – more likely to repeat</a:t>
            </a:r>
          </a:p>
          <a:p>
            <a:pPr lvl="2" eaLnBrk="1" hangingPunct="1"/>
            <a:r>
              <a:rPr lang="en-US" sz="2200" dirty="0" smtClean="0">
                <a:solidFill>
                  <a:schemeClr val="tx1"/>
                </a:solidFill>
              </a:rPr>
              <a:t>Punishment – less likely to repeat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Social Learning Theory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Learning by observation</a:t>
            </a:r>
          </a:p>
          <a:p>
            <a:pPr eaLnBrk="1" hangingPunct="1"/>
            <a:endParaRPr lang="en-US" dirty="0" smtClean="0"/>
          </a:p>
          <a:p>
            <a:pPr lvl="1" eaLnBrk="1" hangingPunct="1"/>
            <a:r>
              <a:rPr lang="en-US" sz="2200" dirty="0" smtClean="0">
                <a:solidFill>
                  <a:schemeClr val="tx1"/>
                </a:solidFill>
              </a:rPr>
              <a:t>People observe the behavior of other people (models)</a:t>
            </a:r>
          </a:p>
          <a:p>
            <a:pPr lvl="1" eaLnBrk="1" hangingPunct="1"/>
            <a:endParaRPr lang="en-US" sz="2200" dirty="0" smtClean="0">
              <a:solidFill>
                <a:schemeClr val="tx1"/>
              </a:solidFill>
            </a:endParaRPr>
          </a:p>
          <a:p>
            <a:pPr lvl="1" eaLnBrk="1" hangingPunct="1"/>
            <a:r>
              <a:rPr lang="en-US" sz="2200" dirty="0" smtClean="0">
                <a:solidFill>
                  <a:schemeClr val="tx1"/>
                </a:solidFill>
              </a:rPr>
              <a:t>They may imitate the behavior they observe</a:t>
            </a:r>
          </a:p>
          <a:p>
            <a:pPr lvl="1" eaLnBrk="1" hangingPunct="1"/>
            <a:endParaRPr lang="en-US" sz="2200" dirty="0" smtClean="0">
              <a:solidFill>
                <a:schemeClr val="tx1"/>
              </a:solidFill>
            </a:endParaRPr>
          </a:p>
          <a:p>
            <a:pPr lvl="1" eaLnBrk="1" hangingPunct="1"/>
            <a:r>
              <a:rPr lang="en-US" sz="2200" dirty="0" smtClean="0">
                <a:solidFill>
                  <a:schemeClr val="tx1"/>
                </a:solidFill>
              </a:rPr>
              <a:t>Whether or not they do so depends on the observed consequences:</a:t>
            </a:r>
          </a:p>
          <a:p>
            <a:pPr lvl="2" eaLnBrk="1" hangingPunct="1"/>
            <a:r>
              <a:rPr lang="en-US" sz="2200" dirty="0" smtClean="0">
                <a:solidFill>
                  <a:schemeClr val="tx1"/>
                </a:solidFill>
              </a:rPr>
              <a:t>Vicarious reinforcement</a:t>
            </a:r>
          </a:p>
          <a:p>
            <a:pPr lvl="2" eaLnBrk="1" hangingPunct="1"/>
            <a:r>
              <a:rPr lang="en-US" sz="2200" dirty="0" smtClean="0">
                <a:solidFill>
                  <a:schemeClr val="tx1"/>
                </a:solidFill>
              </a:rPr>
              <a:t>Vicarious punishment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Cognitive Model</a:t>
            </a:r>
          </a:p>
        </p:txBody>
      </p:sp>
      <p:sp>
        <p:nvSpPr>
          <p:cNvPr id="22531" name="Text Box 5"/>
          <p:cNvSpPr txBox="1">
            <a:spLocks noChangeArrowheads="1"/>
          </p:cNvSpPr>
          <p:nvPr/>
        </p:nvSpPr>
        <p:spPr bwMode="auto">
          <a:xfrm>
            <a:off x="533400" y="3124200"/>
            <a:ext cx="1828800" cy="473075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dirty="0">
                <a:latin typeface="Tahoma" pitchFamily="-109" charset="0"/>
                <a:cs typeface="Times New Roman" pitchFamily="-109" charset="0"/>
              </a:rPr>
              <a:t>Thinking</a:t>
            </a:r>
          </a:p>
        </p:txBody>
      </p:sp>
      <p:sp>
        <p:nvSpPr>
          <p:cNvPr id="22532" name="Text Box 6"/>
          <p:cNvSpPr txBox="1">
            <a:spLocks noChangeArrowheads="1"/>
          </p:cNvSpPr>
          <p:nvPr/>
        </p:nvSpPr>
        <p:spPr bwMode="auto">
          <a:xfrm>
            <a:off x="3200400" y="4419600"/>
            <a:ext cx="1828800" cy="473075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>
                <a:latin typeface="Tahoma" pitchFamily="-109" charset="0"/>
                <a:cs typeface="Times New Roman" pitchFamily="-109" charset="0"/>
              </a:rPr>
              <a:t>Behaviour</a:t>
            </a:r>
          </a:p>
        </p:txBody>
      </p:sp>
      <p:sp>
        <p:nvSpPr>
          <p:cNvPr id="22533" name="Text Box 7"/>
          <p:cNvSpPr txBox="1">
            <a:spLocks noChangeArrowheads="1"/>
          </p:cNvSpPr>
          <p:nvPr/>
        </p:nvSpPr>
        <p:spPr bwMode="auto">
          <a:xfrm>
            <a:off x="533400" y="4419600"/>
            <a:ext cx="1828800" cy="473075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>
                <a:latin typeface="Tahoma" pitchFamily="-109" charset="0"/>
                <a:cs typeface="Times New Roman" pitchFamily="-109" charset="0"/>
              </a:rPr>
              <a:t>Emotion</a:t>
            </a:r>
          </a:p>
        </p:txBody>
      </p:sp>
      <p:sp>
        <p:nvSpPr>
          <p:cNvPr id="22534" name="Text Box 8"/>
          <p:cNvSpPr txBox="1">
            <a:spLocks noChangeArrowheads="1"/>
          </p:cNvSpPr>
          <p:nvPr/>
        </p:nvSpPr>
        <p:spPr bwMode="auto">
          <a:xfrm>
            <a:off x="3200400" y="3124200"/>
            <a:ext cx="1828800" cy="473075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dirty="0">
                <a:latin typeface="Tahoma" pitchFamily="-109" charset="0"/>
                <a:cs typeface="Times New Roman" pitchFamily="-109" charset="0"/>
              </a:rPr>
              <a:t>Perception</a:t>
            </a:r>
          </a:p>
        </p:txBody>
      </p:sp>
      <p:sp>
        <p:nvSpPr>
          <p:cNvPr id="22535" name="Line 9"/>
          <p:cNvSpPr>
            <a:spLocks noChangeShapeType="1"/>
          </p:cNvSpPr>
          <p:nvPr/>
        </p:nvSpPr>
        <p:spPr bwMode="auto">
          <a:xfrm>
            <a:off x="6248400" y="2133600"/>
            <a:ext cx="0" cy="34290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2536" name="Line 10"/>
          <p:cNvSpPr>
            <a:spLocks noChangeShapeType="1"/>
          </p:cNvSpPr>
          <p:nvPr/>
        </p:nvSpPr>
        <p:spPr bwMode="auto">
          <a:xfrm flipH="1">
            <a:off x="5029200" y="3352800"/>
            <a:ext cx="19050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2537" name="Line 11"/>
          <p:cNvSpPr>
            <a:spLocks noChangeShapeType="1"/>
          </p:cNvSpPr>
          <p:nvPr/>
        </p:nvSpPr>
        <p:spPr bwMode="auto">
          <a:xfrm flipH="1">
            <a:off x="2362200" y="3352800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2538" name="Line 12"/>
          <p:cNvSpPr>
            <a:spLocks noChangeShapeType="1"/>
          </p:cNvSpPr>
          <p:nvPr/>
        </p:nvSpPr>
        <p:spPr bwMode="auto">
          <a:xfrm flipH="1">
            <a:off x="1447800" y="3581400"/>
            <a:ext cx="0" cy="8382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 type="triangle" w="med" len="med"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2539" name="Line 13"/>
          <p:cNvSpPr>
            <a:spLocks noChangeShapeType="1"/>
          </p:cNvSpPr>
          <p:nvPr/>
        </p:nvSpPr>
        <p:spPr bwMode="auto">
          <a:xfrm>
            <a:off x="2362200" y="3581400"/>
            <a:ext cx="838200" cy="8382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2540" name="Line 14"/>
          <p:cNvSpPr>
            <a:spLocks noChangeShapeType="1"/>
          </p:cNvSpPr>
          <p:nvPr/>
        </p:nvSpPr>
        <p:spPr bwMode="auto">
          <a:xfrm>
            <a:off x="2362200" y="4648200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2541" name="Line 15"/>
          <p:cNvSpPr>
            <a:spLocks noChangeShapeType="1"/>
          </p:cNvSpPr>
          <p:nvPr/>
        </p:nvSpPr>
        <p:spPr bwMode="auto">
          <a:xfrm>
            <a:off x="5029200" y="4648200"/>
            <a:ext cx="19812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2542" name="Text Box 16"/>
          <p:cNvSpPr txBox="1">
            <a:spLocks noChangeArrowheads="1"/>
          </p:cNvSpPr>
          <p:nvPr/>
        </p:nvSpPr>
        <p:spPr bwMode="auto">
          <a:xfrm>
            <a:off x="7010400" y="3124200"/>
            <a:ext cx="1600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dirty="0">
                <a:latin typeface="Tahoma" pitchFamily="-109" charset="0"/>
                <a:cs typeface="Times New Roman" pitchFamily="-109" charset="0"/>
              </a:rPr>
              <a:t>Information</a:t>
            </a:r>
          </a:p>
        </p:txBody>
      </p:sp>
      <p:sp>
        <p:nvSpPr>
          <p:cNvPr id="22543" name="Text Box 17"/>
          <p:cNvSpPr txBox="1">
            <a:spLocks noChangeArrowheads="1"/>
          </p:cNvSpPr>
          <p:nvPr/>
        </p:nvSpPr>
        <p:spPr bwMode="auto">
          <a:xfrm>
            <a:off x="7010400" y="4419600"/>
            <a:ext cx="1600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dirty="0">
                <a:latin typeface="Tahoma" pitchFamily="-109" charset="0"/>
                <a:cs typeface="Times New Roman" pitchFamily="-109" charset="0"/>
              </a:rPr>
              <a:t>Behaviour</a:t>
            </a:r>
          </a:p>
        </p:txBody>
      </p:sp>
      <p:sp>
        <p:nvSpPr>
          <p:cNvPr id="22544" name="Text Box 18"/>
          <p:cNvSpPr txBox="1">
            <a:spLocks noChangeArrowheads="1"/>
          </p:cNvSpPr>
          <p:nvPr/>
        </p:nvSpPr>
        <p:spPr bwMode="auto">
          <a:xfrm>
            <a:off x="1600200" y="22860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dirty="0">
                <a:latin typeface="Tahoma" pitchFamily="-109" charset="0"/>
                <a:cs typeface="Times New Roman" pitchFamily="-109" charset="0"/>
              </a:rPr>
              <a:t>Cognition</a:t>
            </a:r>
          </a:p>
        </p:txBody>
      </p:sp>
      <p:sp>
        <p:nvSpPr>
          <p:cNvPr id="22545" name="Text Box 19"/>
          <p:cNvSpPr txBox="1">
            <a:spLocks noChangeArrowheads="1"/>
          </p:cNvSpPr>
          <p:nvPr/>
        </p:nvSpPr>
        <p:spPr bwMode="auto">
          <a:xfrm>
            <a:off x="6553200" y="22860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dirty="0">
                <a:latin typeface="Tahoma" pitchFamily="-109" charset="0"/>
                <a:cs typeface="Times New Roman" pitchFamily="-109" charset="0"/>
              </a:rPr>
              <a:t>Real World</a:t>
            </a:r>
          </a:p>
        </p:txBody>
      </p:sp>
      <p:sp>
        <p:nvSpPr>
          <p:cNvPr id="22546" name="Text Box 20"/>
          <p:cNvSpPr txBox="1">
            <a:spLocks noChangeArrowheads="1"/>
          </p:cNvSpPr>
          <p:nvPr/>
        </p:nvSpPr>
        <p:spPr bwMode="auto">
          <a:xfrm rot="-5400000">
            <a:off x="7721600" y="1025525"/>
            <a:ext cx="2447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Arial Narrow" pitchFamily="34" charset="0"/>
              </a:rPr>
              <a:t>www.psychlotron.org.uk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Cognitive Model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Main assumptions:</a:t>
            </a:r>
          </a:p>
          <a:p>
            <a:pPr lvl="1" eaLnBrk="1" hangingPunct="1"/>
            <a:r>
              <a:rPr lang="en-US" sz="2200" dirty="0" smtClean="0">
                <a:solidFill>
                  <a:schemeClr val="tx1"/>
                </a:solidFill>
              </a:rPr>
              <a:t>Abnormal behavior is caused by abnormal thinking processes</a:t>
            </a:r>
          </a:p>
          <a:p>
            <a:pPr lvl="1" eaLnBrk="1" hangingPunct="1"/>
            <a:endParaRPr lang="en-US" sz="2200" dirty="0" smtClean="0">
              <a:solidFill>
                <a:schemeClr val="tx1"/>
              </a:solidFill>
            </a:endParaRPr>
          </a:p>
          <a:p>
            <a:pPr lvl="1" eaLnBrk="1" hangingPunct="1"/>
            <a:r>
              <a:rPr lang="en-US" sz="2200" dirty="0" smtClean="0">
                <a:solidFill>
                  <a:schemeClr val="tx1"/>
                </a:solidFill>
              </a:rPr>
              <a:t>We interact with the world through our mental representation of it</a:t>
            </a:r>
          </a:p>
          <a:p>
            <a:pPr lvl="1" eaLnBrk="1" hangingPunct="1"/>
            <a:endParaRPr lang="en-US" sz="2200" dirty="0" smtClean="0">
              <a:solidFill>
                <a:schemeClr val="tx1"/>
              </a:solidFill>
            </a:endParaRPr>
          </a:p>
          <a:p>
            <a:pPr lvl="1" eaLnBrk="1" hangingPunct="1"/>
            <a:r>
              <a:rPr lang="en-US" sz="2200" dirty="0" smtClean="0">
                <a:solidFill>
                  <a:schemeClr val="tx1"/>
                </a:solidFill>
              </a:rPr>
              <a:t>If our mental representations are inaccurate or our ways of reasoning are inadequate then our emotions and behavior may become disordered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Cognitive Model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200" dirty="0" smtClean="0"/>
              <a:t>Factors in abnormal behavior:</a:t>
            </a:r>
          </a:p>
          <a:p>
            <a:pPr lvl="1" eaLnBrk="1" hangingPunct="1"/>
            <a:r>
              <a:rPr lang="en-US" sz="2200" dirty="0" smtClean="0">
                <a:solidFill>
                  <a:schemeClr val="tx1"/>
                </a:solidFill>
              </a:rPr>
              <a:t>Inaccurate perception</a:t>
            </a:r>
          </a:p>
          <a:p>
            <a:pPr lvl="1" eaLnBrk="1" hangingPunct="1"/>
            <a:r>
              <a:rPr lang="en-US" sz="2200" dirty="0" smtClean="0">
                <a:solidFill>
                  <a:schemeClr val="tx1"/>
                </a:solidFill>
              </a:rPr>
              <a:t>Poor reasoning and problem solving</a:t>
            </a:r>
          </a:p>
          <a:p>
            <a:pPr lvl="1" eaLnBrk="1" hangingPunct="1"/>
            <a:endParaRPr lang="en-US" sz="2200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US" sz="2200" dirty="0" smtClean="0"/>
              <a:t>Cognitive-emotion relationship assumed to be bi-directional, but cognitive processes given primacy</a:t>
            </a:r>
          </a:p>
          <a:p>
            <a:pPr eaLnBrk="1" hangingPunct="1"/>
            <a:endParaRPr lang="en-US" sz="2200" dirty="0" smtClean="0"/>
          </a:p>
          <a:p>
            <a:pPr eaLnBrk="1" hangingPunct="1"/>
            <a:r>
              <a:rPr lang="en-US" sz="2200" dirty="0" smtClean="0"/>
              <a:t>Underlying reasons for faulty thinking are not considered especially important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Psychodynamic Model</a:t>
            </a:r>
          </a:p>
        </p:txBody>
      </p:sp>
      <p:sp>
        <p:nvSpPr>
          <p:cNvPr id="2867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200" dirty="0" smtClean="0"/>
              <a:t>Main assumptions:</a:t>
            </a:r>
          </a:p>
          <a:p>
            <a:pPr lvl="1" eaLnBrk="1" hangingPunct="1"/>
            <a:r>
              <a:rPr lang="en-US" sz="2200" dirty="0" smtClean="0">
                <a:solidFill>
                  <a:schemeClr val="tx1"/>
                </a:solidFill>
              </a:rPr>
              <a:t>Psychological disorders are caused by emotional problems in the unconscious mind</a:t>
            </a:r>
          </a:p>
          <a:p>
            <a:pPr lvl="1" eaLnBrk="1" hangingPunct="1"/>
            <a:endParaRPr lang="en-US" sz="2200" dirty="0" smtClean="0">
              <a:solidFill>
                <a:schemeClr val="tx1"/>
              </a:solidFill>
            </a:endParaRPr>
          </a:p>
          <a:p>
            <a:pPr lvl="1" eaLnBrk="1" hangingPunct="1"/>
            <a:r>
              <a:rPr lang="en-US" sz="2200" dirty="0" smtClean="0">
                <a:solidFill>
                  <a:schemeClr val="tx1"/>
                </a:solidFill>
              </a:rPr>
              <a:t>The causes of these emotional problems can usually be traced back to early childhood</a:t>
            </a:r>
          </a:p>
          <a:p>
            <a:pPr lvl="1" eaLnBrk="1" hangingPunct="1"/>
            <a:endParaRPr lang="en-US" sz="2200" dirty="0" smtClean="0">
              <a:solidFill>
                <a:schemeClr val="tx1"/>
              </a:solidFill>
            </a:endParaRPr>
          </a:p>
          <a:p>
            <a:pPr lvl="1" eaLnBrk="1" hangingPunct="1"/>
            <a:r>
              <a:rPr lang="en-US" sz="2200" dirty="0" smtClean="0">
                <a:solidFill>
                  <a:schemeClr val="tx1"/>
                </a:solidFill>
              </a:rPr>
              <a:t>The relationship between child and parents is a crucial determinant of mental health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609600"/>
            <a:ext cx="8229600" cy="1069848"/>
          </a:xfrm>
        </p:spPr>
        <p:txBody>
          <a:bodyPr/>
          <a:lstStyle/>
          <a:p>
            <a:pPr eaLnBrk="1" hangingPunct="1"/>
            <a:r>
              <a:rPr lang="en-US" dirty="0" smtClean="0"/>
              <a:t>The Unconscious Mind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28600" y="1752600"/>
            <a:ext cx="8640762" cy="4895850"/>
            <a:chOff x="113" y="754"/>
            <a:chExt cx="5443" cy="3084"/>
          </a:xfrm>
        </p:grpSpPr>
        <p:pic>
          <p:nvPicPr>
            <p:cNvPr id="29700" name="Picture 18" descr="Iceberg"/>
            <p:cNvPicPr>
              <a:picLocks noChangeAspect="1" noChangeArrowheads="1"/>
            </p:cNvPicPr>
            <p:nvPr/>
          </p:nvPicPr>
          <p:blipFill>
            <a:blip r:embed="rId3" cstate="print">
              <a:lum contrast="24000"/>
              <a:grayscl/>
            </a:blip>
            <a:srcRect/>
            <a:stretch>
              <a:fillRect/>
            </a:stretch>
          </p:blipFill>
          <p:spPr bwMode="auto">
            <a:xfrm>
              <a:off x="1668" y="777"/>
              <a:ext cx="2398" cy="3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15" name="AutoShape 19"/>
            <p:cNvSpPr>
              <a:spLocks noChangeArrowheads="1"/>
            </p:cNvSpPr>
            <p:nvPr/>
          </p:nvSpPr>
          <p:spPr bwMode="auto">
            <a:xfrm>
              <a:off x="113" y="777"/>
              <a:ext cx="1361" cy="55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r>
                <a:rPr lang="en-US" sz="1400" b="1" dirty="0">
                  <a:solidFill>
                    <a:schemeClr val="bg1"/>
                  </a:solidFill>
                  <a:ea typeface="ＭＳ Ｐゴシック" pitchFamily="-109" charset="-128"/>
                </a:rPr>
                <a:t>The conscious.</a:t>
              </a:r>
              <a:r>
                <a:rPr lang="en-US" sz="1400" dirty="0">
                  <a:solidFill>
                    <a:schemeClr val="bg1"/>
                  </a:solidFill>
                  <a:ea typeface="ＭＳ Ｐゴシック" pitchFamily="-109" charset="-128"/>
                </a:rPr>
                <a:t>  The small amount of mental activity we know about.</a:t>
              </a:r>
              <a:endParaRPr lang="en-US" sz="2400" dirty="0">
                <a:solidFill>
                  <a:schemeClr val="bg1"/>
                </a:solidFill>
                <a:latin typeface="Arial" charset="0"/>
                <a:ea typeface="ＭＳ Ｐゴシック" pitchFamily="-109" charset="-128"/>
              </a:endParaRPr>
            </a:p>
          </p:txBody>
        </p:sp>
        <p:sp>
          <p:nvSpPr>
            <p:cNvPr id="4116" name="AutoShape 20"/>
            <p:cNvSpPr>
              <a:spLocks noChangeArrowheads="1"/>
            </p:cNvSpPr>
            <p:nvPr/>
          </p:nvSpPr>
          <p:spPr bwMode="auto">
            <a:xfrm>
              <a:off x="113" y="1419"/>
              <a:ext cx="1361" cy="64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r>
                <a:rPr lang="en-US" sz="1400" b="1" dirty="0">
                  <a:solidFill>
                    <a:schemeClr val="bg1"/>
                  </a:solidFill>
                  <a:ea typeface="ＭＳ Ｐゴシック" pitchFamily="-109" charset="-128"/>
                </a:rPr>
                <a:t>The preconscious</a:t>
              </a:r>
              <a:r>
                <a:rPr lang="en-US" sz="1400" dirty="0">
                  <a:solidFill>
                    <a:schemeClr val="bg1"/>
                  </a:solidFill>
                  <a:ea typeface="ＭＳ Ｐゴシック" pitchFamily="-109" charset="-128"/>
                </a:rPr>
                <a:t>.  Things we could be aware of if we wanted or tried.</a:t>
              </a:r>
              <a:endParaRPr lang="en-US" sz="2400" dirty="0">
                <a:solidFill>
                  <a:schemeClr val="bg1"/>
                </a:solidFill>
                <a:latin typeface="Arial" charset="0"/>
                <a:ea typeface="ＭＳ Ｐゴシック" pitchFamily="-109" charset="-128"/>
              </a:endParaRPr>
            </a:p>
          </p:txBody>
        </p:sp>
        <p:sp>
          <p:nvSpPr>
            <p:cNvPr id="4117" name="AutoShape 21"/>
            <p:cNvSpPr>
              <a:spLocks noChangeArrowheads="1"/>
            </p:cNvSpPr>
            <p:nvPr/>
          </p:nvSpPr>
          <p:spPr bwMode="auto">
            <a:xfrm>
              <a:off x="113" y="2151"/>
              <a:ext cx="1361" cy="60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r>
                <a:rPr lang="en-US" sz="1400" b="1" dirty="0">
                  <a:solidFill>
                    <a:schemeClr val="bg1"/>
                  </a:solidFill>
                  <a:ea typeface="ＭＳ Ｐゴシック" pitchFamily="-109" charset="-128"/>
                </a:rPr>
                <a:t>The unconscious</a:t>
              </a:r>
              <a:r>
                <a:rPr lang="en-US" sz="1400" dirty="0">
                  <a:solidFill>
                    <a:schemeClr val="bg1"/>
                  </a:solidFill>
                  <a:ea typeface="ＭＳ Ｐゴシック" pitchFamily="-109" charset="-128"/>
                </a:rPr>
                <a:t>.  Things we are unaware of and can not become aware of.</a:t>
              </a:r>
              <a:endParaRPr lang="en-US" sz="2400" dirty="0">
                <a:solidFill>
                  <a:schemeClr val="bg1"/>
                </a:solidFill>
                <a:latin typeface="Arial" charset="0"/>
                <a:ea typeface="ＭＳ Ｐゴシック" pitchFamily="-109" charset="-128"/>
              </a:endParaRPr>
            </a:p>
          </p:txBody>
        </p:sp>
        <p:sp>
          <p:nvSpPr>
            <p:cNvPr id="29710" name="Line 22"/>
            <p:cNvSpPr>
              <a:spLocks noChangeShapeType="1"/>
            </p:cNvSpPr>
            <p:nvPr/>
          </p:nvSpPr>
          <p:spPr bwMode="auto">
            <a:xfrm>
              <a:off x="1474" y="1052"/>
              <a:ext cx="1166" cy="45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11" name="Line 23"/>
            <p:cNvSpPr>
              <a:spLocks noChangeShapeType="1"/>
            </p:cNvSpPr>
            <p:nvPr/>
          </p:nvSpPr>
          <p:spPr bwMode="auto">
            <a:xfrm>
              <a:off x="1474" y="1693"/>
              <a:ext cx="1263" cy="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12" name="Line 24"/>
            <p:cNvSpPr>
              <a:spLocks noChangeShapeType="1"/>
            </p:cNvSpPr>
            <p:nvPr/>
          </p:nvSpPr>
          <p:spPr bwMode="auto">
            <a:xfrm flipV="1">
              <a:off x="1474" y="2151"/>
              <a:ext cx="1069" cy="18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13" name="Text Box 25"/>
            <p:cNvSpPr txBox="1">
              <a:spLocks noChangeArrowheads="1"/>
            </p:cNvSpPr>
            <p:nvPr/>
          </p:nvSpPr>
          <p:spPr bwMode="auto">
            <a:xfrm>
              <a:off x="4098" y="754"/>
              <a:ext cx="1458" cy="29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1000">
                <a:latin typeface="Calisto MT" pitchFamily="-109" charset="0"/>
              </a:endParaRPr>
            </a:p>
            <a:p>
              <a:endParaRPr lang="en-US" sz="1000">
                <a:latin typeface="Calisto MT" pitchFamily="-109" charset="0"/>
              </a:endParaRPr>
            </a:p>
            <a:p>
              <a:endParaRPr lang="en-US" sz="1000">
                <a:latin typeface="Calisto MT" pitchFamily="-109" charset="0"/>
              </a:endParaRPr>
            </a:p>
            <a:p>
              <a:endParaRPr lang="en-US" sz="1000">
                <a:latin typeface="Calisto MT" pitchFamily="-109" charset="0"/>
              </a:endParaRPr>
            </a:p>
            <a:p>
              <a:r>
                <a:rPr lang="en-US" sz="1600">
                  <a:latin typeface="Calisto MT" pitchFamily="-109" charset="0"/>
                </a:rPr>
                <a:t>Thoughts</a:t>
              </a:r>
            </a:p>
            <a:p>
              <a:r>
                <a:rPr lang="en-US" sz="1600">
                  <a:latin typeface="Calisto MT" pitchFamily="-109" charset="0"/>
                </a:rPr>
                <a:t>Perceptions</a:t>
              </a:r>
            </a:p>
            <a:p>
              <a:endParaRPr lang="en-US" sz="1600">
                <a:latin typeface="Calisto MT" pitchFamily="-109" charset="0"/>
              </a:endParaRPr>
            </a:p>
            <a:p>
              <a:r>
                <a:rPr lang="en-US" sz="1600">
                  <a:latin typeface="Calisto MT" pitchFamily="-109" charset="0"/>
                </a:rPr>
                <a:t>Memories</a:t>
              </a:r>
            </a:p>
            <a:p>
              <a:r>
                <a:rPr lang="en-US" sz="1600">
                  <a:latin typeface="Calisto MT" pitchFamily="-109" charset="0"/>
                </a:rPr>
                <a:t>Stored knowledge</a:t>
              </a:r>
            </a:p>
            <a:p>
              <a:endParaRPr lang="en-US" sz="1600">
                <a:latin typeface="Calisto MT" pitchFamily="-109" charset="0"/>
              </a:endParaRPr>
            </a:p>
            <a:p>
              <a:endParaRPr lang="en-US" sz="1600">
                <a:latin typeface="Calisto MT" pitchFamily="-109" charset="0"/>
              </a:endParaRPr>
            </a:p>
            <a:p>
              <a:r>
                <a:rPr lang="en-US" sz="1600">
                  <a:latin typeface="Calisto MT" pitchFamily="-109" charset="0"/>
                </a:rPr>
                <a:t>Fears</a:t>
              </a:r>
            </a:p>
            <a:p>
              <a:r>
                <a:rPr lang="en-US" sz="1600">
                  <a:latin typeface="Calisto MT" pitchFamily="-109" charset="0"/>
                </a:rPr>
                <a:t>Unacceptable sexual desires</a:t>
              </a:r>
            </a:p>
            <a:p>
              <a:r>
                <a:rPr lang="en-US" sz="1600">
                  <a:latin typeface="Calisto MT" pitchFamily="-109" charset="0"/>
                </a:rPr>
                <a:t>Violent motives</a:t>
              </a:r>
            </a:p>
            <a:p>
              <a:r>
                <a:rPr lang="en-US" sz="1600">
                  <a:latin typeface="Calisto MT" pitchFamily="-109" charset="0"/>
                </a:rPr>
                <a:t>Irrational wishes</a:t>
              </a:r>
            </a:p>
            <a:p>
              <a:r>
                <a:rPr lang="en-US" sz="1600">
                  <a:latin typeface="Calisto MT" pitchFamily="-109" charset="0"/>
                </a:rPr>
                <a:t>Immoral urges</a:t>
              </a:r>
            </a:p>
            <a:p>
              <a:r>
                <a:rPr lang="en-US" sz="1600">
                  <a:latin typeface="Calisto MT" pitchFamily="-109" charset="0"/>
                </a:rPr>
                <a:t>Selfish needs</a:t>
              </a:r>
            </a:p>
            <a:p>
              <a:r>
                <a:rPr lang="en-US" sz="1600">
                  <a:latin typeface="Calisto MT" pitchFamily="-109" charset="0"/>
                </a:rPr>
                <a:t>Shameful experiences</a:t>
              </a:r>
            </a:p>
            <a:p>
              <a:r>
                <a:rPr lang="en-US" sz="1600">
                  <a:latin typeface="Calisto MT" pitchFamily="-109" charset="0"/>
                </a:rPr>
                <a:t>Traumatic experiences</a:t>
              </a:r>
              <a:endParaRPr lang="en-US" sz="2800"/>
            </a:p>
          </p:txBody>
        </p:sp>
        <p:sp>
          <p:nvSpPr>
            <p:cNvPr id="29714" name="Text Box 26"/>
            <p:cNvSpPr txBox="1">
              <a:spLocks noChangeArrowheads="1"/>
            </p:cNvSpPr>
            <p:nvPr/>
          </p:nvSpPr>
          <p:spPr bwMode="auto">
            <a:xfrm>
              <a:off x="3126" y="2060"/>
              <a:ext cx="972" cy="1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r>
                <a:rPr lang="en-US" sz="1200" b="1">
                  <a:solidFill>
                    <a:srgbClr val="FFFFFF"/>
                  </a:solidFill>
                </a:rPr>
                <a:t>Bad</a:t>
              </a:r>
            </a:p>
            <a:p>
              <a:pPr algn="r"/>
              <a:endParaRPr lang="en-US" sz="1200" b="1">
                <a:solidFill>
                  <a:srgbClr val="FFFFFF"/>
                </a:solidFill>
              </a:endParaRPr>
            </a:p>
            <a:p>
              <a:pPr algn="r"/>
              <a:endParaRPr lang="en-US" sz="1200" b="1">
                <a:solidFill>
                  <a:srgbClr val="FFFFFF"/>
                </a:solidFill>
              </a:endParaRPr>
            </a:p>
            <a:p>
              <a:pPr algn="r"/>
              <a:endParaRPr lang="en-US" sz="1200" b="1">
                <a:solidFill>
                  <a:srgbClr val="FFFFFF"/>
                </a:solidFill>
              </a:endParaRPr>
            </a:p>
            <a:p>
              <a:pPr algn="r"/>
              <a:r>
                <a:rPr lang="en-US" sz="1200" b="1">
                  <a:solidFill>
                    <a:srgbClr val="FFFFFF"/>
                  </a:solidFill>
                </a:rPr>
                <a:t>Worse</a:t>
              </a:r>
            </a:p>
            <a:p>
              <a:pPr algn="r"/>
              <a:endParaRPr lang="en-US" sz="1200" b="1">
                <a:solidFill>
                  <a:srgbClr val="FFFFFF"/>
                </a:solidFill>
              </a:endParaRPr>
            </a:p>
            <a:p>
              <a:pPr algn="r"/>
              <a:endParaRPr lang="en-US" sz="1200" b="1">
                <a:solidFill>
                  <a:srgbClr val="FFFFFF"/>
                </a:solidFill>
              </a:endParaRPr>
            </a:p>
            <a:p>
              <a:pPr algn="r"/>
              <a:endParaRPr lang="en-US" sz="1200" b="1">
                <a:solidFill>
                  <a:srgbClr val="FFFFFF"/>
                </a:solidFill>
              </a:endParaRPr>
            </a:p>
            <a:p>
              <a:pPr algn="r"/>
              <a:endParaRPr lang="en-US" sz="1200" b="1">
                <a:solidFill>
                  <a:srgbClr val="FFFFFF"/>
                </a:solidFill>
              </a:endParaRPr>
            </a:p>
            <a:p>
              <a:pPr algn="r"/>
              <a:endParaRPr lang="en-US" sz="1200" b="1">
                <a:solidFill>
                  <a:srgbClr val="FFFFFF"/>
                </a:solidFill>
              </a:endParaRPr>
            </a:p>
            <a:p>
              <a:pPr algn="r"/>
              <a:r>
                <a:rPr lang="en-US" sz="1200" b="1" i="1">
                  <a:solidFill>
                    <a:srgbClr val="FFFFFF"/>
                  </a:solidFill>
                </a:rPr>
                <a:t>Really</a:t>
              </a:r>
              <a:r>
                <a:rPr lang="en-US" sz="1200" b="1">
                  <a:solidFill>
                    <a:srgbClr val="FFFFFF"/>
                  </a:solidFill>
                </a:rPr>
                <a:t> Bad</a:t>
              </a: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/>
          <a:lstStyle/>
          <a:p>
            <a:r>
              <a:rPr lang="en-US" dirty="0" smtClean="0"/>
              <a:t>Perspectives and Disorders</a:t>
            </a:r>
            <a:endParaRPr lang="en-US" dirty="0"/>
          </a:p>
        </p:txBody>
      </p:sp>
      <p:graphicFrame>
        <p:nvGraphicFramePr>
          <p:cNvPr id="4" name="Content Placeholder 6"/>
          <p:cNvGraphicFramePr>
            <a:graphicFrameLocks noGrp="1"/>
          </p:cNvGraphicFramePr>
          <p:nvPr>
            <p:ph idx="1"/>
          </p:nvPr>
        </p:nvGraphicFramePr>
        <p:xfrm>
          <a:off x="228600" y="1905000"/>
          <a:ext cx="8763000" cy="4648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1500"/>
                <a:gridCol w="4381500"/>
              </a:tblGrid>
              <a:tr h="43670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Psychological </a:t>
                      </a:r>
                      <a:r>
                        <a:rPr lang="en-US" baseline="0" dirty="0" smtClean="0">
                          <a:latin typeface="Comic Sans MS" pitchFamily="66" charset="0"/>
                        </a:rPr>
                        <a:t> School/Perspective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Cause of the Disorder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43670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Psychoanalytic/Psychodynamic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Comic Sans MS" pitchFamily="66" charset="0"/>
                        </a:rPr>
                        <a:t>Internal, unconscious drives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107680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Humanistic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Comic Sans MS" pitchFamily="66" charset="0"/>
                        </a:rPr>
                        <a:t>Failure to strive to one’s potential or being out of touch</a:t>
                      </a:r>
                      <a:r>
                        <a:rPr lang="en-US" baseline="0" dirty="0" smtClean="0">
                          <a:latin typeface="Comic Sans MS" pitchFamily="66" charset="0"/>
                        </a:rPr>
                        <a:t> with one’s feelings.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75376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Behavioral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Comic Sans MS" pitchFamily="66" charset="0"/>
                        </a:rPr>
                        <a:t>Reinforcement history, the environment.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75376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Cognitive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Comic Sans MS" pitchFamily="66" charset="0"/>
                        </a:rPr>
                        <a:t>Irrational, dysfunctional thoughts or</a:t>
                      </a:r>
                      <a:r>
                        <a:rPr lang="en-US" baseline="0" dirty="0" smtClean="0">
                          <a:latin typeface="Comic Sans MS" pitchFamily="66" charset="0"/>
                        </a:rPr>
                        <a:t> ways of thinking.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43670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Socio-cultural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Comic Sans MS" pitchFamily="66" charset="0"/>
                        </a:rPr>
                        <a:t>Dysfunctional Society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75376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Biomedical/Neuroscience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Comic Sans MS" pitchFamily="66" charset="0"/>
                        </a:rPr>
                        <a:t>Organic problems, biochemical imbalances, genetic predispositions.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Classifying Psychological Disorders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 American Psychiatric Association (APA) rendered a Diagnostic and Statistical Manual of Mental Disorders (DSM) to describe psychological disorders.</a:t>
            </a:r>
          </a:p>
          <a:p>
            <a:endParaRPr lang="en-US" dirty="0"/>
          </a:p>
        </p:txBody>
      </p:sp>
      <p:pic>
        <p:nvPicPr>
          <p:cNvPr id="4" name="Content Placeholder 4" descr="dsm-stack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133600" y="3657600"/>
            <a:ext cx="4495800" cy="266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Multiaxial</a:t>
            </a:r>
            <a:r>
              <a:rPr lang="en-US" dirty="0" smtClean="0"/>
              <a:t>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lnSpc>
                <a:spcPct val="200000"/>
              </a:lnSpc>
            </a:pPr>
            <a:r>
              <a:rPr lang="en-US" dirty="0" smtClean="0">
                <a:solidFill>
                  <a:schemeClr val="tx1"/>
                </a:solidFill>
              </a:rPr>
              <a:t>Axis I: Clinical disorders</a:t>
            </a:r>
          </a:p>
          <a:p>
            <a:pPr lvl="2">
              <a:lnSpc>
                <a:spcPct val="200000"/>
              </a:lnSpc>
            </a:pPr>
            <a:r>
              <a:rPr lang="en-US" dirty="0" smtClean="0">
                <a:solidFill>
                  <a:schemeClr val="tx1"/>
                </a:solidFill>
              </a:rPr>
              <a:t>Axis II: Personality disorders and mental retardation</a:t>
            </a:r>
          </a:p>
          <a:p>
            <a:pPr lvl="2">
              <a:lnSpc>
                <a:spcPct val="200000"/>
              </a:lnSpc>
            </a:pPr>
            <a:r>
              <a:rPr lang="en-US" dirty="0" smtClean="0">
                <a:solidFill>
                  <a:schemeClr val="tx1"/>
                </a:solidFill>
              </a:rPr>
              <a:t>Axis III: General medical conditions</a:t>
            </a:r>
          </a:p>
          <a:p>
            <a:pPr lvl="2">
              <a:lnSpc>
                <a:spcPct val="200000"/>
              </a:lnSpc>
            </a:pPr>
            <a:r>
              <a:rPr lang="en-US" dirty="0" smtClean="0">
                <a:solidFill>
                  <a:schemeClr val="tx1"/>
                </a:solidFill>
              </a:rPr>
              <a:t>Axis IV: Psychosocial and environmental problems</a:t>
            </a:r>
          </a:p>
          <a:p>
            <a:pPr lvl="2">
              <a:lnSpc>
                <a:spcPct val="200000"/>
              </a:lnSpc>
            </a:pPr>
            <a:r>
              <a:rPr lang="en-US" dirty="0" smtClean="0">
                <a:solidFill>
                  <a:schemeClr val="tx1"/>
                </a:solidFill>
              </a:rPr>
              <a:t>Axis V: Global assessment of functioning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533400"/>
            <a:ext cx="8229600" cy="1143000"/>
          </a:xfrm>
          <a:prstGeom prst="rect">
            <a:avLst/>
          </a:prstGeom>
        </p:spPr>
        <p:txBody>
          <a:bodyPr vert="horz" rtlCol="0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Two Major Classifications in the DSM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 Placeholder 4"/>
          <p:cNvSpPr txBox="1">
            <a:spLocks/>
          </p:cNvSpPr>
          <p:nvPr/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>
            <a:normAutofit fontScale="92500"/>
          </a:bodyPr>
          <a:lstStyle/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Neurotic Disorders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457200" y="2133600"/>
            <a:ext cx="4040188" cy="3951288"/>
          </a:xfrm>
          <a:prstGeom prst="rect">
            <a:avLst/>
          </a:prstGeom>
        </p:spPr>
        <p:txBody>
          <a:bodyPr/>
          <a:lstStyle/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Distressing but one can still function in society and act rationally.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Placeholder 6"/>
          <p:cNvSpPr txBox="1">
            <a:spLocks/>
          </p:cNvSpPr>
          <p:nvPr/>
        </p:nvSpPr>
        <p:spPr>
          <a:xfrm>
            <a:off x="4343401" y="1535113"/>
            <a:ext cx="4495800" cy="639762"/>
          </a:xfrm>
          <a:prstGeom prst="rect">
            <a:avLst/>
          </a:prstGeom>
        </p:spPr>
        <p:txBody>
          <a:bodyPr/>
          <a:lstStyle/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Psychotic Disorders</a:t>
            </a:r>
          </a:p>
        </p:txBody>
      </p:sp>
      <p:sp>
        <p:nvSpPr>
          <p:cNvPr id="9" name="Content Placeholder 7"/>
          <p:cNvSpPr txBox="1">
            <a:spLocks/>
          </p:cNvSpPr>
          <p:nvPr/>
        </p:nvSpPr>
        <p:spPr>
          <a:xfrm>
            <a:off x="4724400" y="2133600"/>
            <a:ext cx="4041775" cy="3951288"/>
          </a:xfrm>
          <a:prstGeom prst="rect">
            <a:avLst/>
          </a:prstGeom>
        </p:spPr>
        <p:txBody>
          <a:bodyPr/>
          <a:lstStyle/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Person loses contact with reality, experiences distorted perceptions.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9" descr="113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4114800"/>
            <a:ext cx="332105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jim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3983037"/>
            <a:ext cx="2438400" cy="279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Anxiety Disorders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304800" y="2484437"/>
            <a:ext cx="4572000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a group of conditions where the primary symptoms are anxiety or defenses against anxiety.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The patient fears something awful </a:t>
            </a:r>
            <a:r>
              <a:rPr lang="en-US" b="1" i="1" dirty="0" smtClean="0"/>
              <a:t>will</a:t>
            </a:r>
            <a:r>
              <a:rPr lang="en-US" b="1" dirty="0" smtClean="0"/>
              <a:t> </a:t>
            </a:r>
            <a:r>
              <a:rPr lang="en-US" dirty="0" smtClean="0"/>
              <a:t>happen to them.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They are in a state of intense apprehension, uneasiness, uncertainty, or fear.</a:t>
            </a:r>
            <a:r>
              <a:rPr lang="en-US" sz="2000" dirty="0" smtClean="0"/>
              <a:t> </a:t>
            </a:r>
            <a:r>
              <a:rPr lang="en-US" dirty="0" smtClean="0"/>
              <a:t> 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9" name="Content Placeholder 8" descr="anxiety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29200" y="2438400"/>
            <a:ext cx="3810000" cy="2838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Anxiety</a:t>
            </a:r>
            <a:endParaRPr lang="en-US" dirty="0"/>
          </a:p>
        </p:txBody>
      </p:sp>
      <p:pic>
        <p:nvPicPr>
          <p:cNvPr id="5" name="Video 2-Anxiety.mp4">
            <a:hlinkClick r:id="" action="ppaction://media"/>
          </p:cNvPr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895600" y="3368675"/>
            <a:ext cx="3048000" cy="228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39000" y="5867400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Video 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0668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Generalized Anxiety Disorder</a:t>
            </a:r>
            <a:br>
              <a:rPr lang="en-US" dirty="0" smtClean="0"/>
            </a:br>
            <a:r>
              <a:rPr lang="en-US" dirty="0" smtClean="0"/>
              <a:t>GAD</a:t>
            </a:r>
            <a:endParaRPr lang="en-US" dirty="0"/>
          </a:p>
        </p:txBody>
      </p:sp>
      <p:pic>
        <p:nvPicPr>
          <p:cNvPr id="5" name="Content Placeholder 4" descr="untitled.bmp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86400" y="2286000"/>
            <a:ext cx="3222625" cy="368776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2332037"/>
            <a:ext cx="4800600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An anxiety disorder in which a person is continuously tense, apprehensive and in a state of autonomic nervous system arousal.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The patient is constantly tense and worried, feels inadequate, is oversensitive, can’t concentrate and suffers from insomnia. 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>
              <a:latin typeface="Comic Sans MS" pitchFamily="66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Panic Disorder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514600"/>
            <a:ext cx="4267200" cy="2667000"/>
          </a:xfrm>
        </p:spPr>
        <p:txBody>
          <a:bodyPr/>
          <a:lstStyle/>
          <a:p>
            <a:pPr algn="just"/>
            <a:r>
              <a:rPr lang="en-US" dirty="0" smtClean="0"/>
              <a:t>An anxiety disorder marked by a minutes-long episode of intense dread in which a person experiences terror and accompanying chest pain, choking and other frightening sensations.</a:t>
            </a:r>
          </a:p>
          <a:p>
            <a:endParaRPr lang="en-US" dirty="0" smtClean="0"/>
          </a:p>
        </p:txBody>
      </p:sp>
      <p:pic>
        <p:nvPicPr>
          <p:cNvPr id="5" name="Picture 5" descr="panic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562600" y="1676400"/>
            <a:ext cx="2501900" cy="3346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8229600" cy="1143000"/>
          </a:xfrm>
        </p:spPr>
        <p:txBody>
          <a:bodyPr/>
          <a:lstStyle/>
          <a:p>
            <a:r>
              <a:rPr lang="en-US" dirty="0" smtClean="0"/>
              <a:t>Phobias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752600"/>
            <a:ext cx="4876800" cy="4525963"/>
          </a:xfrm>
        </p:spPr>
        <p:txBody>
          <a:bodyPr/>
          <a:lstStyle/>
          <a:p>
            <a:r>
              <a:rPr lang="en-US" dirty="0" smtClean="0"/>
              <a:t>A person experiences sudden episodes of intense dread.</a:t>
            </a:r>
          </a:p>
          <a:p>
            <a:endParaRPr lang="en-US" dirty="0" smtClean="0"/>
          </a:p>
          <a:p>
            <a:r>
              <a:rPr lang="en-US" dirty="0" smtClean="0"/>
              <a:t>Must be an irrational fear.</a:t>
            </a:r>
          </a:p>
          <a:p>
            <a:endParaRPr lang="en-US" dirty="0" smtClean="0"/>
          </a:p>
        </p:txBody>
      </p:sp>
      <p:pic>
        <p:nvPicPr>
          <p:cNvPr id="5" name="Picture 6" descr="snake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66800" y="1981200"/>
            <a:ext cx="2438400" cy="2216150"/>
          </a:xfrm>
        </p:spPr>
      </p:pic>
      <p:pic>
        <p:nvPicPr>
          <p:cNvPr id="6" name="Picture 4" descr="spider_pinch_hg_clr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4114800"/>
            <a:ext cx="2971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party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3886200"/>
            <a:ext cx="28003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pickles-269x300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77000" y="4267200"/>
            <a:ext cx="2133600" cy="237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229600" cy="1143000"/>
          </a:xfrm>
        </p:spPr>
        <p:txBody>
          <a:bodyPr/>
          <a:lstStyle/>
          <a:p>
            <a:r>
              <a:rPr lang="en-US" dirty="0" smtClean="0"/>
              <a:t>Obsessive-compulsive disorder</a:t>
            </a:r>
          </a:p>
        </p:txBody>
      </p:sp>
      <p:pic>
        <p:nvPicPr>
          <p:cNvPr id="5" name="Content Placeholder 4" descr="germ_squishing_around_hg_clr.gif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38200" y="1066800"/>
            <a:ext cx="3028950" cy="302895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3400" y="1600201"/>
            <a:ext cx="4495800" cy="2590799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Persistent unwanted thoughts (obsessions) cause someone to feel the need (compulsion) to engage in a particular action.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Obsession about dirt and germs may lead to compulsive hand washing.</a:t>
            </a:r>
            <a:endParaRPr lang="en-US" dirty="0"/>
          </a:p>
        </p:txBody>
      </p:sp>
      <p:pic>
        <p:nvPicPr>
          <p:cNvPr id="6" name="Picture 5" descr="1-1-1-3-2-3-6-0-0-0-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4038600"/>
            <a:ext cx="2590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notobsessive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91000" y="4038600"/>
            <a:ext cx="26193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229600" cy="1143000"/>
          </a:xfrm>
        </p:spPr>
        <p:txBody>
          <a:bodyPr/>
          <a:lstStyle/>
          <a:p>
            <a:r>
              <a:rPr lang="en-US" dirty="0" smtClean="0"/>
              <a:t>Obsessive-compulsive disorder</a:t>
            </a:r>
          </a:p>
        </p:txBody>
      </p:sp>
      <p:pic>
        <p:nvPicPr>
          <p:cNvPr id="10" name="Video 3-Obsessive Compulsive Disorder.mp4">
            <a:hlinkClick r:id="" action="ppaction://media"/>
          </p:cNvPr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933700" y="2795588"/>
            <a:ext cx="3048000" cy="2286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086600" y="5715000"/>
            <a:ext cx="9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Video 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14400"/>
            <a:ext cx="8229600" cy="10668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Post-traumatic Stress Disorder</a:t>
            </a:r>
            <a:br>
              <a:rPr lang="en-US" dirty="0" smtClean="0"/>
            </a:br>
            <a:r>
              <a:rPr lang="en-US" dirty="0" smtClean="0"/>
              <a:t>PTSD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Flashbacks or nightmares following a person’s involvement in or observation of an extremely stressful event.</a:t>
            </a:r>
          </a:p>
          <a:p>
            <a:endParaRPr lang="en-US" dirty="0" smtClean="0"/>
          </a:p>
          <a:p>
            <a:r>
              <a:rPr lang="en-US" dirty="0" smtClean="0"/>
              <a:t>Memories of the event cause anxiety.</a:t>
            </a:r>
          </a:p>
        </p:txBody>
      </p:sp>
      <p:pic>
        <p:nvPicPr>
          <p:cNvPr id="6" name="Picture 5" descr="ptsd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981200"/>
            <a:ext cx="2952750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ptsd-cp-366453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4267200"/>
            <a:ext cx="4191000" cy="233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838200"/>
            <a:ext cx="8229600" cy="1066800"/>
          </a:xfrm>
        </p:spPr>
        <p:txBody>
          <a:bodyPr/>
          <a:lstStyle/>
          <a:p>
            <a:r>
              <a:rPr lang="en-US" dirty="0" smtClean="0"/>
              <a:t>Somatoform Disorders</a:t>
            </a:r>
          </a:p>
        </p:txBody>
      </p:sp>
      <p:pic>
        <p:nvPicPr>
          <p:cNvPr id="5" name="Content Placeholder 4" descr="Doctors_thinking_600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2057400"/>
            <a:ext cx="4038600" cy="4510087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Occur when a person manifests a psychological problem through a physiological symptom.</a:t>
            </a:r>
          </a:p>
          <a:p>
            <a:endParaRPr lang="en-US" dirty="0" smtClean="0"/>
          </a:p>
          <a:p>
            <a:r>
              <a:rPr lang="en-US" dirty="0" smtClean="0"/>
              <a:t>Two types……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381000" y="838200"/>
            <a:ext cx="8229600" cy="1066800"/>
          </a:xfrm>
        </p:spPr>
        <p:txBody>
          <a:bodyPr/>
          <a:lstStyle/>
          <a:p>
            <a:r>
              <a:rPr lang="en-US" dirty="0" smtClean="0"/>
              <a:t>Hypochondriasis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Has frequent physical complaints for which medical doctors are unable to locate the cause.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They usually believe that the minor issues (headache, upset stomach) are indicative are more severe illnesses.</a:t>
            </a:r>
            <a:endParaRPr lang="en-US" dirty="0"/>
          </a:p>
        </p:txBody>
      </p:sp>
      <p:pic>
        <p:nvPicPr>
          <p:cNvPr id="6" name="Picture 5" descr="mba0826l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752600"/>
            <a:ext cx="3963988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8229600" cy="1066800"/>
          </a:xfrm>
        </p:spPr>
        <p:txBody>
          <a:bodyPr/>
          <a:lstStyle/>
          <a:p>
            <a:r>
              <a:rPr lang="en-US" dirty="0" smtClean="0"/>
              <a:t>Conversion Disorder</a:t>
            </a:r>
          </a:p>
        </p:txBody>
      </p:sp>
      <p:pic>
        <p:nvPicPr>
          <p:cNvPr id="5" name="Content Placeholder 4" descr="blind_man_hg_clr.gif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343400" y="3810000"/>
            <a:ext cx="3048000" cy="280035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33800" y="1676401"/>
            <a:ext cx="5257800" cy="20574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Report the existence of severe physical problems  with no biological reason.</a:t>
            </a:r>
          </a:p>
          <a:p>
            <a:endParaRPr lang="en-US" sz="2200" dirty="0" smtClean="0"/>
          </a:p>
          <a:p>
            <a:r>
              <a:rPr lang="en-US" sz="2200" dirty="0" smtClean="0"/>
              <a:t>Like blindness or paralysis.</a:t>
            </a:r>
            <a:endParaRPr lang="en-US" sz="2200" dirty="0" smtClean="0"/>
          </a:p>
        </p:txBody>
      </p:sp>
      <p:pic>
        <p:nvPicPr>
          <p:cNvPr id="6" name="Picture 5" descr="caveman_lunch_for_trex_lg_clr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2057400"/>
            <a:ext cx="196691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pol-pot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2600" y="4038600"/>
            <a:ext cx="1652588" cy="236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/>
          <a:lstStyle/>
          <a:p>
            <a:r>
              <a:rPr lang="en-US" dirty="0" smtClean="0"/>
              <a:t>Dissociative Disorders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These disorders involve a disruption in the conscious process.</a:t>
            </a:r>
          </a:p>
          <a:p>
            <a:endParaRPr lang="en-US" dirty="0" smtClean="0"/>
          </a:p>
          <a:p>
            <a:r>
              <a:rPr lang="en-US" dirty="0" smtClean="0"/>
              <a:t>Three types….</a:t>
            </a:r>
          </a:p>
          <a:p>
            <a:endParaRPr lang="en-US" dirty="0" smtClean="0">
              <a:latin typeface="Comic Sans MS" pitchFamily="66" charset="0"/>
            </a:endParaRPr>
          </a:p>
        </p:txBody>
      </p:sp>
      <p:pic>
        <p:nvPicPr>
          <p:cNvPr id="5" name="Content Placeholder 4" descr="BubbleFamily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86400" y="2057400"/>
            <a:ext cx="2908300" cy="4394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dirty="0" smtClean="0"/>
              <a:t>Psychogenic Amnesia</a:t>
            </a:r>
          </a:p>
        </p:txBody>
      </p:sp>
      <p:pic>
        <p:nvPicPr>
          <p:cNvPr id="5" name="Content Placeholder 4" descr="amnesia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71525" y="2038350"/>
            <a:ext cx="3114675" cy="428625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81200"/>
            <a:ext cx="4038600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A person cannot remember things with no physiological basis for the disruption in memory.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Retrograde Amnesia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NOT organic amnesia.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Organic amnesia can be retrograde or </a:t>
            </a:r>
            <a:r>
              <a:rPr lang="en-US" dirty="0" err="1" smtClean="0"/>
              <a:t>antro</a:t>
            </a:r>
            <a:r>
              <a:rPr lang="en-US" dirty="0" smtClean="0"/>
              <a:t>-grade.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/>
          <a:lstStyle/>
          <a:p>
            <a:r>
              <a:rPr lang="en-US" dirty="0" smtClean="0"/>
              <a:t>Dissociative Fugue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People with psychogenic amnesia that find themselves in an unfamiliar environment. </a:t>
            </a:r>
          </a:p>
        </p:txBody>
      </p:sp>
      <p:pic>
        <p:nvPicPr>
          <p:cNvPr id="5" name="Content Placeholder 4" descr="manga_bride_and_groom_chase2_hg_clr.gif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00600" y="2133600"/>
            <a:ext cx="2085975" cy="1949450"/>
          </a:xfrm>
        </p:spPr>
      </p:pic>
      <p:pic>
        <p:nvPicPr>
          <p:cNvPr id="6" name="Picture 5" descr="manga_bride_carrying_groom_hg_clr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1676400"/>
            <a:ext cx="1600200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man_with_empty_pockets_hg_clr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2800" y="3962400"/>
            <a:ext cx="17430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kids_on_a_merry_go_round_hg_clr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4648200"/>
            <a:ext cx="2133600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boy_punk_walking_hg_clr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00" y="4191000"/>
            <a:ext cx="2209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mailman_walking_hg_clr.gif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62200" y="4114800"/>
            <a:ext cx="234315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/>
          <a:lstStyle/>
          <a:p>
            <a:r>
              <a:rPr lang="en-US" dirty="0" smtClean="0"/>
              <a:t>Dissociative Identity Disorder</a:t>
            </a:r>
          </a:p>
        </p:txBody>
      </p:sp>
      <p:pic>
        <p:nvPicPr>
          <p:cNvPr id="5" name="Content Placeholder 4" descr="Dissociative_Identity_Disorder_by_lily_day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2024063"/>
            <a:ext cx="4038600" cy="3678237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Used to be known as Multiple Personality Disorder.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A person has several rather than one integrated personality.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People with DID commonly have a history of childhood abuse or trauma.</a:t>
            </a:r>
          </a:p>
          <a:p>
            <a:pPr fontAlgn="auto">
              <a:spcAft>
                <a:spcPts val="0"/>
              </a:spcAft>
              <a:defRPr/>
            </a:pPr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066800"/>
          </a:xfrm>
        </p:spPr>
        <p:txBody>
          <a:bodyPr/>
          <a:lstStyle/>
          <a:p>
            <a:r>
              <a:rPr lang="en-US" dirty="0" smtClean="0"/>
              <a:t>Mood Disorders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057400"/>
            <a:ext cx="8153400" cy="2209800"/>
          </a:xfrm>
        </p:spPr>
        <p:txBody>
          <a:bodyPr/>
          <a:lstStyle/>
          <a:p>
            <a:r>
              <a:rPr lang="en-US" dirty="0" smtClean="0"/>
              <a:t>Experience extreme or inappropriate emotion.</a:t>
            </a:r>
          </a:p>
        </p:txBody>
      </p:sp>
      <p:pic>
        <p:nvPicPr>
          <p:cNvPr id="6" name="Picture 5" descr="yellow_guy_sad_hg_clr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819400"/>
            <a:ext cx="3276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7" descr="yellow_guy_smiling_big_hg_clr.gif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85800" y="2819400"/>
            <a:ext cx="3333750" cy="33337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066800"/>
          </a:xfrm>
        </p:spPr>
        <p:txBody>
          <a:bodyPr/>
          <a:lstStyle/>
          <a:p>
            <a:r>
              <a:rPr lang="en-US" dirty="0" smtClean="0"/>
              <a:t>Major Depression</a:t>
            </a:r>
          </a:p>
        </p:txBody>
      </p:sp>
      <p:pic>
        <p:nvPicPr>
          <p:cNvPr id="5" name="Content Placeholder 4" descr="goth_girl_sitting_curled_up_hg_clr.gif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95388" y="2195513"/>
            <a:ext cx="2562225" cy="333375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2249424"/>
            <a:ext cx="4191000" cy="4525963"/>
          </a:xfrm>
        </p:spPr>
        <p:txBody>
          <a:bodyPr/>
          <a:lstStyle/>
          <a:p>
            <a:r>
              <a:rPr lang="en-US" dirty="0" smtClean="0"/>
              <a:t>Also called </a:t>
            </a:r>
            <a:r>
              <a:rPr lang="en-US" dirty="0" err="1" smtClean="0"/>
              <a:t>unipolar</a:t>
            </a:r>
            <a:r>
              <a:rPr lang="en-US" dirty="0" smtClean="0"/>
              <a:t> depression</a:t>
            </a:r>
          </a:p>
          <a:p>
            <a:endParaRPr lang="en-US" dirty="0" smtClean="0"/>
          </a:p>
          <a:p>
            <a:r>
              <a:rPr lang="en-US" dirty="0" smtClean="0"/>
              <a:t>Unhappy for at least two weeks with no apparent cause.</a:t>
            </a:r>
          </a:p>
          <a:p>
            <a:endParaRPr lang="en-US" dirty="0" smtClean="0"/>
          </a:p>
          <a:p>
            <a:r>
              <a:rPr lang="en-US" dirty="0" smtClean="0"/>
              <a:t>Depression is the common cold of psychological disorders.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066800"/>
          </a:xfrm>
        </p:spPr>
        <p:txBody>
          <a:bodyPr/>
          <a:lstStyle/>
          <a:p>
            <a:r>
              <a:rPr lang="en-US" dirty="0" smtClean="0"/>
              <a:t>Major Depression</a:t>
            </a:r>
          </a:p>
        </p:txBody>
      </p:sp>
      <p:pic>
        <p:nvPicPr>
          <p:cNvPr id="8" name="Video 4-Depression.mp4">
            <a:hlinkClick r:id="" action="ppaction://media"/>
          </p:cNvPr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667000" y="3368675"/>
            <a:ext cx="3048000" cy="2286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0" y="5562600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Video 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304800" y="685800"/>
            <a:ext cx="8229600" cy="1066800"/>
          </a:xfrm>
        </p:spPr>
        <p:txBody>
          <a:bodyPr/>
          <a:lstStyle/>
          <a:p>
            <a:r>
              <a:rPr lang="en-US" dirty="0" smtClean="0"/>
              <a:t>Seasonal Affective Disorder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905000"/>
            <a:ext cx="4343400" cy="4525963"/>
          </a:xfrm>
        </p:spPr>
        <p:txBody>
          <a:bodyPr/>
          <a:lstStyle/>
          <a:p>
            <a:r>
              <a:rPr lang="en-US" dirty="0" smtClean="0"/>
              <a:t>Experience depression during the winter months.</a:t>
            </a:r>
          </a:p>
          <a:p>
            <a:endParaRPr lang="en-US" dirty="0" smtClean="0"/>
          </a:p>
          <a:p>
            <a:r>
              <a:rPr lang="en-US" dirty="0" smtClean="0"/>
              <a:t>Based not on temperature, but on amount of sunlight.</a:t>
            </a:r>
          </a:p>
          <a:p>
            <a:endParaRPr lang="en-US" dirty="0" smtClean="0"/>
          </a:p>
          <a:p>
            <a:r>
              <a:rPr lang="en-US" dirty="0" smtClean="0"/>
              <a:t>Treated with light therapy.</a:t>
            </a:r>
          </a:p>
        </p:txBody>
      </p:sp>
      <p:pic>
        <p:nvPicPr>
          <p:cNvPr id="5" name="Content Placeholder 4" descr="sun_checking_watch_hg_clr.gif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14400" y="4133850"/>
            <a:ext cx="3333750" cy="2800350"/>
          </a:xfrm>
        </p:spPr>
      </p:pic>
      <p:pic>
        <p:nvPicPr>
          <p:cNvPr id="6" name="Picture 5" descr="tubby_tuber_floating_hg_clr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3581400"/>
            <a:ext cx="2438400" cy="305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snowman_melting_hg_clr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0" y="3505200"/>
            <a:ext cx="2971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angry_cloud_lightning_bolts_hg_clr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5400" y="1695450"/>
            <a:ext cx="2725738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r>
              <a:rPr lang="en-US" dirty="0" smtClean="0"/>
              <a:t>Bipolar Disorder</a:t>
            </a:r>
          </a:p>
        </p:txBody>
      </p:sp>
      <p:pic>
        <p:nvPicPr>
          <p:cNvPr id="5" name="Content Placeholder 4" descr="print-bipolar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2247901"/>
            <a:ext cx="3639626" cy="30861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828800"/>
            <a:ext cx="4724400" cy="495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Formally manic depression.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Involves periods of depression and manic episodes.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Manic episodes involve feelings of high energy (but they tend to differ a lot…some get confident and some get irritable).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Engage in risky behavior during the manic episode.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229600" cy="1066800"/>
          </a:xfrm>
        </p:spPr>
        <p:txBody>
          <a:bodyPr/>
          <a:lstStyle/>
          <a:p>
            <a:r>
              <a:rPr lang="en-US" dirty="0" smtClean="0"/>
              <a:t>Schizophrenic Disorders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2057400"/>
            <a:ext cx="4724400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About 1 in every 100 people are diagnosed with schizophrenia.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Symptoms of Schizophrenia</a:t>
            </a:r>
          </a:p>
          <a:p>
            <a:pPr marL="1072134" lvl="2" indent="-514350">
              <a:buFont typeface="+mj-lt"/>
              <a:buAutoNum type="arabicPeriod"/>
              <a:defRPr/>
            </a:pPr>
            <a:r>
              <a:rPr lang="en-US" dirty="0" smtClean="0">
                <a:solidFill>
                  <a:schemeClr val="tx1"/>
                </a:solidFill>
              </a:rPr>
              <a:t>Disorganized thinking.</a:t>
            </a:r>
          </a:p>
          <a:p>
            <a:pPr marL="1072134" lvl="2" indent="-514350">
              <a:buFont typeface="+mj-lt"/>
              <a:buAutoNum type="arabicPeriod"/>
              <a:defRPr/>
            </a:pPr>
            <a:r>
              <a:rPr lang="en-US" dirty="0" smtClean="0">
                <a:solidFill>
                  <a:schemeClr val="tx1"/>
                </a:solidFill>
              </a:rPr>
              <a:t>Disturbed Perceptions</a:t>
            </a:r>
          </a:p>
          <a:p>
            <a:pPr marL="1072134" lvl="2" indent="-514350">
              <a:buFont typeface="+mj-lt"/>
              <a:buAutoNum type="arabicPeriod"/>
              <a:defRPr/>
            </a:pPr>
            <a:r>
              <a:rPr lang="en-US" dirty="0" smtClean="0">
                <a:solidFill>
                  <a:schemeClr val="tx1"/>
                </a:solidFill>
              </a:rPr>
              <a:t>Inappropriate Emotions and Actions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endParaRPr lang="en-US" dirty="0"/>
          </a:p>
        </p:txBody>
      </p:sp>
      <p:pic>
        <p:nvPicPr>
          <p:cNvPr id="5" name="Content Placeholder 4" descr="schizo0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53000" y="2209800"/>
            <a:ext cx="3581400" cy="3581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r>
              <a:rPr lang="en-US" dirty="0" smtClean="0"/>
              <a:t>Disorganized Thinking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The thinking of a person with Schizophrenia is fragmented and bizarre and distorted with false beliefs.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Disorganized thinking comes from a breakdown in selective attention.- they cannot filter out information.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7" descr="schizfra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1000" y="2209800"/>
            <a:ext cx="4079875" cy="3429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152400" y="914400"/>
            <a:ext cx="8229600" cy="1066800"/>
          </a:xfrm>
        </p:spPr>
        <p:txBody>
          <a:bodyPr/>
          <a:lstStyle/>
          <a:p>
            <a:r>
              <a:rPr lang="en-US" dirty="0" smtClean="0"/>
              <a:t>Disturbed Perceptions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/>
              <a:t>hallucinations</a:t>
            </a:r>
            <a:r>
              <a:rPr lang="en-US" dirty="0" smtClean="0"/>
              <a:t>- sensory experiences without sensory stimulation. </a:t>
            </a:r>
          </a:p>
          <a:p>
            <a:endParaRPr lang="en-US" dirty="0" smtClean="0"/>
          </a:p>
        </p:txBody>
      </p:sp>
      <p:pic>
        <p:nvPicPr>
          <p:cNvPr id="5" name="Content Placeholder 4" descr="forest_guy_relaxing_hg_clr.gif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29200" y="4419600"/>
            <a:ext cx="3333750" cy="1857375"/>
          </a:xfrm>
        </p:spPr>
      </p:pic>
      <p:pic>
        <p:nvPicPr>
          <p:cNvPr id="6" name="Picture 5" descr="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1828800"/>
            <a:ext cx="344805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ow-to-get-rid-of-fart-smell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3810000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Inappropriate Emotions and Actions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200" dirty="0" smtClean="0"/>
              <a:t>Laugh at inappropriate times.</a:t>
            </a:r>
          </a:p>
          <a:p>
            <a:endParaRPr lang="en-US" sz="2200" dirty="0" smtClean="0"/>
          </a:p>
          <a:p>
            <a:r>
              <a:rPr lang="en-US" sz="2200" dirty="0" smtClean="0"/>
              <a:t>Flat Effect</a:t>
            </a:r>
          </a:p>
          <a:p>
            <a:pPr>
              <a:buNone/>
            </a:pPr>
            <a:r>
              <a:rPr lang="en-US" sz="2200" dirty="0" smtClean="0"/>
              <a:t> </a:t>
            </a:r>
          </a:p>
          <a:p>
            <a:r>
              <a:rPr lang="en-US" sz="2200" dirty="0" smtClean="0"/>
              <a:t>Senseless, compulsive acts.</a:t>
            </a:r>
          </a:p>
          <a:p>
            <a:endParaRPr lang="en-US" sz="2200" dirty="0" smtClean="0"/>
          </a:p>
          <a:p>
            <a:r>
              <a:rPr lang="en-US" sz="2200" b="1" dirty="0" smtClean="0"/>
              <a:t>Catatonia</a:t>
            </a:r>
            <a:r>
              <a:rPr lang="en-US" sz="2200" dirty="0" smtClean="0"/>
              <a:t>- motionless Waxy Flexibility</a:t>
            </a:r>
          </a:p>
          <a:p>
            <a:endParaRPr lang="en-US" dirty="0" smtClean="0"/>
          </a:p>
        </p:txBody>
      </p:sp>
      <p:pic>
        <p:nvPicPr>
          <p:cNvPr id="5" name="Picture 6" descr="hillbilly_chic_laughing_hg_clr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47800" y="1905000"/>
            <a:ext cx="2486025" cy="44846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229600" cy="1066800"/>
          </a:xfrm>
        </p:spPr>
        <p:txBody>
          <a:bodyPr/>
          <a:lstStyle/>
          <a:p>
            <a:r>
              <a:rPr lang="en-US" dirty="0" smtClean="0"/>
              <a:t>Schizophrenic Disorder</a:t>
            </a:r>
          </a:p>
        </p:txBody>
      </p:sp>
      <p:pic>
        <p:nvPicPr>
          <p:cNvPr id="7" name="Video 5-schizophrenia.mp4">
            <a:hlinkClick r:id="" action="ppaction://media"/>
          </p:cNvPr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628900" y="3176588"/>
            <a:ext cx="3048000" cy="2286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010400" y="5486400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Video 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Schizophrenia</a:t>
            </a:r>
          </a:p>
        </p:txBody>
      </p:sp>
      <p:pic>
        <p:nvPicPr>
          <p:cNvPr id="36867" name="Picture 3" descr="schizophrenia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2209800"/>
            <a:ext cx="3017663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/>
          <a:lstStyle/>
          <a:p>
            <a:r>
              <a:rPr lang="en-US" dirty="0" smtClean="0"/>
              <a:t>Disorganized Schizophrenia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343400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disorganized speech or behavior, or flat or inappropriate emotion.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Clang associations 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"Imagine the worst</a:t>
            </a:r>
            <a:br>
              <a:rPr lang="en-US" dirty="0" smtClean="0"/>
            </a:br>
            <a:r>
              <a:rPr lang="en-US" dirty="0" smtClean="0"/>
              <a:t>Systematic, sympathetic</a:t>
            </a:r>
            <a:br>
              <a:rPr lang="en-US" dirty="0" smtClean="0"/>
            </a:br>
            <a:r>
              <a:rPr lang="en-US" dirty="0" smtClean="0"/>
              <a:t>Quite pathetic, apologetic, paramedic</a:t>
            </a:r>
            <a:br>
              <a:rPr lang="en-US" dirty="0" smtClean="0"/>
            </a:br>
            <a:r>
              <a:rPr lang="en-US" dirty="0" smtClean="0"/>
              <a:t>Your heart is prosthetic"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Content Placeholder 4" descr="schizophrenia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5400" y="2286000"/>
            <a:ext cx="3657600" cy="3657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/>
          <a:lstStyle/>
          <a:p>
            <a:r>
              <a:rPr lang="en-US" dirty="0" smtClean="0"/>
              <a:t>Paranoid Schizophrenia</a:t>
            </a:r>
          </a:p>
        </p:txBody>
      </p:sp>
      <p:pic>
        <p:nvPicPr>
          <p:cNvPr id="5" name="Content Placeholder 4" descr="cartoon_cow_female_nervous_look_hg_clr.gif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62000" y="3581400"/>
            <a:ext cx="3352800" cy="272415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249424"/>
            <a:ext cx="7848600" cy="4525963"/>
          </a:xfrm>
        </p:spPr>
        <p:txBody>
          <a:bodyPr/>
          <a:lstStyle/>
          <a:p>
            <a:r>
              <a:rPr lang="en-US" dirty="0" smtClean="0"/>
              <a:t>preoccupation with delusions or hallucinations. </a:t>
            </a:r>
          </a:p>
          <a:p>
            <a:endParaRPr lang="en-US" dirty="0" smtClean="0"/>
          </a:p>
          <a:p>
            <a:r>
              <a:rPr lang="en-US" dirty="0" smtClean="0"/>
              <a:t>Somebody is out to get me!!!!</a:t>
            </a:r>
          </a:p>
          <a:p>
            <a:endParaRPr lang="en-US" dirty="0" smtClean="0"/>
          </a:p>
        </p:txBody>
      </p:sp>
      <p:pic>
        <p:nvPicPr>
          <p:cNvPr id="6" name="Picture 5" descr="27136_ba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4114800"/>
            <a:ext cx="3124200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/>
          <a:lstStyle/>
          <a:p>
            <a:r>
              <a:rPr lang="en-US" dirty="0" smtClean="0"/>
              <a:t>Catatonic Schizophrenia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343400" cy="4525963"/>
          </a:xfrm>
        </p:spPr>
        <p:txBody>
          <a:bodyPr/>
          <a:lstStyle/>
          <a:p>
            <a:r>
              <a:rPr lang="en-US" dirty="0" smtClean="0"/>
              <a:t>Flat effect</a:t>
            </a:r>
          </a:p>
          <a:p>
            <a:endParaRPr lang="en-US" dirty="0" smtClean="0"/>
          </a:p>
          <a:p>
            <a:r>
              <a:rPr lang="en-US" dirty="0" smtClean="0"/>
              <a:t>Waxy Flexibility</a:t>
            </a:r>
          </a:p>
          <a:p>
            <a:endParaRPr lang="en-US" dirty="0" smtClean="0"/>
          </a:p>
          <a:p>
            <a:r>
              <a:rPr lang="en-US" dirty="0" smtClean="0"/>
              <a:t>parrot like repeating of another’s speech and movements </a:t>
            </a:r>
          </a:p>
          <a:p>
            <a:endParaRPr lang="en-US" dirty="0" smtClean="0"/>
          </a:p>
        </p:txBody>
      </p:sp>
      <p:pic>
        <p:nvPicPr>
          <p:cNvPr id="39940" name="Content Placeholder 4" descr="gemd_01_img002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97500" y="2020888"/>
            <a:ext cx="2908300" cy="3683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838200"/>
            <a:ext cx="8229600" cy="1066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Undifferentiated Schizophrenia</a:t>
            </a:r>
            <a:endParaRPr lang="en-US" dirty="0"/>
          </a:p>
        </p:txBody>
      </p:sp>
      <p:pic>
        <p:nvPicPr>
          <p:cNvPr id="40963" name="Content Placeholder 4" descr="schizophrenia2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429000" y="2667000"/>
            <a:ext cx="4649397" cy="3810000"/>
          </a:xfrm>
        </p:spPr>
      </p:pic>
      <p:sp>
        <p:nvSpPr>
          <p:cNvPr id="4096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981200"/>
            <a:ext cx="7620000" cy="4525963"/>
          </a:xfrm>
        </p:spPr>
        <p:txBody>
          <a:bodyPr/>
          <a:lstStyle/>
          <a:p>
            <a:r>
              <a:rPr lang="en-US" dirty="0" smtClean="0"/>
              <a:t>Many and varied Symptoms.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Disorders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 rtlCol="0">
            <a:normAutofit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US" dirty="0" err="1" smtClean="0"/>
              <a:t>Paraphilias</a:t>
            </a:r>
            <a:r>
              <a:rPr lang="en-US" dirty="0" smtClean="0"/>
              <a:t> (pedophilia, </a:t>
            </a:r>
            <a:r>
              <a:rPr lang="en-US" dirty="0" err="1" smtClean="0"/>
              <a:t>zoophilia</a:t>
            </a:r>
            <a:r>
              <a:rPr lang="en-US" dirty="0" smtClean="0"/>
              <a:t>, </a:t>
            </a:r>
            <a:r>
              <a:rPr lang="en-US" dirty="0" err="1" smtClean="0"/>
              <a:t>hybristophilia</a:t>
            </a:r>
            <a:r>
              <a:rPr lang="en-US" dirty="0" smtClean="0"/>
              <a:t>)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US" dirty="0" smtClean="0"/>
              <a:t>Fetishism 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US" dirty="0" smtClean="0"/>
              <a:t>sadist, masochist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US" dirty="0" smtClean="0"/>
              <a:t>Eating Disorders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US" dirty="0" smtClean="0"/>
              <a:t>Substance use disorders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US" dirty="0" smtClean="0"/>
              <a:t>ADHD</a:t>
            </a:r>
            <a:endParaRPr lang="en-US" dirty="0"/>
          </a:p>
        </p:txBody>
      </p:sp>
      <p:pic>
        <p:nvPicPr>
          <p:cNvPr id="5" name="Content Placeholder 4" descr="foxmulder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343399" y="2667000"/>
            <a:ext cx="4062525" cy="304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434</TotalTime>
  <Words>1667</Words>
  <Application>Microsoft Office PowerPoint</Application>
  <PresentationFormat>On-screen Show (4:3)</PresentationFormat>
  <Paragraphs>412</Paragraphs>
  <Slides>58</Slides>
  <Notes>58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Urban</vt:lpstr>
      <vt:lpstr>Abnormal Behavior</vt:lpstr>
      <vt:lpstr>What is Abnormal Behavior?</vt:lpstr>
      <vt:lpstr>What is Psychologically Abnormal?</vt:lpstr>
      <vt:lpstr>Deviance</vt:lpstr>
      <vt:lpstr>Distress</vt:lpstr>
      <vt:lpstr>Dysfunctional</vt:lpstr>
      <vt:lpstr>Dangerous</vt:lpstr>
      <vt:lpstr>Definition of Abnormal Behavior</vt:lpstr>
      <vt:lpstr>Abnormal Behavior</vt:lpstr>
      <vt:lpstr>Early Theories</vt:lpstr>
      <vt:lpstr>Models of Abnormality</vt:lpstr>
      <vt:lpstr>Biomedical Model</vt:lpstr>
      <vt:lpstr>Biomedical Model</vt:lpstr>
      <vt:lpstr>Biomedical Model</vt:lpstr>
      <vt:lpstr>Behavioral Model</vt:lpstr>
      <vt:lpstr>Classical Conditioning</vt:lpstr>
      <vt:lpstr>Operant Conditioning</vt:lpstr>
      <vt:lpstr>Social Learning Theory</vt:lpstr>
      <vt:lpstr>The Cognitive Model</vt:lpstr>
      <vt:lpstr>The Cognitive Model</vt:lpstr>
      <vt:lpstr>The Cognitive Model</vt:lpstr>
      <vt:lpstr>The Psychodynamic Model</vt:lpstr>
      <vt:lpstr>The Unconscious Mind</vt:lpstr>
      <vt:lpstr>Perspectives and Disorders</vt:lpstr>
      <vt:lpstr>Classifying Psychological Disorders</vt:lpstr>
      <vt:lpstr>Multiaxial Classification</vt:lpstr>
      <vt:lpstr>Slide 27</vt:lpstr>
      <vt:lpstr>Anxiety Disorders</vt:lpstr>
      <vt:lpstr>Anxiety</vt:lpstr>
      <vt:lpstr>Generalized Anxiety Disorder GAD</vt:lpstr>
      <vt:lpstr>Panic Disorder</vt:lpstr>
      <vt:lpstr>Phobias</vt:lpstr>
      <vt:lpstr>Obsessive-compulsive disorder</vt:lpstr>
      <vt:lpstr>Obsessive-compulsive disorder</vt:lpstr>
      <vt:lpstr>Post-traumatic Stress Disorder PTSD</vt:lpstr>
      <vt:lpstr>Somatoform Disorders</vt:lpstr>
      <vt:lpstr>Hypochondriasis</vt:lpstr>
      <vt:lpstr>Conversion Disorder</vt:lpstr>
      <vt:lpstr>Dissociative Disorders</vt:lpstr>
      <vt:lpstr>Psychogenic Amnesia</vt:lpstr>
      <vt:lpstr>Dissociative Fugue</vt:lpstr>
      <vt:lpstr>Dissociative Identity Disorder</vt:lpstr>
      <vt:lpstr>Mood Disorders</vt:lpstr>
      <vt:lpstr>Major Depression</vt:lpstr>
      <vt:lpstr>Major Depression</vt:lpstr>
      <vt:lpstr>Seasonal Affective Disorder</vt:lpstr>
      <vt:lpstr>Bipolar Disorder</vt:lpstr>
      <vt:lpstr>Schizophrenic Disorders</vt:lpstr>
      <vt:lpstr>Disorganized Thinking</vt:lpstr>
      <vt:lpstr>Disturbed Perceptions</vt:lpstr>
      <vt:lpstr>Inappropriate Emotions and Actions</vt:lpstr>
      <vt:lpstr>Schizophrenic Disorder</vt:lpstr>
      <vt:lpstr>Types of Schizophrenia</vt:lpstr>
      <vt:lpstr>Disorganized Schizophrenia</vt:lpstr>
      <vt:lpstr>Paranoid Schizophrenia</vt:lpstr>
      <vt:lpstr>Catatonic Schizophrenia</vt:lpstr>
      <vt:lpstr>Undifferentiated Schizophrenia</vt:lpstr>
      <vt:lpstr>Other Disorders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Abnormal Behavior</dc:title>
  <dc:creator>3D</dc:creator>
  <cp:lastModifiedBy>3D</cp:lastModifiedBy>
  <cp:revision>127</cp:revision>
  <dcterms:created xsi:type="dcterms:W3CDTF">2013-04-08T06:43:52Z</dcterms:created>
  <dcterms:modified xsi:type="dcterms:W3CDTF">2013-04-10T04:28:39Z</dcterms:modified>
</cp:coreProperties>
</file>