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Default Extension="mp4" ContentType="video/mp4"/>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39"/>
  </p:notesMasterIdLst>
  <p:sldIdLst>
    <p:sldId id="256" r:id="rId2"/>
    <p:sldId id="257" r:id="rId3"/>
    <p:sldId id="283" r:id="rId4"/>
    <p:sldId id="286" r:id="rId5"/>
    <p:sldId id="258" r:id="rId6"/>
    <p:sldId id="259" r:id="rId7"/>
    <p:sldId id="293" r:id="rId8"/>
    <p:sldId id="275" r:id="rId9"/>
    <p:sldId id="276" r:id="rId10"/>
    <p:sldId id="277" r:id="rId11"/>
    <p:sldId id="261" r:id="rId12"/>
    <p:sldId id="292" r:id="rId13"/>
    <p:sldId id="262" r:id="rId14"/>
    <p:sldId id="263" r:id="rId15"/>
    <p:sldId id="279" r:id="rId16"/>
    <p:sldId id="285" r:id="rId17"/>
    <p:sldId id="264" r:id="rId18"/>
    <p:sldId id="265" r:id="rId19"/>
    <p:sldId id="268" r:id="rId20"/>
    <p:sldId id="269" r:id="rId21"/>
    <p:sldId id="270" r:id="rId22"/>
    <p:sldId id="271" r:id="rId23"/>
    <p:sldId id="272" r:id="rId24"/>
    <p:sldId id="273" r:id="rId25"/>
    <p:sldId id="274" r:id="rId26"/>
    <p:sldId id="266" r:id="rId27"/>
    <p:sldId id="267" r:id="rId28"/>
    <p:sldId id="287" r:id="rId29"/>
    <p:sldId id="290" r:id="rId30"/>
    <p:sldId id="291" r:id="rId31"/>
    <p:sldId id="278" r:id="rId32"/>
    <p:sldId id="281" r:id="rId33"/>
    <p:sldId id="282" r:id="rId34"/>
    <p:sldId id="280" r:id="rId35"/>
    <p:sldId id="288" r:id="rId36"/>
    <p:sldId id="289" r:id="rId37"/>
    <p:sldId id="284"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45" d="100"/>
          <a:sy n="45" d="100"/>
        </p:scale>
        <p:origin x="-998" y="-67"/>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548593-EA9C-4FCA-9863-98EB6B9EA219}" type="datetimeFigureOut">
              <a:rPr lang="en-US" smtClean="0"/>
              <a:pPr/>
              <a:t>4/9/2013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B4E38E-9451-4143-9703-5AC389F3F58B}" type="slidenum">
              <a:rPr lang="en-US" smtClean="0"/>
              <a:pPr/>
              <a:t>‹#›</a:t>
            </a:fld>
            <a:endParaRPr lang="en-US"/>
          </a:p>
        </p:txBody>
      </p:sp>
    </p:spTree>
    <p:extLst>
      <p:ext uri="{BB962C8B-B14F-4D97-AF65-F5344CB8AC3E}">
        <p14:creationId xmlns:p14="http://schemas.microsoft.com/office/powerpoint/2010/main" xmlns="" val="37779400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ADD8B2-8094-47D6-9F2C-4FB9E23EDFFC}" type="slidenum">
              <a:rPr lang="en-US"/>
              <a:pPr/>
              <a:t>4</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553307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1E2EA1-23E0-46D0-BFDA-8F825F3FC934}" type="slidenum">
              <a:rPr lang="en-US"/>
              <a:pPr/>
              <a:t>28</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633818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3C5827A0-0046-4455-90F0-81D622ED402E}" type="slidenum">
              <a:rPr lang="en-US"/>
              <a:pPr/>
              <a:t>29</a:t>
            </a:fld>
            <a:endParaRPr lang="en-US"/>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437917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014CD1CC-DC4E-4D78-A604-05BF82AD9340}" type="slidenum">
              <a:rPr lang="en-US"/>
              <a:pPr/>
              <a:t>30</a:t>
            </a:fld>
            <a:endParaRPr lang="en-US"/>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746525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E4E09EF6-B516-4979-9952-E82F02CE3F38}" type="slidenum">
              <a:rPr lang="en-US"/>
              <a:pPr/>
              <a:t>35</a:t>
            </a:fld>
            <a:endParaRPr lang="en-US"/>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4192953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A205EE60-A559-413D-9015-9973E7DCC5BB}" type="slidenum">
              <a:rPr lang="en-US"/>
              <a:pPr/>
              <a:t>36</a:t>
            </a:fld>
            <a:endParaRPr lang="en-US"/>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2620499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4/9/2013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4/9/2013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4/9/2013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4/9/2013</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4/9/2013</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4/9/2013</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4/9/2013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smtClean="0"/>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4/9/2013</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4/9/2013</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4/9/2013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4/9/2013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2101" y="227013"/>
            <a:ext cx="99695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51367" y="1598613"/>
            <a:ext cx="4821767" cy="44973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376334" y="1598613"/>
            <a:ext cx="4823884" cy="44973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02168" y="6242051"/>
            <a:ext cx="2377017" cy="474663"/>
          </a:xfrm>
        </p:spPr>
        <p:txBody>
          <a:bodyPr/>
          <a:lstStyle>
            <a:lvl1pPr>
              <a:defRPr/>
            </a:lvl1pPr>
          </a:lstStyle>
          <a:p>
            <a:endParaRPr lang="en-US"/>
          </a:p>
        </p:txBody>
      </p:sp>
      <p:sp>
        <p:nvSpPr>
          <p:cNvPr id="6" name="Footer Placeholder 5"/>
          <p:cNvSpPr>
            <a:spLocks noGrp="1"/>
          </p:cNvSpPr>
          <p:nvPr>
            <p:ph type="ftr" sz="quarter" idx="11"/>
          </p:nvPr>
        </p:nvSpPr>
        <p:spPr>
          <a:xfrm>
            <a:off x="3009900" y="6248401"/>
            <a:ext cx="4607984" cy="474663"/>
          </a:xfrm>
        </p:spPr>
        <p:txBody>
          <a:bodyPr/>
          <a:lstStyle>
            <a:lvl1pPr>
              <a:defRPr/>
            </a:lvl1pPr>
          </a:lstStyle>
          <a:p>
            <a:endParaRPr lang="en-US"/>
          </a:p>
        </p:txBody>
      </p:sp>
      <p:sp>
        <p:nvSpPr>
          <p:cNvPr id="7" name="Slide Number Placeholder 6"/>
          <p:cNvSpPr>
            <a:spLocks noGrp="1"/>
          </p:cNvSpPr>
          <p:nvPr>
            <p:ph type="sldNum" sz="quarter" idx="12"/>
          </p:nvPr>
        </p:nvSpPr>
        <p:spPr>
          <a:xfrm>
            <a:off x="7823201" y="6248401"/>
            <a:ext cx="2341033" cy="474663"/>
          </a:xfrm>
        </p:spPr>
        <p:txBody>
          <a:bodyPr/>
          <a:lstStyle>
            <a:lvl1pPr>
              <a:defRPr/>
            </a:lvl1pPr>
          </a:lstStyle>
          <a:p>
            <a:fld id="{D217AEEC-7B9D-42C5-B820-16296A0BC671}" type="slidenum">
              <a:rPr lang="en-US"/>
              <a:pPr/>
              <a:t>‹#›</a:t>
            </a:fld>
            <a:endParaRPr lang="en-US"/>
          </a:p>
        </p:txBody>
      </p:sp>
    </p:spTree>
    <p:extLst>
      <p:ext uri="{BB962C8B-B14F-4D97-AF65-F5344CB8AC3E}">
        <p14:creationId xmlns:p14="http://schemas.microsoft.com/office/powerpoint/2010/main" xmlns="" val="2463320248"/>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981200"/>
            <a:ext cx="53848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Online Image Placeholder 3"/>
          <p:cNvSpPr>
            <a:spLocks noGrp="1"/>
          </p:cNvSpPr>
          <p:nvPr>
            <p:ph type="clipArt" sz="half" idx="2"/>
          </p:nvPr>
        </p:nvSpPr>
        <p:spPr>
          <a:xfrm>
            <a:off x="6197600" y="1981200"/>
            <a:ext cx="5384800" cy="3886200"/>
          </a:xfrm>
        </p:spPr>
        <p:txBody>
          <a:bodyPr/>
          <a:lstStyle/>
          <a:p>
            <a:endParaRPr lang="en-US"/>
          </a:p>
        </p:txBody>
      </p:sp>
      <p:sp>
        <p:nvSpPr>
          <p:cNvPr id="5" name="Footer Placeholder 4"/>
          <p:cNvSpPr>
            <a:spLocks noGrp="1"/>
          </p:cNvSpPr>
          <p:nvPr>
            <p:ph type="ftr" sz="quarter" idx="10"/>
          </p:nvPr>
        </p:nvSpPr>
        <p:spPr>
          <a:xfrm>
            <a:off x="4165600" y="6248400"/>
            <a:ext cx="3860800" cy="457200"/>
          </a:xfrm>
        </p:spPr>
        <p:txBody>
          <a:bodyPr/>
          <a:lstStyle>
            <a:lvl1pPr>
              <a:defRPr/>
            </a:lvl1pPr>
          </a:lstStyle>
          <a:p>
            <a:r>
              <a:rPr lang="en-US"/>
              <a:t>www.eqindia.com</a:t>
            </a:r>
          </a:p>
        </p:txBody>
      </p:sp>
      <p:sp>
        <p:nvSpPr>
          <p:cNvPr id="6" name="Slide Number Placeholder 5"/>
          <p:cNvSpPr>
            <a:spLocks noGrp="1"/>
          </p:cNvSpPr>
          <p:nvPr>
            <p:ph type="sldNum" sz="quarter" idx="11"/>
          </p:nvPr>
        </p:nvSpPr>
        <p:spPr>
          <a:xfrm>
            <a:off x="8737600" y="6248400"/>
            <a:ext cx="2844800" cy="457200"/>
          </a:xfrm>
        </p:spPr>
        <p:txBody>
          <a:bodyPr/>
          <a:lstStyle>
            <a:lvl1pPr>
              <a:defRPr/>
            </a:lvl1pPr>
          </a:lstStyle>
          <a:p>
            <a:fld id="{FCCDF7FC-AF19-4AE6-A84C-73800255C59B}" type="slidenum">
              <a:rPr lang="en-US"/>
              <a:pPr/>
              <a:t>‹#›</a:t>
            </a:fld>
            <a:endParaRPr lang="en-US"/>
          </a:p>
        </p:txBody>
      </p:sp>
      <p:sp>
        <p:nvSpPr>
          <p:cNvPr id="7" name="Date Placeholder 6"/>
          <p:cNvSpPr>
            <a:spLocks noGrp="1"/>
          </p:cNvSpPr>
          <p:nvPr>
            <p:ph type="dt" sz="half" idx="12"/>
          </p:nvPr>
        </p:nvSpPr>
        <p:spPr>
          <a:xfrm>
            <a:off x="609600" y="6245225"/>
            <a:ext cx="2844800" cy="476250"/>
          </a:xfrm>
        </p:spPr>
        <p:txBody>
          <a:bodyPr/>
          <a:lstStyle>
            <a:lvl1pPr>
              <a:defRPr/>
            </a:lvl1pPr>
          </a:lstStyle>
          <a:p>
            <a:endParaRPr lang="en-US"/>
          </a:p>
        </p:txBody>
      </p:sp>
    </p:spTree>
    <p:extLst>
      <p:ext uri="{BB962C8B-B14F-4D97-AF65-F5344CB8AC3E}">
        <p14:creationId xmlns:p14="http://schemas.microsoft.com/office/powerpoint/2010/main" xmlns="" val="32106180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4/9/2013</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 id="2147483853" r:id="rId13"/>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slideLayout" Target="../slideLayouts/slideLayout2.xml"/><Relationship Id="rId1" Type="http://schemas.openxmlformats.org/officeDocument/2006/relationships/video" Target="../media/media1.mp4"/><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media" Target="../media/media2.mp4"/><Relationship Id="rId2" Type="http://schemas.openxmlformats.org/officeDocument/2006/relationships/slideLayout" Target="../slideLayouts/slideLayout2.xml"/><Relationship Id="rId1" Type="http://schemas.openxmlformats.org/officeDocument/2006/relationships/video" Target="../media/media2.mp4"/><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7.wmf"/></Relationships>
</file>

<file path=ppt/slides/_rels/slide30.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9.wmf"/></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microsoft.com/office/2007/relationships/media" Target="../media/media3.mp4"/><Relationship Id="rId2" Type="http://schemas.openxmlformats.org/officeDocument/2006/relationships/slideLayout" Target="../slideLayouts/slideLayout2.xml"/><Relationship Id="rId1" Type="http://schemas.openxmlformats.org/officeDocument/2006/relationships/video" Target="../media/media3.mp4"/><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0015" y="487079"/>
            <a:ext cx="7315200" cy="3255264"/>
          </a:xfrm>
        </p:spPr>
        <p:txBody>
          <a:bodyPr/>
          <a:lstStyle/>
          <a:p>
            <a:r>
              <a:rPr lang="en-US" b="1" dirty="0" smtClean="0">
                <a:solidFill>
                  <a:schemeClr val="tx1"/>
                </a:solidFill>
                <a:effectLst>
                  <a:outerShdw blurRad="38100" dist="38100" dir="2700000" algn="tl">
                    <a:srgbClr val="000000">
                      <a:alpha val="43137"/>
                    </a:srgbClr>
                  </a:outerShdw>
                </a:effectLst>
              </a:rPr>
              <a:t>Emotional Intelligence </a:t>
            </a:r>
            <a:endParaRPr lang="en-US" b="1" dirty="0">
              <a:solidFill>
                <a:schemeClr val="tx1"/>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100015" y="3742343"/>
            <a:ext cx="7315200" cy="1524492"/>
          </a:xfrm>
        </p:spPr>
        <p:txBody>
          <a:bodyPr>
            <a:normAutofit/>
          </a:bodyPr>
          <a:lstStyle/>
          <a:p>
            <a:r>
              <a:rPr lang="en-US" sz="2400" b="1" dirty="0">
                <a:solidFill>
                  <a:schemeClr val="tx1"/>
                </a:solidFill>
                <a:effectLst>
                  <a:outerShdw blurRad="38100" dist="38100" dir="2700000" algn="tl">
                    <a:srgbClr val="000000">
                      <a:alpha val="43137"/>
                    </a:srgbClr>
                  </a:outerShdw>
                </a:effectLst>
              </a:rPr>
              <a:t>Presented by</a:t>
            </a:r>
          </a:p>
          <a:p>
            <a:r>
              <a:rPr lang="en-US" sz="2400" b="1" dirty="0">
                <a:solidFill>
                  <a:schemeClr val="tx1"/>
                </a:solidFill>
                <a:effectLst>
                  <a:outerShdw blurRad="38100" dist="38100" dir="2700000" algn="tl">
                    <a:srgbClr val="000000">
                      <a:alpha val="43137"/>
                    </a:srgbClr>
                  </a:outerShdw>
                </a:effectLst>
              </a:rPr>
              <a:t>Clinical Psychologist</a:t>
            </a:r>
          </a:p>
          <a:p>
            <a:r>
              <a:rPr lang="en-US" sz="3400" b="1" dirty="0">
                <a:solidFill>
                  <a:schemeClr val="tx1"/>
                </a:solidFill>
                <a:effectLst>
                  <a:outerShdw blurRad="38100" dist="38100" dir="2700000" algn="tl">
                    <a:srgbClr val="000000">
                      <a:alpha val="43137"/>
                    </a:srgbClr>
                  </a:outerShdw>
                </a:effectLst>
              </a:rPr>
              <a:t>SADAF SAJJAD</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207764" y="2083544"/>
            <a:ext cx="2906963" cy="3125676"/>
          </a:xfrm>
          <a:prstGeom prst="rect">
            <a:avLst/>
          </a:prstGeom>
        </p:spPr>
      </p:pic>
    </p:spTree>
    <p:extLst>
      <p:ext uri="{BB962C8B-B14F-4D97-AF65-F5344CB8AC3E}">
        <p14:creationId xmlns:p14="http://schemas.microsoft.com/office/powerpoint/2010/main" xmlns="" val="3683969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3909811" y="1183426"/>
            <a:ext cx="6896096" cy="5088586"/>
          </a:xfrm>
        </p:spPr>
        <p:txBody>
          <a:bodyPr>
            <a:normAutofit/>
          </a:bodyPr>
          <a:lstStyle/>
          <a:p>
            <a:pPr marL="0" indent="0" algn="just">
              <a:buNone/>
            </a:pPr>
            <a:r>
              <a:rPr lang="en-US" sz="2800" b="1" dirty="0" smtClean="0">
                <a:solidFill>
                  <a:srgbClr val="FF0000"/>
                </a:solidFill>
                <a:effectLst>
                  <a:outerShdw blurRad="38100" dist="38100" dir="2700000" algn="tl">
                    <a:srgbClr val="000000">
                      <a:alpha val="43137"/>
                    </a:srgbClr>
                  </a:outerShdw>
                </a:effectLst>
              </a:rPr>
              <a:t>Emotional Intelligence</a:t>
            </a:r>
          </a:p>
          <a:p>
            <a:pPr marL="0" indent="0" algn="just">
              <a:buNone/>
            </a:pPr>
            <a:r>
              <a:rPr lang="en-US" sz="2400" b="1" dirty="0" smtClean="0">
                <a:solidFill>
                  <a:schemeClr val="tx1"/>
                </a:solidFill>
                <a:effectLst>
                  <a:outerShdw blurRad="38100" dist="38100" dir="2700000" algn="tl">
                    <a:srgbClr val="000000">
                      <a:alpha val="43137"/>
                    </a:srgbClr>
                  </a:outerShdw>
                </a:effectLst>
              </a:rPr>
              <a:t>Emotional </a:t>
            </a:r>
            <a:r>
              <a:rPr lang="en-US" sz="2400" b="1" dirty="0">
                <a:solidFill>
                  <a:schemeClr val="tx1"/>
                </a:solidFill>
                <a:effectLst>
                  <a:outerShdw blurRad="38100" dist="38100" dir="2700000" algn="tl">
                    <a:srgbClr val="000000">
                      <a:alpha val="43137"/>
                    </a:srgbClr>
                  </a:outerShdw>
                </a:effectLst>
              </a:rPr>
              <a:t>intelligence (EI) refers to the ability to perceive, control and evaluate emotions. Some researchers suggest that emotional intelligence can be learned and strengthened, while others claim it is an inborn characteristic</a:t>
            </a:r>
            <a:r>
              <a:rPr lang="en-US" sz="2400" b="1" dirty="0" smtClean="0">
                <a:solidFill>
                  <a:schemeClr val="tx1"/>
                </a:solidFill>
                <a:effectLst>
                  <a:outerShdw blurRad="38100" dist="38100" dir="2700000" algn="tl">
                    <a:srgbClr val="000000">
                      <a:alpha val="43137"/>
                    </a:srgbClr>
                  </a:outerShdw>
                </a:effectLst>
              </a:rPr>
              <a:t>.</a:t>
            </a:r>
          </a:p>
          <a:p>
            <a:pPr marL="0" indent="0" algn="just">
              <a:buNone/>
            </a:pPr>
            <a:r>
              <a:rPr lang="en-US" sz="2400" b="1" dirty="0">
                <a:solidFill>
                  <a:schemeClr val="tx1"/>
                </a:solidFill>
                <a:effectLst>
                  <a:outerShdw blurRad="38100" dist="38100" dir="2700000" algn="tl">
                    <a:srgbClr val="000000">
                      <a:alpha val="43137"/>
                    </a:srgbClr>
                  </a:outerShdw>
                </a:effectLst>
              </a:rPr>
              <a:t>Emotional intelligence is </a:t>
            </a:r>
            <a:r>
              <a:rPr lang="en-US" sz="2400" b="1" dirty="0" smtClean="0">
                <a:solidFill>
                  <a:schemeClr val="tx1"/>
                </a:solidFill>
                <a:effectLst>
                  <a:outerShdw blurRad="38100" dist="38100" dir="2700000" algn="tl">
                    <a:srgbClr val="000000">
                      <a:alpha val="43137"/>
                    </a:srgbClr>
                  </a:outerShdw>
                </a:effectLst>
              </a:rPr>
              <a:t>“</a:t>
            </a:r>
            <a:r>
              <a:rPr lang="en-US" sz="2400" b="1" dirty="0">
                <a:solidFill>
                  <a:schemeClr val="tx1"/>
                </a:solidFill>
                <a:effectLst>
                  <a:outerShdw blurRad="38100" dist="38100" dir="2700000" algn="tl">
                    <a:srgbClr val="000000">
                      <a:alpha val="43137"/>
                    </a:srgbClr>
                  </a:outerShdw>
                </a:effectLst>
              </a:rPr>
              <a:t>something” in each of us that is a bit intangible. It affects how we manage behavior, navigate social complexities, and make personal decisions that achieve positive results.</a:t>
            </a:r>
          </a:p>
        </p:txBody>
      </p:sp>
      <p:pic>
        <p:nvPicPr>
          <p:cNvPr id="2" name="Picture 1"/>
          <p:cNvPicPr>
            <a:picLocks noChangeAspect="1"/>
          </p:cNvPicPr>
          <p:nvPr/>
        </p:nvPicPr>
        <p:blipFill rotWithShape="1">
          <a:blip r:embed="rId2">
            <a:extLst>
              <a:ext uri="{28A0092B-C50C-407E-A947-70E740481C1C}">
                <a14:useLocalDpi xmlns:a14="http://schemas.microsoft.com/office/drawing/2010/main" xmlns="" val="0"/>
              </a:ext>
            </a:extLst>
          </a:blip>
          <a:srcRect l="-1088" r="33068"/>
          <a:stretch/>
        </p:blipFill>
        <p:spPr>
          <a:xfrm>
            <a:off x="51516" y="1882873"/>
            <a:ext cx="3271234" cy="320029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34689733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93182" y="2226615"/>
            <a:ext cx="2987899" cy="5088586"/>
          </a:xfrm>
        </p:spPr>
        <p:txBody>
          <a:bodyPr>
            <a:normAutofit/>
          </a:bodyPr>
          <a:lstStyle/>
          <a:p>
            <a:pPr marL="0" indent="0" algn="just">
              <a:buNone/>
            </a:pPr>
            <a:r>
              <a:rPr lang="en-US" sz="2800" b="1" dirty="0" smtClean="0">
                <a:solidFill>
                  <a:srgbClr val="FF0000"/>
                </a:solidFill>
                <a:effectLst>
                  <a:outerShdw blurRad="38100" dist="38100" dir="2700000" algn="tl">
                    <a:srgbClr val="000000">
                      <a:alpha val="43137"/>
                    </a:srgbClr>
                  </a:outerShdw>
                </a:effectLst>
              </a:rPr>
              <a:t>Thoughts:</a:t>
            </a:r>
          </a:p>
          <a:p>
            <a:pPr marL="0" indent="0" algn="just">
              <a:buNone/>
            </a:pPr>
            <a:r>
              <a:rPr lang="en-US" sz="2100" b="1" dirty="0" smtClean="0">
                <a:solidFill>
                  <a:schemeClr val="tx1"/>
                </a:solidFill>
                <a:effectLst>
                  <a:outerShdw blurRad="38100" dist="38100" dir="2700000" algn="tl">
                    <a:srgbClr val="000000">
                      <a:alpha val="43137"/>
                    </a:srgbClr>
                  </a:outerShdw>
                </a:effectLst>
              </a:rPr>
              <a:t>Emotional </a:t>
            </a:r>
            <a:r>
              <a:rPr lang="en-US" sz="2100" b="1" dirty="0">
                <a:solidFill>
                  <a:schemeClr val="tx1"/>
                </a:solidFill>
                <a:effectLst>
                  <a:outerShdw blurRad="38100" dist="38100" dir="2700000" algn="tl">
                    <a:srgbClr val="000000">
                      <a:alpha val="43137"/>
                    </a:srgbClr>
                  </a:outerShdw>
                </a:effectLst>
              </a:rPr>
              <a:t>intelligence (EI) </a:t>
            </a:r>
            <a:r>
              <a:rPr lang="en-US" sz="2100" b="1" dirty="0" smtClean="0">
                <a:solidFill>
                  <a:schemeClr val="tx1"/>
                </a:solidFill>
                <a:effectLst>
                  <a:outerShdw blurRad="38100" dist="38100" dir="2700000" algn="tl">
                    <a:srgbClr val="000000">
                      <a:alpha val="43137"/>
                    </a:srgbClr>
                  </a:outerShdw>
                </a:effectLst>
              </a:rPr>
              <a:t>involves thoughts. It is actually the use of love thoughts instead of gouge thoughts when something unexpected and unusual happens.</a:t>
            </a:r>
          </a:p>
          <a:p>
            <a:pPr marL="0" indent="0" algn="just">
              <a:buNone/>
            </a:pPr>
            <a:endParaRPr lang="en-US" sz="2400" b="1" dirty="0">
              <a:solidFill>
                <a:schemeClr val="tx1"/>
              </a:solidFill>
              <a:effectLst>
                <a:outerShdw blurRad="38100" dist="38100" dir="2700000" algn="tl">
                  <a:srgbClr val="000000">
                    <a:alpha val="43137"/>
                  </a:srgbClr>
                </a:outerShdw>
              </a:effectLst>
            </a:endParaRPr>
          </a:p>
          <a:p>
            <a:pPr marL="0" indent="0" algn="just">
              <a:buNone/>
            </a:pPr>
            <a:endParaRPr lang="en-US" sz="2400" b="1" dirty="0" smtClean="0">
              <a:solidFill>
                <a:schemeClr val="tx1"/>
              </a:solidFill>
              <a:effectLst>
                <a:outerShdw blurRad="38100" dist="38100" dir="2700000" algn="tl">
                  <a:srgbClr val="000000">
                    <a:alpha val="43137"/>
                  </a:srgbClr>
                </a:outerShdw>
              </a:effectLst>
            </a:endParaRPr>
          </a:p>
          <a:p>
            <a:pPr marL="0" indent="0" algn="just">
              <a:buNone/>
            </a:pPr>
            <a:endParaRPr lang="en-US" sz="2400" b="1" dirty="0">
              <a:solidFill>
                <a:schemeClr val="tx1"/>
              </a:solidFill>
              <a:effectLst>
                <a:outerShdw blurRad="38100" dist="38100" dir="2700000" algn="tl">
                  <a:srgbClr val="000000">
                    <a:alpha val="43137"/>
                  </a:srgbClr>
                </a:outerShdw>
              </a:effectLst>
            </a:endParaRPr>
          </a:p>
          <a:p>
            <a:pPr marL="0" indent="0" algn="just">
              <a:buNone/>
            </a:pPr>
            <a:endParaRPr lang="en-US" sz="2400" b="1" dirty="0" smtClean="0">
              <a:solidFill>
                <a:schemeClr val="tx1"/>
              </a:solidFill>
              <a:effectLst>
                <a:outerShdw blurRad="38100" dist="38100" dir="2700000" algn="tl">
                  <a:srgbClr val="000000">
                    <a:alpha val="43137"/>
                  </a:srgbClr>
                </a:outerShdw>
              </a:effectLst>
            </a:endParaRPr>
          </a:p>
          <a:p>
            <a:pPr marL="0" indent="0" algn="just">
              <a:buNone/>
            </a:pPr>
            <a:endParaRPr lang="en-US" sz="2400" b="1" dirty="0">
              <a:solidFill>
                <a:schemeClr val="tx1"/>
              </a:solidFill>
              <a:effectLst>
                <a:outerShdw blurRad="38100" dist="38100" dir="2700000" algn="tl">
                  <a:srgbClr val="000000">
                    <a:alpha val="43137"/>
                  </a:srgbClr>
                </a:outerShdw>
              </a:effectLst>
            </a:endParaRPr>
          </a:p>
          <a:p>
            <a:pPr marL="0" indent="0" algn="just">
              <a:buNone/>
            </a:pPr>
            <a:endParaRPr lang="en-US" sz="2400" b="1" dirty="0" smtClean="0">
              <a:solidFill>
                <a:schemeClr val="tx1"/>
              </a:solidFill>
              <a:effectLst>
                <a:outerShdw blurRad="38100" dist="38100" dir="2700000" algn="tl">
                  <a:srgbClr val="000000">
                    <a:alpha val="43137"/>
                  </a:srgbClr>
                </a:outerShdw>
              </a:effectLst>
            </a:endParaRPr>
          </a:p>
          <a:p>
            <a:pPr marL="0" indent="0" algn="just">
              <a:buNone/>
            </a:pPr>
            <a:endParaRPr lang="en-US" sz="2400" b="1" dirty="0">
              <a:solidFill>
                <a:schemeClr val="tx1"/>
              </a:solidFill>
              <a:effectLst>
                <a:outerShdw blurRad="38100" dist="38100" dir="2700000" algn="tl">
                  <a:srgbClr val="000000">
                    <a:alpha val="43137"/>
                  </a:srgbClr>
                </a:outerShdw>
              </a:effectLst>
            </a:endParaRPr>
          </a:p>
        </p:txBody>
      </p:sp>
      <p:sp>
        <p:nvSpPr>
          <p:cNvPr id="3" name="Rectangle 2"/>
          <p:cNvSpPr/>
          <p:nvPr/>
        </p:nvSpPr>
        <p:spPr>
          <a:xfrm>
            <a:off x="3572555" y="346588"/>
            <a:ext cx="3407794" cy="477054"/>
          </a:xfrm>
          <a:prstGeom prst="rect">
            <a:avLst/>
          </a:prstGeom>
        </p:spPr>
        <p:txBody>
          <a:bodyPr wrap="square">
            <a:spAutoFit/>
          </a:bodyPr>
          <a:lstStyle/>
          <a:p>
            <a:pPr algn="just"/>
            <a:r>
              <a:rPr lang="en-US" sz="2500" b="1" dirty="0" smtClean="0">
                <a:solidFill>
                  <a:srgbClr val="FF0000"/>
                </a:solidFill>
                <a:effectLst>
                  <a:outerShdw blurRad="38100" dist="38100" dir="2700000" algn="tl">
                    <a:srgbClr val="000000">
                      <a:alpha val="43137"/>
                    </a:srgbClr>
                  </a:outerShdw>
                </a:effectLst>
              </a:rPr>
              <a:t>Watch video</a:t>
            </a:r>
            <a:endParaRPr lang="en-US" sz="2500" b="1" dirty="0">
              <a:solidFill>
                <a:srgbClr val="FF0000"/>
              </a:solidFill>
              <a:effectLst>
                <a:outerShdw blurRad="38100" dist="38100" dir="2700000" algn="tl">
                  <a:srgbClr val="000000">
                    <a:alpha val="43137"/>
                  </a:srgbClr>
                </a:outerShdw>
              </a:effectLst>
            </a:endParaRPr>
          </a:p>
        </p:txBody>
      </p:sp>
      <p:pic>
        <p:nvPicPr>
          <p:cNvPr id="5" name="video 1">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a:stretch>
            <a:fillRect/>
          </a:stretch>
        </p:blipFill>
        <p:spPr>
          <a:xfrm>
            <a:off x="3572555" y="772127"/>
            <a:ext cx="7179972" cy="5344184"/>
          </a:xfrm>
          <a:prstGeom prst="rect">
            <a:avLst/>
          </a:prstGeom>
        </p:spPr>
      </p:pic>
      <p:sp>
        <p:nvSpPr>
          <p:cNvPr id="6" name="TextBox 5"/>
          <p:cNvSpPr txBox="1"/>
          <p:nvPr/>
        </p:nvSpPr>
        <p:spPr>
          <a:xfrm>
            <a:off x="10882648" y="5602309"/>
            <a:ext cx="926857" cy="369332"/>
          </a:xfrm>
          <a:prstGeom prst="rect">
            <a:avLst/>
          </a:prstGeom>
          <a:noFill/>
        </p:spPr>
        <p:txBody>
          <a:bodyPr wrap="none" rtlCol="0">
            <a:spAutoFit/>
          </a:bodyPr>
          <a:lstStyle/>
          <a:p>
            <a:r>
              <a:rPr lang="en-US" b="1" dirty="0" smtClean="0">
                <a:solidFill>
                  <a:srgbClr val="FF0000"/>
                </a:solidFill>
                <a:effectLst>
                  <a:outerShdw blurRad="38100" dist="38100" dir="2700000" algn="tl">
                    <a:srgbClr val="000000">
                      <a:alpha val="43137"/>
                    </a:srgbClr>
                  </a:outerShdw>
                </a:effectLst>
              </a:rPr>
              <a:t>Video 1</a:t>
            </a:r>
            <a:endParaRPr lang="en-US"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7566337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2770" name="Picture 2" descr="lemonade"/>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950200" y="910107"/>
            <a:ext cx="2082800" cy="3124200"/>
          </a:xfrm>
          <a:prstGeom prst="rect">
            <a:avLst/>
          </a:prstGeom>
          <a:noFill/>
          <a:extLst>
            <a:ext uri="{909E8E84-426E-40DD-AFC4-6F175D3DCCD1}">
              <a14:hiddenFill xmlns:a14="http://schemas.microsoft.com/office/drawing/2010/main" xmlns="">
                <a:solidFill>
                  <a:srgbClr val="FFFFFF"/>
                </a:solidFill>
              </a14:hiddenFill>
            </a:ext>
          </a:extLst>
        </p:spPr>
      </p:pic>
      <p:pic>
        <p:nvPicPr>
          <p:cNvPr id="32771" name="Picture 3" descr="bitterness"/>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083122" y="4344988"/>
            <a:ext cx="2103438" cy="2362200"/>
          </a:xfrm>
          <a:prstGeom prst="rect">
            <a:avLst/>
          </a:prstGeom>
          <a:noFill/>
          <a:extLst>
            <a:ext uri="{909E8E84-426E-40DD-AFC4-6F175D3DCCD1}">
              <a14:hiddenFill xmlns:a14="http://schemas.microsoft.com/office/drawing/2010/main" xmlns="">
                <a:solidFill>
                  <a:srgbClr val="FFFFFF"/>
                </a:solidFill>
              </a14:hiddenFill>
            </a:ext>
          </a:extLst>
        </p:spPr>
      </p:pic>
      <p:pic>
        <p:nvPicPr>
          <p:cNvPr id="32772" name="Picture 4" descr="lemon1"/>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413457" y="1233486"/>
            <a:ext cx="3352800" cy="2105025"/>
          </a:xfrm>
          <a:prstGeom prst="rect">
            <a:avLst/>
          </a:prstGeom>
          <a:noFill/>
          <a:extLst>
            <a:ext uri="{909E8E84-426E-40DD-AFC4-6F175D3DCCD1}">
              <a14:hiddenFill xmlns:a14="http://schemas.microsoft.com/office/drawing/2010/main" xmlns="">
                <a:solidFill>
                  <a:srgbClr val="FFFFFF"/>
                </a:solidFill>
              </a14:hiddenFill>
            </a:ext>
          </a:extLst>
        </p:spPr>
      </p:pic>
      <p:sp>
        <p:nvSpPr>
          <p:cNvPr id="32775" name="Text Box 7"/>
          <p:cNvSpPr txBox="1">
            <a:spLocks noChangeArrowheads="1"/>
          </p:cNvSpPr>
          <p:nvPr/>
        </p:nvSpPr>
        <p:spPr bwMode="auto">
          <a:xfrm>
            <a:off x="2041525" y="5526088"/>
            <a:ext cx="1841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endParaRPr lang="en-US" sz="2400">
              <a:latin typeface="Georgia" panose="02040502050405020303" pitchFamily="18" charset="0"/>
            </a:endParaRPr>
          </a:p>
        </p:txBody>
      </p:sp>
      <p:sp>
        <p:nvSpPr>
          <p:cNvPr id="32777" name="Text Box 9"/>
          <p:cNvSpPr txBox="1">
            <a:spLocks noChangeArrowheads="1"/>
          </p:cNvSpPr>
          <p:nvPr/>
        </p:nvSpPr>
        <p:spPr bwMode="auto">
          <a:xfrm>
            <a:off x="1965325" y="4611688"/>
            <a:ext cx="1841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eaLnBrk="1" hangingPunct="1"/>
            <a:endParaRPr lang="en-US" sz="2400">
              <a:latin typeface="Georgia" panose="02040502050405020303" pitchFamily="18" charset="0"/>
            </a:endParaRPr>
          </a:p>
        </p:txBody>
      </p:sp>
      <p:sp>
        <p:nvSpPr>
          <p:cNvPr id="32778" name="Text Box 10"/>
          <p:cNvSpPr txBox="1">
            <a:spLocks noChangeArrowheads="1"/>
          </p:cNvSpPr>
          <p:nvPr/>
        </p:nvSpPr>
        <p:spPr bwMode="auto">
          <a:xfrm>
            <a:off x="759855" y="3276600"/>
            <a:ext cx="5656822" cy="144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just" eaLnBrk="1" hangingPunct="1"/>
            <a:r>
              <a:rPr lang="en-US" sz="2200" b="1" dirty="0">
                <a:effectLst>
                  <a:outerShdw blurRad="38100" dist="38100" dir="2700000" algn="tl">
                    <a:srgbClr val="000000">
                      <a:alpha val="43137"/>
                    </a:srgbClr>
                  </a:outerShdw>
                </a:effectLst>
              </a:rPr>
              <a:t>EQ is the distinguishing factor that determines if we make lemonade when life hands us lemons or spend our life stuck in bitterness</a:t>
            </a:r>
          </a:p>
        </p:txBody>
      </p:sp>
      <p:sp>
        <p:nvSpPr>
          <p:cNvPr id="4" name="Right Arrow 3"/>
          <p:cNvSpPr/>
          <p:nvPr/>
        </p:nvSpPr>
        <p:spPr>
          <a:xfrm>
            <a:off x="5035639" y="1815384"/>
            <a:ext cx="2914561" cy="656823"/>
          </a:xfrm>
          <a:prstGeom prst="rightArrow">
            <a:avLst/>
          </a:prstGeom>
          <a:ln>
            <a:solidFill>
              <a:schemeClr val="tx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p:cNvSpPr/>
          <p:nvPr/>
        </p:nvSpPr>
        <p:spPr>
          <a:xfrm>
            <a:off x="6774065" y="2311756"/>
            <a:ext cx="592428" cy="2037325"/>
          </a:xfrm>
          <a:prstGeom prst="downArrow">
            <a:avLst/>
          </a:prstGeom>
          <a:ln>
            <a:solidFill>
              <a:schemeClr val="tx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59855" y="640415"/>
            <a:ext cx="3993401" cy="461665"/>
          </a:xfrm>
          <a:prstGeom prst="rect">
            <a:avLst/>
          </a:prstGeom>
        </p:spPr>
        <p:txBody>
          <a:bodyPr wrap="none">
            <a:spAutoFit/>
          </a:bodyPr>
          <a:lstStyle/>
          <a:p>
            <a:pPr algn="just"/>
            <a:r>
              <a:rPr lang="en-US" sz="2400" b="1" dirty="0" smtClean="0">
                <a:solidFill>
                  <a:srgbClr val="FF0000"/>
                </a:solidFill>
                <a:effectLst>
                  <a:outerShdw blurRad="38100" dist="38100" dir="2700000" algn="tl">
                    <a:srgbClr val="000000">
                      <a:alpha val="43137"/>
                    </a:srgbClr>
                  </a:outerShdw>
                </a:effectLst>
              </a:rPr>
              <a:t>Why Emotional Intelligence?</a:t>
            </a:r>
            <a:endParaRPr lang="en-US" sz="24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76775008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3593205" y="630324"/>
            <a:ext cx="7565505" cy="5588207"/>
          </a:xfrm>
        </p:spPr>
        <p:txBody>
          <a:bodyPr>
            <a:normAutofit/>
          </a:bodyPr>
          <a:lstStyle/>
          <a:p>
            <a:pPr marL="0" indent="0">
              <a:buNone/>
            </a:pPr>
            <a:r>
              <a:rPr lang="en-US" sz="2900" b="1" dirty="0" smtClean="0">
                <a:solidFill>
                  <a:srgbClr val="C00000"/>
                </a:solidFill>
                <a:effectLst>
                  <a:outerShdw blurRad="38100" dist="38100" dir="2700000" algn="tl">
                    <a:srgbClr val="000000">
                      <a:alpha val="43137"/>
                    </a:srgbClr>
                  </a:outerShdw>
                </a:effectLst>
              </a:rPr>
              <a:t>Mental </a:t>
            </a:r>
            <a:r>
              <a:rPr lang="en-US" sz="2900" b="1" dirty="0">
                <a:solidFill>
                  <a:srgbClr val="C00000"/>
                </a:solidFill>
                <a:effectLst>
                  <a:outerShdw blurRad="38100" dist="38100" dir="2700000" algn="tl">
                    <a:srgbClr val="000000">
                      <a:alpha val="43137"/>
                    </a:srgbClr>
                  </a:outerShdw>
                </a:effectLst>
              </a:rPr>
              <a:t>ability model of Emotional </a:t>
            </a:r>
            <a:r>
              <a:rPr lang="en-US" sz="2900" b="1" dirty="0" smtClean="0">
                <a:solidFill>
                  <a:srgbClr val="C00000"/>
                </a:solidFill>
                <a:effectLst>
                  <a:outerShdw blurRad="38100" dist="38100" dir="2700000" algn="tl">
                    <a:srgbClr val="000000">
                      <a:alpha val="43137"/>
                    </a:srgbClr>
                  </a:outerShdw>
                </a:effectLst>
              </a:rPr>
              <a:t>Intelligence</a:t>
            </a:r>
          </a:p>
          <a:p>
            <a:pPr marL="0" indent="0" algn="just">
              <a:buNone/>
            </a:pPr>
            <a:r>
              <a:rPr lang="en-US" sz="2400" b="1" dirty="0">
                <a:solidFill>
                  <a:schemeClr val="tx1"/>
                </a:solidFill>
                <a:effectLst>
                  <a:outerShdw blurRad="38100" dist="38100" dir="2700000" algn="tl">
                    <a:srgbClr val="000000">
                      <a:alpha val="43137"/>
                    </a:srgbClr>
                  </a:outerShdw>
                </a:effectLst>
              </a:rPr>
              <a:t>Since 1990, Peter </a:t>
            </a:r>
            <a:r>
              <a:rPr lang="en-US" sz="2400" b="1" dirty="0" err="1">
                <a:solidFill>
                  <a:schemeClr val="tx1"/>
                </a:solidFill>
                <a:effectLst>
                  <a:outerShdw blurRad="38100" dist="38100" dir="2700000" algn="tl">
                    <a:srgbClr val="000000">
                      <a:alpha val="43137"/>
                    </a:srgbClr>
                  </a:outerShdw>
                </a:effectLst>
              </a:rPr>
              <a:t>Salovey</a:t>
            </a:r>
            <a:r>
              <a:rPr lang="en-US" sz="2400" b="1" dirty="0">
                <a:solidFill>
                  <a:schemeClr val="tx1"/>
                </a:solidFill>
                <a:effectLst>
                  <a:outerShdw blurRad="38100" dist="38100" dir="2700000" algn="tl">
                    <a:srgbClr val="000000">
                      <a:alpha val="43137"/>
                    </a:srgbClr>
                  </a:outerShdw>
                </a:effectLst>
              </a:rPr>
              <a:t> and John D. Mayer have been the leading researchers on emotional intelligence. </a:t>
            </a:r>
            <a:r>
              <a:rPr lang="en-US" sz="2400" b="1" dirty="0" smtClean="0">
                <a:solidFill>
                  <a:schemeClr val="tx1"/>
                </a:solidFill>
                <a:effectLst>
                  <a:outerShdw blurRad="38100" dist="38100" dir="2700000" algn="tl">
                    <a:srgbClr val="000000">
                      <a:alpha val="43137"/>
                    </a:srgbClr>
                  </a:outerShdw>
                </a:effectLst>
              </a:rPr>
              <a:t>They proposed </a:t>
            </a:r>
            <a:r>
              <a:rPr lang="en-US" sz="2400" b="1" dirty="0">
                <a:solidFill>
                  <a:schemeClr val="tx1"/>
                </a:solidFill>
                <a:effectLst>
                  <a:outerShdw blurRad="38100" dist="38100" dir="2700000" algn="tl">
                    <a:srgbClr val="000000">
                      <a:alpha val="43137"/>
                    </a:srgbClr>
                  </a:outerShdw>
                </a:effectLst>
              </a:rPr>
              <a:t>a model that identified four different factors of emotional intelligence: </a:t>
            </a:r>
            <a:endParaRPr lang="en-US" sz="2400" b="1" dirty="0" smtClean="0">
              <a:solidFill>
                <a:schemeClr val="tx1"/>
              </a:solidFill>
              <a:effectLst>
                <a:outerShdw blurRad="38100" dist="38100" dir="2700000" algn="tl">
                  <a:srgbClr val="000000">
                    <a:alpha val="43137"/>
                  </a:srgbClr>
                </a:outerShdw>
              </a:effectLst>
            </a:endParaRPr>
          </a:p>
          <a:p>
            <a:pPr marL="457200" indent="-457200" algn="just">
              <a:buClr>
                <a:schemeClr val="tx1"/>
              </a:buClr>
              <a:buFont typeface="+mj-lt"/>
              <a:buAutoNum type="arabicPeriod"/>
            </a:pPr>
            <a:r>
              <a:rPr lang="en-US" sz="2400" b="1" dirty="0">
                <a:solidFill>
                  <a:srgbClr val="C00000"/>
                </a:solidFill>
                <a:effectLst>
                  <a:outerShdw blurRad="38100" dist="38100" dir="2700000" algn="tl">
                    <a:srgbClr val="000000">
                      <a:alpha val="43137"/>
                    </a:srgbClr>
                  </a:outerShdw>
                </a:effectLst>
              </a:rPr>
              <a:t>Perceiving Emotions: </a:t>
            </a:r>
            <a:r>
              <a:rPr lang="en-US" sz="2400" b="1" dirty="0">
                <a:solidFill>
                  <a:schemeClr val="tx1"/>
                </a:solidFill>
                <a:effectLst>
                  <a:outerShdw blurRad="38100" dist="38100" dir="2700000" algn="tl">
                    <a:srgbClr val="000000">
                      <a:alpha val="43137"/>
                    </a:srgbClr>
                  </a:outerShdw>
                </a:effectLst>
              </a:rPr>
              <a:t>The first step in understanding emotions is to accurately perceive them. In many cases, this might involve understanding nonverbal signals such as body language and facial expressions.</a:t>
            </a:r>
          </a:p>
          <a:p>
            <a:pPr marL="457200" indent="-457200" algn="just">
              <a:buClr>
                <a:schemeClr val="tx1"/>
              </a:buClr>
              <a:buFont typeface="+mj-lt"/>
              <a:buAutoNum type="arabicPeriod"/>
            </a:pPr>
            <a:r>
              <a:rPr lang="en-US" sz="2400" b="1" dirty="0">
                <a:solidFill>
                  <a:srgbClr val="C00000"/>
                </a:solidFill>
                <a:effectLst>
                  <a:outerShdw blurRad="38100" dist="38100" dir="2700000" algn="tl">
                    <a:srgbClr val="000000">
                      <a:alpha val="43137"/>
                    </a:srgbClr>
                  </a:outerShdw>
                </a:effectLst>
              </a:rPr>
              <a:t>Reasoning With Emotions: </a:t>
            </a:r>
            <a:r>
              <a:rPr lang="en-US" sz="2400" b="1" dirty="0">
                <a:solidFill>
                  <a:schemeClr val="tx1"/>
                </a:solidFill>
                <a:effectLst>
                  <a:outerShdw blurRad="38100" dist="38100" dir="2700000" algn="tl">
                    <a:srgbClr val="000000">
                      <a:alpha val="43137"/>
                    </a:srgbClr>
                  </a:outerShdw>
                </a:effectLst>
              </a:rPr>
              <a:t>The next step involves using emotions to promote thinking and cognitive activity. Emotions help prioritize what we pay attention and react to; we respond emotionally to things that garner our attention.</a:t>
            </a:r>
          </a:p>
          <a:p>
            <a:pPr marL="0" indent="0" algn="just">
              <a:buNone/>
            </a:pPr>
            <a:endParaRPr lang="en-US" sz="2400" b="1" dirty="0">
              <a:solidFill>
                <a:schemeClr val="tx1"/>
              </a:solidFill>
              <a:effectLst>
                <a:outerShdw blurRad="38100" dist="38100" dir="2700000" algn="tl">
                  <a:srgbClr val="000000">
                    <a:alpha val="43137"/>
                  </a:srgbClr>
                </a:outerShdw>
              </a:effectLst>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xmlns="" val="0"/>
              </a:ext>
            </a:extLst>
          </a:blip>
          <a:srcRect r="49715"/>
          <a:stretch/>
        </p:blipFill>
        <p:spPr>
          <a:xfrm>
            <a:off x="115910" y="1154277"/>
            <a:ext cx="1777218" cy="1378290"/>
          </a:xfrm>
          <a:prstGeom prst="rect">
            <a:avLst/>
          </a:prstGeom>
          <a:ln>
            <a:noFill/>
          </a:ln>
          <a:effectLst>
            <a:outerShdw blurRad="190500" algn="tl" rotWithShape="0">
              <a:srgbClr val="000000">
                <a:alpha val="70000"/>
              </a:srgbClr>
            </a:outerShdw>
          </a:effectLst>
        </p:spPr>
      </p:pic>
      <p:pic>
        <p:nvPicPr>
          <p:cNvPr id="5" name="Picture 4"/>
          <p:cNvPicPr>
            <a:picLocks noChangeAspect="1"/>
          </p:cNvPicPr>
          <p:nvPr/>
        </p:nvPicPr>
        <p:blipFill rotWithShape="1">
          <a:blip r:embed="rId2">
            <a:extLst>
              <a:ext uri="{28A0092B-C50C-407E-A947-70E740481C1C}">
                <a14:useLocalDpi xmlns:a14="http://schemas.microsoft.com/office/drawing/2010/main" xmlns="" val="0"/>
              </a:ext>
            </a:extLst>
          </a:blip>
          <a:srcRect l="51038"/>
          <a:stretch/>
        </p:blipFill>
        <p:spPr>
          <a:xfrm>
            <a:off x="1397323" y="2532567"/>
            <a:ext cx="1777218" cy="1415509"/>
          </a:xfrm>
          <a:prstGeom prst="rect">
            <a:avLst/>
          </a:prstGeom>
          <a:ln>
            <a:noFill/>
          </a:ln>
          <a:effectLst>
            <a:outerShdw blurRad="190500" algn="tl" rotWithShape="0">
              <a:srgbClr val="000000">
                <a:alpha val="70000"/>
              </a:srgbClr>
            </a:outerShdw>
          </a:effectLst>
        </p:spPr>
      </p:pic>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26881" y="4073481"/>
            <a:ext cx="2400300" cy="19050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34230713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77294" y="502276"/>
            <a:ext cx="8010661" cy="5716255"/>
          </a:xfrm>
        </p:spPr>
        <p:txBody>
          <a:bodyPr>
            <a:normAutofit/>
          </a:bodyPr>
          <a:lstStyle/>
          <a:p>
            <a:pPr marL="0" indent="0">
              <a:buNone/>
            </a:pPr>
            <a:r>
              <a:rPr lang="en-US" sz="2900" b="1" dirty="0">
                <a:solidFill>
                  <a:srgbClr val="C00000"/>
                </a:solidFill>
                <a:effectLst>
                  <a:outerShdw blurRad="38100" dist="38100" dir="2700000" algn="tl">
                    <a:srgbClr val="000000">
                      <a:alpha val="43137"/>
                    </a:srgbClr>
                  </a:outerShdw>
                </a:effectLst>
              </a:rPr>
              <a:t>Mental ability </a:t>
            </a:r>
            <a:r>
              <a:rPr lang="en-US" sz="2900" b="1" dirty="0" smtClean="0">
                <a:solidFill>
                  <a:srgbClr val="C00000"/>
                </a:solidFill>
                <a:effectLst>
                  <a:outerShdw blurRad="38100" dist="38100" dir="2700000" algn="tl">
                    <a:srgbClr val="000000">
                      <a:alpha val="43137"/>
                    </a:srgbClr>
                  </a:outerShdw>
                </a:effectLst>
              </a:rPr>
              <a:t>model </a:t>
            </a:r>
            <a:r>
              <a:rPr lang="en-US" sz="2100" b="1" dirty="0" smtClean="0">
                <a:solidFill>
                  <a:srgbClr val="C00000"/>
                </a:solidFill>
                <a:effectLst>
                  <a:outerShdw blurRad="38100" dist="38100" dir="2700000" algn="tl">
                    <a:srgbClr val="000000">
                      <a:alpha val="43137"/>
                    </a:srgbClr>
                  </a:outerShdw>
                </a:effectLst>
              </a:rPr>
              <a:t>(continued…)</a:t>
            </a:r>
          </a:p>
          <a:p>
            <a:pPr marL="457200" indent="-457200" algn="just">
              <a:buClr>
                <a:schemeClr val="tx1"/>
              </a:buClr>
              <a:buFont typeface="+mj-lt"/>
              <a:buAutoNum type="arabicPeriod" startAt="3"/>
            </a:pPr>
            <a:r>
              <a:rPr lang="en-US" sz="2400" b="1" dirty="0">
                <a:solidFill>
                  <a:srgbClr val="C00000"/>
                </a:solidFill>
                <a:effectLst>
                  <a:outerShdw blurRad="38100" dist="38100" dir="2700000" algn="tl">
                    <a:srgbClr val="000000">
                      <a:alpha val="43137"/>
                    </a:srgbClr>
                  </a:outerShdw>
                </a:effectLst>
              </a:rPr>
              <a:t>Understanding Emotions: </a:t>
            </a:r>
            <a:r>
              <a:rPr lang="en-US" sz="2400" b="1" dirty="0">
                <a:solidFill>
                  <a:schemeClr val="tx1"/>
                </a:solidFill>
                <a:effectLst>
                  <a:outerShdw blurRad="38100" dist="38100" dir="2700000" algn="tl">
                    <a:srgbClr val="000000">
                      <a:alpha val="43137"/>
                    </a:srgbClr>
                  </a:outerShdw>
                </a:effectLst>
              </a:rPr>
              <a:t>The emotions that we perceive can carry a wide variety of meanings. If someone is expressing angry emotions, the observer must interpret the cause of their anger and what it might mean. For example, if your boss is acting angry, it might mean that he is dissatisfied with your work; or it could be because he got a speeding ticket on his way to work that morning or that he's been fighting with his wife.</a:t>
            </a:r>
          </a:p>
          <a:p>
            <a:pPr marL="457200" indent="-457200" algn="just">
              <a:buClr>
                <a:schemeClr val="tx1"/>
              </a:buClr>
              <a:buFont typeface="+mj-lt"/>
              <a:buAutoNum type="arabicPeriod" startAt="3"/>
            </a:pPr>
            <a:r>
              <a:rPr lang="en-US" sz="2400" b="1" dirty="0" smtClean="0">
                <a:solidFill>
                  <a:srgbClr val="C00000"/>
                </a:solidFill>
                <a:effectLst>
                  <a:outerShdw blurRad="38100" dist="38100" dir="2700000" algn="tl">
                    <a:srgbClr val="000000">
                      <a:alpha val="43137"/>
                    </a:srgbClr>
                  </a:outerShdw>
                </a:effectLst>
              </a:rPr>
              <a:t>Managing </a:t>
            </a:r>
            <a:r>
              <a:rPr lang="en-US" sz="2400" b="1" dirty="0">
                <a:solidFill>
                  <a:srgbClr val="C00000"/>
                </a:solidFill>
                <a:effectLst>
                  <a:outerShdw blurRad="38100" dist="38100" dir="2700000" algn="tl">
                    <a:srgbClr val="000000">
                      <a:alpha val="43137"/>
                    </a:srgbClr>
                  </a:outerShdw>
                </a:effectLst>
              </a:rPr>
              <a:t>Emotions: </a:t>
            </a:r>
            <a:r>
              <a:rPr lang="en-US" sz="2400" b="1" dirty="0">
                <a:solidFill>
                  <a:schemeClr val="tx1"/>
                </a:solidFill>
                <a:effectLst>
                  <a:outerShdw blurRad="38100" dist="38100" dir="2700000" algn="tl">
                    <a:srgbClr val="000000">
                      <a:alpha val="43137"/>
                    </a:srgbClr>
                  </a:outerShdw>
                </a:effectLst>
              </a:rPr>
              <a:t>The ability to manage emotions effectively is a key part of emotional intelligence. Regulating emotions, responding appropriately and responding to the emotions of others are all important aspect of emotional management.</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96671" y="1578668"/>
            <a:ext cx="3116014" cy="2066053"/>
          </a:xfrm>
          <a:prstGeom prst="rect">
            <a:avLst/>
          </a:prstGeom>
          <a:ln>
            <a:noFill/>
          </a:ln>
          <a:effectLst>
            <a:outerShdw blurRad="190500" algn="tl" rotWithShape="0">
              <a:srgbClr val="000000">
                <a:alpha val="70000"/>
              </a:srgbClr>
            </a:outerShdw>
          </a:effectLst>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02267" y="3925115"/>
            <a:ext cx="2904821" cy="188902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8606596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77294" y="502276"/>
            <a:ext cx="8010661" cy="5716255"/>
          </a:xfrm>
        </p:spPr>
        <p:txBody>
          <a:bodyPr>
            <a:normAutofit/>
          </a:bodyPr>
          <a:lstStyle/>
          <a:p>
            <a:pPr marL="0" indent="0">
              <a:buNone/>
            </a:pPr>
            <a:r>
              <a:rPr lang="en-US" sz="2900" b="1" dirty="0">
                <a:solidFill>
                  <a:srgbClr val="C00000"/>
                </a:solidFill>
                <a:effectLst>
                  <a:outerShdw blurRad="38100" dist="38100" dir="2700000" algn="tl">
                    <a:srgbClr val="000000">
                      <a:alpha val="43137"/>
                    </a:srgbClr>
                  </a:outerShdw>
                </a:effectLst>
              </a:rPr>
              <a:t>Mental ability model </a:t>
            </a:r>
            <a:r>
              <a:rPr lang="en-US" sz="2100" b="1" dirty="0">
                <a:solidFill>
                  <a:srgbClr val="C00000"/>
                </a:solidFill>
                <a:effectLst>
                  <a:outerShdw blurRad="38100" dist="38100" dir="2700000" algn="tl">
                    <a:srgbClr val="000000">
                      <a:alpha val="43137"/>
                    </a:srgbClr>
                  </a:outerShdw>
                </a:effectLst>
              </a:rPr>
              <a:t>(continued…)</a:t>
            </a:r>
          </a:p>
          <a:p>
            <a:pPr marL="0" indent="0" algn="just">
              <a:buClr>
                <a:schemeClr val="tx1"/>
              </a:buClr>
              <a:buNone/>
            </a:pPr>
            <a:r>
              <a:rPr lang="en-US" sz="2400" b="1" dirty="0" smtClean="0">
                <a:solidFill>
                  <a:schemeClr val="tx1"/>
                </a:solidFill>
                <a:effectLst>
                  <a:outerShdw blurRad="38100" dist="38100" dir="2700000" algn="tl">
                    <a:srgbClr val="000000">
                      <a:alpha val="43137"/>
                    </a:srgbClr>
                  </a:outerShdw>
                </a:effectLst>
              </a:rPr>
              <a:t>According </a:t>
            </a:r>
            <a:r>
              <a:rPr lang="en-US" sz="2400" b="1" dirty="0">
                <a:solidFill>
                  <a:schemeClr val="tx1"/>
                </a:solidFill>
                <a:effectLst>
                  <a:outerShdw blurRad="38100" dist="38100" dir="2700000" algn="tl">
                    <a:srgbClr val="000000">
                      <a:alpha val="43137"/>
                    </a:srgbClr>
                  </a:outerShdw>
                </a:effectLst>
              </a:rPr>
              <a:t>to </a:t>
            </a:r>
            <a:r>
              <a:rPr lang="en-US" sz="2400" b="1" dirty="0" err="1">
                <a:solidFill>
                  <a:schemeClr val="tx1"/>
                </a:solidFill>
                <a:effectLst>
                  <a:outerShdw blurRad="38100" dist="38100" dir="2700000" algn="tl">
                    <a:srgbClr val="000000">
                      <a:alpha val="43137"/>
                    </a:srgbClr>
                  </a:outerShdw>
                </a:effectLst>
              </a:rPr>
              <a:t>Salovey</a:t>
            </a:r>
            <a:r>
              <a:rPr lang="en-US" sz="2400" b="1" dirty="0">
                <a:solidFill>
                  <a:schemeClr val="tx1"/>
                </a:solidFill>
                <a:effectLst>
                  <a:outerShdw blurRad="38100" dist="38100" dir="2700000" algn="tl">
                    <a:srgbClr val="000000">
                      <a:alpha val="43137"/>
                    </a:srgbClr>
                  </a:outerShdw>
                </a:effectLst>
              </a:rPr>
              <a:t> and Mayer, the four branches of their model are, "arranged from more basic psychological processes to higher, more psychologically integrated processes. For example, the lowest level branch concerns the (relatively) simple abilities of perceiving and expressing emotion. In contrast, the highest level branch concerns the conscious, reflective regulation of emotion" (1997).</a:t>
            </a:r>
          </a:p>
        </p:txBody>
      </p:sp>
      <p:sp>
        <p:nvSpPr>
          <p:cNvPr id="4" name="TextBox 3"/>
          <p:cNvSpPr txBox="1"/>
          <p:nvPr/>
        </p:nvSpPr>
        <p:spPr>
          <a:xfrm>
            <a:off x="121888" y="5061397"/>
            <a:ext cx="3355406" cy="446276"/>
          </a:xfrm>
          <a:prstGeom prst="rect">
            <a:avLst/>
          </a:prstGeom>
          <a:noFill/>
        </p:spPr>
        <p:txBody>
          <a:bodyPr wrap="none" rtlCol="0">
            <a:spAutoFit/>
          </a:bodyPr>
          <a:lstStyle/>
          <a:p>
            <a:r>
              <a:rPr lang="en-US" sz="2300" b="1" dirty="0" smtClean="0">
                <a:solidFill>
                  <a:srgbClr val="C00000"/>
                </a:solidFill>
                <a:effectLst>
                  <a:outerShdw blurRad="38100" dist="38100" dir="2700000" algn="tl">
                    <a:srgbClr val="000000">
                      <a:alpha val="43137"/>
                    </a:srgbClr>
                  </a:outerShdw>
                </a:effectLst>
              </a:rPr>
              <a:t>Understanding emotions</a:t>
            </a:r>
            <a:endParaRPr lang="en-US" sz="2300" b="1" dirty="0">
              <a:solidFill>
                <a:srgbClr val="C00000"/>
              </a:solidFill>
              <a:effectLst>
                <a:outerShdw blurRad="38100" dist="38100" dir="2700000" algn="tl">
                  <a:srgbClr val="000000">
                    <a:alpha val="43137"/>
                  </a:srgbClr>
                </a:outerShdw>
              </a:effectLst>
            </a:endParaRPr>
          </a:p>
        </p:txBody>
      </p:sp>
      <p:sp>
        <p:nvSpPr>
          <p:cNvPr id="5" name="Up Arrow 4"/>
          <p:cNvSpPr/>
          <p:nvPr/>
        </p:nvSpPr>
        <p:spPr>
          <a:xfrm>
            <a:off x="1326525" y="2279560"/>
            <a:ext cx="631064" cy="2678806"/>
          </a:xfrm>
          <a:prstGeom prst="upArrow">
            <a:avLst/>
          </a:prstGeom>
          <a:solidFill>
            <a:srgbClr val="FFFF00"/>
          </a:solidFill>
          <a:effectLst>
            <a:glow rad="139700">
              <a:schemeClr val="accent2">
                <a:satMod val="175000"/>
                <a:alpha val="40000"/>
              </a:schemeClr>
            </a:glo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TextBox 5"/>
          <p:cNvSpPr txBox="1"/>
          <p:nvPr/>
        </p:nvSpPr>
        <p:spPr>
          <a:xfrm>
            <a:off x="746619" y="1191644"/>
            <a:ext cx="1790875" cy="984885"/>
          </a:xfrm>
          <a:prstGeom prst="rect">
            <a:avLst/>
          </a:prstGeom>
          <a:noFill/>
        </p:spPr>
        <p:txBody>
          <a:bodyPr wrap="none" rtlCol="0">
            <a:spAutoFit/>
          </a:bodyPr>
          <a:lstStyle/>
          <a:p>
            <a:r>
              <a:rPr lang="en-US" sz="2900" b="1" dirty="0" smtClean="0">
                <a:solidFill>
                  <a:srgbClr val="C00000"/>
                </a:solidFill>
                <a:effectLst>
                  <a:outerShdw blurRad="38100" dist="38100" dir="2700000" algn="tl">
                    <a:srgbClr val="000000">
                      <a:alpha val="43137"/>
                    </a:srgbClr>
                  </a:outerShdw>
                </a:effectLst>
              </a:rPr>
              <a:t>Managing</a:t>
            </a:r>
          </a:p>
          <a:p>
            <a:r>
              <a:rPr lang="en-US" sz="2900" b="1" dirty="0" smtClean="0">
                <a:solidFill>
                  <a:srgbClr val="C00000"/>
                </a:solidFill>
                <a:effectLst>
                  <a:outerShdw blurRad="38100" dist="38100" dir="2700000" algn="tl">
                    <a:srgbClr val="000000">
                      <a:alpha val="43137"/>
                    </a:srgbClr>
                  </a:outerShdw>
                </a:effectLst>
              </a:rPr>
              <a:t>Emotions</a:t>
            </a:r>
            <a:endParaRPr lang="en-US" sz="2900" b="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2396708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18963" y="678106"/>
            <a:ext cx="7565505" cy="6179894"/>
          </a:xfrm>
        </p:spPr>
        <p:txBody>
          <a:bodyPr>
            <a:normAutofit fontScale="92500" lnSpcReduction="10000"/>
          </a:bodyPr>
          <a:lstStyle/>
          <a:p>
            <a:pPr marL="0" indent="0">
              <a:buNone/>
            </a:pPr>
            <a:r>
              <a:rPr lang="en-US" sz="2900" b="1" dirty="0">
                <a:solidFill>
                  <a:srgbClr val="C00000"/>
                </a:solidFill>
                <a:effectLst>
                  <a:outerShdw blurRad="38100" dist="38100" dir="2700000" algn="tl">
                    <a:srgbClr val="000000">
                      <a:alpha val="43137"/>
                    </a:srgbClr>
                  </a:outerShdw>
                </a:effectLst>
              </a:rPr>
              <a:t>Bar-On </a:t>
            </a:r>
            <a:r>
              <a:rPr lang="en-US" sz="2900" b="1" dirty="0" smtClean="0">
                <a:solidFill>
                  <a:srgbClr val="C00000"/>
                </a:solidFill>
                <a:effectLst>
                  <a:outerShdw blurRad="38100" dist="38100" dir="2700000" algn="tl">
                    <a:srgbClr val="000000">
                      <a:alpha val="43137"/>
                    </a:srgbClr>
                  </a:outerShdw>
                </a:effectLst>
              </a:rPr>
              <a:t>model </a:t>
            </a:r>
            <a:r>
              <a:rPr lang="en-US" sz="2900" b="1" dirty="0">
                <a:solidFill>
                  <a:srgbClr val="C00000"/>
                </a:solidFill>
                <a:effectLst>
                  <a:outerShdw blurRad="38100" dist="38100" dir="2700000" algn="tl">
                    <a:srgbClr val="000000">
                      <a:alpha val="43137"/>
                    </a:srgbClr>
                  </a:outerShdw>
                </a:effectLst>
              </a:rPr>
              <a:t>of Emotional </a:t>
            </a:r>
            <a:r>
              <a:rPr lang="en-US" sz="2900" b="1" dirty="0" smtClean="0">
                <a:solidFill>
                  <a:srgbClr val="C00000"/>
                </a:solidFill>
                <a:effectLst>
                  <a:outerShdw blurRad="38100" dist="38100" dir="2700000" algn="tl">
                    <a:srgbClr val="000000">
                      <a:alpha val="43137"/>
                    </a:srgbClr>
                  </a:outerShdw>
                </a:effectLst>
              </a:rPr>
              <a:t>Intelligence</a:t>
            </a:r>
          </a:p>
          <a:p>
            <a:pPr marL="0" indent="0" algn="just">
              <a:buNone/>
            </a:pPr>
            <a:r>
              <a:rPr lang="en-US" sz="2400" b="1" dirty="0">
                <a:solidFill>
                  <a:schemeClr val="tx1"/>
                </a:solidFill>
                <a:effectLst>
                  <a:outerShdw blurRad="38100" dist="38100" dir="2700000" algn="tl">
                    <a:srgbClr val="000000">
                      <a:alpha val="43137"/>
                    </a:srgbClr>
                  </a:outerShdw>
                </a:effectLst>
              </a:rPr>
              <a:t>According to the Bar-On model, emotional-social intelligence is a cross-section of interrelated emotional and social competencies, skills and facilitators that determine how well we understand and express ourselves, understand others and relate with them, and cope with daily demands, challenges and pressures. Bar-On model looks at five core </a:t>
            </a:r>
            <a:r>
              <a:rPr lang="en-US" sz="2400" b="1" dirty="0" smtClean="0">
                <a:solidFill>
                  <a:schemeClr val="tx1"/>
                </a:solidFill>
                <a:effectLst>
                  <a:outerShdw blurRad="38100" dist="38100" dir="2700000" algn="tl">
                    <a:srgbClr val="000000">
                      <a:alpha val="43137"/>
                    </a:srgbClr>
                  </a:outerShdw>
                </a:effectLst>
              </a:rPr>
              <a:t>factors:</a:t>
            </a:r>
          </a:p>
          <a:p>
            <a:pPr marL="457200" indent="-457200" algn="just">
              <a:buClr>
                <a:schemeClr val="tx1"/>
              </a:buClr>
              <a:buFont typeface="+mj-lt"/>
              <a:buAutoNum type="arabicPeriod"/>
            </a:pPr>
            <a:r>
              <a:rPr lang="en-US" sz="2400" b="1" dirty="0" smtClean="0">
                <a:solidFill>
                  <a:srgbClr val="C00000"/>
                </a:solidFill>
                <a:effectLst>
                  <a:outerShdw blurRad="38100" dist="38100" dir="2700000" algn="tl">
                    <a:srgbClr val="000000">
                      <a:alpha val="43137"/>
                    </a:srgbClr>
                  </a:outerShdw>
                </a:effectLst>
              </a:rPr>
              <a:t>Intrapersonal</a:t>
            </a:r>
            <a:r>
              <a:rPr lang="en-US" sz="2400" b="1" dirty="0" smtClean="0">
                <a:solidFill>
                  <a:schemeClr val="tx1"/>
                </a:solidFill>
                <a:effectLst>
                  <a:outerShdw blurRad="38100" dist="38100" dir="2700000" algn="tl">
                    <a:srgbClr val="000000">
                      <a:alpha val="43137"/>
                    </a:srgbClr>
                  </a:outerShdw>
                </a:effectLst>
              </a:rPr>
              <a:t> </a:t>
            </a:r>
            <a:r>
              <a:rPr lang="en-US" sz="2400" b="1" dirty="0">
                <a:solidFill>
                  <a:schemeClr val="tx1"/>
                </a:solidFill>
                <a:effectLst>
                  <a:outerShdw blurRad="38100" dist="38100" dir="2700000" algn="tl">
                    <a:srgbClr val="000000">
                      <a:alpha val="43137"/>
                    </a:srgbClr>
                  </a:outerShdw>
                </a:effectLst>
              </a:rPr>
              <a:t>relates to self-awareness and self-expression, governing our ability to be aware of our emotions and ourselves in general, to understand our strengths and weaknesses, and to express our feelings and ourselves non-destructively. It consists of sub factors including self-regard, emotional self-awareness, assertiveness, independence and self-</a:t>
            </a:r>
            <a:r>
              <a:rPr lang="en-US" sz="2400" b="1" dirty="0" err="1">
                <a:solidFill>
                  <a:schemeClr val="tx1"/>
                </a:solidFill>
                <a:effectLst>
                  <a:outerShdw blurRad="38100" dist="38100" dir="2700000" algn="tl">
                    <a:srgbClr val="000000">
                      <a:alpha val="43137"/>
                    </a:srgbClr>
                  </a:outerShdw>
                </a:effectLst>
              </a:rPr>
              <a:t>actualisation</a:t>
            </a:r>
            <a:r>
              <a:rPr lang="en-US" sz="2400" b="1" dirty="0">
                <a:solidFill>
                  <a:schemeClr val="tx1"/>
                </a:solidFill>
                <a:effectLst>
                  <a:outerShdw blurRad="38100" dist="38100" dir="2700000" algn="tl">
                    <a:srgbClr val="000000">
                      <a:alpha val="43137"/>
                    </a:srgbClr>
                  </a:outerShdw>
                </a:effectLst>
              </a:rPr>
              <a:t>.</a:t>
            </a:r>
          </a:p>
          <a:p>
            <a:pPr marL="457200" indent="-457200" algn="just">
              <a:buClr>
                <a:schemeClr val="tx1"/>
              </a:buClr>
              <a:buFont typeface="+mj-lt"/>
              <a:buAutoNum type="arabicPeriod"/>
            </a:pPr>
            <a:r>
              <a:rPr lang="en-US" sz="2400" b="1" dirty="0" smtClean="0">
                <a:solidFill>
                  <a:srgbClr val="C00000"/>
                </a:solidFill>
                <a:effectLst>
                  <a:outerShdw blurRad="38100" dist="38100" dir="2700000" algn="tl">
                    <a:srgbClr val="000000">
                      <a:alpha val="43137"/>
                    </a:srgbClr>
                  </a:outerShdw>
                </a:effectLst>
              </a:rPr>
              <a:t>Interpersonal </a:t>
            </a:r>
            <a:r>
              <a:rPr lang="en-US" sz="2400" b="1" dirty="0">
                <a:solidFill>
                  <a:schemeClr val="tx1"/>
                </a:solidFill>
                <a:effectLst>
                  <a:outerShdw blurRad="38100" dist="38100" dir="2700000" algn="tl">
                    <a:srgbClr val="000000">
                      <a:alpha val="43137"/>
                    </a:srgbClr>
                  </a:outerShdw>
                </a:effectLst>
              </a:rPr>
              <a:t>relates to our ability to be aware of others’ feelings, concerns and needs, and to be able to establish and maintain cooperative, constructive and mutually satisfying relationships. It consists of sub factors including empathy, social responsibility and interpersonal relationships.</a:t>
            </a:r>
          </a:p>
          <a:p>
            <a:pPr marL="0" indent="0" algn="just">
              <a:buNone/>
            </a:pPr>
            <a:endParaRPr lang="en-US" sz="2400" b="1" dirty="0">
              <a:solidFill>
                <a:schemeClr val="tx1"/>
              </a:solidFill>
              <a:effectLst>
                <a:outerShdw blurRad="38100" dist="38100" dir="2700000" algn="tl">
                  <a:srgbClr val="000000">
                    <a:alpha val="43137"/>
                  </a:srgbClr>
                </a:outerShdw>
              </a:effectLst>
            </a:endParaRPr>
          </a:p>
        </p:txBody>
      </p:sp>
      <p:pic>
        <p:nvPicPr>
          <p:cNvPr id="7" name="Picture 6"/>
          <p:cNvPicPr>
            <a:picLocks noChangeAspect="1"/>
          </p:cNvPicPr>
          <p:nvPr/>
        </p:nvPicPr>
        <p:blipFill rotWithShape="1">
          <a:blip r:embed="rId2">
            <a:extLst>
              <a:ext uri="{28A0092B-C50C-407E-A947-70E740481C1C}">
                <a14:useLocalDpi xmlns:a14="http://schemas.microsoft.com/office/drawing/2010/main" xmlns="" val="0"/>
              </a:ext>
            </a:extLst>
          </a:blip>
          <a:srcRect b="5080"/>
          <a:stretch/>
        </p:blipFill>
        <p:spPr>
          <a:xfrm>
            <a:off x="463639" y="2188180"/>
            <a:ext cx="2647077" cy="251261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31776614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51537" y="253103"/>
            <a:ext cx="7565505" cy="6179894"/>
          </a:xfrm>
        </p:spPr>
        <p:txBody>
          <a:bodyPr>
            <a:normAutofit/>
          </a:bodyPr>
          <a:lstStyle/>
          <a:p>
            <a:pPr marL="0" indent="0">
              <a:buNone/>
            </a:pPr>
            <a:r>
              <a:rPr lang="en-US" sz="2900" b="1" dirty="0">
                <a:solidFill>
                  <a:srgbClr val="C00000"/>
                </a:solidFill>
                <a:effectLst>
                  <a:outerShdw blurRad="38100" dist="38100" dir="2700000" algn="tl">
                    <a:srgbClr val="000000">
                      <a:alpha val="43137"/>
                    </a:srgbClr>
                  </a:outerShdw>
                </a:effectLst>
              </a:rPr>
              <a:t>Bar-On model </a:t>
            </a:r>
            <a:r>
              <a:rPr lang="en-US" sz="2900" b="1" dirty="0" smtClean="0">
                <a:solidFill>
                  <a:srgbClr val="C00000"/>
                </a:solidFill>
                <a:effectLst>
                  <a:outerShdw blurRad="38100" dist="38100" dir="2700000" algn="tl">
                    <a:srgbClr val="000000">
                      <a:alpha val="43137"/>
                    </a:srgbClr>
                  </a:outerShdw>
                </a:effectLst>
              </a:rPr>
              <a:t>of </a:t>
            </a:r>
            <a:r>
              <a:rPr lang="en-US" sz="2900" b="1" dirty="0">
                <a:solidFill>
                  <a:srgbClr val="C00000"/>
                </a:solidFill>
                <a:effectLst>
                  <a:outerShdw blurRad="38100" dist="38100" dir="2700000" algn="tl">
                    <a:srgbClr val="000000">
                      <a:alpha val="43137"/>
                    </a:srgbClr>
                  </a:outerShdw>
                </a:effectLst>
              </a:rPr>
              <a:t>Emotional </a:t>
            </a:r>
            <a:r>
              <a:rPr lang="en-US" sz="2900" b="1" dirty="0" smtClean="0">
                <a:solidFill>
                  <a:srgbClr val="C00000"/>
                </a:solidFill>
                <a:effectLst>
                  <a:outerShdw blurRad="38100" dist="38100" dir="2700000" algn="tl">
                    <a:srgbClr val="000000">
                      <a:alpha val="43137"/>
                    </a:srgbClr>
                  </a:outerShdw>
                </a:effectLst>
              </a:rPr>
              <a:t>Intelligence </a:t>
            </a:r>
            <a:r>
              <a:rPr lang="en-US" sz="2400" b="1" dirty="0" smtClean="0">
                <a:solidFill>
                  <a:srgbClr val="C00000"/>
                </a:solidFill>
                <a:effectLst>
                  <a:outerShdw blurRad="38100" dist="38100" dir="2700000" algn="tl">
                    <a:srgbClr val="000000">
                      <a:alpha val="43137"/>
                    </a:srgbClr>
                  </a:outerShdw>
                </a:effectLst>
              </a:rPr>
              <a:t>(continued…)</a:t>
            </a:r>
          </a:p>
          <a:p>
            <a:pPr marL="457200" indent="-457200" algn="just">
              <a:buClr>
                <a:schemeClr val="tx1"/>
              </a:buClr>
              <a:buFont typeface="+mj-lt"/>
              <a:buAutoNum type="arabicPeriod" startAt="3"/>
            </a:pPr>
            <a:r>
              <a:rPr lang="en-US" sz="2300" b="1" dirty="0">
                <a:solidFill>
                  <a:srgbClr val="C00000"/>
                </a:solidFill>
                <a:effectLst>
                  <a:outerShdw blurRad="38100" dist="38100" dir="2700000" algn="tl">
                    <a:srgbClr val="000000">
                      <a:alpha val="43137"/>
                    </a:srgbClr>
                  </a:outerShdw>
                </a:effectLst>
              </a:rPr>
              <a:t>Stress Management </a:t>
            </a:r>
            <a:r>
              <a:rPr lang="en-US" sz="2300" b="1" dirty="0" smtClean="0">
                <a:solidFill>
                  <a:schemeClr val="tx1"/>
                </a:solidFill>
                <a:effectLst>
                  <a:outerShdw blurRad="38100" dist="38100" dir="2700000" algn="tl">
                    <a:srgbClr val="000000">
                      <a:alpha val="43137"/>
                    </a:srgbClr>
                  </a:outerShdw>
                </a:effectLst>
              </a:rPr>
              <a:t>relates </a:t>
            </a:r>
            <a:r>
              <a:rPr lang="en-US" sz="2300" b="1" dirty="0">
                <a:solidFill>
                  <a:schemeClr val="tx1"/>
                </a:solidFill>
                <a:effectLst>
                  <a:outerShdw blurRad="38100" dist="38100" dir="2700000" algn="tl">
                    <a:srgbClr val="000000">
                      <a:alpha val="43137"/>
                    </a:srgbClr>
                  </a:outerShdw>
                </a:effectLst>
              </a:rPr>
              <a:t>to emotional management and controlling our ability to deal with emotions so that they work for us and not against us. It consists of sub factors including stress, tolerance, and impulse control.</a:t>
            </a:r>
          </a:p>
          <a:p>
            <a:pPr marL="457200" indent="-457200" algn="just">
              <a:buClr>
                <a:schemeClr val="tx1"/>
              </a:buClr>
              <a:buFont typeface="+mj-lt"/>
              <a:buAutoNum type="arabicPeriod" startAt="3"/>
            </a:pPr>
            <a:r>
              <a:rPr lang="en-US" sz="2300" b="1" dirty="0" smtClean="0">
                <a:solidFill>
                  <a:srgbClr val="C00000"/>
                </a:solidFill>
                <a:effectLst>
                  <a:outerShdw blurRad="38100" dist="38100" dir="2700000" algn="tl">
                    <a:srgbClr val="000000">
                      <a:alpha val="43137"/>
                    </a:srgbClr>
                  </a:outerShdw>
                </a:effectLst>
              </a:rPr>
              <a:t>Adaptability </a:t>
            </a:r>
            <a:r>
              <a:rPr lang="en-US" sz="2300" b="1" dirty="0" smtClean="0">
                <a:solidFill>
                  <a:schemeClr val="tx1"/>
                </a:solidFill>
                <a:effectLst>
                  <a:outerShdw blurRad="38100" dist="38100" dir="2700000" algn="tl">
                    <a:srgbClr val="000000">
                      <a:alpha val="43137"/>
                    </a:srgbClr>
                  </a:outerShdw>
                </a:effectLst>
              </a:rPr>
              <a:t>relates </a:t>
            </a:r>
            <a:r>
              <a:rPr lang="en-US" sz="2300" b="1" dirty="0">
                <a:solidFill>
                  <a:schemeClr val="tx1"/>
                </a:solidFill>
                <a:effectLst>
                  <a:outerShdw blurRad="38100" dist="38100" dir="2700000" algn="tl">
                    <a:srgbClr val="000000">
                      <a:alpha val="43137"/>
                    </a:srgbClr>
                  </a:outerShdw>
                </a:effectLst>
              </a:rPr>
              <a:t>primarily to change management i.e., how we cope with and adapt to personal and interpersonal change as well as change in our immediate environment. It consists of sub factors including reality testing, flexibility, and problem solving.</a:t>
            </a:r>
          </a:p>
          <a:p>
            <a:pPr marL="457200" indent="-457200" algn="just">
              <a:buClr>
                <a:schemeClr val="tx1"/>
              </a:buClr>
              <a:buFont typeface="+mj-lt"/>
              <a:buAutoNum type="arabicPeriod" startAt="3"/>
            </a:pPr>
            <a:r>
              <a:rPr lang="en-US" sz="2300" b="1" dirty="0" smtClean="0">
                <a:solidFill>
                  <a:srgbClr val="C00000"/>
                </a:solidFill>
                <a:effectLst>
                  <a:outerShdw blurRad="38100" dist="38100" dir="2700000" algn="tl">
                    <a:srgbClr val="000000">
                      <a:alpha val="43137"/>
                    </a:srgbClr>
                  </a:outerShdw>
                </a:effectLst>
              </a:rPr>
              <a:t>General </a:t>
            </a:r>
            <a:r>
              <a:rPr lang="en-US" sz="2300" b="1" dirty="0">
                <a:solidFill>
                  <a:srgbClr val="C00000"/>
                </a:solidFill>
                <a:effectLst>
                  <a:outerShdw blurRad="38100" dist="38100" dir="2700000" algn="tl">
                    <a:srgbClr val="000000">
                      <a:alpha val="43137"/>
                    </a:srgbClr>
                  </a:outerShdw>
                </a:effectLst>
              </a:rPr>
              <a:t>Mood </a:t>
            </a:r>
            <a:r>
              <a:rPr lang="en-US" sz="2300" b="1" dirty="0" smtClean="0">
                <a:solidFill>
                  <a:schemeClr val="tx1"/>
                </a:solidFill>
                <a:effectLst>
                  <a:outerShdw blurRad="38100" dist="38100" dir="2700000" algn="tl">
                    <a:srgbClr val="000000">
                      <a:alpha val="43137"/>
                    </a:srgbClr>
                  </a:outerShdw>
                </a:effectLst>
              </a:rPr>
              <a:t>relates </a:t>
            </a:r>
            <a:r>
              <a:rPr lang="en-US" sz="2300" b="1" dirty="0">
                <a:solidFill>
                  <a:schemeClr val="tx1"/>
                </a:solidFill>
                <a:effectLst>
                  <a:outerShdw blurRad="38100" dist="38100" dir="2700000" algn="tl">
                    <a:srgbClr val="000000">
                      <a:alpha val="43137"/>
                    </a:srgbClr>
                  </a:outerShdw>
                </a:effectLst>
              </a:rPr>
              <a:t>to our level of self-motivation. It consists of sub factors including optimism and happiness.</a:t>
            </a:r>
          </a:p>
        </p:txBody>
      </p:sp>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34473" y="1365764"/>
            <a:ext cx="2133600" cy="2143125"/>
          </a:xfrm>
          <a:prstGeom prst="rect">
            <a:avLst/>
          </a:prstGeom>
          <a:ln>
            <a:noFill/>
          </a:ln>
          <a:effectLst>
            <a:outerShdw blurRad="190500" algn="tl" rotWithShape="0">
              <a:srgbClr val="000000">
                <a:alpha val="70000"/>
              </a:srgbClr>
            </a:outerShdw>
          </a:effectLst>
        </p:spPr>
      </p:pic>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43998" y="3666320"/>
            <a:ext cx="2124075" cy="215265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24419426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80326" y="188709"/>
            <a:ext cx="7565505" cy="6179894"/>
          </a:xfrm>
        </p:spPr>
        <p:txBody>
          <a:bodyPr>
            <a:normAutofit/>
          </a:bodyPr>
          <a:lstStyle/>
          <a:p>
            <a:pPr marL="0" indent="0">
              <a:buNone/>
            </a:pPr>
            <a:r>
              <a:rPr lang="en-US" sz="2900" b="1" dirty="0" err="1">
                <a:solidFill>
                  <a:srgbClr val="C00000"/>
                </a:solidFill>
                <a:effectLst>
                  <a:outerShdw blurRad="38100" dist="38100" dir="2700000" algn="tl">
                    <a:srgbClr val="000000">
                      <a:alpha val="43137"/>
                    </a:srgbClr>
                  </a:outerShdw>
                </a:effectLst>
              </a:rPr>
              <a:t>Goleman</a:t>
            </a:r>
            <a:r>
              <a:rPr lang="en-US" sz="2900" b="1" dirty="0">
                <a:solidFill>
                  <a:srgbClr val="C00000"/>
                </a:solidFill>
                <a:effectLst>
                  <a:outerShdw blurRad="38100" dist="38100" dir="2700000" algn="tl">
                    <a:srgbClr val="000000">
                      <a:alpha val="43137"/>
                    </a:srgbClr>
                  </a:outerShdw>
                </a:effectLst>
              </a:rPr>
              <a:t> model </a:t>
            </a:r>
            <a:r>
              <a:rPr lang="en-US" sz="2900" b="1" dirty="0" smtClean="0">
                <a:solidFill>
                  <a:srgbClr val="C00000"/>
                </a:solidFill>
                <a:effectLst>
                  <a:outerShdw blurRad="38100" dist="38100" dir="2700000" algn="tl">
                    <a:srgbClr val="000000">
                      <a:alpha val="43137"/>
                    </a:srgbClr>
                  </a:outerShdw>
                </a:effectLst>
              </a:rPr>
              <a:t>of </a:t>
            </a:r>
            <a:r>
              <a:rPr lang="en-US" sz="2900" b="1" dirty="0">
                <a:solidFill>
                  <a:srgbClr val="C00000"/>
                </a:solidFill>
                <a:effectLst>
                  <a:outerShdw blurRad="38100" dist="38100" dir="2700000" algn="tl">
                    <a:srgbClr val="000000">
                      <a:alpha val="43137"/>
                    </a:srgbClr>
                  </a:outerShdw>
                </a:effectLst>
              </a:rPr>
              <a:t>Emotional </a:t>
            </a:r>
            <a:r>
              <a:rPr lang="en-US" sz="2900" b="1" dirty="0" smtClean="0">
                <a:solidFill>
                  <a:srgbClr val="C00000"/>
                </a:solidFill>
                <a:effectLst>
                  <a:outerShdw blurRad="38100" dist="38100" dir="2700000" algn="tl">
                    <a:srgbClr val="000000">
                      <a:alpha val="43137"/>
                    </a:srgbClr>
                  </a:outerShdw>
                </a:effectLst>
              </a:rPr>
              <a:t>Intelligence</a:t>
            </a:r>
          </a:p>
          <a:p>
            <a:pPr marL="0" indent="0" algn="just">
              <a:buNone/>
            </a:pPr>
            <a:r>
              <a:rPr lang="en-US" sz="2300" b="1" dirty="0" err="1">
                <a:solidFill>
                  <a:schemeClr val="tx1"/>
                </a:solidFill>
                <a:effectLst>
                  <a:outerShdw blurRad="38100" dist="38100" dir="2700000" algn="tl">
                    <a:srgbClr val="000000">
                      <a:alpha val="43137"/>
                    </a:srgbClr>
                  </a:outerShdw>
                </a:effectLst>
              </a:rPr>
              <a:t>Goleman’s</a:t>
            </a:r>
            <a:r>
              <a:rPr lang="en-US" sz="2300" b="1" dirty="0">
                <a:solidFill>
                  <a:schemeClr val="tx1"/>
                </a:solidFill>
                <a:effectLst>
                  <a:outerShdw blurRad="38100" dist="38100" dir="2700000" algn="tl">
                    <a:srgbClr val="000000">
                      <a:alpha val="43137"/>
                    </a:srgbClr>
                  </a:outerShdw>
                </a:effectLst>
              </a:rPr>
              <a:t> later writings in the field of Social and Emotional Intelligence have seen him rename the five original competencies, and collapse them into four:</a:t>
            </a:r>
          </a:p>
          <a:p>
            <a:pPr marL="457200" indent="-457200" algn="just">
              <a:buClr>
                <a:schemeClr val="tx1"/>
              </a:buClr>
              <a:buFont typeface="+mj-lt"/>
              <a:buAutoNum type="arabicPeriod"/>
            </a:pPr>
            <a:r>
              <a:rPr lang="en-US" sz="2300" b="1" dirty="0" smtClean="0">
                <a:solidFill>
                  <a:srgbClr val="C00000"/>
                </a:solidFill>
                <a:effectLst>
                  <a:outerShdw blurRad="38100" dist="38100" dir="2700000" algn="tl">
                    <a:srgbClr val="000000">
                      <a:alpha val="43137"/>
                    </a:srgbClr>
                  </a:outerShdw>
                </a:effectLst>
              </a:rPr>
              <a:t>Self-Awareness</a:t>
            </a:r>
            <a:r>
              <a:rPr lang="en-US" sz="2300" b="1" dirty="0" smtClean="0">
                <a:solidFill>
                  <a:schemeClr val="tx1"/>
                </a:solidFill>
                <a:effectLst>
                  <a:outerShdw blurRad="38100" dist="38100" dir="2700000" algn="tl">
                    <a:srgbClr val="000000">
                      <a:alpha val="43137"/>
                    </a:srgbClr>
                  </a:outerShdw>
                </a:effectLst>
              </a:rPr>
              <a:t> </a:t>
            </a:r>
            <a:r>
              <a:rPr lang="en-US" sz="2300" b="1" dirty="0">
                <a:solidFill>
                  <a:schemeClr val="tx1"/>
                </a:solidFill>
                <a:effectLst>
                  <a:outerShdw blurRad="38100" dist="38100" dir="2700000" algn="tl">
                    <a:srgbClr val="000000">
                      <a:alpha val="43137"/>
                    </a:srgbClr>
                  </a:outerShdw>
                </a:effectLst>
              </a:rPr>
              <a:t>- emotional self-awareness, accurate self-assessment, self-confidence.</a:t>
            </a:r>
          </a:p>
          <a:p>
            <a:pPr marL="457200" indent="-457200" algn="just">
              <a:buClr>
                <a:schemeClr val="tx1"/>
              </a:buClr>
              <a:buFont typeface="+mj-lt"/>
              <a:buAutoNum type="arabicPeriod"/>
            </a:pPr>
            <a:r>
              <a:rPr lang="en-US" sz="2300" b="1" dirty="0" smtClean="0">
                <a:solidFill>
                  <a:srgbClr val="C00000"/>
                </a:solidFill>
                <a:effectLst>
                  <a:outerShdw blurRad="38100" dist="38100" dir="2700000" algn="tl">
                    <a:srgbClr val="000000">
                      <a:alpha val="43137"/>
                    </a:srgbClr>
                  </a:outerShdw>
                </a:effectLst>
              </a:rPr>
              <a:t>Social </a:t>
            </a:r>
            <a:r>
              <a:rPr lang="en-US" sz="2300" b="1" dirty="0">
                <a:solidFill>
                  <a:srgbClr val="C00000"/>
                </a:solidFill>
                <a:effectLst>
                  <a:outerShdw blurRad="38100" dist="38100" dir="2700000" algn="tl">
                    <a:srgbClr val="000000">
                      <a:alpha val="43137"/>
                    </a:srgbClr>
                  </a:outerShdw>
                </a:effectLst>
              </a:rPr>
              <a:t>Awareness </a:t>
            </a:r>
            <a:r>
              <a:rPr lang="en-US" sz="2300" b="1" dirty="0">
                <a:solidFill>
                  <a:schemeClr val="tx1"/>
                </a:solidFill>
                <a:effectLst>
                  <a:outerShdw blurRad="38100" dist="38100" dir="2700000" algn="tl">
                    <a:srgbClr val="000000">
                      <a:alpha val="43137"/>
                    </a:srgbClr>
                  </a:outerShdw>
                </a:effectLst>
              </a:rPr>
              <a:t>- empathy, </a:t>
            </a:r>
            <a:r>
              <a:rPr lang="en-US" sz="2300" b="1" dirty="0" smtClean="0">
                <a:solidFill>
                  <a:schemeClr val="tx1"/>
                </a:solidFill>
                <a:effectLst>
                  <a:outerShdw blurRad="38100" dist="38100" dir="2700000" algn="tl">
                    <a:srgbClr val="000000">
                      <a:alpha val="43137"/>
                    </a:srgbClr>
                  </a:outerShdw>
                </a:effectLst>
              </a:rPr>
              <a:t>organizational </a:t>
            </a:r>
            <a:r>
              <a:rPr lang="en-US" sz="2300" b="1" dirty="0">
                <a:solidFill>
                  <a:schemeClr val="tx1"/>
                </a:solidFill>
                <a:effectLst>
                  <a:outerShdw blurRad="38100" dist="38100" dir="2700000" algn="tl">
                    <a:srgbClr val="000000">
                      <a:alpha val="43137"/>
                    </a:srgbClr>
                  </a:outerShdw>
                </a:effectLst>
              </a:rPr>
              <a:t>awareness, service orientation.</a:t>
            </a:r>
          </a:p>
          <a:p>
            <a:pPr marL="457200" indent="-457200" algn="just">
              <a:buClr>
                <a:schemeClr val="tx1"/>
              </a:buClr>
              <a:buFont typeface="+mj-lt"/>
              <a:buAutoNum type="arabicPeriod"/>
            </a:pPr>
            <a:r>
              <a:rPr lang="en-US" sz="2300" b="1" dirty="0" smtClean="0">
                <a:solidFill>
                  <a:srgbClr val="C00000"/>
                </a:solidFill>
                <a:effectLst>
                  <a:outerShdw blurRad="38100" dist="38100" dir="2700000" algn="tl">
                    <a:srgbClr val="000000">
                      <a:alpha val="43137"/>
                    </a:srgbClr>
                  </a:outerShdw>
                </a:effectLst>
              </a:rPr>
              <a:t>Self-Management</a:t>
            </a:r>
            <a:r>
              <a:rPr lang="en-US" sz="2300" b="1" dirty="0" smtClean="0">
                <a:solidFill>
                  <a:schemeClr val="tx1"/>
                </a:solidFill>
                <a:effectLst>
                  <a:outerShdw blurRad="38100" dist="38100" dir="2700000" algn="tl">
                    <a:srgbClr val="000000">
                      <a:alpha val="43137"/>
                    </a:srgbClr>
                  </a:outerShdw>
                </a:effectLst>
              </a:rPr>
              <a:t> </a:t>
            </a:r>
            <a:r>
              <a:rPr lang="en-US" sz="2300" b="1" dirty="0">
                <a:solidFill>
                  <a:schemeClr val="tx1"/>
                </a:solidFill>
                <a:effectLst>
                  <a:outerShdw blurRad="38100" dist="38100" dir="2700000" algn="tl">
                    <a:srgbClr val="000000">
                      <a:alpha val="43137"/>
                    </a:srgbClr>
                  </a:outerShdw>
                </a:effectLst>
              </a:rPr>
              <a:t>- self-control, trustworthiness, conscientiousness, adaptability, achievement orientation, initiative.</a:t>
            </a:r>
          </a:p>
          <a:p>
            <a:pPr marL="457200" indent="-457200" algn="just">
              <a:buClr>
                <a:schemeClr val="tx1"/>
              </a:buClr>
              <a:buFont typeface="+mj-lt"/>
              <a:buAutoNum type="arabicPeriod"/>
            </a:pPr>
            <a:r>
              <a:rPr lang="en-US" sz="2300" b="1" dirty="0" smtClean="0">
                <a:solidFill>
                  <a:srgbClr val="C00000"/>
                </a:solidFill>
                <a:effectLst>
                  <a:outerShdw blurRad="38100" dist="38100" dir="2700000" algn="tl">
                    <a:srgbClr val="000000">
                      <a:alpha val="43137"/>
                    </a:srgbClr>
                  </a:outerShdw>
                </a:effectLst>
              </a:rPr>
              <a:t>Social </a:t>
            </a:r>
            <a:r>
              <a:rPr lang="en-US" sz="2300" b="1" dirty="0">
                <a:solidFill>
                  <a:srgbClr val="C00000"/>
                </a:solidFill>
                <a:effectLst>
                  <a:outerShdw blurRad="38100" dist="38100" dir="2700000" algn="tl">
                    <a:srgbClr val="000000">
                      <a:alpha val="43137"/>
                    </a:srgbClr>
                  </a:outerShdw>
                </a:effectLst>
              </a:rPr>
              <a:t>Skills </a:t>
            </a:r>
            <a:r>
              <a:rPr lang="en-US" sz="2300" b="1" dirty="0">
                <a:solidFill>
                  <a:schemeClr val="tx1"/>
                </a:solidFill>
                <a:effectLst>
                  <a:outerShdw blurRad="38100" dist="38100" dir="2700000" algn="tl">
                    <a:srgbClr val="000000">
                      <a:alpha val="43137"/>
                    </a:srgbClr>
                  </a:outerShdw>
                </a:effectLst>
              </a:rPr>
              <a:t>- developing others, leadership, influence, communication, change catalyst, conflict management, building bonds, teamwork.</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89398" y="2175456"/>
            <a:ext cx="2569805" cy="256980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23719642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64415" y="798490"/>
            <a:ext cx="8010661" cy="5716255"/>
          </a:xfrm>
        </p:spPr>
        <p:txBody>
          <a:bodyPr>
            <a:normAutofit/>
          </a:bodyPr>
          <a:lstStyle/>
          <a:p>
            <a:pPr marL="0" indent="0">
              <a:buNone/>
            </a:pPr>
            <a:r>
              <a:rPr lang="en-US" sz="2900" b="1" dirty="0">
                <a:solidFill>
                  <a:srgbClr val="C00000"/>
                </a:solidFill>
                <a:effectLst>
                  <a:outerShdw blurRad="38100" dist="38100" dir="2700000" algn="tl">
                    <a:srgbClr val="000000">
                      <a:alpha val="43137"/>
                    </a:srgbClr>
                  </a:outerShdw>
                </a:effectLst>
              </a:rPr>
              <a:t>Four </a:t>
            </a:r>
            <a:r>
              <a:rPr lang="en-US" sz="2900" b="1" dirty="0" smtClean="0">
                <a:solidFill>
                  <a:srgbClr val="C00000"/>
                </a:solidFill>
                <a:effectLst>
                  <a:outerShdw blurRad="38100" dist="38100" dir="2700000" algn="tl">
                    <a:srgbClr val="000000">
                      <a:alpha val="43137"/>
                    </a:srgbClr>
                  </a:outerShdw>
                </a:effectLst>
              </a:rPr>
              <a:t>Skills </a:t>
            </a:r>
            <a:r>
              <a:rPr lang="en-US" sz="2900" b="1" dirty="0">
                <a:solidFill>
                  <a:srgbClr val="C00000"/>
                </a:solidFill>
                <a:effectLst>
                  <a:outerShdw blurRad="38100" dist="38100" dir="2700000" algn="tl">
                    <a:srgbClr val="000000">
                      <a:alpha val="43137"/>
                    </a:srgbClr>
                  </a:outerShdw>
                </a:effectLst>
              </a:rPr>
              <a:t>of Emotional </a:t>
            </a:r>
            <a:r>
              <a:rPr lang="en-US" sz="2900" b="1" dirty="0" smtClean="0">
                <a:solidFill>
                  <a:srgbClr val="C00000"/>
                </a:solidFill>
                <a:effectLst>
                  <a:outerShdw blurRad="38100" dist="38100" dir="2700000" algn="tl">
                    <a:srgbClr val="000000">
                      <a:alpha val="43137"/>
                    </a:srgbClr>
                  </a:outerShdw>
                </a:effectLst>
              </a:rPr>
              <a:t>Intelligence </a:t>
            </a:r>
            <a:endParaRPr lang="en-US" sz="2100" b="1" dirty="0" smtClean="0">
              <a:solidFill>
                <a:srgbClr val="C00000"/>
              </a:solidFill>
              <a:effectLst>
                <a:outerShdw blurRad="38100" dist="38100" dir="2700000" algn="tl">
                  <a:srgbClr val="000000">
                    <a:alpha val="43137"/>
                  </a:srgbClr>
                </a:outerShdw>
              </a:effectLst>
            </a:endParaRPr>
          </a:p>
          <a:p>
            <a:pPr marL="0" indent="0" algn="just">
              <a:buClr>
                <a:schemeClr val="tx1"/>
              </a:buClr>
              <a:buNone/>
            </a:pPr>
            <a:r>
              <a:rPr lang="en-US" sz="2400" b="1" dirty="0" smtClean="0">
                <a:solidFill>
                  <a:schemeClr val="tx1"/>
                </a:solidFill>
                <a:effectLst>
                  <a:outerShdw blurRad="38100" dist="38100" dir="2700000" algn="tl">
                    <a:srgbClr val="000000">
                      <a:alpha val="43137"/>
                    </a:srgbClr>
                  </a:outerShdw>
                </a:effectLst>
              </a:rPr>
              <a:t>Emotional intelligence is made up of four core skills that pair up under two primary competencies</a:t>
            </a:r>
            <a:r>
              <a:rPr lang="en-US" sz="2400" b="1" dirty="0">
                <a:solidFill>
                  <a:schemeClr val="tx1"/>
                </a:solidFill>
                <a:effectLst>
                  <a:outerShdw blurRad="38100" dist="38100" dir="2700000" algn="tl">
                    <a:srgbClr val="000000">
                      <a:alpha val="43137"/>
                    </a:srgbClr>
                  </a:outerShdw>
                </a:effectLst>
              </a:rPr>
              <a:t>: personal competence and social </a:t>
            </a:r>
            <a:r>
              <a:rPr lang="en-US" sz="2400" b="1" dirty="0" smtClean="0">
                <a:solidFill>
                  <a:schemeClr val="tx1"/>
                </a:solidFill>
                <a:effectLst>
                  <a:outerShdw blurRad="38100" dist="38100" dir="2700000" algn="tl">
                    <a:srgbClr val="000000">
                      <a:alpha val="43137"/>
                    </a:srgbClr>
                  </a:outerShdw>
                </a:effectLst>
              </a:rPr>
              <a:t>competence</a:t>
            </a:r>
          </a:p>
          <a:p>
            <a:pPr marL="457200" indent="-457200" algn="just">
              <a:buClr>
                <a:schemeClr val="tx1"/>
              </a:buClr>
              <a:buFont typeface="+mj-lt"/>
              <a:buAutoNum type="arabicPeriod"/>
            </a:pPr>
            <a:r>
              <a:rPr lang="en-US" sz="2400" b="1" dirty="0">
                <a:solidFill>
                  <a:srgbClr val="C00000"/>
                </a:solidFill>
                <a:effectLst>
                  <a:outerShdw blurRad="38100" dist="38100" dir="2700000" algn="tl">
                    <a:srgbClr val="000000">
                      <a:alpha val="43137"/>
                    </a:srgbClr>
                  </a:outerShdw>
                </a:effectLst>
              </a:rPr>
              <a:t>Personal competence </a:t>
            </a:r>
            <a:r>
              <a:rPr lang="en-US" sz="2400" b="1" dirty="0">
                <a:solidFill>
                  <a:schemeClr val="tx1"/>
                </a:solidFill>
                <a:effectLst>
                  <a:outerShdw blurRad="38100" dist="38100" dir="2700000" algn="tl">
                    <a:srgbClr val="000000">
                      <a:alpha val="43137"/>
                    </a:srgbClr>
                  </a:outerShdw>
                </a:effectLst>
              </a:rPr>
              <a:t>is made up of your self-awareness and self-management skills, which focus more on you individually than on your interactions with other people. Personal competence is your ability to stay aware of your emotions and manage your behavior and </a:t>
            </a:r>
            <a:r>
              <a:rPr lang="en-US" sz="2400" b="1" dirty="0" smtClean="0">
                <a:solidFill>
                  <a:schemeClr val="tx1"/>
                </a:solidFill>
                <a:effectLst>
                  <a:outerShdw blurRad="38100" dist="38100" dir="2700000" algn="tl">
                    <a:srgbClr val="000000">
                      <a:alpha val="43137"/>
                    </a:srgbClr>
                  </a:outerShdw>
                </a:effectLst>
              </a:rPr>
              <a:t>tendencies.</a:t>
            </a:r>
          </a:p>
          <a:p>
            <a:pPr marL="960120" lvl="1" indent="-457200" algn="just">
              <a:buClr>
                <a:schemeClr val="tx1"/>
              </a:buClr>
              <a:buFont typeface="+mj-lt"/>
              <a:buAutoNum type="alphaLcPeriod"/>
            </a:pPr>
            <a:r>
              <a:rPr lang="en-US" sz="2200" b="1" dirty="0" smtClean="0">
                <a:solidFill>
                  <a:srgbClr val="0070C0"/>
                </a:solidFill>
                <a:effectLst>
                  <a:outerShdw blurRad="38100" dist="38100" dir="2700000" algn="tl">
                    <a:srgbClr val="000000">
                      <a:alpha val="43137"/>
                    </a:srgbClr>
                  </a:outerShdw>
                </a:effectLst>
              </a:rPr>
              <a:t>Self-Awareness</a:t>
            </a:r>
            <a:r>
              <a:rPr lang="en-US" sz="2200" b="1" dirty="0" smtClean="0">
                <a:solidFill>
                  <a:schemeClr val="tx1"/>
                </a:solidFill>
                <a:effectLst>
                  <a:outerShdw blurRad="38100" dist="38100" dir="2700000" algn="tl">
                    <a:srgbClr val="000000">
                      <a:alpha val="43137"/>
                    </a:srgbClr>
                  </a:outerShdw>
                </a:effectLst>
              </a:rPr>
              <a:t> </a:t>
            </a:r>
            <a:r>
              <a:rPr lang="en-US" sz="2200" b="1" dirty="0">
                <a:solidFill>
                  <a:schemeClr val="tx1"/>
                </a:solidFill>
                <a:effectLst>
                  <a:outerShdw blurRad="38100" dist="38100" dir="2700000" algn="tl">
                    <a:srgbClr val="000000">
                      <a:alpha val="43137"/>
                    </a:srgbClr>
                  </a:outerShdw>
                </a:effectLst>
              </a:rPr>
              <a:t>is your ability to accurately perceive your emotions and stay aware of them as they </a:t>
            </a:r>
            <a:r>
              <a:rPr lang="en-US" sz="2200" b="1" dirty="0" smtClean="0">
                <a:solidFill>
                  <a:schemeClr val="tx1"/>
                </a:solidFill>
                <a:effectLst>
                  <a:outerShdw blurRad="38100" dist="38100" dir="2700000" algn="tl">
                    <a:srgbClr val="000000">
                      <a:alpha val="43137"/>
                    </a:srgbClr>
                  </a:outerShdw>
                </a:effectLst>
              </a:rPr>
              <a:t>happen.</a:t>
            </a:r>
          </a:p>
          <a:p>
            <a:pPr marL="960120" lvl="1" indent="-457200" algn="just">
              <a:buClr>
                <a:schemeClr val="tx1"/>
              </a:buClr>
              <a:buFont typeface="+mj-lt"/>
              <a:buAutoNum type="alphaLcPeriod"/>
            </a:pPr>
            <a:r>
              <a:rPr lang="en-US" sz="2400" b="1" dirty="0" smtClean="0">
                <a:solidFill>
                  <a:srgbClr val="0070C0"/>
                </a:solidFill>
                <a:effectLst>
                  <a:outerShdw blurRad="38100" dist="38100" dir="2700000" algn="tl">
                    <a:srgbClr val="000000">
                      <a:alpha val="43137"/>
                    </a:srgbClr>
                  </a:outerShdw>
                </a:effectLst>
              </a:rPr>
              <a:t>Self-Management </a:t>
            </a:r>
            <a:r>
              <a:rPr lang="en-US" sz="2400" b="1" dirty="0">
                <a:solidFill>
                  <a:schemeClr val="tx1"/>
                </a:solidFill>
                <a:effectLst>
                  <a:outerShdw blurRad="38100" dist="38100" dir="2700000" algn="tl">
                    <a:srgbClr val="000000">
                      <a:alpha val="43137"/>
                    </a:srgbClr>
                  </a:outerShdw>
                </a:effectLst>
              </a:rPr>
              <a:t>is your ability to use awareness of your emotions to stay flexible and positively direct your behavior.</a:t>
            </a:r>
          </a:p>
          <a:p>
            <a:pPr marL="0" indent="0" algn="just">
              <a:buClr>
                <a:schemeClr val="tx1"/>
              </a:buClr>
              <a:buNone/>
            </a:pPr>
            <a:endParaRPr lang="en-US" sz="2400" b="1" dirty="0" smtClean="0">
              <a:solidFill>
                <a:schemeClr val="tx1"/>
              </a:solidFill>
              <a:effectLst>
                <a:outerShdw blurRad="38100" dist="38100" dir="2700000" algn="tl">
                  <a:srgbClr val="000000">
                    <a:alpha val="43137"/>
                  </a:srgbClr>
                </a:outerShdw>
              </a:effectLst>
            </a:endParaRPr>
          </a:p>
        </p:txBody>
      </p:sp>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71377" y="1268792"/>
            <a:ext cx="2143125" cy="2143125"/>
          </a:xfrm>
          <a:prstGeom prst="rect">
            <a:avLst/>
          </a:prstGeom>
          <a:ln>
            <a:noFill/>
          </a:ln>
          <a:effectLst>
            <a:outerShdw blurRad="190500" algn="tl" rotWithShape="0">
              <a:srgbClr val="000000">
                <a:alpha val="70000"/>
              </a:srgbClr>
            </a:outerShdw>
          </a:effectLst>
        </p:spPr>
      </p:pic>
      <p:pic>
        <p:nvPicPr>
          <p:cNvPr id="7" name="Picture 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71377" y="3553586"/>
            <a:ext cx="2143125" cy="214312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25023917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64415" y="798490"/>
            <a:ext cx="8010661" cy="5716255"/>
          </a:xfrm>
        </p:spPr>
        <p:txBody>
          <a:bodyPr>
            <a:normAutofit/>
          </a:bodyPr>
          <a:lstStyle/>
          <a:p>
            <a:pPr marL="0" indent="0">
              <a:buNone/>
            </a:pPr>
            <a:r>
              <a:rPr lang="en-US" sz="2900" b="1" dirty="0">
                <a:solidFill>
                  <a:srgbClr val="C00000"/>
                </a:solidFill>
                <a:effectLst>
                  <a:outerShdw blurRad="38100" dist="38100" dir="2700000" algn="tl">
                    <a:srgbClr val="000000">
                      <a:alpha val="43137"/>
                    </a:srgbClr>
                  </a:outerShdw>
                </a:effectLst>
              </a:rPr>
              <a:t>Four </a:t>
            </a:r>
            <a:r>
              <a:rPr lang="en-US" sz="2900" b="1" dirty="0" smtClean="0">
                <a:solidFill>
                  <a:srgbClr val="C00000"/>
                </a:solidFill>
                <a:effectLst>
                  <a:outerShdw blurRad="38100" dist="38100" dir="2700000" algn="tl">
                    <a:srgbClr val="000000">
                      <a:alpha val="43137"/>
                    </a:srgbClr>
                  </a:outerShdw>
                </a:effectLst>
              </a:rPr>
              <a:t>Skills </a:t>
            </a:r>
            <a:r>
              <a:rPr lang="en-US" sz="2900" b="1" dirty="0">
                <a:solidFill>
                  <a:srgbClr val="C00000"/>
                </a:solidFill>
                <a:effectLst>
                  <a:outerShdw blurRad="38100" dist="38100" dir="2700000" algn="tl">
                    <a:srgbClr val="000000">
                      <a:alpha val="43137"/>
                    </a:srgbClr>
                  </a:outerShdw>
                </a:effectLst>
              </a:rPr>
              <a:t>of Emotional </a:t>
            </a:r>
            <a:r>
              <a:rPr lang="en-US" sz="2900" b="1" dirty="0" smtClean="0">
                <a:solidFill>
                  <a:srgbClr val="C00000"/>
                </a:solidFill>
                <a:effectLst>
                  <a:outerShdw blurRad="38100" dist="38100" dir="2700000" algn="tl">
                    <a:srgbClr val="000000">
                      <a:alpha val="43137"/>
                    </a:srgbClr>
                  </a:outerShdw>
                </a:effectLst>
              </a:rPr>
              <a:t>Intelligence </a:t>
            </a:r>
            <a:r>
              <a:rPr lang="en-US" sz="1800" b="1" dirty="0" smtClean="0">
                <a:solidFill>
                  <a:srgbClr val="C00000"/>
                </a:solidFill>
                <a:effectLst>
                  <a:outerShdw blurRad="38100" dist="38100" dir="2700000" algn="tl">
                    <a:srgbClr val="000000">
                      <a:alpha val="43137"/>
                    </a:srgbClr>
                  </a:outerShdw>
                </a:effectLst>
              </a:rPr>
              <a:t>(continued…) </a:t>
            </a:r>
          </a:p>
          <a:p>
            <a:pPr marL="457200" indent="-457200" algn="just">
              <a:buClr>
                <a:schemeClr val="tx1"/>
              </a:buClr>
              <a:buFont typeface="+mj-lt"/>
              <a:buAutoNum type="arabicPeriod" startAt="2"/>
            </a:pPr>
            <a:r>
              <a:rPr lang="en-US" sz="2300" b="1" dirty="0">
                <a:solidFill>
                  <a:srgbClr val="C00000"/>
                </a:solidFill>
                <a:effectLst>
                  <a:outerShdw blurRad="38100" dist="38100" dir="2700000" algn="tl">
                    <a:srgbClr val="000000">
                      <a:alpha val="43137"/>
                    </a:srgbClr>
                  </a:outerShdw>
                </a:effectLst>
              </a:rPr>
              <a:t>Social competence </a:t>
            </a:r>
            <a:r>
              <a:rPr lang="en-US" sz="2300" b="1" dirty="0">
                <a:solidFill>
                  <a:schemeClr val="tx1"/>
                </a:solidFill>
                <a:effectLst>
                  <a:outerShdw blurRad="38100" dist="38100" dir="2700000" algn="tl">
                    <a:srgbClr val="000000">
                      <a:alpha val="43137"/>
                    </a:srgbClr>
                  </a:outerShdw>
                </a:effectLst>
              </a:rPr>
              <a:t>is made up of your social awareness and relationship management skills; social competence is your ability to understand other people’s moods, behavior, and motives in order to improve the quality of your </a:t>
            </a:r>
            <a:r>
              <a:rPr lang="en-US" sz="2300" b="1" dirty="0" smtClean="0">
                <a:solidFill>
                  <a:schemeClr val="tx1"/>
                </a:solidFill>
                <a:effectLst>
                  <a:outerShdw blurRad="38100" dist="38100" dir="2700000" algn="tl">
                    <a:srgbClr val="000000">
                      <a:alpha val="43137"/>
                    </a:srgbClr>
                  </a:outerShdw>
                </a:effectLst>
              </a:rPr>
              <a:t>relationships.</a:t>
            </a:r>
          </a:p>
          <a:p>
            <a:pPr marL="960120" lvl="1" indent="-457200" algn="just">
              <a:buClr>
                <a:schemeClr val="tx1"/>
              </a:buClr>
              <a:buFont typeface="+mj-lt"/>
              <a:buAutoNum type="alphaLcPeriod"/>
            </a:pPr>
            <a:r>
              <a:rPr lang="en-US" sz="2100" b="1" dirty="0" smtClean="0">
                <a:solidFill>
                  <a:srgbClr val="7030A0"/>
                </a:solidFill>
                <a:effectLst>
                  <a:outerShdw blurRad="38100" dist="38100" dir="2700000" algn="tl">
                    <a:srgbClr val="000000">
                      <a:alpha val="43137"/>
                    </a:srgbClr>
                  </a:outerShdw>
                </a:effectLst>
              </a:rPr>
              <a:t>Social </a:t>
            </a:r>
            <a:r>
              <a:rPr lang="en-US" sz="2100" b="1" dirty="0">
                <a:solidFill>
                  <a:srgbClr val="7030A0"/>
                </a:solidFill>
                <a:effectLst>
                  <a:outerShdw blurRad="38100" dist="38100" dir="2700000" algn="tl">
                    <a:srgbClr val="000000">
                      <a:alpha val="43137"/>
                    </a:srgbClr>
                  </a:outerShdw>
                </a:effectLst>
              </a:rPr>
              <a:t>Awareness </a:t>
            </a:r>
            <a:r>
              <a:rPr lang="en-US" sz="2100" b="1" dirty="0">
                <a:solidFill>
                  <a:schemeClr val="tx1"/>
                </a:solidFill>
                <a:effectLst>
                  <a:outerShdw blurRad="38100" dist="38100" dir="2700000" algn="tl">
                    <a:srgbClr val="000000">
                      <a:alpha val="43137"/>
                    </a:srgbClr>
                  </a:outerShdw>
                </a:effectLst>
              </a:rPr>
              <a:t>is your ability to accurately pick up on emotions in other people and understand what is really going </a:t>
            </a:r>
            <a:r>
              <a:rPr lang="en-US" sz="2100" b="1" dirty="0" smtClean="0">
                <a:solidFill>
                  <a:schemeClr val="tx1"/>
                </a:solidFill>
                <a:effectLst>
                  <a:outerShdw blurRad="38100" dist="38100" dir="2700000" algn="tl">
                    <a:srgbClr val="000000">
                      <a:alpha val="43137"/>
                    </a:srgbClr>
                  </a:outerShdw>
                </a:effectLst>
              </a:rPr>
              <a:t>on.</a:t>
            </a:r>
          </a:p>
          <a:p>
            <a:pPr marL="960120" lvl="1" indent="-457200" algn="just">
              <a:buClr>
                <a:schemeClr val="tx1"/>
              </a:buClr>
              <a:buFont typeface="+mj-lt"/>
              <a:buAutoNum type="alphaLcPeriod"/>
            </a:pPr>
            <a:r>
              <a:rPr lang="en-US" sz="2300" b="1" dirty="0" smtClean="0">
                <a:solidFill>
                  <a:srgbClr val="7030A0"/>
                </a:solidFill>
                <a:effectLst>
                  <a:outerShdw blurRad="38100" dist="38100" dir="2700000" algn="tl">
                    <a:srgbClr val="000000">
                      <a:alpha val="43137"/>
                    </a:srgbClr>
                  </a:outerShdw>
                </a:effectLst>
              </a:rPr>
              <a:t>Relationship </a:t>
            </a:r>
            <a:r>
              <a:rPr lang="en-US" sz="2300" b="1" dirty="0">
                <a:solidFill>
                  <a:srgbClr val="7030A0"/>
                </a:solidFill>
                <a:effectLst>
                  <a:outerShdw blurRad="38100" dist="38100" dir="2700000" algn="tl">
                    <a:srgbClr val="000000">
                      <a:alpha val="43137"/>
                    </a:srgbClr>
                  </a:outerShdw>
                </a:effectLst>
              </a:rPr>
              <a:t>Management</a:t>
            </a:r>
            <a:r>
              <a:rPr lang="en-US" sz="2300" b="1" dirty="0">
                <a:solidFill>
                  <a:schemeClr val="tx1"/>
                </a:solidFill>
                <a:effectLst>
                  <a:outerShdw blurRad="38100" dist="38100" dir="2700000" algn="tl">
                    <a:srgbClr val="000000">
                      <a:alpha val="43137"/>
                    </a:srgbClr>
                  </a:outerShdw>
                </a:effectLst>
              </a:rPr>
              <a:t> is your ability to use awareness of your emotions and the others’ emotions to manage interactions successfully.</a:t>
            </a:r>
          </a:p>
          <a:p>
            <a:pPr marL="0" indent="0" algn="just">
              <a:buClr>
                <a:schemeClr val="tx1"/>
              </a:buClr>
              <a:buNone/>
            </a:pPr>
            <a:endParaRPr lang="en-US" sz="2400" b="1" dirty="0" smtClean="0">
              <a:solidFill>
                <a:schemeClr val="tx1"/>
              </a:solidFill>
              <a:effectLst>
                <a:outerShdw blurRad="38100" dist="38100" dir="2700000" algn="tl">
                  <a:srgbClr val="000000">
                    <a:alpha val="43137"/>
                  </a:srgbClr>
                </a:outerShdw>
              </a:effectLst>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xmlns="" val="0"/>
              </a:ext>
            </a:extLst>
          </a:blip>
          <a:srcRect l="4138" t="33549" r="2352" b="19696"/>
          <a:stretch/>
        </p:blipFill>
        <p:spPr>
          <a:xfrm>
            <a:off x="90152" y="2659488"/>
            <a:ext cx="3181082" cy="159054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21191338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77294" y="463639"/>
            <a:ext cx="8010661" cy="5716255"/>
          </a:xfrm>
        </p:spPr>
        <p:txBody>
          <a:bodyPr>
            <a:normAutofit/>
          </a:bodyPr>
          <a:lstStyle/>
          <a:p>
            <a:pPr marL="0" indent="0">
              <a:buNone/>
            </a:pPr>
            <a:r>
              <a:rPr lang="en-US" sz="2900" b="1" dirty="0">
                <a:solidFill>
                  <a:srgbClr val="C00000"/>
                </a:solidFill>
                <a:effectLst>
                  <a:outerShdw blurRad="38100" dist="38100" dir="2700000" algn="tl">
                    <a:srgbClr val="000000">
                      <a:alpha val="43137"/>
                    </a:srgbClr>
                  </a:outerShdw>
                </a:effectLst>
              </a:rPr>
              <a:t>Emotional Intelligence, </a:t>
            </a:r>
            <a:r>
              <a:rPr lang="en-US" sz="2900" b="1" dirty="0" smtClean="0">
                <a:solidFill>
                  <a:srgbClr val="C00000"/>
                </a:solidFill>
                <a:effectLst>
                  <a:outerShdw blurRad="38100" dist="38100" dir="2700000" algn="tl">
                    <a:srgbClr val="000000">
                      <a:alpha val="43137"/>
                    </a:srgbClr>
                  </a:outerShdw>
                </a:effectLst>
              </a:rPr>
              <a:t>IQ Are Different</a:t>
            </a:r>
          </a:p>
          <a:p>
            <a:pPr marL="0" indent="0" algn="just">
              <a:buNone/>
            </a:pPr>
            <a:r>
              <a:rPr lang="en-US" sz="2400" b="1" dirty="0">
                <a:solidFill>
                  <a:schemeClr val="tx1"/>
                </a:solidFill>
                <a:effectLst>
                  <a:outerShdw blurRad="38100" dist="38100" dir="2700000" algn="tl">
                    <a:srgbClr val="000000">
                      <a:alpha val="43137"/>
                    </a:srgbClr>
                  </a:outerShdw>
                </a:effectLst>
              </a:rPr>
              <a:t>Emotional intelligence taps into a fundamental element of human behavior that is distinct from your intellect. There is no known connection between IQ and emotional intelligence; you simply can’t predict emotional intelligence based on how smart someone is. Intelligence is your ability to learn, and it’s the same at age 15 as it is at age 50. </a:t>
            </a:r>
            <a:endParaRPr lang="en-US" sz="2400" b="1" dirty="0" smtClean="0">
              <a:solidFill>
                <a:schemeClr val="tx1"/>
              </a:solidFill>
              <a:effectLst>
                <a:outerShdw blurRad="38100" dist="38100" dir="2700000" algn="tl">
                  <a:srgbClr val="000000">
                    <a:alpha val="43137"/>
                  </a:srgbClr>
                </a:outerShdw>
              </a:effectLst>
            </a:endParaRPr>
          </a:p>
          <a:p>
            <a:pPr marL="0" indent="0" algn="just">
              <a:buNone/>
            </a:pPr>
            <a:r>
              <a:rPr lang="en-US" sz="2400" b="1" dirty="0" smtClean="0">
                <a:solidFill>
                  <a:schemeClr val="tx1"/>
                </a:solidFill>
                <a:effectLst>
                  <a:outerShdw blurRad="38100" dist="38100" dir="2700000" algn="tl">
                    <a:srgbClr val="000000">
                      <a:alpha val="43137"/>
                    </a:srgbClr>
                  </a:outerShdw>
                </a:effectLst>
              </a:rPr>
              <a:t>	Emotional </a:t>
            </a:r>
            <a:r>
              <a:rPr lang="en-US" sz="2400" b="1" dirty="0">
                <a:solidFill>
                  <a:schemeClr val="tx1"/>
                </a:solidFill>
                <a:effectLst>
                  <a:outerShdw blurRad="38100" dist="38100" dir="2700000" algn="tl">
                    <a:srgbClr val="000000">
                      <a:alpha val="43137"/>
                    </a:srgbClr>
                  </a:outerShdw>
                </a:effectLst>
              </a:rPr>
              <a:t>intelligence, on the other hand, is a flexible set of skills that can be acquired and improved with practice. Although some people are naturally more emotionally intelligent than others, you can develop high emotional intelligence even if you aren’t born with it</a:t>
            </a:r>
            <a:r>
              <a:rPr lang="en-US" sz="2400" b="1" dirty="0" smtClean="0">
                <a:solidFill>
                  <a:schemeClr val="tx1"/>
                </a:solidFill>
                <a:effectLst>
                  <a:outerShdw blurRad="38100" dist="38100" dir="2700000" algn="tl">
                    <a:srgbClr val="000000">
                      <a:alpha val="43137"/>
                    </a:srgbClr>
                  </a:outerShdw>
                </a:effectLst>
              </a:rPr>
              <a:t>.</a:t>
            </a:r>
            <a:endParaRPr lang="en-US" sz="2400" b="1" dirty="0">
              <a:solidFill>
                <a:schemeClr val="tx1"/>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stretch>
            <a:fillRect/>
          </a:stretch>
        </p:blipFill>
        <p:spPr>
          <a:xfrm>
            <a:off x="102494" y="2290953"/>
            <a:ext cx="3200136" cy="206162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2558432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77294" y="463639"/>
            <a:ext cx="8010661" cy="5716255"/>
          </a:xfrm>
        </p:spPr>
        <p:txBody>
          <a:bodyPr>
            <a:normAutofit/>
          </a:bodyPr>
          <a:lstStyle/>
          <a:p>
            <a:pPr marL="0" indent="0">
              <a:buNone/>
            </a:pPr>
            <a:r>
              <a:rPr lang="en-US" sz="2900" b="1" dirty="0">
                <a:solidFill>
                  <a:srgbClr val="C00000"/>
                </a:solidFill>
                <a:effectLst>
                  <a:outerShdw blurRad="38100" dist="38100" dir="2700000" algn="tl">
                    <a:srgbClr val="000000">
                      <a:alpha val="43137"/>
                    </a:srgbClr>
                  </a:outerShdw>
                </a:effectLst>
              </a:rPr>
              <a:t>Emotional Intelligence Is Linked to </a:t>
            </a:r>
            <a:r>
              <a:rPr lang="en-US" sz="2900" b="1" dirty="0" smtClean="0">
                <a:solidFill>
                  <a:srgbClr val="C00000"/>
                </a:solidFill>
                <a:effectLst>
                  <a:outerShdw blurRad="38100" dist="38100" dir="2700000" algn="tl">
                    <a:srgbClr val="000000">
                      <a:alpha val="43137"/>
                    </a:srgbClr>
                  </a:outerShdw>
                </a:effectLst>
              </a:rPr>
              <a:t>Performance</a:t>
            </a:r>
          </a:p>
          <a:p>
            <a:pPr marL="0" indent="0" algn="just">
              <a:buNone/>
            </a:pPr>
            <a:r>
              <a:rPr lang="en-US" sz="2400" b="1" dirty="0">
                <a:solidFill>
                  <a:schemeClr val="tx1"/>
                </a:solidFill>
                <a:effectLst>
                  <a:outerShdw blurRad="38100" dist="38100" dir="2700000" algn="tl">
                    <a:srgbClr val="000000">
                      <a:alpha val="43137"/>
                    </a:srgbClr>
                  </a:outerShdw>
                </a:effectLst>
              </a:rPr>
              <a:t>How much of an impact does emotional intelligence have on your professional success? The short answer is: a lot! It’s a powerful way to focus your energy in one direction with a tremendous result. </a:t>
            </a:r>
            <a:endParaRPr lang="en-US" sz="2400" b="1" dirty="0" smtClean="0">
              <a:solidFill>
                <a:schemeClr val="tx1"/>
              </a:solidFill>
              <a:effectLst>
                <a:outerShdw blurRad="38100" dist="38100" dir="2700000" algn="tl">
                  <a:srgbClr val="000000">
                    <a:alpha val="43137"/>
                  </a:srgbClr>
                </a:outerShdw>
              </a:effectLst>
            </a:endParaRPr>
          </a:p>
          <a:p>
            <a:pPr marL="0" indent="0" algn="just">
              <a:buNone/>
            </a:pPr>
            <a:r>
              <a:rPr lang="en-US" sz="2400" b="1" dirty="0" smtClean="0">
                <a:solidFill>
                  <a:schemeClr val="tx1"/>
                </a:solidFill>
                <a:effectLst>
                  <a:outerShdw blurRad="38100" dist="38100" dir="2700000" algn="tl">
                    <a:srgbClr val="000000">
                      <a:alpha val="43137"/>
                    </a:srgbClr>
                  </a:outerShdw>
                </a:effectLst>
              </a:rPr>
              <a:t>Emotional </a:t>
            </a:r>
            <a:r>
              <a:rPr lang="en-US" sz="2400" b="1" dirty="0">
                <a:solidFill>
                  <a:schemeClr val="tx1"/>
                </a:solidFill>
                <a:effectLst>
                  <a:outerShdw blurRad="38100" dist="38100" dir="2700000" algn="tl">
                    <a:srgbClr val="000000">
                      <a:alpha val="43137"/>
                    </a:srgbClr>
                  </a:outerShdw>
                </a:effectLst>
              </a:rPr>
              <a:t>intelligence is the foundation for a host of critical skills—it impacts most everything you say and do each day. Emotional intelligence is the single biggest predictor of performance in the workplace and the strongest driver of leadership and personal </a:t>
            </a:r>
            <a:r>
              <a:rPr lang="en-US" sz="2400" b="1" dirty="0" smtClean="0">
                <a:solidFill>
                  <a:schemeClr val="tx1"/>
                </a:solidFill>
                <a:effectLst>
                  <a:outerShdw blurRad="38100" dist="38100" dir="2700000" algn="tl">
                    <a:srgbClr val="000000">
                      <a:alpha val="43137"/>
                    </a:srgbClr>
                  </a:outerShdw>
                </a:effectLst>
              </a:rPr>
              <a:t>excellence.</a:t>
            </a:r>
            <a:endParaRPr lang="en-US" sz="2400" b="1" dirty="0">
              <a:solidFill>
                <a:schemeClr val="tx1"/>
              </a:solidFill>
              <a:effectLst>
                <a:outerShdw blurRad="38100" dist="38100" dir="2700000" algn="tl">
                  <a:srgbClr val="000000">
                    <a:alpha val="43137"/>
                  </a:srgbClr>
                </a:outerShdw>
              </a:effectLst>
            </a:endParaRPr>
          </a:p>
        </p:txBody>
      </p:sp>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0456" y="2118362"/>
            <a:ext cx="3326685" cy="240680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28321354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body" idx="1"/>
          </p:nvPr>
        </p:nvSpPr>
        <p:spPr>
          <a:xfrm>
            <a:off x="4367213" y="2565400"/>
            <a:ext cx="7772400" cy="4114800"/>
          </a:xfrm>
        </p:spPr>
        <p:txBody>
          <a:bodyPr/>
          <a:lstStyle/>
          <a:p>
            <a:pPr eaLnBrk="1" hangingPunct="1">
              <a:buFontTx/>
              <a:buNone/>
            </a:pPr>
            <a:r>
              <a:rPr lang="en-AU" dirty="0" smtClean="0"/>
              <a:t> </a:t>
            </a:r>
          </a:p>
        </p:txBody>
      </p:sp>
      <p:sp>
        <p:nvSpPr>
          <p:cNvPr id="15364" name="Text Box 4"/>
          <p:cNvSpPr txBox="1">
            <a:spLocks noChangeArrowheads="1"/>
          </p:cNvSpPr>
          <p:nvPr/>
        </p:nvSpPr>
        <p:spPr bwMode="auto">
          <a:xfrm>
            <a:off x="373702" y="2883068"/>
            <a:ext cx="2507744" cy="1015663"/>
          </a:xfrm>
          <a:prstGeom prst="rect">
            <a:avLst/>
          </a:prstGeom>
          <a:solidFill>
            <a:srgbClr val="EAEAEA"/>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sz="3000" b="1" dirty="0">
                <a:solidFill>
                  <a:srgbClr val="C00000"/>
                </a:solidFill>
                <a:effectLst>
                  <a:outerShdw blurRad="38100" dist="38100" dir="2700000" algn="tl">
                    <a:srgbClr val="000000">
                      <a:alpha val="43137"/>
                    </a:srgbClr>
                  </a:outerShdw>
                </a:effectLst>
                <a:latin typeface="Times New Roman" panose="02020603050405020304" pitchFamily="18" charset="0"/>
              </a:rPr>
              <a:t>What </a:t>
            </a:r>
            <a:r>
              <a:rPr lang="en-US" sz="3000" b="1" dirty="0" smtClean="0">
                <a:solidFill>
                  <a:srgbClr val="C00000"/>
                </a:solidFill>
                <a:effectLst>
                  <a:outerShdw blurRad="38100" dist="38100" dir="2700000" algn="tl">
                    <a:srgbClr val="000000">
                      <a:alpha val="43137"/>
                    </a:srgbClr>
                  </a:outerShdw>
                </a:effectLst>
                <a:latin typeface="Times New Roman" panose="02020603050405020304" pitchFamily="18" charset="0"/>
              </a:rPr>
              <a:t>really</a:t>
            </a:r>
          </a:p>
          <a:p>
            <a:pPr eaLnBrk="1" hangingPunct="1"/>
            <a:r>
              <a:rPr lang="en-US" sz="3000" b="1" dirty="0" smtClean="0">
                <a:solidFill>
                  <a:srgbClr val="C00000"/>
                </a:solidFill>
                <a:effectLst>
                  <a:outerShdw blurRad="38100" dist="38100" dir="2700000" algn="tl">
                    <a:srgbClr val="000000">
                      <a:alpha val="43137"/>
                    </a:srgbClr>
                  </a:outerShdw>
                </a:effectLst>
                <a:latin typeface="Times New Roman" panose="02020603050405020304" pitchFamily="18" charset="0"/>
              </a:rPr>
              <a:t>happens</a:t>
            </a:r>
            <a:r>
              <a:rPr lang="en-US" sz="3000" b="1" dirty="0">
                <a:solidFill>
                  <a:srgbClr val="C00000"/>
                </a:solidFill>
                <a:effectLst>
                  <a:outerShdw blurRad="38100" dist="38100" dir="2700000" algn="tl">
                    <a:srgbClr val="000000">
                      <a:alpha val="43137"/>
                    </a:srgbClr>
                  </a:outerShdw>
                </a:effectLst>
                <a:latin typeface="Times New Roman" panose="02020603050405020304" pitchFamily="18" charset="0"/>
              </a:rPr>
              <a:t>….</a:t>
            </a:r>
            <a:endParaRPr lang="en-AU" sz="3000" b="1" dirty="0">
              <a:solidFill>
                <a:srgbClr val="C00000"/>
              </a:solidFill>
              <a:effectLst>
                <a:outerShdw blurRad="38100" dist="38100" dir="2700000" algn="tl">
                  <a:srgbClr val="000000">
                    <a:alpha val="43137"/>
                  </a:srgbClr>
                </a:outerShdw>
              </a:effectLst>
              <a:latin typeface="Times New Roman" panose="02020603050405020304" pitchFamily="18" charset="0"/>
            </a:endParaRPr>
          </a:p>
        </p:txBody>
      </p:sp>
      <p:sp>
        <p:nvSpPr>
          <p:cNvPr id="15365" name="Rectangle 5"/>
          <p:cNvSpPr>
            <a:spLocks noChangeArrowheads="1"/>
          </p:cNvSpPr>
          <p:nvPr/>
        </p:nvSpPr>
        <p:spPr bwMode="auto">
          <a:xfrm>
            <a:off x="4005329" y="2797154"/>
            <a:ext cx="1828800" cy="1295400"/>
          </a:xfrm>
          <a:prstGeom prst="rect">
            <a:avLst/>
          </a:prstGeom>
          <a:solidFill>
            <a:srgbClr val="FFFF00"/>
          </a:solidFill>
          <a:ln w="12700" cap="sq">
            <a:solidFill>
              <a:schemeClr val="tx1"/>
            </a:solidFill>
            <a:miter lim="800000"/>
            <a:headEnd type="none" w="sm" len="sm"/>
            <a:tailEnd type="none" w="sm" len="sm"/>
          </a:ln>
          <a:effectLst>
            <a:outerShdw blurRad="50800" dist="38100" dir="2700000" algn="tl" rotWithShape="0">
              <a:prstClr val="black">
                <a:alpha val="40000"/>
              </a:prstClr>
            </a:outerShdw>
          </a:effec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b="1" dirty="0">
                <a:effectLst>
                  <a:outerShdw blurRad="38100" dist="38100" dir="2700000" algn="tl">
                    <a:srgbClr val="000000">
                      <a:alpha val="43137"/>
                    </a:srgbClr>
                  </a:outerShdw>
                </a:effectLst>
                <a:latin typeface="Times New Roman" panose="02020603050405020304" pitchFamily="18" charset="0"/>
              </a:rPr>
              <a:t>Event</a:t>
            </a:r>
            <a:endParaRPr lang="en-AU" b="1" dirty="0">
              <a:effectLst>
                <a:outerShdw blurRad="38100" dist="38100" dir="2700000" algn="tl">
                  <a:srgbClr val="000000">
                    <a:alpha val="43137"/>
                  </a:srgbClr>
                </a:outerShdw>
              </a:effectLst>
              <a:latin typeface="Times New Roman" panose="02020603050405020304" pitchFamily="18" charset="0"/>
            </a:endParaRPr>
          </a:p>
        </p:txBody>
      </p:sp>
      <p:sp>
        <p:nvSpPr>
          <p:cNvPr id="15366" name="Rectangle 6"/>
          <p:cNvSpPr>
            <a:spLocks noChangeArrowheads="1"/>
          </p:cNvSpPr>
          <p:nvPr/>
        </p:nvSpPr>
        <p:spPr bwMode="auto">
          <a:xfrm>
            <a:off x="6443729" y="2400300"/>
            <a:ext cx="1828800" cy="1905000"/>
          </a:xfrm>
          <a:prstGeom prst="rect">
            <a:avLst/>
          </a:prstGeom>
          <a:solidFill>
            <a:srgbClr val="FFFF00"/>
          </a:solidFill>
          <a:ln w="12700" cap="sq">
            <a:solidFill>
              <a:schemeClr val="tx1"/>
            </a:solidFill>
            <a:miter lim="800000"/>
            <a:headEnd type="none" w="sm" len="sm"/>
            <a:tailEnd type="none" w="sm" len="sm"/>
          </a:ln>
          <a:effectLst>
            <a:outerShdw blurRad="50800" dist="38100" dir="2700000" algn="tl" rotWithShape="0">
              <a:prstClr val="black">
                <a:alpha val="40000"/>
              </a:prstClr>
            </a:outerShdw>
          </a:effec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sz="1900" b="1" dirty="0" smtClean="0">
                <a:effectLst>
                  <a:outerShdw blurRad="38100" dist="38100" dir="2700000" algn="tl">
                    <a:srgbClr val="000000">
                      <a:alpha val="43137"/>
                    </a:srgbClr>
                  </a:outerShdw>
                </a:effectLst>
                <a:latin typeface="Times New Roman" panose="02020603050405020304" pitchFamily="18" charset="0"/>
              </a:rPr>
              <a:t>Interpretation</a:t>
            </a:r>
          </a:p>
          <a:p>
            <a:pPr algn="ctr" eaLnBrk="1" hangingPunct="1"/>
            <a:endParaRPr lang="en-US" sz="1600" b="1" dirty="0">
              <a:effectLst>
                <a:outerShdw blurRad="38100" dist="38100" dir="2700000" algn="tl">
                  <a:srgbClr val="000000">
                    <a:alpha val="43137"/>
                  </a:srgbClr>
                </a:outerShdw>
              </a:effectLst>
              <a:latin typeface="Times New Roman" panose="02020603050405020304" pitchFamily="18" charset="0"/>
            </a:endParaRPr>
          </a:p>
          <a:p>
            <a:pPr algn="ctr" eaLnBrk="1" hangingPunct="1"/>
            <a:r>
              <a:rPr lang="en-US" b="1" dirty="0">
                <a:effectLst>
                  <a:outerShdw blurRad="38100" dist="38100" dir="2700000" algn="tl">
                    <a:srgbClr val="000000">
                      <a:alpha val="43137"/>
                    </a:srgbClr>
                  </a:outerShdw>
                </a:effectLst>
                <a:latin typeface="Times New Roman" panose="02020603050405020304" pitchFamily="18" charset="0"/>
              </a:rPr>
              <a:t>Thought</a:t>
            </a:r>
          </a:p>
          <a:p>
            <a:pPr algn="ctr" eaLnBrk="1" hangingPunct="1"/>
            <a:endParaRPr lang="en-US" b="1" dirty="0">
              <a:effectLst>
                <a:outerShdw blurRad="38100" dist="38100" dir="2700000" algn="tl">
                  <a:srgbClr val="000000">
                    <a:alpha val="43137"/>
                  </a:srgbClr>
                </a:outerShdw>
              </a:effectLst>
              <a:latin typeface="Times New Roman" panose="02020603050405020304" pitchFamily="18" charset="0"/>
            </a:endParaRPr>
          </a:p>
          <a:p>
            <a:pPr algn="ctr" eaLnBrk="1" hangingPunct="1"/>
            <a:r>
              <a:rPr lang="en-US" sz="1900" b="1" dirty="0">
                <a:effectLst>
                  <a:outerShdw blurRad="38100" dist="38100" dir="2700000" algn="tl">
                    <a:srgbClr val="000000">
                      <a:alpha val="43137"/>
                    </a:srgbClr>
                  </a:outerShdw>
                </a:effectLst>
                <a:latin typeface="Times New Roman" panose="02020603050405020304" pitchFamily="18" charset="0"/>
              </a:rPr>
              <a:t>belief</a:t>
            </a:r>
            <a:endParaRPr lang="en-AU" sz="1900" b="1" dirty="0">
              <a:effectLst>
                <a:outerShdw blurRad="38100" dist="38100" dir="2700000" algn="tl">
                  <a:srgbClr val="000000">
                    <a:alpha val="43137"/>
                  </a:srgbClr>
                </a:outerShdw>
              </a:effectLst>
              <a:latin typeface="Times New Roman" panose="02020603050405020304" pitchFamily="18" charset="0"/>
            </a:endParaRPr>
          </a:p>
        </p:txBody>
      </p:sp>
      <p:sp>
        <p:nvSpPr>
          <p:cNvPr id="15367" name="Rectangle 7"/>
          <p:cNvSpPr>
            <a:spLocks noChangeArrowheads="1"/>
          </p:cNvSpPr>
          <p:nvPr/>
        </p:nvSpPr>
        <p:spPr bwMode="auto">
          <a:xfrm>
            <a:off x="8958329" y="2781300"/>
            <a:ext cx="1828800" cy="1295400"/>
          </a:xfrm>
          <a:prstGeom prst="rect">
            <a:avLst/>
          </a:prstGeom>
          <a:solidFill>
            <a:srgbClr val="FFFF00"/>
          </a:solidFill>
          <a:ln w="12700" cap="sq">
            <a:solidFill>
              <a:schemeClr val="tx1"/>
            </a:solidFill>
            <a:miter lim="800000"/>
            <a:headEnd type="none" w="sm" len="sm"/>
            <a:tailEnd type="none" w="sm" len="sm"/>
          </a:ln>
          <a:effectLst>
            <a:outerShdw blurRad="50800" dist="38100" dir="2700000" algn="tl" rotWithShape="0">
              <a:prstClr val="black">
                <a:alpha val="40000"/>
              </a:prstClr>
            </a:outerShdw>
          </a:effec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b="1" dirty="0">
                <a:effectLst>
                  <a:outerShdw blurRad="38100" dist="38100" dir="2700000" algn="tl">
                    <a:srgbClr val="000000">
                      <a:alpha val="43137"/>
                    </a:srgbClr>
                  </a:outerShdw>
                </a:effectLst>
                <a:latin typeface="Times New Roman" panose="02020603050405020304" pitchFamily="18" charset="0"/>
              </a:rPr>
              <a:t>Reaction</a:t>
            </a:r>
          </a:p>
          <a:p>
            <a:pPr algn="ctr" eaLnBrk="1" hangingPunct="1"/>
            <a:r>
              <a:rPr lang="en-US" b="1" dirty="0">
                <a:effectLst>
                  <a:outerShdw blurRad="38100" dist="38100" dir="2700000" algn="tl">
                    <a:srgbClr val="000000">
                      <a:alpha val="43137"/>
                    </a:srgbClr>
                  </a:outerShdw>
                </a:effectLst>
                <a:latin typeface="Times New Roman" panose="02020603050405020304" pitchFamily="18" charset="0"/>
              </a:rPr>
              <a:t>Behavior</a:t>
            </a:r>
            <a:endParaRPr lang="en-AU" b="1" dirty="0">
              <a:effectLst>
                <a:outerShdw blurRad="38100" dist="38100" dir="2700000" algn="tl">
                  <a:srgbClr val="000000">
                    <a:alpha val="43137"/>
                  </a:srgbClr>
                </a:outerShdw>
              </a:effectLst>
              <a:latin typeface="Times New Roman" panose="02020603050405020304" pitchFamily="18" charset="0"/>
            </a:endParaRPr>
          </a:p>
        </p:txBody>
      </p:sp>
      <p:sp>
        <p:nvSpPr>
          <p:cNvPr id="15368" name="Line 8"/>
          <p:cNvSpPr>
            <a:spLocks noChangeShapeType="1"/>
          </p:cNvSpPr>
          <p:nvPr/>
        </p:nvSpPr>
        <p:spPr bwMode="auto">
          <a:xfrm>
            <a:off x="5986529" y="3390900"/>
            <a:ext cx="381000" cy="0"/>
          </a:xfrm>
          <a:prstGeom prst="line">
            <a:avLst/>
          </a:prstGeom>
          <a:noFill/>
          <a:ln w="12700" cap="sq">
            <a:solidFill>
              <a:schemeClr val="tx1"/>
            </a:solidFill>
            <a:round/>
            <a:headEnd type="none" w="sm" len="sm"/>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wrap="none"/>
          <a:lstStyle/>
          <a:p>
            <a:endParaRPr lang="en-US"/>
          </a:p>
        </p:txBody>
      </p:sp>
      <p:sp>
        <p:nvSpPr>
          <p:cNvPr id="15369" name="Line 9"/>
          <p:cNvSpPr>
            <a:spLocks noChangeShapeType="1"/>
          </p:cNvSpPr>
          <p:nvPr/>
        </p:nvSpPr>
        <p:spPr bwMode="auto">
          <a:xfrm>
            <a:off x="8424929" y="3314700"/>
            <a:ext cx="457200" cy="0"/>
          </a:xfrm>
          <a:prstGeom prst="line">
            <a:avLst/>
          </a:prstGeom>
          <a:noFill/>
          <a:ln w="12700" cap="sq">
            <a:solidFill>
              <a:schemeClr val="tx1"/>
            </a:solidFill>
            <a:round/>
            <a:headEnd type="none" w="sm" len="sm"/>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wrap="none"/>
          <a:lstStyle/>
          <a:p>
            <a:endParaRPr lang="en-US"/>
          </a:p>
        </p:txBody>
      </p:sp>
      <p:sp>
        <p:nvSpPr>
          <p:cNvPr id="15370" name="Rectangle 10"/>
          <p:cNvSpPr>
            <a:spLocks noChangeArrowheads="1"/>
          </p:cNvSpPr>
          <p:nvPr/>
        </p:nvSpPr>
        <p:spPr bwMode="auto">
          <a:xfrm>
            <a:off x="2209800" y="609600"/>
            <a:ext cx="6019800" cy="83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sz="3600" b="1">
                <a:solidFill>
                  <a:srgbClr val="00466B"/>
                </a:solidFill>
              </a:rPr>
              <a:t> </a:t>
            </a:r>
            <a:endParaRPr lang="en-AU" sz="3600" b="1">
              <a:solidFill>
                <a:srgbClr val="00466B"/>
              </a:solidFill>
            </a:endParaRPr>
          </a:p>
        </p:txBody>
      </p:sp>
      <p:sp>
        <p:nvSpPr>
          <p:cNvPr id="15371" name="Rectangle 11"/>
          <p:cNvSpPr>
            <a:spLocks noChangeArrowheads="1"/>
          </p:cNvSpPr>
          <p:nvPr/>
        </p:nvSpPr>
        <p:spPr bwMode="auto">
          <a:xfrm>
            <a:off x="7090635" y="943768"/>
            <a:ext cx="3125788" cy="990600"/>
          </a:xfrm>
          <a:prstGeom prst="rect">
            <a:avLst/>
          </a:prstGeom>
          <a:solidFill>
            <a:srgbClr val="FF0000"/>
          </a:solidFill>
          <a:ln w="9525">
            <a:solidFill>
              <a:schemeClr val="tx1"/>
            </a:solidFill>
            <a:miter lim="800000"/>
            <a:headEnd/>
            <a:tailEnd/>
          </a:ln>
          <a:effectLst>
            <a:outerShdw blurRad="50800" dist="38100" dir="2700000" algn="tl" rotWithShape="0">
              <a:prstClr val="black">
                <a:alpha val="40000"/>
              </a:prstClr>
            </a:outerShdw>
          </a:effec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b="1" dirty="0" smtClean="0">
                <a:solidFill>
                  <a:schemeClr val="bg1"/>
                </a:solidFill>
                <a:effectLst>
                  <a:outerShdw blurRad="38100" dist="38100" dir="2700000" algn="tl">
                    <a:srgbClr val="000000">
                      <a:alpha val="43137"/>
                    </a:srgbClr>
                  </a:outerShdw>
                </a:effectLst>
                <a:latin typeface="Times New Roman" panose="02020603050405020304" pitchFamily="18" charset="0"/>
              </a:rPr>
              <a:t>Emotions</a:t>
            </a:r>
          </a:p>
          <a:p>
            <a:pPr algn="ctr" eaLnBrk="1" hangingPunct="1"/>
            <a:r>
              <a:rPr lang="en-US" b="1" dirty="0" smtClean="0">
                <a:solidFill>
                  <a:schemeClr val="bg1"/>
                </a:solidFill>
                <a:effectLst>
                  <a:outerShdw blurRad="38100" dist="38100" dir="2700000" algn="tl">
                    <a:srgbClr val="000000">
                      <a:alpha val="43137"/>
                    </a:srgbClr>
                  </a:outerShdw>
                </a:effectLst>
                <a:latin typeface="Times New Roman" panose="02020603050405020304" pitchFamily="18" charset="0"/>
              </a:rPr>
              <a:t>(encountering feelings)</a:t>
            </a:r>
            <a:endParaRPr lang="en-AU" b="1" dirty="0">
              <a:solidFill>
                <a:schemeClr val="bg1"/>
              </a:solidFill>
              <a:effectLst>
                <a:outerShdw blurRad="38100" dist="38100" dir="2700000" algn="tl">
                  <a:srgbClr val="000000">
                    <a:alpha val="43137"/>
                  </a:srgbClr>
                </a:outerShdw>
              </a:effectLst>
              <a:latin typeface="Times New Roman" panose="02020603050405020304" pitchFamily="18" charset="0"/>
            </a:endParaRPr>
          </a:p>
        </p:txBody>
      </p:sp>
      <p:sp>
        <p:nvSpPr>
          <p:cNvPr id="15372" name="Line 12"/>
          <p:cNvSpPr>
            <a:spLocks noChangeShapeType="1"/>
          </p:cNvSpPr>
          <p:nvPr/>
        </p:nvSpPr>
        <p:spPr bwMode="auto">
          <a:xfrm>
            <a:off x="8577329" y="1943100"/>
            <a:ext cx="0" cy="1295400"/>
          </a:xfrm>
          <a:prstGeom prst="line">
            <a:avLst/>
          </a:prstGeom>
          <a:noFill/>
          <a:ln w="9525">
            <a:solidFill>
              <a:schemeClr val="tx1"/>
            </a:solidFill>
            <a:miter lim="800000"/>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wrap="none"/>
          <a:lstStyle/>
          <a:p>
            <a:endParaRPr lang="en-US"/>
          </a:p>
        </p:txBody>
      </p:sp>
      <p:sp>
        <p:nvSpPr>
          <p:cNvPr id="15373" name="Line 13"/>
          <p:cNvSpPr>
            <a:spLocks noChangeShapeType="1"/>
          </p:cNvSpPr>
          <p:nvPr/>
        </p:nvSpPr>
        <p:spPr bwMode="auto">
          <a:xfrm>
            <a:off x="9879079" y="4094164"/>
            <a:ext cx="0" cy="720725"/>
          </a:xfrm>
          <a:prstGeom prst="line">
            <a:avLst/>
          </a:prstGeom>
          <a:noFill/>
          <a:ln w="9525">
            <a:solidFill>
              <a:schemeClr val="tx1"/>
            </a:solidFill>
            <a:miter lim="800000"/>
            <a:headEnd/>
            <a:tailEnd type="triangle" w="med" len="med"/>
          </a:ln>
          <a:effectLst>
            <a:outerShdw blurRad="50800" dist="38100" dir="2700000" algn="tl" rotWithShape="0">
              <a:prstClr val="black">
                <a:alpha val="40000"/>
              </a:prstClr>
            </a:outerShdw>
          </a:effectLst>
          <a:extLst>
            <a:ext uri="{909E8E84-426E-40DD-AFC4-6F175D3DCCD1}">
              <a14:hiddenFill xmlns:a14="http://schemas.microsoft.com/office/drawing/2010/main" xmlns="">
                <a:noFill/>
              </a14:hiddenFill>
            </a:ext>
          </a:extLst>
        </p:spPr>
        <p:txBody>
          <a:bodyPr wrap="none"/>
          <a:lstStyle/>
          <a:p>
            <a:endParaRPr lang="en-US"/>
          </a:p>
        </p:txBody>
      </p:sp>
      <p:sp>
        <p:nvSpPr>
          <p:cNvPr id="15374" name="Rectangle 14"/>
          <p:cNvSpPr>
            <a:spLocks noChangeArrowheads="1"/>
          </p:cNvSpPr>
          <p:nvPr/>
        </p:nvSpPr>
        <p:spPr bwMode="auto">
          <a:xfrm>
            <a:off x="8437629" y="4886325"/>
            <a:ext cx="2808288" cy="1079500"/>
          </a:xfrm>
          <a:prstGeom prst="rect">
            <a:avLst/>
          </a:prstGeom>
          <a:solidFill>
            <a:srgbClr val="FFFF00"/>
          </a:solidFill>
          <a:ln w="12700" cap="sq">
            <a:solidFill>
              <a:schemeClr val="tx1"/>
            </a:solidFill>
            <a:miter lim="800000"/>
            <a:headEnd type="none" w="sm" len="sm"/>
            <a:tailEnd type="none" w="sm" len="sm"/>
          </a:ln>
          <a:effectLst>
            <a:outerShdw blurRad="50800" dist="38100" dir="2700000" algn="tl" rotWithShape="0">
              <a:prstClr val="black">
                <a:alpha val="40000"/>
              </a:prstClr>
            </a:outerShdw>
          </a:effec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b="1" dirty="0">
                <a:effectLst>
                  <a:outerShdw blurRad="38100" dist="38100" dir="2700000" algn="tl">
                    <a:srgbClr val="000000">
                      <a:alpha val="43137"/>
                    </a:srgbClr>
                  </a:outerShdw>
                </a:effectLst>
                <a:latin typeface="Times New Roman" panose="02020603050405020304" pitchFamily="18" charset="0"/>
              </a:rPr>
              <a:t>Communication</a:t>
            </a:r>
            <a:endParaRPr lang="en-AU" b="1" dirty="0">
              <a:effectLst>
                <a:outerShdw blurRad="38100" dist="38100" dir="2700000" algn="tl">
                  <a:srgbClr val="000000">
                    <a:alpha val="43137"/>
                  </a:srgbClr>
                </a:outerShdw>
              </a:effectLst>
              <a:latin typeface="Times New Roman" panose="02020603050405020304" pitchFamily="18" charset="0"/>
            </a:endParaRPr>
          </a:p>
        </p:txBody>
      </p:sp>
    </p:spTree>
    <p:extLst>
      <p:ext uri="{BB962C8B-B14F-4D97-AF65-F5344CB8AC3E}">
        <p14:creationId xmlns:p14="http://schemas.microsoft.com/office/powerpoint/2010/main" xmlns="" val="3670647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40479" y="604380"/>
            <a:ext cx="7315200" cy="5120640"/>
          </a:xfrm>
        </p:spPr>
        <p:txBody>
          <a:bodyPr>
            <a:normAutofit/>
          </a:bodyPr>
          <a:lstStyle/>
          <a:p>
            <a:pPr marL="0" indent="0">
              <a:buNone/>
            </a:pPr>
            <a:r>
              <a:rPr lang="en-US" sz="2800" b="1" dirty="0" smtClean="0">
                <a:solidFill>
                  <a:srgbClr val="FF0000"/>
                </a:solidFill>
                <a:effectLst>
                  <a:outerShdw blurRad="38100" dist="38100" dir="2700000" algn="tl">
                    <a:srgbClr val="000000">
                      <a:alpha val="43137"/>
                    </a:srgbClr>
                  </a:outerShdw>
                </a:effectLst>
              </a:rPr>
              <a:t>Feelings that affect our working environment</a:t>
            </a:r>
          </a:p>
          <a:p>
            <a:pPr marL="0" indent="0">
              <a:buNone/>
            </a:pPr>
            <a:endParaRPr lang="en-US" sz="2800" b="1" dirty="0">
              <a:solidFill>
                <a:srgbClr val="FF0000"/>
              </a:solidFill>
              <a:effectLst>
                <a:outerShdw blurRad="38100" dist="38100" dir="2700000" algn="tl">
                  <a:srgbClr val="000000">
                    <a:alpha val="43137"/>
                  </a:srgbClr>
                </a:outerShdw>
              </a:effectLst>
            </a:endParaRPr>
          </a:p>
          <a:p>
            <a:pPr marL="0" indent="0">
              <a:buNone/>
            </a:pPr>
            <a:endParaRPr lang="en-US" sz="2800" b="1" dirty="0" smtClean="0">
              <a:solidFill>
                <a:srgbClr val="FF0000"/>
              </a:solidFill>
              <a:effectLst>
                <a:outerShdw blurRad="38100" dist="38100" dir="2700000" algn="tl">
                  <a:srgbClr val="000000">
                    <a:alpha val="43137"/>
                  </a:srgbClr>
                </a:outerShdw>
              </a:effectLst>
            </a:endParaRPr>
          </a:p>
          <a:p>
            <a:pPr marL="0" indent="0">
              <a:buNone/>
            </a:pPr>
            <a:endParaRPr lang="en-US" sz="2800" b="1" dirty="0">
              <a:solidFill>
                <a:srgbClr val="FF0000"/>
              </a:solidFill>
              <a:effectLst>
                <a:outerShdw blurRad="38100" dist="38100" dir="2700000" algn="tl">
                  <a:srgbClr val="000000">
                    <a:alpha val="43137"/>
                  </a:srgbClr>
                </a:outerShdw>
              </a:effectLst>
            </a:endParaRPr>
          </a:p>
          <a:p>
            <a:pPr marL="0" indent="0">
              <a:buNone/>
            </a:pPr>
            <a:endParaRPr lang="en-US" sz="2800" b="1" dirty="0" smtClean="0">
              <a:solidFill>
                <a:srgbClr val="FF0000"/>
              </a:solidFill>
              <a:effectLst>
                <a:outerShdw blurRad="38100" dist="38100" dir="2700000" algn="tl">
                  <a:srgbClr val="000000">
                    <a:alpha val="43137"/>
                  </a:srgbClr>
                </a:outerShdw>
              </a:effectLst>
            </a:endParaRPr>
          </a:p>
          <a:p>
            <a:pPr marL="0" indent="0">
              <a:buNone/>
            </a:pPr>
            <a:endParaRPr lang="en-US" sz="2800" b="1" dirty="0">
              <a:solidFill>
                <a:srgbClr val="FF0000"/>
              </a:solidFill>
              <a:effectLst>
                <a:outerShdw blurRad="38100" dist="38100" dir="2700000" algn="tl">
                  <a:srgbClr val="000000">
                    <a:alpha val="43137"/>
                  </a:srgbClr>
                </a:outerShdw>
              </a:effectLst>
            </a:endParaRPr>
          </a:p>
          <a:p>
            <a:pPr marL="0" indent="0">
              <a:buNone/>
            </a:pPr>
            <a:endParaRPr lang="en-US" sz="2800" b="1" dirty="0" smtClean="0">
              <a:solidFill>
                <a:srgbClr val="FF0000"/>
              </a:solidFill>
              <a:effectLst>
                <a:outerShdw blurRad="38100" dist="38100" dir="2700000" algn="tl">
                  <a:srgbClr val="000000">
                    <a:alpha val="43137"/>
                  </a:srgbClr>
                </a:outerShdw>
              </a:effectLst>
            </a:endParaRPr>
          </a:p>
          <a:p>
            <a:pPr marL="0" indent="0">
              <a:buNone/>
            </a:pPr>
            <a:endParaRPr lang="en-US" sz="2800" b="1" dirty="0">
              <a:solidFill>
                <a:srgbClr val="FF0000"/>
              </a:solidFill>
              <a:effectLst>
                <a:outerShdw blurRad="38100" dist="38100" dir="2700000" algn="tl">
                  <a:srgbClr val="000000">
                    <a:alpha val="43137"/>
                  </a:srgbClr>
                </a:outerShdw>
              </a:effectLst>
            </a:endParaRPr>
          </a:p>
          <a:p>
            <a:pPr marL="0" indent="0">
              <a:buNone/>
            </a:pPr>
            <a:endParaRPr lang="en-US" sz="2800" b="1" dirty="0" smtClean="0">
              <a:solidFill>
                <a:srgbClr val="FF0000"/>
              </a:solidFill>
              <a:effectLst>
                <a:outerShdw blurRad="38100" dist="38100" dir="2700000" algn="tl">
                  <a:srgbClr val="000000">
                    <a:alpha val="43137"/>
                  </a:srgbClr>
                </a:outerShdw>
              </a:effectLst>
            </a:endParaRPr>
          </a:p>
          <a:p>
            <a:pPr marL="0" indent="0">
              <a:buNone/>
            </a:pPr>
            <a:endParaRPr lang="en-US" sz="2800" b="1" dirty="0">
              <a:solidFill>
                <a:srgbClr val="FF0000"/>
              </a:solidFill>
              <a:effectLst>
                <a:outerShdw blurRad="38100" dist="38100" dir="2700000" algn="tl">
                  <a:srgbClr val="000000">
                    <a:alpha val="43137"/>
                  </a:srgbClr>
                </a:outerShdw>
              </a:effectLst>
            </a:endParaRPr>
          </a:p>
        </p:txBody>
      </p:sp>
      <p:pic>
        <p:nvPicPr>
          <p:cNvPr id="4" name="video 2">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a:stretch>
            <a:fillRect/>
          </a:stretch>
        </p:blipFill>
        <p:spPr>
          <a:xfrm>
            <a:off x="3612406" y="1295405"/>
            <a:ext cx="7443273" cy="4186841"/>
          </a:xfrm>
          <a:prstGeom prst="rect">
            <a:avLst/>
          </a:prstGeom>
        </p:spPr>
      </p:pic>
      <p:sp>
        <p:nvSpPr>
          <p:cNvPr id="5" name="TextBox 4"/>
          <p:cNvSpPr txBox="1"/>
          <p:nvPr/>
        </p:nvSpPr>
        <p:spPr>
          <a:xfrm>
            <a:off x="11055679" y="4958367"/>
            <a:ext cx="928459" cy="369332"/>
          </a:xfrm>
          <a:prstGeom prst="rect">
            <a:avLst/>
          </a:prstGeom>
          <a:noFill/>
        </p:spPr>
        <p:txBody>
          <a:bodyPr wrap="none" rtlCol="0">
            <a:spAutoFit/>
          </a:bodyPr>
          <a:lstStyle/>
          <a:p>
            <a:r>
              <a:rPr lang="en-US" b="1" dirty="0" smtClean="0">
                <a:solidFill>
                  <a:srgbClr val="FF0000"/>
                </a:solidFill>
                <a:effectLst>
                  <a:outerShdw blurRad="38100" dist="38100" dir="2700000" algn="tl">
                    <a:srgbClr val="000000">
                      <a:alpha val="43137"/>
                    </a:srgbClr>
                  </a:outerShdw>
                </a:effectLst>
              </a:rPr>
              <a:t>Video 2</a:t>
            </a:r>
            <a:endParaRPr lang="en-US"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40996338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77294" y="463639"/>
            <a:ext cx="8010661" cy="5716255"/>
          </a:xfrm>
        </p:spPr>
        <p:txBody>
          <a:bodyPr>
            <a:normAutofit/>
          </a:bodyPr>
          <a:lstStyle/>
          <a:p>
            <a:pPr marL="0" indent="0">
              <a:buNone/>
            </a:pPr>
            <a:r>
              <a:rPr lang="en-US" sz="2900" b="1" dirty="0">
                <a:solidFill>
                  <a:srgbClr val="C00000"/>
                </a:solidFill>
                <a:effectLst>
                  <a:outerShdw blurRad="38100" dist="38100" dir="2700000" algn="tl">
                    <a:srgbClr val="000000">
                      <a:alpha val="43137"/>
                    </a:srgbClr>
                  </a:outerShdw>
                </a:effectLst>
              </a:rPr>
              <a:t>Emotional Intelligence Can Be </a:t>
            </a:r>
            <a:r>
              <a:rPr lang="en-US" sz="2900" b="1" dirty="0" smtClean="0">
                <a:solidFill>
                  <a:srgbClr val="C00000"/>
                </a:solidFill>
                <a:effectLst>
                  <a:outerShdw blurRad="38100" dist="38100" dir="2700000" algn="tl">
                    <a:srgbClr val="000000">
                      <a:alpha val="43137"/>
                    </a:srgbClr>
                  </a:outerShdw>
                </a:effectLst>
              </a:rPr>
              <a:t>Developed</a:t>
            </a:r>
          </a:p>
          <a:p>
            <a:pPr marL="0" indent="0" algn="just">
              <a:buNone/>
            </a:pPr>
            <a:r>
              <a:rPr lang="en-US" sz="2400" b="1" dirty="0">
                <a:solidFill>
                  <a:schemeClr val="tx1"/>
                </a:solidFill>
                <a:effectLst>
                  <a:outerShdw blurRad="38100" dist="38100" dir="2700000" algn="tl">
                    <a:srgbClr val="000000">
                      <a:alpha val="43137"/>
                    </a:srgbClr>
                  </a:outerShdw>
                </a:effectLst>
              </a:rPr>
              <a:t>The communication between your emotional and rational “</a:t>
            </a:r>
            <a:r>
              <a:rPr lang="en-US" sz="2400" b="1" dirty="0" smtClean="0">
                <a:solidFill>
                  <a:schemeClr val="tx1"/>
                </a:solidFill>
                <a:effectLst>
                  <a:outerShdw blurRad="38100" dist="38100" dir="2700000" algn="tl">
                    <a:srgbClr val="000000">
                      <a:alpha val="43137"/>
                    </a:srgbClr>
                  </a:outerShdw>
                </a:effectLst>
              </a:rPr>
              <a:t>brain” </a:t>
            </a:r>
            <a:r>
              <a:rPr lang="en-US" sz="2400" b="1" dirty="0">
                <a:solidFill>
                  <a:schemeClr val="tx1"/>
                </a:solidFill>
                <a:effectLst>
                  <a:outerShdw blurRad="38100" dist="38100" dir="2700000" algn="tl">
                    <a:srgbClr val="000000">
                      <a:alpha val="43137"/>
                    </a:srgbClr>
                  </a:outerShdw>
                </a:effectLst>
              </a:rPr>
              <a:t>is the physical source of emotional intelligence. The pathway for emotional intelligence starts in the brain, at the spinal cord. Your primary senses enter here and must travel to the front of your brain before you can think rationally about your experience. </a:t>
            </a:r>
            <a:endParaRPr lang="en-US" sz="2400" b="1" dirty="0" smtClean="0">
              <a:solidFill>
                <a:schemeClr val="tx1"/>
              </a:solidFill>
              <a:effectLst>
                <a:outerShdw blurRad="38100" dist="38100" dir="2700000" algn="tl">
                  <a:srgbClr val="000000">
                    <a:alpha val="43137"/>
                  </a:srgbClr>
                </a:outerShdw>
              </a:effectLst>
            </a:endParaRPr>
          </a:p>
          <a:p>
            <a:pPr marL="0" indent="0" algn="just">
              <a:buNone/>
            </a:pPr>
            <a:r>
              <a:rPr lang="en-US" sz="2400" b="1" dirty="0" smtClean="0">
                <a:solidFill>
                  <a:schemeClr val="tx1"/>
                </a:solidFill>
                <a:effectLst>
                  <a:outerShdw blurRad="38100" dist="38100" dir="2700000" algn="tl">
                    <a:srgbClr val="000000">
                      <a:alpha val="43137"/>
                    </a:srgbClr>
                  </a:outerShdw>
                </a:effectLst>
              </a:rPr>
              <a:t>However</a:t>
            </a:r>
            <a:r>
              <a:rPr lang="en-US" sz="2400" b="1" dirty="0">
                <a:solidFill>
                  <a:schemeClr val="tx1"/>
                </a:solidFill>
                <a:effectLst>
                  <a:outerShdw blurRad="38100" dist="38100" dir="2700000" algn="tl">
                    <a:srgbClr val="000000">
                      <a:alpha val="43137"/>
                    </a:srgbClr>
                  </a:outerShdw>
                </a:effectLst>
              </a:rPr>
              <a:t>, first they travel through the limbic system, the place where emotions are generated. So, we have an emotional reaction to events before our rational mind is able to engage. Emotional intelligence requires effective communication between the rational and emotional centers of the brain.</a:t>
            </a:r>
          </a:p>
        </p:txBody>
      </p:sp>
      <p:pic>
        <p:nvPicPr>
          <p:cNvPr id="4" name="Picture 3"/>
          <p:cNvPicPr>
            <a:picLocks noChangeAspect="1"/>
          </p:cNvPicPr>
          <p:nvPr/>
        </p:nvPicPr>
        <p:blipFill>
          <a:blip r:embed="rId2"/>
          <a:stretch>
            <a:fillRect/>
          </a:stretch>
        </p:blipFill>
        <p:spPr>
          <a:xfrm>
            <a:off x="104171" y="2179506"/>
            <a:ext cx="3244335" cy="228452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35190032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77294" y="618186"/>
            <a:ext cx="8010661" cy="5716255"/>
          </a:xfrm>
        </p:spPr>
        <p:txBody>
          <a:bodyPr>
            <a:normAutofit fontScale="92500"/>
          </a:bodyPr>
          <a:lstStyle/>
          <a:p>
            <a:pPr marL="0" indent="0">
              <a:buNone/>
            </a:pPr>
            <a:r>
              <a:rPr lang="en-US" sz="2900" b="1" dirty="0">
                <a:solidFill>
                  <a:srgbClr val="C00000"/>
                </a:solidFill>
                <a:effectLst>
                  <a:outerShdw blurRad="38100" dist="38100" dir="2700000" algn="tl">
                    <a:srgbClr val="000000">
                      <a:alpha val="43137"/>
                    </a:srgbClr>
                  </a:outerShdw>
                </a:effectLst>
              </a:rPr>
              <a:t>Emotional Intelligence Can Be </a:t>
            </a:r>
            <a:r>
              <a:rPr lang="en-US" sz="2900" b="1" dirty="0" smtClean="0">
                <a:solidFill>
                  <a:srgbClr val="C00000"/>
                </a:solidFill>
                <a:effectLst>
                  <a:outerShdw blurRad="38100" dist="38100" dir="2700000" algn="tl">
                    <a:srgbClr val="000000">
                      <a:alpha val="43137"/>
                    </a:srgbClr>
                  </a:outerShdw>
                </a:effectLst>
              </a:rPr>
              <a:t>Developed </a:t>
            </a:r>
            <a:r>
              <a:rPr lang="en-US" sz="2200" b="1" dirty="0" smtClean="0">
                <a:solidFill>
                  <a:srgbClr val="C00000"/>
                </a:solidFill>
                <a:effectLst>
                  <a:outerShdw blurRad="38100" dist="38100" dir="2700000" algn="tl">
                    <a:srgbClr val="000000">
                      <a:alpha val="43137"/>
                    </a:srgbClr>
                  </a:outerShdw>
                </a:effectLst>
              </a:rPr>
              <a:t>(continued…)</a:t>
            </a:r>
          </a:p>
          <a:p>
            <a:pPr marL="0" indent="0" algn="just">
              <a:buNone/>
            </a:pPr>
            <a:r>
              <a:rPr lang="en-US" sz="2400" b="1" dirty="0">
                <a:solidFill>
                  <a:schemeClr val="tx1"/>
                </a:solidFill>
                <a:effectLst>
                  <a:outerShdw blurRad="38100" dist="38100" dir="2700000" algn="tl">
                    <a:srgbClr val="000000">
                      <a:alpha val="43137"/>
                    </a:srgbClr>
                  </a:outerShdw>
                </a:effectLst>
              </a:rPr>
              <a:t>Plasticity” is the term neurologists use to describe the brain’s ability to change. Your brain grows new connections as you learn new skills. The change is gradual, as your brain cells develop new connections to speed the efficiency of new skills acquired</a:t>
            </a:r>
            <a:r>
              <a:rPr lang="en-US" sz="2400" b="1" dirty="0" smtClean="0">
                <a:solidFill>
                  <a:schemeClr val="tx1"/>
                </a:solidFill>
                <a:effectLst>
                  <a:outerShdw blurRad="38100" dist="38100" dir="2700000" algn="tl">
                    <a:srgbClr val="000000">
                      <a:alpha val="43137"/>
                    </a:srgbClr>
                  </a:outerShdw>
                </a:effectLst>
              </a:rPr>
              <a:t>.</a:t>
            </a:r>
            <a:endParaRPr lang="en-US" sz="2400" b="1" dirty="0">
              <a:solidFill>
                <a:schemeClr val="tx1"/>
              </a:solidFill>
              <a:effectLst>
                <a:outerShdw blurRad="38100" dist="38100" dir="2700000" algn="tl">
                  <a:srgbClr val="000000">
                    <a:alpha val="43137"/>
                  </a:srgbClr>
                </a:outerShdw>
              </a:effectLst>
            </a:endParaRPr>
          </a:p>
          <a:p>
            <a:pPr marL="0" indent="0" algn="just">
              <a:buNone/>
            </a:pPr>
            <a:r>
              <a:rPr lang="en-US" sz="2400" b="1" dirty="0">
                <a:solidFill>
                  <a:schemeClr val="tx1"/>
                </a:solidFill>
                <a:effectLst>
                  <a:outerShdw blurRad="38100" dist="38100" dir="2700000" algn="tl">
                    <a:srgbClr val="000000">
                      <a:alpha val="43137"/>
                    </a:srgbClr>
                  </a:outerShdw>
                </a:effectLst>
              </a:rPr>
              <a:t>Using strategies to increase your emotional intelligence allows the billions of microscopic neurons lining the road between the rational and emotional centers of your brain to branch off small “arms” (much like a tree) to reach out to the other cells. </a:t>
            </a:r>
            <a:endParaRPr lang="en-US" sz="2400" b="1" dirty="0" smtClean="0">
              <a:solidFill>
                <a:schemeClr val="tx1"/>
              </a:solidFill>
              <a:effectLst>
                <a:outerShdw blurRad="38100" dist="38100" dir="2700000" algn="tl">
                  <a:srgbClr val="000000">
                    <a:alpha val="43137"/>
                  </a:srgbClr>
                </a:outerShdw>
              </a:effectLst>
            </a:endParaRPr>
          </a:p>
          <a:p>
            <a:pPr marL="0" indent="0" algn="just">
              <a:buNone/>
            </a:pPr>
            <a:r>
              <a:rPr lang="en-US" sz="2400" b="1" dirty="0">
                <a:solidFill>
                  <a:schemeClr val="tx1"/>
                </a:solidFill>
                <a:effectLst>
                  <a:outerShdw blurRad="38100" dist="38100" dir="2700000" algn="tl">
                    <a:srgbClr val="000000">
                      <a:alpha val="43137"/>
                    </a:srgbClr>
                  </a:outerShdw>
                </a:effectLst>
              </a:rPr>
              <a:t>	</a:t>
            </a:r>
            <a:r>
              <a:rPr lang="en-US" sz="2400" b="1" dirty="0" smtClean="0">
                <a:solidFill>
                  <a:schemeClr val="tx1"/>
                </a:solidFill>
                <a:effectLst>
                  <a:outerShdw blurRad="38100" dist="38100" dir="2700000" algn="tl">
                    <a:srgbClr val="000000">
                      <a:alpha val="43137"/>
                    </a:srgbClr>
                  </a:outerShdw>
                </a:effectLst>
              </a:rPr>
              <a:t>A </a:t>
            </a:r>
            <a:r>
              <a:rPr lang="en-US" sz="2400" b="1" dirty="0">
                <a:solidFill>
                  <a:schemeClr val="tx1"/>
                </a:solidFill>
                <a:effectLst>
                  <a:outerShdw blurRad="38100" dist="38100" dir="2700000" algn="tl">
                    <a:srgbClr val="000000">
                      <a:alpha val="43137"/>
                    </a:srgbClr>
                  </a:outerShdw>
                </a:effectLst>
              </a:rPr>
              <a:t>single cell can grow 15,000 connections with its neighbors. This chain reaction of growth ensures it’s easier to kick this new behavior into action in the future. Once you train your brain by repeatedly using new emotional intelligence strategies, emotionally intelligent behaviors become habits.</a:t>
            </a:r>
          </a:p>
        </p:txBody>
      </p:sp>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50761" y="1653253"/>
            <a:ext cx="2772714" cy="364611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31189281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51536" y="489397"/>
            <a:ext cx="8422785" cy="5716255"/>
          </a:xfrm>
        </p:spPr>
        <p:txBody>
          <a:bodyPr>
            <a:normAutofit/>
          </a:bodyPr>
          <a:lstStyle/>
          <a:p>
            <a:pPr marL="0" indent="0">
              <a:buNone/>
            </a:pPr>
            <a:r>
              <a:rPr lang="en-US" sz="2900" b="1" dirty="0">
                <a:solidFill>
                  <a:srgbClr val="C00000"/>
                </a:solidFill>
                <a:effectLst>
                  <a:outerShdw blurRad="38100" dist="38100" dir="2700000" algn="tl">
                    <a:srgbClr val="000000">
                      <a:alpha val="43137"/>
                    </a:srgbClr>
                  </a:outerShdw>
                </a:effectLst>
              </a:rPr>
              <a:t>Emotional Intelligence Can Be </a:t>
            </a:r>
            <a:r>
              <a:rPr lang="en-US" sz="2900" b="1" dirty="0" smtClean="0">
                <a:solidFill>
                  <a:srgbClr val="C00000"/>
                </a:solidFill>
                <a:effectLst>
                  <a:outerShdw blurRad="38100" dist="38100" dir="2700000" algn="tl">
                    <a:srgbClr val="000000">
                      <a:alpha val="43137"/>
                    </a:srgbClr>
                  </a:outerShdw>
                </a:effectLst>
              </a:rPr>
              <a:t>Developed </a:t>
            </a:r>
            <a:r>
              <a:rPr lang="en-US" sz="2200" b="1" dirty="0" smtClean="0">
                <a:solidFill>
                  <a:srgbClr val="C00000"/>
                </a:solidFill>
                <a:effectLst>
                  <a:outerShdw blurRad="38100" dist="38100" dir="2700000" algn="tl">
                    <a:srgbClr val="000000">
                      <a:alpha val="43137"/>
                    </a:srgbClr>
                  </a:outerShdw>
                </a:effectLst>
              </a:rPr>
              <a:t>(continued…)</a:t>
            </a:r>
          </a:p>
          <a:p>
            <a:pPr marL="0" indent="0" algn="just">
              <a:buClr>
                <a:schemeClr val="tx1"/>
              </a:buClr>
              <a:buNone/>
            </a:pPr>
            <a:r>
              <a:rPr lang="en-US" sz="2400" b="1" dirty="0">
                <a:solidFill>
                  <a:schemeClr val="tx1"/>
                </a:solidFill>
                <a:effectLst>
                  <a:outerShdw blurRad="38100" dist="38100" dir="2700000" algn="tl">
                    <a:srgbClr val="000000">
                      <a:alpha val="43137"/>
                    </a:srgbClr>
                  </a:outerShdw>
                </a:effectLst>
              </a:rPr>
              <a:t>Developing emotional intelligence through five key </a:t>
            </a:r>
            <a:r>
              <a:rPr lang="en-US" sz="2400" b="1" dirty="0" smtClean="0">
                <a:solidFill>
                  <a:schemeClr val="tx1"/>
                </a:solidFill>
                <a:effectLst>
                  <a:outerShdw blurRad="38100" dist="38100" dir="2700000" algn="tl">
                    <a:srgbClr val="000000">
                      <a:alpha val="43137"/>
                    </a:srgbClr>
                  </a:outerShdw>
                </a:effectLst>
              </a:rPr>
              <a:t>skills:</a:t>
            </a:r>
            <a:endParaRPr lang="en-US" sz="2400" b="1" dirty="0">
              <a:solidFill>
                <a:schemeClr val="tx1"/>
              </a:solidFill>
              <a:effectLst>
                <a:outerShdw blurRad="38100" dist="38100" dir="2700000" algn="tl">
                  <a:srgbClr val="000000">
                    <a:alpha val="43137"/>
                  </a:srgbClr>
                </a:outerShdw>
              </a:effectLst>
            </a:endParaRPr>
          </a:p>
          <a:p>
            <a:pPr marL="457200" indent="-457200" algn="just">
              <a:buClr>
                <a:schemeClr val="tx1"/>
              </a:buClr>
              <a:buFont typeface="+mj-lt"/>
              <a:buAutoNum type="arabicPeriod"/>
            </a:pPr>
            <a:r>
              <a:rPr lang="en-US" sz="2400" b="1" dirty="0" smtClean="0">
                <a:solidFill>
                  <a:schemeClr val="tx1"/>
                </a:solidFill>
                <a:effectLst>
                  <a:outerShdw blurRad="38100" dist="38100" dir="2700000" algn="tl">
                    <a:srgbClr val="000000">
                      <a:alpha val="43137"/>
                    </a:srgbClr>
                  </a:outerShdw>
                </a:effectLst>
              </a:rPr>
              <a:t>Emotional intelligence (EQ) skill 1: The ability to quickly reduce stress.</a:t>
            </a:r>
          </a:p>
          <a:p>
            <a:pPr marL="457200" indent="-457200" algn="just">
              <a:buClr>
                <a:schemeClr val="tx1"/>
              </a:buClr>
              <a:buFont typeface="+mj-lt"/>
              <a:buAutoNum type="arabicPeriod"/>
            </a:pPr>
            <a:r>
              <a:rPr lang="en-US" sz="2400" b="1" dirty="0" smtClean="0">
                <a:solidFill>
                  <a:schemeClr val="tx1"/>
                </a:solidFill>
                <a:effectLst>
                  <a:outerShdw blurRad="38100" dist="38100" dir="2700000" algn="tl">
                    <a:srgbClr val="000000">
                      <a:alpha val="43137"/>
                    </a:srgbClr>
                  </a:outerShdw>
                </a:effectLst>
              </a:rPr>
              <a:t>Emotional </a:t>
            </a:r>
            <a:r>
              <a:rPr lang="en-US" sz="2400" b="1" dirty="0">
                <a:solidFill>
                  <a:schemeClr val="tx1"/>
                </a:solidFill>
                <a:effectLst>
                  <a:outerShdw blurRad="38100" dist="38100" dir="2700000" algn="tl">
                    <a:srgbClr val="000000">
                      <a:alpha val="43137"/>
                    </a:srgbClr>
                  </a:outerShdw>
                </a:effectLst>
              </a:rPr>
              <a:t>intelligence (EQ) skill 2: The ability to recognize and manage your emotions.</a:t>
            </a:r>
          </a:p>
          <a:p>
            <a:pPr marL="457200" indent="-457200" algn="just">
              <a:buClr>
                <a:schemeClr val="tx1"/>
              </a:buClr>
              <a:buFont typeface="+mj-lt"/>
              <a:buAutoNum type="arabicPeriod"/>
            </a:pPr>
            <a:r>
              <a:rPr lang="en-US" sz="2400" b="1" dirty="0">
                <a:solidFill>
                  <a:schemeClr val="tx1"/>
                </a:solidFill>
                <a:effectLst>
                  <a:outerShdw blurRad="38100" dist="38100" dir="2700000" algn="tl">
                    <a:srgbClr val="000000">
                      <a:alpha val="43137"/>
                    </a:srgbClr>
                  </a:outerShdw>
                </a:effectLst>
              </a:rPr>
              <a:t>Emotional intelligence (EQ) skill 3: The ability to connect with others using nonverbal communication.</a:t>
            </a:r>
          </a:p>
          <a:p>
            <a:pPr marL="457200" indent="-457200" algn="just">
              <a:buClr>
                <a:schemeClr val="tx1"/>
              </a:buClr>
              <a:buFont typeface="+mj-lt"/>
              <a:buAutoNum type="arabicPeriod"/>
            </a:pPr>
            <a:r>
              <a:rPr lang="en-US" sz="2400" b="1" dirty="0">
                <a:solidFill>
                  <a:schemeClr val="tx1"/>
                </a:solidFill>
                <a:effectLst>
                  <a:outerShdw blurRad="38100" dist="38100" dir="2700000" algn="tl">
                    <a:srgbClr val="000000">
                      <a:alpha val="43137"/>
                    </a:srgbClr>
                  </a:outerShdw>
                </a:effectLst>
              </a:rPr>
              <a:t>Emotional intelligence (EQ) skill 4: The ability to use humor and play to deal with challenges.</a:t>
            </a:r>
          </a:p>
          <a:p>
            <a:pPr marL="457200" indent="-457200" algn="just">
              <a:buClr>
                <a:schemeClr val="tx1"/>
              </a:buClr>
              <a:buFont typeface="+mj-lt"/>
              <a:buAutoNum type="arabicPeriod"/>
            </a:pPr>
            <a:r>
              <a:rPr lang="en-US" sz="2400" b="1" dirty="0">
                <a:solidFill>
                  <a:schemeClr val="tx1"/>
                </a:solidFill>
                <a:effectLst>
                  <a:outerShdw blurRad="38100" dist="38100" dir="2700000" algn="tl">
                    <a:srgbClr val="000000">
                      <a:alpha val="43137"/>
                    </a:srgbClr>
                  </a:outerShdw>
                </a:effectLst>
              </a:rPr>
              <a:t>Emotional intelligence (EQ) skill 5: The ability to resolve conflicts positively and with confidence.</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37994" y="1551480"/>
            <a:ext cx="3188244" cy="359208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32991032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38657" y="553792"/>
            <a:ext cx="8422785" cy="5716255"/>
          </a:xfrm>
        </p:spPr>
        <p:txBody>
          <a:bodyPr>
            <a:normAutofit fontScale="77500" lnSpcReduction="20000"/>
          </a:bodyPr>
          <a:lstStyle/>
          <a:p>
            <a:pPr marL="0" indent="0" algn="just">
              <a:buNone/>
            </a:pPr>
            <a:r>
              <a:rPr lang="en-US" sz="3500" b="1" dirty="0">
                <a:solidFill>
                  <a:srgbClr val="C00000"/>
                </a:solidFill>
                <a:effectLst>
                  <a:outerShdw blurRad="38100" dist="38100" dir="2700000" algn="tl">
                    <a:srgbClr val="000000">
                      <a:alpha val="43137"/>
                    </a:srgbClr>
                  </a:outerShdw>
                </a:effectLst>
              </a:rPr>
              <a:t>Emotional intelligence (EQ) skill 1: The ability to quickly reduce </a:t>
            </a:r>
            <a:r>
              <a:rPr lang="en-US" sz="3500" b="1" dirty="0" smtClean="0">
                <a:solidFill>
                  <a:srgbClr val="C00000"/>
                </a:solidFill>
                <a:effectLst>
                  <a:outerShdw blurRad="38100" dist="38100" dir="2700000" algn="tl">
                    <a:srgbClr val="000000">
                      <a:alpha val="43137"/>
                    </a:srgbClr>
                  </a:outerShdw>
                </a:effectLst>
              </a:rPr>
              <a:t>stress</a:t>
            </a:r>
          </a:p>
          <a:p>
            <a:pPr marL="0" indent="0" algn="just">
              <a:buNone/>
            </a:pPr>
            <a:r>
              <a:rPr lang="en-US" sz="3100" b="1" dirty="0">
                <a:solidFill>
                  <a:schemeClr val="tx1"/>
                </a:solidFill>
                <a:effectLst>
                  <a:outerShdw blurRad="38100" dist="38100" dir="2700000" algn="tl">
                    <a:srgbClr val="000000">
                      <a:alpha val="43137"/>
                    </a:srgbClr>
                  </a:outerShdw>
                </a:effectLst>
              </a:rPr>
              <a:t>Develop your stress busting skills by working through the following three steps:</a:t>
            </a:r>
          </a:p>
          <a:p>
            <a:pPr marL="514350" indent="-514350" algn="just">
              <a:buClr>
                <a:schemeClr val="tx1"/>
              </a:buClr>
              <a:buFont typeface="+mj-lt"/>
              <a:buAutoNum type="arabicPeriod"/>
            </a:pPr>
            <a:r>
              <a:rPr lang="en-US" sz="2900" b="1" dirty="0" smtClean="0">
                <a:solidFill>
                  <a:srgbClr val="C00000"/>
                </a:solidFill>
                <a:effectLst>
                  <a:outerShdw blurRad="38100" dist="38100" dir="2700000" algn="tl">
                    <a:srgbClr val="000000">
                      <a:alpha val="43137"/>
                    </a:srgbClr>
                  </a:outerShdw>
                </a:effectLst>
              </a:rPr>
              <a:t>Realize </a:t>
            </a:r>
            <a:r>
              <a:rPr lang="en-US" sz="2900" b="1" dirty="0">
                <a:solidFill>
                  <a:srgbClr val="C00000"/>
                </a:solidFill>
                <a:effectLst>
                  <a:outerShdw blurRad="38100" dist="38100" dir="2700000" algn="tl">
                    <a:srgbClr val="000000">
                      <a:alpha val="43137"/>
                    </a:srgbClr>
                  </a:outerShdw>
                </a:effectLst>
              </a:rPr>
              <a:t>when you’re </a:t>
            </a:r>
            <a:r>
              <a:rPr lang="en-US" sz="2900" b="1" dirty="0" smtClean="0">
                <a:solidFill>
                  <a:srgbClr val="C00000"/>
                </a:solidFill>
                <a:effectLst>
                  <a:outerShdw blurRad="38100" dist="38100" dir="2700000" algn="tl">
                    <a:srgbClr val="000000">
                      <a:alpha val="43137"/>
                    </a:srgbClr>
                  </a:outerShdw>
                </a:effectLst>
              </a:rPr>
              <a:t>stressed: </a:t>
            </a:r>
            <a:r>
              <a:rPr lang="en-US" sz="2900" b="1" dirty="0" smtClean="0">
                <a:solidFill>
                  <a:schemeClr val="tx1"/>
                </a:solidFill>
                <a:effectLst>
                  <a:outerShdw blurRad="38100" dist="38100" dir="2700000" algn="tl">
                    <a:srgbClr val="000000">
                      <a:alpha val="43137"/>
                    </a:srgbClr>
                  </a:outerShdw>
                </a:effectLst>
              </a:rPr>
              <a:t>The </a:t>
            </a:r>
            <a:r>
              <a:rPr lang="en-US" sz="2900" b="1" dirty="0">
                <a:solidFill>
                  <a:schemeClr val="tx1"/>
                </a:solidFill>
                <a:effectLst>
                  <a:outerShdw blurRad="38100" dist="38100" dir="2700000" algn="tl">
                    <a:srgbClr val="000000">
                      <a:alpha val="43137"/>
                    </a:srgbClr>
                  </a:outerShdw>
                </a:effectLst>
              </a:rPr>
              <a:t>first step to reducing stress is recognizing what stress feels like. How does your body feel when you’re stressed? Are your muscles or stomach tight or sore? Are your hands clenched? Is your breath shallow? Being aware of your physical response to stress will help regulate tension when it occurs.</a:t>
            </a:r>
          </a:p>
          <a:p>
            <a:pPr marL="514350" indent="-514350" algn="just">
              <a:buClr>
                <a:schemeClr val="tx1"/>
              </a:buClr>
              <a:buFont typeface="+mj-lt"/>
              <a:buAutoNum type="arabicPeriod"/>
            </a:pPr>
            <a:r>
              <a:rPr lang="en-US" sz="2900" b="1" dirty="0">
                <a:solidFill>
                  <a:srgbClr val="C00000"/>
                </a:solidFill>
                <a:effectLst>
                  <a:outerShdw blurRad="38100" dist="38100" dir="2700000" algn="tl">
                    <a:srgbClr val="000000">
                      <a:alpha val="43137"/>
                    </a:srgbClr>
                  </a:outerShdw>
                </a:effectLst>
              </a:rPr>
              <a:t>Identify your stress </a:t>
            </a:r>
            <a:r>
              <a:rPr lang="en-US" sz="2900" b="1" dirty="0" smtClean="0">
                <a:solidFill>
                  <a:srgbClr val="C00000"/>
                </a:solidFill>
                <a:effectLst>
                  <a:outerShdw blurRad="38100" dist="38100" dir="2700000" algn="tl">
                    <a:srgbClr val="000000">
                      <a:alpha val="43137"/>
                    </a:srgbClr>
                  </a:outerShdw>
                </a:effectLst>
              </a:rPr>
              <a:t>response: </a:t>
            </a:r>
            <a:r>
              <a:rPr lang="en-US" sz="2900" b="1" dirty="0" smtClean="0">
                <a:solidFill>
                  <a:schemeClr val="tx1"/>
                </a:solidFill>
                <a:effectLst>
                  <a:outerShdw blurRad="38100" dist="38100" dir="2700000" algn="tl">
                    <a:srgbClr val="000000">
                      <a:alpha val="43137"/>
                    </a:srgbClr>
                  </a:outerShdw>
                </a:effectLst>
              </a:rPr>
              <a:t>Everyone </a:t>
            </a:r>
            <a:r>
              <a:rPr lang="en-US" sz="2900" b="1" dirty="0">
                <a:solidFill>
                  <a:schemeClr val="tx1"/>
                </a:solidFill>
                <a:effectLst>
                  <a:outerShdw blurRad="38100" dist="38100" dir="2700000" algn="tl">
                    <a:srgbClr val="000000">
                      <a:alpha val="43137"/>
                    </a:srgbClr>
                  </a:outerShdw>
                </a:effectLst>
              </a:rPr>
              <a:t>reacts differently to stress. If you tend to become angry or agitated under stress, you will respond best to stress relief activities that quiet you down. If you tend to become depressed or withdrawn, you will respond best to stress relief activities that are stimulating. If you tend to freeze—speeding up in some ways while slowing down in others—you need stress relief activities that provide both comfort and stimulation</a:t>
            </a:r>
            <a:r>
              <a:rPr lang="en-US" sz="2900" b="1" dirty="0" smtClean="0">
                <a:solidFill>
                  <a:schemeClr val="tx1"/>
                </a:solidFill>
                <a:effectLst>
                  <a:outerShdw blurRad="38100" dist="38100" dir="2700000" algn="tl">
                    <a:srgbClr val="000000">
                      <a:alpha val="43137"/>
                    </a:srgbClr>
                  </a:outerShdw>
                </a:effectLst>
              </a:rPr>
              <a:t>.</a:t>
            </a:r>
            <a:endParaRPr lang="en-US" sz="2900" b="1" dirty="0">
              <a:solidFill>
                <a:schemeClr val="tx1"/>
              </a:solidFill>
              <a:effectLst>
                <a:outerShdw blurRad="38100" dist="38100" dir="2700000" algn="tl">
                  <a:srgbClr val="000000">
                    <a:alpha val="43137"/>
                  </a:srgbClr>
                </a:outerShdw>
              </a:effectLst>
            </a:endParaRPr>
          </a:p>
        </p:txBody>
      </p:sp>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50761" y="1471609"/>
            <a:ext cx="2692758" cy="1974689"/>
          </a:xfrm>
          <a:prstGeom prst="rect">
            <a:avLst/>
          </a:prstGeom>
          <a:ln>
            <a:noFill/>
          </a:ln>
          <a:effectLst>
            <a:outerShdw blurRad="190500" algn="tl" rotWithShape="0">
              <a:srgbClr val="000000">
                <a:alpha val="70000"/>
              </a:srgbClr>
            </a:outerShdw>
          </a:effectLst>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83967" y="3661893"/>
            <a:ext cx="2226346" cy="228015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40543705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51536" y="489397"/>
            <a:ext cx="8178087" cy="5716255"/>
          </a:xfrm>
        </p:spPr>
        <p:txBody>
          <a:bodyPr>
            <a:normAutofit/>
          </a:bodyPr>
          <a:lstStyle/>
          <a:p>
            <a:pPr marL="0" indent="0" algn="just">
              <a:buNone/>
            </a:pPr>
            <a:r>
              <a:rPr lang="en-US" sz="2700" b="1" dirty="0">
                <a:solidFill>
                  <a:srgbClr val="C00000"/>
                </a:solidFill>
                <a:effectLst>
                  <a:outerShdw blurRad="38100" dist="38100" dir="2700000" algn="tl">
                    <a:srgbClr val="000000">
                      <a:alpha val="43137"/>
                    </a:srgbClr>
                  </a:outerShdw>
                </a:effectLst>
              </a:rPr>
              <a:t>Emotional intelligence (EQ) skill 1: The ability to quickly reduce </a:t>
            </a:r>
            <a:r>
              <a:rPr lang="en-US" sz="2700" b="1" dirty="0" smtClean="0">
                <a:solidFill>
                  <a:srgbClr val="C00000"/>
                </a:solidFill>
                <a:effectLst>
                  <a:outerShdw blurRad="38100" dist="38100" dir="2700000" algn="tl">
                    <a:srgbClr val="000000">
                      <a:alpha val="43137"/>
                    </a:srgbClr>
                  </a:outerShdw>
                </a:effectLst>
              </a:rPr>
              <a:t>stress</a:t>
            </a:r>
            <a:r>
              <a:rPr lang="en-US" sz="2700" b="1" dirty="0">
                <a:solidFill>
                  <a:srgbClr val="C00000"/>
                </a:solidFill>
                <a:effectLst>
                  <a:outerShdw blurRad="38100" dist="38100" dir="2700000" algn="tl">
                    <a:srgbClr val="000000">
                      <a:alpha val="43137"/>
                    </a:srgbClr>
                  </a:outerShdw>
                </a:effectLst>
              </a:rPr>
              <a:t> </a:t>
            </a:r>
            <a:r>
              <a:rPr lang="en-US" sz="2700" b="1" dirty="0" smtClean="0">
                <a:solidFill>
                  <a:srgbClr val="C00000"/>
                </a:solidFill>
                <a:effectLst>
                  <a:outerShdw blurRad="38100" dist="38100" dir="2700000" algn="tl">
                    <a:srgbClr val="000000">
                      <a:alpha val="43137"/>
                    </a:srgbClr>
                  </a:outerShdw>
                </a:effectLst>
              </a:rPr>
              <a:t>(continued…)</a:t>
            </a:r>
          </a:p>
          <a:p>
            <a:pPr marL="514350" indent="-514350" algn="just">
              <a:buClr>
                <a:schemeClr val="tx1"/>
              </a:buClr>
              <a:buFont typeface="+mj-lt"/>
              <a:buAutoNum type="arabicPeriod" startAt="3"/>
            </a:pPr>
            <a:r>
              <a:rPr lang="en-US" sz="2400" b="1" dirty="0">
                <a:solidFill>
                  <a:srgbClr val="C00000"/>
                </a:solidFill>
                <a:effectLst>
                  <a:outerShdw blurRad="38100" dist="38100" dir="2700000" algn="tl">
                    <a:srgbClr val="000000">
                      <a:alpha val="43137"/>
                    </a:srgbClr>
                  </a:outerShdw>
                </a:effectLst>
              </a:rPr>
              <a:t>Discover the stress-busting techniques that work for </a:t>
            </a:r>
            <a:r>
              <a:rPr lang="en-US" sz="2400" b="1" dirty="0" smtClean="0">
                <a:solidFill>
                  <a:srgbClr val="C00000"/>
                </a:solidFill>
                <a:effectLst>
                  <a:outerShdw blurRad="38100" dist="38100" dir="2700000" algn="tl">
                    <a:srgbClr val="000000">
                      <a:alpha val="43137"/>
                    </a:srgbClr>
                  </a:outerShdw>
                </a:effectLst>
              </a:rPr>
              <a:t>you: </a:t>
            </a:r>
            <a:r>
              <a:rPr lang="en-US" sz="2400" b="1" dirty="0" smtClean="0">
                <a:solidFill>
                  <a:schemeClr val="tx1"/>
                </a:solidFill>
                <a:effectLst>
                  <a:outerShdw blurRad="38100" dist="38100" dir="2700000" algn="tl">
                    <a:srgbClr val="000000">
                      <a:alpha val="43137"/>
                    </a:srgbClr>
                  </a:outerShdw>
                </a:effectLst>
              </a:rPr>
              <a:t>The </a:t>
            </a:r>
            <a:r>
              <a:rPr lang="en-US" sz="2400" b="1" dirty="0">
                <a:solidFill>
                  <a:schemeClr val="tx1"/>
                </a:solidFill>
                <a:effectLst>
                  <a:outerShdw blurRad="38100" dist="38100" dir="2700000" algn="tl">
                    <a:srgbClr val="000000">
                      <a:alpha val="43137"/>
                    </a:srgbClr>
                  </a:outerShdw>
                </a:effectLst>
              </a:rPr>
              <a:t>best way to reduce stress quickly is by engaging one or more of your senses: sight, sound, smell, taste, and touch. Each person responds differently to sensory input, so you need to find things that are soothing and/or energizing to you. </a:t>
            </a:r>
            <a:endParaRPr lang="en-US" sz="2400" b="1" dirty="0" smtClean="0">
              <a:solidFill>
                <a:schemeClr val="tx1"/>
              </a:solidFill>
              <a:effectLst>
                <a:outerShdw blurRad="38100" dist="38100" dir="2700000" algn="tl">
                  <a:srgbClr val="000000">
                    <a:alpha val="43137"/>
                  </a:srgbClr>
                </a:outerShdw>
              </a:effectLst>
            </a:endParaRPr>
          </a:p>
          <a:p>
            <a:pPr marL="0" indent="0" algn="just">
              <a:buClr>
                <a:schemeClr val="tx1"/>
              </a:buClr>
              <a:buNone/>
            </a:pPr>
            <a:r>
              <a:rPr lang="en-US" sz="2400" b="1" dirty="0">
                <a:solidFill>
                  <a:schemeClr val="tx1"/>
                </a:solidFill>
                <a:effectLst>
                  <a:outerShdw blurRad="38100" dist="38100" dir="2700000" algn="tl">
                    <a:srgbClr val="000000">
                      <a:alpha val="43137"/>
                    </a:srgbClr>
                  </a:outerShdw>
                </a:effectLst>
              </a:rPr>
              <a:t>	</a:t>
            </a:r>
            <a:r>
              <a:rPr lang="en-US" sz="2400" b="1" dirty="0" smtClean="0">
                <a:solidFill>
                  <a:schemeClr val="tx1"/>
                </a:solidFill>
                <a:effectLst>
                  <a:outerShdw blurRad="38100" dist="38100" dir="2700000" algn="tl">
                    <a:srgbClr val="000000">
                      <a:alpha val="43137"/>
                    </a:srgbClr>
                  </a:outerShdw>
                </a:effectLst>
              </a:rPr>
              <a:t>For </a:t>
            </a:r>
            <a:r>
              <a:rPr lang="en-US" sz="2400" b="1" dirty="0">
                <a:solidFill>
                  <a:schemeClr val="tx1"/>
                </a:solidFill>
                <a:effectLst>
                  <a:outerShdw blurRad="38100" dist="38100" dir="2700000" algn="tl">
                    <a:srgbClr val="000000">
                      <a:alpha val="43137"/>
                    </a:srgbClr>
                  </a:outerShdw>
                </a:effectLst>
              </a:rPr>
              <a:t>example, if you’re a visual person you can </a:t>
            </a:r>
            <a:r>
              <a:rPr lang="en-US" sz="2400" b="1" dirty="0" smtClean="0">
                <a:solidFill>
                  <a:schemeClr val="tx1"/>
                </a:solidFill>
                <a:effectLst>
                  <a:outerShdw blurRad="38100" dist="38100" dir="2700000" algn="tl">
                    <a:srgbClr val="000000">
                      <a:alpha val="43137"/>
                    </a:srgbClr>
                  </a:outerShdw>
                </a:effectLst>
              </a:rPr>
              <a:t>relieve 	stress by surrounding </a:t>
            </a:r>
            <a:r>
              <a:rPr lang="en-US" sz="2400" b="1" dirty="0">
                <a:solidFill>
                  <a:schemeClr val="tx1"/>
                </a:solidFill>
                <a:effectLst>
                  <a:outerShdw blurRad="38100" dist="38100" dir="2700000" algn="tl">
                    <a:srgbClr val="000000">
                      <a:alpha val="43137"/>
                    </a:srgbClr>
                  </a:outerShdw>
                </a:effectLst>
              </a:rPr>
              <a:t>yourself with </a:t>
            </a:r>
            <a:r>
              <a:rPr lang="en-US" sz="2400" b="1" dirty="0" smtClean="0">
                <a:solidFill>
                  <a:schemeClr val="tx1"/>
                </a:solidFill>
                <a:effectLst>
                  <a:outerShdw blurRad="38100" dist="38100" dir="2700000" algn="tl">
                    <a:srgbClr val="000000">
                      <a:alpha val="43137"/>
                    </a:srgbClr>
                  </a:outerShdw>
                </a:effectLst>
              </a:rPr>
              <a:t>uplifting 	images</a:t>
            </a:r>
            <a:r>
              <a:rPr lang="en-US" sz="2400" b="1" dirty="0">
                <a:solidFill>
                  <a:schemeClr val="tx1"/>
                </a:solidFill>
                <a:effectLst>
                  <a:outerShdw blurRad="38100" dist="38100" dir="2700000" algn="tl">
                    <a:srgbClr val="000000">
                      <a:alpha val="43137"/>
                    </a:srgbClr>
                  </a:outerShdw>
                </a:effectLst>
              </a:rPr>
              <a:t>. If you respond more to </a:t>
            </a:r>
            <a:r>
              <a:rPr lang="en-US" sz="2400" b="1" dirty="0" smtClean="0">
                <a:solidFill>
                  <a:schemeClr val="tx1"/>
                </a:solidFill>
                <a:effectLst>
                  <a:outerShdw blurRad="38100" dist="38100" dir="2700000" algn="tl">
                    <a:srgbClr val="000000">
                      <a:alpha val="43137"/>
                    </a:srgbClr>
                  </a:outerShdw>
                </a:effectLst>
              </a:rPr>
              <a:t>sound</a:t>
            </a:r>
            <a:r>
              <a:rPr lang="en-US" sz="2400" b="1" dirty="0">
                <a:solidFill>
                  <a:schemeClr val="tx1"/>
                </a:solidFill>
                <a:effectLst>
                  <a:outerShdw blurRad="38100" dist="38100" dir="2700000" algn="tl">
                    <a:srgbClr val="000000">
                      <a:alpha val="43137"/>
                    </a:srgbClr>
                  </a:outerShdw>
                </a:effectLst>
              </a:rPr>
              <a:t>, you may find </a:t>
            </a:r>
            <a:r>
              <a:rPr lang="en-US" sz="2400" b="1" dirty="0" smtClean="0">
                <a:solidFill>
                  <a:schemeClr val="tx1"/>
                </a:solidFill>
                <a:effectLst>
                  <a:outerShdw blurRad="38100" dist="38100" dir="2700000" algn="tl">
                    <a:srgbClr val="000000">
                      <a:alpha val="43137"/>
                    </a:srgbClr>
                  </a:outerShdw>
                </a:effectLst>
              </a:rPr>
              <a:t>	a </a:t>
            </a:r>
            <a:r>
              <a:rPr lang="en-US" sz="2400" b="1" dirty="0">
                <a:solidFill>
                  <a:schemeClr val="tx1"/>
                </a:solidFill>
                <a:effectLst>
                  <a:outerShdw blurRad="38100" dist="38100" dir="2700000" algn="tl">
                    <a:srgbClr val="000000">
                      <a:alpha val="43137"/>
                    </a:srgbClr>
                  </a:outerShdw>
                </a:effectLst>
              </a:rPr>
              <a:t>wind chime, a favorite </a:t>
            </a:r>
            <a:r>
              <a:rPr lang="en-US" sz="2400" b="1" dirty="0" smtClean="0">
                <a:solidFill>
                  <a:schemeClr val="tx1"/>
                </a:solidFill>
                <a:effectLst>
                  <a:outerShdw blurRad="38100" dist="38100" dir="2700000" algn="tl">
                    <a:srgbClr val="000000">
                      <a:alpha val="43137"/>
                    </a:srgbClr>
                  </a:outerShdw>
                </a:effectLst>
              </a:rPr>
              <a:t>piece </a:t>
            </a:r>
            <a:r>
              <a:rPr lang="en-US" sz="2400" b="1" dirty="0">
                <a:solidFill>
                  <a:schemeClr val="tx1"/>
                </a:solidFill>
                <a:effectLst>
                  <a:outerShdw blurRad="38100" dist="38100" dir="2700000" algn="tl">
                    <a:srgbClr val="000000">
                      <a:alpha val="43137"/>
                    </a:srgbClr>
                  </a:outerShdw>
                </a:effectLst>
              </a:rPr>
              <a:t>of music, or the sound </a:t>
            </a:r>
            <a:r>
              <a:rPr lang="en-US" sz="2400" b="1" dirty="0" smtClean="0">
                <a:solidFill>
                  <a:schemeClr val="tx1"/>
                </a:solidFill>
                <a:effectLst>
                  <a:outerShdw blurRad="38100" dist="38100" dir="2700000" algn="tl">
                    <a:srgbClr val="000000">
                      <a:alpha val="43137"/>
                    </a:srgbClr>
                  </a:outerShdw>
                </a:effectLst>
              </a:rPr>
              <a:t>	of </a:t>
            </a:r>
            <a:r>
              <a:rPr lang="en-US" sz="2400" b="1" dirty="0">
                <a:solidFill>
                  <a:schemeClr val="tx1"/>
                </a:solidFill>
                <a:effectLst>
                  <a:outerShdw blurRad="38100" dist="38100" dir="2700000" algn="tl">
                    <a:srgbClr val="000000">
                      <a:alpha val="43137"/>
                    </a:srgbClr>
                  </a:outerShdw>
                </a:effectLst>
              </a:rPr>
              <a:t>a water </a:t>
            </a:r>
            <a:r>
              <a:rPr lang="en-US" sz="2400" b="1" dirty="0" smtClean="0">
                <a:solidFill>
                  <a:schemeClr val="tx1"/>
                </a:solidFill>
                <a:effectLst>
                  <a:outerShdw blurRad="38100" dist="38100" dir="2700000" algn="tl">
                    <a:srgbClr val="000000">
                      <a:alpha val="43137"/>
                    </a:srgbClr>
                  </a:outerShdw>
                </a:effectLst>
              </a:rPr>
              <a:t>fountain </a:t>
            </a:r>
            <a:r>
              <a:rPr lang="en-US" sz="2400" b="1" dirty="0">
                <a:solidFill>
                  <a:schemeClr val="tx1"/>
                </a:solidFill>
                <a:effectLst>
                  <a:outerShdw blurRad="38100" dist="38100" dir="2700000" algn="tl">
                    <a:srgbClr val="000000">
                      <a:alpha val="43137"/>
                    </a:srgbClr>
                  </a:outerShdw>
                </a:effectLst>
              </a:rPr>
              <a:t>helps to quickly reduce your </a:t>
            </a:r>
            <a:r>
              <a:rPr lang="en-US" sz="2400" b="1" dirty="0" smtClean="0">
                <a:solidFill>
                  <a:schemeClr val="tx1"/>
                </a:solidFill>
                <a:effectLst>
                  <a:outerShdw blurRad="38100" dist="38100" dir="2700000" algn="tl">
                    <a:srgbClr val="000000">
                      <a:alpha val="43137"/>
                    </a:srgbClr>
                  </a:outerShdw>
                </a:effectLst>
              </a:rPr>
              <a:t>	stress 	levels</a:t>
            </a:r>
            <a:r>
              <a:rPr lang="en-US" sz="2400" b="1" dirty="0">
                <a:solidFill>
                  <a:schemeClr val="tx1"/>
                </a:solidFill>
                <a:effectLst>
                  <a:outerShdw blurRad="38100" dist="38100" dir="2700000" algn="tl">
                    <a:srgbClr val="000000">
                      <a:alpha val="43137"/>
                    </a:srgbClr>
                  </a:outerShdw>
                </a:effectLst>
              </a:rPr>
              <a:t>.</a:t>
            </a:r>
          </a:p>
        </p:txBody>
      </p:sp>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29711" y="2253803"/>
            <a:ext cx="2594489" cy="259448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21458756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5779" y="489397"/>
            <a:ext cx="7933388" cy="6220497"/>
          </a:xfrm>
        </p:spPr>
        <p:txBody>
          <a:bodyPr>
            <a:normAutofit fontScale="77500" lnSpcReduction="20000"/>
          </a:bodyPr>
          <a:lstStyle/>
          <a:p>
            <a:pPr marL="0" indent="0" algn="just">
              <a:buNone/>
            </a:pPr>
            <a:r>
              <a:rPr lang="en-US" sz="3500" b="1" dirty="0">
                <a:solidFill>
                  <a:srgbClr val="C00000"/>
                </a:solidFill>
                <a:effectLst>
                  <a:outerShdw blurRad="38100" dist="38100" dir="2700000" algn="tl">
                    <a:srgbClr val="000000">
                      <a:alpha val="43137"/>
                    </a:srgbClr>
                  </a:outerShdw>
                </a:effectLst>
              </a:rPr>
              <a:t>Emotional intelligence (EQ) skill </a:t>
            </a:r>
            <a:r>
              <a:rPr lang="en-US" sz="3500" b="1" dirty="0" smtClean="0">
                <a:solidFill>
                  <a:srgbClr val="C00000"/>
                </a:solidFill>
                <a:effectLst>
                  <a:outerShdw blurRad="38100" dist="38100" dir="2700000" algn="tl">
                    <a:srgbClr val="000000">
                      <a:alpha val="43137"/>
                    </a:srgbClr>
                  </a:outerShdw>
                </a:effectLst>
              </a:rPr>
              <a:t>2: </a:t>
            </a:r>
            <a:r>
              <a:rPr lang="en-US" sz="3500" b="1" dirty="0">
                <a:solidFill>
                  <a:srgbClr val="C00000"/>
                </a:solidFill>
                <a:effectLst>
                  <a:outerShdw blurRad="38100" dist="38100" dir="2700000" algn="tl">
                    <a:srgbClr val="000000">
                      <a:alpha val="43137"/>
                    </a:srgbClr>
                  </a:outerShdw>
                </a:effectLst>
              </a:rPr>
              <a:t>The ability to recognize and manage your </a:t>
            </a:r>
            <a:r>
              <a:rPr lang="en-US" sz="3500" b="1" dirty="0" smtClean="0">
                <a:solidFill>
                  <a:srgbClr val="C00000"/>
                </a:solidFill>
                <a:effectLst>
                  <a:outerShdw blurRad="38100" dist="38100" dir="2700000" algn="tl">
                    <a:srgbClr val="000000">
                      <a:alpha val="43137"/>
                    </a:srgbClr>
                  </a:outerShdw>
                </a:effectLst>
              </a:rPr>
              <a:t>emotions</a:t>
            </a:r>
          </a:p>
          <a:p>
            <a:pPr marL="0" indent="0" algn="just">
              <a:buNone/>
            </a:pPr>
            <a:r>
              <a:rPr lang="en-US" sz="2700" b="1" dirty="0" smtClean="0">
                <a:solidFill>
                  <a:schemeClr val="tx1"/>
                </a:solidFill>
                <a:effectLst>
                  <a:outerShdw blurRad="38100" dist="38100" dir="2700000" algn="tl">
                    <a:srgbClr val="000000">
                      <a:alpha val="43137"/>
                    </a:srgbClr>
                  </a:outerShdw>
                </a:effectLst>
              </a:rPr>
              <a:t>Many </a:t>
            </a:r>
            <a:r>
              <a:rPr lang="en-US" sz="2700" b="1" dirty="0">
                <a:solidFill>
                  <a:schemeClr val="tx1"/>
                </a:solidFill>
                <a:effectLst>
                  <a:outerShdw blurRad="38100" dist="38100" dir="2700000" algn="tl">
                    <a:srgbClr val="000000">
                      <a:alpha val="43137"/>
                    </a:srgbClr>
                  </a:outerShdw>
                </a:effectLst>
              </a:rPr>
              <a:t>people are disconnected from their emotions–especially strong core emotions such as anger, sadness, fear, and joy. This may be the result of negative childhood experiences that taught you to try to shut off your feelings. </a:t>
            </a:r>
            <a:r>
              <a:rPr lang="en-US" sz="2700" b="1" dirty="0" smtClean="0">
                <a:solidFill>
                  <a:schemeClr val="tx1"/>
                </a:solidFill>
                <a:effectLst>
                  <a:outerShdw blurRad="38100" dist="38100" dir="2700000" algn="tl">
                    <a:srgbClr val="000000">
                      <a:alpha val="43137"/>
                    </a:srgbClr>
                  </a:outerShdw>
                </a:effectLst>
              </a:rPr>
              <a:t>Unfortunately</a:t>
            </a:r>
            <a:r>
              <a:rPr lang="en-US" sz="2700" b="1" dirty="0">
                <a:solidFill>
                  <a:schemeClr val="tx1"/>
                </a:solidFill>
                <a:effectLst>
                  <a:outerShdw blurRad="38100" dist="38100" dir="2700000" algn="tl">
                    <a:srgbClr val="000000">
                      <a:alpha val="43137"/>
                    </a:srgbClr>
                  </a:outerShdw>
                </a:effectLst>
              </a:rPr>
              <a:t>, without emotional awareness, we are unable to fully understand our own motivations and needs, or to communicate effectively with others.</a:t>
            </a:r>
          </a:p>
          <a:p>
            <a:pPr marL="0" indent="0" algn="just">
              <a:buNone/>
            </a:pPr>
            <a:r>
              <a:rPr lang="en-US" sz="2700" b="1" dirty="0" smtClean="0">
                <a:solidFill>
                  <a:schemeClr val="tx1"/>
                </a:solidFill>
                <a:effectLst>
                  <a:outerShdw blurRad="38100" dist="38100" dir="2700000" algn="tl">
                    <a:srgbClr val="000000">
                      <a:alpha val="43137"/>
                    </a:srgbClr>
                  </a:outerShdw>
                </a:effectLst>
              </a:rPr>
              <a:t>What </a:t>
            </a:r>
            <a:r>
              <a:rPr lang="en-US" sz="2700" b="1" dirty="0">
                <a:solidFill>
                  <a:schemeClr val="tx1"/>
                </a:solidFill>
                <a:effectLst>
                  <a:outerShdw blurRad="38100" dist="38100" dir="2700000" algn="tl">
                    <a:srgbClr val="000000">
                      <a:alpha val="43137"/>
                    </a:srgbClr>
                  </a:outerShdw>
                </a:effectLst>
              </a:rPr>
              <a:t>kind of a relationship do you have with your emotions?</a:t>
            </a:r>
          </a:p>
          <a:p>
            <a:pPr marL="1017270" lvl="1" indent="-514350" algn="just">
              <a:buClr>
                <a:schemeClr val="tx1"/>
              </a:buClr>
              <a:buFont typeface="+mj-lt"/>
              <a:buAutoNum type="arabicPeriod"/>
            </a:pPr>
            <a:r>
              <a:rPr lang="en-US" sz="2600" b="1" dirty="0">
                <a:solidFill>
                  <a:schemeClr val="tx1"/>
                </a:solidFill>
                <a:effectLst>
                  <a:outerShdw blurRad="38100" dist="38100" dir="2700000" algn="tl">
                    <a:srgbClr val="000000">
                      <a:alpha val="43137"/>
                    </a:srgbClr>
                  </a:outerShdw>
                </a:effectLst>
              </a:rPr>
              <a:t>Do you experience feelings that flow, encountering one emotion after another as your experiences change from moment to moment?</a:t>
            </a:r>
          </a:p>
          <a:p>
            <a:pPr marL="1017270" lvl="1" indent="-514350" algn="just">
              <a:buClr>
                <a:schemeClr val="tx1"/>
              </a:buClr>
              <a:buFont typeface="+mj-lt"/>
              <a:buAutoNum type="arabicPeriod"/>
            </a:pPr>
            <a:r>
              <a:rPr lang="en-US" sz="2600" b="1" dirty="0">
                <a:solidFill>
                  <a:schemeClr val="tx1"/>
                </a:solidFill>
                <a:effectLst>
                  <a:outerShdw blurRad="38100" dist="38100" dir="2700000" algn="tl">
                    <a:srgbClr val="000000">
                      <a:alpha val="43137"/>
                    </a:srgbClr>
                  </a:outerShdw>
                </a:effectLst>
              </a:rPr>
              <a:t>Are your emotions accompanied by physical sensations that you experience in places like your stomach or chest?</a:t>
            </a:r>
          </a:p>
          <a:p>
            <a:pPr marL="1017270" lvl="1" indent="-514350" algn="just">
              <a:buClr>
                <a:schemeClr val="tx1"/>
              </a:buClr>
              <a:buFont typeface="+mj-lt"/>
              <a:buAutoNum type="arabicPeriod"/>
            </a:pPr>
            <a:r>
              <a:rPr lang="en-US" sz="2600" b="1" dirty="0">
                <a:solidFill>
                  <a:schemeClr val="tx1"/>
                </a:solidFill>
                <a:effectLst>
                  <a:outerShdw blurRad="38100" dist="38100" dir="2700000" algn="tl">
                    <a:srgbClr val="000000">
                      <a:alpha val="43137"/>
                    </a:srgbClr>
                  </a:outerShdw>
                </a:effectLst>
              </a:rPr>
              <a:t>Do you experience discrete feelings and emotions, such as anger, sadness, fear, joy, each of which is evident in subtle facial expressions?</a:t>
            </a:r>
          </a:p>
          <a:p>
            <a:pPr marL="1017270" lvl="1" indent="-514350" algn="just">
              <a:buClr>
                <a:schemeClr val="tx1"/>
              </a:buClr>
              <a:buFont typeface="+mj-lt"/>
              <a:buAutoNum type="arabicPeriod"/>
            </a:pPr>
            <a:r>
              <a:rPr lang="en-US" sz="2600" b="1" dirty="0">
                <a:solidFill>
                  <a:schemeClr val="tx1"/>
                </a:solidFill>
                <a:effectLst>
                  <a:outerShdw blurRad="38100" dist="38100" dir="2700000" algn="tl">
                    <a:srgbClr val="000000">
                      <a:alpha val="43137"/>
                    </a:srgbClr>
                  </a:outerShdw>
                </a:effectLst>
              </a:rPr>
              <a:t>Can you experience intense feelings that are strong enough to capture both your attention and that of others?</a:t>
            </a:r>
          </a:p>
          <a:p>
            <a:pPr marL="1017270" lvl="1" indent="-514350" algn="just">
              <a:buClr>
                <a:schemeClr val="tx1"/>
              </a:buClr>
              <a:buFont typeface="+mj-lt"/>
              <a:buAutoNum type="arabicPeriod"/>
            </a:pPr>
            <a:r>
              <a:rPr lang="en-US" sz="2600" b="1" dirty="0">
                <a:solidFill>
                  <a:schemeClr val="tx1"/>
                </a:solidFill>
                <a:effectLst>
                  <a:outerShdw blurRad="38100" dist="38100" dir="2700000" algn="tl">
                    <a:srgbClr val="000000">
                      <a:alpha val="43137"/>
                    </a:srgbClr>
                  </a:outerShdw>
                </a:effectLst>
              </a:rPr>
              <a:t>Do you pay attention to your emotions? Do they factor into your decision making?</a:t>
            </a:r>
          </a:p>
        </p:txBody>
      </p:sp>
      <p:pic>
        <p:nvPicPr>
          <p:cNvPr id="2" name="Picture 1"/>
          <p:cNvPicPr>
            <a:picLocks noChangeAspect="1"/>
          </p:cNvPicPr>
          <p:nvPr/>
        </p:nvPicPr>
        <p:blipFill rotWithShape="1">
          <a:blip r:embed="rId2">
            <a:extLst>
              <a:ext uri="{28A0092B-C50C-407E-A947-70E740481C1C}">
                <a14:useLocalDpi xmlns:a14="http://schemas.microsoft.com/office/drawing/2010/main" xmlns="" val="0"/>
              </a:ext>
            </a:extLst>
          </a:blip>
          <a:srcRect b="4952"/>
          <a:stretch/>
        </p:blipFill>
        <p:spPr>
          <a:xfrm>
            <a:off x="399247" y="1891441"/>
            <a:ext cx="2479652" cy="3247230"/>
          </a:xfrm>
          <a:prstGeom prst="rect">
            <a:avLst/>
          </a:prstGeom>
        </p:spPr>
      </p:pic>
    </p:spTree>
    <p:extLst>
      <p:ext uri="{BB962C8B-B14F-4D97-AF65-F5344CB8AC3E}">
        <p14:creationId xmlns:p14="http://schemas.microsoft.com/office/powerpoint/2010/main" xmlns="" val="40016745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51536" y="682580"/>
            <a:ext cx="8281117" cy="6420119"/>
          </a:xfrm>
        </p:spPr>
        <p:txBody>
          <a:bodyPr>
            <a:normAutofit/>
          </a:bodyPr>
          <a:lstStyle/>
          <a:p>
            <a:pPr marL="0" indent="0" algn="just">
              <a:buNone/>
            </a:pPr>
            <a:r>
              <a:rPr lang="en-US" sz="2300" b="1" dirty="0">
                <a:solidFill>
                  <a:srgbClr val="C00000"/>
                </a:solidFill>
                <a:effectLst>
                  <a:outerShdw blurRad="38100" dist="38100" dir="2700000" algn="tl">
                    <a:srgbClr val="000000">
                      <a:alpha val="43137"/>
                    </a:srgbClr>
                  </a:outerShdw>
                </a:effectLst>
              </a:rPr>
              <a:t>Emotional intelligence (EQ) skill 3: The ability to connect with others using nonverbal </a:t>
            </a:r>
            <a:r>
              <a:rPr lang="en-US" sz="2300" b="1" dirty="0" smtClean="0">
                <a:solidFill>
                  <a:srgbClr val="C00000"/>
                </a:solidFill>
                <a:effectLst>
                  <a:outerShdw blurRad="38100" dist="38100" dir="2700000" algn="tl">
                    <a:srgbClr val="000000">
                      <a:alpha val="43137"/>
                    </a:srgbClr>
                  </a:outerShdw>
                </a:effectLst>
              </a:rPr>
              <a:t>communication</a:t>
            </a:r>
          </a:p>
          <a:p>
            <a:pPr marL="0" indent="0" algn="just">
              <a:buNone/>
            </a:pPr>
            <a:r>
              <a:rPr lang="en-US" sz="2300" b="1" dirty="0">
                <a:solidFill>
                  <a:schemeClr val="tx1"/>
                </a:solidFill>
                <a:effectLst>
                  <a:outerShdw blurRad="38100" dist="38100" dir="2700000" algn="tl">
                    <a:srgbClr val="000000">
                      <a:alpha val="43137"/>
                    </a:srgbClr>
                  </a:outerShdw>
                </a:effectLst>
              </a:rPr>
              <a:t>Being a good communicator requires more than just verbal skills. </a:t>
            </a:r>
            <a:r>
              <a:rPr lang="en-US" sz="2300" b="1" dirty="0" smtClean="0">
                <a:solidFill>
                  <a:schemeClr val="tx1"/>
                </a:solidFill>
                <a:effectLst>
                  <a:outerShdw blurRad="38100" dist="38100" dir="2700000" algn="tl">
                    <a:srgbClr val="000000">
                      <a:alpha val="43137"/>
                    </a:srgbClr>
                  </a:outerShdw>
                </a:effectLst>
              </a:rPr>
              <a:t>Successful </a:t>
            </a:r>
            <a:r>
              <a:rPr lang="en-US" sz="2300" b="1" dirty="0">
                <a:solidFill>
                  <a:schemeClr val="tx1"/>
                </a:solidFill>
                <a:effectLst>
                  <a:outerShdw blurRad="38100" dist="38100" dir="2700000" algn="tl">
                    <a:srgbClr val="000000">
                      <a:alpha val="43137"/>
                    </a:srgbClr>
                  </a:outerShdw>
                </a:effectLst>
              </a:rPr>
              <a:t>nonverbal communication depends on your ability to manage stress, recognize your own emotions, and understand the signals you’re sending and receiving. When communicating</a:t>
            </a:r>
            <a:r>
              <a:rPr lang="en-US" sz="2300" b="1" dirty="0" smtClean="0">
                <a:solidFill>
                  <a:schemeClr val="tx1"/>
                </a:solidFill>
                <a:effectLst>
                  <a:outerShdw blurRad="38100" dist="38100" dir="2700000" algn="tl">
                    <a:srgbClr val="000000">
                      <a:alpha val="43137"/>
                    </a:srgbClr>
                  </a:outerShdw>
                </a:effectLst>
              </a:rPr>
              <a:t>:</a:t>
            </a:r>
          </a:p>
          <a:p>
            <a:pPr marL="1017270" lvl="1" indent="-514350" algn="just">
              <a:buClr>
                <a:schemeClr val="tx1"/>
              </a:buClr>
              <a:buFont typeface="+mj-lt"/>
              <a:buAutoNum type="arabicPeriod"/>
            </a:pPr>
            <a:r>
              <a:rPr lang="en-US" sz="2200" b="1" dirty="0">
                <a:solidFill>
                  <a:srgbClr val="C00000"/>
                </a:solidFill>
                <a:effectLst>
                  <a:outerShdw blurRad="38100" dist="38100" dir="2700000" algn="tl">
                    <a:srgbClr val="000000">
                      <a:alpha val="43137"/>
                    </a:srgbClr>
                  </a:outerShdw>
                </a:effectLst>
              </a:rPr>
              <a:t>Focus on the other </a:t>
            </a:r>
            <a:r>
              <a:rPr lang="en-US" sz="2200" b="1" dirty="0" smtClean="0">
                <a:solidFill>
                  <a:srgbClr val="C00000"/>
                </a:solidFill>
                <a:effectLst>
                  <a:outerShdw blurRad="38100" dist="38100" dir="2700000" algn="tl">
                    <a:srgbClr val="000000">
                      <a:alpha val="43137"/>
                    </a:srgbClr>
                  </a:outerShdw>
                </a:effectLst>
              </a:rPr>
              <a:t>person: </a:t>
            </a:r>
            <a:r>
              <a:rPr lang="en-US" sz="2200" b="1" dirty="0" smtClean="0">
                <a:solidFill>
                  <a:schemeClr val="tx1"/>
                </a:solidFill>
                <a:effectLst>
                  <a:outerShdw blurRad="38100" dist="38100" dir="2700000" algn="tl">
                    <a:srgbClr val="000000">
                      <a:alpha val="43137"/>
                    </a:srgbClr>
                  </a:outerShdw>
                </a:effectLst>
              </a:rPr>
              <a:t>If </a:t>
            </a:r>
            <a:r>
              <a:rPr lang="en-US" sz="2200" b="1" dirty="0">
                <a:solidFill>
                  <a:schemeClr val="tx1"/>
                </a:solidFill>
                <a:effectLst>
                  <a:outerShdw blurRad="38100" dist="38100" dir="2700000" algn="tl">
                    <a:srgbClr val="000000">
                      <a:alpha val="43137"/>
                    </a:srgbClr>
                  </a:outerShdw>
                </a:effectLst>
              </a:rPr>
              <a:t>you are planning what you’re going to say next, daydreaming, or thinking about something else, you are almost certain to miss nonverbal cues and other subtleties in the conversation.</a:t>
            </a:r>
          </a:p>
          <a:p>
            <a:pPr marL="1017270" lvl="1" indent="-514350" algn="just">
              <a:buClr>
                <a:schemeClr val="tx1"/>
              </a:buClr>
              <a:buFont typeface="+mj-lt"/>
              <a:buAutoNum type="arabicPeriod"/>
            </a:pPr>
            <a:r>
              <a:rPr lang="en-US" sz="2200" b="1" dirty="0">
                <a:solidFill>
                  <a:srgbClr val="C00000"/>
                </a:solidFill>
                <a:effectLst>
                  <a:outerShdw blurRad="38100" dist="38100" dir="2700000" algn="tl">
                    <a:srgbClr val="000000">
                      <a:alpha val="43137"/>
                    </a:srgbClr>
                  </a:outerShdw>
                </a:effectLst>
              </a:rPr>
              <a:t>Make eye </a:t>
            </a:r>
            <a:r>
              <a:rPr lang="en-US" sz="2200" b="1" dirty="0" smtClean="0">
                <a:solidFill>
                  <a:srgbClr val="C00000"/>
                </a:solidFill>
                <a:effectLst>
                  <a:outerShdw blurRad="38100" dist="38100" dir="2700000" algn="tl">
                    <a:srgbClr val="000000">
                      <a:alpha val="43137"/>
                    </a:srgbClr>
                  </a:outerShdw>
                </a:effectLst>
              </a:rPr>
              <a:t>contact: </a:t>
            </a:r>
            <a:r>
              <a:rPr lang="en-US" sz="2200" b="1" dirty="0">
                <a:solidFill>
                  <a:schemeClr val="tx1"/>
                </a:solidFill>
                <a:effectLst>
                  <a:outerShdw blurRad="38100" dist="38100" dir="2700000" algn="tl">
                    <a:srgbClr val="000000">
                      <a:alpha val="43137"/>
                    </a:srgbClr>
                  </a:outerShdw>
                </a:effectLst>
              </a:rPr>
              <a:t>Eye contact can communicate interest, maintain the flow of a conversation, and help gauge the other person’s response.</a:t>
            </a:r>
          </a:p>
          <a:p>
            <a:pPr marL="1017270" lvl="1" indent="-514350" algn="just">
              <a:buClr>
                <a:schemeClr val="tx1"/>
              </a:buClr>
              <a:buFont typeface="+mj-lt"/>
              <a:buAutoNum type="arabicPeriod"/>
            </a:pPr>
            <a:r>
              <a:rPr lang="en-US" sz="2200" b="1" dirty="0">
                <a:solidFill>
                  <a:srgbClr val="C00000"/>
                </a:solidFill>
                <a:effectLst>
                  <a:outerShdw blurRad="38100" dist="38100" dir="2700000" algn="tl">
                    <a:srgbClr val="000000">
                      <a:alpha val="43137"/>
                    </a:srgbClr>
                  </a:outerShdw>
                </a:effectLst>
              </a:rPr>
              <a:t>Pay attention </a:t>
            </a:r>
            <a:r>
              <a:rPr lang="en-US" sz="2200" b="1" dirty="0">
                <a:solidFill>
                  <a:schemeClr val="tx1"/>
                </a:solidFill>
                <a:effectLst>
                  <a:outerShdw blurRad="38100" dist="38100" dir="2700000" algn="tl">
                    <a:srgbClr val="000000">
                      <a:alpha val="43137"/>
                    </a:srgbClr>
                  </a:outerShdw>
                </a:effectLst>
              </a:rPr>
              <a:t>to nonverbal cues you’re sending and receiving, such as facial expression, tone of voice, posture and gestures, touch, and the timing and pace of the conversation.</a:t>
            </a:r>
          </a:p>
          <a:p>
            <a:pPr marL="0" indent="0" algn="just">
              <a:buNone/>
            </a:pPr>
            <a:endParaRPr lang="en-US" sz="2600" b="1" dirty="0">
              <a:solidFill>
                <a:schemeClr val="tx1"/>
              </a:solidFill>
              <a:effectLst>
                <a:outerShdw blurRad="38100" dist="38100" dir="2700000" algn="tl">
                  <a:srgbClr val="000000">
                    <a:alpha val="43137"/>
                  </a:srgbClr>
                </a:outerShdw>
              </a:effectLst>
            </a:endParaRPr>
          </a:p>
        </p:txBody>
      </p:sp>
      <p:pic>
        <p:nvPicPr>
          <p:cNvPr id="2" name="Picture 1"/>
          <p:cNvPicPr>
            <a:picLocks noChangeAspect="1"/>
          </p:cNvPicPr>
          <p:nvPr/>
        </p:nvPicPr>
        <p:blipFill rotWithShape="1">
          <a:blip r:embed="rId2">
            <a:extLst>
              <a:ext uri="{28A0092B-C50C-407E-A947-70E740481C1C}">
                <a14:useLocalDpi xmlns:a14="http://schemas.microsoft.com/office/drawing/2010/main" xmlns="" val="0"/>
              </a:ext>
            </a:extLst>
          </a:blip>
          <a:srcRect l="6426" t="15562" r="8197" b="13614"/>
          <a:stretch/>
        </p:blipFill>
        <p:spPr>
          <a:xfrm>
            <a:off x="24514" y="2228045"/>
            <a:ext cx="3362627" cy="225380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21763910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51536" y="244699"/>
            <a:ext cx="8281117" cy="6510270"/>
          </a:xfrm>
        </p:spPr>
        <p:txBody>
          <a:bodyPr>
            <a:normAutofit/>
          </a:bodyPr>
          <a:lstStyle/>
          <a:p>
            <a:pPr marL="0" indent="0" algn="just">
              <a:buNone/>
            </a:pPr>
            <a:r>
              <a:rPr lang="en-US" sz="2300" b="1" dirty="0">
                <a:solidFill>
                  <a:srgbClr val="C00000"/>
                </a:solidFill>
                <a:effectLst>
                  <a:outerShdw blurRad="38100" dist="38100" dir="2700000" algn="tl">
                    <a:srgbClr val="000000">
                      <a:alpha val="43137"/>
                    </a:srgbClr>
                  </a:outerShdw>
                </a:effectLst>
              </a:rPr>
              <a:t>Emotional intelligence (EQ) skill 4: The ability to use humor and play to deal with </a:t>
            </a:r>
            <a:r>
              <a:rPr lang="en-US" sz="2300" b="1" dirty="0" smtClean="0">
                <a:solidFill>
                  <a:srgbClr val="C00000"/>
                </a:solidFill>
                <a:effectLst>
                  <a:outerShdw blurRad="38100" dist="38100" dir="2700000" algn="tl">
                    <a:srgbClr val="000000">
                      <a:alpha val="43137"/>
                    </a:srgbClr>
                  </a:outerShdw>
                </a:effectLst>
              </a:rPr>
              <a:t>challenges</a:t>
            </a:r>
          </a:p>
          <a:p>
            <a:pPr marL="0" indent="0" algn="just">
              <a:buNone/>
            </a:pPr>
            <a:r>
              <a:rPr lang="en-US" sz="2300" b="1" dirty="0">
                <a:solidFill>
                  <a:schemeClr val="tx1"/>
                </a:solidFill>
                <a:effectLst>
                  <a:outerShdw blurRad="38100" dist="38100" dir="2700000" algn="tl">
                    <a:srgbClr val="000000">
                      <a:alpha val="43137"/>
                    </a:srgbClr>
                  </a:outerShdw>
                </a:effectLst>
              </a:rPr>
              <a:t>Humor, laughter, and play are natural antidotes to life’s difficulties. They lighten your burdens and help you keep things in perspective. </a:t>
            </a:r>
            <a:r>
              <a:rPr lang="en-US" sz="2300" b="1" dirty="0" smtClean="0">
                <a:solidFill>
                  <a:schemeClr val="tx1"/>
                </a:solidFill>
                <a:effectLst>
                  <a:outerShdw blurRad="38100" dist="38100" dir="2700000" algn="tl">
                    <a:srgbClr val="000000">
                      <a:alpha val="43137"/>
                    </a:srgbClr>
                  </a:outerShdw>
                </a:effectLst>
              </a:rPr>
              <a:t>Playful </a:t>
            </a:r>
            <a:r>
              <a:rPr lang="en-US" sz="2300" b="1" dirty="0">
                <a:solidFill>
                  <a:schemeClr val="tx1"/>
                </a:solidFill>
                <a:effectLst>
                  <a:outerShdw blurRad="38100" dist="38100" dir="2700000" algn="tl">
                    <a:srgbClr val="000000">
                      <a:alpha val="43137"/>
                    </a:srgbClr>
                  </a:outerShdw>
                </a:effectLst>
              </a:rPr>
              <a:t>communication broadens your emotional intelligence and helps you:</a:t>
            </a:r>
          </a:p>
          <a:p>
            <a:pPr marL="960120" lvl="1" indent="-457200" algn="just">
              <a:buClr>
                <a:schemeClr val="tx1"/>
              </a:buClr>
              <a:buFont typeface="+mj-lt"/>
              <a:buAutoNum type="arabicPeriod"/>
            </a:pPr>
            <a:r>
              <a:rPr lang="en-US" sz="2100" b="1" dirty="0" smtClean="0">
                <a:solidFill>
                  <a:srgbClr val="C00000"/>
                </a:solidFill>
                <a:effectLst>
                  <a:outerShdw blurRad="38100" dist="38100" dir="2700000" algn="tl">
                    <a:srgbClr val="000000">
                      <a:alpha val="43137"/>
                    </a:srgbClr>
                  </a:outerShdw>
                </a:effectLst>
              </a:rPr>
              <a:t>Take </a:t>
            </a:r>
            <a:r>
              <a:rPr lang="en-US" sz="2100" b="1" dirty="0">
                <a:solidFill>
                  <a:srgbClr val="C00000"/>
                </a:solidFill>
                <a:effectLst>
                  <a:outerShdw blurRad="38100" dist="38100" dir="2700000" algn="tl">
                    <a:srgbClr val="000000">
                      <a:alpha val="43137"/>
                    </a:srgbClr>
                  </a:outerShdw>
                </a:effectLst>
              </a:rPr>
              <a:t>hardships in </a:t>
            </a:r>
            <a:r>
              <a:rPr lang="en-US" sz="2100" b="1" dirty="0" smtClean="0">
                <a:solidFill>
                  <a:srgbClr val="C00000"/>
                </a:solidFill>
                <a:effectLst>
                  <a:outerShdw blurRad="38100" dist="38100" dir="2700000" algn="tl">
                    <a:srgbClr val="000000">
                      <a:alpha val="43137"/>
                    </a:srgbClr>
                  </a:outerShdw>
                </a:effectLst>
              </a:rPr>
              <a:t>stride: </a:t>
            </a:r>
            <a:r>
              <a:rPr lang="en-US" sz="2100" b="1" dirty="0">
                <a:solidFill>
                  <a:schemeClr val="tx1"/>
                </a:solidFill>
                <a:effectLst>
                  <a:outerShdw blurRad="38100" dist="38100" dir="2700000" algn="tl">
                    <a:srgbClr val="000000">
                      <a:alpha val="43137"/>
                    </a:srgbClr>
                  </a:outerShdw>
                </a:effectLst>
              </a:rPr>
              <a:t>By allowing you to view your frustrations and disappointments from new perspectives, laughter and play enable you to survive annoyances, hard times, and setbacks.</a:t>
            </a:r>
          </a:p>
          <a:p>
            <a:pPr marL="960120" lvl="1" indent="-457200" algn="just">
              <a:buClr>
                <a:schemeClr val="tx1"/>
              </a:buClr>
              <a:buFont typeface="+mj-lt"/>
              <a:buAutoNum type="arabicPeriod"/>
            </a:pPr>
            <a:r>
              <a:rPr lang="en-US" sz="2100" b="1" dirty="0">
                <a:solidFill>
                  <a:srgbClr val="C00000"/>
                </a:solidFill>
                <a:effectLst>
                  <a:outerShdw blurRad="38100" dist="38100" dir="2700000" algn="tl">
                    <a:srgbClr val="000000">
                      <a:alpha val="43137"/>
                    </a:srgbClr>
                  </a:outerShdw>
                </a:effectLst>
              </a:rPr>
              <a:t>Smooth over </a:t>
            </a:r>
            <a:r>
              <a:rPr lang="en-US" sz="2100" b="1" dirty="0" smtClean="0">
                <a:solidFill>
                  <a:srgbClr val="C00000"/>
                </a:solidFill>
                <a:effectLst>
                  <a:outerShdw blurRad="38100" dist="38100" dir="2700000" algn="tl">
                    <a:srgbClr val="000000">
                      <a:alpha val="43137"/>
                    </a:srgbClr>
                  </a:outerShdw>
                </a:effectLst>
              </a:rPr>
              <a:t>differences: </a:t>
            </a:r>
            <a:r>
              <a:rPr lang="en-US" sz="2100" b="1" dirty="0">
                <a:solidFill>
                  <a:schemeClr val="tx1"/>
                </a:solidFill>
                <a:effectLst>
                  <a:outerShdw blurRad="38100" dist="38100" dir="2700000" algn="tl">
                    <a:srgbClr val="000000">
                      <a:alpha val="43137"/>
                    </a:srgbClr>
                  </a:outerShdw>
                </a:effectLst>
              </a:rPr>
              <a:t>Using gentle humor often helps you say things that might be otherwise difficult to express without creating a flap.</a:t>
            </a:r>
          </a:p>
          <a:p>
            <a:pPr marL="960120" lvl="1" indent="-457200" algn="just">
              <a:buClr>
                <a:schemeClr val="tx1"/>
              </a:buClr>
              <a:buFont typeface="+mj-lt"/>
              <a:buAutoNum type="arabicPeriod"/>
            </a:pPr>
            <a:r>
              <a:rPr lang="en-US" sz="2100" b="1" dirty="0">
                <a:solidFill>
                  <a:srgbClr val="C00000"/>
                </a:solidFill>
                <a:effectLst>
                  <a:outerShdw blurRad="38100" dist="38100" dir="2700000" algn="tl">
                    <a:srgbClr val="000000">
                      <a:alpha val="43137"/>
                    </a:srgbClr>
                  </a:outerShdw>
                </a:effectLst>
              </a:rPr>
              <a:t>Simultaneously relax and energize </a:t>
            </a:r>
            <a:r>
              <a:rPr lang="en-US" sz="2100" b="1" dirty="0" smtClean="0">
                <a:solidFill>
                  <a:srgbClr val="C00000"/>
                </a:solidFill>
                <a:effectLst>
                  <a:outerShdw blurRad="38100" dist="38100" dir="2700000" algn="tl">
                    <a:srgbClr val="000000">
                      <a:alpha val="43137"/>
                    </a:srgbClr>
                  </a:outerShdw>
                </a:effectLst>
              </a:rPr>
              <a:t>yourself: </a:t>
            </a:r>
            <a:r>
              <a:rPr lang="en-US" sz="2100" b="1" dirty="0">
                <a:solidFill>
                  <a:schemeClr val="tx1"/>
                </a:solidFill>
                <a:effectLst>
                  <a:outerShdw blurRad="38100" dist="38100" dir="2700000" algn="tl">
                    <a:srgbClr val="000000">
                      <a:alpha val="43137"/>
                    </a:srgbClr>
                  </a:outerShdw>
                </a:effectLst>
              </a:rPr>
              <a:t>Playful communication relieves fatigue and relaxes your body, which allows you to recharge and accomplish more.</a:t>
            </a:r>
          </a:p>
          <a:p>
            <a:pPr marL="960120" lvl="1" indent="-457200" algn="just">
              <a:buClr>
                <a:schemeClr val="tx1"/>
              </a:buClr>
              <a:buFont typeface="+mj-lt"/>
              <a:buAutoNum type="arabicPeriod"/>
            </a:pPr>
            <a:r>
              <a:rPr lang="en-US" sz="2100" b="1" dirty="0">
                <a:solidFill>
                  <a:srgbClr val="C00000"/>
                </a:solidFill>
                <a:effectLst>
                  <a:outerShdw blurRad="38100" dist="38100" dir="2700000" algn="tl">
                    <a:srgbClr val="000000">
                      <a:alpha val="43137"/>
                    </a:srgbClr>
                  </a:outerShdw>
                </a:effectLst>
              </a:rPr>
              <a:t>Become more </a:t>
            </a:r>
            <a:r>
              <a:rPr lang="en-US" sz="2100" b="1" dirty="0" smtClean="0">
                <a:solidFill>
                  <a:srgbClr val="C00000"/>
                </a:solidFill>
                <a:effectLst>
                  <a:outerShdw blurRad="38100" dist="38100" dir="2700000" algn="tl">
                    <a:srgbClr val="000000">
                      <a:alpha val="43137"/>
                    </a:srgbClr>
                  </a:outerShdw>
                </a:effectLst>
              </a:rPr>
              <a:t>creative: </a:t>
            </a:r>
            <a:r>
              <a:rPr lang="en-US" sz="2100" b="1" dirty="0" smtClean="0">
                <a:solidFill>
                  <a:schemeClr val="tx1"/>
                </a:solidFill>
                <a:effectLst>
                  <a:outerShdw blurRad="38100" dist="38100" dir="2700000" algn="tl">
                    <a:srgbClr val="000000">
                      <a:alpha val="43137"/>
                    </a:srgbClr>
                  </a:outerShdw>
                </a:effectLst>
              </a:rPr>
              <a:t>When </a:t>
            </a:r>
            <a:r>
              <a:rPr lang="en-US" sz="2100" b="1" dirty="0">
                <a:solidFill>
                  <a:schemeClr val="tx1"/>
                </a:solidFill>
                <a:effectLst>
                  <a:outerShdw blurRad="38100" dist="38100" dir="2700000" algn="tl">
                    <a:srgbClr val="000000">
                      <a:alpha val="43137"/>
                    </a:srgbClr>
                  </a:outerShdw>
                </a:effectLst>
              </a:rPr>
              <a:t>you loosen up, you free yourself of rigid ways of thinking and being, allowing you to get creative and see things in new ways.</a:t>
            </a:r>
            <a:endParaRPr lang="en-US" sz="2400" b="1" dirty="0">
              <a:solidFill>
                <a:schemeClr val="tx1"/>
              </a:solidFill>
              <a:effectLst>
                <a:outerShdw blurRad="38100" dist="38100" dir="2700000" algn="tl">
                  <a:srgbClr val="000000">
                    <a:alpha val="43137"/>
                  </a:srgbClr>
                </a:outerShdw>
              </a:effectLst>
            </a:endParaRPr>
          </a:p>
        </p:txBody>
      </p:sp>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05149" y="2363004"/>
            <a:ext cx="2621388" cy="262138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4468158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51536" y="244699"/>
            <a:ext cx="8281117" cy="6510270"/>
          </a:xfrm>
        </p:spPr>
        <p:txBody>
          <a:bodyPr>
            <a:normAutofit/>
          </a:bodyPr>
          <a:lstStyle/>
          <a:p>
            <a:pPr marL="0" indent="0" algn="just">
              <a:buNone/>
            </a:pPr>
            <a:r>
              <a:rPr lang="en-US" sz="2300" b="1" dirty="0">
                <a:solidFill>
                  <a:srgbClr val="C00000"/>
                </a:solidFill>
                <a:effectLst>
                  <a:outerShdw blurRad="38100" dist="38100" dir="2700000" algn="tl">
                    <a:srgbClr val="000000">
                      <a:alpha val="43137"/>
                    </a:srgbClr>
                  </a:outerShdw>
                </a:effectLst>
              </a:rPr>
              <a:t>Emotional intelligence (EQ) skill 5: The ability to resolve conflicts positively and with </a:t>
            </a:r>
            <a:r>
              <a:rPr lang="en-US" sz="2300" b="1" dirty="0" smtClean="0">
                <a:solidFill>
                  <a:srgbClr val="C00000"/>
                </a:solidFill>
                <a:effectLst>
                  <a:outerShdw blurRad="38100" dist="38100" dir="2700000" algn="tl">
                    <a:srgbClr val="000000">
                      <a:alpha val="43137"/>
                    </a:srgbClr>
                  </a:outerShdw>
                </a:effectLst>
              </a:rPr>
              <a:t>confidence</a:t>
            </a:r>
            <a:endParaRPr lang="en-US" sz="2300" b="1" dirty="0">
              <a:solidFill>
                <a:srgbClr val="C00000"/>
              </a:solidFill>
              <a:effectLst>
                <a:outerShdw blurRad="38100" dist="38100" dir="2700000" algn="tl">
                  <a:srgbClr val="000000">
                    <a:alpha val="43137"/>
                  </a:srgbClr>
                </a:outerShdw>
              </a:effectLst>
            </a:endParaRPr>
          </a:p>
          <a:p>
            <a:pPr marL="0" indent="0" algn="just">
              <a:buNone/>
            </a:pPr>
            <a:r>
              <a:rPr lang="en-US" sz="2300" b="1" dirty="0" smtClean="0">
                <a:solidFill>
                  <a:schemeClr val="tx1"/>
                </a:solidFill>
                <a:effectLst>
                  <a:outerShdw blurRad="38100" dist="38100" dir="2700000" algn="tl">
                    <a:srgbClr val="000000">
                      <a:alpha val="43137"/>
                    </a:srgbClr>
                  </a:outerShdw>
                </a:effectLst>
              </a:rPr>
              <a:t>Resolving </a:t>
            </a:r>
            <a:r>
              <a:rPr lang="en-US" sz="2300" b="1" dirty="0">
                <a:solidFill>
                  <a:schemeClr val="tx1"/>
                </a:solidFill>
                <a:effectLst>
                  <a:outerShdw blurRad="38100" dist="38100" dir="2700000" algn="tl">
                    <a:srgbClr val="000000">
                      <a:alpha val="43137"/>
                    </a:srgbClr>
                  </a:outerShdw>
                </a:effectLst>
              </a:rPr>
              <a:t>conflict in healthy, constructive ways can strengthen trust between people. When conflict isn’t perceived as threatening or punishing, it fosters freedom, creativity, and safety in relationships</a:t>
            </a:r>
            <a:r>
              <a:rPr lang="en-US" sz="2300" b="1" dirty="0" smtClean="0">
                <a:solidFill>
                  <a:schemeClr val="tx1"/>
                </a:solidFill>
                <a:effectLst>
                  <a:outerShdw blurRad="38100" dist="38100" dir="2700000" algn="tl">
                    <a:srgbClr val="000000">
                      <a:alpha val="43137"/>
                    </a:srgbClr>
                  </a:outerShdw>
                </a:effectLst>
              </a:rPr>
              <a:t>.</a:t>
            </a:r>
          </a:p>
          <a:p>
            <a:pPr marL="960120" lvl="1" indent="-457200" algn="just">
              <a:buClr>
                <a:schemeClr val="tx1"/>
              </a:buClr>
              <a:buFont typeface="+mj-lt"/>
              <a:buAutoNum type="arabicPeriod"/>
            </a:pPr>
            <a:r>
              <a:rPr lang="en-US" sz="2100" b="1" dirty="0">
                <a:solidFill>
                  <a:srgbClr val="C00000"/>
                </a:solidFill>
                <a:effectLst>
                  <a:outerShdw blurRad="38100" dist="38100" dir="2700000" algn="tl">
                    <a:srgbClr val="000000">
                      <a:alpha val="43137"/>
                    </a:srgbClr>
                  </a:outerShdw>
                </a:effectLst>
              </a:rPr>
              <a:t>Stay focused in the </a:t>
            </a:r>
            <a:r>
              <a:rPr lang="en-US" sz="2100" b="1" dirty="0" smtClean="0">
                <a:solidFill>
                  <a:srgbClr val="C00000"/>
                </a:solidFill>
                <a:effectLst>
                  <a:outerShdw blurRad="38100" dist="38100" dir="2700000" algn="tl">
                    <a:srgbClr val="000000">
                      <a:alpha val="43137"/>
                    </a:srgbClr>
                  </a:outerShdw>
                </a:effectLst>
              </a:rPr>
              <a:t>present: </a:t>
            </a:r>
            <a:r>
              <a:rPr lang="en-US" sz="2100" b="1" dirty="0">
                <a:solidFill>
                  <a:schemeClr val="tx1"/>
                </a:solidFill>
                <a:effectLst>
                  <a:outerShdw blurRad="38100" dist="38100" dir="2700000" algn="tl">
                    <a:srgbClr val="000000">
                      <a:alpha val="43137"/>
                    </a:srgbClr>
                  </a:outerShdw>
                </a:effectLst>
              </a:rPr>
              <a:t>When you are not holding on to old hurts and resentments, you can recognize the reality of a current situation and view it as a new opportunity for resolving old feelings about conflicts.</a:t>
            </a:r>
          </a:p>
          <a:p>
            <a:pPr marL="960120" lvl="1" indent="-457200" algn="just">
              <a:buClr>
                <a:schemeClr val="tx1"/>
              </a:buClr>
              <a:buFont typeface="+mj-lt"/>
              <a:buAutoNum type="arabicPeriod"/>
            </a:pPr>
            <a:r>
              <a:rPr lang="en-US" sz="2100" b="1" dirty="0">
                <a:solidFill>
                  <a:srgbClr val="C00000"/>
                </a:solidFill>
                <a:effectLst>
                  <a:outerShdw blurRad="38100" dist="38100" dir="2700000" algn="tl">
                    <a:srgbClr val="000000">
                      <a:alpha val="43137"/>
                    </a:srgbClr>
                  </a:outerShdw>
                </a:effectLst>
              </a:rPr>
              <a:t>Choose your </a:t>
            </a:r>
            <a:r>
              <a:rPr lang="en-US" sz="2100" b="1" dirty="0" smtClean="0">
                <a:solidFill>
                  <a:srgbClr val="C00000"/>
                </a:solidFill>
                <a:effectLst>
                  <a:outerShdw blurRad="38100" dist="38100" dir="2700000" algn="tl">
                    <a:srgbClr val="000000">
                      <a:alpha val="43137"/>
                    </a:srgbClr>
                  </a:outerShdw>
                </a:effectLst>
              </a:rPr>
              <a:t>arguments: </a:t>
            </a:r>
            <a:r>
              <a:rPr lang="en-US" sz="2100" b="1" dirty="0">
                <a:solidFill>
                  <a:schemeClr val="tx1"/>
                </a:solidFill>
                <a:effectLst>
                  <a:outerShdw blurRad="38100" dist="38100" dir="2700000" algn="tl">
                    <a:srgbClr val="000000">
                      <a:alpha val="43137"/>
                    </a:srgbClr>
                  </a:outerShdw>
                </a:effectLst>
              </a:rPr>
              <a:t>Arguments take time and energy, especially if you want to resolve them in a positive way. Consider what is worth arguing about and what is not.</a:t>
            </a:r>
          </a:p>
          <a:p>
            <a:pPr marL="960120" lvl="1" indent="-457200" algn="just">
              <a:buClr>
                <a:schemeClr val="tx1"/>
              </a:buClr>
              <a:buFont typeface="+mj-lt"/>
              <a:buAutoNum type="arabicPeriod"/>
            </a:pPr>
            <a:r>
              <a:rPr lang="en-US" sz="2100" b="1" dirty="0" smtClean="0">
                <a:solidFill>
                  <a:srgbClr val="C00000"/>
                </a:solidFill>
                <a:effectLst>
                  <a:outerShdw blurRad="38100" dist="38100" dir="2700000" algn="tl">
                    <a:srgbClr val="000000">
                      <a:alpha val="43137"/>
                    </a:srgbClr>
                  </a:outerShdw>
                </a:effectLst>
              </a:rPr>
              <a:t>Forgive: </a:t>
            </a:r>
            <a:r>
              <a:rPr lang="en-US" sz="2100" b="1" dirty="0">
                <a:solidFill>
                  <a:schemeClr val="tx1"/>
                </a:solidFill>
                <a:effectLst>
                  <a:outerShdw blurRad="38100" dist="38100" dir="2700000" algn="tl">
                    <a:srgbClr val="000000">
                      <a:alpha val="43137"/>
                    </a:srgbClr>
                  </a:outerShdw>
                </a:effectLst>
              </a:rPr>
              <a:t>Other people’s hurtful behavior is in the past. To resolve conflict, you need to give up the urge to punish or seek revenge.</a:t>
            </a:r>
          </a:p>
          <a:p>
            <a:pPr marL="960120" lvl="1" indent="-457200" algn="just">
              <a:buClr>
                <a:schemeClr val="tx1"/>
              </a:buClr>
              <a:buFont typeface="+mj-lt"/>
              <a:buAutoNum type="arabicPeriod"/>
            </a:pPr>
            <a:r>
              <a:rPr lang="en-US" sz="2100" b="1" dirty="0">
                <a:solidFill>
                  <a:srgbClr val="C00000"/>
                </a:solidFill>
                <a:effectLst>
                  <a:outerShdw blurRad="38100" dist="38100" dir="2700000" algn="tl">
                    <a:srgbClr val="000000">
                      <a:alpha val="43137"/>
                    </a:srgbClr>
                  </a:outerShdw>
                </a:effectLst>
              </a:rPr>
              <a:t>End conflicts that can't be </a:t>
            </a:r>
            <a:r>
              <a:rPr lang="en-US" sz="2100" b="1" dirty="0" smtClean="0">
                <a:solidFill>
                  <a:srgbClr val="C00000"/>
                </a:solidFill>
                <a:effectLst>
                  <a:outerShdw blurRad="38100" dist="38100" dir="2700000" algn="tl">
                    <a:srgbClr val="000000">
                      <a:alpha val="43137"/>
                    </a:srgbClr>
                  </a:outerShdw>
                </a:effectLst>
              </a:rPr>
              <a:t>resolved: </a:t>
            </a:r>
            <a:r>
              <a:rPr lang="en-US" sz="2100" b="1" dirty="0" smtClean="0">
                <a:solidFill>
                  <a:schemeClr val="tx1"/>
                </a:solidFill>
                <a:effectLst>
                  <a:outerShdw blurRad="38100" dist="38100" dir="2700000" algn="tl">
                    <a:srgbClr val="000000">
                      <a:alpha val="43137"/>
                    </a:srgbClr>
                  </a:outerShdw>
                </a:effectLst>
              </a:rPr>
              <a:t>It </a:t>
            </a:r>
            <a:r>
              <a:rPr lang="en-US" sz="2100" b="1" dirty="0">
                <a:solidFill>
                  <a:schemeClr val="tx1"/>
                </a:solidFill>
                <a:effectLst>
                  <a:outerShdw blurRad="38100" dist="38100" dir="2700000" algn="tl">
                    <a:srgbClr val="000000">
                      <a:alpha val="43137"/>
                    </a:srgbClr>
                  </a:outerShdw>
                </a:effectLst>
              </a:rPr>
              <a:t>takes two people to keep an argument going. You can choose to disengage from a conflict, even if you still disagree.</a:t>
            </a:r>
            <a:endParaRPr lang="en-US" sz="2100" b="1" dirty="0" smtClean="0">
              <a:solidFill>
                <a:schemeClr val="tx1"/>
              </a:solidFill>
              <a:effectLst>
                <a:outerShdw blurRad="38100" dist="38100" dir="2700000" algn="tl">
                  <a:srgbClr val="000000">
                    <a:alpha val="43137"/>
                  </a:srgbClr>
                </a:outerShdw>
              </a:effectLst>
            </a:endParaRPr>
          </a:p>
        </p:txBody>
      </p:sp>
      <p:pic>
        <p:nvPicPr>
          <p:cNvPr id="2" name="Picture 1"/>
          <p:cNvPicPr>
            <a:picLocks noChangeAspect="1"/>
          </p:cNvPicPr>
          <p:nvPr/>
        </p:nvPicPr>
        <p:blipFill rotWithShape="1">
          <a:blip r:embed="rId2">
            <a:extLst>
              <a:ext uri="{28A0092B-C50C-407E-A947-70E740481C1C}">
                <a14:useLocalDpi xmlns:a14="http://schemas.microsoft.com/office/drawing/2010/main" xmlns="" val="0"/>
              </a:ext>
            </a:extLst>
          </a:blip>
          <a:srcRect b="7787"/>
          <a:stretch/>
        </p:blipFill>
        <p:spPr>
          <a:xfrm>
            <a:off x="207492" y="2253803"/>
            <a:ext cx="2975026" cy="284623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34745099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77294" y="618186"/>
            <a:ext cx="8010661" cy="5716255"/>
          </a:xfrm>
        </p:spPr>
        <p:txBody>
          <a:bodyPr>
            <a:normAutofit lnSpcReduction="10000"/>
          </a:bodyPr>
          <a:lstStyle/>
          <a:p>
            <a:pPr marL="0" indent="0">
              <a:buNone/>
            </a:pPr>
            <a:r>
              <a:rPr lang="en-US" sz="2900" b="1" dirty="0" smtClean="0">
                <a:solidFill>
                  <a:srgbClr val="C00000"/>
                </a:solidFill>
                <a:effectLst>
                  <a:outerShdw blurRad="38100" dist="38100" dir="2700000" algn="tl">
                    <a:srgbClr val="000000">
                      <a:alpha val="43137"/>
                    </a:srgbClr>
                  </a:outerShdw>
                </a:effectLst>
              </a:rPr>
              <a:t>Effects of Emotional intelligence</a:t>
            </a:r>
            <a:endParaRPr lang="en-US" sz="2200" b="1" dirty="0" smtClean="0">
              <a:solidFill>
                <a:srgbClr val="C00000"/>
              </a:solidFill>
              <a:effectLst>
                <a:outerShdw blurRad="38100" dist="38100" dir="2700000" algn="tl">
                  <a:srgbClr val="000000">
                    <a:alpha val="43137"/>
                  </a:srgbClr>
                </a:outerShdw>
              </a:effectLst>
            </a:endParaRPr>
          </a:p>
          <a:p>
            <a:pPr marL="0" indent="0" algn="just">
              <a:buNone/>
            </a:pPr>
            <a:r>
              <a:rPr lang="en-US" sz="2400" b="1" dirty="0">
                <a:solidFill>
                  <a:schemeClr val="tx1"/>
                </a:solidFill>
                <a:effectLst>
                  <a:outerShdw blurRad="38100" dist="38100" dir="2700000" algn="tl">
                    <a:srgbClr val="000000">
                      <a:alpha val="43137"/>
                    </a:srgbClr>
                  </a:outerShdw>
                </a:effectLst>
              </a:rPr>
              <a:t>Emotional intelligence </a:t>
            </a:r>
            <a:r>
              <a:rPr lang="en-US" sz="2400" b="1" dirty="0" smtClean="0">
                <a:solidFill>
                  <a:schemeClr val="tx1"/>
                </a:solidFill>
                <a:effectLst>
                  <a:outerShdw blurRad="38100" dist="38100" dir="2700000" algn="tl">
                    <a:srgbClr val="000000">
                      <a:alpha val="43137"/>
                    </a:srgbClr>
                  </a:outerShdw>
                </a:effectLst>
              </a:rPr>
              <a:t>affects:</a:t>
            </a:r>
          </a:p>
          <a:p>
            <a:pPr marL="457200" indent="-457200" algn="just">
              <a:buClr>
                <a:schemeClr val="tx1"/>
              </a:buClr>
              <a:buFont typeface="+mj-lt"/>
              <a:buAutoNum type="arabicPeriod"/>
            </a:pPr>
            <a:r>
              <a:rPr lang="en-US" sz="2400" b="1" dirty="0">
                <a:solidFill>
                  <a:srgbClr val="C00000"/>
                </a:solidFill>
                <a:effectLst>
                  <a:outerShdw blurRad="38100" dist="38100" dir="2700000" algn="tl">
                    <a:srgbClr val="000000">
                      <a:alpha val="43137"/>
                    </a:srgbClr>
                  </a:outerShdw>
                </a:effectLst>
              </a:rPr>
              <a:t>Your performance at </a:t>
            </a:r>
            <a:r>
              <a:rPr lang="en-US" sz="2400" b="1" dirty="0" smtClean="0">
                <a:solidFill>
                  <a:srgbClr val="C00000"/>
                </a:solidFill>
                <a:effectLst>
                  <a:outerShdw blurRad="38100" dist="38100" dir="2700000" algn="tl">
                    <a:srgbClr val="000000">
                      <a:alpha val="43137"/>
                    </a:srgbClr>
                  </a:outerShdw>
                </a:effectLst>
              </a:rPr>
              <a:t>work: </a:t>
            </a:r>
            <a:r>
              <a:rPr lang="en-US" sz="2400" b="1" dirty="0">
                <a:solidFill>
                  <a:schemeClr val="tx1"/>
                </a:solidFill>
                <a:effectLst>
                  <a:outerShdw blurRad="38100" dist="38100" dir="2700000" algn="tl">
                    <a:srgbClr val="000000">
                      <a:alpha val="43137"/>
                    </a:srgbClr>
                  </a:outerShdw>
                </a:effectLst>
              </a:rPr>
              <a:t>Emotional intelligence can help you navigate the social complexities of the workplace, lead and motivate others, and excel in your career. In fact, when it comes to gauging job candidates, many companies now view emotional intelligence as being as important as technical ability and require EQ testing before hiring.</a:t>
            </a:r>
          </a:p>
          <a:p>
            <a:pPr marL="457200" indent="-457200" algn="just">
              <a:buClr>
                <a:schemeClr val="tx1"/>
              </a:buClr>
              <a:buFont typeface="+mj-lt"/>
              <a:buAutoNum type="arabicPeriod"/>
            </a:pPr>
            <a:r>
              <a:rPr lang="en-US" sz="2400" b="1" dirty="0">
                <a:solidFill>
                  <a:srgbClr val="C00000"/>
                </a:solidFill>
                <a:effectLst>
                  <a:outerShdw blurRad="38100" dist="38100" dir="2700000" algn="tl">
                    <a:srgbClr val="000000">
                      <a:alpha val="43137"/>
                    </a:srgbClr>
                  </a:outerShdw>
                </a:effectLst>
              </a:rPr>
              <a:t>Your physical </a:t>
            </a:r>
            <a:r>
              <a:rPr lang="en-US" sz="2400" b="1" dirty="0" smtClean="0">
                <a:solidFill>
                  <a:srgbClr val="C00000"/>
                </a:solidFill>
                <a:effectLst>
                  <a:outerShdw blurRad="38100" dist="38100" dir="2700000" algn="tl">
                    <a:srgbClr val="000000">
                      <a:alpha val="43137"/>
                    </a:srgbClr>
                  </a:outerShdw>
                </a:effectLst>
              </a:rPr>
              <a:t>health: </a:t>
            </a:r>
            <a:r>
              <a:rPr lang="en-US" sz="2400" b="1" dirty="0">
                <a:solidFill>
                  <a:schemeClr val="tx1"/>
                </a:solidFill>
                <a:effectLst>
                  <a:outerShdw blurRad="38100" dist="38100" dir="2700000" algn="tl">
                    <a:srgbClr val="000000">
                      <a:alpha val="43137"/>
                    </a:srgbClr>
                  </a:outerShdw>
                </a:effectLst>
              </a:rPr>
              <a:t>If you’re unable to manage your stress levels, it can lead to serious health problems. Uncontrolled stress can raise blood pressure, suppress the immune system, increase the risk of heart attack and stroke, contribute to infertility, and speed up the aging process. The first step to improving emotional intelligence is to learn how to relieve stress</a:t>
            </a:r>
            <a:r>
              <a:rPr lang="en-US" sz="2400" b="1" dirty="0" smtClean="0">
                <a:solidFill>
                  <a:schemeClr val="tx1"/>
                </a:solidFill>
                <a:effectLst>
                  <a:outerShdw blurRad="38100" dist="38100" dir="2700000" algn="tl">
                    <a:srgbClr val="000000">
                      <a:alpha val="43137"/>
                    </a:srgbClr>
                  </a:outerShdw>
                </a:effectLst>
              </a:rPr>
              <a:t>.</a:t>
            </a:r>
            <a:endParaRPr lang="en-US" sz="2400" b="1" dirty="0">
              <a:solidFill>
                <a:schemeClr val="tx1"/>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79648" y="1610463"/>
            <a:ext cx="2133600" cy="2143125"/>
          </a:xfrm>
          <a:prstGeom prst="rect">
            <a:avLst/>
          </a:prstGeom>
          <a:ln>
            <a:noFill/>
          </a:ln>
          <a:effectLst>
            <a:outerShdw blurRad="190500" algn="tl" rotWithShape="0">
              <a:srgbClr val="000000">
                <a:alpha val="70000"/>
              </a:srgbClr>
            </a:outerShdw>
          </a:effectLst>
        </p:spPr>
      </p:pic>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79648" y="3900957"/>
            <a:ext cx="2181225" cy="20955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3076903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77294" y="618186"/>
            <a:ext cx="8010661" cy="5716255"/>
          </a:xfrm>
        </p:spPr>
        <p:txBody>
          <a:bodyPr>
            <a:normAutofit/>
          </a:bodyPr>
          <a:lstStyle/>
          <a:p>
            <a:pPr marL="0" indent="0">
              <a:buNone/>
            </a:pPr>
            <a:r>
              <a:rPr lang="en-US" sz="2900" b="1" dirty="0" smtClean="0">
                <a:solidFill>
                  <a:srgbClr val="C00000"/>
                </a:solidFill>
                <a:effectLst>
                  <a:outerShdw blurRad="38100" dist="38100" dir="2700000" algn="tl">
                    <a:srgbClr val="000000">
                      <a:alpha val="43137"/>
                    </a:srgbClr>
                  </a:outerShdw>
                </a:effectLst>
              </a:rPr>
              <a:t>Effects of Emotional intelligence </a:t>
            </a:r>
            <a:r>
              <a:rPr lang="en-US" sz="1800" b="1" dirty="0" smtClean="0">
                <a:solidFill>
                  <a:srgbClr val="C00000"/>
                </a:solidFill>
                <a:effectLst>
                  <a:outerShdw blurRad="38100" dist="38100" dir="2700000" algn="tl">
                    <a:srgbClr val="000000">
                      <a:alpha val="43137"/>
                    </a:srgbClr>
                  </a:outerShdw>
                </a:effectLst>
              </a:rPr>
              <a:t>(continued…)</a:t>
            </a:r>
          </a:p>
          <a:p>
            <a:pPr marL="0" indent="0" algn="just">
              <a:buNone/>
            </a:pPr>
            <a:r>
              <a:rPr lang="en-US" sz="2400" b="1" dirty="0">
                <a:solidFill>
                  <a:schemeClr val="tx1"/>
                </a:solidFill>
                <a:effectLst>
                  <a:outerShdw blurRad="38100" dist="38100" dir="2700000" algn="tl">
                    <a:srgbClr val="000000">
                      <a:alpha val="43137"/>
                    </a:srgbClr>
                  </a:outerShdw>
                </a:effectLst>
              </a:rPr>
              <a:t>Emotional intelligence </a:t>
            </a:r>
            <a:r>
              <a:rPr lang="en-US" sz="2400" b="1" dirty="0" smtClean="0">
                <a:solidFill>
                  <a:schemeClr val="tx1"/>
                </a:solidFill>
                <a:effectLst>
                  <a:outerShdw blurRad="38100" dist="38100" dir="2700000" algn="tl">
                    <a:srgbClr val="000000">
                      <a:alpha val="43137"/>
                    </a:srgbClr>
                  </a:outerShdw>
                </a:effectLst>
              </a:rPr>
              <a:t>affects:</a:t>
            </a:r>
          </a:p>
          <a:p>
            <a:pPr marL="457200" indent="-457200" algn="just">
              <a:buClr>
                <a:schemeClr val="tx1"/>
              </a:buClr>
              <a:buFont typeface="+mj-lt"/>
              <a:buAutoNum type="arabicPeriod" startAt="3"/>
            </a:pPr>
            <a:r>
              <a:rPr lang="en-US" sz="2400" b="1" dirty="0">
                <a:solidFill>
                  <a:srgbClr val="C00000"/>
                </a:solidFill>
                <a:effectLst>
                  <a:outerShdw blurRad="38100" dist="38100" dir="2700000" algn="tl">
                    <a:srgbClr val="000000">
                      <a:alpha val="43137"/>
                    </a:srgbClr>
                  </a:outerShdw>
                </a:effectLst>
              </a:rPr>
              <a:t>Your mental </a:t>
            </a:r>
            <a:r>
              <a:rPr lang="en-US" sz="2400" b="1" dirty="0" smtClean="0">
                <a:solidFill>
                  <a:srgbClr val="C00000"/>
                </a:solidFill>
                <a:effectLst>
                  <a:outerShdw blurRad="38100" dist="38100" dir="2700000" algn="tl">
                    <a:srgbClr val="000000">
                      <a:alpha val="43137"/>
                    </a:srgbClr>
                  </a:outerShdw>
                </a:effectLst>
              </a:rPr>
              <a:t>health: </a:t>
            </a:r>
            <a:r>
              <a:rPr lang="en-US" sz="2400" b="1" dirty="0">
                <a:solidFill>
                  <a:schemeClr val="tx1"/>
                </a:solidFill>
                <a:effectLst>
                  <a:outerShdw blurRad="38100" dist="38100" dir="2700000" algn="tl">
                    <a:srgbClr val="000000">
                      <a:alpha val="43137"/>
                    </a:srgbClr>
                  </a:outerShdw>
                </a:effectLst>
              </a:rPr>
              <a:t>Uncontrolled stress can also impact your mental health, making you vulnerable to anxiety and depression. If you are unable to understand and manage your emotions, you’ll also be open to mood swings, while an inability to form strong relationships can leave you feeling lonely and isolated.</a:t>
            </a:r>
          </a:p>
          <a:p>
            <a:pPr marL="457200" indent="-457200" algn="just">
              <a:buClr>
                <a:schemeClr val="tx1"/>
              </a:buClr>
              <a:buFont typeface="+mj-lt"/>
              <a:buAutoNum type="arabicPeriod" startAt="3"/>
            </a:pPr>
            <a:r>
              <a:rPr lang="en-US" sz="2400" b="1" dirty="0">
                <a:solidFill>
                  <a:srgbClr val="C00000"/>
                </a:solidFill>
                <a:effectLst>
                  <a:outerShdw blurRad="38100" dist="38100" dir="2700000" algn="tl">
                    <a:srgbClr val="000000">
                      <a:alpha val="43137"/>
                    </a:srgbClr>
                  </a:outerShdw>
                </a:effectLst>
              </a:rPr>
              <a:t>Your </a:t>
            </a:r>
            <a:r>
              <a:rPr lang="en-US" sz="2400" b="1" dirty="0" smtClean="0">
                <a:solidFill>
                  <a:srgbClr val="C00000"/>
                </a:solidFill>
                <a:effectLst>
                  <a:outerShdw blurRad="38100" dist="38100" dir="2700000" algn="tl">
                    <a:srgbClr val="000000">
                      <a:alpha val="43137"/>
                    </a:srgbClr>
                  </a:outerShdw>
                </a:effectLst>
              </a:rPr>
              <a:t>relationships: </a:t>
            </a:r>
            <a:r>
              <a:rPr lang="en-US" sz="2400" b="1" dirty="0">
                <a:solidFill>
                  <a:schemeClr val="tx1"/>
                </a:solidFill>
                <a:effectLst>
                  <a:outerShdw blurRad="38100" dist="38100" dir="2700000" algn="tl">
                    <a:srgbClr val="000000">
                      <a:alpha val="43137"/>
                    </a:srgbClr>
                  </a:outerShdw>
                </a:effectLst>
              </a:rPr>
              <a:t>By understanding your emotions and how to control them, you’re better able to express how you feel and understand how others are feeling. This allows you to communicate more effectively and forge stronger relationships, both at work and in your personal life.</a:t>
            </a:r>
          </a:p>
        </p:txBody>
      </p:sp>
      <p:pic>
        <p:nvPicPr>
          <p:cNvPr id="2" name="Picture 1"/>
          <p:cNvPicPr>
            <a:picLocks noChangeAspect="1"/>
          </p:cNvPicPr>
          <p:nvPr/>
        </p:nvPicPr>
        <p:blipFill rotWithShape="1">
          <a:blip r:embed="rId2">
            <a:extLst>
              <a:ext uri="{28A0092B-C50C-407E-A947-70E740481C1C}">
                <a14:useLocalDpi xmlns:a14="http://schemas.microsoft.com/office/drawing/2010/main" xmlns="" val="0"/>
              </a:ext>
            </a:extLst>
          </a:blip>
          <a:srcRect b="6000"/>
          <a:stretch/>
        </p:blipFill>
        <p:spPr>
          <a:xfrm>
            <a:off x="841083" y="1779019"/>
            <a:ext cx="1953968" cy="1942976"/>
          </a:xfrm>
          <a:prstGeom prst="rect">
            <a:avLst/>
          </a:prstGeom>
          <a:ln>
            <a:noFill/>
          </a:ln>
          <a:effectLst>
            <a:outerShdw blurRad="190500" algn="tl" rotWithShape="0">
              <a:srgbClr val="000000">
                <a:alpha val="70000"/>
              </a:srgbClr>
            </a:outerShdw>
          </a:effectLst>
        </p:spPr>
      </p:pic>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41083" y="4087558"/>
            <a:ext cx="1953968" cy="186051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27045302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3434546" y="291407"/>
            <a:ext cx="9969500" cy="1143000"/>
          </a:xfrm>
        </p:spPr>
        <p:txBody>
          <a:bodyPr/>
          <a:lstStyle/>
          <a:p>
            <a:r>
              <a:rPr lang="en-US" sz="2800" b="1" dirty="0">
                <a:solidFill>
                  <a:srgbClr val="C00000"/>
                </a:solidFill>
                <a:effectLst>
                  <a:outerShdw blurRad="38100" dist="38100" dir="2700000" algn="tl">
                    <a:srgbClr val="000000">
                      <a:alpha val="43137"/>
                    </a:srgbClr>
                  </a:outerShdw>
                </a:effectLst>
                <a:latin typeface="+mn-lt"/>
              </a:rPr>
              <a:t>How </a:t>
            </a:r>
            <a:r>
              <a:rPr lang="en-US" sz="2800" b="1" dirty="0" smtClean="0">
                <a:solidFill>
                  <a:srgbClr val="C00000"/>
                </a:solidFill>
                <a:effectLst>
                  <a:outerShdw blurRad="38100" dist="38100" dir="2700000" algn="tl">
                    <a:srgbClr val="000000">
                      <a:alpha val="43137"/>
                    </a:srgbClr>
                  </a:outerShdw>
                </a:effectLst>
                <a:latin typeface="+mn-lt"/>
              </a:rPr>
              <a:t>can </a:t>
            </a:r>
            <a:r>
              <a:rPr lang="en-US" sz="2800" b="1" dirty="0">
                <a:solidFill>
                  <a:srgbClr val="C00000"/>
                </a:solidFill>
                <a:effectLst>
                  <a:outerShdw blurRad="38100" dist="38100" dir="2700000" algn="tl">
                    <a:srgbClr val="000000">
                      <a:alpha val="43137"/>
                    </a:srgbClr>
                  </a:outerShdw>
                </a:effectLst>
                <a:latin typeface="+mn-lt"/>
              </a:rPr>
              <a:t>one improve </a:t>
            </a:r>
            <a:r>
              <a:rPr lang="en-US" sz="2800" b="1" dirty="0" smtClean="0">
                <a:solidFill>
                  <a:srgbClr val="C00000"/>
                </a:solidFill>
                <a:effectLst>
                  <a:outerShdw blurRad="38100" dist="38100" dir="2700000" algn="tl">
                    <a:srgbClr val="000000">
                      <a:alpha val="43137"/>
                    </a:srgbClr>
                  </a:outerShdw>
                </a:effectLst>
                <a:latin typeface="+mn-lt"/>
              </a:rPr>
              <a:t>emotional </a:t>
            </a:r>
            <a:r>
              <a:rPr lang="en-US" sz="2800" b="1" dirty="0" err="1" smtClean="0">
                <a:solidFill>
                  <a:srgbClr val="C00000"/>
                </a:solidFill>
                <a:effectLst>
                  <a:outerShdw blurRad="38100" dist="38100" dir="2700000" algn="tl">
                    <a:srgbClr val="000000">
                      <a:alpha val="43137"/>
                    </a:srgbClr>
                  </a:outerShdw>
                </a:effectLst>
                <a:latin typeface="+mn-lt"/>
              </a:rPr>
              <a:t>intelligence?</a:t>
            </a:r>
            <a:r>
              <a:rPr lang="en-US" sz="2800" dirty="0" err="1" smtClean="0">
                <a:latin typeface="Comic Sans MS" panose="030F0702030302020204" pitchFamily="66" charset="0"/>
              </a:rPr>
              <a:t>elligence</a:t>
            </a:r>
            <a:r>
              <a:rPr lang="en-US" sz="2800" dirty="0">
                <a:latin typeface="Comic Sans MS" panose="030F0702030302020204" pitchFamily="66" charset="0"/>
              </a:rPr>
              <a:t>? </a:t>
            </a:r>
          </a:p>
        </p:txBody>
      </p:sp>
      <p:sp>
        <p:nvSpPr>
          <p:cNvPr id="17411" name="Rectangle 3"/>
          <p:cNvSpPr>
            <a:spLocks noGrp="1" noChangeArrowheads="1"/>
          </p:cNvSpPr>
          <p:nvPr>
            <p:ph type="body" sz="half" idx="1"/>
          </p:nvPr>
        </p:nvSpPr>
        <p:spPr>
          <a:xfrm>
            <a:off x="3642083" y="1254920"/>
            <a:ext cx="7498142" cy="4497387"/>
          </a:xfrm>
        </p:spPr>
        <p:txBody>
          <a:bodyPr>
            <a:noAutofit/>
          </a:bodyPr>
          <a:lstStyle/>
          <a:p>
            <a:pPr marL="342900" indent="-342900" algn="just">
              <a:buClr>
                <a:schemeClr val="tx1"/>
              </a:buClr>
              <a:buFont typeface="+mj-lt"/>
              <a:buAutoNum type="arabicPeriod"/>
            </a:pPr>
            <a:r>
              <a:rPr lang="en-US" sz="2300" b="1" dirty="0">
                <a:solidFill>
                  <a:srgbClr val="C00000"/>
                </a:solidFill>
                <a:effectLst>
                  <a:outerShdw blurRad="38100" dist="38100" dir="2700000" algn="tl">
                    <a:srgbClr val="000000">
                      <a:alpha val="43137"/>
                    </a:srgbClr>
                  </a:outerShdw>
                </a:effectLst>
              </a:rPr>
              <a:t>Pay attention </a:t>
            </a:r>
            <a:r>
              <a:rPr lang="en-US" sz="2300" b="1" dirty="0">
                <a:solidFill>
                  <a:schemeClr val="tx1"/>
                </a:solidFill>
                <a:effectLst>
                  <a:outerShdw blurRad="38100" dist="38100" dir="2700000" algn="tl">
                    <a:srgbClr val="000000">
                      <a:alpha val="43137"/>
                    </a:srgbClr>
                  </a:outerShdw>
                </a:effectLst>
              </a:rPr>
              <a:t>to self and other’s body </a:t>
            </a:r>
            <a:r>
              <a:rPr lang="en-US" sz="2300" b="1" dirty="0" smtClean="0">
                <a:solidFill>
                  <a:schemeClr val="tx1"/>
                </a:solidFill>
                <a:effectLst>
                  <a:outerShdw blurRad="38100" dist="38100" dir="2700000" algn="tl">
                    <a:srgbClr val="000000">
                      <a:alpha val="43137"/>
                    </a:srgbClr>
                  </a:outerShdw>
                </a:effectLst>
              </a:rPr>
              <a:t>language</a:t>
            </a:r>
            <a:endParaRPr lang="en-US" sz="2300" b="1" dirty="0">
              <a:solidFill>
                <a:schemeClr val="tx1"/>
              </a:solidFill>
              <a:effectLst>
                <a:outerShdw blurRad="38100" dist="38100" dir="2700000" algn="tl">
                  <a:srgbClr val="000000">
                    <a:alpha val="43137"/>
                  </a:srgbClr>
                </a:outerShdw>
              </a:effectLst>
            </a:endParaRPr>
          </a:p>
          <a:p>
            <a:pPr marL="342900" indent="-342900" algn="just">
              <a:buClr>
                <a:schemeClr val="tx1"/>
              </a:buClr>
              <a:buFont typeface="+mj-lt"/>
              <a:buAutoNum type="arabicPeriod"/>
            </a:pPr>
            <a:r>
              <a:rPr lang="en-US" sz="2300" b="1" dirty="0">
                <a:solidFill>
                  <a:srgbClr val="C00000"/>
                </a:solidFill>
                <a:effectLst>
                  <a:outerShdw blurRad="38100" dist="38100" dir="2700000" algn="tl">
                    <a:srgbClr val="000000">
                      <a:alpha val="43137"/>
                    </a:srgbClr>
                  </a:outerShdw>
                </a:effectLst>
              </a:rPr>
              <a:t>Listen more; speak less- </a:t>
            </a:r>
            <a:r>
              <a:rPr lang="en-US" sz="2300" b="1" dirty="0">
                <a:solidFill>
                  <a:schemeClr val="tx1"/>
                </a:solidFill>
                <a:effectLst>
                  <a:outerShdw blurRad="38100" dist="38100" dir="2700000" algn="tl">
                    <a:srgbClr val="000000">
                      <a:alpha val="43137"/>
                    </a:srgbClr>
                  </a:outerShdw>
                </a:effectLst>
              </a:rPr>
              <a:t>develops empathy </a:t>
            </a:r>
          </a:p>
          <a:p>
            <a:pPr marL="342900" indent="-342900" algn="just">
              <a:buClr>
                <a:schemeClr val="tx1"/>
              </a:buClr>
              <a:buFont typeface="+mj-lt"/>
              <a:buAutoNum type="arabicPeriod"/>
            </a:pPr>
            <a:r>
              <a:rPr lang="en-US" sz="2300" b="1" dirty="0">
                <a:solidFill>
                  <a:srgbClr val="C00000"/>
                </a:solidFill>
                <a:effectLst>
                  <a:outerShdw blurRad="38100" dist="38100" dir="2700000" algn="tl">
                    <a:srgbClr val="000000">
                      <a:alpha val="43137"/>
                    </a:srgbClr>
                  </a:outerShdw>
                </a:effectLst>
              </a:rPr>
              <a:t>Get curious, not furious- </a:t>
            </a:r>
            <a:r>
              <a:rPr lang="en-US" sz="2300" b="1" dirty="0">
                <a:solidFill>
                  <a:schemeClr val="tx1"/>
                </a:solidFill>
                <a:effectLst>
                  <a:outerShdw blurRad="38100" dist="38100" dir="2700000" algn="tl">
                    <a:srgbClr val="000000">
                      <a:alpha val="43137"/>
                    </a:srgbClr>
                  </a:outerShdw>
                </a:effectLst>
              </a:rPr>
              <a:t>Watch what you say especially when frustrated or annoyed. Reframe negative emotions into curiosity - " ... this makes absolutely no sense to me" can be replaced with, "Do you see something in this that I must be missing” </a:t>
            </a:r>
          </a:p>
          <a:p>
            <a:pPr marL="342900" indent="-342900" algn="just">
              <a:buClr>
                <a:schemeClr val="tx1"/>
              </a:buClr>
              <a:buFont typeface="+mj-lt"/>
              <a:buAutoNum type="arabicPeriod"/>
            </a:pPr>
            <a:r>
              <a:rPr lang="en-US" sz="2300" b="1" dirty="0">
                <a:solidFill>
                  <a:srgbClr val="C00000"/>
                </a:solidFill>
                <a:effectLst>
                  <a:outerShdw blurRad="38100" dist="38100" dir="2700000" algn="tl">
                    <a:srgbClr val="000000">
                      <a:alpha val="43137"/>
                    </a:srgbClr>
                  </a:outerShdw>
                </a:effectLst>
              </a:rPr>
              <a:t>Elicit pride in others </a:t>
            </a:r>
            <a:r>
              <a:rPr lang="en-US" sz="2300" b="1" dirty="0">
                <a:solidFill>
                  <a:schemeClr val="tx1"/>
                </a:solidFill>
                <a:effectLst>
                  <a:outerShdw blurRad="38100" dist="38100" dir="2700000" algn="tl">
                    <a:srgbClr val="000000">
                      <a:alpha val="43137"/>
                    </a:srgbClr>
                  </a:outerShdw>
                </a:effectLst>
              </a:rPr>
              <a:t>– Reason for working </a:t>
            </a:r>
            <a:r>
              <a:rPr lang="en-US" sz="2300" b="1" dirty="0" smtClean="0">
                <a:solidFill>
                  <a:schemeClr val="tx1"/>
                </a:solidFill>
                <a:effectLst>
                  <a:outerShdw blurRad="38100" dist="38100" dir="2700000" algn="tl">
                    <a:srgbClr val="000000">
                      <a:alpha val="43137"/>
                    </a:srgbClr>
                  </a:outerShdw>
                </a:effectLst>
              </a:rPr>
              <a:t>together</a:t>
            </a:r>
            <a:endParaRPr lang="en-US" sz="2300" b="1" dirty="0">
              <a:solidFill>
                <a:schemeClr val="tx1"/>
              </a:solidFill>
              <a:effectLst>
                <a:outerShdw blurRad="38100" dist="38100" dir="2700000" algn="tl">
                  <a:srgbClr val="000000">
                    <a:alpha val="43137"/>
                  </a:srgbClr>
                </a:outerShdw>
              </a:effectLst>
            </a:endParaRPr>
          </a:p>
          <a:p>
            <a:pPr marL="342900" indent="-342900" algn="just">
              <a:buClr>
                <a:schemeClr val="tx1"/>
              </a:buClr>
              <a:buFont typeface="+mj-lt"/>
              <a:buAutoNum type="arabicPeriod"/>
            </a:pPr>
            <a:r>
              <a:rPr lang="en-US" sz="2300" b="1" dirty="0">
                <a:solidFill>
                  <a:srgbClr val="C00000"/>
                </a:solidFill>
                <a:effectLst>
                  <a:outerShdw blurRad="38100" dist="38100" dir="2700000" algn="tl">
                    <a:srgbClr val="000000">
                      <a:alpha val="43137"/>
                    </a:srgbClr>
                  </a:outerShdw>
                </a:effectLst>
              </a:rPr>
              <a:t>Remember that emotions are contagious</a:t>
            </a:r>
            <a:r>
              <a:rPr lang="en-US" sz="2300" b="1" dirty="0">
                <a:solidFill>
                  <a:schemeClr val="tx1"/>
                </a:solidFill>
                <a:effectLst>
                  <a:outerShdw blurRad="38100" dist="38100" dir="2700000" algn="tl">
                    <a:srgbClr val="000000">
                      <a:alpha val="43137"/>
                    </a:srgbClr>
                  </a:outerShdw>
                </a:effectLst>
              </a:rPr>
              <a:t> - A dominant person's emotions (negative or positive) always influences others. Leaders should be careful to show only those emotions, which they want to see in others</a:t>
            </a:r>
          </a:p>
        </p:txBody>
      </p:sp>
      <p:pic>
        <p:nvPicPr>
          <p:cNvPr id="17412" name="Picture 4" descr="PI"/>
          <p:cNvPicPr>
            <a:picLocks noGrp="1" noChangeAspect="1" noChangeArrowheads="1"/>
          </p:cNvPicPr>
          <p:nvPr>
            <p:ph sz="half" idx="2"/>
          </p:nvPr>
        </p:nvPicPr>
        <p:blipFill>
          <a:blip r:embed="rId3">
            <a:extLst>
              <a:ext uri="{28A0092B-C50C-407E-A947-70E740481C1C}">
                <a14:useLocalDpi xmlns:a14="http://schemas.microsoft.com/office/drawing/2010/main" xmlns="" val="0"/>
              </a:ext>
            </a:extLst>
          </a:blip>
          <a:srcRect/>
          <a:stretch>
            <a:fillRect/>
          </a:stretch>
        </p:blipFill>
        <p:spPr>
          <a:xfrm>
            <a:off x="186253" y="1434407"/>
            <a:ext cx="3048000" cy="38100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93782453"/>
      </p:ext>
    </p:extLst>
  </p:cSld>
  <p:clrMapOvr>
    <a:masterClrMapping/>
  </p:clrMapOvr>
  <p:transition>
    <p:rand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a:t>www.eqindia.com</a:t>
            </a:r>
          </a:p>
        </p:txBody>
      </p:sp>
      <p:sp>
        <p:nvSpPr>
          <p:cNvPr id="7" name="Slide Number Placeholder 4"/>
          <p:cNvSpPr>
            <a:spLocks noGrp="1"/>
          </p:cNvSpPr>
          <p:nvPr>
            <p:ph type="sldNum" sz="quarter" idx="11"/>
          </p:nvPr>
        </p:nvSpPr>
        <p:spPr/>
        <p:txBody>
          <a:bodyPr/>
          <a:lstStyle/>
          <a:p>
            <a:fld id="{F8C6DB93-8B24-4CEC-8E8D-4FB54EE492EC}" type="slidenum">
              <a:rPr lang="en-US"/>
              <a:pPr/>
              <a:t>29</a:t>
            </a:fld>
            <a:endParaRPr lang="en-US"/>
          </a:p>
        </p:txBody>
      </p:sp>
      <p:sp>
        <p:nvSpPr>
          <p:cNvPr id="15362" name="Rectangle 2"/>
          <p:cNvSpPr>
            <a:spLocks noGrp="1" noChangeArrowheads="1"/>
          </p:cNvSpPr>
          <p:nvPr>
            <p:ph type="title"/>
          </p:nvPr>
        </p:nvSpPr>
        <p:spPr>
          <a:xfrm>
            <a:off x="2590800" y="609600"/>
            <a:ext cx="8077200" cy="1143000"/>
          </a:xfrm>
        </p:spPr>
        <p:txBody>
          <a:bodyPr/>
          <a:lstStyle/>
          <a:p>
            <a:pPr algn="r"/>
            <a:r>
              <a:rPr lang="en-US" b="1" dirty="0">
                <a:solidFill>
                  <a:srgbClr val="C00000"/>
                </a:solidFill>
                <a:effectLst>
                  <a:outerShdw blurRad="38100" dist="38100" dir="2700000" algn="tl">
                    <a:srgbClr val="000000">
                      <a:alpha val="43137"/>
                    </a:srgbClr>
                  </a:outerShdw>
                </a:effectLst>
              </a:rPr>
              <a:t>Characteristics of a High EQ Person</a:t>
            </a:r>
          </a:p>
        </p:txBody>
      </p:sp>
      <p:sp>
        <p:nvSpPr>
          <p:cNvPr id="15363" name="Rectangle 3"/>
          <p:cNvSpPr>
            <a:spLocks noGrp="1" noChangeArrowheads="1"/>
          </p:cNvSpPr>
          <p:nvPr>
            <p:ph type="body" idx="1"/>
          </p:nvPr>
        </p:nvSpPr>
        <p:spPr>
          <a:xfrm>
            <a:off x="3505199" y="1181100"/>
            <a:ext cx="8229600" cy="4114800"/>
          </a:xfrm>
        </p:spPr>
        <p:txBody>
          <a:bodyPr>
            <a:normAutofit fontScale="85000" lnSpcReduction="20000"/>
          </a:bodyPr>
          <a:lstStyle/>
          <a:p>
            <a:pPr>
              <a:lnSpc>
                <a:spcPct val="90000"/>
              </a:lnSpc>
            </a:pPr>
            <a:endParaRPr lang="en-US" sz="2400" b="1" dirty="0">
              <a:solidFill>
                <a:srgbClr val="FF0000"/>
              </a:solidFill>
            </a:endParaRPr>
          </a:p>
          <a:p>
            <a:pPr marL="457200" indent="-457200" algn="just">
              <a:lnSpc>
                <a:spcPct val="90000"/>
              </a:lnSpc>
              <a:buClr>
                <a:schemeClr val="tx1"/>
              </a:buClr>
              <a:buFont typeface="+mj-lt"/>
              <a:buAutoNum type="arabicPeriod"/>
            </a:pPr>
            <a:r>
              <a:rPr lang="en-US" sz="2600" b="1" dirty="0">
                <a:solidFill>
                  <a:schemeClr val="tx1"/>
                </a:solidFill>
                <a:effectLst>
                  <a:outerShdw blurRad="38100" dist="38100" dir="2700000" algn="tl">
                    <a:srgbClr val="000000">
                      <a:alpha val="43137"/>
                    </a:srgbClr>
                  </a:outerShdw>
                </a:effectLst>
              </a:rPr>
              <a:t>A time to wait and a time to </a:t>
            </a:r>
            <a:r>
              <a:rPr lang="en-US" sz="2600" b="1" dirty="0" smtClean="0">
                <a:solidFill>
                  <a:schemeClr val="tx1"/>
                </a:solidFill>
                <a:effectLst>
                  <a:outerShdw blurRad="38100" dist="38100" dir="2700000" algn="tl">
                    <a:srgbClr val="000000">
                      <a:alpha val="43137"/>
                    </a:srgbClr>
                  </a:outerShdw>
                </a:effectLst>
              </a:rPr>
              <a:t>watch</a:t>
            </a:r>
            <a:endParaRPr lang="en-US" sz="2600" b="1" dirty="0">
              <a:solidFill>
                <a:schemeClr val="tx1"/>
              </a:solidFill>
              <a:effectLst>
                <a:outerShdw blurRad="38100" dist="38100" dir="2700000" algn="tl">
                  <a:srgbClr val="000000">
                    <a:alpha val="43137"/>
                  </a:srgbClr>
                </a:outerShdw>
              </a:effectLst>
            </a:endParaRPr>
          </a:p>
          <a:p>
            <a:pPr marL="457200" indent="-457200" algn="just">
              <a:lnSpc>
                <a:spcPct val="90000"/>
              </a:lnSpc>
              <a:buClr>
                <a:schemeClr val="tx1"/>
              </a:buClr>
              <a:buFont typeface="+mj-lt"/>
              <a:buAutoNum type="arabicPeriod"/>
            </a:pPr>
            <a:r>
              <a:rPr lang="en-US" sz="2600" b="1" dirty="0">
                <a:solidFill>
                  <a:schemeClr val="tx1"/>
                </a:solidFill>
                <a:effectLst>
                  <a:outerShdw blurRad="38100" dist="38100" dir="2700000" algn="tl">
                    <a:srgbClr val="000000">
                      <a:alpha val="43137"/>
                    </a:srgbClr>
                  </a:outerShdw>
                </a:effectLst>
              </a:rPr>
              <a:t>A time to be aggressive and a time to be </a:t>
            </a:r>
            <a:r>
              <a:rPr lang="en-US" sz="2600" b="1" dirty="0" smtClean="0">
                <a:solidFill>
                  <a:schemeClr val="tx1"/>
                </a:solidFill>
                <a:effectLst>
                  <a:outerShdw blurRad="38100" dist="38100" dir="2700000" algn="tl">
                    <a:srgbClr val="000000">
                      <a:alpha val="43137"/>
                    </a:srgbClr>
                  </a:outerShdw>
                </a:effectLst>
              </a:rPr>
              <a:t>passive</a:t>
            </a:r>
            <a:endParaRPr lang="en-US" sz="2600" b="1" dirty="0">
              <a:solidFill>
                <a:schemeClr val="tx1"/>
              </a:solidFill>
              <a:effectLst>
                <a:outerShdw blurRad="38100" dist="38100" dir="2700000" algn="tl">
                  <a:srgbClr val="000000">
                    <a:alpha val="43137"/>
                  </a:srgbClr>
                </a:outerShdw>
              </a:effectLst>
            </a:endParaRPr>
          </a:p>
          <a:p>
            <a:pPr marL="514350" indent="-514350" algn="just">
              <a:lnSpc>
                <a:spcPct val="90000"/>
              </a:lnSpc>
              <a:buClr>
                <a:schemeClr val="tx1"/>
              </a:buClr>
              <a:buFont typeface="+mj-lt"/>
              <a:buAutoNum type="arabicPeriod"/>
            </a:pPr>
            <a:r>
              <a:rPr lang="en-US" sz="2600" b="1" dirty="0">
                <a:solidFill>
                  <a:schemeClr val="tx1"/>
                </a:solidFill>
                <a:effectLst>
                  <a:outerShdw blurRad="38100" dist="38100" dir="2700000" algn="tl">
                    <a:srgbClr val="000000">
                      <a:alpha val="43137"/>
                    </a:srgbClr>
                  </a:outerShdw>
                </a:effectLst>
              </a:rPr>
              <a:t>A time to be together and a time to be </a:t>
            </a:r>
            <a:r>
              <a:rPr lang="en-US" sz="2600" b="1" dirty="0" smtClean="0">
                <a:solidFill>
                  <a:schemeClr val="tx1"/>
                </a:solidFill>
                <a:effectLst>
                  <a:outerShdw blurRad="38100" dist="38100" dir="2700000" algn="tl">
                    <a:srgbClr val="000000">
                      <a:alpha val="43137"/>
                    </a:srgbClr>
                  </a:outerShdw>
                </a:effectLst>
              </a:rPr>
              <a:t>alone </a:t>
            </a:r>
            <a:endParaRPr lang="en-US" sz="2600" b="1" dirty="0">
              <a:solidFill>
                <a:schemeClr val="tx1"/>
              </a:solidFill>
              <a:effectLst>
                <a:outerShdw blurRad="38100" dist="38100" dir="2700000" algn="tl">
                  <a:srgbClr val="000000">
                    <a:alpha val="43137"/>
                  </a:srgbClr>
                </a:outerShdw>
              </a:effectLst>
            </a:endParaRPr>
          </a:p>
          <a:p>
            <a:pPr marL="514350" indent="-514350" algn="just">
              <a:lnSpc>
                <a:spcPct val="90000"/>
              </a:lnSpc>
              <a:buClr>
                <a:schemeClr val="tx1"/>
              </a:buClr>
              <a:buFont typeface="+mj-lt"/>
              <a:buAutoNum type="arabicPeriod"/>
            </a:pPr>
            <a:r>
              <a:rPr lang="en-US" sz="2600" b="1" dirty="0">
                <a:solidFill>
                  <a:schemeClr val="tx1"/>
                </a:solidFill>
                <a:effectLst>
                  <a:outerShdw blurRad="38100" dist="38100" dir="2700000" algn="tl">
                    <a:srgbClr val="000000">
                      <a:alpha val="43137"/>
                    </a:srgbClr>
                  </a:outerShdw>
                </a:effectLst>
              </a:rPr>
              <a:t>A time to fight and a time to </a:t>
            </a:r>
            <a:r>
              <a:rPr lang="en-US" sz="2600" b="1" dirty="0" smtClean="0">
                <a:solidFill>
                  <a:schemeClr val="tx1"/>
                </a:solidFill>
                <a:effectLst>
                  <a:outerShdw blurRad="38100" dist="38100" dir="2700000" algn="tl">
                    <a:srgbClr val="000000">
                      <a:alpha val="43137"/>
                    </a:srgbClr>
                  </a:outerShdw>
                </a:effectLst>
              </a:rPr>
              <a:t>love</a:t>
            </a:r>
            <a:endParaRPr lang="en-US" sz="2600" b="1" dirty="0">
              <a:solidFill>
                <a:schemeClr val="tx1"/>
              </a:solidFill>
              <a:effectLst>
                <a:outerShdw blurRad="38100" dist="38100" dir="2700000" algn="tl">
                  <a:srgbClr val="000000">
                    <a:alpha val="43137"/>
                  </a:srgbClr>
                </a:outerShdw>
              </a:effectLst>
            </a:endParaRPr>
          </a:p>
          <a:p>
            <a:pPr marL="514350" indent="-514350" algn="just">
              <a:lnSpc>
                <a:spcPct val="90000"/>
              </a:lnSpc>
              <a:buClr>
                <a:schemeClr val="tx1"/>
              </a:buClr>
              <a:buFont typeface="+mj-lt"/>
              <a:buAutoNum type="arabicPeriod"/>
            </a:pPr>
            <a:r>
              <a:rPr lang="en-US" sz="2600" b="1" dirty="0">
                <a:solidFill>
                  <a:schemeClr val="tx1"/>
                </a:solidFill>
                <a:effectLst>
                  <a:outerShdw blurRad="38100" dist="38100" dir="2700000" algn="tl">
                    <a:srgbClr val="000000">
                      <a:alpha val="43137"/>
                    </a:srgbClr>
                  </a:outerShdw>
                </a:effectLst>
              </a:rPr>
              <a:t>A time to work and a time to </a:t>
            </a:r>
            <a:r>
              <a:rPr lang="en-US" sz="2600" b="1" dirty="0" smtClean="0">
                <a:solidFill>
                  <a:schemeClr val="tx1"/>
                </a:solidFill>
                <a:effectLst>
                  <a:outerShdw blurRad="38100" dist="38100" dir="2700000" algn="tl">
                    <a:srgbClr val="000000">
                      <a:alpha val="43137"/>
                    </a:srgbClr>
                  </a:outerShdw>
                </a:effectLst>
              </a:rPr>
              <a:t>play</a:t>
            </a:r>
            <a:endParaRPr lang="en-US" sz="2600" b="1" dirty="0">
              <a:solidFill>
                <a:schemeClr val="tx1"/>
              </a:solidFill>
              <a:effectLst>
                <a:outerShdw blurRad="38100" dist="38100" dir="2700000" algn="tl">
                  <a:srgbClr val="000000">
                    <a:alpha val="43137"/>
                  </a:srgbClr>
                </a:outerShdw>
              </a:effectLst>
            </a:endParaRPr>
          </a:p>
          <a:p>
            <a:pPr marL="514350" indent="-514350" algn="just">
              <a:lnSpc>
                <a:spcPct val="90000"/>
              </a:lnSpc>
              <a:buClr>
                <a:schemeClr val="tx1"/>
              </a:buClr>
              <a:buFont typeface="+mj-lt"/>
              <a:buAutoNum type="arabicPeriod"/>
            </a:pPr>
            <a:r>
              <a:rPr lang="en-US" sz="2600" b="1" dirty="0">
                <a:solidFill>
                  <a:schemeClr val="tx1"/>
                </a:solidFill>
                <a:effectLst>
                  <a:outerShdw blurRad="38100" dist="38100" dir="2700000" algn="tl">
                    <a:srgbClr val="000000">
                      <a:alpha val="43137"/>
                    </a:srgbClr>
                  </a:outerShdw>
                </a:effectLst>
              </a:rPr>
              <a:t>A time to cry and a time to </a:t>
            </a:r>
            <a:r>
              <a:rPr lang="en-US" sz="2600" b="1" dirty="0" smtClean="0">
                <a:solidFill>
                  <a:schemeClr val="tx1"/>
                </a:solidFill>
                <a:effectLst>
                  <a:outerShdw blurRad="38100" dist="38100" dir="2700000" algn="tl">
                    <a:srgbClr val="000000">
                      <a:alpha val="43137"/>
                    </a:srgbClr>
                  </a:outerShdw>
                </a:effectLst>
              </a:rPr>
              <a:t>laugh</a:t>
            </a:r>
            <a:endParaRPr lang="en-US" sz="2600" b="1" dirty="0">
              <a:solidFill>
                <a:schemeClr val="tx1"/>
              </a:solidFill>
              <a:effectLst>
                <a:outerShdw blurRad="38100" dist="38100" dir="2700000" algn="tl">
                  <a:srgbClr val="000000">
                    <a:alpha val="43137"/>
                  </a:srgbClr>
                </a:outerShdw>
              </a:effectLst>
            </a:endParaRPr>
          </a:p>
          <a:p>
            <a:pPr marL="514350" indent="-514350" algn="just">
              <a:lnSpc>
                <a:spcPct val="90000"/>
              </a:lnSpc>
              <a:buClr>
                <a:schemeClr val="tx1"/>
              </a:buClr>
              <a:buFont typeface="+mj-lt"/>
              <a:buAutoNum type="arabicPeriod"/>
            </a:pPr>
            <a:r>
              <a:rPr lang="en-US" sz="2600" b="1" dirty="0">
                <a:solidFill>
                  <a:schemeClr val="tx1"/>
                </a:solidFill>
                <a:effectLst>
                  <a:outerShdw blurRad="38100" dist="38100" dir="2700000" algn="tl">
                    <a:srgbClr val="000000">
                      <a:alpha val="43137"/>
                    </a:srgbClr>
                  </a:outerShdw>
                </a:effectLst>
              </a:rPr>
              <a:t>A time to confront and a time to </a:t>
            </a:r>
            <a:r>
              <a:rPr lang="en-US" sz="2600" b="1" dirty="0" smtClean="0">
                <a:solidFill>
                  <a:schemeClr val="tx1"/>
                </a:solidFill>
                <a:effectLst>
                  <a:outerShdw blurRad="38100" dist="38100" dir="2700000" algn="tl">
                    <a:srgbClr val="000000">
                      <a:alpha val="43137"/>
                    </a:srgbClr>
                  </a:outerShdw>
                </a:effectLst>
              </a:rPr>
              <a:t>withdraw</a:t>
            </a:r>
            <a:endParaRPr lang="en-US" sz="2600" b="1" dirty="0">
              <a:solidFill>
                <a:schemeClr val="tx1"/>
              </a:solidFill>
              <a:effectLst>
                <a:outerShdw blurRad="38100" dist="38100" dir="2700000" algn="tl">
                  <a:srgbClr val="000000">
                    <a:alpha val="43137"/>
                  </a:srgbClr>
                </a:outerShdw>
              </a:effectLst>
            </a:endParaRPr>
          </a:p>
          <a:p>
            <a:pPr marL="514350" indent="-514350" algn="just">
              <a:lnSpc>
                <a:spcPct val="90000"/>
              </a:lnSpc>
              <a:buClr>
                <a:schemeClr val="tx1"/>
              </a:buClr>
              <a:buFont typeface="+mj-lt"/>
              <a:buAutoNum type="arabicPeriod"/>
            </a:pPr>
            <a:r>
              <a:rPr lang="en-US" sz="2600" b="1" dirty="0">
                <a:solidFill>
                  <a:schemeClr val="tx1"/>
                </a:solidFill>
                <a:effectLst>
                  <a:outerShdw blurRad="38100" dist="38100" dir="2700000" algn="tl">
                    <a:srgbClr val="000000">
                      <a:alpha val="43137"/>
                    </a:srgbClr>
                  </a:outerShdw>
                </a:effectLst>
              </a:rPr>
              <a:t>A time to speak and a time to be </a:t>
            </a:r>
            <a:r>
              <a:rPr lang="en-US" sz="2600" b="1" dirty="0" smtClean="0">
                <a:solidFill>
                  <a:schemeClr val="tx1"/>
                </a:solidFill>
                <a:effectLst>
                  <a:outerShdw blurRad="38100" dist="38100" dir="2700000" algn="tl">
                    <a:srgbClr val="000000">
                      <a:alpha val="43137"/>
                    </a:srgbClr>
                  </a:outerShdw>
                </a:effectLst>
              </a:rPr>
              <a:t>silent</a:t>
            </a:r>
            <a:endParaRPr lang="en-US" sz="2600" b="1" dirty="0">
              <a:solidFill>
                <a:schemeClr val="tx1"/>
              </a:solidFill>
              <a:effectLst>
                <a:outerShdw blurRad="38100" dist="38100" dir="2700000" algn="tl">
                  <a:srgbClr val="000000">
                    <a:alpha val="43137"/>
                  </a:srgbClr>
                </a:outerShdw>
              </a:effectLst>
            </a:endParaRPr>
          </a:p>
          <a:p>
            <a:pPr marL="514350" indent="-514350" algn="just">
              <a:lnSpc>
                <a:spcPct val="90000"/>
              </a:lnSpc>
              <a:buClr>
                <a:schemeClr val="tx1"/>
              </a:buClr>
              <a:buFont typeface="+mj-lt"/>
              <a:buAutoNum type="arabicPeriod"/>
            </a:pPr>
            <a:r>
              <a:rPr lang="en-US" sz="2600" b="1" dirty="0">
                <a:solidFill>
                  <a:schemeClr val="tx1"/>
                </a:solidFill>
                <a:effectLst>
                  <a:outerShdw blurRad="38100" dist="38100" dir="2700000" algn="tl">
                    <a:srgbClr val="000000">
                      <a:alpha val="43137"/>
                    </a:srgbClr>
                  </a:outerShdw>
                </a:effectLst>
              </a:rPr>
              <a:t>A time to be patient and a time to </a:t>
            </a:r>
            <a:r>
              <a:rPr lang="en-US" sz="2600" b="1" dirty="0" smtClean="0">
                <a:solidFill>
                  <a:schemeClr val="tx1"/>
                </a:solidFill>
                <a:effectLst>
                  <a:outerShdw blurRad="38100" dist="38100" dir="2700000" algn="tl">
                    <a:srgbClr val="000000">
                      <a:alpha val="43137"/>
                    </a:srgbClr>
                  </a:outerShdw>
                </a:effectLst>
              </a:rPr>
              <a:t>decide</a:t>
            </a:r>
            <a:endParaRPr lang="en-US" sz="2600" b="1" dirty="0">
              <a:solidFill>
                <a:schemeClr val="tx1"/>
              </a:solidFill>
              <a:effectLst>
                <a:outerShdw blurRad="38100" dist="38100" dir="2700000" algn="tl">
                  <a:srgbClr val="000000">
                    <a:alpha val="43137"/>
                  </a:srgbClr>
                </a:outerShdw>
              </a:effectLst>
            </a:endParaRPr>
          </a:p>
        </p:txBody>
      </p:sp>
      <p:pic>
        <p:nvPicPr>
          <p:cNvPr id="15364" name="Picture 4" descr="PE07018_"/>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03612" y="1165862"/>
            <a:ext cx="1820863" cy="179228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rgbClr val="FFFFFF"/>
                </a:solidFill>
              </a14:hiddenFill>
            </a:ext>
          </a:extLst>
        </p:spPr>
      </p:pic>
      <p:pic>
        <p:nvPicPr>
          <p:cNvPr id="15365" name="Picture 5" descr="PE07019_"/>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895675" y="3514412"/>
            <a:ext cx="1828800" cy="193357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7923938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a:t>www.eqindia.com</a:t>
            </a:r>
          </a:p>
        </p:txBody>
      </p:sp>
      <p:sp>
        <p:nvSpPr>
          <p:cNvPr id="7" name="Slide Number Placeholder 4"/>
          <p:cNvSpPr>
            <a:spLocks noGrp="1"/>
          </p:cNvSpPr>
          <p:nvPr>
            <p:ph type="sldNum" sz="quarter" idx="11"/>
          </p:nvPr>
        </p:nvSpPr>
        <p:spPr/>
        <p:txBody>
          <a:bodyPr/>
          <a:lstStyle/>
          <a:p>
            <a:fld id="{523352AD-C6E4-4059-B633-14280CD1E050}" type="slidenum">
              <a:rPr lang="en-US"/>
              <a:pPr/>
              <a:t>30</a:t>
            </a:fld>
            <a:endParaRPr lang="en-US"/>
          </a:p>
        </p:txBody>
      </p:sp>
      <p:sp>
        <p:nvSpPr>
          <p:cNvPr id="16386" name="Rectangle 2"/>
          <p:cNvSpPr>
            <a:spLocks noGrp="1" noChangeArrowheads="1"/>
          </p:cNvSpPr>
          <p:nvPr>
            <p:ph type="title"/>
          </p:nvPr>
        </p:nvSpPr>
        <p:spPr>
          <a:xfrm>
            <a:off x="3630290" y="798769"/>
            <a:ext cx="8458200" cy="1143000"/>
          </a:xfrm>
        </p:spPr>
        <p:txBody>
          <a:bodyPr/>
          <a:lstStyle/>
          <a:p>
            <a:r>
              <a:rPr lang="en-US" b="1" dirty="0">
                <a:solidFill>
                  <a:srgbClr val="C00000"/>
                </a:solidFill>
                <a:effectLst>
                  <a:outerShdw blurRad="38100" dist="38100" dir="2700000" algn="tl">
                    <a:srgbClr val="000000">
                      <a:alpha val="43137"/>
                    </a:srgbClr>
                  </a:outerShdw>
                </a:effectLst>
              </a:rPr>
              <a:t>Characteristics of a low EQ </a:t>
            </a:r>
            <a:r>
              <a:rPr lang="en-US" dirty="0" err="1" smtClean="0"/>
              <a:t>personerson</a:t>
            </a:r>
            <a:endParaRPr lang="en-US" dirty="0"/>
          </a:p>
        </p:txBody>
      </p:sp>
      <p:sp>
        <p:nvSpPr>
          <p:cNvPr id="16387" name="Rectangle 3"/>
          <p:cNvSpPr>
            <a:spLocks noGrp="1" noChangeArrowheads="1"/>
          </p:cNvSpPr>
          <p:nvPr>
            <p:ph type="body" idx="1"/>
          </p:nvPr>
        </p:nvSpPr>
        <p:spPr>
          <a:xfrm>
            <a:off x="3482841" y="2167732"/>
            <a:ext cx="7786688" cy="3552825"/>
          </a:xfrm>
        </p:spPr>
        <p:txBody>
          <a:bodyPr>
            <a:normAutofit/>
          </a:bodyPr>
          <a:lstStyle/>
          <a:p>
            <a:pPr>
              <a:lnSpc>
                <a:spcPct val="80000"/>
              </a:lnSpc>
              <a:buFont typeface="Wingdings" panose="05000000000000000000" pitchFamily="2" charset="2"/>
              <a:buNone/>
            </a:pPr>
            <a:r>
              <a:rPr lang="en-US" sz="2800" dirty="0">
                <a:solidFill>
                  <a:srgbClr val="FF0000"/>
                </a:solidFill>
              </a:rPr>
              <a:t>	</a:t>
            </a:r>
            <a:r>
              <a:rPr lang="en-US" sz="2200" b="1" dirty="0">
                <a:solidFill>
                  <a:schemeClr val="tx1"/>
                </a:solidFill>
                <a:effectLst>
                  <a:outerShdw blurRad="38100" dist="38100" dir="2700000" algn="tl">
                    <a:srgbClr val="000000">
                      <a:alpha val="43137"/>
                    </a:srgbClr>
                  </a:outerShdw>
                </a:effectLst>
              </a:rPr>
              <a:t>“If only I had a different job … …”</a:t>
            </a:r>
          </a:p>
          <a:p>
            <a:pPr>
              <a:lnSpc>
                <a:spcPct val="80000"/>
              </a:lnSpc>
              <a:buFont typeface="Wingdings" panose="05000000000000000000" pitchFamily="2" charset="2"/>
              <a:buNone/>
            </a:pPr>
            <a:r>
              <a:rPr lang="en-US" sz="2200" b="1" dirty="0">
                <a:solidFill>
                  <a:schemeClr val="tx1"/>
                </a:solidFill>
                <a:effectLst>
                  <a:outerShdw blurRad="38100" dist="38100" dir="2700000" algn="tl">
                    <a:srgbClr val="000000">
                      <a:alpha val="43137"/>
                    </a:srgbClr>
                  </a:outerShdw>
                </a:effectLst>
              </a:rPr>
              <a:t>	“If only I had finished graduation … …”</a:t>
            </a:r>
          </a:p>
          <a:p>
            <a:pPr>
              <a:lnSpc>
                <a:spcPct val="80000"/>
              </a:lnSpc>
              <a:buFont typeface="Wingdings" panose="05000000000000000000" pitchFamily="2" charset="2"/>
              <a:buNone/>
            </a:pPr>
            <a:r>
              <a:rPr lang="en-US" sz="2200" b="1" dirty="0">
                <a:solidFill>
                  <a:schemeClr val="tx1"/>
                </a:solidFill>
                <a:effectLst>
                  <a:outerShdw blurRad="38100" dist="38100" dir="2700000" algn="tl">
                    <a:srgbClr val="000000">
                      <a:alpha val="43137"/>
                    </a:srgbClr>
                  </a:outerShdw>
                </a:effectLst>
              </a:rPr>
              <a:t>	“If only I had been handsome/beautiful …”</a:t>
            </a:r>
          </a:p>
          <a:p>
            <a:pPr>
              <a:lnSpc>
                <a:spcPct val="80000"/>
              </a:lnSpc>
              <a:buFont typeface="Wingdings" panose="05000000000000000000" pitchFamily="2" charset="2"/>
              <a:buNone/>
            </a:pPr>
            <a:r>
              <a:rPr lang="en-US" sz="2200" b="1" dirty="0">
                <a:solidFill>
                  <a:schemeClr val="tx1"/>
                </a:solidFill>
                <a:effectLst>
                  <a:outerShdw blurRad="38100" dist="38100" dir="2700000" algn="tl">
                    <a:srgbClr val="000000">
                      <a:alpha val="43137"/>
                    </a:srgbClr>
                  </a:outerShdw>
                </a:effectLst>
              </a:rPr>
              <a:t>	“If only </a:t>
            </a:r>
            <a:r>
              <a:rPr lang="en-US" sz="2200" b="1" dirty="0" smtClean="0">
                <a:solidFill>
                  <a:schemeClr val="tx1"/>
                </a:solidFill>
                <a:effectLst>
                  <a:outerShdw blurRad="38100" dist="38100" dir="2700000" algn="tl">
                    <a:srgbClr val="000000">
                      <a:alpha val="43137"/>
                    </a:srgbClr>
                  </a:outerShdw>
                </a:effectLst>
              </a:rPr>
              <a:t>my spouse had </a:t>
            </a:r>
            <a:r>
              <a:rPr lang="en-US" sz="2200" b="1" dirty="0">
                <a:solidFill>
                  <a:schemeClr val="tx1"/>
                </a:solidFill>
                <a:effectLst>
                  <a:outerShdw blurRad="38100" dist="38100" dir="2700000" algn="tl">
                    <a:srgbClr val="000000">
                      <a:alpha val="43137"/>
                    </a:srgbClr>
                  </a:outerShdw>
                </a:effectLst>
              </a:rPr>
              <a:t>stopped drinking …”</a:t>
            </a:r>
          </a:p>
          <a:p>
            <a:pPr>
              <a:lnSpc>
                <a:spcPct val="80000"/>
              </a:lnSpc>
              <a:buFont typeface="Wingdings" panose="05000000000000000000" pitchFamily="2" charset="2"/>
              <a:buNone/>
            </a:pPr>
            <a:r>
              <a:rPr lang="en-US" sz="2200" b="1" dirty="0">
                <a:solidFill>
                  <a:schemeClr val="tx1"/>
                </a:solidFill>
                <a:effectLst>
                  <a:outerShdw blurRad="38100" dist="38100" dir="2700000" algn="tl">
                    <a:srgbClr val="000000">
                      <a:alpha val="43137"/>
                    </a:srgbClr>
                  </a:outerShdw>
                </a:effectLst>
              </a:rPr>
              <a:t>	“If only I had been born rich and famous…”</a:t>
            </a:r>
          </a:p>
          <a:p>
            <a:pPr>
              <a:lnSpc>
                <a:spcPct val="80000"/>
              </a:lnSpc>
              <a:buFont typeface="Wingdings" panose="05000000000000000000" pitchFamily="2" charset="2"/>
              <a:buNone/>
            </a:pPr>
            <a:r>
              <a:rPr lang="en-US" sz="2200" b="1" dirty="0">
                <a:solidFill>
                  <a:schemeClr val="tx1"/>
                </a:solidFill>
                <a:effectLst>
                  <a:outerShdw blurRad="38100" dist="38100" dir="2700000" algn="tl">
                    <a:srgbClr val="000000">
                      <a:alpha val="43137"/>
                    </a:srgbClr>
                  </a:outerShdw>
                </a:effectLst>
              </a:rPr>
              <a:t>   “If only I had good contacts…”</a:t>
            </a:r>
          </a:p>
          <a:p>
            <a:pPr>
              <a:lnSpc>
                <a:spcPct val="80000"/>
              </a:lnSpc>
              <a:buFont typeface="Wingdings" panose="05000000000000000000" pitchFamily="2" charset="2"/>
              <a:buNone/>
            </a:pPr>
            <a:r>
              <a:rPr lang="en-US" sz="2200" b="1" dirty="0">
                <a:solidFill>
                  <a:schemeClr val="tx1"/>
                </a:solidFill>
                <a:effectLst>
                  <a:outerShdw blurRad="38100" dist="38100" dir="2700000" algn="tl">
                    <a:srgbClr val="000000">
                      <a:alpha val="43137"/>
                    </a:srgbClr>
                  </a:outerShdw>
                </a:effectLst>
              </a:rPr>
              <a:t>	“If only I had better friends …”</a:t>
            </a:r>
          </a:p>
          <a:p>
            <a:pPr>
              <a:lnSpc>
                <a:spcPct val="80000"/>
              </a:lnSpc>
              <a:buFont typeface="Wingdings" panose="05000000000000000000" pitchFamily="2" charset="2"/>
              <a:buNone/>
            </a:pPr>
            <a:r>
              <a:rPr lang="en-US" sz="2200" b="1" dirty="0">
                <a:solidFill>
                  <a:schemeClr val="tx1"/>
                </a:solidFill>
                <a:effectLst>
                  <a:outerShdw blurRad="38100" dist="38100" dir="2700000" algn="tl">
                    <a:srgbClr val="000000">
                      <a:alpha val="43137"/>
                    </a:srgbClr>
                  </a:outerShdw>
                </a:effectLst>
              </a:rPr>
              <a:t>	“If only I had married someone else …”</a:t>
            </a:r>
          </a:p>
          <a:p>
            <a:pPr>
              <a:lnSpc>
                <a:spcPct val="80000"/>
              </a:lnSpc>
              <a:buFont typeface="Wingdings" panose="05000000000000000000" pitchFamily="2" charset="2"/>
              <a:buNone/>
            </a:pPr>
            <a:endParaRPr lang="en-US" sz="2200" b="1" dirty="0">
              <a:solidFill>
                <a:schemeClr val="tx1"/>
              </a:solidFill>
              <a:effectLst>
                <a:outerShdw blurRad="38100" dist="38100" dir="2700000" algn="tl">
                  <a:srgbClr val="000000">
                    <a:alpha val="43137"/>
                  </a:srgbClr>
                </a:outerShdw>
              </a:effectLst>
            </a:endParaRPr>
          </a:p>
        </p:txBody>
      </p:sp>
      <p:pic>
        <p:nvPicPr>
          <p:cNvPr id="16388" name="Picture 4" descr="j028260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91381" y="3783998"/>
            <a:ext cx="1814512" cy="177323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rgbClr val="FFFFFF"/>
                </a:solidFill>
              </a14:hiddenFill>
            </a:ext>
          </a:extLst>
        </p:spPr>
      </p:pic>
      <p:pic>
        <p:nvPicPr>
          <p:cNvPr id="16389" name="Picture 5" descr="PE07022_"/>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872330" y="1487587"/>
            <a:ext cx="1852613" cy="183038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9176263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63206" y="127861"/>
            <a:ext cx="7315200" cy="5120640"/>
          </a:xfrm>
        </p:spPr>
        <p:txBody>
          <a:bodyPr>
            <a:normAutofit/>
          </a:bodyPr>
          <a:lstStyle/>
          <a:p>
            <a:pPr marL="0" indent="0" algn="just">
              <a:buNone/>
            </a:pPr>
            <a:r>
              <a:rPr lang="en-US" sz="2700" b="1" dirty="0" smtClean="0">
                <a:solidFill>
                  <a:srgbClr val="C00000"/>
                </a:solidFill>
                <a:effectLst>
                  <a:outerShdw blurRad="38100" dist="38100" dir="2700000" algn="tl">
                    <a:srgbClr val="000000">
                      <a:alpha val="43137"/>
                    </a:srgbClr>
                  </a:outerShdw>
                </a:effectLst>
              </a:rPr>
              <a:t>Measuring emotional intelligence</a:t>
            </a:r>
          </a:p>
          <a:p>
            <a:pPr marL="0" indent="0" algn="just">
              <a:buNone/>
            </a:pPr>
            <a:r>
              <a:rPr lang="en-US" sz="2400" b="1" dirty="0" smtClean="0">
                <a:solidFill>
                  <a:schemeClr val="tx1"/>
                </a:solidFill>
                <a:effectLst>
                  <a:outerShdw blurRad="38100" dist="38100" dir="2700000" algn="tl">
                    <a:srgbClr val="000000">
                      <a:alpha val="43137"/>
                    </a:srgbClr>
                  </a:outerShdw>
                </a:effectLst>
              </a:rPr>
              <a:t>There are two </a:t>
            </a:r>
            <a:r>
              <a:rPr lang="en-US" sz="2400" b="1" dirty="0">
                <a:solidFill>
                  <a:schemeClr val="tx1"/>
                </a:solidFill>
                <a:effectLst>
                  <a:outerShdw blurRad="38100" dist="38100" dir="2700000" algn="tl">
                    <a:srgbClr val="000000">
                      <a:alpha val="43137"/>
                    </a:srgbClr>
                  </a:outerShdw>
                </a:effectLst>
              </a:rPr>
              <a:t>types of generally valid tests for the measure of emotional intelligence:</a:t>
            </a:r>
          </a:p>
          <a:p>
            <a:pPr marL="457200" indent="-457200" algn="just">
              <a:buClr>
                <a:schemeClr val="tx1"/>
              </a:buClr>
              <a:buFont typeface="+mj-lt"/>
              <a:buAutoNum type="arabicPeriod"/>
            </a:pPr>
            <a:r>
              <a:rPr lang="en-US" sz="2400" b="1" dirty="0" smtClean="0">
                <a:solidFill>
                  <a:srgbClr val="C00000"/>
                </a:solidFill>
                <a:effectLst>
                  <a:outerShdw blurRad="38100" dist="38100" dir="2700000" algn="tl">
                    <a:srgbClr val="000000">
                      <a:alpha val="43137"/>
                    </a:srgbClr>
                  </a:outerShdw>
                </a:effectLst>
              </a:rPr>
              <a:t>Specific </a:t>
            </a:r>
            <a:r>
              <a:rPr lang="en-US" sz="2400" b="1" dirty="0">
                <a:solidFill>
                  <a:srgbClr val="C00000"/>
                </a:solidFill>
                <a:effectLst>
                  <a:outerShdw blurRad="38100" dist="38100" dir="2700000" algn="tl">
                    <a:srgbClr val="000000">
                      <a:alpha val="43137"/>
                    </a:srgbClr>
                  </a:outerShdw>
                </a:effectLst>
              </a:rPr>
              <a:t>ability </a:t>
            </a:r>
            <a:r>
              <a:rPr lang="en-US" sz="2400" b="1" dirty="0">
                <a:solidFill>
                  <a:schemeClr val="tx1"/>
                </a:solidFill>
                <a:effectLst>
                  <a:outerShdw blurRad="38100" dist="38100" dir="2700000" algn="tl">
                    <a:srgbClr val="000000">
                      <a:alpha val="43137"/>
                    </a:srgbClr>
                  </a:outerShdw>
                </a:effectLst>
              </a:rPr>
              <a:t>tests measure a key specific ability related to emotional intelligence such as the capacity to accurately identify emotion in faces</a:t>
            </a:r>
            <a:r>
              <a:rPr lang="en-US" sz="2400" b="1" dirty="0" smtClean="0">
                <a:solidFill>
                  <a:schemeClr val="tx1"/>
                </a:solidFill>
                <a:effectLst>
                  <a:outerShdw blurRad="38100" dist="38100" dir="2700000" algn="tl">
                    <a:srgbClr val="000000">
                      <a:alpha val="43137"/>
                    </a:srgbClr>
                  </a:outerShdw>
                </a:effectLst>
              </a:rPr>
              <a:t>.</a:t>
            </a:r>
            <a:endParaRPr lang="en-US" sz="2400" b="1" dirty="0">
              <a:solidFill>
                <a:schemeClr val="tx1"/>
              </a:solidFill>
              <a:effectLst>
                <a:outerShdw blurRad="38100" dist="38100" dir="2700000" algn="tl">
                  <a:srgbClr val="000000">
                    <a:alpha val="43137"/>
                  </a:srgbClr>
                </a:outerShdw>
              </a:effectLst>
            </a:endParaRPr>
          </a:p>
          <a:p>
            <a:pPr marL="457200" indent="-457200" algn="just">
              <a:buClr>
                <a:schemeClr val="tx1"/>
              </a:buClr>
              <a:buFont typeface="+mj-lt"/>
              <a:buAutoNum type="arabicPeriod"/>
            </a:pPr>
            <a:r>
              <a:rPr lang="en-US" sz="2400" b="1" dirty="0">
                <a:solidFill>
                  <a:srgbClr val="C00000"/>
                </a:solidFill>
                <a:effectLst>
                  <a:outerShdw blurRad="38100" dist="38100" dir="2700000" algn="tl">
                    <a:srgbClr val="000000">
                      <a:alpha val="43137"/>
                    </a:srgbClr>
                  </a:outerShdw>
                </a:effectLst>
              </a:rPr>
              <a:t>General integrative </a:t>
            </a:r>
            <a:r>
              <a:rPr lang="en-US" sz="2400" b="1" dirty="0">
                <a:solidFill>
                  <a:schemeClr val="tx1"/>
                </a:solidFill>
                <a:effectLst>
                  <a:outerShdw blurRad="38100" dist="38100" dir="2700000" algn="tl">
                    <a:srgbClr val="000000">
                      <a:alpha val="43137"/>
                    </a:srgbClr>
                  </a:outerShdw>
                </a:effectLst>
              </a:rPr>
              <a:t>tests measure across a number of specific emotional intelligence skills to provide an overall picture of an individual's emotional intelligence.</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30661" y="1027815"/>
            <a:ext cx="2214361" cy="2175738"/>
          </a:xfrm>
          <a:prstGeom prst="rect">
            <a:avLst/>
          </a:prstGeom>
          <a:ln>
            <a:noFill/>
          </a:ln>
          <a:effectLst>
            <a:outerShdw blurRad="190500" algn="tl" rotWithShape="0">
              <a:srgbClr val="000000">
                <a:alpha val="70000"/>
              </a:srgbClr>
            </a:outerShdw>
          </a:effectLst>
        </p:spPr>
      </p:pic>
      <p:pic>
        <p:nvPicPr>
          <p:cNvPr id="1026" name="Picture 2" descr="http://t3.gstatic.com/images?q=tbn:ANd9GcQQfLp2YOFiDONfLfZ86ISu3qKMlrKXthWZjLK5G_SAdqh2FK8-"/>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57738" y="3335627"/>
            <a:ext cx="1531928" cy="246666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rgbClr val="FFFFFF"/>
                </a:solidFill>
              </a14:hiddenFill>
            </a:ext>
          </a:extLst>
        </p:spPr>
      </p:pic>
      <p:sp>
        <p:nvSpPr>
          <p:cNvPr id="5" name="Rectangle 4"/>
          <p:cNvSpPr/>
          <p:nvPr/>
        </p:nvSpPr>
        <p:spPr>
          <a:xfrm>
            <a:off x="3814773" y="4821439"/>
            <a:ext cx="7163633" cy="1446550"/>
          </a:xfrm>
          <a:prstGeom prst="rect">
            <a:avLst/>
          </a:prstGeom>
        </p:spPr>
        <p:txBody>
          <a:bodyPr wrap="square">
            <a:spAutoFit/>
          </a:bodyPr>
          <a:lstStyle/>
          <a:p>
            <a:pPr algn="just"/>
            <a:r>
              <a:rPr lang="en-US" sz="2200" b="1" dirty="0">
                <a:solidFill>
                  <a:srgbClr val="C00000"/>
                </a:solidFill>
                <a:effectLst>
                  <a:outerShdw blurRad="38100" dist="38100" dir="2700000" algn="tl">
                    <a:srgbClr val="000000">
                      <a:alpha val="43137"/>
                    </a:srgbClr>
                  </a:outerShdw>
                </a:effectLst>
              </a:rPr>
              <a:t>Emotional Intelligence, or EI, describes an ability or capacity to perceive, assess, and manage the emotions of one's self, and of others.  EQ, or Emotional Quotient, is how one measures Emotional Intelligence.</a:t>
            </a:r>
          </a:p>
        </p:txBody>
      </p:sp>
    </p:spTree>
    <p:extLst>
      <p:ext uri="{BB962C8B-B14F-4D97-AF65-F5344CB8AC3E}">
        <p14:creationId xmlns:p14="http://schemas.microsoft.com/office/powerpoint/2010/main" xmlns="" val="16381038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8812" y="775307"/>
            <a:ext cx="7315200" cy="5120640"/>
          </a:xfrm>
        </p:spPr>
        <p:txBody>
          <a:bodyPr>
            <a:normAutofit/>
          </a:bodyPr>
          <a:lstStyle/>
          <a:p>
            <a:pPr marL="0" indent="0" algn="just">
              <a:buNone/>
            </a:pPr>
            <a:r>
              <a:rPr lang="en-US" sz="2700" b="1" dirty="0" smtClean="0">
                <a:solidFill>
                  <a:srgbClr val="C00000"/>
                </a:solidFill>
                <a:effectLst>
                  <a:outerShdw blurRad="38100" dist="38100" dir="2700000" algn="tl">
                    <a:srgbClr val="000000">
                      <a:alpha val="43137"/>
                    </a:srgbClr>
                  </a:outerShdw>
                </a:effectLst>
              </a:rPr>
              <a:t>Emotional intelligence Scales</a:t>
            </a:r>
          </a:p>
          <a:p>
            <a:pPr marL="457200" indent="-457200" algn="just">
              <a:buClr>
                <a:schemeClr val="tx1"/>
              </a:buClr>
              <a:buFont typeface="+mj-lt"/>
              <a:buAutoNum type="arabicPeriod"/>
            </a:pPr>
            <a:r>
              <a:rPr lang="en-US" sz="2400" b="1" dirty="0" smtClean="0">
                <a:solidFill>
                  <a:srgbClr val="C00000"/>
                </a:solidFill>
                <a:effectLst>
                  <a:outerShdw blurRad="38100" dist="38100" dir="2700000" algn="tl">
                    <a:srgbClr val="000000">
                      <a:alpha val="43137"/>
                    </a:srgbClr>
                  </a:outerShdw>
                </a:effectLst>
              </a:rPr>
              <a:t>Bar-</a:t>
            </a:r>
            <a:r>
              <a:rPr lang="en-US" sz="2400" b="1" dirty="0" err="1" smtClean="0">
                <a:solidFill>
                  <a:srgbClr val="C00000"/>
                </a:solidFill>
                <a:effectLst>
                  <a:outerShdw blurRad="38100" dist="38100" dir="2700000" algn="tl">
                    <a:srgbClr val="000000">
                      <a:alpha val="43137"/>
                    </a:srgbClr>
                  </a:outerShdw>
                </a:effectLst>
              </a:rPr>
              <a:t>On's</a:t>
            </a:r>
            <a:r>
              <a:rPr lang="en-US" sz="2400" b="1" dirty="0" smtClean="0">
                <a:solidFill>
                  <a:srgbClr val="C00000"/>
                </a:solidFill>
                <a:effectLst>
                  <a:outerShdw blurRad="38100" dist="38100" dir="2700000" algn="tl">
                    <a:srgbClr val="000000">
                      <a:alpha val="43137"/>
                    </a:srgbClr>
                  </a:outerShdw>
                </a:effectLst>
              </a:rPr>
              <a:t> EQ scale: </a:t>
            </a:r>
            <a:r>
              <a:rPr lang="en-US" sz="2400" b="1" dirty="0" smtClean="0">
                <a:solidFill>
                  <a:schemeClr val="tx1"/>
                </a:solidFill>
                <a:effectLst>
                  <a:outerShdw blurRad="38100" dist="38100" dir="2700000" algn="tl">
                    <a:srgbClr val="000000">
                      <a:alpha val="43137"/>
                    </a:srgbClr>
                  </a:outerShdw>
                </a:effectLst>
              </a:rPr>
              <a:t>A </a:t>
            </a:r>
            <a:r>
              <a:rPr lang="en-US" sz="2400" b="1" dirty="0">
                <a:solidFill>
                  <a:schemeClr val="tx1"/>
                </a:solidFill>
                <a:effectLst>
                  <a:outerShdw blurRad="38100" dist="38100" dir="2700000" algn="tl">
                    <a:srgbClr val="000000">
                      <a:alpha val="43137"/>
                    </a:srgbClr>
                  </a:outerShdw>
                </a:effectLst>
              </a:rPr>
              <a:t>self-report test designed to measure competencies including awareness, stress tolerance, problem solving, and happiness. According to Bar-On, “Emotional intelligence is an array of </a:t>
            </a:r>
            <a:r>
              <a:rPr lang="en-US" sz="2400" b="1" dirty="0" smtClean="0">
                <a:solidFill>
                  <a:schemeClr val="tx1"/>
                </a:solidFill>
                <a:effectLst>
                  <a:outerShdw blurRad="38100" dist="38100" dir="2700000" algn="tl">
                    <a:srgbClr val="000000">
                      <a:alpha val="43137"/>
                    </a:srgbClr>
                  </a:outerShdw>
                </a:effectLst>
              </a:rPr>
              <a:t>non-cognitive </a:t>
            </a:r>
            <a:r>
              <a:rPr lang="en-US" sz="2400" b="1" dirty="0">
                <a:solidFill>
                  <a:schemeClr val="tx1"/>
                </a:solidFill>
                <a:effectLst>
                  <a:outerShdw blurRad="38100" dist="38100" dir="2700000" algn="tl">
                    <a:srgbClr val="000000">
                      <a:alpha val="43137"/>
                    </a:srgbClr>
                  </a:outerShdw>
                </a:effectLst>
              </a:rPr>
              <a:t>capabilities, competencies, and skills that influence one’s ability to succeed in coping with environmental demands and pressures.”</a:t>
            </a:r>
          </a:p>
          <a:p>
            <a:pPr marL="457200" indent="-457200" algn="just">
              <a:buClr>
                <a:schemeClr val="tx1"/>
              </a:buClr>
              <a:buFont typeface="+mj-lt"/>
              <a:buAutoNum type="arabicPeriod"/>
            </a:pPr>
            <a:r>
              <a:rPr lang="en-US" sz="2400" b="1" dirty="0" smtClean="0">
                <a:solidFill>
                  <a:srgbClr val="C00000"/>
                </a:solidFill>
                <a:effectLst>
                  <a:outerShdw blurRad="38100" dist="38100" dir="2700000" algn="tl">
                    <a:srgbClr val="000000">
                      <a:alpha val="43137"/>
                    </a:srgbClr>
                  </a:outerShdw>
                </a:effectLst>
              </a:rPr>
              <a:t>Multifactor </a:t>
            </a:r>
            <a:r>
              <a:rPr lang="en-US" sz="2400" b="1" dirty="0">
                <a:solidFill>
                  <a:srgbClr val="C00000"/>
                </a:solidFill>
                <a:effectLst>
                  <a:outerShdw blurRad="38100" dist="38100" dir="2700000" algn="tl">
                    <a:srgbClr val="000000">
                      <a:alpha val="43137"/>
                    </a:srgbClr>
                  </a:outerShdw>
                </a:effectLst>
              </a:rPr>
              <a:t>Emotional Intelligence Scale (</a:t>
            </a:r>
            <a:r>
              <a:rPr lang="en-US" sz="2400" b="1" dirty="0" smtClean="0">
                <a:solidFill>
                  <a:srgbClr val="C00000"/>
                </a:solidFill>
                <a:effectLst>
                  <a:outerShdw blurRad="38100" dist="38100" dir="2700000" algn="tl">
                    <a:srgbClr val="000000">
                      <a:alpha val="43137"/>
                    </a:srgbClr>
                  </a:outerShdw>
                </a:effectLst>
              </a:rPr>
              <a:t>MEIS): </a:t>
            </a:r>
            <a:r>
              <a:rPr lang="en-US" sz="2400" b="1" dirty="0" smtClean="0">
                <a:solidFill>
                  <a:schemeClr val="tx1"/>
                </a:solidFill>
                <a:effectLst>
                  <a:outerShdw blurRad="38100" dist="38100" dir="2700000" algn="tl">
                    <a:srgbClr val="000000">
                      <a:alpha val="43137"/>
                    </a:srgbClr>
                  </a:outerShdw>
                </a:effectLst>
              </a:rPr>
              <a:t>An </a:t>
            </a:r>
            <a:r>
              <a:rPr lang="en-US" sz="2400" b="1" dirty="0">
                <a:solidFill>
                  <a:schemeClr val="tx1"/>
                </a:solidFill>
                <a:effectLst>
                  <a:outerShdw blurRad="38100" dist="38100" dir="2700000" algn="tl">
                    <a:srgbClr val="000000">
                      <a:alpha val="43137"/>
                    </a:srgbClr>
                  </a:outerShdw>
                </a:effectLst>
              </a:rPr>
              <a:t>ability-based test in which test-takers perform tasks designed to assess their ability to perceive, identify, understand, and utilize emotions.</a:t>
            </a:r>
          </a:p>
        </p:txBody>
      </p:sp>
      <p:pic>
        <p:nvPicPr>
          <p:cNvPr id="2" name="Picture 2" descr="http://www.indianfootballonline.com/img/sport/sport_318_test-201.gif"/>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70457" y="2591158"/>
            <a:ext cx="2959892" cy="148893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0262219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8812" y="775307"/>
            <a:ext cx="7315200" cy="5120640"/>
          </a:xfrm>
        </p:spPr>
        <p:txBody>
          <a:bodyPr>
            <a:normAutofit/>
          </a:bodyPr>
          <a:lstStyle/>
          <a:p>
            <a:pPr marL="0" indent="0" algn="just">
              <a:buNone/>
            </a:pPr>
            <a:r>
              <a:rPr lang="en-US" sz="2700" b="1" dirty="0" smtClean="0">
                <a:solidFill>
                  <a:srgbClr val="C00000"/>
                </a:solidFill>
                <a:effectLst>
                  <a:outerShdw blurRad="38100" dist="38100" dir="2700000" algn="tl">
                    <a:srgbClr val="000000">
                      <a:alpha val="43137"/>
                    </a:srgbClr>
                  </a:outerShdw>
                </a:effectLst>
              </a:rPr>
              <a:t>Emotional intelligence Scales </a:t>
            </a:r>
            <a:r>
              <a:rPr lang="en-US" sz="2200" b="1" dirty="0" smtClean="0">
                <a:solidFill>
                  <a:srgbClr val="C00000"/>
                </a:solidFill>
                <a:effectLst>
                  <a:outerShdw blurRad="38100" dist="38100" dir="2700000" algn="tl">
                    <a:srgbClr val="000000">
                      <a:alpha val="43137"/>
                    </a:srgbClr>
                  </a:outerShdw>
                </a:effectLst>
              </a:rPr>
              <a:t>(continued…)</a:t>
            </a:r>
          </a:p>
          <a:p>
            <a:pPr marL="514350" indent="-514350" algn="just">
              <a:buClr>
                <a:schemeClr val="tx1"/>
              </a:buClr>
              <a:buFont typeface="+mj-lt"/>
              <a:buAutoNum type="arabicPeriod" startAt="3"/>
            </a:pPr>
            <a:r>
              <a:rPr lang="en-US" sz="2700" b="1" dirty="0">
                <a:solidFill>
                  <a:srgbClr val="C00000"/>
                </a:solidFill>
                <a:effectLst>
                  <a:outerShdw blurRad="38100" dist="38100" dir="2700000" algn="tl">
                    <a:srgbClr val="000000">
                      <a:alpha val="43137"/>
                    </a:srgbClr>
                  </a:outerShdw>
                </a:effectLst>
              </a:rPr>
              <a:t>Emotional Competence Inventory (ECI): </a:t>
            </a:r>
            <a:r>
              <a:rPr lang="en-US" sz="2700" b="1" dirty="0">
                <a:solidFill>
                  <a:schemeClr val="tx1"/>
                </a:solidFill>
                <a:effectLst>
                  <a:outerShdw blurRad="38100" dist="38100" dir="2700000" algn="tl">
                    <a:srgbClr val="000000">
                      <a:alpha val="43137"/>
                    </a:srgbClr>
                  </a:outerShdw>
                </a:effectLst>
              </a:rPr>
              <a:t>ECI involves having people who know the individual offer ratings of that person’s abilities on a number of different emotional competencies</a:t>
            </a:r>
            <a:r>
              <a:rPr lang="en-US" sz="2700" b="1" dirty="0" smtClean="0">
                <a:solidFill>
                  <a:schemeClr val="tx1"/>
                </a:solidFill>
                <a:effectLst>
                  <a:outerShdw blurRad="38100" dist="38100" dir="2700000" algn="tl">
                    <a:srgbClr val="000000">
                      <a:alpha val="43137"/>
                    </a:srgbClr>
                  </a:outerShdw>
                </a:effectLst>
              </a:rPr>
              <a:t>.</a:t>
            </a:r>
          </a:p>
          <a:p>
            <a:pPr marL="0" indent="0" algn="just">
              <a:buNone/>
            </a:pPr>
            <a:endParaRPr lang="en-US" sz="2700" b="1" dirty="0" smtClean="0">
              <a:solidFill>
                <a:srgbClr val="C00000"/>
              </a:solidFill>
              <a:effectLst>
                <a:outerShdw blurRad="38100" dist="38100" dir="2700000" algn="tl">
                  <a:srgbClr val="000000">
                    <a:alpha val="43137"/>
                  </a:srgbClr>
                </a:outerShdw>
              </a:effectLst>
            </a:endParaRPr>
          </a:p>
          <a:p>
            <a:pPr marL="0" indent="0" algn="just">
              <a:buNone/>
            </a:pPr>
            <a:endParaRPr lang="en-US" sz="2700" b="1" dirty="0">
              <a:solidFill>
                <a:srgbClr val="C00000"/>
              </a:solidFill>
              <a:effectLst>
                <a:outerShdw blurRad="38100" dist="38100" dir="2700000" algn="tl">
                  <a:srgbClr val="000000">
                    <a:alpha val="43137"/>
                  </a:srgbClr>
                </a:outerShdw>
              </a:effectLst>
            </a:endParaRPr>
          </a:p>
          <a:p>
            <a:pPr marL="0" indent="0" algn="just">
              <a:buNone/>
            </a:pPr>
            <a:endParaRPr lang="en-US" sz="2700" b="1" dirty="0">
              <a:solidFill>
                <a:srgbClr val="C00000"/>
              </a:solidFill>
              <a:effectLst>
                <a:outerShdw blurRad="38100" dist="38100" dir="2700000" algn="tl">
                  <a:srgbClr val="000000">
                    <a:alpha val="43137"/>
                  </a:srgbClr>
                </a:outerShdw>
              </a:effectLst>
            </a:endParaRPr>
          </a:p>
          <a:p>
            <a:pPr marL="0" indent="0" algn="just">
              <a:buNone/>
            </a:pPr>
            <a:endParaRPr lang="en-US" sz="2700" b="1" dirty="0" smtClean="0">
              <a:solidFill>
                <a:srgbClr val="C00000"/>
              </a:solidFill>
              <a:effectLst>
                <a:outerShdw blurRad="38100" dist="38100" dir="2700000" algn="tl">
                  <a:srgbClr val="000000">
                    <a:alpha val="43137"/>
                  </a:srgbClr>
                </a:outerShdw>
              </a:effectLst>
            </a:endParaRPr>
          </a:p>
        </p:txBody>
      </p:sp>
      <p:pic>
        <p:nvPicPr>
          <p:cNvPr id="5" name="Picture 2" descr="http://www.indianfootballonline.com/img/sport/sport_318_test-201.gif"/>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18942" y="2423733"/>
            <a:ext cx="2959892" cy="148893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7694264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2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541762" y="1957589"/>
            <a:ext cx="8271457" cy="2817028"/>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Lst>
        </p:spPr>
      </p:pic>
      <p:sp>
        <p:nvSpPr>
          <p:cNvPr id="5" name="Rectangle 4"/>
          <p:cNvSpPr/>
          <p:nvPr/>
        </p:nvSpPr>
        <p:spPr>
          <a:xfrm>
            <a:off x="3541762" y="939017"/>
            <a:ext cx="4209807" cy="461665"/>
          </a:xfrm>
          <a:prstGeom prst="rect">
            <a:avLst/>
          </a:prstGeom>
        </p:spPr>
        <p:txBody>
          <a:bodyPr wrap="none">
            <a:spAutoFit/>
          </a:bodyPr>
          <a:lstStyle/>
          <a:p>
            <a:pPr algn="just"/>
            <a:r>
              <a:rPr lang="en-US" sz="2400" b="1" dirty="0" smtClean="0">
                <a:solidFill>
                  <a:srgbClr val="C00000"/>
                </a:solidFill>
                <a:effectLst>
                  <a:outerShdw blurRad="38100" dist="38100" dir="2700000" algn="tl">
                    <a:srgbClr val="000000">
                      <a:alpha val="43137"/>
                    </a:srgbClr>
                  </a:outerShdw>
                </a:effectLst>
              </a:rPr>
              <a:t>Difference between EQ and IQ</a:t>
            </a:r>
            <a:endParaRPr lang="en-US" sz="2400" b="1" dirty="0">
              <a:solidFill>
                <a:srgbClr val="C00000"/>
              </a:solidFill>
              <a:effectLst>
                <a:outerShdw blurRad="38100" dist="38100" dir="2700000" algn="tl">
                  <a:srgbClr val="000000">
                    <a:alpha val="43137"/>
                  </a:srgbClr>
                </a:outerShdw>
              </a:effectLst>
            </a:endParaRPr>
          </a:p>
        </p:txBody>
      </p:sp>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28834" y="2137894"/>
            <a:ext cx="3077469" cy="222650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xmlns="" val="310071970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ooter Placeholder 1"/>
          <p:cNvSpPr>
            <a:spLocks noGrp="1"/>
          </p:cNvSpPr>
          <p:nvPr>
            <p:ph type="ftr" sz="quarter" idx="10"/>
          </p:nvPr>
        </p:nvSpPr>
        <p:spPr/>
        <p:txBody>
          <a:bodyPr/>
          <a:lstStyle/>
          <a:p>
            <a:r>
              <a:rPr lang="en-US"/>
              <a:t>www.eqindia.com</a:t>
            </a:r>
          </a:p>
        </p:txBody>
      </p:sp>
      <p:sp>
        <p:nvSpPr>
          <p:cNvPr id="51" name="Slide Number Placeholder 2"/>
          <p:cNvSpPr>
            <a:spLocks noGrp="1"/>
          </p:cNvSpPr>
          <p:nvPr>
            <p:ph type="sldNum" sz="quarter" idx="11"/>
          </p:nvPr>
        </p:nvSpPr>
        <p:spPr/>
        <p:txBody>
          <a:bodyPr/>
          <a:lstStyle/>
          <a:p>
            <a:fld id="{6B96D4B3-0347-417D-88D9-E7D5BD1AF6DC}" type="slidenum">
              <a:rPr lang="en-US"/>
              <a:pPr/>
              <a:t>35</a:t>
            </a:fld>
            <a:endParaRPr lang="en-US"/>
          </a:p>
        </p:txBody>
      </p:sp>
      <p:grpSp>
        <p:nvGrpSpPr>
          <p:cNvPr id="27653" name="Group 5"/>
          <p:cNvGrpSpPr>
            <a:grpSpLocks/>
          </p:cNvGrpSpPr>
          <p:nvPr/>
        </p:nvGrpSpPr>
        <p:grpSpPr bwMode="auto">
          <a:xfrm>
            <a:off x="7704138" y="2873376"/>
            <a:ext cx="190500" cy="352425"/>
            <a:chOff x="3893" y="1810"/>
            <a:chExt cx="120" cy="222"/>
          </a:xfrm>
        </p:grpSpPr>
        <p:sp>
          <p:nvSpPr>
            <p:cNvPr id="27651" name="Line 3"/>
            <p:cNvSpPr>
              <a:spLocks noChangeShapeType="1"/>
            </p:cNvSpPr>
            <p:nvPr/>
          </p:nvSpPr>
          <p:spPr bwMode="auto">
            <a:xfrm>
              <a:off x="3955" y="1810"/>
              <a:ext cx="1" cy="111"/>
            </a:xfrm>
            <a:prstGeom prst="line">
              <a:avLst/>
            </a:prstGeom>
            <a:noFill/>
            <a:ln w="1746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652" name="Freeform 4"/>
            <p:cNvSpPr>
              <a:spLocks/>
            </p:cNvSpPr>
            <p:nvPr/>
          </p:nvSpPr>
          <p:spPr bwMode="auto">
            <a:xfrm>
              <a:off x="3893" y="1913"/>
              <a:ext cx="120" cy="119"/>
            </a:xfrm>
            <a:custGeom>
              <a:avLst/>
              <a:gdLst>
                <a:gd name="T0" fmla="*/ 0 w 120"/>
                <a:gd name="T1" fmla="*/ 0 h 119"/>
                <a:gd name="T2" fmla="*/ 62 w 120"/>
                <a:gd name="T3" fmla="*/ 119 h 119"/>
                <a:gd name="T4" fmla="*/ 120 w 120"/>
                <a:gd name="T5" fmla="*/ 0 h 119"/>
                <a:gd name="T6" fmla="*/ 0 w 120"/>
                <a:gd name="T7" fmla="*/ 0 h 119"/>
              </a:gdLst>
              <a:ahLst/>
              <a:cxnLst>
                <a:cxn ang="0">
                  <a:pos x="T0" y="T1"/>
                </a:cxn>
                <a:cxn ang="0">
                  <a:pos x="T2" y="T3"/>
                </a:cxn>
                <a:cxn ang="0">
                  <a:pos x="T4" y="T5"/>
                </a:cxn>
                <a:cxn ang="0">
                  <a:pos x="T6" y="T7"/>
                </a:cxn>
              </a:cxnLst>
              <a:rect l="0" t="0" r="r" b="b"/>
              <a:pathLst>
                <a:path w="120" h="119">
                  <a:moveTo>
                    <a:pt x="0" y="0"/>
                  </a:moveTo>
                  <a:lnTo>
                    <a:pt x="62" y="119"/>
                  </a:lnTo>
                  <a:lnTo>
                    <a:pt x="120" y="0"/>
                  </a:lnTo>
                  <a:lnTo>
                    <a:pt x="0"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27654" name="Oval 6"/>
          <p:cNvSpPr>
            <a:spLocks noChangeArrowheads="1"/>
          </p:cNvSpPr>
          <p:nvPr/>
        </p:nvSpPr>
        <p:spPr bwMode="auto">
          <a:xfrm>
            <a:off x="3269115" y="1288098"/>
            <a:ext cx="1880661" cy="1592733"/>
          </a:xfrm>
          <a:prstGeom prst="ellipse">
            <a:avLst/>
          </a:prstGeom>
          <a:solidFill>
            <a:srgbClr val="FFFF00"/>
          </a:solidFill>
          <a:ln w="17463">
            <a:solidFill>
              <a:srgbClr val="000000"/>
            </a:solidFill>
            <a:round/>
            <a:headEnd/>
            <a:tailEnd/>
          </a:ln>
        </p:spPr>
        <p:txBody>
          <a:bodyPr/>
          <a:lstStyle/>
          <a:p>
            <a:endParaRPr lang="en-US"/>
          </a:p>
        </p:txBody>
      </p:sp>
      <p:sp>
        <p:nvSpPr>
          <p:cNvPr id="27655" name="Oval 7"/>
          <p:cNvSpPr>
            <a:spLocks noChangeArrowheads="1"/>
          </p:cNvSpPr>
          <p:nvPr/>
        </p:nvSpPr>
        <p:spPr bwMode="auto">
          <a:xfrm>
            <a:off x="6825026" y="1404368"/>
            <a:ext cx="1853976" cy="1475928"/>
          </a:xfrm>
          <a:prstGeom prst="ellipse">
            <a:avLst/>
          </a:prstGeom>
          <a:solidFill>
            <a:srgbClr val="FFFF00"/>
          </a:solidFill>
          <a:ln w="17463">
            <a:solidFill>
              <a:srgbClr val="000000"/>
            </a:solidFill>
            <a:round/>
            <a:headEnd/>
            <a:tailEnd/>
          </a:ln>
        </p:spPr>
        <p:txBody>
          <a:bodyPr/>
          <a:lstStyle/>
          <a:p>
            <a:endParaRPr lang="en-US"/>
          </a:p>
        </p:txBody>
      </p:sp>
      <p:sp>
        <p:nvSpPr>
          <p:cNvPr id="27656" name="Rectangle 8"/>
          <p:cNvSpPr>
            <a:spLocks noChangeArrowheads="1"/>
          </p:cNvSpPr>
          <p:nvPr/>
        </p:nvSpPr>
        <p:spPr bwMode="auto">
          <a:xfrm>
            <a:off x="3276600" y="3276600"/>
            <a:ext cx="2286000" cy="685800"/>
          </a:xfrm>
          <a:prstGeom prst="rect">
            <a:avLst/>
          </a:prstGeom>
          <a:solidFill>
            <a:srgbClr val="FFFFFF"/>
          </a:solidFill>
          <a:ln w="17526">
            <a:solidFill>
              <a:srgbClr val="000000"/>
            </a:solidFill>
            <a:miter lim="800000"/>
            <a:headEnd/>
            <a:tailEnd/>
          </a:ln>
        </p:spPr>
        <p:txBody>
          <a:bodyPr/>
          <a:lstStyle/>
          <a:p>
            <a:endParaRPr lang="en-US"/>
          </a:p>
        </p:txBody>
      </p:sp>
      <p:sp>
        <p:nvSpPr>
          <p:cNvPr id="27657" name="Rectangle 9"/>
          <p:cNvSpPr>
            <a:spLocks noChangeArrowheads="1"/>
          </p:cNvSpPr>
          <p:nvPr/>
        </p:nvSpPr>
        <p:spPr bwMode="auto">
          <a:xfrm>
            <a:off x="3497263" y="3319463"/>
            <a:ext cx="1242904"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1900" b="1" dirty="0">
                <a:solidFill>
                  <a:srgbClr val="FF0066"/>
                </a:solidFill>
                <a:effectLst>
                  <a:outerShdw blurRad="38100" dist="38100" dir="2700000" algn="tl">
                    <a:srgbClr val="000000">
                      <a:alpha val="43137"/>
                    </a:srgbClr>
                  </a:outerShdw>
                </a:effectLst>
                <a:latin typeface="Times New Roman" panose="02020603050405020304" pitchFamily="18" charset="0"/>
              </a:rPr>
              <a:t>GETS YOU</a:t>
            </a:r>
            <a:endParaRPr lang="en-US" sz="2400" b="1" dirty="0">
              <a:solidFill>
                <a:srgbClr val="FF0066"/>
              </a:solidFill>
              <a:effectLst>
                <a:outerShdw blurRad="38100" dist="38100" dir="2700000" algn="tl">
                  <a:srgbClr val="000000">
                    <a:alpha val="43137"/>
                  </a:srgbClr>
                </a:outerShdw>
              </a:effectLst>
              <a:latin typeface="Times New Roman" panose="02020603050405020304" pitchFamily="18" charset="0"/>
            </a:endParaRPr>
          </a:p>
        </p:txBody>
      </p:sp>
      <p:sp>
        <p:nvSpPr>
          <p:cNvPr id="27658" name="Rectangle 10"/>
          <p:cNvSpPr>
            <a:spLocks noChangeArrowheads="1"/>
          </p:cNvSpPr>
          <p:nvPr/>
        </p:nvSpPr>
        <p:spPr bwMode="auto">
          <a:xfrm>
            <a:off x="3581400" y="3581400"/>
            <a:ext cx="890588"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eaLnBrk="1" hangingPunct="1"/>
            <a:r>
              <a:rPr lang="en-US" sz="1900" b="1" dirty="0">
                <a:solidFill>
                  <a:srgbClr val="FF0066"/>
                </a:solidFill>
                <a:effectLst>
                  <a:outerShdw blurRad="38100" dist="38100" dir="2700000" algn="tl">
                    <a:srgbClr val="000000">
                      <a:alpha val="43137"/>
                    </a:srgbClr>
                  </a:outerShdw>
                </a:effectLst>
                <a:latin typeface="Times New Roman" panose="02020603050405020304" pitchFamily="18" charset="0"/>
              </a:rPr>
              <a:t>HIRED</a:t>
            </a:r>
            <a:endParaRPr lang="en-US" sz="2400" b="1" dirty="0">
              <a:solidFill>
                <a:srgbClr val="FF0066"/>
              </a:solidFill>
              <a:effectLst>
                <a:outerShdw blurRad="38100" dist="38100" dir="2700000" algn="tl">
                  <a:srgbClr val="000000">
                    <a:alpha val="43137"/>
                  </a:srgbClr>
                </a:outerShdw>
              </a:effectLst>
              <a:latin typeface="Times New Roman" panose="02020603050405020304" pitchFamily="18" charset="0"/>
            </a:endParaRPr>
          </a:p>
        </p:txBody>
      </p:sp>
      <p:sp>
        <p:nvSpPr>
          <p:cNvPr id="27659" name="Rectangle 11"/>
          <p:cNvSpPr>
            <a:spLocks noChangeArrowheads="1"/>
          </p:cNvSpPr>
          <p:nvPr/>
        </p:nvSpPr>
        <p:spPr bwMode="auto">
          <a:xfrm>
            <a:off x="6937376" y="3352801"/>
            <a:ext cx="2587625" cy="582613"/>
          </a:xfrm>
          <a:prstGeom prst="rect">
            <a:avLst/>
          </a:prstGeom>
          <a:solidFill>
            <a:srgbClr val="FFFFFF"/>
          </a:solidFill>
          <a:ln w="17463">
            <a:solidFill>
              <a:srgbClr val="000000"/>
            </a:solidFill>
            <a:miter lim="800000"/>
            <a:headEnd/>
            <a:tailEnd/>
          </a:ln>
        </p:spPr>
        <p:txBody>
          <a:bodyPr/>
          <a:lstStyle/>
          <a:p>
            <a:endParaRPr lang="en-US"/>
          </a:p>
        </p:txBody>
      </p:sp>
      <p:sp>
        <p:nvSpPr>
          <p:cNvPr id="27660" name="Rectangle 12"/>
          <p:cNvSpPr>
            <a:spLocks noChangeArrowheads="1"/>
          </p:cNvSpPr>
          <p:nvPr/>
        </p:nvSpPr>
        <p:spPr bwMode="auto">
          <a:xfrm>
            <a:off x="7010400" y="3352800"/>
            <a:ext cx="1828800"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eaLnBrk="1" hangingPunct="1"/>
            <a:r>
              <a:rPr lang="en-US" sz="1900" b="1" dirty="0">
                <a:solidFill>
                  <a:srgbClr val="FF0066"/>
                </a:solidFill>
                <a:effectLst>
                  <a:outerShdw blurRad="38100" dist="38100" dir="2700000" algn="tl">
                    <a:srgbClr val="000000">
                      <a:alpha val="43137"/>
                    </a:srgbClr>
                  </a:outerShdw>
                </a:effectLst>
                <a:latin typeface="Times New Roman" panose="02020603050405020304" pitchFamily="18" charset="0"/>
              </a:rPr>
              <a:t>GETS YOU</a:t>
            </a:r>
            <a:endParaRPr lang="en-US" sz="2400" b="1" dirty="0">
              <a:solidFill>
                <a:srgbClr val="FF0066"/>
              </a:solidFill>
              <a:effectLst>
                <a:outerShdw blurRad="38100" dist="38100" dir="2700000" algn="tl">
                  <a:srgbClr val="000000">
                    <a:alpha val="43137"/>
                  </a:srgbClr>
                </a:outerShdw>
              </a:effectLst>
              <a:latin typeface="Times New Roman" panose="02020603050405020304" pitchFamily="18" charset="0"/>
            </a:endParaRPr>
          </a:p>
        </p:txBody>
      </p:sp>
      <p:sp>
        <p:nvSpPr>
          <p:cNvPr id="27661" name="Rectangle 13"/>
          <p:cNvSpPr>
            <a:spLocks noChangeArrowheads="1"/>
          </p:cNvSpPr>
          <p:nvPr/>
        </p:nvSpPr>
        <p:spPr bwMode="auto">
          <a:xfrm>
            <a:off x="7010401" y="3581400"/>
            <a:ext cx="2258632"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1900" b="1" dirty="0">
                <a:solidFill>
                  <a:srgbClr val="FF0066"/>
                </a:solidFill>
                <a:effectLst>
                  <a:outerShdw blurRad="38100" dist="38100" dir="2700000" algn="tl">
                    <a:srgbClr val="000000">
                      <a:alpha val="43137"/>
                    </a:srgbClr>
                  </a:outerShdw>
                </a:effectLst>
                <a:latin typeface="Times New Roman" panose="02020603050405020304" pitchFamily="18" charset="0"/>
              </a:rPr>
              <a:t>FIRED/PROMOTED</a:t>
            </a:r>
            <a:endParaRPr lang="en-US" sz="2400" b="1" dirty="0">
              <a:solidFill>
                <a:srgbClr val="FF0066"/>
              </a:solidFill>
              <a:effectLst>
                <a:outerShdw blurRad="38100" dist="38100" dir="2700000" algn="tl">
                  <a:srgbClr val="000000">
                    <a:alpha val="43137"/>
                  </a:srgbClr>
                </a:outerShdw>
              </a:effectLst>
              <a:latin typeface="Times New Roman" panose="02020603050405020304" pitchFamily="18" charset="0"/>
            </a:endParaRPr>
          </a:p>
        </p:txBody>
      </p:sp>
      <p:grpSp>
        <p:nvGrpSpPr>
          <p:cNvPr id="27664" name="Group 16"/>
          <p:cNvGrpSpPr>
            <a:grpSpLocks/>
          </p:cNvGrpSpPr>
          <p:nvPr/>
        </p:nvGrpSpPr>
        <p:grpSpPr bwMode="auto">
          <a:xfrm>
            <a:off x="4073525" y="2873376"/>
            <a:ext cx="190500" cy="352425"/>
            <a:chOff x="1606" y="1810"/>
            <a:chExt cx="120" cy="222"/>
          </a:xfrm>
        </p:grpSpPr>
        <p:sp>
          <p:nvSpPr>
            <p:cNvPr id="27662" name="Line 14"/>
            <p:cNvSpPr>
              <a:spLocks noChangeShapeType="1"/>
            </p:cNvSpPr>
            <p:nvPr/>
          </p:nvSpPr>
          <p:spPr bwMode="auto">
            <a:xfrm>
              <a:off x="1667" y="1810"/>
              <a:ext cx="1" cy="111"/>
            </a:xfrm>
            <a:prstGeom prst="line">
              <a:avLst/>
            </a:prstGeom>
            <a:noFill/>
            <a:ln w="1746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663" name="Freeform 15"/>
            <p:cNvSpPr>
              <a:spLocks/>
            </p:cNvSpPr>
            <p:nvPr/>
          </p:nvSpPr>
          <p:spPr bwMode="auto">
            <a:xfrm>
              <a:off x="1606" y="1913"/>
              <a:ext cx="120" cy="119"/>
            </a:xfrm>
            <a:custGeom>
              <a:avLst/>
              <a:gdLst>
                <a:gd name="T0" fmla="*/ 0 w 120"/>
                <a:gd name="T1" fmla="*/ 0 h 119"/>
                <a:gd name="T2" fmla="*/ 61 w 120"/>
                <a:gd name="T3" fmla="*/ 119 h 119"/>
                <a:gd name="T4" fmla="*/ 120 w 120"/>
                <a:gd name="T5" fmla="*/ 0 h 119"/>
                <a:gd name="T6" fmla="*/ 0 w 120"/>
                <a:gd name="T7" fmla="*/ 0 h 119"/>
              </a:gdLst>
              <a:ahLst/>
              <a:cxnLst>
                <a:cxn ang="0">
                  <a:pos x="T0" y="T1"/>
                </a:cxn>
                <a:cxn ang="0">
                  <a:pos x="T2" y="T3"/>
                </a:cxn>
                <a:cxn ang="0">
                  <a:pos x="T4" y="T5"/>
                </a:cxn>
                <a:cxn ang="0">
                  <a:pos x="T6" y="T7"/>
                </a:cxn>
              </a:cxnLst>
              <a:rect l="0" t="0" r="r" b="b"/>
              <a:pathLst>
                <a:path w="120" h="119">
                  <a:moveTo>
                    <a:pt x="0" y="0"/>
                  </a:moveTo>
                  <a:lnTo>
                    <a:pt x="61" y="119"/>
                  </a:lnTo>
                  <a:lnTo>
                    <a:pt x="120" y="0"/>
                  </a:lnTo>
                  <a:lnTo>
                    <a:pt x="0"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27665" name="Line 17"/>
          <p:cNvSpPr>
            <a:spLocks noChangeShapeType="1"/>
          </p:cNvSpPr>
          <p:nvPr/>
        </p:nvSpPr>
        <p:spPr bwMode="auto">
          <a:xfrm>
            <a:off x="7975600" y="3929064"/>
            <a:ext cx="1588" cy="528637"/>
          </a:xfrm>
          <a:prstGeom prst="line">
            <a:avLst/>
          </a:prstGeom>
          <a:noFill/>
          <a:ln w="1746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666" name="Line 18"/>
          <p:cNvSpPr>
            <a:spLocks noChangeShapeType="1"/>
          </p:cNvSpPr>
          <p:nvPr/>
        </p:nvSpPr>
        <p:spPr bwMode="auto">
          <a:xfrm flipH="1">
            <a:off x="4343400" y="4457700"/>
            <a:ext cx="3632200" cy="1588"/>
          </a:xfrm>
          <a:prstGeom prst="line">
            <a:avLst/>
          </a:prstGeom>
          <a:noFill/>
          <a:ln w="1746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667" name="Line 19"/>
          <p:cNvSpPr>
            <a:spLocks noChangeShapeType="1"/>
          </p:cNvSpPr>
          <p:nvPr/>
        </p:nvSpPr>
        <p:spPr bwMode="auto">
          <a:xfrm>
            <a:off x="4343400" y="3929064"/>
            <a:ext cx="1588" cy="528637"/>
          </a:xfrm>
          <a:prstGeom prst="line">
            <a:avLst/>
          </a:prstGeom>
          <a:noFill/>
          <a:ln w="1746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nvGrpSpPr>
          <p:cNvPr id="27680" name="Group 32"/>
          <p:cNvGrpSpPr>
            <a:grpSpLocks/>
          </p:cNvGrpSpPr>
          <p:nvPr/>
        </p:nvGrpSpPr>
        <p:grpSpPr bwMode="auto">
          <a:xfrm>
            <a:off x="3788759" y="1786261"/>
            <a:ext cx="900112" cy="736600"/>
            <a:chOff x="1413" y="1215"/>
            <a:chExt cx="567" cy="310"/>
          </a:xfrm>
        </p:grpSpPr>
        <p:sp>
          <p:nvSpPr>
            <p:cNvPr id="27668" name="Freeform 20"/>
            <p:cNvSpPr>
              <a:spLocks/>
            </p:cNvSpPr>
            <p:nvPr/>
          </p:nvSpPr>
          <p:spPr bwMode="auto">
            <a:xfrm>
              <a:off x="1461" y="1248"/>
              <a:ext cx="101" cy="248"/>
            </a:xfrm>
            <a:custGeom>
              <a:avLst/>
              <a:gdLst>
                <a:gd name="T0" fmla="*/ 0 w 101"/>
                <a:gd name="T1" fmla="*/ 0 h 248"/>
                <a:gd name="T2" fmla="*/ 50 w 101"/>
                <a:gd name="T3" fmla="*/ 0 h 248"/>
                <a:gd name="T4" fmla="*/ 101 w 101"/>
                <a:gd name="T5" fmla="*/ 0 h 248"/>
                <a:gd name="T6" fmla="*/ 101 w 101"/>
                <a:gd name="T7" fmla="*/ 126 h 248"/>
                <a:gd name="T8" fmla="*/ 101 w 101"/>
                <a:gd name="T9" fmla="*/ 248 h 248"/>
                <a:gd name="T10" fmla="*/ 50 w 101"/>
                <a:gd name="T11" fmla="*/ 248 h 248"/>
                <a:gd name="T12" fmla="*/ 0 w 101"/>
                <a:gd name="T13" fmla="*/ 248 h 248"/>
                <a:gd name="T14" fmla="*/ 0 w 101"/>
                <a:gd name="T15" fmla="*/ 126 h 248"/>
                <a:gd name="T16" fmla="*/ 0 w 101"/>
                <a:gd name="T1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248">
                  <a:moveTo>
                    <a:pt x="0" y="0"/>
                  </a:moveTo>
                  <a:lnTo>
                    <a:pt x="50" y="0"/>
                  </a:lnTo>
                  <a:lnTo>
                    <a:pt x="101" y="0"/>
                  </a:lnTo>
                  <a:lnTo>
                    <a:pt x="101" y="126"/>
                  </a:lnTo>
                  <a:lnTo>
                    <a:pt x="101" y="248"/>
                  </a:lnTo>
                  <a:lnTo>
                    <a:pt x="50" y="248"/>
                  </a:lnTo>
                  <a:lnTo>
                    <a:pt x="0" y="248"/>
                  </a:lnTo>
                  <a:lnTo>
                    <a:pt x="0" y="126"/>
                  </a:lnTo>
                  <a:lnTo>
                    <a:pt x="0" y="0"/>
                  </a:lnTo>
                  <a:close/>
                </a:path>
              </a:pathLst>
            </a:custGeom>
            <a:solidFill>
              <a:srgbClr val="9999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669" name="Freeform 21"/>
            <p:cNvSpPr>
              <a:spLocks noEditPoints="1"/>
            </p:cNvSpPr>
            <p:nvPr/>
          </p:nvSpPr>
          <p:spPr bwMode="auto">
            <a:xfrm>
              <a:off x="1624" y="1244"/>
              <a:ext cx="356" cy="281"/>
            </a:xfrm>
            <a:custGeom>
              <a:avLst/>
              <a:gdLst>
                <a:gd name="T0" fmla="*/ 323 w 356"/>
                <a:gd name="T1" fmla="*/ 222 h 281"/>
                <a:gd name="T2" fmla="*/ 345 w 356"/>
                <a:gd name="T3" fmla="*/ 233 h 281"/>
                <a:gd name="T4" fmla="*/ 341 w 356"/>
                <a:gd name="T5" fmla="*/ 259 h 281"/>
                <a:gd name="T6" fmla="*/ 308 w 356"/>
                <a:gd name="T7" fmla="*/ 274 h 281"/>
                <a:gd name="T8" fmla="*/ 269 w 356"/>
                <a:gd name="T9" fmla="*/ 252 h 281"/>
                <a:gd name="T10" fmla="*/ 218 w 356"/>
                <a:gd name="T11" fmla="*/ 252 h 281"/>
                <a:gd name="T12" fmla="*/ 171 w 356"/>
                <a:gd name="T13" fmla="*/ 255 h 281"/>
                <a:gd name="T14" fmla="*/ 102 w 356"/>
                <a:gd name="T15" fmla="*/ 248 h 281"/>
                <a:gd name="T16" fmla="*/ 51 w 356"/>
                <a:gd name="T17" fmla="*/ 226 h 281"/>
                <a:gd name="T18" fmla="*/ 14 w 356"/>
                <a:gd name="T19" fmla="*/ 185 h 281"/>
                <a:gd name="T20" fmla="*/ 0 w 356"/>
                <a:gd name="T21" fmla="*/ 130 h 281"/>
                <a:gd name="T22" fmla="*/ 11 w 356"/>
                <a:gd name="T23" fmla="*/ 74 h 281"/>
                <a:gd name="T24" fmla="*/ 43 w 356"/>
                <a:gd name="T25" fmla="*/ 34 h 281"/>
                <a:gd name="T26" fmla="*/ 98 w 356"/>
                <a:gd name="T27" fmla="*/ 8 h 281"/>
                <a:gd name="T28" fmla="*/ 171 w 356"/>
                <a:gd name="T29" fmla="*/ 0 h 281"/>
                <a:gd name="T30" fmla="*/ 243 w 356"/>
                <a:gd name="T31" fmla="*/ 8 h 281"/>
                <a:gd name="T32" fmla="*/ 298 w 356"/>
                <a:gd name="T33" fmla="*/ 34 h 281"/>
                <a:gd name="T34" fmla="*/ 334 w 356"/>
                <a:gd name="T35" fmla="*/ 74 h 281"/>
                <a:gd name="T36" fmla="*/ 345 w 356"/>
                <a:gd name="T37" fmla="*/ 130 h 281"/>
                <a:gd name="T38" fmla="*/ 334 w 356"/>
                <a:gd name="T39" fmla="*/ 178 h 281"/>
                <a:gd name="T40" fmla="*/ 308 w 356"/>
                <a:gd name="T41" fmla="*/ 215 h 281"/>
                <a:gd name="T42" fmla="*/ 240 w 356"/>
                <a:gd name="T43" fmla="*/ 156 h 281"/>
                <a:gd name="T44" fmla="*/ 240 w 356"/>
                <a:gd name="T45" fmla="*/ 96 h 281"/>
                <a:gd name="T46" fmla="*/ 200 w 356"/>
                <a:gd name="T47" fmla="*/ 63 h 281"/>
                <a:gd name="T48" fmla="*/ 145 w 356"/>
                <a:gd name="T49" fmla="*/ 63 h 281"/>
                <a:gd name="T50" fmla="*/ 105 w 356"/>
                <a:gd name="T51" fmla="*/ 96 h 281"/>
                <a:gd name="T52" fmla="*/ 105 w 356"/>
                <a:gd name="T53" fmla="*/ 159 h 281"/>
                <a:gd name="T54" fmla="*/ 141 w 356"/>
                <a:gd name="T55" fmla="*/ 196 h 281"/>
                <a:gd name="T56" fmla="*/ 181 w 356"/>
                <a:gd name="T57" fmla="*/ 200 h 281"/>
                <a:gd name="T58" fmla="*/ 174 w 356"/>
                <a:gd name="T59" fmla="*/ 189 h 281"/>
                <a:gd name="T60" fmla="*/ 160 w 356"/>
                <a:gd name="T61" fmla="*/ 167 h 281"/>
                <a:gd name="T62" fmla="*/ 178 w 356"/>
                <a:gd name="T63" fmla="*/ 156 h 281"/>
                <a:gd name="T64" fmla="*/ 200 w 356"/>
                <a:gd name="T65" fmla="*/ 163 h 281"/>
                <a:gd name="T66" fmla="*/ 225 w 356"/>
                <a:gd name="T67" fmla="*/ 174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6" h="281">
                  <a:moveTo>
                    <a:pt x="308" y="215"/>
                  </a:moveTo>
                  <a:lnTo>
                    <a:pt x="323" y="222"/>
                  </a:lnTo>
                  <a:lnTo>
                    <a:pt x="334" y="230"/>
                  </a:lnTo>
                  <a:lnTo>
                    <a:pt x="345" y="233"/>
                  </a:lnTo>
                  <a:lnTo>
                    <a:pt x="356" y="237"/>
                  </a:lnTo>
                  <a:lnTo>
                    <a:pt x="341" y="259"/>
                  </a:lnTo>
                  <a:lnTo>
                    <a:pt x="327" y="281"/>
                  </a:lnTo>
                  <a:lnTo>
                    <a:pt x="308" y="274"/>
                  </a:lnTo>
                  <a:lnTo>
                    <a:pt x="287" y="263"/>
                  </a:lnTo>
                  <a:lnTo>
                    <a:pt x="269" y="252"/>
                  </a:lnTo>
                  <a:lnTo>
                    <a:pt x="258" y="244"/>
                  </a:lnTo>
                  <a:lnTo>
                    <a:pt x="218" y="252"/>
                  </a:lnTo>
                  <a:lnTo>
                    <a:pt x="196" y="255"/>
                  </a:lnTo>
                  <a:lnTo>
                    <a:pt x="171" y="255"/>
                  </a:lnTo>
                  <a:lnTo>
                    <a:pt x="134" y="255"/>
                  </a:lnTo>
                  <a:lnTo>
                    <a:pt x="102" y="248"/>
                  </a:lnTo>
                  <a:lnTo>
                    <a:pt x="76" y="241"/>
                  </a:lnTo>
                  <a:lnTo>
                    <a:pt x="51" y="226"/>
                  </a:lnTo>
                  <a:lnTo>
                    <a:pt x="29" y="207"/>
                  </a:lnTo>
                  <a:lnTo>
                    <a:pt x="14" y="185"/>
                  </a:lnTo>
                  <a:lnTo>
                    <a:pt x="4" y="159"/>
                  </a:lnTo>
                  <a:lnTo>
                    <a:pt x="0" y="130"/>
                  </a:lnTo>
                  <a:lnTo>
                    <a:pt x="4" y="100"/>
                  </a:lnTo>
                  <a:lnTo>
                    <a:pt x="11" y="74"/>
                  </a:lnTo>
                  <a:lnTo>
                    <a:pt x="25" y="52"/>
                  </a:lnTo>
                  <a:lnTo>
                    <a:pt x="43" y="34"/>
                  </a:lnTo>
                  <a:lnTo>
                    <a:pt x="69" y="19"/>
                  </a:lnTo>
                  <a:lnTo>
                    <a:pt x="98" y="8"/>
                  </a:lnTo>
                  <a:lnTo>
                    <a:pt x="134" y="4"/>
                  </a:lnTo>
                  <a:lnTo>
                    <a:pt x="171" y="0"/>
                  </a:lnTo>
                  <a:lnTo>
                    <a:pt x="210" y="4"/>
                  </a:lnTo>
                  <a:lnTo>
                    <a:pt x="243" y="8"/>
                  </a:lnTo>
                  <a:lnTo>
                    <a:pt x="272" y="19"/>
                  </a:lnTo>
                  <a:lnTo>
                    <a:pt x="298" y="34"/>
                  </a:lnTo>
                  <a:lnTo>
                    <a:pt x="319" y="52"/>
                  </a:lnTo>
                  <a:lnTo>
                    <a:pt x="334" y="74"/>
                  </a:lnTo>
                  <a:lnTo>
                    <a:pt x="341" y="100"/>
                  </a:lnTo>
                  <a:lnTo>
                    <a:pt x="345" y="130"/>
                  </a:lnTo>
                  <a:lnTo>
                    <a:pt x="341" y="156"/>
                  </a:lnTo>
                  <a:lnTo>
                    <a:pt x="334" y="178"/>
                  </a:lnTo>
                  <a:lnTo>
                    <a:pt x="323" y="196"/>
                  </a:lnTo>
                  <a:lnTo>
                    <a:pt x="308" y="215"/>
                  </a:lnTo>
                  <a:close/>
                  <a:moveTo>
                    <a:pt x="229" y="178"/>
                  </a:moveTo>
                  <a:lnTo>
                    <a:pt x="240" y="156"/>
                  </a:lnTo>
                  <a:lnTo>
                    <a:pt x="243" y="126"/>
                  </a:lnTo>
                  <a:lnTo>
                    <a:pt x="240" y="96"/>
                  </a:lnTo>
                  <a:lnTo>
                    <a:pt x="221" y="74"/>
                  </a:lnTo>
                  <a:lnTo>
                    <a:pt x="200" y="63"/>
                  </a:lnTo>
                  <a:lnTo>
                    <a:pt x="171" y="59"/>
                  </a:lnTo>
                  <a:lnTo>
                    <a:pt x="145" y="63"/>
                  </a:lnTo>
                  <a:lnTo>
                    <a:pt x="120" y="74"/>
                  </a:lnTo>
                  <a:lnTo>
                    <a:pt x="105" y="96"/>
                  </a:lnTo>
                  <a:lnTo>
                    <a:pt x="102" y="126"/>
                  </a:lnTo>
                  <a:lnTo>
                    <a:pt x="105" y="159"/>
                  </a:lnTo>
                  <a:lnTo>
                    <a:pt x="120" y="181"/>
                  </a:lnTo>
                  <a:lnTo>
                    <a:pt x="141" y="196"/>
                  </a:lnTo>
                  <a:lnTo>
                    <a:pt x="171" y="200"/>
                  </a:lnTo>
                  <a:lnTo>
                    <a:pt x="181" y="200"/>
                  </a:lnTo>
                  <a:lnTo>
                    <a:pt x="192" y="196"/>
                  </a:lnTo>
                  <a:lnTo>
                    <a:pt x="174" y="189"/>
                  </a:lnTo>
                  <a:lnTo>
                    <a:pt x="152" y="181"/>
                  </a:lnTo>
                  <a:lnTo>
                    <a:pt x="160" y="167"/>
                  </a:lnTo>
                  <a:lnTo>
                    <a:pt x="167" y="152"/>
                  </a:lnTo>
                  <a:lnTo>
                    <a:pt x="178" y="156"/>
                  </a:lnTo>
                  <a:lnTo>
                    <a:pt x="189" y="156"/>
                  </a:lnTo>
                  <a:lnTo>
                    <a:pt x="200" y="163"/>
                  </a:lnTo>
                  <a:lnTo>
                    <a:pt x="218" y="170"/>
                  </a:lnTo>
                  <a:lnTo>
                    <a:pt x="225" y="174"/>
                  </a:lnTo>
                  <a:lnTo>
                    <a:pt x="229" y="178"/>
                  </a:lnTo>
                  <a:close/>
                </a:path>
              </a:pathLst>
            </a:custGeom>
            <a:solidFill>
              <a:srgbClr val="9999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27677" name="Group 29"/>
            <p:cNvGrpSpPr>
              <a:grpSpLocks/>
            </p:cNvGrpSpPr>
            <p:nvPr/>
          </p:nvGrpSpPr>
          <p:grpSpPr bwMode="auto">
            <a:xfrm>
              <a:off x="1413" y="1215"/>
              <a:ext cx="530" cy="284"/>
              <a:chOff x="1413" y="1215"/>
              <a:chExt cx="530" cy="284"/>
            </a:xfrm>
          </p:grpSpPr>
          <p:sp>
            <p:nvSpPr>
              <p:cNvPr id="27670" name="Rectangle 22"/>
              <p:cNvSpPr>
                <a:spLocks noChangeArrowheads="1"/>
              </p:cNvSpPr>
              <p:nvPr/>
            </p:nvSpPr>
            <p:spPr bwMode="auto">
              <a:xfrm>
                <a:off x="1413" y="1215"/>
                <a:ext cx="530" cy="284"/>
              </a:xfrm>
              <a:prstGeom prst="rect">
                <a:avLst/>
              </a:prstGeom>
              <a:solidFill>
                <a:srgbClr val="B2B2B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7671" name="Freeform 23"/>
              <p:cNvSpPr>
                <a:spLocks/>
              </p:cNvSpPr>
              <p:nvPr/>
            </p:nvSpPr>
            <p:spPr bwMode="auto">
              <a:xfrm>
                <a:off x="1413" y="1218"/>
                <a:ext cx="106" cy="248"/>
              </a:xfrm>
              <a:custGeom>
                <a:avLst/>
                <a:gdLst>
                  <a:gd name="T0" fmla="*/ 0 w 106"/>
                  <a:gd name="T1" fmla="*/ 0 h 248"/>
                  <a:gd name="T2" fmla="*/ 55 w 106"/>
                  <a:gd name="T3" fmla="*/ 0 h 248"/>
                  <a:gd name="T4" fmla="*/ 106 w 106"/>
                  <a:gd name="T5" fmla="*/ 0 h 248"/>
                  <a:gd name="T6" fmla="*/ 106 w 106"/>
                  <a:gd name="T7" fmla="*/ 122 h 248"/>
                  <a:gd name="T8" fmla="*/ 106 w 106"/>
                  <a:gd name="T9" fmla="*/ 248 h 248"/>
                  <a:gd name="T10" fmla="*/ 55 w 106"/>
                  <a:gd name="T11" fmla="*/ 248 h 248"/>
                  <a:gd name="T12" fmla="*/ 0 w 106"/>
                  <a:gd name="T13" fmla="*/ 248 h 248"/>
                  <a:gd name="T14" fmla="*/ 0 w 106"/>
                  <a:gd name="T15" fmla="*/ 122 h 248"/>
                  <a:gd name="T16" fmla="*/ 0 w 106"/>
                  <a:gd name="T1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48">
                    <a:moveTo>
                      <a:pt x="0" y="0"/>
                    </a:moveTo>
                    <a:lnTo>
                      <a:pt x="55" y="0"/>
                    </a:lnTo>
                    <a:lnTo>
                      <a:pt x="106" y="0"/>
                    </a:lnTo>
                    <a:lnTo>
                      <a:pt x="106" y="122"/>
                    </a:lnTo>
                    <a:lnTo>
                      <a:pt x="106" y="248"/>
                    </a:lnTo>
                    <a:lnTo>
                      <a:pt x="55" y="248"/>
                    </a:lnTo>
                    <a:lnTo>
                      <a:pt x="0" y="248"/>
                    </a:lnTo>
                    <a:lnTo>
                      <a:pt x="0" y="122"/>
                    </a:lnTo>
                    <a:lnTo>
                      <a:pt x="0" y="0"/>
                    </a:lnTo>
                    <a:close/>
                  </a:path>
                </a:pathLst>
              </a:custGeom>
              <a:solidFill>
                <a:srgbClr val="B2B2B2"/>
              </a:solidFill>
              <a:ln w="0">
                <a:solidFill>
                  <a:srgbClr val="FFFFFF"/>
                </a:solidFill>
                <a:prstDash val="solid"/>
                <a:round/>
                <a:headEnd/>
                <a:tailEnd/>
              </a:ln>
            </p:spPr>
            <p:txBody>
              <a:bodyPr/>
              <a:lstStyle/>
              <a:p>
                <a:endParaRPr lang="en-US"/>
              </a:p>
            </p:txBody>
          </p:sp>
          <p:sp>
            <p:nvSpPr>
              <p:cNvPr id="27672" name="Freeform 24"/>
              <p:cNvSpPr>
                <a:spLocks/>
              </p:cNvSpPr>
              <p:nvPr/>
            </p:nvSpPr>
            <p:spPr bwMode="auto">
              <a:xfrm>
                <a:off x="1577" y="1215"/>
                <a:ext cx="359" cy="277"/>
              </a:xfrm>
              <a:custGeom>
                <a:avLst/>
                <a:gdLst>
                  <a:gd name="T0" fmla="*/ 308 w 359"/>
                  <a:gd name="T1" fmla="*/ 214 h 277"/>
                  <a:gd name="T2" fmla="*/ 326 w 359"/>
                  <a:gd name="T3" fmla="*/ 222 h 277"/>
                  <a:gd name="T4" fmla="*/ 334 w 359"/>
                  <a:gd name="T5" fmla="*/ 225 h 277"/>
                  <a:gd name="T6" fmla="*/ 345 w 359"/>
                  <a:gd name="T7" fmla="*/ 233 h 277"/>
                  <a:gd name="T8" fmla="*/ 359 w 359"/>
                  <a:gd name="T9" fmla="*/ 236 h 277"/>
                  <a:gd name="T10" fmla="*/ 345 w 359"/>
                  <a:gd name="T11" fmla="*/ 259 h 277"/>
                  <a:gd name="T12" fmla="*/ 330 w 359"/>
                  <a:gd name="T13" fmla="*/ 277 h 277"/>
                  <a:gd name="T14" fmla="*/ 308 w 359"/>
                  <a:gd name="T15" fmla="*/ 270 h 277"/>
                  <a:gd name="T16" fmla="*/ 287 w 359"/>
                  <a:gd name="T17" fmla="*/ 259 h 277"/>
                  <a:gd name="T18" fmla="*/ 268 w 359"/>
                  <a:gd name="T19" fmla="*/ 251 h 277"/>
                  <a:gd name="T20" fmla="*/ 257 w 359"/>
                  <a:gd name="T21" fmla="*/ 244 h 277"/>
                  <a:gd name="T22" fmla="*/ 221 w 359"/>
                  <a:gd name="T23" fmla="*/ 251 h 277"/>
                  <a:gd name="T24" fmla="*/ 174 w 359"/>
                  <a:gd name="T25" fmla="*/ 255 h 277"/>
                  <a:gd name="T26" fmla="*/ 138 w 359"/>
                  <a:gd name="T27" fmla="*/ 251 h 277"/>
                  <a:gd name="T28" fmla="*/ 105 w 359"/>
                  <a:gd name="T29" fmla="*/ 247 h 277"/>
                  <a:gd name="T30" fmla="*/ 80 w 359"/>
                  <a:gd name="T31" fmla="*/ 236 h 277"/>
                  <a:gd name="T32" fmla="*/ 54 w 359"/>
                  <a:gd name="T33" fmla="*/ 225 h 277"/>
                  <a:gd name="T34" fmla="*/ 29 w 359"/>
                  <a:gd name="T35" fmla="*/ 207 h 277"/>
                  <a:gd name="T36" fmla="*/ 14 w 359"/>
                  <a:gd name="T37" fmla="*/ 185 h 277"/>
                  <a:gd name="T38" fmla="*/ 3 w 359"/>
                  <a:gd name="T39" fmla="*/ 159 h 277"/>
                  <a:gd name="T40" fmla="*/ 0 w 359"/>
                  <a:gd name="T41" fmla="*/ 129 h 277"/>
                  <a:gd name="T42" fmla="*/ 3 w 359"/>
                  <a:gd name="T43" fmla="*/ 100 h 277"/>
                  <a:gd name="T44" fmla="*/ 14 w 359"/>
                  <a:gd name="T45" fmla="*/ 74 h 277"/>
                  <a:gd name="T46" fmla="*/ 29 w 359"/>
                  <a:gd name="T47" fmla="*/ 51 h 277"/>
                  <a:gd name="T48" fmla="*/ 47 w 359"/>
                  <a:gd name="T49" fmla="*/ 33 h 277"/>
                  <a:gd name="T50" fmla="*/ 72 w 359"/>
                  <a:gd name="T51" fmla="*/ 18 h 277"/>
                  <a:gd name="T52" fmla="*/ 101 w 359"/>
                  <a:gd name="T53" fmla="*/ 7 h 277"/>
                  <a:gd name="T54" fmla="*/ 134 w 359"/>
                  <a:gd name="T55" fmla="*/ 3 h 277"/>
                  <a:gd name="T56" fmla="*/ 174 w 359"/>
                  <a:gd name="T57" fmla="*/ 0 h 277"/>
                  <a:gd name="T58" fmla="*/ 214 w 359"/>
                  <a:gd name="T59" fmla="*/ 3 h 277"/>
                  <a:gd name="T60" fmla="*/ 247 w 359"/>
                  <a:gd name="T61" fmla="*/ 7 h 277"/>
                  <a:gd name="T62" fmla="*/ 276 w 359"/>
                  <a:gd name="T63" fmla="*/ 18 h 277"/>
                  <a:gd name="T64" fmla="*/ 301 w 359"/>
                  <a:gd name="T65" fmla="*/ 33 h 277"/>
                  <a:gd name="T66" fmla="*/ 319 w 359"/>
                  <a:gd name="T67" fmla="*/ 51 h 277"/>
                  <a:gd name="T68" fmla="*/ 334 w 359"/>
                  <a:gd name="T69" fmla="*/ 74 h 277"/>
                  <a:gd name="T70" fmla="*/ 341 w 359"/>
                  <a:gd name="T71" fmla="*/ 96 h 277"/>
                  <a:gd name="T72" fmla="*/ 345 w 359"/>
                  <a:gd name="T73" fmla="*/ 125 h 277"/>
                  <a:gd name="T74" fmla="*/ 341 w 359"/>
                  <a:gd name="T75" fmla="*/ 151 h 277"/>
                  <a:gd name="T76" fmla="*/ 337 w 359"/>
                  <a:gd name="T77" fmla="*/ 177 h 277"/>
                  <a:gd name="T78" fmla="*/ 326 w 359"/>
                  <a:gd name="T79" fmla="*/ 196 h 277"/>
                  <a:gd name="T80" fmla="*/ 308 w 359"/>
                  <a:gd name="T81" fmla="*/ 214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59" h="277">
                    <a:moveTo>
                      <a:pt x="308" y="214"/>
                    </a:moveTo>
                    <a:lnTo>
                      <a:pt x="326" y="222"/>
                    </a:lnTo>
                    <a:lnTo>
                      <a:pt x="334" y="225"/>
                    </a:lnTo>
                    <a:lnTo>
                      <a:pt x="345" y="233"/>
                    </a:lnTo>
                    <a:lnTo>
                      <a:pt x="359" y="236"/>
                    </a:lnTo>
                    <a:lnTo>
                      <a:pt x="345" y="259"/>
                    </a:lnTo>
                    <a:lnTo>
                      <a:pt x="330" y="277"/>
                    </a:lnTo>
                    <a:lnTo>
                      <a:pt x="308" y="270"/>
                    </a:lnTo>
                    <a:lnTo>
                      <a:pt x="287" y="259"/>
                    </a:lnTo>
                    <a:lnTo>
                      <a:pt x="268" y="251"/>
                    </a:lnTo>
                    <a:lnTo>
                      <a:pt x="257" y="244"/>
                    </a:lnTo>
                    <a:lnTo>
                      <a:pt x="221" y="251"/>
                    </a:lnTo>
                    <a:lnTo>
                      <a:pt x="174" y="255"/>
                    </a:lnTo>
                    <a:lnTo>
                      <a:pt x="138" y="251"/>
                    </a:lnTo>
                    <a:lnTo>
                      <a:pt x="105" y="247"/>
                    </a:lnTo>
                    <a:lnTo>
                      <a:pt x="80" y="236"/>
                    </a:lnTo>
                    <a:lnTo>
                      <a:pt x="54" y="225"/>
                    </a:lnTo>
                    <a:lnTo>
                      <a:pt x="29" y="207"/>
                    </a:lnTo>
                    <a:lnTo>
                      <a:pt x="14" y="185"/>
                    </a:lnTo>
                    <a:lnTo>
                      <a:pt x="3" y="159"/>
                    </a:lnTo>
                    <a:lnTo>
                      <a:pt x="0" y="129"/>
                    </a:lnTo>
                    <a:lnTo>
                      <a:pt x="3" y="100"/>
                    </a:lnTo>
                    <a:lnTo>
                      <a:pt x="14" y="74"/>
                    </a:lnTo>
                    <a:lnTo>
                      <a:pt x="29" y="51"/>
                    </a:lnTo>
                    <a:lnTo>
                      <a:pt x="47" y="33"/>
                    </a:lnTo>
                    <a:lnTo>
                      <a:pt x="72" y="18"/>
                    </a:lnTo>
                    <a:lnTo>
                      <a:pt x="101" y="7"/>
                    </a:lnTo>
                    <a:lnTo>
                      <a:pt x="134" y="3"/>
                    </a:lnTo>
                    <a:lnTo>
                      <a:pt x="174" y="0"/>
                    </a:lnTo>
                    <a:lnTo>
                      <a:pt x="214" y="3"/>
                    </a:lnTo>
                    <a:lnTo>
                      <a:pt x="247" y="7"/>
                    </a:lnTo>
                    <a:lnTo>
                      <a:pt x="276" y="18"/>
                    </a:lnTo>
                    <a:lnTo>
                      <a:pt x="301" y="33"/>
                    </a:lnTo>
                    <a:lnTo>
                      <a:pt x="319" y="51"/>
                    </a:lnTo>
                    <a:lnTo>
                      <a:pt x="334" y="74"/>
                    </a:lnTo>
                    <a:lnTo>
                      <a:pt x="341" y="96"/>
                    </a:lnTo>
                    <a:lnTo>
                      <a:pt x="345" y="125"/>
                    </a:lnTo>
                    <a:lnTo>
                      <a:pt x="341" y="151"/>
                    </a:lnTo>
                    <a:lnTo>
                      <a:pt x="337" y="177"/>
                    </a:lnTo>
                    <a:lnTo>
                      <a:pt x="326" y="196"/>
                    </a:lnTo>
                    <a:lnTo>
                      <a:pt x="308" y="214"/>
                    </a:lnTo>
                    <a:close/>
                  </a:path>
                </a:pathLst>
              </a:custGeom>
              <a:solidFill>
                <a:srgbClr val="B2B2B2"/>
              </a:solidFill>
              <a:ln w="0">
                <a:solidFill>
                  <a:srgbClr val="FFFFFF"/>
                </a:solidFill>
                <a:prstDash val="solid"/>
                <a:round/>
                <a:headEnd/>
                <a:tailEnd/>
              </a:ln>
            </p:spPr>
            <p:txBody>
              <a:bodyPr/>
              <a:lstStyle/>
              <a:p>
                <a:endParaRPr lang="en-US"/>
              </a:p>
            </p:txBody>
          </p:sp>
          <p:sp>
            <p:nvSpPr>
              <p:cNvPr id="27673" name="Freeform 25"/>
              <p:cNvSpPr>
                <a:spLocks/>
              </p:cNvSpPr>
              <p:nvPr/>
            </p:nvSpPr>
            <p:spPr bwMode="auto">
              <a:xfrm>
                <a:off x="1682" y="1270"/>
                <a:ext cx="138" cy="141"/>
              </a:xfrm>
              <a:custGeom>
                <a:avLst/>
                <a:gdLst>
                  <a:gd name="T0" fmla="*/ 127 w 138"/>
                  <a:gd name="T1" fmla="*/ 118 h 141"/>
                  <a:gd name="T2" fmla="*/ 134 w 138"/>
                  <a:gd name="T3" fmla="*/ 100 h 141"/>
                  <a:gd name="T4" fmla="*/ 138 w 138"/>
                  <a:gd name="T5" fmla="*/ 70 h 141"/>
                  <a:gd name="T6" fmla="*/ 138 w 138"/>
                  <a:gd name="T7" fmla="*/ 52 h 141"/>
                  <a:gd name="T8" fmla="*/ 134 w 138"/>
                  <a:gd name="T9" fmla="*/ 41 h 141"/>
                  <a:gd name="T10" fmla="*/ 120 w 138"/>
                  <a:gd name="T11" fmla="*/ 19 h 141"/>
                  <a:gd name="T12" fmla="*/ 98 w 138"/>
                  <a:gd name="T13" fmla="*/ 4 h 141"/>
                  <a:gd name="T14" fmla="*/ 69 w 138"/>
                  <a:gd name="T15" fmla="*/ 0 h 141"/>
                  <a:gd name="T16" fmla="*/ 40 w 138"/>
                  <a:gd name="T17" fmla="*/ 4 h 141"/>
                  <a:gd name="T18" fmla="*/ 18 w 138"/>
                  <a:gd name="T19" fmla="*/ 19 h 141"/>
                  <a:gd name="T20" fmla="*/ 4 w 138"/>
                  <a:gd name="T21" fmla="*/ 41 h 141"/>
                  <a:gd name="T22" fmla="*/ 0 w 138"/>
                  <a:gd name="T23" fmla="*/ 52 h 141"/>
                  <a:gd name="T24" fmla="*/ 0 w 138"/>
                  <a:gd name="T25" fmla="*/ 70 h 141"/>
                  <a:gd name="T26" fmla="*/ 4 w 138"/>
                  <a:gd name="T27" fmla="*/ 104 h 141"/>
                  <a:gd name="T28" fmla="*/ 11 w 138"/>
                  <a:gd name="T29" fmla="*/ 115 h 141"/>
                  <a:gd name="T30" fmla="*/ 18 w 138"/>
                  <a:gd name="T31" fmla="*/ 126 h 141"/>
                  <a:gd name="T32" fmla="*/ 40 w 138"/>
                  <a:gd name="T33" fmla="*/ 137 h 141"/>
                  <a:gd name="T34" fmla="*/ 69 w 138"/>
                  <a:gd name="T35" fmla="*/ 141 h 141"/>
                  <a:gd name="T36" fmla="*/ 80 w 138"/>
                  <a:gd name="T37" fmla="*/ 141 h 141"/>
                  <a:gd name="T38" fmla="*/ 87 w 138"/>
                  <a:gd name="T39" fmla="*/ 141 h 141"/>
                  <a:gd name="T40" fmla="*/ 73 w 138"/>
                  <a:gd name="T41" fmla="*/ 133 h 141"/>
                  <a:gd name="T42" fmla="*/ 47 w 138"/>
                  <a:gd name="T43" fmla="*/ 122 h 141"/>
                  <a:gd name="T44" fmla="*/ 58 w 138"/>
                  <a:gd name="T45" fmla="*/ 111 h 141"/>
                  <a:gd name="T46" fmla="*/ 65 w 138"/>
                  <a:gd name="T47" fmla="*/ 96 h 141"/>
                  <a:gd name="T48" fmla="*/ 76 w 138"/>
                  <a:gd name="T49" fmla="*/ 100 h 141"/>
                  <a:gd name="T50" fmla="*/ 83 w 138"/>
                  <a:gd name="T51" fmla="*/ 100 h 141"/>
                  <a:gd name="T52" fmla="*/ 94 w 138"/>
                  <a:gd name="T53" fmla="*/ 107 h 141"/>
                  <a:gd name="T54" fmla="*/ 105 w 138"/>
                  <a:gd name="T55" fmla="*/ 111 h 141"/>
                  <a:gd name="T56" fmla="*/ 116 w 138"/>
                  <a:gd name="T57" fmla="*/ 115 h 141"/>
                  <a:gd name="T58" fmla="*/ 120 w 138"/>
                  <a:gd name="T59" fmla="*/ 118 h 141"/>
                  <a:gd name="T60" fmla="*/ 127 w 138"/>
                  <a:gd name="T61" fmla="*/ 11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8" h="141">
                    <a:moveTo>
                      <a:pt x="127" y="118"/>
                    </a:moveTo>
                    <a:lnTo>
                      <a:pt x="134" y="100"/>
                    </a:lnTo>
                    <a:lnTo>
                      <a:pt x="138" y="70"/>
                    </a:lnTo>
                    <a:lnTo>
                      <a:pt x="138" y="52"/>
                    </a:lnTo>
                    <a:lnTo>
                      <a:pt x="134" y="41"/>
                    </a:lnTo>
                    <a:lnTo>
                      <a:pt x="120" y="19"/>
                    </a:lnTo>
                    <a:lnTo>
                      <a:pt x="98" y="4"/>
                    </a:lnTo>
                    <a:lnTo>
                      <a:pt x="69" y="0"/>
                    </a:lnTo>
                    <a:lnTo>
                      <a:pt x="40" y="4"/>
                    </a:lnTo>
                    <a:lnTo>
                      <a:pt x="18" y="19"/>
                    </a:lnTo>
                    <a:lnTo>
                      <a:pt x="4" y="41"/>
                    </a:lnTo>
                    <a:lnTo>
                      <a:pt x="0" y="52"/>
                    </a:lnTo>
                    <a:lnTo>
                      <a:pt x="0" y="70"/>
                    </a:lnTo>
                    <a:lnTo>
                      <a:pt x="4" y="104"/>
                    </a:lnTo>
                    <a:lnTo>
                      <a:pt x="11" y="115"/>
                    </a:lnTo>
                    <a:lnTo>
                      <a:pt x="18" y="126"/>
                    </a:lnTo>
                    <a:lnTo>
                      <a:pt x="40" y="137"/>
                    </a:lnTo>
                    <a:lnTo>
                      <a:pt x="69" y="141"/>
                    </a:lnTo>
                    <a:lnTo>
                      <a:pt x="80" y="141"/>
                    </a:lnTo>
                    <a:lnTo>
                      <a:pt x="87" y="141"/>
                    </a:lnTo>
                    <a:lnTo>
                      <a:pt x="73" y="133"/>
                    </a:lnTo>
                    <a:lnTo>
                      <a:pt x="47" y="122"/>
                    </a:lnTo>
                    <a:lnTo>
                      <a:pt x="58" y="111"/>
                    </a:lnTo>
                    <a:lnTo>
                      <a:pt x="65" y="96"/>
                    </a:lnTo>
                    <a:lnTo>
                      <a:pt x="76" y="100"/>
                    </a:lnTo>
                    <a:lnTo>
                      <a:pt x="83" y="100"/>
                    </a:lnTo>
                    <a:lnTo>
                      <a:pt x="94" y="107"/>
                    </a:lnTo>
                    <a:lnTo>
                      <a:pt x="105" y="111"/>
                    </a:lnTo>
                    <a:lnTo>
                      <a:pt x="116" y="115"/>
                    </a:lnTo>
                    <a:lnTo>
                      <a:pt x="120" y="118"/>
                    </a:lnTo>
                    <a:lnTo>
                      <a:pt x="127" y="118"/>
                    </a:lnTo>
                    <a:close/>
                  </a:path>
                </a:pathLst>
              </a:custGeom>
              <a:solidFill>
                <a:srgbClr val="B2B2B2"/>
              </a:solidFill>
              <a:ln w="0">
                <a:solidFill>
                  <a:srgbClr val="FFFFFF"/>
                </a:solidFill>
                <a:prstDash val="solid"/>
                <a:round/>
                <a:headEnd/>
                <a:tailEnd/>
              </a:ln>
            </p:spPr>
            <p:txBody>
              <a:bodyPr/>
              <a:lstStyle/>
              <a:p>
                <a:endParaRPr lang="en-US"/>
              </a:p>
            </p:txBody>
          </p:sp>
          <p:sp>
            <p:nvSpPr>
              <p:cNvPr id="27674" name="Freeform 26"/>
              <p:cNvSpPr>
                <a:spLocks/>
              </p:cNvSpPr>
              <p:nvPr/>
            </p:nvSpPr>
            <p:spPr bwMode="auto">
              <a:xfrm>
                <a:off x="1413" y="1218"/>
                <a:ext cx="106" cy="248"/>
              </a:xfrm>
              <a:custGeom>
                <a:avLst/>
                <a:gdLst>
                  <a:gd name="T0" fmla="*/ 0 w 106"/>
                  <a:gd name="T1" fmla="*/ 0 h 248"/>
                  <a:gd name="T2" fmla="*/ 55 w 106"/>
                  <a:gd name="T3" fmla="*/ 0 h 248"/>
                  <a:gd name="T4" fmla="*/ 106 w 106"/>
                  <a:gd name="T5" fmla="*/ 0 h 248"/>
                  <a:gd name="T6" fmla="*/ 106 w 106"/>
                  <a:gd name="T7" fmla="*/ 122 h 248"/>
                  <a:gd name="T8" fmla="*/ 106 w 106"/>
                  <a:gd name="T9" fmla="*/ 248 h 248"/>
                  <a:gd name="T10" fmla="*/ 55 w 106"/>
                  <a:gd name="T11" fmla="*/ 248 h 248"/>
                  <a:gd name="T12" fmla="*/ 0 w 106"/>
                  <a:gd name="T13" fmla="*/ 248 h 248"/>
                  <a:gd name="T14" fmla="*/ 0 w 106"/>
                  <a:gd name="T15" fmla="*/ 122 h 248"/>
                  <a:gd name="T16" fmla="*/ 0 w 106"/>
                  <a:gd name="T1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48">
                    <a:moveTo>
                      <a:pt x="0" y="0"/>
                    </a:moveTo>
                    <a:lnTo>
                      <a:pt x="55" y="0"/>
                    </a:lnTo>
                    <a:lnTo>
                      <a:pt x="106" y="0"/>
                    </a:lnTo>
                    <a:lnTo>
                      <a:pt x="106" y="122"/>
                    </a:lnTo>
                    <a:lnTo>
                      <a:pt x="106" y="248"/>
                    </a:lnTo>
                    <a:lnTo>
                      <a:pt x="55" y="248"/>
                    </a:lnTo>
                    <a:lnTo>
                      <a:pt x="0" y="248"/>
                    </a:lnTo>
                    <a:lnTo>
                      <a:pt x="0" y="122"/>
                    </a:lnTo>
                    <a:lnTo>
                      <a:pt x="0" y="0"/>
                    </a:lnTo>
                    <a:close/>
                  </a:path>
                </a:pathLst>
              </a:custGeom>
              <a:blipFill dpi="0" rotWithShape="0">
                <a:blip r:embed="rId3"/>
                <a:srcRect/>
                <a:tile tx="0" ty="0" sx="100000" sy="100000" flip="none" algn="tl"/>
              </a:bli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675" name="Freeform 27"/>
              <p:cNvSpPr>
                <a:spLocks noEditPoints="1"/>
              </p:cNvSpPr>
              <p:nvPr/>
            </p:nvSpPr>
            <p:spPr bwMode="auto">
              <a:xfrm>
                <a:off x="1577" y="1215"/>
                <a:ext cx="359" cy="277"/>
              </a:xfrm>
              <a:custGeom>
                <a:avLst/>
                <a:gdLst>
                  <a:gd name="T0" fmla="*/ 326 w 359"/>
                  <a:gd name="T1" fmla="*/ 222 h 277"/>
                  <a:gd name="T2" fmla="*/ 345 w 359"/>
                  <a:gd name="T3" fmla="*/ 233 h 277"/>
                  <a:gd name="T4" fmla="*/ 345 w 359"/>
                  <a:gd name="T5" fmla="*/ 259 h 277"/>
                  <a:gd name="T6" fmla="*/ 308 w 359"/>
                  <a:gd name="T7" fmla="*/ 270 h 277"/>
                  <a:gd name="T8" fmla="*/ 268 w 359"/>
                  <a:gd name="T9" fmla="*/ 251 h 277"/>
                  <a:gd name="T10" fmla="*/ 221 w 359"/>
                  <a:gd name="T11" fmla="*/ 251 h 277"/>
                  <a:gd name="T12" fmla="*/ 138 w 359"/>
                  <a:gd name="T13" fmla="*/ 251 h 277"/>
                  <a:gd name="T14" fmla="*/ 80 w 359"/>
                  <a:gd name="T15" fmla="*/ 236 h 277"/>
                  <a:gd name="T16" fmla="*/ 29 w 359"/>
                  <a:gd name="T17" fmla="*/ 207 h 277"/>
                  <a:gd name="T18" fmla="*/ 3 w 359"/>
                  <a:gd name="T19" fmla="*/ 159 h 277"/>
                  <a:gd name="T20" fmla="*/ 3 w 359"/>
                  <a:gd name="T21" fmla="*/ 100 h 277"/>
                  <a:gd name="T22" fmla="*/ 29 w 359"/>
                  <a:gd name="T23" fmla="*/ 51 h 277"/>
                  <a:gd name="T24" fmla="*/ 72 w 359"/>
                  <a:gd name="T25" fmla="*/ 18 h 277"/>
                  <a:gd name="T26" fmla="*/ 134 w 359"/>
                  <a:gd name="T27" fmla="*/ 3 h 277"/>
                  <a:gd name="T28" fmla="*/ 214 w 359"/>
                  <a:gd name="T29" fmla="*/ 3 h 277"/>
                  <a:gd name="T30" fmla="*/ 276 w 359"/>
                  <a:gd name="T31" fmla="*/ 18 h 277"/>
                  <a:gd name="T32" fmla="*/ 319 w 359"/>
                  <a:gd name="T33" fmla="*/ 51 h 277"/>
                  <a:gd name="T34" fmla="*/ 341 w 359"/>
                  <a:gd name="T35" fmla="*/ 96 h 277"/>
                  <a:gd name="T36" fmla="*/ 341 w 359"/>
                  <a:gd name="T37" fmla="*/ 151 h 277"/>
                  <a:gd name="T38" fmla="*/ 326 w 359"/>
                  <a:gd name="T39" fmla="*/ 196 h 277"/>
                  <a:gd name="T40" fmla="*/ 232 w 359"/>
                  <a:gd name="T41" fmla="*/ 173 h 277"/>
                  <a:gd name="T42" fmla="*/ 243 w 359"/>
                  <a:gd name="T43" fmla="*/ 125 h 277"/>
                  <a:gd name="T44" fmla="*/ 239 w 359"/>
                  <a:gd name="T45" fmla="*/ 96 h 277"/>
                  <a:gd name="T46" fmla="*/ 203 w 359"/>
                  <a:gd name="T47" fmla="*/ 59 h 277"/>
                  <a:gd name="T48" fmla="*/ 145 w 359"/>
                  <a:gd name="T49" fmla="*/ 59 h 277"/>
                  <a:gd name="T50" fmla="*/ 109 w 359"/>
                  <a:gd name="T51" fmla="*/ 96 h 277"/>
                  <a:gd name="T52" fmla="*/ 105 w 359"/>
                  <a:gd name="T53" fmla="*/ 125 h 277"/>
                  <a:gd name="T54" fmla="*/ 116 w 359"/>
                  <a:gd name="T55" fmla="*/ 170 h 277"/>
                  <a:gd name="T56" fmla="*/ 145 w 359"/>
                  <a:gd name="T57" fmla="*/ 192 h 277"/>
                  <a:gd name="T58" fmla="*/ 185 w 359"/>
                  <a:gd name="T59" fmla="*/ 196 h 277"/>
                  <a:gd name="T60" fmla="*/ 178 w 359"/>
                  <a:gd name="T61" fmla="*/ 188 h 277"/>
                  <a:gd name="T62" fmla="*/ 163 w 359"/>
                  <a:gd name="T63" fmla="*/ 166 h 277"/>
                  <a:gd name="T64" fmla="*/ 181 w 359"/>
                  <a:gd name="T65" fmla="*/ 155 h 277"/>
                  <a:gd name="T66" fmla="*/ 199 w 359"/>
                  <a:gd name="T67" fmla="*/ 162 h 277"/>
                  <a:gd name="T68" fmla="*/ 221 w 359"/>
                  <a:gd name="T69" fmla="*/ 170 h 277"/>
                  <a:gd name="T70" fmla="*/ 232 w 359"/>
                  <a:gd name="T71" fmla="*/ 173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59" h="277">
                    <a:moveTo>
                      <a:pt x="308" y="214"/>
                    </a:moveTo>
                    <a:lnTo>
                      <a:pt x="326" y="222"/>
                    </a:lnTo>
                    <a:lnTo>
                      <a:pt x="334" y="225"/>
                    </a:lnTo>
                    <a:lnTo>
                      <a:pt x="345" y="233"/>
                    </a:lnTo>
                    <a:lnTo>
                      <a:pt x="359" y="236"/>
                    </a:lnTo>
                    <a:lnTo>
                      <a:pt x="345" y="259"/>
                    </a:lnTo>
                    <a:lnTo>
                      <a:pt x="330" y="277"/>
                    </a:lnTo>
                    <a:lnTo>
                      <a:pt x="308" y="270"/>
                    </a:lnTo>
                    <a:lnTo>
                      <a:pt x="287" y="259"/>
                    </a:lnTo>
                    <a:lnTo>
                      <a:pt x="268" y="251"/>
                    </a:lnTo>
                    <a:lnTo>
                      <a:pt x="257" y="244"/>
                    </a:lnTo>
                    <a:lnTo>
                      <a:pt x="221" y="251"/>
                    </a:lnTo>
                    <a:lnTo>
                      <a:pt x="174" y="255"/>
                    </a:lnTo>
                    <a:lnTo>
                      <a:pt x="138" y="251"/>
                    </a:lnTo>
                    <a:lnTo>
                      <a:pt x="105" y="247"/>
                    </a:lnTo>
                    <a:lnTo>
                      <a:pt x="80" y="236"/>
                    </a:lnTo>
                    <a:lnTo>
                      <a:pt x="54" y="225"/>
                    </a:lnTo>
                    <a:lnTo>
                      <a:pt x="29" y="207"/>
                    </a:lnTo>
                    <a:lnTo>
                      <a:pt x="14" y="185"/>
                    </a:lnTo>
                    <a:lnTo>
                      <a:pt x="3" y="159"/>
                    </a:lnTo>
                    <a:lnTo>
                      <a:pt x="0" y="129"/>
                    </a:lnTo>
                    <a:lnTo>
                      <a:pt x="3" y="100"/>
                    </a:lnTo>
                    <a:lnTo>
                      <a:pt x="14" y="74"/>
                    </a:lnTo>
                    <a:lnTo>
                      <a:pt x="29" y="51"/>
                    </a:lnTo>
                    <a:lnTo>
                      <a:pt x="47" y="33"/>
                    </a:lnTo>
                    <a:lnTo>
                      <a:pt x="72" y="18"/>
                    </a:lnTo>
                    <a:lnTo>
                      <a:pt x="101" y="7"/>
                    </a:lnTo>
                    <a:lnTo>
                      <a:pt x="134" y="3"/>
                    </a:lnTo>
                    <a:lnTo>
                      <a:pt x="174" y="0"/>
                    </a:lnTo>
                    <a:lnTo>
                      <a:pt x="214" y="3"/>
                    </a:lnTo>
                    <a:lnTo>
                      <a:pt x="247" y="7"/>
                    </a:lnTo>
                    <a:lnTo>
                      <a:pt x="276" y="18"/>
                    </a:lnTo>
                    <a:lnTo>
                      <a:pt x="301" y="33"/>
                    </a:lnTo>
                    <a:lnTo>
                      <a:pt x="319" y="51"/>
                    </a:lnTo>
                    <a:lnTo>
                      <a:pt x="334" y="74"/>
                    </a:lnTo>
                    <a:lnTo>
                      <a:pt x="341" y="96"/>
                    </a:lnTo>
                    <a:lnTo>
                      <a:pt x="345" y="125"/>
                    </a:lnTo>
                    <a:lnTo>
                      <a:pt x="341" y="151"/>
                    </a:lnTo>
                    <a:lnTo>
                      <a:pt x="337" y="177"/>
                    </a:lnTo>
                    <a:lnTo>
                      <a:pt x="326" y="196"/>
                    </a:lnTo>
                    <a:lnTo>
                      <a:pt x="308" y="214"/>
                    </a:lnTo>
                    <a:close/>
                    <a:moveTo>
                      <a:pt x="232" y="173"/>
                    </a:moveTo>
                    <a:lnTo>
                      <a:pt x="239" y="155"/>
                    </a:lnTo>
                    <a:lnTo>
                      <a:pt x="243" y="125"/>
                    </a:lnTo>
                    <a:lnTo>
                      <a:pt x="243" y="107"/>
                    </a:lnTo>
                    <a:lnTo>
                      <a:pt x="239" y="96"/>
                    </a:lnTo>
                    <a:lnTo>
                      <a:pt x="225" y="74"/>
                    </a:lnTo>
                    <a:lnTo>
                      <a:pt x="203" y="59"/>
                    </a:lnTo>
                    <a:lnTo>
                      <a:pt x="174" y="55"/>
                    </a:lnTo>
                    <a:lnTo>
                      <a:pt x="145" y="59"/>
                    </a:lnTo>
                    <a:lnTo>
                      <a:pt x="123" y="74"/>
                    </a:lnTo>
                    <a:lnTo>
                      <a:pt x="109" y="96"/>
                    </a:lnTo>
                    <a:lnTo>
                      <a:pt x="105" y="107"/>
                    </a:lnTo>
                    <a:lnTo>
                      <a:pt x="105" y="125"/>
                    </a:lnTo>
                    <a:lnTo>
                      <a:pt x="109" y="159"/>
                    </a:lnTo>
                    <a:lnTo>
                      <a:pt x="116" y="170"/>
                    </a:lnTo>
                    <a:lnTo>
                      <a:pt x="123" y="181"/>
                    </a:lnTo>
                    <a:lnTo>
                      <a:pt x="145" y="192"/>
                    </a:lnTo>
                    <a:lnTo>
                      <a:pt x="174" y="196"/>
                    </a:lnTo>
                    <a:lnTo>
                      <a:pt x="185" y="196"/>
                    </a:lnTo>
                    <a:lnTo>
                      <a:pt x="192" y="196"/>
                    </a:lnTo>
                    <a:lnTo>
                      <a:pt x="178" y="188"/>
                    </a:lnTo>
                    <a:lnTo>
                      <a:pt x="152" y="177"/>
                    </a:lnTo>
                    <a:lnTo>
                      <a:pt x="163" y="166"/>
                    </a:lnTo>
                    <a:lnTo>
                      <a:pt x="170" y="151"/>
                    </a:lnTo>
                    <a:lnTo>
                      <a:pt x="181" y="155"/>
                    </a:lnTo>
                    <a:lnTo>
                      <a:pt x="188" y="155"/>
                    </a:lnTo>
                    <a:lnTo>
                      <a:pt x="199" y="162"/>
                    </a:lnTo>
                    <a:lnTo>
                      <a:pt x="210" y="166"/>
                    </a:lnTo>
                    <a:lnTo>
                      <a:pt x="221" y="170"/>
                    </a:lnTo>
                    <a:lnTo>
                      <a:pt x="225" y="173"/>
                    </a:lnTo>
                    <a:lnTo>
                      <a:pt x="232" y="173"/>
                    </a:lnTo>
                    <a:close/>
                  </a:path>
                </a:pathLst>
              </a:custGeom>
              <a:blipFill dpi="0" rotWithShape="0">
                <a:blip r:embed="rId3"/>
                <a:srcRect/>
                <a:tile tx="0" ty="0" sx="100000" sy="100000" flip="none" algn="tl"/>
              </a:bli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676" name="Rectangle 28"/>
              <p:cNvSpPr>
                <a:spLocks noChangeArrowheads="1"/>
              </p:cNvSpPr>
              <p:nvPr/>
            </p:nvSpPr>
            <p:spPr bwMode="auto">
              <a:xfrm>
                <a:off x="1413" y="1215"/>
                <a:ext cx="530" cy="284"/>
              </a:xfrm>
              <a:prstGeom prst="rect">
                <a:avLst/>
              </a:prstGeom>
              <a:solidFill>
                <a:srgbClr val="B2B2B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grpSp>
        <p:sp>
          <p:nvSpPr>
            <p:cNvPr id="27678" name="Freeform 30"/>
            <p:cNvSpPr>
              <a:spLocks/>
            </p:cNvSpPr>
            <p:nvPr/>
          </p:nvSpPr>
          <p:spPr bwMode="auto">
            <a:xfrm>
              <a:off x="1413" y="1218"/>
              <a:ext cx="106" cy="248"/>
            </a:xfrm>
            <a:custGeom>
              <a:avLst/>
              <a:gdLst>
                <a:gd name="T0" fmla="*/ 0 w 106"/>
                <a:gd name="T1" fmla="*/ 0 h 248"/>
                <a:gd name="T2" fmla="*/ 55 w 106"/>
                <a:gd name="T3" fmla="*/ 0 h 248"/>
                <a:gd name="T4" fmla="*/ 106 w 106"/>
                <a:gd name="T5" fmla="*/ 0 h 248"/>
                <a:gd name="T6" fmla="*/ 106 w 106"/>
                <a:gd name="T7" fmla="*/ 122 h 248"/>
                <a:gd name="T8" fmla="*/ 106 w 106"/>
                <a:gd name="T9" fmla="*/ 248 h 248"/>
                <a:gd name="T10" fmla="*/ 55 w 106"/>
                <a:gd name="T11" fmla="*/ 248 h 248"/>
                <a:gd name="T12" fmla="*/ 0 w 106"/>
                <a:gd name="T13" fmla="*/ 248 h 248"/>
                <a:gd name="T14" fmla="*/ 0 w 106"/>
                <a:gd name="T15" fmla="*/ 122 h 248"/>
                <a:gd name="T16" fmla="*/ 0 w 106"/>
                <a:gd name="T17"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48">
                  <a:moveTo>
                    <a:pt x="0" y="0"/>
                  </a:moveTo>
                  <a:lnTo>
                    <a:pt x="55" y="0"/>
                  </a:lnTo>
                  <a:lnTo>
                    <a:pt x="106" y="0"/>
                  </a:lnTo>
                  <a:lnTo>
                    <a:pt x="106" y="122"/>
                  </a:lnTo>
                  <a:lnTo>
                    <a:pt x="106" y="248"/>
                  </a:lnTo>
                  <a:lnTo>
                    <a:pt x="55" y="248"/>
                  </a:lnTo>
                  <a:lnTo>
                    <a:pt x="0" y="248"/>
                  </a:lnTo>
                  <a:lnTo>
                    <a:pt x="0" y="122"/>
                  </a:lnTo>
                  <a:lnTo>
                    <a:pt x="0" y="0"/>
                  </a:lnTo>
                  <a:close/>
                </a:path>
              </a:pathLst>
            </a:custGeom>
            <a:noFill/>
            <a:ln w="23813">
              <a:solidFill>
                <a:srgbClr val="3333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7679" name="Freeform 31"/>
            <p:cNvSpPr>
              <a:spLocks noEditPoints="1"/>
            </p:cNvSpPr>
            <p:nvPr/>
          </p:nvSpPr>
          <p:spPr bwMode="auto">
            <a:xfrm>
              <a:off x="1577" y="1215"/>
              <a:ext cx="359" cy="277"/>
            </a:xfrm>
            <a:custGeom>
              <a:avLst/>
              <a:gdLst>
                <a:gd name="T0" fmla="*/ 326 w 359"/>
                <a:gd name="T1" fmla="*/ 222 h 277"/>
                <a:gd name="T2" fmla="*/ 345 w 359"/>
                <a:gd name="T3" fmla="*/ 233 h 277"/>
                <a:gd name="T4" fmla="*/ 345 w 359"/>
                <a:gd name="T5" fmla="*/ 259 h 277"/>
                <a:gd name="T6" fmla="*/ 308 w 359"/>
                <a:gd name="T7" fmla="*/ 270 h 277"/>
                <a:gd name="T8" fmla="*/ 268 w 359"/>
                <a:gd name="T9" fmla="*/ 251 h 277"/>
                <a:gd name="T10" fmla="*/ 221 w 359"/>
                <a:gd name="T11" fmla="*/ 251 h 277"/>
                <a:gd name="T12" fmla="*/ 138 w 359"/>
                <a:gd name="T13" fmla="*/ 251 h 277"/>
                <a:gd name="T14" fmla="*/ 80 w 359"/>
                <a:gd name="T15" fmla="*/ 236 h 277"/>
                <a:gd name="T16" fmla="*/ 29 w 359"/>
                <a:gd name="T17" fmla="*/ 207 h 277"/>
                <a:gd name="T18" fmla="*/ 3 w 359"/>
                <a:gd name="T19" fmla="*/ 159 h 277"/>
                <a:gd name="T20" fmla="*/ 3 w 359"/>
                <a:gd name="T21" fmla="*/ 100 h 277"/>
                <a:gd name="T22" fmla="*/ 29 w 359"/>
                <a:gd name="T23" fmla="*/ 51 h 277"/>
                <a:gd name="T24" fmla="*/ 72 w 359"/>
                <a:gd name="T25" fmla="*/ 18 h 277"/>
                <a:gd name="T26" fmla="*/ 134 w 359"/>
                <a:gd name="T27" fmla="*/ 3 h 277"/>
                <a:gd name="T28" fmla="*/ 214 w 359"/>
                <a:gd name="T29" fmla="*/ 3 h 277"/>
                <a:gd name="T30" fmla="*/ 276 w 359"/>
                <a:gd name="T31" fmla="*/ 18 h 277"/>
                <a:gd name="T32" fmla="*/ 319 w 359"/>
                <a:gd name="T33" fmla="*/ 51 h 277"/>
                <a:gd name="T34" fmla="*/ 341 w 359"/>
                <a:gd name="T35" fmla="*/ 96 h 277"/>
                <a:gd name="T36" fmla="*/ 341 w 359"/>
                <a:gd name="T37" fmla="*/ 151 h 277"/>
                <a:gd name="T38" fmla="*/ 326 w 359"/>
                <a:gd name="T39" fmla="*/ 196 h 277"/>
                <a:gd name="T40" fmla="*/ 232 w 359"/>
                <a:gd name="T41" fmla="*/ 173 h 277"/>
                <a:gd name="T42" fmla="*/ 243 w 359"/>
                <a:gd name="T43" fmla="*/ 125 h 277"/>
                <a:gd name="T44" fmla="*/ 239 w 359"/>
                <a:gd name="T45" fmla="*/ 96 h 277"/>
                <a:gd name="T46" fmla="*/ 203 w 359"/>
                <a:gd name="T47" fmla="*/ 59 h 277"/>
                <a:gd name="T48" fmla="*/ 145 w 359"/>
                <a:gd name="T49" fmla="*/ 59 h 277"/>
                <a:gd name="T50" fmla="*/ 109 w 359"/>
                <a:gd name="T51" fmla="*/ 96 h 277"/>
                <a:gd name="T52" fmla="*/ 105 w 359"/>
                <a:gd name="T53" fmla="*/ 125 h 277"/>
                <a:gd name="T54" fmla="*/ 116 w 359"/>
                <a:gd name="T55" fmla="*/ 170 h 277"/>
                <a:gd name="T56" fmla="*/ 145 w 359"/>
                <a:gd name="T57" fmla="*/ 192 h 277"/>
                <a:gd name="T58" fmla="*/ 185 w 359"/>
                <a:gd name="T59" fmla="*/ 196 h 277"/>
                <a:gd name="T60" fmla="*/ 178 w 359"/>
                <a:gd name="T61" fmla="*/ 188 h 277"/>
                <a:gd name="T62" fmla="*/ 163 w 359"/>
                <a:gd name="T63" fmla="*/ 166 h 277"/>
                <a:gd name="T64" fmla="*/ 181 w 359"/>
                <a:gd name="T65" fmla="*/ 155 h 277"/>
                <a:gd name="T66" fmla="*/ 199 w 359"/>
                <a:gd name="T67" fmla="*/ 162 h 277"/>
                <a:gd name="T68" fmla="*/ 221 w 359"/>
                <a:gd name="T69" fmla="*/ 170 h 277"/>
                <a:gd name="T70" fmla="*/ 232 w 359"/>
                <a:gd name="T71" fmla="*/ 173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59" h="277">
                  <a:moveTo>
                    <a:pt x="308" y="214"/>
                  </a:moveTo>
                  <a:lnTo>
                    <a:pt x="326" y="222"/>
                  </a:lnTo>
                  <a:lnTo>
                    <a:pt x="334" y="225"/>
                  </a:lnTo>
                  <a:lnTo>
                    <a:pt x="345" y="233"/>
                  </a:lnTo>
                  <a:lnTo>
                    <a:pt x="359" y="236"/>
                  </a:lnTo>
                  <a:lnTo>
                    <a:pt x="345" y="259"/>
                  </a:lnTo>
                  <a:lnTo>
                    <a:pt x="330" y="277"/>
                  </a:lnTo>
                  <a:lnTo>
                    <a:pt x="308" y="270"/>
                  </a:lnTo>
                  <a:lnTo>
                    <a:pt x="287" y="259"/>
                  </a:lnTo>
                  <a:lnTo>
                    <a:pt x="268" y="251"/>
                  </a:lnTo>
                  <a:lnTo>
                    <a:pt x="257" y="244"/>
                  </a:lnTo>
                  <a:lnTo>
                    <a:pt x="221" y="251"/>
                  </a:lnTo>
                  <a:lnTo>
                    <a:pt x="174" y="255"/>
                  </a:lnTo>
                  <a:lnTo>
                    <a:pt x="138" y="251"/>
                  </a:lnTo>
                  <a:lnTo>
                    <a:pt x="105" y="247"/>
                  </a:lnTo>
                  <a:lnTo>
                    <a:pt x="80" y="236"/>
                  </a:lnTo>
                  <a:lnTo>
                    <a:pt x="54" y="225"/>
                  </a:lnTo>
                  <a:lnTo>
                    <a:pt x="29" y="207"/>
                  </a:lnTo>
                  <a:lnTo>
                    <a:pt x="14" y="185"/>
                  </a:lnTo>
                  <a:lnTo>
                    <a:pt x="3" y="159"/>
                  </a:lnTo>
                  <a:lnTo>
                    <a:pt x="0" y="129"/>
                  </a:lnTo>
                  <a:lnTo>
                    <a:pt x="3" y="100"/>
                  </a:lnTo>
                  <a:lnTo>
                    <a:pt x="14" y="74"/>
                  </a:lnTo>
                  <a:lnTo>
                    <a:pt x="29" y="51"/>
                  </a:lnTo>
                  <a:lnTo>
                    <a:pt x="47" y="33"/>
                  </a:lnTo>
                  <a:lnTo>
                    <a:pt x="72" y="18"/>
                  </a:lnTo>
                  <a:lnTo>
                    <a:pt x="101" y="7"/>
                  </a:lnTo>
                  <a:lnTo>
                    <a:pt x="134" y="3"/>
                  </a:lnTo>
                  <a:lnTo>
                    <a:pt x="174" y="0"/>
                  </a:lnTo>
                  <a:lnTo>
                    <a:pt x="214" y="3"/>
                  </a:lnTo>
                  <a:lnTo>
                    <a:pt x="247" y="7"/>
                  </a:lnTo>
                  <a:lnTo>
                    <a:pt x="276" y="18"/>
                  </a:lnTo>
                  <a:lnTo>
                    <a:pt x="301" y="33"/>
                  </a:lnTo>
                  <a:lnTo>
                    <a:pt x="319" y="51"/>
                  </a:lnTo>
                  <a:lnTo>
                    <a:pt x="334" y="74"/>
                  </a:lnTo>
                  <a:lnTo>
                    <a:pt x="341" y="96"/>
                  </a:lnTo>
                  <a:lnTo>
                    <a:pt x="345" y="125"/>
                  </a:lnTo>
                  <a:lnTo>
                    <a:pt x="341" y="151"/>
                  </a:lnTo>
                  <a:lnTo>
                    <a:pt x="337" y="177"/>
                  </a:lnTo>
                  <a:lnTo>
                    <a:pt x="326" y="196"/>
                  </a:lnTo>
                  <a:lnTo>
                    <a:pt x="308" y="214"/>
                  </a:lnTo>
                  <a:close/>
                  <a:moveTo>
                    <a:pt x="232" y="173"/>
                  </a:moveTo>
                  <a:lnTo>
                    <a:pt x="239" y="155"/>
                  </a:lnTo>
                  <a:lnTo>
                    <a:pt x="243" y="125"/>
                  </a:lnTo>
                  <a:lnTo>
                    <a:pt x="243" y="107"/>
                  </a:lnTo>
                  <a:lnTo>
                    <a:pt x="239" y="96"/>
                  </a:lnTo>
                  <a:lnTo>
                    <a:pt x="225" y="74"/>
                  </a:lnTo>
                  <a:lnTo>
                    <a:pt x="203" y="59"/>
                  </a:lnTo>
                  <a:lnTo>
                    <a:pt x="174" y="55"/>
                  </a:lnTo>
                  <a:lnTo>
                    <a:pt x="145" y="59"/>
                  </a:lnTo>
                  <a:lnTo>
                    <a:pt x="123" y="74"/>
                  </a:lnTo>
                  <a:lnTo>
                    <a:pt x="109" y="96"/>
                  </a:lnTo>
                  <a:lnTo>
                    <a:pt x="105" y="107"/>
                  </a:lnTo>
                  <a:lnTo>
                    <a:pt x="105" y="125"/>
                  </a:lnTo>
                  <a:lnTo>
                    <a:pt x="109" y="159"/>
                  </a:lnTo>
                  <a:lnTo>
                    <a:pt x="116" y="170"/>
                  </a:lnTo>
                  <a:lnTo>
                    <a:pt x="123" y="181"/>
                  </a:lnTo>
                  <a:lnTo>
                    <a:pt x="145" y="192"/>
                  </a:lnTo>
                  <a:lnTo>
                    <a:pt x="174" y="196"/>
                  </a:lnTo>
                  <a:lnTo>
                    <a:pt x="185" y="196"/>
                  </a:lnTo>
                  <a:lnTo>
                    <a:pt x="192" y="196"/>
                  </a:lnTo>
                  <a:lnTo>
                    <a:pt x="178" y="188"/>
                  </a:lnTo>
                  <a:lnTo>
                    <a:pt x="152" y="177"/>
                  </a:lnTo>
                  <a:lnTo>
                    <a:pt x="163" y="166"/>
                  </a:lnTo>
                  <a:lnTo>
                    <a:pt x="170" y="151"/>
                  </a:lnTo>
                  <a:lnTo>
                    <a:pt x="181" y="155"/>
                  </a:lnTo>
                  <a:lnTo>
                    <a:pt x="188" y="155"/>
                  </a:lnTo>
                  <a:lnTo>
                    <a:pt x="199" y="162"/>
                  </a:lnTo>
                  <a:lnTo>
                    <a:pt x="210" y="166"/>
                  </a:lnTo>
                  <a:lnTo>
                    <a:pt x="221" y="170"/>
                  </a:lnTo>
                  <a:lnTo>
                    <a:pt x="225" y="173"/>
                  </a:lnTo>
                  <a:lnTo>
                    <a:pt x="232" y="173"/>
                  </a:lnTo>
                  <a:close/>
                </a:path>
              </a:pathLst>
            </a:custGeom>
            <a:noFill/>
            <a:ln w="23813">
              <a:solidFill>
                <a:srgbClr val="3333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27693" name="Group 45"/>
          <p:cNvGrpSpPr>
            <a:grpSpLocks/>
          </p:cNvGrpSpPr>
          <p:nvPr/>
        </p:nvGrpSpPr>
        <p:grpSpPr bwMode="auto">
          <a:xfrm>
            <a:off x="7381875" y="1753247"/>
            <a:ext cx="869950" cy="802629"/>
            <a:chOff x="3690" y="1248"/>
            <a:chExt cx="548" cy="362"/>
          </a:xfrm>
        </p:grpSpPr>
        <p:sp>
          <p:nvSpPr>
            <p:cNvPr id="27681" name="Freeform 33"/>
            <p:cNvSpPr>
              <a:spLocks/>
            </p:cNvSpPr>
            <p:nvPr/>
          </p:nvSpPr>
          <p:spPr bwMode="auto">
            <a:xfrm>
              <a:off x="3733" y="1281"/>
              <a:ext cx="207" cy="296"/>
            </a:xfrm>
            <a:custGeom>
              <a:avLst/>
              <a:gdLst>
                <a:gd name="T0" fmla="*/ 0 w 207"/>
                <a:gd name="T1" fmla="*/ 0 h 296"/>
                <a:gd name="T2" fmla="*/ 102 w 207"/>
                <a:gd name="T3" fmla="*/ 0 h 296"/>
                <a:gd name="T4" fmla="*/ 203 w 207"/>
                <a:gd name="T5" fmla="*/ 0 h 296"/>
                <a:gd name="T6" fmla="*/ 203 w 207"/>
                <a:gd name="T7" fmla="*/ 34 h 296"/>
                <a:gd name="T8" fmla="*/ 203 w 207"/>
                <a:gd name="T9" fmla="*/ 63 h 296"/>
                <a:gd name="T10" fmla="*/ 142 w 207"/>
                <a:gd name="T11" fmla="*/ 63 h 296"/>
                <a:gd name="T12" fmla="*/ 76 w 207"/>
                <a:gd name="T13" fmla="*/ 63 h 296"/>
                <a:gd name="T14" fmla="*/ 76 w 207"/>
                <a:gd name="T15" fmla="*/ 89 h 296"/>
                <a:gd name="T16" fmla="*/ 76 w 207"/>
                <a:gd name="T17" fmla="*/ 111 h 296"/>
                <a:gd name="T18" fmla="*/ 196 w 207"/>
                <a:gd name="T19" fmla="*/ 111 h 296"/>
                <a:gd name="T20" fmla="*/ 196 w 207"/>
                <a:gd name="T21" fmla="*/ 141 h 296"/>
                <a:gd name="T22" fmla="*/ 196 w 207"/>
                <a:gd name="T23" fmla="*/ 170 h 296"/>
                <a:gd name="T24" fmla="*/ 76 w 207"/>
                <a:gd name="T25" fmla="*/ 170 h 296"/>
                <a:gd name="T26" fmla="*/ 76 w 207"/>
                <a:gd name="T27" fmla="*/ 200 h 296"/>
                <a:gd name="T28" fmla="*/ 76 w 207"/>
                <a:gd name="T29" fmla="*/ 229 h 296"/>
                <a:gd name="T30" fmla="*/ 207 w 207"/>
                <a:gd name="T31" fmla="*/ 229 h 296"/>
                <a:gd name="T32" fmla="*/ 207 w 207"/>
                <a:gd name="T33" fmla="*/ 296 h 296"/>
                <a:gd name="T34" fmla="*/ 0 w 207"/>
                <a:gd name="T35" fmla="*/ 296 h 296"/>
                <a:gd name="T36" fmla="*/ 0 w 207"/>
                <a:gd name="T37" fmla="*/ 148 h 296"/>
                <a:gd name="T38" fmla="*/ 0 w 207"/>
                <a:gd name="T39" fmla="*/ 0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7" h="296">
                  <a:moveTo>
                    <a:pt x="0" y="0"/>
                  </a:moveTo>
                  <a:lnTo>
                    <a:pt x="102" y="0"/>
                  </a:lnTo>
                  <a:lnTo>
                    <a:pt x="203" y="0"/>
                  </a:lnTo>
                  <a:lnTo>
                    <a:pt x="203" y="34"/>
                  </a:lnTo>
                  <a:lnTo>
                    <a:pt x="203" y="63"/>
                  </a:lnTo>
                  <a:lnTo>
                    <a:pt x="142" y="63"/>
                  </a:lnTo>
                  <a:lnTo>
                    <a:pt x="76" y="63"/>
                  </a:lnTo>
                  <a:lnTo>
                    <a:pt x="76" y="89"/>
                  </a:lnTo>
                  <a:lnTo>
                    <a:pt x="76" y="111"/>
                  </a:lnTo>
                  <a:lnTo>
                    <a:pt x="196" y="111"/>
                  </a:lnTo>
                  <a:lnTo>
                    <a:pt x="196" y="141"/>
                  </a:lnTo>
                  <a:lnTo>
                    <a:pt x="196" y="170"/>
                  </a:lnTo>
                  <a:lnTo>
                    <a:pt x="76" y="170"/>
                  </a:lnTo>
                  <a:lnTo>
                    <a:pt x="76" y="200"/>
                  </a:lnTo>
                  <a:lnTo>
                    <a:pt x="76" y="229"/>
                  </a:lnTo>
                  <a:lnTo>
                    <a:pt x="207" y="229"/>
                  </a:lnTo>
                  <a:lnTo>
                    <a:pt x="207" y="296"/>
                  </a:lnTo>
                  <a:lnTo>
                    <a:pt x="0" y="296"/>
                  </a:lnTo>
                  <a:lnTo>
                    <a:pt x="0" y="148"/>
                  </a:lnTo>
                  <a:lnTo>
                    <a:pt x="0" y="0"/>
                  </a:lnTo>
                  <a:close/>
                </a:path>
              </a:pathLst>
            </a:custGeom>
            <a:solidFill>
              <a:srgbClr val="9999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682" name="Freeform 34"/>
            <p:cNvSpPr>
              <a:spLocks noEditPoints="1"/>
            </p:cNvSpPr>
            <p:nvPr/>
          </p:nvSpPr>
          <p:spPr bwMode="auto">
            <a:xfrm>
              <a:off x="3973" y="1278"/>
              <a:ext cx="265" cy="332"/>
            </a:xfrm>
            <a:custGeom>
              <a:avLst/>
              <a:gdLst>
                <a:gd name="T0" fmla="*/ 239 w 265"/>
                <a:gd name="T1" fmla="*/ 266 h 332"/>
                <a:gd name="T2" fmla="*/ 254 w 265"/>
                <a:gd name="T3" fmla="*/ 277 h 332"/>
                <a:gd name="T4" fmla="*/ 254 w 265"/>
                <a:gd name="T5" fmla="*/ 306 h 332"/>
                <a:gd name="T6" fmla="*/ 210 w 265"/>
                <a:gd name="T7" fmla="*/ 310 h 332"/>
                <a:gd name="T8" fmla="*/ 189 w 265"/>
                <a:gd name="T9" fmla="*/ 292 h 332"/>
                <a:gd name="T10" fmla="*/ 127 w 265"/>
                <a:gd name="T11" fmla="*/ 303 h 332"/>
                <a:gd name="T12" fmla="*/ 76 w 265"/>
                <a:gd name="T13" fmla="*/ 295 h 332"/>
                <a:gd name="T14" fmla="*/ 36 w 265"/>
                <a:gd name="T15" fmla="*/ 269 h 332"/>
                <a:gd name="T16" fmla="*/ 7 w 265"/>
                <a:gd name="T17" fmla="*/ 218 h 332"/>
                <a:gd name="T18" fmla="*/ 0 w 265"/>
                <a:gd name="T19" fmla="*/ 151 h 332"/>
                <a:gd name="T20" fmla="*/ 7 w 265"/>
                <a:gd name="T21" fmla="*/ 88 h 332"/>
                <a:gd name="T22" fmla="*/ 32 w 265"/>
                <a:gd name="T23" fmla="*/ 40 h 332"/>
                <a:gd name="T24" fmla="*/ 72 w 265"/>
                <a:gd name="T25" fmla="*/ 11 h 332"/>
                <a:gd name="T26" fmla="*/ 127 w 265"/>
                <a:gd name="T27" fmla="*/ 0 h 332"/>
                <a:gd name="T28" fmla="*/ 181 w 265"/>
                <a:gd name="T29" fmla="*/ 11 h 332"/>
                <a:gd name="T30" fmla="*/ 221 w 265"/>
                <a:gd name="T31" fmla="*/ 40 h 332"/>
                <a:gd name="T32" fmla="*/ 247 w 265"/>
                <a:gd name="T33" fmla="*/ 88 h 332"/>
                <a:gd name="T34" fmla="*/ 254 w 265"/>
                <a:gd name="T35" fmla="*/ 151 h 332"/>
                <a:gd name="T36" fmla="*/ 247 w 265"/>
                <a:gd name="T37" fmla="*/ 210 h 332"/>
                <a:gd name="T38" fmla="*/ 170 w 265"/>
                <a:gd name="T39" fmla="*/ 210 h 332"/>
                <a:gd name="T40" fmla="*/ 178 w 265"/>
                <a:gd name="T41" fmla="*/ 151 h 332"/>
                <a:gd name="T42" fmla="*/ 170 w 265"/>
                <a:gd name="T43" fmla="*/ 99 h 332"/>
                <a:gd name="T44" fmla="*/ 156 w 265"/>
                <a:gd name="T45" fmla="*/ 81 h 332"/>
                <a:gd name="T46" fmla="*/ 127 w 265"/>
                <a:gd name="T47" fmla="*/ 70 h 332"/>
                <a:gd name="T48" fmla="*/ 98 w 265"/>
                <a:gd name="T49" fmla="*/ 81 h 332"/>
                <a:gd name="T50" fmla="*/ 83 w 265"/>
                <a:gd name="T51" fmla="*/ 99 h 332"/>
                <a:gd name="T52" fmla="*/ 76 w 265"/>
                <a:gd name="T53" fmla="*/ 147 h 332"/>
                <a:gd name="T54" fmla="*/ 80 w 265"/>
                <a:gd name="T55" fmla="*/ 188 h 332"/>
                <a:gd name="T56" fmla="*/ 105 w 265"/>
                <a:gd name="T57" fmla="*/ 232 h 332"/>
                <a:gd name="T58" fmla="*/ 134 w 265"/>
                <a:gd name="T59" fmla="*/ 236 h 332"/>
                <a:gd name="T60" fmla="*/ 127 w 265"/>
                <a:gd name="T61" fmla="*/ 225 h 332"/>
                <a:gd name="T62" fmla="*/ 123 w 265"/>
                <a:gd name="T63" fmla="*/ 181 h 332"/>
                <a:gd name="T64" fmla="*/ 138 w 265"/>
                <a:gd name="T65" fmla="*/ 184 h 332"/>
                <a:gd name="T66" fmla="*/ 160 w 265"/>
                <a:gd name="T67" fmla="*/ 203 h 332"/>
                <a:gd name="T68" fmla="*/ 170 w 265"/>
                <a:gd name="T69" fmla="*/ 21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65" h="332">
                  <a:moveTo>
                    <a:pt x="229" y="255"/>
                  </a:moveTo>
                  <a:lnTo>
                    <a:pt x="239" y="266"/>
                  </a:lnTo>
                  <a:lnTo>
                    <a:pt x="247" y="269"/>
                  </a:lnTo>
                  <a:lnTo>
                    <a:pt x="254" y="277"/>
                  </a:lnTo>
                  <a:lnTo>
                    <a:pt x="265" y="281"/>
                  </a:lnTo>
                  <a:lnTo>
                    <a:pt x="254" y="306"/>
                  </a:lnTo>
                  <a:lnTo>
                    <a:pt x="243" y="332"/>
                  </a:lnTo>
                  <a:lnTo>
                    <a:pt x="210" y="310"/>
                  </a:lnTo>
                  <a:lnTo>
                    <a:pt x="196" y="299"/>
                  </a:lnTo>
                  <a:lnTo>
                    <a:pt x="189" y="292"/>
                  </a:lnTo>
                  <a:lnTo>
                    <a:pt x="160" y="299"/>
                  </a:lnTo>
                  <a:lnTo>
                    <a:pt x="127" y="303"/>
                  </a:lnTo>
                  <a:lnTo>
                    <a:pt x="98" y="299"/>
                  </a:lnTo>
                  <a:lnTo>
                    <a:pt x="76" y="295"/>
                  </a:lnTo>
                  <a:lnTo>
                    <a:pt x="54" y="284"/>
                  </a:lnTo>
                  <a:lnTo>
                    <a:pt x="36" y="269"/>
                  </a:lnTo>
                  <a:lnTo>
                    <a:pt x="22" y="247"/>
                  </a:lnTo>
                  <a:lnTo>
                    <a:pt x="7" y="218"/>
                  </a:lnTo>
                  <a:lnTo>
                    <a:pt x="3" y="188"/>
                  </a:lnTo>
                  <a:lnTo>
                    <a:pt x="0" y="151"/>
                  </a:lnTo>
                  <a:lnTo>
                    <a:pt x="3" y="118"/>
                  </a:lnTo>
                  <a:lnTo>
                    <a:pt x="7" y="88"/>
                  </a:lnTo>
                  <a:lnTo>
                    <a:pt x="18" y="62"/>
                  </a:lnTo>
                  <a:lnTo>
                    <a:pt x="32" y="40"/>
                  </a:lnTo>
                  <a:lnTo>
                    <a:pt x="51" y="22"/>
                  </a:lnTo>
                  <a:lnTo>
                    <a:pt x="72" y="11"/>
                  </a:lnTo>
                  <a:lnTo>
                    <a:pt x="98" y="3"/>
                  </a:lnTo>
                  <a:lnTo>
                    <a:pt x="127" y="0"/>
                  </a:lnTo>
                  <a:lnTo>
                    <a:pt x="156" y="3"/>
                  </a:lnTo>
                  <a:lnTo>
                    <a:pt x="181" y="11"/>
                  </a:lnTo>
                  <a:lnTo>
                    <a:pt x="203" y="22"/>
                  </a:lnTo>
                  <a:lnTo>
                    <a:pt x="221" y="40"/>
                  </a:lnTo>
                  <a:lnTo>
                    <a:pt x="236" y="62"/>
                  </a:lnTo>
                  <a:lnTo>
                    <a:pt x="247" y="88"/>
                  </a:lnTo>
                  <a:lnTo>
                    <a:pt x="250" y="118"/>
                  </a:lnTo>
                  <a:lnTo>
                    <a:pt x="254" y="151"/>
                  </a:lnTo>
                  <a:lnTo>
                    <a:pt x="254" y="181"/>
                  </a:lnTo>
                  <a:lnTo>
                    <a:pt x="247" y="210"/>
                  </a:lnTo>
                  <a:lnTo>
                    <a:pt x="229" y="255"/>
                  </a:lnTo>
                  <a:close/>
                  <a:moveTo>
                    <a:pt x="170" y="210"/>
                  </a:moveTo>
                  <a:lnTo>
                    <a:pt x="174" y="184"/>
                  </a:lnTo>
                  <a:lnTo>
                    <a:pt x="178" y="151"/>
                  </a:lnTo>
                  <a:lnTo>
                    <a:pt x="174" y="114"/>
                  </a:lnTo>
                  <a:lnTo>
                    <a:pt x="170" y="99"/>
                  </a:lnTo>
                  <a:lnTo>
                    <a:pt x="163" y="88"/>
                  </a:lnTo>
                  <a:lnTo>
                    <a:pt x="156" y="81"/>
                  </a:lnTo>
                  <a:lnTo>
                    <a:pt x="149" y="74"/>
                  </a:lnTo>
                  <a:lnTo>
                    <a:pt x="127" y="70"/>
                  </a:lnTo>
                  <a:lnTo>
                    <a:pt x="105" y="74"/>
                  </a:lnTo>
                  <a:lnTo>
                    <a:pt x="98" y="81"/>
                  </a:lnTo>
                  <a:lnTo>
                    <a:pt x="91" y="88"/>
                  </a:lnTo>
                  <a:lnTo>
                    <a:pt x="83" y="99"/>
                  </a:lnTo>
                  <a:lnTo>
                    <a:pt x="80" y="114"/>
                  </a:lnTo>
                  <a:lnTo>
                    <a:pt x="76" y="147"/>
                  </a:lnTo>
                  <a:lnTo>
                    <a:pt x="76" y="170"/>
                  </a:lnTo>
                  <a:lnTo>
                    <a:pt x="80" y="188"/>
                  </a:lnTo>
                  <a:lnTo>
                    <a:pt x="91" y="218"/>
                  </a:lnTo>
                  <a:lnTo>
                    <a:pt x="105" y="232"/>
                  </a:lnTo>
                  <a:lnTo>
                    <a:pt x="127" y="236"/>
                  </a:lnTo>
                  <a:lnTo>
                    <a:pt x="134" y="236"/>
                  </a:lnTo>
                  <a:lnTo>
                    <a:pt x="141" y="232"/>
                  </a:lnTo>
                  <a:lnTo>
                    <a:pt x="127" y="225"/>
                  </a:lnTo>
                  <a:lnTo>
                    <a:pt x="112" y="214"/>
                  </a:lnTo>
                  <a:lnTo>
                    <a:pt x="123" y="181"/>
                  </a:lnTo>
                  <a:lnTo>
                    <a:pt x="130" y="184"/>
                  </a:lnTo>
                  <a:lnTo>
                    <a:pt x="138" y="184"/>
                  </a:lnTo>
                  <a:lnTo>
                    <a:pt x="145" y="192"/>
                  </a:lnTo>
                  <a:lnTo>
                    <a:pt x="160" y="203"/>
                  </a:lnTo>
                  <a:lnTo>
                    <a:pt x="167" y="207"/>
                  </a:lnTo>
                  <a:lnTo>
                    <a:pt x="170" y="210"/>
                  </a:lnTo>
                  <a:close/>
                </a:path>
              </a:pathLst>
            </a:custGeom>
            <a:solidFill>
              <a:srgbClr val="9999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nvGrpSpPr>
            <p:cNvPr id="27690" name="Group 42"/>
            <p:cNvGrpSpPr>
              <a:grpSpLocks/>
            </p:cNvGrpSpPr>
            <p:nvPr/>
          </p:nvGrpSpPr>
          <p:grpSpPr bwMode="auto">
            <a:xfrm>
              <a:off x="3690" y="1248"/>
              <a:ext cx="508" cy="340"/>
              <a:chOff x="3690" y="1248"/>
              <a:chExt cx="508" cy="340"/>
            </a:xfrm>
          </p:grpSpPr>
          <p:sp>
            <p:nvSpPr>
              <p:cNvPr id="27683" name="Rectangle 35"/>
              <p:cNvSpPr>
                <a:spLocks noChangeArrowheads="1"/>
              </p:cNvSpPr>
              <p:nvPr/>
            </p:nvSpPr>
            <p:spPr bwMode="auto">
              <a:xfrm>
                <a:off x="3690" y="1248"/>
                <a:ext cx="508" cy="340"/>
              </a:xfrm>
              <a:prstGeom prst="rect">
                <a:avLst/>
              </a:prstGeom>
              <a:solidFill>
                <a:srgbClr val="B2B2B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27684" name="Freeform 36"/>
              <p:cNvSpPr>
                <a:spLocks/>
              </p:cNvSpPr>
              <p:nvPr/>
            </p:nvSpPr>
            <p:spPr bwMode="auto">
              <a:xfrm>
                <a:off x="3690" y="1252"/>
                <a:ext cx="207" cy="295"/>
              </a:xfrm>
              <a:custGeom>
                <a:avLst/>
                <a:gdLst>
                  <a:gd name="T0" fmla="*/ 0 w 207"/>
                  <a:gd name="T1" fmla="*/ 0 h 295"/>
                  <a:gd name="T2" fmla="*/ 101 w 207"/>
                  <a:gd name="T3" fmla="*/ 0 h 295"/>
                  <a:gd name="T4" fmla="*/ 203 w 207"/>
                  <a:gd name="T5" fmla="*/ 0 h 295"/>
                  <a:gd name="T6" fmla="*/ 203 w 207"/>
                  <a:gd name="T7" fmla="*/ 33 h 295"/>
                  <a:gd name="T8" fmla="*/ 203 w 207"/>
                  <a:gd name="T9" fmla="*/ 63 h 295"/>
                  <a:gd name="T10" fmla="*/ 138 w 207"/>
                  <a:gd name="T11" fmla="*/ 63 h 295"/>
                  <a:gd name="T12" fmla="*/ 76 w 207"/>
                  <a:gd name="T13" fmla="*/ 63 h 295"/>
                  <a:gd name="T14" fmla="*/ 76 w 207"/>
                  <a:gd name="T15" fmla="*/ 85 h 295"/>
                  <a:gd name="T16" fmla="*/ 76 w 207"/>
                  <a:gd name="T17" fmla="*/ 111 h 295"/>
                  <a:gd name="T18" fmla="*/ 134 w 207"/>
                  <a:gd name="T19" fmla="*/ 111 h 295"/>
                  <a:gd name="T20" fmla="*/ 192 w 207"/>
                  <a:gd name="T21" fmla="*/ 111 h 295"/>
                  <a:gd name="T22" fmla="*/ 192 w 207"/>
                  <a:gd name="T23" fmla="*/ 140 h 295"/>
                  <a:gd name="T24" fmla="*/ 192 w 207"/>
                  <a:gd name="T25" fmla="*/ 170 h 295"/>
                  <a:gd name="T26" fmla="*/ 134 w 207"/>
                  <a:gd name="T27" fmla="*/ 170 h 295"/>
                  <a:gd name="T28" fmla="*/ 76 w 207"/>
                  <a:gd name="T29" fmla="*/ 170 h 295"/>
                  <a:gd name="T30" fmla="*/ 76 w 207"/>
                  <a:gd name="T31" fmla="*/ 199 h 295"/>
                  <a:gd name="T32" fmla="*/ 76 w 207"/>
                  <a:gd name="T33" fmla="*/ 229 h 295"/>
                  <a:gd name="T34" fmla="*/ 207 w 207"/>
                  <a:gd name="T35" fmla="*/ 229 h 295"/>
                  <a:gd name="T36" fmla="*/ 207 w 207"/>
                  <a:gd name="T37" fmla="*/ 295 h 295"/>
                  <a:gd name="T38" fmla="*/ 0 w 207"/>
                  <a:gd name="T39" fmla="*/ 295 h 295"/>
                  <a:gd name="T40" fmla="*/ 0 w 207"/>
                  <a:gd name="T41" fmla="*/ 148 h 295"/>
                  <a:gd name="T42" fmla="*/ 0 w 207"/>
                  <a:gd name="T43" fmla="*/ 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7" h="295">
                    <a:moveTo>
                      <a:pt x="0" y="0"/>
                    </a:moveTo>
                    <a:lnTo>
                      <a:pt x="101" y="0"/>
                    </a:lnTo>
                    <a:lnTo>
                      <a:pt x="203" y="0"/>
                    </a:lnTo>
                    <a:lnTo>
                      <a:pt x="203" y="33"/>
                    </a:lnTo>
                    <a:lnTo>
                      <a:pt x="203" y="63"/>
                    </a:lnTo>
                    <a:lnTo>
                      <a:pt x="138" y="63"/>
                    </a:lnTo>
                    <a:lnTo>
                      <a:pt x="76" y="63"/>
                    </a:lnTo>
                    <a:lnTo>
                      <a:pt x="76" y="85"/>
                    </a:lnTo>
                    <a:lnTo>
                      <a:pt x="76" y="111"/>
                    </a:lnTo>
                    <a:lnTo>
                      <a:pt x="134" y="111"/>
                    </a:lnTo>
                    <a:lnTo>
                      <a:pt x="192" y="111"/>
                    </a:lnTo>
                    <a:lnTo>
                      <a:pt x="192" y="140"/>
                    </a:lnTo>
                    <a:lnTo>
                      <a:pt x="192" y="170"/>
                    </a:lnTo>
                    <a:lnTo>
                      <a:pt x="134" y="170"/>
                    </a:lnTo>
                    <a:lnTo>
                      <a:pt x="76" y="170"/>
                    </a:lnTo>
                    <a:lnTo>
                      <a:pt x="76" y="199"/>
                    </a:lnTo>
                    <a:lnTo>
                      <a:pt x="76" y="229"/>
                    </a:lnTo>
                    <a:lnTo>
                      <a:pt x="207" y="229"/>
                    </a:lnTo>
                    <a:lnTo>
                      <a:pt x="207" y="295"/>
                    </a:lnTo>
                    <a:lnTo>
                      <a:pt x="0" y="295"/>
                    </a:lnTo>
                    <a:lnTo>
                      <a:pt x="0" y="148"/>
                    </a:lnTo>
                    <a:lnTo>
                      <a:pt x="0" y="0"/>
                    </a:lnTo>
                    <a:close/>
                  </a:path>
                </a:pathLst>
              </a:custGeom>
              <a:solidFill>
                <a:srgbClr val="B2B2B2"/>
              </a:solidFill>
              <a:ln w="0">
                <a:solidFill>
                  <a:srgbClr val="FFFFFF"/>
                </a:solidFill>
                <a:prstDash val="solid"/>
                <a:round/>
                <a:headEnd/>
                <a:tailEnd/>
              </a:ln>
            </p:spPr>
            <p:txBody>
              <a:bodyPr/>
              <a:lstStyle/>
              <a:p>
                <a:endParaRPr lang="en-US"/>
              </a:p>
            </p:txBody>
          </p:sp>
          <p:sp>
            <p:nvSpPr>
              <p:cNvPr id="27685" name="Freeform 37"/>
              <p:cNvSpPr>
                <a:spLocks/>
              </p:cNvSpPr>
              <p:nvPr/>
            </p:nvSpPr>
            <p:spPr bwMode="auto">
              <a:xfrm>
                <a:off x="3926" y="1248"/>
                <a:ext cx="265" cy="333"/>
              </a:xfrm>
              <a:custGeom>
                <a:avLst/>
                <a:gdLst>
                  <a:gd name="T0" fmla="*/ 228 w 265"/>
                  <a:gd name="T1" fmla="*/ 255 h 333"/>
                  <a:gd name="T2" fmla="*/ 239 w 265"/>
                  <a:gd name="T3" fmla="*/ 262 h 333"/>
                  <a:gd name="T4" fmla="*/ 246 w 265"/>
                  <a:gd name="T5" fmla="*/ 270 h 333"/>
                  <a:gd name="T6" fmla="*/ 254 w 265"/>
                  <a:gd name="T7" fmla="*/ 277 h 333"/>
                  <a:gd name="T8" fmla="*/ 265 w 265"/>
                  <a:gd name="T9" fmla="*/ 281 h 333"/>
                  <a:gd name="T10" fmla="*/ 254 w 265"/>
                  <a:gd name="T11" fmla="*/ 307 h 333"/>
                  <a:gd name="T12" fmla="*/ 243 w 265"/>
                  <a:gd name="T13" fmla="*/ 333 h 333"/>
                  <a:gd name="T14" fmla="*/ 228 w 265"/>
                  <a:gd name="T15" fmla="*/ 322 h 333"/>
                  <a:gd name="T16" fmla="*/ 214 w 265"/>
                  <a:gd name="T17" fmla="*/ 311 h 333"/>
                  <a:gd name="T18" fmla="*/ 199 w 265"/>
                  <a:gd name="T19" fmla="*/ 299 h 333"/>
                  <a:gd name="T20" fmla="*/ 192 w 265"/>
                  <a:gd name="T21" fmla="*/ 288 h 333"/>
                  <a:gd name="T22" fmla="*/ 163 w 265"/>
                  <a:gd name="T23" fmla="*/ 299 h 333"/>
                  <a:gd name="T24" fmla="*/ 127 w 265"/>
                  <a:gd name="T25" fmla="*/ 303 h 333"/>
                  <a:gd name="T26" fmla="*/ 101 w 265"/>
                  <a:gd name="T27" fmla="*/ 299 h 333"/>
                  <a:gd name="T28" fmla="*/ 79 w 265"/>
                  <a:gd name="T29" fmla="*/ 296 h 333"/>
                  <a:gd name="T30" fmla="*/ 58 w 265"/>
                  <a:gd name="T31" fmla="*/ 285 h 333"/>
                  <a:gd name="T32" fmla="*/ 40 w 265"/>
                  <a:gd name="T33" fmla="*/ 270 h 333"/>
                  <a:gd name="T34" fmla="*/ 21 w 265"/>
                  <a:gd name="T35" fmla="*/ 248 h 333"/>
                  <a:gd name="T36" fmla="*/ 10 w 265"/>
                  <a:gd name="T37" fmla="*/ 218 h 333"/>
                  <a:gd name="T38" fmla="*/ 3 w 265"/>
                  <a:gd name="T39" fmla="*/ 189 h 333"/>
                  <a:gd name="T40" fmla="*/ 0 w 265"/>
                  <a:gd name="T41" fmla="*/ 152 h 333"/>
                  <a:gd name="T42" fmla="*/ 3 w 265"/>
                  <a:gd name="T43" fmla="*/ 118 h 333"/>
                  <a:gd name="T44" fmla="*/ 7 w 265"/>
                  <a:gd name="T45" fmla="*/ 89 h 333"/>
                  <a:gd name="T46" fmla="*/ 21 w 265"/>
                  <a:gd name="T47" fmla="*/ 63 h 333"/>
                  <a:gd name="T48" fmla="*/ 36 w 265"/>
                  <a:gd name="T49" fmla="*/ 41 h 333"/>
                  <a:gd name="T50" fmla="*/ 54 w 265"/>
                  <a:gd name="T51" fmla="*/ 22 h 333"/>
                  <a:gd name="T52" fmla="*/ 76 w 265"/>
                  <a:gd name="T53" fmla="*/ 11 h 333"/>
                  <a:gd name="T54" fmla="*/ 98 w 265"/>
                  <a:gd name="T55" fmla="*/ 4 h 333"/>
                  <a:gd name="T56" fmla="*/ 127 w 265"/>
                  <a:gd name="T57" fmla="*/ 0 h 333"/>
                  <a:gd name="T58" fmla="*/ 156 w 265"/>
                  <a:gd name="T59" fmla="*/ 4 h 333"/>
                  <a:gd name="T60" fmla="*/ 181 w 265"/>
                  <a:gd name="T61" fmla="*/ 7 h 333"/>
                  <a:gd name="T62" fmla="*/ 203 w 265"/>
                  <a:gd name="T63" fmla="*/ 22 h 333"/>
                  <a:gd name="T64" fmla="*/ 221 w 265"/>
                  <a:gd name="T65" fmla="*/ 37 h 333"/>
                  <a:gd name="T66" fmla="*/ 236 w 265"/>
                  <a:gd name="T67" fmla="*/ 59 h 333"/>
                  <a:gd name="T68" fmla="*/ 246 w 265"/>
                  <a:gd name="T69" fmla="*/ 85 h 333"/>
                  <a:gd name="T70" fmla="*/ 250 w 265"/>
                  <a:gd name="T71" fmla="*/ 118 h 333"/>
                  <a:gd name="T72" fmla="*/ 254 w 265"/>
                  <a:gd name="T73" fmla="*/ 152 h 333"/>
                  <a:gd name="T74" fmla="*/ 254 w 265"/>
                  <a:gd name="T75" fmla="*/ 181 h 333"/>
                  <a:gd name="T76" fmla="*/ 246 w 265"/>
                  <a:gd name="T77" fmla="*/ 211 h 333"/>
                  <a:gd name="T78" fmla="*/ 239 w 265"/>
                  <a:gd name="T79" fmla="*/ 233 h 333"/>
                  <a:gd name="T80" fmla="*/ 228 w 265"/>
                  <a:gd name="T81" fmla="*/ 255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5" h="333">
                    <a:moveTo>
                      <a:pt x="228" y="255"/>
                    </a:moveTo>
                    <a:lnTo>
                      <a:pt x="239" y="262"/>
                    </a:lnTo>
                    <a:lnTo>
                      <a:pt x="246" y="270"/>
                    </a:lnTo>
                    <a:lnTo>
                      <a:pt x="254" y="277"/>
                    </a:lnTo>
                    <a:lnTo>
                      <a:pt x="265" y="281"/>
                    </a:lnTo>
                    <a:lnTo>
                      <a:pt x="254" y="307"/>
                    </a:lnTo>
                    <a:lnTo>
                      <a:pt x="243" y="333"/>
                    </a:lnTo>
                    <a:lnTo>
                      <a:pt x="228" y="322"/>
                    </a:lnTo>
                    <a:lnTo>
                      <a:pt x="214" y="311"/>
                    </a:lnTo>
                    <a:lnTo>
                      <a:pt x="199" y="299"/>
                    </a:lnTo>
                    <a:lnTo>
                      <a:pt x="192" y="288"/>
                    </a:lnTo>
                    <a:lnTo>
                      <a:pt x="163" y="299"/>
                    </a:lnTo>
                    <a:lnTo>
                      <a:pt x="127" y="303"/>
                    </a:lnTo>
                    <a:lnTo>
                      <a:pt x="101" y="299"/>
                    </a:lnTo>
                    <a:lnTo>
                      <a:pt x="79" y="296"/>
                    </a:lnTo>
                    <a:lnTo>
                      <a:pt x="58" y="285"/>
                    </a:lnTo>
                    <a:lnTo>
                      <a:pt x="40" y="270"/>
                    </a:lnTo>
                    <a:lnTo>
                      <a:pt x="21" y="248"/>
                    </a:lnTo>
                    <a:lnTo>
                      <a:pt x="10" y="218"/>
                    </a:lnTo>
                    <a:lnTo>
                      <a:pt x="3" y="189"/>
                    </a:lnTo>
                    <a:lnTo>
                      <a:pt x="0" y="152"/>
                    </a:lnTo>
                    <a:lnTo>
                      <a:pt x="3" y="118"/>
                    </a:lnTo>
                    <a:lnTo>
                      <a:pt x="7" y="89"/>
                    </a:lnTo>
                    <a:lnTo>
                      <a:pt x="21" y="63"/>
                    </a:lnTo>
                    <a:lnTo>
                      <a:pt x="36" y="41"/>
                    </a:lnTo>
                    <a:lnTo>
                      <a:pt x="54" y="22"/>
                    </a:lnTo>
                    <a:lnTo>
                      <a:pt x="76" y="11"/>
                    </a:lnTo>
                    <a:lnTo>
                      <a:pt x="98" y="4"/>
                    </a:lnTo>
                    <a:lnTo>
                      <a:pt x="127" y="0"/>
                    </a:lnTo>
                    <a:lnTo>
                      <a:pt x="156" y="4"/>
                    </a:lnTo>
                    <a:lnTo>
                      <a:pt x="181" y="7"/>
                    </a:lnTo>
                    <a:lnTo>
                      <a:pt x="203" y="22"/>
                    </a:lnTo>
                    <a:lnTo>
                      <a:pt x="221" y="37"/>
                    </a:lnTo>
                    <a:lnTo>
                      <a:pt x="236" y="59"/>
                    </a:lnTo>
                    <a:lnTo>
                      <a:pt x="246" y="85"/>
                    </a:lnTo>
                    <a:lnTo>
                      <a:pt x="250" y="118"/>
                    </a:lnTo>
                    <a:lnTo>
                      <a:pt x="254" y="152"/>
                    </a:lnTo>
                    <a:lnTo>
                      <a:pt x="254" y="181"/>
                    </a:lnTo>
                    <a:lnTo>
                      <a:pt x="246" y="211"/>
                    </a:lnTo>
                    <a:lnTo>
                      <a:pt x="239" y="233"/>
                    </a:lnTo>
                    <a:lnTo>
                      <a:pt x="228" y="255"/>
                    </a:lnTo>
                    <a:close/>
                  </a:path>
                </a:pathLst>
              </a:custGeom>
              <a:solidFill>
                <a:srgbClr val="B2B2B2"/>
              </a:solidFill>
              <a:ln w="0">
                <a:solidFill>
                  <a:srgbClr val="FFFFFF"/>
                </a:solidFill>
                <a:prstDash val="solid"/>
                <a:round/>
                <a:headEnd/>
                <a:tailEnd/>
              </a:ln>
            </p:spPr>
            <p:txBody>
              <a:bodyPr/>
              <a:lstStyle/>
              <a:p>
                <a:endParaRPr lang="en-US"/>
              </a:p>
            </p:txBody>
          </p:sp>
          <p:sp>
            <p:nvSpPr>
              <p:cNvPr id="27686" name="Freeform 38"/>
              <p:cNvSpPr>
                <a:spLocks/>
              </p:cNvSpPr>
              <p:nvPr/>
            </p:nvSpPr>
            <p:spPr bwMode="auto">
              <a:xfrm>
                <a:off x="4002" y="1315"/>
                <a:ext cx="105" cy="170"/>
              </a:xfrm>
              <a:custGeom>
                <a:avLst/>
                <a:gdLst>
                  <a:gd name="T0" fmla="*/ 94 w 105"/>
                  <a:gd name="T1" fmla="*/ 140 h 170"/>
                  <a:gd name="T2" fmla="*/ 101 w 105"/>
                  <a:gd name="T3" fmla="*/ 118 h 170"/>
                  <a:gd name="T4" fmla="*/ 105 w 105"/>
                  <a:gd name="T5" fmla="*/ 85 h 170"/>
                  <a:gd name="T6" fmla="*/ 101 w 105"/>
                  <a:gd name="T7" fmla="*/ 48 h 170"/>
                  <a:gd name="T8" fmla="*/ 91 w 105"/>
                  <a:gd name="T9" fmla="*/ 18 h 170"/>
                  <a:gd name="T10" fmla="*/ 72 w 105"/>
                  <a:gd name="T11" fmla="*/ 3 h 170"/>
                  <a:gd name="T12" fmla="*/ 51 w 105"/>
                  <a:gd name="T13" fmla="*/ 0 h 170"/>
                  <a:gd name="T14" fmla="*/ 33 w 105"/>
                  <a:gd name="T15" fmla="*/ 7 h 170"/>
                  <a:gd name="T16" fmla="*/ 14 w 105"/>
                  <a:gd name="T17" fmla="*/ 22 h 170"/>
                  <a:gd name="T18" fmla="*/ 11 w 105"/>
                  <a:gd name="T19" fmla="*/ 33 h 170"/>
                  <a:gd name="T20" fmla="*/ 3 w 105"/>
                  <a:gd name="T21" fmla="*/ 48 h 170"/>
                  <a:gd name="T22" fmla="*/ 0 w 105"/>
                  <a:gd name="T23" fmla="*/ 81 h 170"/>
                  <a:gd name="T24" fmla="*/ 0 w 105"/>
                  <a:gd name="T25" fmla="*/ 103 h 170"/>
                  <a:gd name="T26" fmla="*/ 3 w 105"/>
                  <a:gd name="T27" fmla="*/ 122 h 170"/>
                  <a:gd name="T28" fmla="*/ 11 w 105"/>
                  <a:gd name="T29" fmla="*/ 136 h 170"/>
                  <a:gd name="T30" fmla="*/ 14 w 105"/>
                  <a:gd name="T31" fmla="*/ 147 h 170"/>
                  <a:gd name="T32" fmla="*/ 33 w 105"/>
                  <a:gd name="T33" fmla="*/ 166 h 170"/>
                  <a:gd name="T34" fmla="*/ 51 w 105"/>
                  <a:gd name="T35" fmla="*/ 170 h 170"/>
                  <a:gd name="T36" fmla="*/ 58 w 105"/>
                  <a:gd name="T37" fmla="*/ 170 h 170"/>
                  <a:gd name="T38" fmla="*/ 65 w 105"/>
                  <a:gd name="T39" fmla="*/ 166 h 170"/>
                  <a:gd name="T40" fmla="*/ 54 w 105"/>
                  <a:gd name="T41" fmla="*/ 155 h 170"/>
                  <a:gd name="T42" fmla="*/ 36 w 105"/>
                  <a:gd name="T43" fmla="*/ 144 h 170"/>
                  <a:gd name="T44" fmla="*/ 43 w 105"/>
                  <a:gd name="T45" fmla="*/ 129 h 170"/>
                  <a:gd name="T46" fmla="*/ 47 w 105"/>
                  <a:gd name="T47" fmla="*/ 114 h 170"/>
                  <a:gd name="T48" fmla="*/ 58 w 105"/>
                  <a:gd name="T49" fmla="*/ 114 h 170"/>
                  <a:gd name="T50" fmla="*/ 65 w 105"/>
                  <a:gd name="T51" fmla="*/ 118 h 170"/>
                  <a:gd name="T52" fmla="*/ 72 w 105"/>
                  <a:gd name="T53" fmla="*/ 125 h 170"/>
                  <a:gd name="T54" fmla="*/ 87 w 105"/>
                  <a:gd name="T55" fmla="*/ 136 h 170"/>
                  <a:gd name="T56" fmla="*/ 91 w 105"/>
                  <a:gd name="T57" fmla="*/ 140 h 170"/>
                  <a:gd name="T58" fmla="*/ 94 w 105"/>
                  <a:gd name="T59" fmla="*/ 14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5" h="170">
                    <a:moveTo>
                      <a:pt x="94" y="140"/>
                    </a:moveTo>
                    <a:lnTo>
                      <a:pt x="101" y="118"/>
                    </a:lnTo>
                    <a:lnTo>
                      <a:pt x="105" y="85"/>
                    </a:lnTo>
                    <a:lnTo>
                      <a:pt x="101" y="48"/>
                    </a:lnTo>
                    <a:lnTo>
                      <a:pt x="91" y="18"/>
                    </a:lnTo>
                    <a:lnTo>
                      <a:pt x="72" y="3"/>
                    </a:lnTo>
                    <a:lnTo>
                      <a:pt x="51" y="0"/>
                    </a:lnTo>
                    <a:lnTo>
                      <a:pt x="33" y="7"/>
                    </a:lnTo>
                    <a:lnTo>
                      <a:pt x="14" y="22"/>
                    </a:lnTo>
                    <a:lnTo>
                      <a:pt x="11" y="33"/>
                    </a:lnTo>
                    <a:lnTo>
                      <a:pt x="3" y="48"/>
                    </a:lnTo>
                    <a:lnTo>
                      <a:pt x="0" y="81"/>
                    </a:lnTo>
                    <a:lnTo>
                      <a:pt x="0" y="103"/>
                    </a:lnTo>
                    <a:lnTo>
                      <a:pt x="3" y="122"/>
                    </a:lnTo>
                    <a:lnTo>
                      <a:pt x="11" y="136"/>
                    </a:lnTo>
                    <a:lnTo>
                      <a:pt x="14" y="147"/>
                    </a:lnTo>
                    <a:lnTo>
                      <a:pt x="33" y="166"/>
                    </a:lnTo>
                    <a:lnTo>
                      <a:pt x="51" y="170"/>
                    </a:lnTo>
                    <a:lnTo>
                      <a:pt x="58" y="170"/>
                    </a:lnTo>
                    <a:lnTo>
                      <a:pt x="65" y="166"/>
                    </a:lnTo>
                    <a:lnTo>
                      <a:pt x="54" y="155"/>
                    </a:lnTo>
                    <a:lnTo>
                      <a:pt x="36" y="144"/>
                    </a:lnTo>
                    <a:lnTo>
                      <a:pt x="43" y="129"/>
                    </a:lnTo>
                    <a:lnTo>
                      <a:pt x="47" y="114"/>
                    </a:lnTo>
                    <a:lnTo>
                      <a:pt x="58" y="114"/>
                    </a:lnTo>
                    <a:lnTo>
                      <a:pt x="65" y="118"/>
                    </a:lnTo>
                    <a:lnTo>
                      <a:pt x="72" y="125"/>
                    </a:lnTo>
                    <a:lnTo>
                      <a:pt x="87" y="136"/>
                    </a:lnTo>
                    <a:lnTo>
                      <a:pt x="91" y="140"/>
                    </a:lnTo>
                    <a:lnTo>
                      <a:pt x="94" y="140"/>
                    </a:lnTo>
                    <a:close/>
                  </a:path>
                </a:pathLst>
              </a:custGeom>
              <a:solidFill>
                <a:srgbClr val="B2B2B2"/>
              </a:solidFill>
              <a:ln w="0">
                <a:solidFill>
                  <a:srgbClr val="FFFFFF"/>
                </a:solidFill>
                <a:prstDash val="solid"/>
                <a:round/>
                <a:headEnd/>
                <a:tailEnd/>
              </a:ln>
            </p:spPr>
            <p:txBody>
              <a:bodyPr/>
              <a:lstStyle/>
              <a:p>
                <a:endParaRPr lang="en-US"/>
              </a:p>
            </p:txBody>
          </p:sp>
          <p:sp>
            <p:nvSpPr>
              <p:cNvPr id="27687" name="Freeform 39"/>
              <p:cNvSpPr>
                <a:spLocks/>
              </p:cNvSpPr>
              <p:nvPr/>
            </p:nvSpPr>
            <p:spPr bwMode="auto">
              <a:xfrm>
                <a:off x="3690" y="1252"/>
                <a:ext cx="207" cy="295"/>
              </a:xfrm>
              <a:custGeom>
                <a:avLst/>
                <a:gdLst>
                  <a:gd name="T0" fmla="*/ 0 w 207"/>
                  <a:gd name="T1" fmla="*/ 0 h 295"/>
                  <a:gd name="T2" fmla="*/ 101 w 207"/>
                  <a:gd name="T3" fmla="*/ 0 h 295"/>
                  <a:gd name="T4" fmla="*/ 203 w 207"/>
                  <a:gd name="T5" fmla="*/ 0 h 295"/>
                  <a:gd name="T6" fmla="*/ 203 w 207"/>
                  <a:gd name="T7" fmla="*/ 33 h 295"/>
                  <a:gd name="T8" fmla="*/ 203 w 207"/>
                  <a:gd name="T9" fmla="*/ 63 h 295"/>
                  <a:gd name="T10" fmla="*/ 138 w 207"/>
                  <a:gd name="T11" fmla="*/ 63 h 295"/>
                  <a:gd name="T12" fmla="*/ 76 w 207"/>
                  <a:gd name="T13" fmla="*/ 63 h 295"/>
                  <a:gd name="T14" fmla="*/ 76 w 207"/>
                  <a:gd name="T15" fmla="*/ 85 h 295"/>
                  <a:gd name="T16" fmla="*/ 76 w 207"/>
                  <a:gd name="T17" fmla="*/ 111 h 295"/>
                  <a:gd name="T18" fmla="*/ 134 w 207"/>
                  <a:gd name="T19" fmla="*/ 111 h 295"/>
                  <a:gd name="T20" fmla="*/ 192 w 207"/>
                  <a:gd name="T21" fmla="*/ 111 h 295"/>
                  <a:gd name="T22" fmla="*/ 192 w 207"/>
                  <a:gd name="T23" fmla="*/ 140 h 295"/>
                  <a:gd name="T24" fmla="*/ 192 w 207"/>
                  <a:gd name="T25" fmla="*/ 170 h 295"/>
                  <a:gd name="T26" fmla="*/ 134 w 207"/>
                  <a:gd name="T27" fmla="*/ 170 h 295"/>
                  <a:gd name="T28" fmla="*/ 76 w 207"/>
                  <a:gd name="T29" fmla="*/ 170 h 295"/>
                  <a:gd name="T30" fmla="*/ 76 w 207"/>
                  <a:gd name="T31" fmla="*/ 199 h 295"/>
                  <a:gd name="T32" fmla="*/ 76 w 207"/>
                  <a:gd name="T33" fmla="*/ 229 h 295"/>
                  <a:gd name="T34" fmla="*/ 207 w 207"/>
                  <a:gd name="T35" fmla="*/ 229 h 295"/>
                  <a:gd name="T36" fmla="*/ 207 w 207"/>
                  <a:gd name="T37" fmla="*/ 295 h 295"/>
                  <a:gd name="T38" fmla="*/ 0 w 207"/>
                  <a:gd name="T39" fmla="*/ 295 h 295"/>
                  <a:gd name="T40" fmla="*/ 0 w 207"/>
                  <a:gd name="T41" fmla="*/ 148 h 295"/>
                  <a:gd name="T42" fmla="*/ 0 w 207"/>
                  <a:gd name="T43" fmla="*/ 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7" h="295">
                    <a:moveTo>
                      <a:pt x="0" y="0"/>
                    </a:moveTo>
                    <a:lnTo>
                      <a:pt x="101" y="0"/>
                    </a:lnTo>
                    <a:lnTo>
                      <a:pt x="203" y="0"/>
                    </a:lnTo>
                    <a:lnTo>
                      <a:pt x="203" y="33"/>
                    </a:lnTo>
                    <a:lnTo>
                      <a:pt x="203" y="63"/>
                    </a:lnTo>
                    <a:lnTo>
                      <a:pt x="138" y="63"/>
                    </a:lnTo>
                    <a:lnTo>
                      <a:pt x="76" y="63"/>
                    </a:lnTo>
                    <a:lnTo>
                      <a:pt x="76" y="85"/>
                    </a:lnTo>
                    <a:lnTo>
                      <a:pt x="76" y="111"/>
                    </a:lnTo>
                    <a:lnTo>
                      <a:pt x="134" y="111"/>
                    </a:lnTo>
                    <a:lnTo>
                      <a:pt x="192" y="111"/>
                    </a:lnTo>
                    <a:lnTo>
                      <a:pt x="192" y="140"/>
                    </a:lnTo>
                    <a:lnTo>
                      <a:pt x="192" y="170"/>
                    </a:lnTo>
                    <a:lnTo>
                      <a:pt x="134" y="170"/>
                    </a:lnTo>
                    <a:lnTo>
                      <a:pt x="76" y="170"/>
                    </a:lnTo>
                    <a:lnTo>
                      <a:pt x="76" y="199"/>
                    </a:lnTo>
                    <a:lnTo>
                      <a:pt x="76" y="229"/>
                    </a:lnTo>
                    <a:lnTo>
                      <a:pt x="207" y="229"/>
                    </a:lnTo>
                    <a:lnTo>
                      <a:pt x="207" y="295"/>
                    </a:lnTo>
                    <a:lnTo>
                      <a:pt x="0" y="295"/>
                    </a:lnTo>
                    <a:lnTo>
                      <a:pt x="0" y="148"/>
                    </a:lnTo>
                    <a:lnTo>
                      <a:pt x="0" y="0"/>
                    </a:lnTo>
                    <a:close/>
                  </a:path>
                </a:pathLst>
              </a:custGeom>
              <a:blipFill dpi="0" rotWithShape="0">
                <a:blip r:embed="rId3"/>
                <a:srcRect/>
                <a:tile tx="0" ty="0" sx="100000" sy="100000" flip="none" algn="tl"/>
              </a:bli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688" name="Freeform 40"/>
              <p:cNvSpPr>
                <a:spLocks noEditPoints="1"/>
              </p:cNvSpPr>
              <p:nvPr/>
            </p:nvSpPr>
            <p:spPr bwMode="auto">
              <a:xfrm>
                <a:off x="3926" y="1248"/>
                <a:ext cx="265" cy="333"/>
              </a:xfrm>
              <a:custGeom>
                <a:avLst/>
                <a:gdLst>
                  <a:gd name="T0" fmla="*/ 239 w 265"/>
                  <a:gd name="T1" fmla="*/ 262 h 333"/>
                  <a:gd name="T2" fmla="*/ 254 w 265"/>
                  <a:gd name="T3" fmla="*/ 277 h 333"/>
                  <a:gd name="T4" fmla="*/ 254 w 265"/>
                  <a:gd name="T5" fmla="*/ 307 h 333"/>
                  <a:gd name="T6" fmla="*/ 228 w 265"/>
                  <a:gd name="T7" fmla="*/ 322 h 333"/>
                  <a:gd name="T8" fmla="*/ 199 w 265"/>
                  <a:gd name="T9" fmla="*/ 299 h 333"/>
                  <a:gd name="T10" fmla="*/ 163 w 265"/>
                  <a:gd name="T11" fmla="*/ 299 h 333"/>
                  <a:gd name="T12" fmla="*/ 101 w 265"/>
                  <a:gd name="T13" fmla="*/ 299 h 333"/>
                  <a:gd name="T14" fmla="*/ 58 w 265"/>
                  <a:gd name="T15" fmla="*/ 285 h 333"/>
                  <a:gd name="T16" fmla="*/ 21 w 265"/>
                  <a:gd name="T17" fmla="*/ 248 h 333"/>
                  <a:gd name="T18" fmla="*/ 3 w 265"/>
                  <a:gd name="T19" fmla="*/ 189 h 333"/>
                  <a:gd name="T20" fmla="*/ 3 w 265"/>
                  <a:gd name="T21" fmla="*/ 118 h 333"/>
                  <a:gd name="T22" fmla="*/ 21 w 265"/>
                  <a:gd name="T23" fmla="*/ 63 h 333"/>
                  <a:gd name="T24" fmla="*/ 54 w 265"/>
                  <a:gd name="T25" fmla="*/ 22 h 333"/>
                  <a:gd name="T26" fmla="*/ 98 w 265"/>
                  <a:gd name="T27" fmla="*/ 4 h 333"/>
                  <a:gd name="T28" fmla="*/ 156 w 265"/>
                  <a:gd name="T29" fmla="*/ 4 h 333"/>
                  <a:gd name="T30" fmla="*/ 203 w 265"/>
                  <a:gd name="T31" fmla="*/ 22 h 333"/>
                  <a:gd name="T32" fmla="*/ 236 w 265"/>
                  <a:gd name="T33" fmla="*/ 59 h 333"/>
                  <a:gd name="T34" fmla="*/ 250 w 265"/>
                  <a:gd name="T35" fmla="*/ 118 h 333"/>
                  <a:gd name="T36" fmla="*/ 254 w 265"/>
                  <a:gd name="T37" fmla="*/ 181 h 333"/>
                  <a:gd name="T38" fmla="*/ 239 w 265"/>
                  <a:gd name="T39" fmla="*/ 233 h 333"/>
                  <a:gd name="T40" fmla="*/ 170 w 265"/>
                  <a:gd name="T41" fmla="*/ 207 h 333"/>
                  <a:gd name="T42" fmla="*/ 181 w 265"/>
                  <a:gd name="T43" fmla="*/ 152 h 333"/>
                  <a:gd name="T44" fmla="*/ 167 w 265"/>
                  <a:gd name="T45" fmla="*/ 85 h 333"/>
                  <a:gd name="T46" fmla="*/ 127 w 265"/>
                  <a:gd name="T47" fmla="*/ 67 h 333"/>
                  <a:gd name="T48" fmla="*/ 90 w 265"/>
                  <a:gd name="T49" fmla="*/ 89 h 333"/>
                  <a:gd name="T50" fmla="*/ 79 w 265"/>
                  <a:gd name="T51" fmla="*/ 115 h 333"/>
                  <a:gd name="T52" fmla="*/ 76 w 265"/>
                  <a:gd name="T53" fmla="*/ 170 h 333"/>
                  <a:gd name="T54" fmla="*/ 87 w 265"/>
                  <a:gd name="T55" fmla="*/ 203 h 333"/>
                  <a:gd name="T56" fmla="*/ 109 w 265"/>
                  <a:gd name="T57" fmla="*/ 233 h 333"/>
                  <a:gd name="T58" fmla="*/ 134 w 265"/>
                  <a:gd name="T59" fmla="*/ 237 h 333"/>
                  <a:gd name="T60" fmla="*/ 130 w 265"/>
                  <a:gd name="T61" fmla="*/ 222 h 333"/>
                  <a:gd name="T62" fmla="*/ 119 w 265"/>
                  <a:gd name="T63" fmla="*/ 196 h 333"/>
                  <a:gd name="T64" fmla="*/ 134 w 265"/>
                  <a:gd name="T65" fmla="*/ 181 h 333"/>
                  <a:gd name="T66" fmla="*/ 148 w 265"/>
                  <a:gd name="T67" fmla="*/ 192 h 333"/>
                  <a:gd name="T68" fmla="*/ 167 w 265"/>
                  <a:gd name="T69" fmla="*/ 207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65" h="333">
                    <a:moveTo>
                      <a:pt x="228" y="255"/>
                    </a:moveTo>
                    <a:lnTo>
                      <a:pt x="239" y="262"/>
                    </a:lnTo>
                    <a:lnTo>
                      <a:pt x="246" y="270"/>
                    </a:lnTo>
                    <a:lnTo>
                      <a:pt x="254" y="277"/>
                    </a:lnTo>
                    <a:lnTo>
                      <a:pt x="265" y="281"/>
                    </a:lnTo>
                    <a:lnTo>
                      <a:pt x="254" y="307"/>
                    </a:lnTo>
                    <a:lnTo>
                      <a:pt x="243" y="333"/>
                    </a:lnTo>
                    <a:lnTo>
                      <a:pt x="228" y="322"/>
                    </a:lnTo>
                    <a:lnTo>
                      <a:pt x="214" y="311"/>
                    </a:lnTo>
                    <a:lnTo>
                      <a:pt x="199" y="299"/>
                    </a:lnTo>
                    <a:lnTo>
                      <a:pt x="192" y="288"/>
                    </a:lnTo>
                    <a:lnTo>
                      <a:pt x="163" y="299"/>
                    </a:lnTo>
                    <a:lnTo>
                      <a:pt x="127" y="303"/>
                    </a:lnTo>
                    <a:lnTo>
                      <a:pt x="101" y="299"/>
                    </a:lnTo>
                    <a:lnTo>
                      <a:pt x="79" y="296"/>
                    </a:lnTo>
                    <a:lnTo>
                      <a:pt x="58" y="285"/>
                    </a:lnTo>
                    <a:lnTo>
                      <a:pt x="40" y="270"/>
                    </a:lnTo>
                    <a:lnTo>
                      <a:pt x="21" y="248"/>
                    </a:lnTo>
                    <a:lnTo>
                      <a:pt x="10" y="218"/>
                    </a:lnTo>
                    <a:lnTo>
                      <a:pt x="3" y="189"/>
                    </a:lnTo>
                    <a:lnTo>
                      <a:pt x="0" y="152"/>
                    </a:lnTo>
                    <a:lnTo>
                      <a:pt x="3" y="118"/>
                    </a:lnTo>
                    <a:lnTo>
                      <a:pt x="7" y="89"/>
                    </a:lnTo>
                    <a:lnTo>
                      <a:pt x="21" y="63"/>
                    </a:lnTo>
                    <a:lnTo>
                      <a:pt x="36" y="41"/>
                    </a:lnTo>
                    <a:lnTo>
                      <a:pt x="54" y="22"/>
                    </a:lnTo>
                    <a:lnTo>
                      <a:pt x="76" y="11"/>
                    </a:lnTo>
                    <a:lnTo>
                      <a:pt x="98" y="4"/>
                    </a:lnTo>
                    <a:lnTo>
                      <a:pt x="127" y="0"/>
                    </a:lnTo>
                    <a:lnTo>
                      <a:pt x="156" y="4"/>
                    </a:lnTo>
                    <a:lnTo>
                      <a:pt x="181" y="7"/>
                    </a:lnTo>
                    <a:lnTo>
                      <a:pt x="203" y="22"/>
                    </a:lnTo>
                    <a:lnTo>
                      <a:pt x="221" y="37"/>
                    </a:lnTo>
                    <a:lnTo>
                      <a:pt x="236" y="59"/>
                    </a:lnTo>
                    <a:lnTo>
                      <a:pt x="246" y="85"/>
                    </a:lnTo>
                    <a:lnTo>
                      <a:pt x="250" y="118"/>
                    </a:lnTo>
                    <a:lnTo>
                      <a:pt x="254" y="152"/>
                    </a:lnTo>
                    <a:lnTo>
                      <a:pt x="254" y="181"/>
                    </a:lnTo>
                    <a:lnTo>
                      <a:pt x="246" y="211"/>
                    </a:lnTo>
                    <a:lnTo>
                      <a:pt x="239" y="233"/>
                    </a:lnTo>
                    <a:lnTo>
                      <a:pt x="228" y="255"/>
                    </a:lnTo>
                    <a:close/>
                    <a:moveTo>
                      <a:pt x="170" y="207"/>
                    </a:moveTo>
                    <a:lnTo>
                      <a:pt x="177" y="185"/>
                    </a:lnTo>
                    <a:lnTo>
                      <a:pt x="181" y="152"/>
                    </a:lnTo>
                    <a:lnTo>
                      <a:pt x="177" y="115"/>
                    </a:lnTo>
                    <a:lnTo>
                      <a:pt x="167" y="85"/>
                    </a:lnTo>
                    <a:lnTo>
                      <a:pt x="148" y="70"/>
                    </a:lnTo>
                    <a:lnTo>
                      <a:pt x="127" y="67"/>
                    </a:lnTo>
                    <a:lnTo>
                      <a:pt x="109" y="74"/>
                    </a:lnTo>
                    <a:lnTo>
                      <a:pt x="90" y="89"/>
                    </a:lnTo>
                    <a:lnTo>
                      <a:pt x="87" y="100"/>
                    </a:lnTo>
                    <a:lnTo>
                      <a:pt x="79" y="115"/>
                    </a:lnTo>
                    <a:lnTo>
                      <a:pt x="76" y="148"/>
                    </a:lnTo>
                    <a:lnTo>
                      <a:pt x="76" y="170"/>
                    </a:lnTo>
                    <a:lnTo>
                      <a:pt x="79" y="189"/>
                    </a:lnTo>
                    <a:lnTo>
                      <a:pt x="87" y="203"/>
                    </a:lnTo>
                    <a:lnTo>
                      <a:pt x="90" y="214"/>
                    </a:lnTo>
                    <a:lnTo>
                      <a:pt x="109" y="233"/>
                    </a:lnTo>
                    <a:lnTo>
                      <a:pt x="127" y="237"/>
                    </a:lnTo>
                    <a:lnTo>
                      <a:pt x="134" y="237"/>
                    </a:lnTo>
                    <a:lnTo>
                      <a:pt x="141" y="233"/>
                    </a:lnTo>
                    <a:lnTo>
                      <a:pt x="130" y="222"/>
                    </a:lnTo>
                    <a:lnTo>
                      <a:pt x="112" y="211"/>
                    </a:lnTo>
                    <a:lnTo>
                      <a:pt x="119" y="196"/>
                    </a:lnTo>
                    <a:lnTo>
                      <a:pt x="123" y="181"/>
                    </a:lnTo>
                    <a:lnTo>
                      <a:pt x="134" y="181"/>
                    </a:lnTo>
                    <a:lnTo>
                      <a:pt x="141" y="185"/>
                    </a:lnTo>
                    <a:lnTo>
                      <a:pt x="148" y="192"/>
                    </a:lnTo>
                    <a:lnTo>
                      <a:pt x="163" y="203"/>
                    </a:lnTo>
                    <a:lnTo>
                      <a:pt x="167" y="207"/>
                    </a:lnTo>
                    <a:lnTo>
                      <a:pt x="170" y="207"/>
                    </a:lnTo>
                    <a:close/>
                  </a:path>
                </a:pathLst>
              </a:custGeom>
              <a:blipFill dpi="0" rotWithShape="0">
                <a:blip r:embed="rId3"/>
                <a:srcRect/>
                <a:tile tx="0" ty="0" sx="100000" sy="100000" flip="none" algn="tl"/>
              </a:blip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7689" name="Rectangle 41"/>
              <p:cNvSpPr>
                <a:spLocks noChangeArrowheads="1"/>
              </p:cNvSpPr>
              <p:nvPr/>
            </p:nvSpPr>
            <p:spPr bwMode="auto">
              <a:xfrm>
                <a:off x="3690" y="1248"/>
                <a:ext cx="508" cy="340"/>
              </a:xfrm>
              <a:prstGeom prst="rect">
                <a:avLst/>
              </a:prstGeom>
              <a:solidFill>
                <a:srgbClr val="B2B2B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grpSp>
        <p:sp>
          <p:nvSpPr>
            <p:cNvPr id="27691" name="Freeform 43"/>
            <p:cNvSpPr>
              <a:spLocks/>
            </p:cNvSpPr>
            <p:nvPr/>
          </p:nvSpPr>
          <p:spPr bwMode="auto">
            <a:xfrm>
              <a:off x="3690" y="1252"/>
              <a:ext cx="207" cy="295"/>
            </a:xfrm>
            <a:custGeom>
              <a:avLst/>
              <a:gdLst>
                <a:gd name="T0" fmla="*/ 0 w 207"/>
                <a:gd name="T1" fmla="*/ 0 h 295"/>
                <a:gd name="T2" fmla="*/ 101 w 207"/>
                <a:gd name="T3" fmla="*/ 0 h 295"/>
                <a:gd name="T4" fmla="*/ 203 w 207"/>
                <a:gd name="T5" fmla="*/ 0 h 295"/>
                <a:gd name="T6" fmla="*/ 203 w 207"/>
                <a:gd name="T7" fmla="*/ 33 h 295"/>
                <a:gd name="T8" fmla="*/ 203 w 207"/>
                <a:gd name="T9" fmla="*/ 63 h 295"/>
                <a:gd name="T10" fmla="*/ 138 w 207"/>
                <a:gd name="T11" fmla="*/ 63 h 295"/>
                <a:gd name="T12" fmla="*/ 76 w 207"/>
                <a:gd name="T13" fmla="*/ 63 h 295"/>
                <a:gd name="T14" fmla="*/ 76 w 207"/>
                <a:gd name="T15" fmla="*/ 85 h 295"/>
                <a:gd name="T16" fmla="*/ 76 w 207"/>
                <a:gd name="T17" fmla="*/ 111 h 295"/>
                <a:gd name="T18" fmla="*/ 134 w 207"/>
                <a:gd name="T19" fmla="*/ 111 h 295"/>
                <a:gd name="T20" fmla="*/ 192 w 207"/>
                <a:gd name="T21" fmla="*/ 111 h 295"/>
                <a:gd name="T22" fmla="*/ 192 w 207"/>
                <a:gd name="T23" fmla="*/ 140 h 295"/>
                <a:gd name="T24" fmla="*/ 192 w 207"/>
                <a:gd name="T25" fmla="*/ 170 h 295"/>
                <a:gd name="T26" fmla="*/ 134 w 207"/>
                <a:gd name="T27" fmla="*/ 170 h 295"/>
                <a:gd name="T28" fmla="*/ 76 w 207"/>
                <a:gd name="T29" fmla="*/ 170 h 295"/>
                <a:gd name="T30" fmla="*/ 76 w 207"/>
                <a:gd name="T31" fmla="*/ 199 h 295"/>
                <a:gd name="T32" fmla="*/ 76 w 207"/>
                <a:gd name="T33" fmla="*/ 229 h 295"/>
                <a:gd name="T34" fmla="*/ 207 w 207"/>
                <a:gd name="T35" fmla="*/ 229 h 295"/>
                <a:gd name="T36" fmla="*/ 207 w 207"/>
                <a:gd name="T37" fmla="*/ 295 h 295"/>
                <a:gd name="T38" fmla="*/ 0 w 207"/>
                <a:gd name="T39" fmla="*/ 295 h 295"/>
                <a:gd name="T40" fmla="*/ 0 w 207"/>
                <a:gd name="T41" fmla="*/ 148 h 295"/>
                <a:gd name="T42" fmla="*/ 0 w 207"/>
                <a:gd name="T43" fmla="*/ 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7" h="295">
                  <a:moveTo>
                    <a:pt x="0" y="0"/>
                  </a:moveTo>
                  <a:lnTo>
                    <a:pt x="101" y="0"/>
                  </a:lnTo>
                  <a:lnTo>
                    <a:pt x="203" y="0"/>
                  </a:lnTo>
                  <a:lnTo>
                    <a:pt x="203" y="33"/>
                  </a:lnTo>
                  <a:lnTo>
                    <a:pt x="203" y="63"/>
                  </a:lnTo>
                  <a:lnTo>
                    <a:pt x="138" y="63"/>
                  </a:lnTo>
                  <a:lnTo>
                    <a:pt x="76" y="63"/>
                  </a:lnTo>
                  <a:lnTo>
                    <a:pt x="76" y="85"/>
                  </a:lnTo>
                  <a:lnTo>
                    <a:pt x="76" y="111"/>
                  </a:lnTo>
                  <a:lnTo>
                    <a:pt x="134" y="111"/>
                  </a:lnTo>
                  <a:lnTo>
                    <a:pt x="192" y="111"/>
                  </a:lnTo>
                  <a:lnTo>
                    <a:pt x="192" y="140"/>
                  </a:lnTo>
                  <a:lnTo>
                    <a:pt x="192" y="170"/>
                  </a:lnTo>
                  <a:lnTo>
                    <a:pt x="134" y="170"/>
                  </a:lnTo>
                  <a:lnTo>
                    <a:pt x="76" y="170"/>
                  </a:lnTo>
                  <a:lnTo>
                    <a:pt x="76" y="199"/>
                  </a:lnTo>
                  <a:lnTo>
                    <a:pt x="76" y="229"/>
                  </a:lnTo>
                  <a:lnTo>
                    <a:pt x="207" y="229"/>
                  </a:lnTo>
                  <a:lnTo>
                    <a:pt x="207" y="295"/>
                  </a:lnTo>
                  <a:lnTo>
                    <a:pt x="0" y="295"/>
                  </a:lnTo>
                  <a:lnTo>
                    <a:pt x="0" y="148"/>
                  </a:lnTo>
                  <a:lnTo>
                    <a:pt x="0" y="0"/>
                  </a:lnTo>
                  <a:close/>
                </a:path>
              </a:pathLst>
            </a:custGeom>
            <a:noFill/>
            <a:ln w="23813">
              <a:solidFill>
                <a:srgbClr val="3333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7692" name="Freeform 44"/>
            <p:cNvSpPr>
              <a:spLocks noEditPoints="1"/>
            </p:cNvSpPr>
            <p:nvPr/>
          </p:nvSpPr>
          <p:spPr bwMode="auto">
            <a:xfrm>
              <a:off x="3926" y="1248"/>
              <a:ext cx="265" cy="333"/>
            </a:xfrm>
            <a:custGeom>
              <a:avLst/>
              <a:gdLst>
                <a:gd name="T0" fmla="*/ 239 w 265"/>
                <a:gd name="T1" fmla="*/ 262 h 333"/>
                <a:gd name="T2" fmla="*/ 254 w 265"/>
                <a:gd name="T3" fmla="*/ 277 h 333"/>
                <a:gd name="T4" fmla="*/ 254 w 265"/>
                <a:gd name="T5" fmla="*/ 307 h 333"/>
                <a:gd name="T6" fmla="*/ 228 w 265"/>
                <a:gd name="T7" fmla="*/ 322 h 333"/>
                <a:gd name="T8" fmla="*/ 199 w 265"/>
                <a:gd name="T9" fmla="*/ 299 h 333"/>
                <a:gd name="T10" fmla="*/ 163 w 265"/>
                <a:gd name="T11" fmla="*/ 299 h 333"/>
                <a:gd name="T12" fmla="*/ 101 w 265"/>
                <a:gd name="T13" fmla="*/ 299 h 333"/>
                <a:gd name="T14" fmla="*/ 58 w 265"/>
                <a:gd name="T15" fmla="*/ 285 h 333"/>
                <a:gd name="T16" fmla="*/ 21 w 265"/>
                <a:gd name="T17" fmla="*/ 248 h 333"/>
                <a:gd name="T18" fmla="*/ 3 w 265"/>
                <a:gd name="T19" fmla="*/ 189 h 333"/>
                <a:gd name="T20" fmla="*/ 3 w 265"/>
                <a:gd name="T21" fmla="*/ 118 h 333"/>
                <a:gd name="T22" fmla="*/ 21 w 265"/>
                <a:gd name="T23" fmla="*/ 63 h 333"/>
                <a:gd name="T24" fmla="*/ 54 w 265"/>
                <a:gd name="T25" fmla="*/ 22 h 333"/>
                <a:gd name="T26" fmla="*/ 98 w 265"/>
                <a:gd name="T27" fmla="*/ 4 h 333"/>
                <a:gd name="T28" fmla="*/ 156 w 265"/>
                <a:gd name="T29" fmla="*/ 4 h 333"/>
                <a:gd name="T30" fmla="*/ 203 w 265"/>
                <a:gd name="T31" fmla="*/ 22 h 333"/>
                <a:gd name="T32" fmla="*/ 236 w 265"/>
                <a:gd name="T33" fmla="*/ 59 h 333"/>
                <a:gd name="T34" fmla="*/ 250 w 265"/>
                <a:gd name="T35" fmla="*/ 118 h 333"/>
                <a:gd name="T36" fmla="*/ 254 w 265"/>
                <a:gd name="T37" fmla="*/ 181 h 333"/>
                <a:gd name="T38" fmla="*/ 239 w 265"/>
                <a:gd name="T39" fmla="*/ 233 h 333"/>
                <a:gd name="T40" fmla="*/ 170 w 265"/>
                <a:gd name="T41" fmla="*/ 207 h 333"/>
                <a:gd name="T42" fmla="*/ 181 w 265"/>
                <a:gd name="T43" fmla="*/ 152 h 333"/>
                <a:gd name="T44" fmla="*/ 167 w 265"/>
                <a:gd name="T45" fmla="*/ 85 h 333"/>
                <a:gd name="T46" fmla="*/ 127 w 265"/>
                <a:gd name="T47" fmla="*/ 67 h 333"/>
                <a:gd name="T48" fmla="*/ 90 w 265"/>
                <a:gd name="T49" fmla="*/ 89 h 333"/>
                <a:gd name="T50" fmla="*/ 79 w 265"/>
                <a:gd name="T51" fmla="*/ 115 h 333"/>
                <a:gd name="T52" fmla="*/ 76 w 265"/>
                <a:gd name="T53" fmla="*/ 170 h 333"/>
                <a:gd name="T54" fmla="*/ 87 w 265"/>
                <a:gd name="T55" fmla="*/ 203 h 333"/>
                <a:gd name="T56" fmla="*/ 109 w 265"/>
                <a:gd name="T57" fmla="*/ 233 h 333"/>
                <a:gd name="T58" fmla="*/ 134 w 265"/>
                <a:gd name="T59" fmla="*/ 237 h 333"/>
                <a:gd name="T60" fmla="*/ 130 w 265"/>
                <a:gd name="T61" fmla="*/ 222 h 333"/>
                <a:gd name="T62" fmla="*/ 119 w 265"/>
                <a:gd name="T63" fmla="*/ 196 h 333"/>
                <a:gd name="T64" fmla="*/ 134 w 265"/>
                <a:gd name="T65" fmla="*/ 181 h 333"/>
                <a:gd name="T66" fmla="*/ 148 w 265"/>
                <a:gd name="T67" fmla="*/ 192 h 333"/>
                <a:gd name="T68" fmla="*/ 167 w 265"/>
                <a:gd name="T69" fmla="*/ 207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65" h="333">
                  <a:moveTo>
                    <a:pt x="228" y="255"/>
                  </a:moveTo>
                  <a:lnTo>
                    <a:pt x="239" y="262"/>
                  </a:lnTo>
                  <a:lnTo>
                    <a:pt x="246" y="270"/>
                  </a:lnTo>
                  <a:lnTo>
                    <a:pt x="254" y="277"/>
                  </a:lnTo>
                  <a:lnTo>
                    <a:pt x="265" y="281"/>
                  </a:lnTo>
                  <a:lnTo>
                    <a:pt x="254" y="307"/>
                  </a:lnTo>
                  <a:lnTo>
                    <a:pt x="243" y="333"/>
                  </a:lnTo>
                  <a:lnTo>
                    <a:pt x="228" y="322"/>
                  </a:lnTo>
                  <a:lnTo>
                    <a:pt x="214" y="311"/>
                  </a:lnTo>
                  <a:lnTo>
                    <a:pt x="199" y="299"/>
                  </a:lnTo>
                  <a:lnTo>
                    <a:pt x="192" y="288"/>
                  </a:lnTo>
                  <a:lnTo>
                    <a:pt x="163" y="299"/>
                  </a:lnTo>
                  <a:lnTo>
                    <a:pt x="127" y="303"/>
                  </a:lnTo>
                  <a:lnTo>
                    <a:pt x="101" y="299"/>
                  </a:lnTo>
                  <a:lnTo>
                    <a:pt x="79" y="296"/>
                  </a:lnTo>
                  <a:lnTo>
                    <a:pt x="58" y="285"/>
                  </a:lnTo>
                  <a:lnTo>
                    <a:pt x="40" y="270"/>
                  </a:lnTo>
                  <a:lnTo>
                    <a:pt x="21" y="248"/>
                  </a:lnTo>
                  <a:lnTo>
                    <a:pt x="10" y="218"/>
                  </a:lnTo>
                  <a:lnTo>
                    <a:pt x="3" y="189"/>
                  </a:lnTo>
                  <a:lnTo>
                    <a:pt x="0" y="152"/>
                  </a:lnTo>
                  <a:lnTo>
                    <a:pt x="3" y="118"/>
                  </a:lnTo>
                  <a:lnTo>
                    <a:pt x="7" y="89"/>
                  </a:lnTo>
                  <a:lnTo>
                    <a:pt x="21" y="63"/>
                  </a:lnTo>
                  <a:lnTo>
                    <a:pt x="36" y="41"/>
                  </a:lnTo>
                  <a:lnTo>
                    <a:pt x="54" y="22"/>
                  </a:lnTo>
                  <a:lnTo>
                    <a:pt x="76" y="11"/>
                  </a:lnTo>
                  <a:lnTo>
                    <a:pt x="98" y="4"/>
                  </a:lnTo>
                  <a:lnTo>
                    <a:pt x="127" y="0"/>
                  </a:lnTo>
                  <a:lnTo>
                    <a:pt x="156" y="4"/>
                  </a:lnTo>
                  <a:lnTo>
                    <a:pt x="181" y="7"/>
                  </a:lnTo>
                  <a:lnTo>
                    <a:pt x="203" y="22"/>
                  </a:lnTo>
                  <a:lnTo>
                    <a:pt x="221" y="37"/>
                  </a:lnTo>
                  <a:lnTo>
                    <a:pt x="236" y="59"/>
                  </a:lnTo>
                  <a:lnTo>
                    <a:pt x="246" y="85"/>
                  </a:lnTo>
                  <a:lnTo>
                    <a:pt x="250" y="118"/>
                  </a:lnTo>
                  <a:lnTo>
                    <a:pt x="254" y="152"/>
                  </a:lnTo>
                  <a:lnTo>
                    <a:pt x="254" y="181"/>
                  </a:lnTo>
                  <a:lnTo>
                    <a:pt x="246" y="211"/>
                  </a:lnTo>
                  <a:lnTo>
                    <a:pt x="239" y="233"/>
                  </a:lnTo>
                  <a:lnTo>
                    <a:pt x="228" y="255"/>
                  </a:lnTo>
                  <a:close/>
                  <a:moveTo>
                    <a:pt x="170" y="207"/>
                  </a:moveTo>
                  <a:lnTo>
                    <a:pt x="177" y="185"/>
                  </a:lnTo>
                  <a:lnTo>
                    <a:pt x="181" y="152"/>
                  </a:lnTo>
                  <a:lnTo>
                    <a:pt x="177" y="115"/>
                  </a:lnTo>
                  <a:lnTo>
                    <a:pt x="167" y="85"/>
                  </a:lnTo>
                  <a:lnTo>
                    <a:pt x="148" y="70"/>
                  </a:lnTo>
                  <a:lnTo>
                    <a:pt x="127" y="67"/>
                  </a:lnTo>
                  <a:lnTo>
                    <a:pt x="109" y="74"/>
                  </a:lnTo>
                  <a:lnTo>
                    <a:pt x="90" y="89"/>
                  </a:lnTo>
                  <a:lnTo>
                    <a:pt x="87" y="100"/>
                  </a:lnTo>
                  <a:lnTo>
                    <a:pt x="79" y="115"/>
                  </a:lnTo>
                  <a:lnTo>
                    <a:pt x="76" y="148"/>
                  </a:lnTo>
                  <a:lnTo>
                    <a:pt x="76" y="170"/>
                  </a:lnTo>
                  <a:lnTo>
                    <a:pt x="79" y="189"/>
                  </a:lnTo>
                  <a:lnTo>
                    <a:pt x="87" y="203"/>
                  </a:lnTo>
                  <a:lnTo>
                    <a:pt x="90" y="214"/>
                  </a:lnTo>
                  <a:lnTo>
                    <a:pt x="109" y="233"/>
                  </a:lnTo>
                  <a:lnTo>
                    <a:pt x="127" y="237"/>
                  </a:lnTo>
                  <a:lnTo>
                    <a:pt x="134" y="237"/>
                  </a:lnTo>
                  <a:lnTo>
                    <a:pt x="141" y="233"/>
                  </a:lnTo>
                  <a:lnTo>
                    <a:pt x="130" y="222"/>
                  </a:lnTo>
                  <a:lnTo>
                    <a:pt x="112" y="211"/>
                  </a:lnTo>
                  <a:lnTo>
                    <a:pt x="119" y="196"/>
                  </a:lnTo>
                  <a:lnTo>
                    <a:pt x="123" y="181"/>
                  </a:lnTo>
                  <a:lnTo>
                    <a:pt x="134" y="181"/>
                  </a:lnTo>
                  <a:lnTo>
                    <a:pt x="141" y="185"/>
                  </a:lnTo>
                  <a:lnTo>
                    <a:pt x="148" y="192"/>
                  </a:lnTo>
                  <a:lnTo>
                    <a:pt x="163" y="203"/>
                  </a:lnTo>
                  <a:lnTo>
                    <a:pt x="167" y="207"/>
                  </a:lnTo>
                  <a:lnTo>
                    <a:pt x="170" y="207"/>
                  </a:lnTo>
                  <a:close/>
                </a:path>
              </a:pathLst>
            </a:custGeom>
            <a:noFill/>
            <a:ln w="23813">
              <a:solidFill>
                <a:srgbClr val="3333CC"/>
              </a:solidFill>
              <a:prstDash val="solid"/>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27696" name="Group 48"/>
          <p:cNvGrpSpPr>
            <a:grpSpLocks/>
          </p:cNvGrpSpPr>
          <p:nvPr/>
        </p:nvGrpSpPr>
        <p:grpSpPr bwMode="auto">
          <a:xfrm>
            <a:off x="5802313" y="4446588"/>
            <a:ext cx="190500" cy="188912"/>
            <a:chOff x="2695" y="2801"/>
            <a:chExt cx="120" cy="119"/>
          </a:xfrm>
        </p:grpSpPr>
        <p:sp>
          <p:nvSpPr>
            <p:cNvPr id="27694" name="Line 46"/>
            <p:cNvSpPr>
              <a:spLocks noChangeShapeType="1"/>
            </p:cNvSpPr>
            <p:nvPr/>
          </p:nvSpPr>
          <p:spPr bwMode="auto">
            <a:xfrm>
              <a:off x="2757" y="2919"/>
              <a:ext cx="1" cy="1"/>
            </a:xfrm>
            <a:prstGeom prst="line">
              <a:avLst/>
            </a:prstGeom>
            <a:noFill/>
            <a:ln w="17463">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7695" name="Freeform 47"/>
            <p:cNvSpPr>
              <a:spLocks/>
            </p:cNvSpPr>
            <p:nvPr/>
          </p:nvSpPr>
          <p:spPr bwMode="auto">
            <a:xfrm>
              <a:off x="2695" y="2801"/>
              <a:ext cx="120" cy="118"/>
            </a:xfrm>
            <a:custGeom>
              <a:avLst/>
              <a:gdLst>
                <a:gd name="T0" fmla="*/ 0 w 120"/>
                <a:gd name="T1" fmla="*/ 0 h 118"/>
                <a:gd name="T2" fmla="*/ 62 w 120"/>
                <a:gd name="T3" fmla="*/ 118 h 118"/>
                <a:gd name="T4" fmla="*/ 120 w 120"/>
                <a:gd name="T5" fmla="*/ 0 h 118"/>
                <a:gd name="T6" fmla="*/ 0 w 120"/>
                <a:gd name="T7" fmla="*/ 0 h 118"/>
              </a:gdLst>
              <a:ahLst/>
              <a:cxnLst>
                <a:cxn ang="0">
                  <a:pos x="T0" y="T1"/>
                </a:cxn>
                <a:cxn ang="0">
                  <a:pos x="T2" y="T3"/>
                </a:cxn>
                <a:cxn ang="0">
                  <a:pos x="T4" y="T5"/>
                </a:cxn>
                <a:cxn ang="0">
                  <a:pos x="T6" y="T7"/>
                </a:cxn>
              </a:cxnLst>
              <a:rect l="0" t="0" r="r" b="b"/>
              <a:pathLst>
                <a:path w="120" h="118">
                  <a:moveTo>
                    <a:pt x="0" y="0"/>
                  </a:moveTo>
                  <a:lnTo>
                    <a:pt x="62" y="118"/>
                  </a:lnTo>
                  <a:lnTo>
                    <a:pt x="120" y="0"/>
                  </a:lnTo>
                  <a:lnTo>
                    <a:pt x="0" y="0"/>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grpSp>
      <p:sp>
        <p:nvSpPr>
          <p:cNvPr id="27697" name="Rectangle 49"/>
          <p:cNvSpPr>
            <a:spLocks noChangeArrowheads="1"/>
          </p:cNvSpPr>
          <p:nvPr/>
        </p:nvSpPr>
        <p:spPr bwMode="auto">
          <a:xfrm>
            <a:off x="3652838" y="4645813"/>
            <a:ext cx="4846637" cy="533400"/>
          </a:xfrm>
          <a:prstGeom prst="rect">
            <a:avLst/>
          </a:prstGeom>
          <a:solidFill>
            <a:srgbClr val="FFFFFF"/>
          </a:solidFill>
          <a:ln w="17463">
            <a:solidFill>
              <a:srgbClr val="000000"/>
            </a:solidFill>
            <a:miter lim="800000"/>
            <a:headEnd/>
            <a:tailEnd/>
          </a:ln>
        </p:spPr>
        <p:txBody>
          <a:bodyPr/>
          <a:lstStyle/>
          <a:p>
            <a:endParaRPr lang="en-US"/>
          </a:p>
        </p:txBody>
      </p:sp>
      <p:sp>
        <p:nvSpPr>
          <p:cNvPr id="27698" name="Rectangle 50"/>
          <p:cNvSpPr>
            <a:spLocks noChangeArrowheads="1"/>
          </p:cNvSpPr>
          <p:nvPr/>
        </p:nvSpPr>
        <p:spPr bwMode="auto">
          <a:xfrm>
            <a:off x="3733800" y="4724400"/>
            <a:ext cx="456920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400" b="1" dirty="0">
                <a:solidFill>
                  <a:srgbClr val="C00000"/>
                </a:solidFill>
                <a:effectLst>
                  <a:outerShdw blurRad="38100" dist="38100" dir="2700000" algn="tl">
                    <a:srgbClr val="000000">
                      <a:alpha val="43137"/>
                    </a:srgbClr>
                  </a:outerShdw>
                </a:effectLst>
                <a:latin typeface="Times New Roman" panose="02020603050405020304" pitchFamily="18" charset="0"/>
              </a:rPr>
              <a:t>THE PROFESSIONAL SUCCESS</a:t>
            </a:r>
          </a:p>
        </p:txBody>
      </p:sp>
    </p:spTree>
    <p:extLst>
      <p:ext uri="{BB962C8B-B14F-4D97-AF65-F5344CB8AC3E}">
        <p14:creationId xmlns:p14="http://schemas.microsoft.com/office/powerpoint/2010/main" xmlns="" val="203898311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ooter Placeholder 4"/>
          <p:cNvSpPr>
            <a:spLocks noGrp="1"/>
          </p:cNvSpPr>
          <p:nvPr>
            <p:ph type="ftr" sz="quarter" idx="10"/>
          </p:nvPr>
        </p:nvSpPr>
        <p:spPr/>
        <p:txBody>
          <a:bodyPr/>
          <a:lstStyle/>
          <a:p>
            <a:r>
              <a:rPr lang="en-US"/>
              <a:t>www.eqindia.com</a:t>
            </a:r>
          </a:p>
        </p:txBody>
      </p:sp>
      <p:sp>
        <p:nvSpPr>
          <p:cNvPr id="14" name="Slide Number Placeholder 5"/>
          <p:cNvSpPr>
            <a:spLocks noGrp="1"/>
          </p:cNvSpPr>
          <p:nvPr>
            <p:ph type="sldNum" sz="quarter" idx="11"/>
          </p:nvPr>
        </p:nvSpPr>
        <p:spPr/>
        <p:txBody>
          <a:bodyPr/>
          <a:lstStyle/>
          <a:p>
            <a:fld id="{873F71F6-714D-47DF-A137-4C5EA0DF3235}" type="slidenum">
              <a:rPr lang="en-US"/>
              <a:pPr/>
              <a:t>36</a:t>
            </a:fld>
            <a:endParaRPr lang="en-US"/>
          </a:p>
        </p:txBody>
      </p:sp>
      <p:sp>
        <p:nvSpPr>
          <p:cNvPr id="8198" name="Rectangle 6"/>
          <p:cNvSpPr>
            <a:spLocks noChangeArrowheads="1"/>
          </p:cNvSpPr>
          <p:nvPr/>
        </p:nvSpPr>
        <p:spPr bwMode="auto">
          <a:xfrm>
            <a:off x="4695825" y="2643188"/>
            <a:ext cx="914400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lang="en-US"/>
          </a:p>
        </p:txBody>
      </p:sp>
      <p:sp>
        <p:nvSpPr>
          <p:cNvPr id="8200" name="AutoShape 8"/>
          <p:cNvSpPr>
            <a:spLocks noChangeArrowheads="1"/>
          </p:cNvSpPr>
          <p:nvPr/>
        </p:nvSpPr>
        <p:spPr bwMode="auto">
          <a:xfrm>
            <a:off x="3895859" y="1752600"/>
            <a:ext cx="1371600" cy="1485900"/>
          </a:xfrm>
          <a:prstGeom prst="smileyFace">
            <a:avLst>
              <a:gd name="adj" fmla="val 4653"/>
            </a:avLst>
          </a:prstGeom>
          <a:solidFill>
            <a:schemeClr val="accent6">
              <a:lumMod val="60000"/>
              <a:lumOff val="40000"/>
            </a:schemeClr>
          </a:solidFill>
          <a:ln w="9525">
            <a:solidFill>
              <a:srgbClr val="000000"/>
            </a:solidFill>
            <a:round/>
            <a:headEnd/>
            <a:tailEnd/>
          </a:ln>
        </p:spPr>
        <p:txBody>
          <a:bodyPr/>
          <a:lstStyle/>
          <a:p>
            <a:endParaRPr lang="en-US"/>
          </a:p>
        </p:txBody>
      </p:sp>
      <p:sp>
        <p:nvSpPr>
          <p:cNvPr id="8201" name="AutoShape 9"/>
          <p:cNvSpPr>
            <a:spLocks noChangeArrowheads="1"/>
          </p:cNvSpPr>
          <p:nvPr/>
        </p:nvSpPr>
        <p:spPr bwMode="auto">
          <a:xfrm>
            <a:off x="6858000" y="1866900"/>
            <a:ext cx="1828800" cy="1371600"/>
          </a:xfrm>
          <a:custGeom>
            <a:avLst/>
            <a:gdLst>
              <a:gd name="T0" fmla="*/ 10860 w 21600"/>
              <a:gd name="T1" fmla="*/ 2187 h 21600"/>
              <a:gd name="T2" fmla="*/ 2928 w 21600"/>
              <a:gd name="T3" fmla="*/ 10800 h 21600"/>
              <a:gd name="T4" fmla="*/ 10860 w 21600"/>
              <a:gd name="T5" fmla="*/ 21600 h 21600"/>
              <a:gd name="T6" fmla="*/ 18672 w 21600"/>
              <a:gd name="T7" fmla="*/ 10800 h 21600"/>
              <a:gd name="T8" fmla="*/ 17694720 60000 65536"/>
              <a:gd name="T9" fmla="*/ 11796480 60000 65536"/>
              <a:gd name="T10" fmla="*/ 5898240 60000 65536"/>
              <a:gd name="T11" fmla="*/ 0 60000 65536"/>
              <a:gd name="T12" fmla="*/ 5037 w 21600"/>
              <a:gd name="T13" fmla="*/ 2277 h 21600"/>
              <a:gd name="T14" fmla="*/ 16557 w 21600"/>
              <a:gd name="T15" fmla="*/ 13677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solidFill>
            <a:srgbClr val="C00000"/>
          </a:solidFill>
          <a:ln w="9525">
            <a:solidFill>
              <a:srgbClr val="000000"/>
            </a:solidFill>
            <a:miter lim="800000"/>
            <a:headEnd/>
            <a:tailEnd/>
          </a:ln>
        </p:spPr>
        <p:txBody>
          <a:bodyPr/>
          <a:lstStyle/>
          <a:p>
            <a:endParaRPr lang="en-US"/>
          </a:p>
        </p:txBody>
      </p:sp>
      <p:sp>
        <p:nvSpPr>
          <p:cNvPr id="8202" name="AutoShape 10"/>
          <p:cNvSpPr>
            <a:spLocks noChangeArrowheads="1"/>
          </p:cNvSpPr>
          <p:nvPr/>
        </p:nvSpPr>
        <p:spPr bwMode="auto">
          <a:xfrm>
            <a:off x="5306096" y="2154327"/>
            <a:ext cx="1590541" cy="488861"/>
          </a:xfrm>
          <a:prstGeom prst="leftRightArrow">
            <a:avLst>
              <a:gd name="adj1" fmla="val 50000"/>
              <a:gd name="adj2" fmla="val 106667"/>
            </a:avLst>
          </a:prstGeom>
          <a:solidFill>
            <a:srgbClr val="00B050"/>
          </a:solidFill>
          <a:ln w="9525">
            <a:solidFill>
              <a:srgbClr val="000000"/>
            </a:solidFill>
            <a:miter lim="800000"/>
            <a:headEnd/>
            <a:tailEnd/>
          </a:ln>
        </p:spPr>
        <p:txBody>
          <a:bodyPr/>
          <a:lstStyle/>
          <a:p>
            <a:endParaRPr lang="en-US"/>
          </a:p>
        </p:txBody>
      </p:sp>
      <p:sp>
        <p:nvSpPr>
          <p:cNvPr id="8203" name="AutoShape 11"/>
          <p:cNvSpPr>
            <a:spLocks noChangeArrowheads="1"/>
          </p:cNvSpPr>
          <p:nvPr/>
        </p:nvSpPr>
        <p:spPr bwMode="auto">
          <a:xfrm>
            <a:off x="4343400" y="3352800"/>
            <a:ext cx="457200" cy="914400"/>
          </a:xfrm>
          <a:prstGeom prst="downArrow">
            <a:avLst>
              <a:gd name="adj1" fmla="val 50000"/>
              <a:gd name="adj2" fmla="val 50000"/>
            </a:avLst>
          </a:prstGeom>
          <a:solidFill>
            <a:srgbClr val="00B050"/>
          </a:solidFill>
          <a:ln w="9525">
            <a:solidFill>
              <a:srgbClr val="000000"/>
            </a:solidFill>
            <a:miter lim="800000"/>
            <a:headEnd/>
            <a:tailEnd/>
          </a:ln>
        </p:spPr>
        <p:txBody>
          <a:bodyPr/>
          <a:lstStyle/>
          <a:p>
            <a:endParaRPr lang="en-US"/>
          </a:p>
        </p:txBody>
      </p:sp>
      <p:sp>
        <p:nvSpPr>
          <p:cNvPr id="8204" name="AutoShape 12"/>
          <p:cNvSpPr>
            <a:spLocks noChangeArrowheads="1"/>
          </p:cNvSpPr>
          <p:nvPr/>
        </p:nvSpPr>
        <p:spPr bwMode="auto">
          <a:xfrm>
            <a:off x="7543800" y="3352800"/>
            <a:ext cx="457200" cy="914400"/>
          </a:xfrm>
          <a:prstGeom prst="downArrow">
            <a:avLst>
              <a:gd name="adj1" fmla="val 50000"/>
              <a:gd name="adj2" fmla="val 50000"/>
            </a:avLst>
          </a:prstGeom>
          <a:solidFill>
            <a:srgbClr val="00B050"/>
          </a:solidFill>
          <a:ln w="9525">
            <a:solidFill>
              <a:srgbClr val="000000"/>
            </a:solidFill>
            <a:miter lim="800000"/>
            <a:headEnd/>
            <a:tailEnd/>
          </a:ln>
        </p:spPr>
        <p:txBody>
          <a:bodyPr/>
          <a:lstStyle/>
          <a:p>
            <a:endParaRPr lang="en-US"/>
          </a:p>
        </p:txBody>
      </p:sp>
      <p:sp>
        <p:nvSpPr>
          <p:cNvPr id="8205" name="Text Box 13"/>
          <p:cNvSpPr txBox="1">
            <a:spLocks noChangeArrowheads="1"/>
          </p:cNvSpPr>
          <p:nvPr/>
        </p:nvSpPr>
        <p:spPr bwMode="auto">
          <a:xfrm>
            <a:off x="7315200" y="4267200"/>
            <a:ext cx="1028700" cy="685800"/>
          </a:xfrm>
          <a:prstGeom prst="rect">
            <a:avLst/>
          </a:prstGeom>
          <a:solidFill>
            <a:srgbClr val="FFFFFF"/>
          </a:solidFill>
          <a:ln w="9525">
            <a:solidFill>
              <a:srgbClr val="000000"/>
            </a:solidFill>
            <a:miter lim="800000"/>
            <a:headEnd/>
            <a:tailEnd/>
          </a:ln>
        </p:spPr>
        <p:txBody>
          <a:bodyPr/>
          <a:lstStyle/>
          <a:p>
            <a:pPr algn="ctr"/>
            <a:r>
              <a:rPr lang="en-US" sz="3600" b="1" dirty="0">
                <a:solidFill>
                  <a:srgbClr val="C00000"/>
                </a:solidFill>
                <a:effectLst>
                  <a:outerShdw blurRad="38100" dist="38100" dir="2700000" algn="tl">
                    <a:srgbClr val="000000">
                      <a:alpha val="43137"/>
                    </a:srgbClr>
                  </a:outerShdw>
                </a:effectLst>
                <a:latin typeface="PosterBodoni BT" pitchFamily="18" charset="0"/>
              </a:rPr>
              <a:t>EQ</a:t>
            </a:r>
          </a:p>
        </p:txBody>
      </p:sp>
      <p:sp>
        <p:nvSpPr>
          <p:cNvPr id="8206" name="Text Box 14"/>
          <p:cNvSpPr txBox="1">
            <a:spLocks noChangeArrowheads="1"/>
          </p:cNvSpPr>
          <p:nvPr/>
        </p:nvSpPr>
        <p:spPr bwMode="auto">
          <a:xfrm>
            <a:off x="4134879" y="4287560"/>
            <a:ext cx="1028700" cy="685800"/>
          </a:xfrm>
          <a:prstGeom prst="rect">
            <a:avLst/>
          </a:prstGeom>
          <a:solidFill>
            <a:srgbClr val="FFFFFF"/>
          </a:solidFill>
          <a:ln w="9525">
            <a:solidFill>
              <a:srgbClr val="000000"/>
            </a:solidFill>
            <a:miter lim="800000"/>
            <a:headEnd/>
            <a:tailEnd/>
          </a:ln>
        </p:spPr>
        <p:txBody>
          <a:bodyPr/>
          <a:lstStyle/>
          <a:p>
            <a:pPr algn="ctr"/>
            <a:r>
              <a:rPr lang="en-US" sz="3600" b="1" dirty="0">
                <a:solidFill>
                  <a:srgbClr val="C00000"/>
                </a:solidFill>
                <a:effectLst>
                  <a:outerShdw blurRad="38100" dist="38100" dir="2700000" algn="tl">
                    <a:srgbClr val="000000">
                      <a:alpha val="43137"/>
                    </a:srgbClr>
                  </a:outerShdw>
                </a:effectLst>
                <a:latin typeface="PosterBodoni BT" pitchFamily="18" charset="0"/>
              </a:rPr>
              <a:t>IQ</a:t>
            </a:r>
          </a:p>
        </p:txBody>
      </p:sp>
      <p:sp>
        <p:nvSpPr>
          <p:cNvPr id="8207" name="Text Box 15"/>
          <p:cNvSpPr txBox="1">
            <a:spLocks noChangeArrowheads="1"/>
          </p:cNvSpPr>
          <p:nvPr/>
        </p:nvSpPr>
        <p:spPr bwMode="auto">
          <a:xfrm>
            <a:off x="3490175" y="5181600"/>
            <a:ext cx="5989750" cy="5715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sz="2800" b="1" dirty="0">
                <a:solidFill>
                  <a:srgbClr val="C00000"/>
                </a:solidFill>
                <a:effectLst>
                  <a:outerShdw blurRad="38100" dist="38100" dir="2700000" algn="tl">
                    <a:srgbClr val="000000">
                      <a:alpha val="43137"/>
                    </a:srgbClr>
                  </a:outerShdw>
                </a:effectLst>
                <a:latin typeface="PosterBodoni BT" pitchFamily="18" charset="0"/>
              </a:rPr>
              <a:t>THE   PERSONALITY</a:t>
            </a:r>
          </a:p>
        </p:txBody>
      </p:sp>
      <p:sp>
        <p:nvSpPr>
          <p:cNvPr id="8208" name="AutoShape 16"/>
          <p:cNvSpPr>
            <a:spLocks noChangeArrowheads="1"/>
          </p:cNvSpPr>
          <p:nvPr/>
        </p:nvSpPr>
        <p:spPr bwMode="auto">
          <a:xfrm>
            <a:off x="3886200" y="609600"/>
            <a:ext cx="1028700" cy="914400"/>
          </a:xfrm>
          <a:prstGeom prst="wedgeEllipseCallout">
            <a:avLst>
              <a:gd name="adj1" fmla="val 10866"/>
              <a:gd name="adj2" fmla="val 102292"/>
            </a:avLst>
          </a:prstGeom>
          <a:solidFill>
            <a:srgbClr val="FFFFFF"/>
          </a:solidFill>
          <a:ln w="9525">
            <a:solidFill>
              <a:srgbClr val="000000"/>
            </a:solidFill>
            <a:miter lim="800000"/>
            <a:headEnd/>
            <a:tailEnd/>
          </a:ln>
        </p:spPr>
        <p:txBody>
          <a:bodyPr/>
          <a:lstStyle/>
          <a:p>
            <a:r>
              <a:rPr lang="en-US" sz="1200">
                <a:solidFill>
                  <a:srgbClr val="0000CC"/>
                </a:solidFill>
                <a:latin typeface="Arial Black" panose="020B0A04020102020204" pitchFamily="34" charset="0"/>
              </a:rPr>
              <a:t>The HEAD</a:t>
            </a:r>
          </a:p>
        </p:txBody>
      </p:sp>
      <p:sp>
        <p:nvSpPr>
          <p:cNvPr id="8209" name="AutoShape 17"/>
          <p:cNvSpPr>
            <a:spLocks noChangeArrowheads="1"/>
          </p:cNvSpPr>
          <p:nvPr/>
        </p:nvSpPr>
        <p:spPr bwMode="auto">
          <a:xfrm>
            <a:off x="7200900" y="723900"/>
            <a:ext cx="1257300" cy="800100"/>
          </a:xfrm>
          <a:prstGeom prst="cloudCallout">
            <a:avLst>
              <a:gd name="adj1" fmla="val -25958"/>
              <a:gd name="adj2" fmla="val 110477"/>
            </a:avLst>
          </a:prstGeom>
          <a:solidFill>
            <a:srgbClr val="FFFFFF"/>
          </a:solidFill>
          <a:ln w="9525">
            <a:solidFill>
              <a:srgbClr val="000000"/>
            </a:solidFill>
            <a:round/>
            <a:headEnd/>
            <a:tailEnd/>
          </a:ln>
        </p:spPr>
        <p:txBody>
          <a:bodyPr/>
          <a:lstStyle/>
          <a:p>
            <a:r>
              <a:rPr lang="en-US" sz="1200">
                <a:solidFill>
                  <a:srgbClr val="0000CC"/>
                </a:solidFill>
                <a:latin typeface="Arial Black" panose="020B0A04020102020204" pitchFamily="34" charset="0"/>
              </a:rPr>
              <a:t>The HEART</a:t>
            </a:r>
          </a:p>
          <a:p>
            <a:endParaRPr lang="en-US" sz="1200">
              <a:latin typeface="Times New Roman" panose="02020603050405020304" pitchFamily="18" charset="0"/>
            </a:endParaRPr>
          </a:p>
        </p:txBody>
      </p:sp>
    </p:spTree>
    <p:extLst>
      <p:ext uri="{BB962C8B-B14F-4D97-AF65-F5344CB8AC3E}">
        <p14:creationId xmlns:p14="http://schemas.microsoft.com/office/powerpoint/2010/main" xmlns="" val="2942797232"/>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18508" y="361831"/>
            <a:ext cx="7315200" cy="5176083"/>
          </a:xfrm>
        </p:spPr>
        <p:txBody>
          <a:bodyPr/>
          <a:lstStyle/>
          <a:p>
            <a:pPr marL="0" indent="0">
              <a:buNone/>
            </a:pPr>
            <a:r>
              <a:rPr lang="en-US" sz="2500" b="1" dirty="0" smtClean="0">
                <a:solidFill>
                  <a:srgbClr val="C00000"/>
                </a:solidFill>
                <a:effectLst>
                  <a:outerShdw blurRad="38100" dist="38100" dir="2700000" algn="tl">
                    <a:srgbClr val="000000">
                      <a:alpha val="43137"/>
                    </a:srgbClr>
                  </a:outerShdw>
                </a:effectLst>
              </a:rPr>
              <a:t>Watch video on difference </a:t>
            </a:r>
            <a:r>
              <a:rPr lang="en-US" sz="2500" b="1" dirty="0">
                <a:solidFill>
                  <a:srgbClr val="C00000"/>
                </a:solidFill>
                <a:effectLst>
                  <a:outerShdw blurRad="38100" dist="38100" dir="2700000" algn="tl">
                    <a:srgbClr val="000000">
                      <a:alpha val="43137"/>
                    </a:srgbClr>
                  </a:outerShdw>
                </a:effectLst>
              </a:rPr>
              <a:t>between EQ and </a:t>
            </a:r>
            <a:r>
              <a:rPr lang="en-US" sz="2500" b="1" dirty="0" smtClean="0">
                <a:solidFill>
                  <a:srgbClr val="C00000"/>
                </a:solidFill>
                <a:effectLst>
                  <a:outerShdw blurRad="38100" dist="38100" dir="2700000" algn="tl">
                    <a:srgbClr val="000000">
                      <a:alpha val="43137"/>
                    </a:srgbClr>
                  </a:outerShdw>
                </a:effectLst>
              </a:rPr>
              <a:t>IQ</a:t>
            </a:r>
          </a:p>
          <a:p>
            <a:pPr marL="0" indent="0">
              <a:buNone/>
            </a:pPr>
            <a:endParaRPr lang="en-US" b="1" dirty="0">
              <a:solidFill>
                <a:srgbClr val="C00000"/>
              </a:solidFill>
              <a:effectLst>
                <a:outerShdw blurRad="38100" dist="38100" dir="2700000" algn="tl">
                  <a:srgbClr val="000000">
                    <a:alpha val="43137"/>
                  </a:srgbClr>
                </a:outerShdw>
              </a:effectLst>
            </a:endParaRPr>
          </a:p>
          <a:p>
            <a:pPr marL="0" indent="0">
              <a:buNone/>
            </a:pPr>
            <a:endParaRPr lang="en-US" b="1" dirty="0" smtClean="0">
              <a:solidFill>
                <a:srgbClr val="C00000"/>
              </a:solidFill>
              <a:effectLst>
                <a:outerShdw blurRad="38100" dist="38100" dir="2700000" algn="tl">
                  <a:srgbClr val="000000">
                    <a:alpha val="43137"/>
                  </a:srgbClr>
                </a:outerShdw>
              </a:effectLst>
            </a:endParaRPr>
          </a:p>
          <a:p>
            <a:pPr marL="0" indent="0">
              <a:buNone/>
            </a:pPr>
            <a:endParaRPr lang="en-US" b="1" dirty="0">
              <a:solidFill>
                <a:srgbClr val="C00000"/>
              </a:solidFill>
              <a:effectLst>
                <a:outerShdw blurRad="38100" dist="38100" dir="2700000" algn="tl">
                  <a:srgbClr val="000000">
                    <a:alpha val="43137"/>
                  </a:srgbClr>
                </a:outerShdw>
              </a:effectLst>
            </a:endParaRPr>
          </a:p>
          <a:p>
            <a:pPr marL="0" indent="0">
              <a:buNone/>
            </a:pPr>
            <a:endParaRPr lang="en-US" b="1" dirty="0" smtClean="0">
              <a:solidFill>
                <a:srgbClr val="C00000"/>
              </a:solidFill>
              <a:effectLst>
                <a:outerShdw blurRad="38100" dist="38100" dir="2700000" algn="tl">
                  <a:srgbClr val="000000">
                    <a:alpha val="43137"/>
                  </a:srgbClr>
                </a:outerShdw>
              </a:effectLst>
            </a:endParaRPr>
          </a:p>
          <a:p>
            <a:pPr marL="0" indent="0">
              <a:buNone/>
            </a:pPr>
            <a:endParaRPr lang="en-US" b="1" dirty="0">
              <a:solidFill>
                <a:srgbClr val="C00000"/>
              </a:solidFill>
              <a:effectLst>
                <a:outerShdw blurRad="38100" dist="38100" dir="2700000" algn="tl">
                  <a:srgbClr val="000000">
                    <a:alpha val="43137"/>
                  </a:srgbClr>
                </a:outerShdw>
              </a:effectLst>
            </a:endParaRPr>
          </a:p>
          <a:p>
            <a:pPr marL="0" indent="0">
              <a:buNone/>
            </a:pPr>
            <a:endParaRPr lang="en-US" b="1" dirty="0" smtClean="0">
              <a:solidFill>
                <a:srgbClr val="C00000"/>
              </a:solidFill>
              <a:effectLst>
                <a:outerShdw blurRad="38100" dist="38100" dir="2700000" algn="tl">
                  <a:srgbClr val="000000">
                    <a:alpha val="43137"/>
                  </a:srgbClr>
                </a:outerShdw>
              </a:effectLst>
            </a:endParaRPr>
          </a:p>
          <a:p>
            <a:pPr marL="0" indent="0">
              <a:buNone/>
            </a:pPr>
            <a:endParaRPr lang="en-US" b="1" dirty="0">
              <a:solidFill>
                <a:srgbClr val="C00000"/>
              </a:solidFill>
              <a:effectLst>
                <a:outerShdw blurRad="38100" dist="38100" dir="2700000" algn="tl">
                  <a:srgbClr val="000000">
                    <a:alpha val="43137"/>
                  </a:srgbClr>
                </a:outerShdw>
              </a:effectLst>
            </a:endParaRPr>
          </a:p>
          <a:p>
            <a:pPr marL="0" indent="0">
              <a:buNone/>
            </a:pPr>
            <a:endParaRPr lang="en-US" b="1" dirty="0" smtClean="0">
              <a:solidFill>
                <a:srgbClr val="C00000"/>
              </a:solidFill>
              <a:effectLst>
                <a:outerShdw blurRad="38100" dist="38100" dir="2700000" algn="tl">
                  <a:srgbClr val="000000">
                    <a:alpha val="43137"/>
                  </a:srgbClr>
                </a:outerShdw>
              </a:effectLst>
            </a:endParaRPr>
          </a:p>
          <a:p>
            <a:pPr marL="0" indent="0">
              <a:buNone/>
            </a:pPr>
            <a:endParaRPr lang="en-US" b="1" dirty="0">
              <a:solidFill>
                <a:srgbClr val="C00000"/>
              </a:solidFill>
              <a:effectLst>
                <a:outerShdw blurRad="38100" dist="38100" dir="2700000" algn="tl">
                  <a:srgbClr val="000000">
                    <a:alpha val="43137"/>
                  </a:srgbClr>
                </a:outerShdw>
              </a:effectLst>
            </a:endParaRPr>
          </a:p>
          <a:p>
            <a:pPr marL="0" indent="0">
              <a:buNone/>
            </a:pPr>
            <a:endParaRPr lang="en-US" b="1" dirty="0">
              <a:solidFill>
                <a:srgbClr val="C00000"/>
              </a:solidFill>
              <a:effectLst>
                <a:outerShdw blurRad="38100" dist="38100" dir="2700000" algn="tl">
                  <a:srgbClr val="000000">
                    <a:alpha val="43137"/>
                  </a:srgbClr>
                </a:outerShdw>
              </a:effectLst>
            </a:endParaRPr>
          </a:p>
          <a:p>
            <a:endParaRPr lang="en-US" dirty="0"/>
          </a:p>
        </p:txBody>
      </p:sp>
      <p:pic>
        <p:nvPicPr>
          <p:cNvPr id="2" name="video 3">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a:stretch>
            <a:fillRect/>
          </a:stretch>
        </p:blipFill>
        <p:spPr>
          <a:xfrm>
            <a:off x="3567448" y="1087190"/>
            <a:ext cx="7358130" cy="4598831"/>
          </a:xfrm>
          <a:prstGeom prst="rect">
            <a:avLst/>
          </a:prstGeom>
        </p:spPr>
      </p:pic>
      <p:sp>
        <p:nvSpPr>
          <p:cNvPr id="4" name="TextBox 3"/>
          <p:cNvSpPr txBox="1"/>
          <p:nvPr/>
        </p:nvSpPr>
        <p:spPr>
          <a:xfrm>
            <a:off x="11074518" y="5168582"/>
            <a:ext cx="925253" cy="369332"/>
          </a:xfrm>
          <a:prstGeom prst="rect">
            <a:avLst/>
          </a:prstGeom>
          <a:noFill/>
        </p:spPr>
        <p:txBody>
          <a:bodyPr wrap="none" rtlCol="0">
            <a:spAutoFit/>
          </a:bodyPr>
          <a:lstStyle/>
          <a:p>
            <a:r>
              <a:rPr lang="en-US" b="1" dirty="0" smtClean="0">
                <a:solidFill>
                  <a:srgbClr val="FF0000"/>
                </a:solidFill>
                <a:effectLst>
                  <a:outerShdw blurRad="38100" dist="38100" dir="2700000" algn="tl">
                    <a:srgbClr val="000000">
                      <a:alpha val="43137"/>
                    </a:srgbClr>
                  </a:outerShdw>
                </a:effectLst>
              </a:rPr>
              <a:t>Video 3</a:t>
            </a:r>
            <a:endParaRPr lang="en-US"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41711966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theme/theme1.xml><?xml version="1.0" encoding="utf-8"?>
<a:theme xmlns:a="http://schemas.openxmlformats.org/drawingml/2006/main" name="Frame">
  <a:themeElements>
    <a:clrScheme name="Fram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Frame">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xmlns="" name="Frame" id="{F226E7A2-7162-461C-9490-D27D9DC04E43}" vid="{39D77354-939E-4A26-AE51-B3F9618B14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TC103457475[[fn=Frame]]</Template>
  <TotalTime>487</TotalTime>
  <Words>3190</Words>
  <Application>Microsoft Office PowerPoint</Application>
  <PresentationFormat>Custom</PresentationFormat>
  <Paragraphs>211</Paragraphs>
  <Slides>37</Slides>
  <Notes>6</Notes>
  <HiddenSlides>0</HiddenSlides>
  <MMClips>3</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Frame</vt:lpstr>
      <vt:lpstr>Emotional Intelligence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How can one improve emotional intelligence?elligence? </vt:lpstr>
      <vt:lpstr>Characteristics of a High EQ Person</vt:lpstr>
      <vt:lpstr>Characteristics of a low EQ personerson</vt:lpstr>
      <vt:lpstr>Slide 31</vt:lpstr>
      <vt:lpstr>Slide 32</vt:lpstr>
      <vt:lpstr>Slide 33</vt:lpstr>
      <vt:lpstr>Slide 34</vt:lpstr>
      <vt:lpstr>Slide 35</vt:lpstr>
      <vt:lpstr>Slide 36</vt:lpstr>
      <vt:lpstr>Slide 37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Animator</dc:creator>
  <cp:lastModifiedBy>NTS</cp:lastModifiedBy>
  <cp:revision>269</cp:revision>
  <dcterms:created xsi:type="dcterms:W3CDTF">2013-04-04T04:53:22Z</dcterms:created>
  <dcterms:modified xsi:type="dcterms:W3CDTF">2013-04-09T08:04:14Z</dcterms:modified>
</cp:coreProperties>
</file>