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gif" ContentType="image/gif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ppt/diagrams/data2.xml" ContentType="application/vnd.openxmlformats-officedocument.drawingml.diagramData+xml"/>
  <Override PartName="/ppt/diagrams/layout2.xml" ContentType="application/vnd.openxmlformats-officedocument.drawingml.diagramLayout+xml"/>
  <Override PartName="/ppt/diagrams/quickStyle2.xml" ContentType="application/vnd.openxmlformats-officedocument.drawingml.diagramStyle+xml"/>
  <Override PartName="/ppt/diagrams/colors2.xml" ContentType="application/vnd.openxmlformats-officedocument.drawingml.diagramColors+xml"/>
  <Override PartName="/ppt/diagrams/drawing2.xml" ContentType="application/vnd.ms-office.drawingml.diagramDrawing+xml"/>
  <Override PartName="/ppt/diagrams/data3.xml" ContentType="application/vnd.openxmlformats-officedocument.drawingml.diagramData+xml"/>
  <Override PartName="/ppt/diagrams/layout3.xml" ContentType="application/vnd.openxmlformats-officedocument.drawingml.diagramLayout+xml"/>
  <Override PartName="/ppt/diagrams/quickStyle3.xml" ContentType="application/vnd.openxmlformats-officedocument.drawingml.diagramStyle+xml"/>
  <Override PartName="/ppt/diagrams/colors3.xml" ContentType="application/vnd.openxmlformats-officedocument.drawingml.diagramColors+xml"/>
  <Override PartName="/ppt/diagrams/drawing3.xml" ContentType="application/vnd.ms-office.drawingml.diagramDrawing+xml"/>
  <Override PartName="/ppt/diagrams/data4.xml" ContentType="application/vnd.openxmlformats-officedocument.drawingml.diagramData+xml"/>
  <Override PartName="/ppt/diagrams/layout4.xml" ContentType="application/vnd.openxmlformats-officedocument.drawingml.diagramLayout+xml"/>
  <Override PartName="/ppt/diagrams/quickStyle4.xml" ContentType="application/vnd.openxmlformats-officedocument.drawingml.diagramStyle+xml"/>
  <Override PartName="/ppt/diagrams/colors4.xml" ContentType="application/vnd.openxmlformats-officedocument.drawingml.diagramColors+xml"/>
  <Override PartName="/ppt/diagrams/drawing4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95" r:id="rId16"/>
    <p:sldId id="271" r:id="rId17"/>
    <p:sldId id="270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90" r:id="rId32"/>
    <p:sldId id="285" r:id="rId33"/>
    <p:sldId id="286" r:id="rId34"/>
    <p:sldId id="287" r:id="rId35"/>
    <p:sldId id="288" r:id="rId36"/>
    <p:sldId id="289" r:id="rId37"/>
    <p:sldId id="291" r:id="rId38"/>
    <p:sldId id="292" r:id="rId39"/>
    <p:sldId id="293" r:id="rId40"/>
    <p:sldId id="296" r:id="rId41"/>
    <p:sldId id="297" r:id="rId42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4" d="100"/>
          <a:sy n="74" d="100"/>
        </p:scale>
        <p:origin x="576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viewProps" Target="viewProp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presProps" Target="presProps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tableStyles" Target="tableStyles.xml"/><Relationship Id="rId20" Type="http://schemas.openxmlformats.org/officeDocument/2006/relationships/slide" Target="slides/slide19.xml"/><Relationship Id="rId41" Type="http://schemas.openxmlformats.org/officeDocument/2006/relationships/slide" Target="slides/slide40.xml"/></Relationships>
</file>

<file path=ppt/diagrams/_rels/data1.xml.rels><?xml version="1.0" encoding="UTF-8" standalone="yes"?>
<Relationships xmlns="http://schemas.openxmlformats.org/package/2006/relationships"><Relationship Id="rId1" Type="http://schemas.openxmlformats.org/officeDocument/2006/relationships/image" Target="../media/image29.jpeg"/></Relationships>
</file>

<file path=ppt/diagrams/_rels/data2.xml.rels><?xml version="1.0" encoding="UTF-8" standalone="yes"?>
<Relationships xmlns="http://schemas.openxmlformats.org/package/2006/relationships"><Relationship Id="rId1" Type="http://schemas.openxmlformats.org/officeDocument/2006/relationships/image" Target="../media/image30.jpeg"/></Relationships>
</file>

<file path=ppt/diagrams/_rels/data3.xml.rels><?xml version="1.0" encoding="UTF-8" standalone="yes"?>
<Relationships xmlns="http://schemas.openxmlformats.org/package/2006/relationships"><Relationship Id="rId1" Type="http://schemas.openxmlformats.org/officeDocument/2006/relationships/image" Target="../media/image31.jpeg"/></Relationships>
</file>

<file path=ppt/diagrams/_rels/data4.xml.rels><?xml version="1.0" encoding="UTF-8" standalone="yes"?>
<Relationships xmlns="http://schemas.openxmlformats.org/package/2006/relationships"><Relationship Id="rId1" Type="http://schemas.openxmlformats.org/officeDocument/2006/relationships/image" Target="../media/image46.jpeg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2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3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colors4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06C9DD53-3FAD-49D0-BDDA-9A5E523E34BC}" type="doc">
      <dgm:prSet loTypeId="urn:microsoft.com/office/officeart/2008/layout/AccentedPicture" loCatId="picture" qsTypeId="urn:microsoft.com/office/officeart/2005/8/quickstyle/simple1" qsCatId="simple" csTypeId="urn:microsoft.com/office/officeart/2005/8/colors/accent1_2" csCatId="accent1" phldr="1"/>
      <dgm:spPr/>
    </dgm:pt>
    <dgm:pt modelId="{054ED1DA-8BBD-46C5-9EF6-5E458624BEC8}">
      <dgm:prSet phldrT="[Text]"/>
      <dgm:spPr/>
      <dgm:t>
        <a:bodyPr/>
        <a:lstStyle/>
        <a:p>
          <a:r>
            <a:rPr lang="en-US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Sensation</a:t>
          </a:r>
          <a:endParaRPr lang="en-US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9FFCFDEA-4FED-4E84-BA68-C2CD2A30B9CF}" type="parTrans" cxnId="{130DFB9E-351E-4844-8DDC-4F65BDBE0CFD}">
      <dgm:prSet/>
      <dgm:spPr/>
      <dgm:t>
        <a:bodyPr/>
        <a:lstStyle/>
        <a:p>
          <a:endParaRPr lang="en-US"/>
        </a:p>
      </dgm:t>
    </dgm:pt>
    <dgm:pt modelId="{0A86E8EC-56AF-414D-A003-1FC560F02B10}" type="sibTrans" cxnId="{130DFB9E-351E-4844-8DDC-4F65BDBE0CFD}">
      <dgm:prSet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t>
        <a:bodyPr/>
        <a:lstStyle/>
        <a:p>
          <a:endParaRPr lang="en-US"/>
        </a:p>
      </dgm:t>
      <dgm:extLst>
        <a:ext uri="{E40237B7-FDA0-4F09-8148-C483321AD2D9}">
          <dgm14:cNvPr xmlns:dgm14="http://schemas.microsoft.com/office/drawing/2010/diagram" id="0" name="" descr="http://t3.gstatic.com/images?q=tbn:ANd9GcSHq2ICQPZe2HEtAP7TQbaSWEiZiYU-fDt3y3Zi5SWVO18RGUn6dw"/>
        </a:ext>
      </dgm:extLst>
    </dgm:pt>
    <dgm:pt modelId="{7829249D-3457-45FE-B3FB-6845FB8F58B7}" type="pres">
      <dgm:prSet presAssocID="{06C9DD53-3FAD-49D0-BDDA-9A5E523E34BC}" presName="Name0" presStyleCnt="0">
        <dgm:presLayoutVars>
          <dgm:dir/>
        </dgm:presLayoutVars>
      </dgm:prSet>
      <dgm:spPr/>
    </dgm:pt>
    <dgm:pt modelId="{C39E23B0-02C0-4A1E-945A-79C7D0798A4C}" type="pres">
      <dgm:prSet presAssocID="{0A86E8EC-56AF-414D-A003-1FC560F02B10}" presName="picture_1" presStyleLbl="bgImgPlace1" presStyleIdx="0" presStyleCnt="1" custLinFactNeighborX="6918" custLinFactNeighborY="8962"/>
      <dgm:spPr/>
      <dgm:t>
        <a:bodyPr/>
        <a:lstStyle/>
        <a:p>
          <a:endParaRPr lang="en-US"/>
        </a:p>
      </dgm:t>
    </dgm:pt>
    <dgm:pt modelId="{C5ED914F-C836-4230-9033-9A4BF4A2A163}" type="pres">
      <dgm:prSet presAssocID="{054ED1DA-8BBD-46C5-9EF6-5E458624BEC8}" presName="text_1" presStyleLbl="node1" presStyleIdx="0" presStyleCnt="0">
        <dgm:presLayoutVars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E12CA0E6-4B4A-463F-A9D5-FB4ADB055431}" type="pres">
      <dgm:prSet presAssocID="{06C9DD53-3FAD-49D0-BDDA-9A5E523E34BC}" presName="maxNode" presStyleCnt="0"/>
      <dgm:spPr/>
    </dgm:pt>
    <dgm:pt modelId="{52E8B43C-C213-44AA-80CD-3684AD5D081E}" type="pres">
      <dgm:prSet presAssocID="{06C9DD53-3FAD-49D0-BDDA-9A5E523E34BC}" presName="Name33" presStyleCnt="0"/>
      <dgm:spPr/>
    </dgm:pt>
  </dgm:ptLst>
  <dgm:cxnLst>
    <dgm:cxn modelId="{32ACEAB8-63F2-4ED1-9D0C-36625B7A2F34}" type="presOf" srcId="{054ED1DA-8BBD-46C5-9EF6-5E458624BEC8}" destId="{C5ED914F-C836-4230-9033-9A4BF4A2A163}" srcOrd="0" destOrd="0" presId="urn:microsoft.com/office/officeart/2008/layout/AccentedPicture"/>
    <dgm:cxn modelId="{130DFB9E-351E-4844-8DDC-4F65BDBE0CFD}" srcId="{06C9DD53-3FAD-49D0-BDDA-9A5E523E34BC}" destId="{054ED1DA-8BBD-46C5-9EF6-5E458624BEC8}" srcOrd="0" destOrd="0" parTransId="{9FFCFDEA-4FED-4E84-BA68-C2CD2A30B9CF}" sibTransId="{0A86E8EC-56AF-414D-A003-1FC560F02B10}"/>
    <dgm:cxn modelId="{011A9411-DD9A-43E8-A4AD-103072AD0B10}" type="presOf" srcId="{0A86E8EC-56AF-414D-A003-1FC560F02B10}" destId="{C39E23B0-02C0-4A1E-945A-79C7D0798A4C}" srcOrd="0" destOrd="0" presId="urn:microsoft.com/office/officeart/2008/layout/AccentedPicture"/>
    <dgm:cxn modelId="{7FC7A8D0-C280-4B02-9F8A-A1F07EE7599D}" type="presOf" srcId="{06C9DD53-3FAD-49D0-BDDA-9A5E523E34BC}" destId="{7829249D-3457-45FE-B3FB-6845FB8F58B7}" srcOrd="0" destOrd="0" presId="urn:microsoft.com/office/officeart/2008/layout/AccentedPicture"/>
    <dgm:cxn modelId="{3B6A2B8B-4B6E-4515-815A-ED023B3477A0}" type="presParOf" srcId="{7829249D-3457-45FE-B3FB-6845FB8F58B7}" destId="{C39E23B0-02C0-4A1E-945A-79C7D0798A4C}" srcOrd="0" destOrd="0" presId="urn:microsoft.com/office/officeart/2008/layout/AccentedPicture"/>
    <dgm:cxn modelId="{01912ABC-E595-4076-BCD3-E8A1F16E0B3B}" type="presParOf" srcId="{7829249D-3457-45FE-B3FB-6845FB8F58B7}" destId="{C5ED914F-C836-4230-9033-9A4BF4A2A163}" srcOrd="1" destOrd="0" presId="urn:microsoft.com/office/officeart/2008/layout/AccentedPicture"/>
    <dgm:cxn modelId="{B7C439F5-6807-4D92-A1F9-EA112DD0A143}" type="presParOf" srcId="{7829249D-3457-45FE-B3FB-6845FB8F58B7}" destId="{E12CA0E6-4B4A-463F-A9D5-FB4ADB055431}" srcOrd="2" destOrd="0" presId="urn:microsoft.com/office/officeart/2008/layout/AccentedPicture"/>
    <dgm:cxn modelId="{DF6E6458-B0B2-4F15-A6EF-58CF803F7651}" type="presParOf" srcId="{E12CA0E6-4B4A-463F-A9D5-FB4ADB055431}" destId="{52E8B43C-C213-44AA-80CD-3684AD5D081E}" srcOrd="0" destOrd="0" presId="urn:microsoft.com/office/officeart/2008/layout/AccentedPicture"/>
  </dgm:cxnLst>
  <dgm:bg/>
  <dgm:whole/>
  <dgm:extLst>
    <a:ext uri="http://schemas.microsoft.com/office/drawing/2008/diagram">
      <dsp:dataModelExt xmlns:dsp="http://schemas.microsoft.com/office/drawing/2008/diagram" relId="rId6" minVer="http://schemas.openxmlformats.org/drawingml/2006/diagram"/>
    </a:ext>
  </dgm:extLst>
</dgm:dataModel>
</file>

<file path=ppt/diagrams/data2.xml><?xml version="1.0" encoding="utf-8"?>
<dgm:dataModel xmlns:dgm="http://schemas.openxmlformats.org/drawingml/2006/diagram" xmlns:a="http://schemas.openxmlformats.org/drawingml/2006/main">
  <dgm:ptLst>
    <dgm:pt modelId="{C590BA73-35AB-4BF2-829D-B8CDA6B2CA0B}" type="doc">
      <dgm:prSet loTypeId="urn:microsoft.com/office/officeart/2008/layout/CaptionedPictures" loCatId="picture" qsTypeId="urn:microsoft.com/office/officeart/2005/8/quickstyle/simple1" qsCatId="simple" csTypeId="urn:microsoft.com/office/officeart/2005/8/colors/accent1_2" csCatId="accent1" phldr="1"/>
      <dgm:spPr/>
    </dgm:pt>
    <dgm:pt modelId="{9E2E50E8-9A23-47B2-869C-06DD40181E81}">
      <dgm:prSet phldrT="[Text]"/>
      <dgm:spPr/>
      <dgm:t>
        <a:bodyPr/>
        <a:lstStyle/>
        <a:p>
          <a:r>
            <a:rPr lang="en-US" dirty="0" smtClean="0">
              <a:solidFill>
                <a:schemeClr val="bg1"/>
              </a:solidFill>
            </a:rPr>
            <a:t>Images</a:t>
          </a:r>
          <a:r>
            <a:rPr lang="en-US" dirty="0" smtClean="0"/>
            <a:t> </a:t>
          </a:r>
          <a:endParaRPr lang="en-US" dirty="0"/>
        </a:p>
      </dgm:t>
    </dgm:pt>
    <dgm:pt modelId="{BCF38C13-5A2F-4600-99F5-806588348352}" type="parTrans" cxnId="{AE69C386-CD47-4452-92D2-60F75A422E19}">
      <dgm:prSet/>
      <dgm:spPr/>
      <dgm:t>
        <a:bodyPr/>
        <a:lstStyle/>
        <a:p>
          <a:endParaRPr lang="en-US"/>
        </a:p>
      </dgm:t>
    </dgm:pt>
    <dgm:pt modelId="{FA48BD51-D34C-49AD-A69D-70224A20B729}" type="sibTrans" cxnId="{AE69C386-CD47-4452-92D2-60F75A422E19}">
      <dgm:prSet/>
      <dgm:spPr/>
      <dgm:t>
        <a:bodyPr/>
        <a:lstStyle/>
        <a:p>
          <a:endParaRPr lang="en-US"/>
        </a:p>
      </dgm:t>
    </dgm:pt>
    <dgm:pt modelId="{A6A58746-9E48-4C4D-BE69-90A0A2CBFE7B}" type="pres">
      <dgm:prSet presAssocID="{C590BA73-35AB-4BF2-829D-B8CDA6B2CA0B}" presName="Name0" presStyleCnt="0">
        <dgm:presLayoutVars>
          <dgm:chMax/>
          <dgm:chPref/>
          <dgm:dir/>
        </dgm:presLayoutVars>
      </dgm:prSet>
      <dgm:spPr/>
    </dgm:pt>
    <dgm:pt modelId="{B8F559BD-FD0C-40ED-A8FB-BF3CFC5C3E37}" type="pres">
      <dgm:prSet presAssocID="{9E2E50E8-9A23-47B2-869C-06DD40181E81}" presName="composite" presStyleCnt="0">
        <dgm:presLayoutVars>
          <dgm:chMax val="1"/>
          <dgm:chPref val="1"/>
        </dgm:presLayoutVars>
      </dgm:prSet>
      <dgm:spPr/>
    </dgm:pt>
    <dgm:pt modelId="{D5D279EC-3F62-4975-A1D0-5B7344821A90}" type="pres">
      <dgm:prSet presAssocID="{9E2E50E8-9A23-47B2-869C-06DD40181E81}" presName="Accent" presStyleLbl="trAlignAcc1" presStyleIdx="0" presStyleCnt="1" custLinFactNeighborX="-18528" custLinFactNeighborY="1687">
        <dgm:presLayoutVars>
          <dgm:chMax val="0"/>
          <dgm:chPref val="0"/>
        </dgm:presLayoutVars>
      </dgm:prSet>
      <dgm:spPr/>
    </dgm:pt>
    <dgm:pt modelId="{F9BFFA81-6E3B-4DC0-8E36-78F314607A57}" type="pres">
      <dgm:prSet presAssocID="{9E2E50E8-9A23-47B2-869C-06DD40181E81}" presName="Image" presStyleLbl="alignImgPlace1" presStyleIdx="0" presStyleCnt="1">
        <dgm:presLayoutVars>
          <dgm:chMax val="0"/>
          <dgm:chPref val="0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9000" b="-9000"/>
          </a:stretch>
        </a:blipFill>
      </dgm:spPr>
      <dgm:extLst>
        <a:ext uri="{E40237B7-FDA0-4F09-8148-C483321AD2D9}">
          <dgm14:cNvPr xmlns:dgm14="http://schemas.microsoft.com/office/drawing/2010/diagram" id="0" name="" descr="http://www.presentermedia.com/files/clipart/00005000/5963/open_head_education_md_wm.jpg"/>
        </a:ext>
      </dgm:extLst>
    </dgm:pt>
    <dgm:pt modelId="{8A976609-C870-471B-AEA0-AFD2E4C642F4}" type="pres">
      <dgm:prSet presAssocID="{9E2E50E8-9A23-47B2-869C-06DD40181E81}" presName="ChildComposite" presStyleCnt="0"/>
      <dgm:spPr/>
    </dgm:pt>
    <dgm:pt modelId="{21FC6B06-821D-45E6-8D01-C660CFB7A642}" type="pres">
      <dgm:prSet presAssocID="{9E2E50E8-9A23-47B2-869C-06DD40181E81}" presName="Child" presStyleLbl="node1" presStyleIdx="0" presStyleCnt="0">
        <dgm:presLayoutVars>
          <dgm:chMax val="0"/>
          <dgm:chPref val="0"/>
          <dgm:bulletEnabled val="1"/>
        </dgm:presLayoutVars>
      </dgm:prSet>
      <dgm:spPr/>
    </dgm:pt>
    <dgm:pt modelId="{DB2AD106-91D7-4622-B1E4-DDABBCCCDCC9}" type="pres">
      <dgm:prSet presAssocID="{9E2E50E8-9A23-47B2-869C-06DD40181E81}" presName="Parent" presStyleLbl="revTx" presStyleIdx="0" presStyleCnt="1">
        <dgm:presLayoutVars>
          <dgm:chMax val="1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</dgm:ptLst>
  <dgm:cxnLst>
    <dgm:cxn modelId="{AE69C386-CD47-4452-92D2-60F75A422E19}" srcId="{C590BA73-35AB-4BF2-829D-B8CDA6B2CA0B}" destId="{9E2E50E8-9A23-47B2-869C-06DD40181E81}" srcOrd="0" destOrd="0" parTransId="{BCF38C13-5A2F-4600-99F5-806588348352}" sibTransId="{FA48BD51-D34C-49AD-A69D-70224A20B729}"/>
    <dgm:cxn modelId="{803902B5-0115-4A42-97CC-C1CC4B4139D2}" type="presOf" srcId="{C590BA73-35AB-4BF2-829D-B8CDA6B2CA0B}" destId="{A6A58746-9E48-4C4D-BE69-90A0A2CBFE7B}" srcOrd="0" destOrd="0" presId="urn:microsoft.com/office/officeart/2008/layout/CaptionedPictures"/>
    <dgm:cxn modelId="{85580DD3-0E7C-4E45-8C54-AE89F7F6AEE4}" type="presOf" srcId="{9E2E50E8-9A23-47B2-869C-06DD40181E81}" destId="{DB2AD106-91D7-4622-B1E4-DDABBCCCDCC9}" srcOrd="0" destOrd="0" presId="urn:microsoft.com/office/officeart/2008/layout/CaptionedPictures"/>
    <dgm:cxn modelId="{50771BF6-F758-4703-9BDB-8923E6C89F89}" type="presParOf" srcId="{A6A58746-9E48-4C4D-BE69-90A0A2CBFE7B}" destId="{B8F559BD-FD0C-40ED-A8FB-BF3CFC5C3E37}" srcOrd="0" destOrd="0" presId="urn:microsoft.com/office/officeart/2008/layout/CaptionedPictures"/>
    <dgm:cxn modelId="{19B34A99-C81B-4504-83E3-7496B6F7AA1B}" type="presParOf" srcId="{B8F559BD-FD0C-40ED-A8FB-BF3CFC5C3E37}" destId="{D5D279EC-3F62-4975-A1D0-5B7344821A90}" srcOrd="0" destOrd="0" presId="urn:microsoft.com/office/officeart/2008/layout/CaptionedPictures"/>
    <dgm:cxn modelId="{3CA70585-370A-417B-A391-17D5F2ACF441}" type="presParOf" srcId="{B8F559BD-FD0C-40ED-A8FB-BF3CFC5C3E37}" destId="{F9BFFA81-6E3B-4DC0-8E36-78F314607A57}" srcOrd="1" destOrd="0" presId="urn:microsoft.com/office/officeart/2008/layout/CaptionedPictures"/>
    <dgm:cxn modelId="{214E5C39-F934-4C4C-A11B-1F4F35B174E6}" type="presParOf" srcId="{B8F559BD-FD0C-40ED-A8FB-BF3CFC5C3E37}" destId="{8A976609-C870-471B-AEA0-AFD2E4C642F4}" srcOrd="2" destOrd="0" presId="urn:microsoft.com/office/officeart/2008/layout/CaptionedPictures"/>
    <dgm:cxn modelId="{380B6ABF-E7A6-46D6-A454-577AE33E6EC8}" type="presParOf" srcId="{8A976609-C870-471B-AEA0-AFD2E4C642F4}" destId="{21FC6B06-821D-45E6-8D01-C660CFB7A642}" srcOrd="0" destOrd="0" presId="urn:microsoft.com/office/officeart/2008/layout/CaptionedPictures"/>
    <dgm:cxn modelId="{EF5C04BB-A297-4031-9CFA-0DD38AA9FDE0}" type="presParOf" srcId="{8A976609-C870-471B-AEA0-AFD2E4C642F4}" destId="{DB2AD106-91D7-4622-B1E4-DDABBCCCDCC9}" srcOrd="1" destOrd="0" presId="urn:microsoft.com/office/officeart/2008/layout/CaptionedPictures"/>
  </dgm:cxnLst>
  <dgm:bg/>
  <dgm:whole/>
  <dgm:extLst>
    <a:ext uri="http://schemas.microsoft.com/office/drawing/2008/diagram">
      <dsp:dataModelExt xmlns:dsp="http://schemas.microsoft.com/office/drawing/2008/diagram" relId="rId11" minVer="http://schemas.openxmlformats.org/drawingml/2006/diagram"/>
    </a:ext>
  </dgm:extLst>
</dgm:dataModel>
</file>

<file path=ppt/diagrams/data3.xml><?xml version="1.0" encoding="utf-8"?>
<dgm:dataModel xmlns:dgm="http://schemas.openxmlformats.org/drawingml/2006/diagram" xmlns:a="http://schemas.openxmlformats.org/drawingml/2006/main">
  <dgm:ptLst>
    <dgm:pt modelId="{2E0AEEE3-5EB1-4713-B268-F37D72C45E71}" type="doc">
      <dgm:prSet loTypeId="urn:microsoft.com/office/officeart/2009/3/layout/SnapshotPictureList" loCatId="picture" qsTypeId="urn:microsoft.com/office/officeart/2005/8/quickstyle/simple1" qsCatId="simple" csTypeId="urn:microsoft.com/office/officeart/2005/8/colors/accent1_2" csCatId="accent1" phldr="1"/>
      <dgm:spPr/>
    </dgm:pt>
    <dgm:pt modelId="{3A7EDDC9-AFD8-4E01-86DB-E6B504CFD40B}">
      <dgm:prSet phldrT="[Text]" custT="1"/>
      <dgm:spPr/>
      <dgm:t>
        <a:bodyPr/>
        <a:lstStyle/>
        <a:p>
          <a:r>
            <a:rPr lang="en-US" sz="28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Emotions</a:t>
          </a:r>
          <a:endParaRPr lang="en-US" sz="2800" b="1" dirty="0">
            <a:solidFill>
              <a:schemeClr val="bg1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201251B5-68FE-43A0-8004-4B707C2E0A78}" type="parTrans" cxnId="{F4A0149F-EF9C-4035-8F57-6EAB68778CFD}">
      <dgm:prSet/>
      <dgm:spPr/>
      <dgm:t>
        <a:bodyPr/>
        <a:lstStyle/>
        <a:p>
          <a:endParaRPr lang="en-US"/>
        </a:p>
      </dgm:t>
    </dgm:pt>
    <dgm:pt modelId="{C3079CEA-881B-4686-A994-8139EB08CBE8}" type="sibTrans" cxnId="{F4A0149F-EF9C-4035-8F57-6EAB68778CFD}">
      <dgm:prSet/>
      <dgm:spPr/>
      <dgm:t>
        <a:bodyPr/>
        <a:lstStyle/>
        <a:p>
          <a:endParaRPr lang="en-US"/>
        </a:p>
      </dgm:t>
    </dgm:pt>
    <dgm:pt modelId="{3AA5F0CE-89B0-4EB5-BA29-7E782640D0AE}" type="pres">
      <dgm:prSet presAssocID="{2E0AEEE3-5EB1-4713-B268-F37D72C45E71}" presName="Name0" presStyleCnt="0">
        <dgm:presLayoutVars>
          <dgm:chMax/>
          <dgm:chPref/>
          <dgm:dir/>
          <dgm:animLvl val="lvl"/>
        </dgm:presLayoutVars>
      </dgm:prSet>
      <dgm:spPr/>
    </dgm:pt>
    <dgm:pt modelId="{2C42F4A2-128E-4036-A307-C21CEC52EE7E}" type="pres">
      <dgm:prSet presAssocID="{3A7EDDC9-AFD8-4E01-86DB-E6B504CFD40B}" presName="composite" presStyleCnt="0"/>
      <dgm:spPr/>
    </dgm:pt>
    <dgm:pt modelId="{D9028D0A-F7F1-424D-A23C-880A5BB69483}" type="pres">
      <dgm:prSet presAssocID="{3A7EDDC9-AFD8-4E01-86DB-E6B504CFD40B}" presName="ParentAccentShape" presStyleLbl="trBgShp" presStyleIdx="0" presStyleCnt="1"/>
      <dgm:spPr/>
    </dgm:pt>
    <dgm:pt modelId="{669A7B84-B633-4BCD-A52E-E56DF721B830}" type="pres">
      <dgm:prSet presAssocID="{3A7EDDC9-AFD8-4E01-86DB-E6B504CFD40B}" presName="ParentText" presStyleLbl="revTx" presStyleIdx="0" presStyleCnt="2" custLinFactY="61813" custLinFactNeighborX="-1098" custLinFactNeighborY="100000">
        <dgm:presLayoutVars>
          <dgm:chMax val="1"/>
          <dgm:chPref val="1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3D51558-3CD3-40BB-B104-A9076CE52C53}" type="pres">
      <dgm:prSet presAssocID="{3A7EDDC9-AFD8-4E01-86DB-E6B504CFD40B}" presName="ChildText" presStyleLbl="revTx" presStyleIdx="1" presStyleCnt="2">
        <dgm:presLayoutVars>
          <dgm:chMax val="0"/>
          <dgm:chPref val="0"/>
        </dgm:presLayoutVars>
      </dgm:prSet>
      <dgm:spPr/>
    </dgm:pt>
    <dgm:pt modelId="{416CDBC2-8D6C-4A34-840E-CCDF0C04483D}" type="pres">
      <dgm:prSet presAssocID="{3A7EDDC9-AFD8-4E01-86DB-E6B504CFD40B}" presName="ChildAccentShape" presStyleLbl="trBgShp" presStyleIdx="0" presStyleCnt="1"/>
      <dgm:spPr/>
    </dgm:pt>
    <dgm:pt modelId="{7A7C7862-F6AC-4111-9FF9-C21F9A9D9D5C}" type="pres">
      <dgm:prSet presAssocID="{3A7EDDC9-AFD8-4E01-86DB-E6B504CFD40B}" presName="Image" presStyleLbl="alignImgPlace1" presStyleIdx="0" presStyleCnt="1" custLinFactNeighborX="5789" custLinFactNeighborY="15958"/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6000" b="-6000"/>
          </a:stretch>
        </a:blipFill>
      </dgm:spPr>
      <dgm:extLst>
        <a:ext uri="{E40237B7-FDA0-4F09-8148-C483321AD2D9}">
          <dgm14:cNvPr xmlns:dgm14="http://schemas.microsoft.com/office/drawing/2010/diagram" id="0" name="" descr="http://optionalpha.com/wp-content/uploads/2011/04/Emotional-Trading.jpg"/>
        </a:ext>
      </dgm:extLst>
    </dgm:pt>
  </dgm:ptLst>
  <dgm:cxnLst>
    <dgm:cxn modelId="{D37C3968-F863-4899-ABC7-42A9BCAC9C26}" type="presOf" srcId="{2E0AEEE3-5EB1-4713-B268-F37D72C45E71}" destId="{3AA5F0CE-89B0-4EB5-BA29-7E782640D0AE}" srcOrd="0" destOrd="0" presId="urn:microsoft.com/office/officeart/2009/3/layout/SnapshotPictureList"/>
    <dgm:cxn modelId="{04EC2ACD-A346-48EF-9E66-6C175D5C0A0C}" type="presOf" srcId="{3A7EDDC9-AFD8-4E01-86DB-E6B504CFD40B}" destId="{669A7B84-B633-4BCD-A52E-E56DF721B830}" srcOrd="0" destOrd="0" presId="urn:microsoft.com/office/officeart/2009/3/layout/SnapshotPictureList"/>
    <dgm:cxn modelId="{F4A0149F-EF9C-4035-8F57-6EAB68778CFD}" srcId="{2E0AEEE3-5EB1-4713-B268-F37D72C45E71}" destId="{3A7EDDC9-AFD8-4E01-86DB-E6B504CFD40B}" srcOrd="0" destOrd="0" parTransId="{201251B5-68FE-43A0-8004-4B707C2E0A78}" sibTransId="{C3079CEA-881B-4686-A994-8139EB08CBE8}"/>
    <dgm:cxn modelId="{837BBCFB-E51A-4EAF-A014-15461B91426B}" type="presParOf" srcId="{3AA5F0CE-89B0-4EB5-BA29-7E782640D0AE}" destId="{2C42F4A2-128E-4036-A307-C21CEC52EE7E}" srcOrd="0" destOrd="0" presId="urn:microsoft.com/office/officeart/2009/3/layout/SnapshotPictureList"/>
    <dgm:cxn modelId="{9F391263-91C3-453B-B2ED-5B16F8F9648D}" type="presParOf" srcId="{2C42F4A2-128E-4036-A307-C21CEC52EE7E}" destId="{D9028D0A-F7F1-424D-A23C-880A5BB69483}" srcOrd="0" destOrd="0" presId="urn:microsoft.com/office/officeart/2009/3/layout/SnapshotPictureList"/>
    <dgm:cxn modelId="{6B261EE5-8F1B-4B79-A6CE-DF22117A4E6E}" type="presParOf" srcId="{2C42F4A2-128E-4036-A307-C21CEC52EE7E}" destId="{669A7B84-B633-4BCD-A52E-E56DF721B830}" srcOrd="1" destOrd="0" presId="urn:microsoft.com/office/officeart/2009/3/layout/SnapshotPictureList"/>
    <dgm:cxn modelId="{61FFE8FB-2315-4F54-A80F-6CF61F406A19}" type="presParOf" srcId="{2C42F4A2-128E-4036-A307-C21CEC52EE7E}" destId="{B3D51558-3CD3-40BB-B104-A9076CE52C53}" srcOrd="2" destOrd="0" presId="urn:microsoft.com/office/officeart/2009/3/layout/SnapshotPictureList"/>
    <dgm:cxn modelId="{54FD12A0-F939-4FB6-BDE3-085172BB80FC}" type="presParOf" srcId="{2C42F4A2-128E-4036-A307-C21CEC52EE7E}" destId="{416CDBC2-8D6C-4A34-840E-CCDF0C04483D}" srcOrd="3" destOrd="0" presId="urn:microsoft.com/office/officeart/2009/3/layout/SnapshotPictureList"/>
    <dgm:cxn modelId="{097103B9-FD22-4297-A846-83449CF01D45}" type="presParOf" srcId="{2C42F4A2-128E-4036-A307-C21CEC52EE7E}" destId="{7A7C7862-F6AC-4111-9FF9-C21F9A9D9D5C}" srcOrd="4" destOrd="0" presId="urn:microsoft.com/office/officeart/2009/3/layout/SnapshotPictureList"/>
  </dgm:cxnLst>
  <dgm:bg/>
  <dgm:whole/>
  <dgm:extLst>
    <a:ext uri="http://schemas.microsoft.com/office/drawing/2008/diagram">
      <dsp:dataModelExt xmlns:dsp="http://schemas.microsoft.com/office/drawing/2008/diagram" relId="rId16" minVer="http://schemas.openxmlformats.org/drawingml/2006/diagram"/>
    </a:ext>
  </dgm:extLst>
</dgm:dataModel>
</file>

<file path=ppt/diagrams/data4.xml><?xml version="1.0" encoding="utf-8"?>
<dgm:dataModel xmlns:dgm="http://schemas.openxmlformats.org/drawingml/2006/diagram" xmlns:a="http://schemas.openxmlformats.org/drawingml/2006/main">
  <dgm:ptLst>
    <dgm:pt modelId="{84583388-4FDA-4569-8047-B6732A3B0410}" type="doc">
      <dgm:prSet loTypeId="urn:microsoft.com/office/officeart/2008/layout/AlternatingPictureCircles" loCatId="picture" qsTypeId="urn:microsoft.com/office/officeart/2005/8/quickstyle/3d7" qsCatId="3D" csTypeId="urn:microsoft.com/office/officeart/2005/8/colors/accent1_2" csCatId="accent1" phldr="1"/>
      <dgm:spPr/>
    </dgm:pt>
    <dgm:pt modelId="{F6BBB701-3924-4F1B-A0EA-A42ABB4EB4FF}">
      <dgm:prSet phldrT="[Text]"/>
      <dgm:spPr/>
      <dgm:t>
        <a:bodyPr/>
        <a:lstStyle/>
        <a:p>
          <a:r>
            <a:rPr lang="en-US" b="1" dirty="0" smtClean="0">
              <a:solidFill>
                <a:srgbClr val="FF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rPr>
            <a:t>History</a:t>
          </a:r>
          <a:endParaRPr lang="en-US" b="1" dirty="0">
            <a:solidFill>
              <a:srgbClr val="FF0000"/>
            </a:solidFill>
            <a:effectLst>
              <a:outerShdw blurRad="38100" dist="38100" dir="2700000" algn="tl">
                <a:srgbClr val="000000">
                  <a:alpha val="43137"/>
                </a:srgbClr>
              </a:outerShdw>
            </a:effectLst>
          </a:endParaRPr>
        </a:p>
      </dgm:t>
    </dgm:pt>
    <dgm:pt modelId="{FCD2BEEE-1293-4195-B45E-DD7E9A873E91}" type="parTrans" cxnId="{5DBF0C9C-30D0-49EC-8705-77030D994C69}">
      <dgm:prSet/>
      <dgm:spPr/>
      <dgm:t>
        <a:bodyPr/>
        <a:lstStyle/>
        <a:p>
          <a:endParaRPr lang="en-US"/>
        </a:p>
      </dgm:t>
    </dgm:pt>
    <dgm:pt modelId="{A3D46268-2D77-4363-9462-6005C75E5407}" type="sibTrans" cxnId="{5DBF0C9C-30D0-49EC-8705-77030D994C69}">
      <dgm:prSet/>
      <dgm:spPr/>
      <dgm:t>
        <a:bodyPr/>
        <a:lstStyle/>
        <a:p>
          <a:endParaRPr lang="en-US"/>
        </a:p>
      </dgm:t>
    </dgm:pt>
    <dgm:pt modelId="{358912B4-8BD7-41F1-A463-F9FC6F5237C8}" type="pres">
      <dgm:prSet presAssocID="{84583388-4FDA-4569-8047-B6732A3B0410}" presName="Name0" presStyleCnt="0">
        <dgm:presLayoutVars>
          <dgm:chMax/>
          <dgm:chPref/>
          <dgm:dir/>
        </dgm:presLayoutVars>
      </dgm:prSet>
      <dgm:spPr/>
    </dgm:pt>
    <dgm:pt modelId="{FFD98BAB-C6A6-4F6C-9630-D850D5DD7E12}" type="pres">
      <dgm:prSet presAssocID="{F6BBB701-3924-4F1B-A0EA-A42ABB4EB4FF}" presName="composite" presStyleCnt="0"/>
      <dgm:spPr/>
    </dgm:pt>
    <dgm:pt modelId="{96FC0565-B9F6-4DF5-A7CE-7A37F71A413E}" type="pres">
      <dgm:prSet presAssocID="{F6BBB701-3924-4F1B-A0EA-A42ABB4EB4FF}" presName="Accent" presStyleLbl="alignNode1" presStyleIdx="0" presStyleCnt="1">
        <dgm:presLayoutVars>
          <dgm:chMax val="0"/>
          <dgm:chPref val="0"/>
        </dgm:presLayoutVars>
      </dgm:prSet>
      <dgm:spPr/>
    </dgm:pt>
    <dgm:pt modelId="{78F06FDE-2C3E-44E9-BE43-D1DB5C8AB3D8}" type="pres">
      <dgm:prSet presAssocID="{F6BBB701-3924-4F1B-A0EA-A42ABB4EB4FF}" presName="Image" presStyleLbl="bgImgPlace1" presStyleIdx="0" presStyleCnt="1">
        <dgm:presLayoutVars>
          <dgm:chMax val="0"/>
          <dgm:chPref val="0"/>
          <dgm:bulletEnabled val="1"/>
        </dgm:presLayoutVars>
      </dgm:prSet>
      <dgm:spPr>
        <a:blipFill>
          <a:blip xmlns:r="http://schemas.openxmlformats.org/officeDocument/2006/relationships"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 t="-19000" b="-19000"/>
          </a:stretch>
        </a:blipFill>
        <a:ln>
          <a:solidFill>
            <a:schemeClr val="bg1"/>
          </a:solidFill>
        </a:ln>
        <a:effectLst>
          <a:glow rad="101600">
            <a:schemeClr val="accent2">
              <a:satMod val="175000"/>
              <a:alpha val="40000"/>
            </a:schemeClr>
          </a:glow>
        </a:effectLst>
      </dgm:spPr>
      <dgm:extLst>
        <a:ext uri="{E40237B7-FDA0-4F09-8148-C483321AD2D9}">
          <dgm14:cNvPr xmlns:dgm14="http://schemas.microsoft.com/office/drawing/2010/diagram" id="0" name="" descr="http://www.lostdutchmanresort.com/wp-content/uploads/2012/07/whole-meeting-clipart.jpg"/>
        </a:ext>
      </dgm:extLst>
    </dgm:pt>
    <dgm:pt modelId="{D7062F31-0BDB-4680-B49C-37D0C6A273F2}" type="pres">
      <dgm:prSet presAssocID="{F6BBB701-3924-4F1B-A0EA-A42ABB4EB4FF}" presName="Parent" presStyleLbl="fgAccFollowNode1" presStyleIdx="0" presStyleCnt="1">
        <dgm:presLayoutVars>
          <dgm:chMax val="0"/>
          <dgm:chPref val="0"/>
          <dgm:bulletEnabled val="1"/>
        </dgm:presLayoutVars>
      </dgm:prSet>
      <dgm:spPr/>
      <dgm:t>
        <a:bodyPr/>
        <a:lstStyle/>
        <a:p>
          <a:endParaRPr lang="en-US"/>
        </a:p>
      </dgm:t>
    </dgm:pt>
    <dgm:pt modelId="{BDE553DF-3875-4BF1-B8C1-C116ED48ABDA}" type="pres">
      <dgm:prSet presAssocID="{F6BBB701-3924-4F1B-A0EA-A42ABB4EB4FF}" presName="Space" presStyleCnt="0">
        <dgm:presLayoutVars>
          <dgm:chMax val="0"/>
          <dgm:chPref val="0"/>
        </dgm:presLayoutVars>
      </dgm:prSet>
      <dgm:spPr/>
    </dgm:pt>
  </dgm:ptLst>
  <dgm:cxnLst>
    <dgm:cxn modelId="{5DBF0C9C-30D0-49EC-8705-77030D994C69}" srcId="{84583388-4FDA-4569-8047-B6732A3B0410}" destId="{F6BBB701-3924-4F1B-A0EA-A42ABB4EB4FF}" srcOrd="0" destOrd="0" parTransId="{FCD2BEEE-1293-4195-B45E-DD7E9A873E91}" sibTransId="{A3D46268-2D77-4363-9462-6005C75E5407}"/>
    <dgm:cxn modelId="{4B676717-84A0-46E5-B8DD-2F9386867011}" type="presOf" srcId="{84583388-4FDA-4569-8047-B6732A3B0410}" destId="{358912B4-8BD7-41F1-A463-F9FC6F5237C8}" srcOrd="0" destOrd="0" presId="urn:microsoft.com/office/officeart/2008/layout/AlternatingPictureCircles"/>
    <dgm:cxn modelId="{28B6310F-4502-4EC8-88E5-34D82022A320}" type="presOf" srcId="{F6BBB701-3924-4F1B-A0EA-A42ABB4EB4FF}" destId="{D7062F31-0BDB-4680-B49C-37D0C6A273F2}" srcOrd="0" destOrd="0" presId="urn:microsoft.com/office/officeart/2008/layout/AlternatingPictureCircles"/>
    <dgm:cxn modelId="{4908686C-6D18-4C1A-977B-98E131F1290D}" type="presParOf" srcId="{358912B4-8BD7-41F1-A463-F9FC6F5237C8}" destId="{FFD98BAB-C6A6-4F6C-9630-D850D5DD7E12}" srcOrd="0" destOrd="0" presId="urn:microsoft.com/office/officeart/2008/layout/AlternatingPictureCircles"/>
    <dgm:cxn modelId="{A71A5E4C-1B29-49B7-9188-D0B895AFF8F7}" type="presParOf" srcId="{FFD98BAB-C6A6-4F6C-9630-D850D5DD7E12}" destId="{96FC0565-B9F6-4DF5-A7CE-7A37F71A413E}" srcOrd="0" destOrd="0" presId="urn:microsoft.com/office/officeart/2008/layout/AlternatingPictureCircles"/>
    <dgm:cxn modelId="{B654562D-E545-4AAE-9B61-55C06220F6E8}" type="presParOf" srcId="{FFD98BAB-C6A6-4F6C-9630-D850D5DD7E12}" destId="{78F06FDE-2C3E-44E9-BE43-D1DB5C8AB3D8}" srcOrd="1" destOrd="0" presId="urn:microsoft.com/office/officeart/2008/layout/AlternatingPictureCircles"/>
    <dgm:cxn modelId="{70B1DEE3-492E-416B-8619-7CFF10A73EF3}" type="presParOf" srcId="{FFD98BAB-C6A6-4F6C-9630-D850D5DD7E12}" destId="{D7062F31-0BDB-4680-B49C-37D0C6A273F2}" srcOrd="2" destOrd="0" presId="urn:microsoft.com/office/officeart/2008/layout/AlternatingPictureCircles"/>
    <dgm:cxn modelId="{DA005AD4-7385-4369-B1CE-216144280C77}" type="presParOf" srcId="{FFD98BAB-C6A6-4F6C-9630-D850D5DD7E12}" destId="{BDE553DF-3875-4BF1-B8C1-C116ED48ABDA}" srcOrd="3" destOrd="0" presId="urn:microsoft.com/office/officeart/2008/layout/AlternatingPictureCircles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2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3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drawing4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8/layout/AccentedPicture">
  <dgm:title val=""/>
  <dgm:desc val=""/>
  <dgm:catLst>
    <dgm:cat type="picture" pri="1000"/>
    <dgm:cat type="pictureconvert" pri="1000"/>
  </dgm:catLst>
  <dgm:samp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ampData>
  <dgm:style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styleData>
  <dgm:clrData>
    <dgm:dataModel>
      <dgm:ptLst>
        <dgm:pt modelId="0" type="doc"/>
        <dgm:pt modelId="1">
          <dgm:prSet phldr="1"/>
        </dgm:pt>
        <dgm:pt modelId="2">
          <dgm:prSet phldr="1"/>
        </dgm:pt>
        <dgm:pt modelId="3">
          <dgm:prSet phldr="1"/>
        </dgm:pt>
        <dgm:pt modelId="4">
          <dgm:prSet phldr="1"/>
        </dgm:pt>
      </dgm:ptLst>
      <dgm:cxnLst>
        <dgm:cxn modelId="5" srcId="0" destId="1" srcOrd="0" destOrd="0"/>
        <dgm:cxn modelId="6" srcId="0" destId="2" srcOrd="1" destOrd="0"/>
        <dgm:cxn modelId="7" srcId="0" destId="3" srcOrd="2" destOrd="0"/>
        <dgm:cxn modelId="8" srcId="0" destId="4" srcOrd="3" destOrd="0"/>
      </dgm:cxnLst>
      <dgm:bg/>
      <dgm:whole/>
    </dgm:dataModel>
  </dgm:clrData>
  <dgm:layoutNode name="Name0">
    <dgm:varLst>
      <dgm:dir/>
    </dgm:varLst>
    <dgm:alg type="composite"/>
    <dgm:shape xmlns:r="http://schemas.openxmlformats.org/officeDocument/2006/relationships" r:blip="">
      <dgm:adjLst/>
    </dgm:shape>
    <dgm:choose name="Name1">
      <dgm:if name="Name2" axis="ch" ptType="node" func="cnt" op="lte" val="1">
        <dgm:constrLst>
          <dgm:constr type="h" for="ch" forName="picture_1" refType="h"/>
          <dgm:constr type="w" for="ch" forName="picture_1" refType="h" refFor="ch" refForName="picture_1" op="equ" fact="0.784"/>
          <dgm:constr type="l" for="ch" forName="picture_1"/>
          <dgm:constr type="t" for="ch" forName="picture_1"/>
          <dgm:constr type="w" for="ch" forName="text_1" refType="w" refFor="ch" refForName="picture_1" fact="0.77"/>
          <dgm:constr type="h" for="ch" forName="text_1" refType="h" refFor="ch" refForName="picture_1" fact="0.6"/>
          <dgm:constr type="l" for="ch" forName="text_1" refType="w" refFor="ch" refForName="picture_1" fact="0.04"/>
          <dgm:constr type="t" for="ch" forName="text_1" refType="h" refFor="ch" refForName="picture_1" fact="0.4"/>
        </dgm:constrLst>
      </dgm:if>
      <dgm:if name="Name3" axis="ch" ptType="node" func="cnt" op="lte" val="5">
        <dgm:choose name="Name4">
          <dgm:if name="Name5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6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if>
      <dgm:else name="Name7">
        <dgm:choose name="Name8">
          <dgm:if name="Name9" func="var" arg="dir" op="equ" val="norm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l" for="ch" forName="picture_1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l" for="ch" forName="text_1" refType="w" refFor="ch" refForName="picture_1" fact="0.04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r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l" for="ch" forName="maxNode" refType="r" refFor="ch" refForName="picture_1"/>
              <dgm:constr type="lOff" for="ch" forName="maxNode" refType="h" refFor="des" refForName="pair" fact="0.5"/>
              <dgm:constr type="r" for="ch" forName="maxNode" refType="w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if>
          <dgm:else name="Name10">
            <dgm:constrLst>
              <dgm:constr type="h" for="ch" forName="picture_1" refType="h" fact="0.909"/>
              <dgm:constr type="w" for="ch" forName="picture_1" refType="h" refFor="ch" refForName="picture_1" op="equ" fact="0.784"/>
              <dgm:constr type="r" for="ch" forName="picture_1" refType="w"/>
              <dgm:constr type="t" for="ch" forName="picture_1" refType="h" refFor="ch" refForName="picture_1" fact="0.05"/>
              <dgm:constr type="w" for="ch" forName="picture_1" refType="w" op="lte" fact="0.588"/>
              <dgm:constr type="w" for="ch" forName="text_1" refType="w" refFor="ch" refForName="picture_1" fact="0.77"/>
              <dgm:constr type="h" for="ch" forName="text_1" refType="h" refFor="ch" refForName="picture_1" fact="0.6"/>
              <dgm:constr type="r" for="ch" forName="text_1" refType="w"/>
              <dgm:constr type="t" for="ch" forName="text_1" refType="h" refFor="ch" refForName="picture_1" fact="0.41"/>
              <dgm:constr type="w" for="ch" forName="linV" refType="w"/>
              <dgm:constr type="h" for="ch" forName="linV" refType="h" refFor="ch" refForName="picture_1" fact="1.1"/>
              <dgm:constr type="l" for="ch" forName="linV"/>
              <dgm:constr type="t" for="ch" forName="linV"/>
              <dgm:constr type="userC" for="des" forName="pair" refType="l" refFor="ch" refForName="picture_1"/>
              <dgm:constr type="h" for="des" forName="pair" refType="h" refFor="ch" refForName="picture_1" fact="0.27"/>
              <dgm:constr type="h" for="des" forName="spaceV" refType="h" refFor="ch" refForName="picture_1" fact="0.0486"/>
              <dgm:constr type="r" for="ch" forName="maxNode" refType="l" refFor="ch" refForName="picture_1"/>
              <dgm:constr type="rOff" for="ch" forName="maxNode" refType="h" refFor="des" refForName="pair" fact="-0.5"/>
              <dgm:constr type="l" for="ch" forName="maxNode"/>
              <dgm:constr type="t" for="ch" forName="maxNode"/>
              <dgm:constr type="h" for="ch" forName="maxNode" val="1"/>
              <dgm:constr type="userW" for="des" forName="desText" refType="w" refFor="ch" refForName="maxNode"/>
            </dgm:constrLst>
          </dgm:else>
        </dgm:choose>
      </dgm:else>
    </dgm:choose>
    <dgm:forEach name="Name11" axis="ch" ptType="sibTrans" hideLastTrans="0" cnt="1">
      <dgm:layoutNode name="picture_1" styleLbl="bgImgPlace1">
        <dgm:alg type="sp"/>
        <dgm:shape xmlns:r="http://schemas.openxmlformats.org/officeDocument/2006/relationships" type="roundRect" r:blip="" blipPhldr="1">
          <dgm:adjLst/>
        </dgm:shape>
        <dgm:presOf axis="self"/>
      </dgm:layoutNode>
    </dgm:forEach>
    <dgm:forEach name="Name12" axis="ch" ptType="node" cnt="1">
      <dgm:layoutNode name="text_1" styleLbl="node1">
        <dgm:varLst>
          <dgm:bulletEnabled val="1"/>
        </dgm:varLst>
        <dgm:choose name="Name13">
          <dgm:if name="Name14" func="var" arg="dir" op="equ" val="norm">
            <dgm:alg type="tx">
              <dgm:param type="txAnchorVert" val="b"/>
              <dgm:param type="parTxLTRAlign" val="l"/>
              <dgm:param type="shpTxLTRAlignCh" val="l"/>
              <dgm:param type="parTxRTLAlign" val="l"/>
              <dgm:param type="shpTxRTLAlignCh" val="l"/>
            </dgm:alg>
          </dgm:if>
          <dgm:else name="Name15">
            <dgm:alg type="tx">
              <dgm:param type="txAnchorVert" val="b"/>
              <dgm:param type="parTxLTRAlign" val="r"/>
              <dgm:param type="shpTxLTRAlignCh" val="r"/>
              <dgm:param type="parTxRTLAlign" val="r"/>
              <dgm:param type="shpTxRTLAlignCh" val="r"/>
            </dgm:alg>
          </dgm:else>
        </dgm:choose>
        <dgm:shape xmlns:r="http://schemas.openxmlformats.org/officeDocument/2006/relationships" type="rect" r:blip="" hideGeom="1">
          <dgm:adjLst/>
        </dgm:shape>
        <dgm:presOf axis="desOrSelf" ptType="node"/>
        <dgm:constrLst>
          <dgm:constr type="primFontSz" val="65"/>
          <dgm:constr type="lMarg" refType="primFontSz" fact="0.2"/>
          <dgm:constr type="rMarg" refType="primFontSz" fact="0.2"/>
          <dgm:constr type="tMarg" refType="primFontSz" fact="0.2"/>
          <dgm:constr type="bMarg" refType="primFontSz" fact="0.2"/>
        </dgm:constrLst>
        <dgm:ruleLst>
          <dgm:rule type="primFontSz" val="5" fact="NaN" max="NaN"/>
        </dgm:ruleLst>
      </dgm:layoutNode>
    </dgm:forEach>
    <dgm:choose name="Name16">
      <dgm:if name="Name17" axis="ch" ptType="node" func="cnt" op="gte" val="2">
        <dgm:layoutNode name="linV">
          <dgm:choose name="Name18">
            <dgm:if name="Name19" func="var" arg="dir" op="equ" val="norm">
              <dgm:alg type="lin">
                <dgm:param type="linDir" val="fromT"/>
                <dgm:param type="vertAlign" val="t"/>
                <dgm:param type="fallback" val="1D"/>
                <dgm:param type="horzAlign" val="l"/>
                <dgm:param type="nodeHorzAlign" val="l"/>
              </dgm:alg>
            </dgm:if>
            <dgm:else name="Name20">
              <dgm:alg type="lin">
                <dgm:param type="linDir" val="fromT"/>
                <dgm:param type="vertAlign" val="t"/>
                <dgm:param type="fallback" val="1D"/>
                <dgm:param type="horzAlign" val="r"/>
                <dgm:param type="nodeHorzAlign" val="r"/>
              </dgm:alg>
            </dgm:else>
          </dgm:choose>
          <dgm:shape xmlns:r="http://schemas.openxmlformats.org/officeDocument/2006/relationships" r:blip="">
            <dgm:adjLst/>
          </dgm:shape>
          <dgm:constrLst>
            <dgm:constr type="w" for="ch" forName="spaceV" val="1"/>
            <dgm:constr type="w" for="ch" forName="pair" refType="w" op="equ"/>
            <dgm:constr type="w" for="des" forName="desText" op="equ"/>
            <dgm:constr type="primFontSz" for="des" forName="desText" op="equ" val="65"/>
          </dgm:constrLst>
          <dgm:forEach name="Name21" axis="ch" ptType="node" st="2">
            <dgm:layoutNode name="pair">
              <dgm:alg type="composite"/>
              <dgm:shape xmlns:r="http://schemas.openxmlformats.org/officeDocument/2006/relationships" r:blip="">
                <dgm:adjLst/>
              </dgm:shape>
              <dgm:choose name="Name22">
                <dgm:if name="Name23" func="var" arg="dir" op="equ" val="norm">
                  <dgm:constrLst>
                    <dgm:constr type="userC"/>
                    <dgm:constr type="l" for="ch" forName="spaceH"/>
                    <dgm:constr type="r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l" for="ch" forName="desTextWrapper" refType="r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if>
                <dgm:else name="Name24">
                  <dgm:constrLst>
                    <dgm:constr type="userC"/>
                    <dgm:constr type="r" for="ch" forName="spaceH" refType="w"/>
                    <dgm:constr type="l" for="ch" forName="spaceH" refType="userC"/>
                    <dgm:constr type="ctrY" for="ch" forName="spaceH" refType="w" fact="0.5"/>
                    <dgm:constr type="h" for="ch" forName="spaceH" val="1"/>
                    <dgm:constr type="w" for="ch" forName="desPictures" refType="h"/>
                    <dgm:constr type="h" for="ch" forName="desPictures" refType="w" refFor="ch" refForName="desPictures" op="equ"/>
                    <dgm:constr type="ctrX" for="ch" forName="desPictures" refType="userC"/>
                    <dgm:constr type="ctrY" for="ch" forName="desPictures" refType="w" fact="0.5"/>
                    <dgm:constr type="r" for="ch" forName="desTextWrapper" refType="l" refFor="ch" refForName="desPictures"/>
                    <dgm:constr type="ctrY" for="ch" forName="desTextWrapper" refType="w" fact="0.5"/>
                    <dgm:constr type="h" for="ch" forName="desTextWrapper" refType="h"/>
                    <dgm:constr type="h" for="des" forName="desText" refType="h"/>
                  </dgm:constrLst>
                </dgm:else>
              </dgm:choose>
              <dgm:layoutNode name="spaceH">
                <dgm:alg type="sp"/>
                <dgm:shape xmlns:r="http://schemas.openxmlformats.org/officeDocument/2006/relationships" type="rect" r:blip="" hideGeom="1">
                  <dgm:adjLst/>
                </dgm:shape>
                <dgm:presOf/>
              </dgm:layoutNode>
              <dgm:layoutNode name="desPictures" styleLbl="alignImgPlace1">
                <dgm:alg type="sp"/>
                <dgm:shape xmlns:r="http://schemas.openxmlformats.org/officeDocument/2006/relationships" type="ellipse" r:blip="" blipPhldr="1">
                  <dgm:adjLst/>
                </dgm:shape>
                <dgm:presOf/>
              </dgm:layoutNode>
              <dgm:layoutNode name="desTextWrapper">
                <dgm:choose name="Name25">
                  <dgm:if name="Name26" func="var" arg="dir" op="equ" val="norm">
                    <dgm:alg type="lin">
                      <dgm:param type="horzAlign" val="l"/>
                    </dgm:alg>
                  </dgm:if>
                  <dgm:else name="Name27">
                    <dgm:alg type="lin">
                      <dgm:param type="horzAlign" val="r"/>
                    </dgm:alg>
                  </dgm:else>
                </dgm:choose>
                <dgm:layoutNode name="desText" styleLbl="revTx">
                  <dgm:varLst>
                    <dgm:bulletEnabled val="1"/>
                  </dgm:varLst>
                  <dgm:choose name="Name28">
                    <dgm:if name="Name29" func="var" arg="dir" op="equ" val="norm">
                      <dgm:alg type="tx">
                        <dgm:param type="parTxLTRAlign" val="l"/>
                        <dgm:param type="shpTxLTRAlignCh" val="l"/>
                        <dgm:param type="parTxRTLAlign" val="r"/>
                        <dgm:param type="shpTxRTLAlignCh" val="r"/>
                      </dgm:alg>
                    </dgm:if>
                    <dgm:else name="Name30">
                      <dgm:alg type="tx">
                        <dgm:param type="parTxLTRAlign" val="r"/>
                        <dgm:param type="shpTxLTRAlignCh" val="r"/>
                        <dgm:param type="parTxRTLAlign" val="r"/>
                        <dgm:param type="shpTxRTLAlignCh" val="r"/>
                      </dgm:alg>
                    </dgm:else>
                  </dgm:choose>
                  <dgm:shape xmlns:r="http://schemas.openxmlformats.org/officeDocument/2006/relationships" type="rect" r:blip="">
                    <dgm:adjLst/>
                  </dgm:shape>
                  <dgm:presOf axis="desOrSelf" ptType="node"/>
                  <dgm:constrLst>
                    <dgm:constr type="userW"/>
                    <dgm:constr type="w" refType="userW" fact="0.1"/>
                    <dgm:constr type="lMarg" refType="primFontSz" fact="0.2"/>
                    <dgm:constr type="rMarg" refType="primFontSz" fact="0.2"/>
                    <dgm:constr type="tMarg" refType="primFontSz" fact="0.1"/>
                    <dgm:constr type="bMarg" refType="primFontSz" fact="0.1"/>
                  </dgm:constrLst>
                  <dgm:ruleLst>
                    <dgm:rule type="w" val="NaN" fact="1" max="NaN"/>
                    <dgm:rule type="primFontSz" val="5" fact="NaN" max="NaN"/>
                  </dgm:ruleLst>
                </dgm:layoutNode>
              </dgm:layoutNode>
            </dgm:layoutNode>
            <dgm:forEach name="Name31" axis="followSib" ptType="sibTrans" cnt="1">
              <dgm:layoutNode name="spaceV">
                <dgm:alg type="sp"/>
                <dgm:shape xmlns:r="http://schemas.openxmlformats.org/officeDocument/2006/relationships" r:blip="">
                  <dgm:adjLst/>
                </dgm:shape>
                <dgm:presOf/>
              </dgm:layoutNode>
            </dgm:forEach>
          </dgm:forEach>
        </dgm:layoutNode>
      </dgm:if>
      <dgm:else name="Name32"/>
    </dgm:choose>
    <dgm:layoutNode name="maxNode">
      <dgm:alg type="lin"/>
      <dgm:shape xmlns:r="http://schemas.openxmlformats.org/officeDocument/2006/relationships" r:blip="">
        <dgm:adjLst/>
      </dgm:shape>
      <dgm:presOf/>
      <dgm:constrLst>
        <dgm:constr type="w" for="ch"/>
        <dgm:constr type="h" for="ch"/>
      </dgm:constrLst>
      <dgm:layoutNode name="Name33">
        <dgm:alg type="sp"/>
        <dgm:shape xmlns:r="http://schemas.openxmlformats.org/officeDocument/2006/relationships" r:blip="">
          <dgm:adjLst/>
        </dgm:shape>
        <dgm:presOf/>
      </dgm:layoutNode>
    </dgm:layoutNode>
  </dgm:layoutNode>
</dgm:layoutDef>
</file>

<file path=ppt/diagrams/layout2.xml><?xml version="1.0" encoding="utf-8"?>
<dgm:layoutDef xmlns:dgm="http://schemas.openxmlformats.org/drawingml/2006/diagram" xmlns:a="http://schemas.openxmlformats.org/drawingml/2006/main" uniqueId="urn:microsoft.com/office/officeart/2008/layout/CaptionedPictures">
  <dgm:title val=""/>
  <dgm:desc val=""/>
  <dgm:catLst>
    <dgm:cat type="picture" pri="5000"/>
    <dgm:cat type="pictureconvert" pri="5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  <dgm:pt modelId="20">
          <dgm:prSet phldr="1"/>
        </dgm:pt>
        <dgm:pt modelId="21">
          <dgm:prSet phldr="1"/>
        </dgm:pt>
        <dgm:pt modelId="30">
          <dgm:prSet phldr="1"/>
        </dgm:pt>
        <dgm:pt modelId="31">
          <dgm:prSet phldr="1"/>
        </dgm:pt>
        <dgm:pt modelId="40">
          <dgm:prSet phldr="1"/>
        </dgm:pt>
        <dgm:pt modelId="41">
          <dgm:prSet phldr="1"/>
        </dgm:pt>
      </dgm:ptLst>
      <dgm:cxnLst>
        <dgm:cxn modelId="60" srcId="0" destId="10" srcOrd="0" destOrd="0"/>
        <dgm:cxn modelId="12" srcId="10" destId="11" srcOrd="0" destOrd="0"/>
        <dgm:cxn modelId="70" srcId="0" destId="20" srcOrd="1" destOrd="0"/>
        <dgm:cxn modelId="22" srcId="20" destId="21" srcOrd="0" destOrd="0"/>
        <dgm:cxn modelId="80" srcId="0" destId="30" srcOrd="2" destOrd="0"/>
        <dgm:cxn modelId="32" srcId="30" destId="31" srcOrd="0" destOrd="0"/>
        <dgm:cxn modelId="90" srcId="0" destId="40" srcOrd="3" destOrd="0"/>
        <dgm:cxn modelId="42" srcId="40" destId="41" srcOrd="0" destOrd="0"/>
      </dgm:cxnLst>
      <dgm:bg/>
      <dgm:whole/>
    </dgm:dataModel>
  </dgm:clrData>
  <dgm:layoutNode name="Name0">
    <dgm:varLst>
      <dgm:chMax/>
      <dgm:chPref/>
      <dgm:dir/>
    </dgm:varLst>
    <dgm:choose name="Name1">
      <dgm:if name="Name2" func="var" arg="dir" op="equ" val="norm">
        <dgm:alg type="snake">
          <dgm:param type="off" val="ctr"/>
        </dgm:alg>
      </dgm:if>
      <dgm:else name="Name3">
        <dgm:alg type="snake">
          <dgm:param type="grDir" val="tR"/>
          <dgm:param type="off" val="ctr"/>
        </dgm:alg>
      </dgm:else>
    </dgm:choose>
    <dgm:shape xmlns:r="http://schemas.openxmlformats.org/officeDocument/2006/relationships" r:blip="">
      <dgm:adjLst/>
    </dgm:shape>
    <dgm:constrLst>
      <dgm:constr type="primFontSz" for="des" forName="Parent" op="equ"/>
      <dgm:constr type="primFontSz" for="des" forName="Child" refType="primFontSz" refFor="des" refForName="Parent" op="lte"/>
      <dgm:constr type="w" for="ch" forName="composite" refType="w"/>
      <dgm:constr type="h" for="ch" forName="composite" refType="h"/>
      <dgm:constr type="sp" refType="w" refFor="ch" refForName="composite" op="equ" fact="0.1"/>
      <dgm:constr type="w" for="ch" forName="sibTrans" refType="w" refFor="ch" refForName="composite" op="equ" fact="0.1"/>
      <dgm:constr type="h" for="ch" forName="sibTrans" refType="w" refFor="ch" refForName="sibTrans" op="equ"/>
    </dgm:constrLst>
    <dgm:forEach name="nodesForEach" axis="ch" ptType="node">
      <dgm:layoutNode name="composite">
        <dgm:varLst>
          <dgm:chMax val="1"/>
          <dgm:chPref val="1"/>
        </dgm:varLst>
        <dgm:alg type="composite">
          <dgm:param type="ar" val="0.85"/>
        </dgm:alg>
        <dgm:shape xmlns:r="http://schemas.openxmlformats.org/officeDocument/2006/relationships" r:blip="">
          <dgm:adjLst/>
        </dgm:shape>
        <dgm:constrLst>
          <dgm:constr type="l" for="ch" forName="Accent" refType="w" fact="0"/>
          <dgm:constr type="t" for="ch" forName="Accent" refType="h" fact="0"/>
          <dgm:constr type="w" for="ch" forName="Accent" refType="w"/>
          <dgm:constr type="h" for="ch" forName="Accent" refType="h"/>
          <dgm:constr type="l" for="ch" forName="Image" refType="w" fact="0.05"/>
          <dgm:constr type="t" for="ch" forName="Image" refType="h" fact="0.04"/>
          <dgm:constr type="w" for="ch" forName="Image" refType="w" fact="0.9"/>
          <dgm:constr type="h" for="ch" forName="Image" refType="h" fact="0.65"/>
          <dgm:constr type="l" for="ch" forName="ChildComposite" refType="w" fact="0.05"/>
          <dgm:constr type="t" for="ch" forName="ChildComposite" refType="h" fact="0.69"/>
          <dgm:constr type="w" for="ch" forName="ChildComposite" refType="w" fact="0.9"/>
          <dgm:constr type="h" for="ch" forName="ChildComposite" refType="h" fact="0.27"/>
        </dgm:constrLst>
        <dgm:layoutNode name="Accent" styleLbl="trAlignAcc1">
          <dgm:varLst>
            <dgm:chMax val="0"/>
            <dgm:chPref val="0"/>
          </dgm:varLst>
          <dgm:alg type="sp"/>
          <dgm:shape xmlns:r="http://schemas.openxmlformats.org/officeDocument/2006/relationships" type="rect" r:blip="">
            <dgm:adjLst/>
          </dgm:shape>
          <dgm:presOf/>
        </dgm:layoutNode>
        <dgm:layoutNode name="Image" styleLbl="alignImgPlace1">
          <dgm:varLst>
            <dgm:chMax val="0"/>
            <dgm:chPref val="0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ChildComposite">
          <dgm:alg type="composite"/>
          <dgm:shape xmlns:r="http://schemas.openxmlformats.org/officeDocument/2006/relationships" r:blip="">
            <dgm:adjLst/>
          </dgm:shape>
          <dgm:choose name="Name4">
            <dgm:if name="Name5" axis="ch" ptType="node" func="cnt" op="gte" val="1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 fact="0.3704"/>
                <dgm:constr type="l" for="ch" forName="Child" refType="w" fact="0"/>
                <dgm:constr type="t" for="ch" forName="Child" refType="h" fact="0.3704"/>
                <dgm:constr type="w" for="ch" forName="Child" refType="w"/>
                <dgm:constr type="h" for="ch" forName="Child" refType="h" fact="0.6296"/>
              </dgm:constrLst>
            </dgm:if>
            <dgm:else name="Name6">
              <dgm:constrLst>
                <dgm:constr type="l" for="ch" forName="Parent" refType="w" fact="0"/>
                <dgm:constr type="t" for="ch" forName="Parent" refType="h" fact="0"/>
                <dgm:constr type="w" for="ch" forName="Parent" refType="w"/>
                <dgm:constr type="h" for="ch" forName="Parent" refType="h"/>
                <dgm:constr type="l" for="ch" forName="Child" refType="w" fact="0"/>
                <dgm:constr type="t" for="ch" forName="Child" refType="h" fact="0"/>
                <dgm:constr type="w" for="ch" forName="Child" refType="w" fact="0"/>
                <dgm:constr type="h" for="ch" forName="Child" refType="h" fact="0"/>
              </dgm:constrLst>
            </dgm:else>
          </dgm:choose>
          <dgm:layoutNode name="Child" styleLbl="node1">
            <dgm:varLst>
              <dgm:chMax val="0"/>
              <dgm:chPref val="0"/>
              <dgm:bulletEnabled val="1"/>
            </dgm:varLst>
            <dgm:choose name="Name7">
              <dgm:if name="Name8" axis="ch" ptType="node" func="cnt" op="gt" val="1">
                <dgm:alg type="tx">
                  <dgm:param type="parTxLTRAlign" val="l"/>
                  <dgm:param type="parTxRTLAlign" val="r"/>
                  <dgm:param type="txAnchorVert" val="mid"/>
                  <dgm:param type="txAnchorVertCh" val="mid"/>
                </dgm:alg>
              </dgm:if>
              <dgm:else name="Name9">
                <dgm:alg type="tx">
                  <dgm:param type="parTxLTRAlign" val="ctr"/>
                  <dgm:param type="parTxRTLAlign" val="ctr"/>
                  <dgm:param type="shpTxLTRAlignCh" val="l"/>
                  <dgm:param type="shpTxRTLAlignCh" val="r"/>
                  <dgm:param type="txAnchorVert" val="mid"/>
                  <dgm:param type="txAnchorVertCh" val="mid"/>
                </dgm:alg>
              </dgm:else>
            </dgm:choose>
            <dgm:choose name="Name10">
              <dgm:if name="Name11" axis="ch" ptType="node" func="cnt" op="gte" val="1">
                <dgm:shape xmlns:r="http://schemas.openxmlformats.org/officeDocument/2006/relationships" type="rect" r:blip="">
                  <dgm:adjLst/>
                </dgm:shape>
              </dgm:if>
              <dgm:else name="Name12">
                <dgm:shape xmlns:r="http://schemas.openxmlformats.org/officeDocument/2006/relationships" type="rect" r:blip="" hideGeom="1">
                  <dgm:adjLst/>
                </dgm:shape>
              </dgm:else>
            </dgm:choose>
            <dgm:choose name="Name13">
              <dgm:if name="Name14" axis="ch" ptType="node" func="cnt" op="gte" val="1">
                <dgm:presOf axis="des" ptType="node"/>
              </dgm:if>
              <dgm:else name="Name15">
                <dgm:presOf/>
              </dgm:else>
            </dgm:choose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  <dgm:layoutNode name="Parent" styleLbl="revTx">
            <dgm:varLst>
              <dgm:chMax val="1"/>
              <dgm:chPref val="0"/>
              <dgm:bulletEnabled val="1"/>
            </dgm:varLst>
            <dgm:alg type="tx">
              <dgm:param type="shpTxLTRAlignCh" val="ctr"/>
              <dgm:param type="txAnchorVert" val="mid"/>
            </dgm:alg>
            <dgm:shape xmlns:r="http://schemas.openxmlformats.org/officeDocument/2006/relationships" type="rect" r:blip="">
              <dgm:adjLst/>
            </dgm:shape>
            <dgm:presOf axis="self" ptType="node"/>
            <dgm:constrLst>
              <dgm:constr type="lMarg" refType="primFontSz" fact="0.3"/>
              <dgm:constr type="rMarg" refType="primFontSz" fact="0.3"/>
              <dgm:constr type="tMarg" refType="primFontSz" fact="0.3"/>
              <dgm:constr type="bMarg" refType="primFontSz" fact="0.3"/>
            </dgm:constrLst>
            <dgm:ruleLst>
              <dgm:rule type="primFontSz" val="5" fact="NaN" max="NaN"/>
            </dgm:ruleLst>
          </dgm:layoutNode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3.xml><?xml version="1.0" encoding="utf-8"?>
<dgm:layoutDef xmlns:dgm="http://schemas.openxmlformats.org/drawingml/2006/diagram" xmlns:a="http://schemas.openxmlformats.org/drawingml/2006/main" uniqueId="urn:microsoft.com/office/officeart/2009/3/layout/SnapshotPictureList">
  <dgm:title val=""/>
  <dgm:desc val=""/>
  <dgm:catLst>
    <dgm:cat type="picture" pri="3000"/>
    <dgm:cat type="pictureconvert" pri="3000"/>
  </dgm:catLst>
  <dgm:samp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11">
          <dgm:prSet phldr="1"/>
        </dgm:pt>
      </dgm:ptLst>
      <dgm:cxnLst>
        <dgm:cxn modelId="40" srcId="0" destId="10" srcOrd="0" destOrd="0"/>
        <dgm:cxn modelId="12" srcId="10" destId="11" srcOrd="0" destOrd="0"/>
      </dgm:cxnLst>
      <dgm:bg/>
      <dgm:whole/>
    </dgm:dataModel>
  </dgm:clrData>
  <dgm:layoutNode name="Name0">
    <dgm:varLst>
      <dgm:chMax/>
      <dgm:chPref/>
      <dgm:dir/>
      <dgm:animLvl val="lvl"/>
    </dgm:varLst>
    <dgm:alg type="snake">
      <dgm:param type="grDir" val="tL"/>
      <dgm:param type="flowDir" val="col"/>
    </dgm:alg>
    <dgm:shape xmlns:r="http://schemas.openxmlformats.org/officeDocument/2006/relationships" r:blip="">
      <dgm:adjLst/>
    </dgm:shape>
    <dgm:constrLst>
      <dgm:constr type="primFontSz" for="des" forName="ChildText" refType="primFontSz" refFor="des" refForName="ParentText" op="lte"/>
      <dgm:constr type="w" for="ch" forName="composite" refType="w"/>
      <dgm:constr type="h" for="ch" forName="composite" refType="h"/>
      <dgm:constr type="sp" refType="h" refFor="ch" refForName="composite" op="equ" fact="0.1"/>
      <dgm:constr type="h" for="ch" forName="sibTrans" refType="h" refFor="ch" refForName="composite" op="equ" fact="0.1"/>
      <dgm:constr type="w" for="ch" forName="sibTrans" refType="h" refFor="ch" refForName="sibTrans" op="equ"/>
    </dgm:constrLst>
    <dgm:forEach name="nodesForEach" axis="ch" ptType="node">
      <dgm:layoutNode name="composite">
        <dgm:alg type="composite">
          <dgm:param type="ar" val="2.0273"/>
        </dgm:alg>
        <dgm:shape xmlns:r="http://schemas.openxmlformats.org/officeDocument/2006/relationships" r:blip="">
          <dgm:adjLst/>
        </dgm:shape>
        <dgm:choose name="Name1">
          <dgm:if name="Name2" func="var" arg="dir" op="equ" val="norm">
            <dgm:constrLst>
              <dgm:constr type="l" for="ch" forName="ParentAccentShape" refType="w" fact="0.0238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048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668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.9762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if>
          <dgm:else name="Name3">
            <dgm:constrLst>
              <dgm:constr type="l" for="ch" forName="ParentAccentShape" refType="w" fact="0.3572"/>
              <dgm:constr type="t" for="ch" forName="ParentAccentShape" refType="h" fact="0.107"/>
              <dgm:constr type="w" for="ch" forName="ParentAccentShape" refType="w" fact="0.619"/>
              <dgm:constr type="h" for="ch" forName="ParentAccentShape" refType="h" fact="0.893"/>
              <dgm:constr type="l" for="ch" forName="ParentText" refType="w" fact="0.381"/>
              <dgm:constr type="t" for="ch" forName="ParentText" refType="h" fact="0.845"/>
              <dgm:constr type="w" for="ch" forName="ParentText" refType="w" fact="0.571"/>
              <dgm:constr type="h" for="ch" forName="ParentText" refType="h" fact="0.106"/>
              <dgm:constr type="l" for="ch" forName="ChildText" refType="w" fact="0.049"/>
              <dgm:constr type="t" for="ch" forName="ChildText" refType="h" fact="0.107"/>
              <dgm:constr type="w" for="ch" forName="ChildText" refType="w" fact="0.283"/>
              <dgm:constr type="h" for="ch" forName="ChildText" refType="h" fact="0.893"/>
              <dgm:constr type="l" for="ch" forName="ChildAccentShape" refType="w" fact="0"/>
              <dgm:constr type="t" for="ch" forName="ChildAccentShape" refType="h" fact="0.107"/>
              <dgm:constr type="w" for="ch" forName="ChildAccentShape" refType="w" fact="0.0238"/>
              <dgm:constr type="h" for="ch" forName="ChildAccentShape" refType="h" fact="0.893"/>
              <dgm:constr type="l" for="ch" forName="Image" refType="w" fact="0.4048"/>
              <dgm:constr type="t" for="ch" forName="Image" refType="h" fact="0"/>
              <dgm:constr type="w" for="ch" forName="Image" refType="w" fact="0.5952"/>
              <dgm:constr type="h" for="ch" forName="Image" refType="h" fact="0.8447"/>
            </dgm:constrLst>
          </dgm:else>
        </dgm:choose>
        <dgm:layoutNode name="ParentAccentShape" styleLbl="trBgShp">
          <dgm:alg type="sp"/>
          <dgm:shape xmlns:r="http://schemas.openxmlformats.org/officeDocument/2006/relationships" type="frame" r:blip="" zOrderOff="-10">
            <dgm:adjLst>
              <dgm:adj idx="1" val="0.0545"/>
            </dgm:adjLst>
          </dgm:shape>
          <dgm:presOf/>
        </dgm:layoutNode>
        <dgm:layoutNode name="ParentText" styleLbl="revTx">
          <dgm:varLst>
            <dgm:chMax val="1"/>
            <dgm:chPref val="1"/>
            <dgm:bulletEnabled val="1"/>
          </dgm:varLst>
          <dgm:alg type="tx">
            <dgm:param type="parTxLTRAlign" val="l"/>
          </dgm:alg>
          <dgm:shape xmlns:r="http://schemas.openxmlformats.org/officeDocument/2006/relationships" type="rect" r:blip="" zOrderOff="10">
            <dgm:adjLst/>
          </dgm:shape>
          <dgm:presOf axis="self" ptType="node"/>
          <dgm:constrLst>
            <dgm:constr type="lMarg" refType="primFontSz" fact="0.8"/>
            <dgm:constr type="rMarg" refType="primFontSz" fact="0.8"/>
            <dgm:constr type="tMarg" refType="primFontSz" fact="0.3"/>
            <dgm:constr type="bMarg" refType="primFontSz" fact="0.3"/>
          </dgm:constrLst>
          <dgm:ruleLst>
            <dgm:rule type="primFontSz" val="5" fact="NaN" max="NaN"/>
          </dgm:ruleLst>
        </dgm:layoutNode>
        <dgm:layoutNode name="ChildText" styleLbl="revTx">
          <dgm:varLst>
            <dgm:chMax val="0"/>
            <dgm:chPref val="0"/>
          </dgm:varLst>
          <dgm:alg type="tx">
            <dgm:param type="parTxLTRAlign" val="l"/>
            <dgm:param type="txAnchorVert" val="t"/>
          </dgm:alg>
          <dgm:shape xmlns:r="http://schemas.openxmlformats.org/officeDocument/2006/relationships" type="rect" r:blip="" zOrderOff="10">
            <dgm:adjLst/>
          </dgm:shape>
          <dgm:choose name="Name4">
            <dgm:if name="Name5" axis="ch" ptType="node" func="cnt" op="gte" val="1">
              <dgm:presOf axis="des" ptType="node"/>
            </dgm:if>
            <dgm:else name="Name6">
              <dgm:presOf/>
            </dgm:else>
          </dgm:choose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ChildAccentShape" styleLbl="trBgShp">
          <dgm:alg type="sp"/>
          <dgm:choose name="Name7">
            <dgm:if name="Name8" axis="ch" ptType="node" func="cnt" op="gte" val="1">
              <dgm:shape xmlns:r="http://schemas.openxmlformats.org/officeDocument/2006/relationships" type="rect" r:blip="" zOrderOff="-10">
                <dgm:adjLst/>
              </dgm:shape>
            </dgm:if>
            <dgm:else name="Name9">
              <dgm:shape xmlns:r="http://schemas.openxmlformats.org/officeDocument/2006/relationships" type="rect" r:blip="" hideGeom="1">
                <dgm:adjLst/>
              </dgm:shape>
            </dgm:else>
          </dgm:choose>
          <dgm:presOf/>
        </dgm:layoutNode>
        <dgm:layoutNode name="Image" styleLbl="alignImgPlace1">
          <dgm:alg type="sp"/>
          <dgm:shape xmlns:r="http://schemas.openxmlformats.org/officeDocument/2006/relationships" type="rect" r:blip="" blipPhldr="1">
            <dgm:adjLst/>
          </dgm:shape>
          <dgm:presOf/>
        </dgm:layoutNode>
      </dgm:layoutNode>
      <dgm:forEach name="sibTransForEach" axis="followSib" ptType="sibTrans" cnt="1">
        <dgm:layoutNode name="sibTrans">
          <dgm:alg type="sp"/>
          <dgm:shape xmlns:r="http://schemas.openxmlformats.org/officeDocument/2006/relationships" r:blip="">
            <dgm:adjLst/>
          </dgm:shape>
        </dgm:layoutNode>
      </dgm:forEach>
    </dgm:forEach>
  </dgm:layoutNode>
</dgm:layoutDef>
</file>

<file path=ppt/diagrams/layout4.xml><?xml version="1.0" encoding="utf-8"?>
<dgm:layoutDef xmlns:dgm="http://schemas.openxmlformats.org/drawingml/2006/diagram" xmlns:a="http://schemas.openxmlformats.org/drawingml/2006/main" uniqueId="urn:microsoft.com/office/officeart/2008/layout/AlternatingPictureCircles">
  <dgm:title val=""/>
  <dgm:desc val=""/>
  <dgm:catLst>
    <dgm:cat type="picture" pri="17000"/>
    <dgm:cat type="pictureconvert" pri="17000"/>
  </dgm:catLst>
  <dgm:samp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</dgm:cxnLst>
      <dgm:bg/>
      <dgm:whole/>
    </dgm:dataModel>
  </dgm:sampData>
  <dgm:styleData>
    <dgm:dataModel>
      <dgm:ptLst>
        <dgm:pt modelId="0" type="doc"/>
        <dgm:pt modelId="10">
          <dgm:prSet phldr="1"/>
        </dgm:pt>
        <dgm:pt modelId="20">
          <dgm:prSet phldr="1"/>
        </dgm:pt>
      </dgm:ptLst>
      <dgm:cxnLst>
        <dgm:cxn modelId="40" srcId="0" destId="10" srcOrd="0" destOrd="0"/>
        <dgm:cxn modelId="50" srcId="0" destId="20" srcOrd="1" destOrd="0"/>
      </dgm:cxnLst>
      <dgm:bg/>
      <dgm:whole/>
    </dgm:dataModel>
  </dgm:styleData>
  <dgm:clrData>
    <dgm:dataModel>
      <dgm:ptLst>
        <dgm:pt modelId="0" type="doc"/>
        <dgm:pt modelId="10">
          <dgm:prSet phldr="1"/>
        </dgm:pt>
        <dgm:pt modelId="20">
          <dgm:prSet phldr="1"/>
        </dgm:pt>
        <dgm:pt modelId="30">
          <dgm:prSet phldr="1"/>
        </dgm:pt>
        <dgm:pt modelId="40">
          <dgm:prSet phldr="1"/>
        </dgm:pt>
      </dgm:ptLst>
      <dgm:cxnLst>
        <dgm:cxn modelId="40" srcId="0" destId="10" srcOrd="0" destOrd="0"/>
        <dgm:cxn modelId="50" srcId="0" destId="20" srcOrd="1" destOrd="0"/>
        <dgm:cxn modelId="60" srcId="0" destId="30" srcOrd="2" destOrd="0"/>
        <dgm:cxn modelId="70" srcId="0" destId="40" srcOrd="3" destOrd="0"/>
      </dgm:cxnLst>
      <dgm:bg/>
      <dgm:whole/>
    </dgm:dataModel>
  </dgm:clrData>
  <dgm:layoutNode name="Name0">
    <dgm:varLst>
      <dgm:chMax/>
      <dgm:chPref/>
      <dgm:dir/>
    </dgm:varLst>
    <dgm:alg type="lin">
      <dgm:param type="linDir" val="fromT"/>
      <dgm:param type="fallback" val="2D"/>
      <dgm:param type="horzAlign" val="ctr"/>
      <dgm:param type="nodeVertAlign" val="t"/>
    </dgm:alg>
    <dgm:shape xmlns:r="http://schemas.openxmlformats.org/officeDocument/2006/relationships" r:blip="">
      <dgm:adjLst/>
    </dgm:shape>
    <dgm:choose name="Name1">
      <dgm:if name="Name2" axis="ch" ptType="node" func="cnt" op="gte" val="2">
        <dgm:constrLst>
          <dgm:constr type="primFontSz" for="des" ptType="node" op="equ" val="65"/>
          <dgm:constr type="w" for="ch" forName="composite" refType="h" refFor="ch" refForName="composite" fact="2.9499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if>
      <dgm:else name="Name3">
        <dgm:constrLst>
          <dgm:constr type="primFontSz" for="des" ptType="node" op="equ" val="65"/>
          <dgm:constr type="w" for="ch" forName="composite" refType="h" refFor="ch" refForName="composite" fact="1.9752"/>
          <dgm:constr type="h" for="ch" forName="composite" refType="h"/>
          <dgm:constr type="h" for="ch" forName="ConnectorComposite" refType="w" refFor="ch" refForName="composite" op="equ" fact="0.1685"/>
          <dgm:constr type="w" for="ch" forName="ConnectorComposite" refType="h" refFor="ch" refForName="ConnectorComposite" op="equ"/>
        </dgm:constrLst>
      </dgm:else>
    </dgm:choose>
    <dgm:forEach name="nodesForEach" axis="ch" ptType="node">
      <dgm:layoutNode name="composite">
        <dgm:alg type="composite"/>
        <dgm:shape xmlns:r="http://schemas.openxmlformats.org/officeDocument/2006/relationships" r:blip="">
          <dgm:adjLst/>
        </dgm:shape>
        <dgm:choose name="Name4">
          <dgm:if name="Name5" axis="precedSib" ptType="sibTrans" func="cnt" op="lte" val="0">
            <dgm:choose name="Name6">
              <dgm:if name="Name7" axis="followSib" ptType="sibTrans" func="cnt" op="lte" val="0">
                <dgm:choose name="Name8">
                  <dgm:if name="Name9" func="var" arg="dir" op="equ" val="norm">
                    <dgm:constrLst>
                      <dgm:constr type="l" for="ch" forName="Accent" refType="w" fact="0.4937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5494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if>
                  <dgm:else name="Name10">
                    <dgm:constrLst>
                      <dgm:constr type="l" for="ch" forName="Accent" refType="w" fact="0"/>
                      <dgm:constr type="t" for="ch" forName="Accent" refType="h" fact="0"/>
                      <dgm:constr type="h" for="ch" forName="Accent" refType="w" refFor="ch" refForName="Accent"/>
                      <dgm:constr type="w" for="ch" forName="Accent" refType="w" fact="0.5063"/>
                      <dgm:constr type="l" for="ch" forName="Parent" refType="w" fact="0.0557"/>
                      <dgm:constr type="t" for="ch" forName="Parent" refType="h" fact="0.11"/>
                      <dgm:constr type="h" for="ch" forName="Parent" refType="w" refFor="ch" refForName="Parent"/>
                      <dgm:constr type="w" for="ch" forName="Parent" refType="w" fact="0.3949"/>
                      <dgm:constr type="l" for="ch" forName="Image" refType="w" fact="0.3773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6227"/>
                    </dgm:constrLst>
                  </dgm:else>
                </dgm:choose>
              </dgm:if>
              <dgm:else name="Name11">
                <dgm:choose name="Name12">
                  <dgm:if name="Name13" func="var" arg="dir" op="equ" val="norm">
                    <dgm:choose name="Name14">
                      <dgm:if name="Name15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16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if>
                  <dgm:else name="Name17">
                    <dgm:choose name="Name18">
                      <dgm:if name="Name19" axis="self" ptType="node" func="posOdd" op="equ" val="1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r" for="ch" forName="Image" refType="w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l" for="ch" forName="Space" refType="w" fact="0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if>
                      <dgm:else name="Name20">
                        <dgm:constrLst>
                          <dgm:constr type="l" for="ch" forName="Accent" refType="w" fact="0.3305"/>
                          <dgm:constr type="t" for="ch" forName="Accent" refType="w" fact="0"/>
                          <dgm:constr type="h" for="ch" forName="Accent" refType="w" refFor="ch" refForName="Accent"/>
                          <dgm:constr type="w" for="ch" forName="Accent" refType="w" fact="0.339"/>
                          <dgm:constr type="l" for="ch" forName="Parent" refType="w" fact="0.3678"/>
                          <dgm:constr type="t" for="ch" forName="Parent" refType="w" fact="0.0373"/>
                          <dgm:constr type="h" for="ch" forName="Parent" refType="w" refFor="ch" refForName="Parent"/>
                          <dgm:constr type="w" for="ch" forName="Parent" refType="w" fact="0.2644"/>
                          <dgm:constr type="l" for="ch" forName="Image" refType="w" fact="0"/>
                          <dgm:constr type="t" for="ch" forName="Image" refType="h" fact="0.035"/>
                          <dgm:constr type="h" for="ch" forName="Image" refType="h" fact="0.93"/>
                          <dgm:constr type="w" for="ch" forName="Image" refType="w" fact="0.4169"/>
                          <dgm:constr type="r" for="ch" forName="Space" refType="w"/>
                          <dgm:constr type="t" for="ch" forName="Space" refType="h" fact="0"/>
                          <dgm:constr type="h" for="ch" forName="Space" refType="h"/>
                          <dgm:constr type="w" for="ch" forName="Space" refType="w" fact="0.3305"/>
                        </dgm:constrLst>
                      </dgm:else>
                    </dgm:choose>
                  </dgm:else>
                </dgm:choose>
              </dgm:else>
            </dgm:choose>
          </dgm:if>
          <dgm:else name="Name21">
            <dgm:choose name="Name22">
              <dgm:if name="Name23" func="var" arg="dir" op="equ" val="norm">
                <dgm:choose name="Name24">
                  <dgm:if name="Name25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26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if>
              <dgm:else name="Name27">
                <dgm:choose name="Name28">
                  <dgm:if name="Name29" axis="self" ptType="node" func="posOdd" op="equ" val="1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r" for="ch" forName="Image" refType="w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l" for="ch" forName="Space" refType="w" fact="0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if>
                  <dgm:else name="Name30">
                    <dgm:constrLst>
                      <dgm:constr type="l" for="ch" forName="Accent" refType="w" fact="0.3305"/>
                      <dgm:constr type="t" for="ch" forName="Accent" refType="w" fact="0"/>
                      <dgm:constr type="h" for="ch" forName="Accent" refType="w" refFor="ch" refForName="Accent"/>
                      <dgm:constr type="w" for="ch" forName="Accent" refType="w" fact="0.339"/>
                      <dgm:constr type="l" for="ch" forName="Parent" refType="w" fact="0.3678"/>
                      <dgm:constr type="t" for="ch" forName="Parent" refType="w" fact="0.0373"/>
                      <dgm:constr type="h" for="ch" forName="Parent" refType="w" refFor="ch" refForName="Parent"/>
                      <dgm:constr type="w" for="ch" forName="Parent" refType="w" fact="0.2644"/>
                      <dgm:constr type="l" for="ch" forName="Image" refType="w" fact="0"/>
                      <dgm:constr type="t" for="ch" forName="Image" refType="h" fact="0.035"/>
                      <dgm:constr type="h" for="ch" forName="Image" refType="h" fact="0.93"/>
                      <dgm:constr type="w" for="ch" forName="Image" refType="w" fact="0.4169"/>
                      <dgm:constr type="r" for="ch" forName="Space" refType="w"/>
                      <dgm:constr type="t" for="ch" forName="Space" refType="h" fact="0"/>
                      <dgm:constr type="h" for="ch" forName="Space" refType="h"/>
                      <dgm:constr type="w" for="ch" forName="Space" refType="w" fact="0.3305"/>
                    </dgm:constrLst>
                  </dgm:else>
                </dgm:choose>
              </dgm:else>
            </dgm:choose>
          </dgm:else>
        </dgm:choose>
        <dgm:layoutNode name="Accent" styleLbl="alignNode1">
          <dgm:varLst>
            <dgm:chMax val="0"/>
            <dgm:chPref val="0"/>
          </dgm:varLst>
          <dgm:alg type="sp"/>
          <dgm:shape xmlns:r="http://schemas.openxmlformats.org/officeDocument/2006/relationships" type="donut" r:blip="">
            <dgm:adjLst>
              <dgm:adj idx="1" val="0.1101"/>
            </dgm:adjLst>
          </dgm:shape>
          <dgm:presOf/>
        </dgm:layoutNode>
        <dgm:layoutNode name="Image" styleLbl="bgImgPlace1">
          <dgm:varLst>
            <dgm:chMax val="0"/>
            <dgm:chPref val="0"/>
            <dgm:bulletEnabled val="1"/>
          </dgm:varLst>
          <dgm:alg type="sp"/>
          <dgm:shape xmlns:r="http://schemas.openxmlformats.org/officeDocument/2006/relationships" type="rect" r:blip="" blipPhldr="1">
            <dgm:adjLst/>
          </dgm:shape>
          <dgm:presOf/>
        </dgm:layoutNode>
        <dgm:layoutNode name="Parent" styleLbl="fgAccFollowNode1">
          <dgm:varLst>
            <dgm:chMax val="0"/>
            <dgm:chPref val="0"/>
            <dgm:bulletEnabled val="1"/>
          </dgm:varLst>
          <dgm:alg type="tx">
            <dgm:param type="txAnchorVertCh" val="mid"/>
          </dgm:alg>
          <dgm:shape xmlns:r="http://schemas.openxmlformats.org/officeDocument/2006/relationships" type="ellipse" r:blip="">
            <dgm:adjLst/>
          </dgm:shape>
          <dgm:presOf axis="desOrSelf" ptType="node"/>
          <dgm:constrLst>
            <dgm:constr type="lMarg" refType="primFontSz" fact="0"/>
            <dgm:constr type="rMarg" refType="primFontSz" fact="0"/>
            <dgm:constr type="tMarg" refType="primFontSz" fact="0"/>
            <dgm:constr type="bMarg" refType="primFontSz" fact="0"/>
          </dgm:constrLst>
          <dgm:ruleLst>
            <dgm:rule type="primFontSz" val="5" fact="NaN" max="NaN"/>
          </dgm:ruleLst>
        </dgm:layoutNode>
        <dgm:layoutNode name="Space">
          <dgm:varLst>
            <dgm:chMax val="0"/>
            <dgm:chPref val="0"/>
          </dgm:varLst>
          <dgm:alg type="sp"/>
          <dgm:shape xmlns:r="http://schemas.openxmlformats.org/officeDocument/2006/relationships" r:blip="">
            <dgm:adjLst/>
          </dgm:shape>
          <dgm:presOf/>
        </dgm:layoutNode>
      </dgm:layoutNode>
      <dgm:forEach name="Name31" axis="followSib" ptType="sibTrans" cnt="1">
        <dgm:layoutNode name="ConnectorComposite">
          <dgm:alg type="composite">
            <dgm:param type="ar" val=".4"/>
          </dgm:alg>
          <dgm:shape xmlns:r="http://schemas.openxmlformats.org/officeDocument/2006/relationships" r:blip="">
            <dgm:adjLst/>
          </dgm:shape>
          <dgm:constrLst>
            <dgm:constr type="l" for="ch" forName="TopSpacing" refType="w" fact="0"/>
            <dgm:constr type="t" for="ch" forName="TopSpacing" refType="h" fact="0"/>
            <dgm:constr type="h" for="ch" forName="TopSpacing" refType="h" fact="0.3"/>
            <dgm:constr type="w" for="ch" forName="TopSpacing" refType="w"/>
            <dgm:constr type="l" for="ch" forName="Connector" refType="w" fact="0"/>
            <dgm:constr type="t" for="ch" forName="Connector" refType="h" fact="0.3"/>
            <dgm:constr type="h" for="ch" forName="Connector" refType="h" fact="0.4"/>
            <dgm:constr type="w" for="ch" forName="Connector" refType="h" refFor="ch" refForName="Connector"/>
            <dgm:constr type="l" for="ch" forName="BottomSpacing" refType="w" fact="0"/>
            <dgm:constr type="t" for="ch" forName="BottomSpacing" refType="h" fact="0.7"/>
            <dgm:constr type="h" for="ch" forName="BottomSpacing" refType="h" fact="0.3"/>
            <dgm:constr type="w" for="ch" forName="BottomSpacing" refType="w"/>
          </dgm:constrLst>
          <dgm:layoutNode name="TopSpacing">
            <dgm:alg type="sp"/>
            <dgm:shape xmlns:r="http://schemas.openxmlformats.org/officeDocument/2006/relationships" r:blip="">
              <dgm:adjLst/>
            </dgm:shape>
          </dgm:layoutNode>
          <dgm:layoutNode name="Connector" styleLbl="alignNode1">
            <dgm:alg type="sp"/>
            <dgm:shape xmlns:r="http://schemas.openxmlformats.org/officeDocument/2006/relationships" type="flowChartConnector" r:blip="">
              <dgm:adjLst/>
            </dgm:shape>
            <dgm:presOf/>
          </dgm:layoutNode>
          <dgm:layoutNode name="BottomSpacing">
            <dgm:alg type="sp"/>
            <dgm:shape xmlns:r="http://schemas.openxmlformats.org/officeDocument/2006/relationships" r:blip="">
              <dgm:adjLst/>
            </dgm:shape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2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3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diagrams/quickStyle4.xml><?xml version="1.0" encoding="utf-8"?>
<dgm:styleDef xmlns:dgm="http://schemas.openxmlformats.org/drawingml/2006/diagram" xmlns:a="http://schemas.openxmlformats.org/drawingml/2006/main" uniqueId="urn:microsoft.com/office/officeart/2005/8/quickstyle/3d7">
  <dgm:title val=""/>
  <dgm:desc val=""/>
  <dgm:catLst>
    <dgm:cat type="3D" pri="11700"/>
  </dgm:catLst>
  <dgm:scene3d>
    <a:camera prst="perspectiveLeft" zoom="91000"/>
    <a:lightRig rig="threePt" dir="t">
      <a:rot lat="0" lon="0" rev="20640000"/>
    </a:lightRig>
  </dgm:scene3d>
  <dgm:styleLbl name="node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lnNod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vennNode1">
    <dgm:scene3d>
      <a:camera prst="orthographicFront"/>
      <a:lightRig rig="threePt" dir="t"/>
    </dgm:scene3d>
    <dgm:sp3d extrusionH="50600" prstMaterial="clear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1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1">
    <dgm:scene3d>
      <a:camera prst="orthographicFront"/>
      <a:lightRig rig="threePt" dir="t"/>
    </dgm:scene3d>
    <dgm:sp3d extrusionH="50600" prstMaterial="metal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node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fgImgPlace1">
    <dgm:scene3d>
      <a:camera prst="orthographicFront"/>
      <a:lightRig rig="threePt" dir="t"/>
    </dgm:scene3d>
    <dgm:sp3d z="572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 z="-211800" extrusionH="10600" prstMaterial="plastic">
      <a:bevelT w="101600" h="8600" prst="relaxedInset"/>
      <a:bevelB w="8600" h="8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fgSibTrans2D1">
    <dgm:scene3d>
      <a:camera prst="orthographicFront"/>
      <a:lightRig rig="threePt" dir="t"/>
    </dgm:scene3d>
    <dgm:sp3d z="106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bgSibTrans2D1">
    <dgm:scene3d>
      <a:camera prst="orthographicFront"/>
      <a:lightRig rig="threePt" dir="t"/>
    </dgm:scene3d>
    <dgm:sp3d z="-2118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2">
        <a:scrgbClr r="0" g="0" b="0"/>
      </a:effectRef>
      <a:fontRef idx="minor"/>
    </dgm:style>
  </dgm:styleLbl>
  <dgm:styleLbl name="sibTrans1D1">
    <dgm:scene3d>
      <a:camera prst="orthographicFront"/>
      <a:lightRig rig="threePt" dir="t"/>
    </dgm:scene3d>
    <dgm:sp3d z="-110000"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 z="10000"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1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2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3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asst4">
    <dgm:scene3d>
      <a:camera prst="orthographicFront"/>
      <a:lightRig rig="threePt" dir="t"/>
    </dgm:scene3d>
    <dgm:sp3d extrusionH="50600" prstMaterial="plastic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1">
        <a:scrgbClr r="0" g="0" b="0"/>
      </a:effectRef>
      <a:fontRef idx="minor">
        <a:schemeClr val="dk1"/>
      </a:fontRef>
    </dgm:style>
  </dgm:styleLbl>
  <dgm:styleLbl name="parChTrans2D1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2">
    <dgm:scene3d>
      <a:camera prst="orthographicFront"/>
      <a:lightRig rig="threePt" dir="t"/>
    </dgm:scene3d>
    <dgm:sp3d z="-110000">
      <a:bevelT w="40600" h="2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3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2D4">
    <dgm:scene3d>
      <a:camera prst="orthographicFront"/>
      <a:lightRig rig="threePt" dir="t"/>
    </dgm:scene3d>
    <dgm:sp3d z="-110000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parChTrans1D1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 z="-110000"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 extrusionH="50600">
      <a:bevelT w="101600" h="80600"/>
      <a:bevelB w="80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 extrusionH="50600">
      <a:bevelT w="101600" h="80600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 z="-161800" extrusionH="10600" prstMaterial="matte">
      <a:bevelT w="90600" h="18600" prst="softRound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 z="-161800" extrusionH="10600" contourW="3000">
      <a:bevelT w="48600" h="8600" prst="softRound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 extrusionH="50600" contourW="3000">
      <a:bevelT w="101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 z="-161800" extrusionH="10600" contourW="3000">
      <a:bevelT w="48600" h="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 z="57200" extrusionH="600" contourW="3000">
      <a:bevelT w="48600" h="18600" prst="relaxedInset"/>
      <a:bevelB w="48600" h="8600" prst="relaxedInset"/>
    </dgm:sp3d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 z="-161800" extrusionH="600" contourW="3000">
      <a:bevelT w="48600" h="18600" prst="relaxedInset"/>
      <a:bevelB w="48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 extrusionH="50600">
      <a:bevelT w="80600" h="80600" prst="relaxedInset"/>
      <a:bevelB w="80600" h="80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 z="-152400" prstMaterial="matte"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 z="57200" extrusionH="600" contourW="3000" prstMaterial="plastic">
      <a:bevelT w="80600" h="18600" prst="relaxedInset"/>
      <a:bevelB w="80600" h="8600" prst="relaxedInset"/>
    </dgm:sp3d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Title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3962399" y="1964267"/>
            <a:ext cx="7197726" cy="2421464"/>
          </a:xfrm>
        </p:spPr>
        <p:txBody>
          <a:bodyPr anchor="b">
            <a:normAutofit/>
          </a:bodyPr>
          <a:lstStyle>
            <a:lvl1pPr algn="r">
              <a:defRPr sz="4800">
                <a:effectLst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3962399" y="4385732"/>
            <a:ext cx="7197726" cy="1405467"/>
          </a:xfrm>
        </p:spPr>
        <p:txBody>
          <a:bodyPr anchor="t">
            <a:normAutofit/>
          </a:bodyPr>
          <a:lstStyle>
            <a:lvl1pPr marL="0" indent="0" algn="r">
              <a:buNone/>
              <a:defRPr sz="1800" cap="all">
                <a:solidFill>
                  <a:schemeClr val="tx1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8932558" y="5870575"/>
            <a:ext cx="1600200" cy="377825"/>
          </a:xfrm>
        </p:spPr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3962399" y="5870575"/>
            <a:ext cx="4893958" cy="377825"/>
          </a:xfrm>
        </p:spPr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10608958" y="5870575"/>
            <a:ext cx="551167" cy="377825"/>
          </a:xfrm>
        </p:spPr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308581"/>
            <a:ext cx="10131427" cy="1468800"/>
          </a:xfrm>
        </p:spPr>
        <p:txBody>
          <a:bodyPr anchor="b"/>
          <a:lstStyle>
            <a:lvl1pPr algn="l">
              <a:defRPr sz="4000" b="0" cap="all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7381"/>
            <a:ext cx="10131428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 cap="all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85802" y="2142067"/>
            <a:ext cx="4995334" cy="3649134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5821895" y="2142067"/>
            <a:ext cx="4995332" cy="3649133"/>
          </a:xfrm>
        </p:spPr>
        <p:txBody>
          <a:bodyPr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 hasCustomPrompt="1"/>
          </p:nvPr>
        </p:nvSpPr>
        <p:spPr>
          <a:xfrm>
            <a:off x="973670" y="2218267"/>
            <a:ext cx="4709054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85801" y="2870201"/>
            <a:ext cx="4996923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 hasCustomPrompt="1"/>
          </p:nvPr>
        </p:nvSpPr>
        <p:spPr>
          <a:xfrm>
            <a:off x="6096003" y="2226734"/>
            <a:ext cx="4722813" cy="576262"/>
          </a:xfrm>
        </p:spPr>
        <p:txBody>
          <a:bodyPr anchor="b">
            <a:noAutofit/>
          </a:bodyPr>
          <a:lstStyle>
            <a:lvl1pPr marL="0" indent="0">
              <a:buNone/>
              <a:defRPr sz="2800" b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5823483" y="2870201"/>
            <a:ext cx="4995334" cy="2920998"/>
          </a:xfrm>
        </p:spPr>
        <p:txBody>
          <a:bodyPr anchor="t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2074333"/>
            <a:ext cx="3680885" cy="1371600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648201" y="609601"/>
            <a:ext cx="6169026" cy="5181600"/>
          </a:xfrm>
        </p:spPr>
        <p:txBody>
          <a:bodyPr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3445933"/>
            <a:ext cx="3680885" cy="1828800"/>
          </a:xfrm>
        </p:spPr>
        <p:txBody>
          <a:bodyPr anchor="t">
            <a:normAutofit/>
          </a:bodyPr>
          <a:lstStyle>
            <a:lvl1pPr marL="0" indent="0">
              <a:buNone/>
              <a:defRPr sz="16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600200"/>
            <a:ext cx="6164653" cy="1371600"/>
          </a:xfrm>
        </p:spPr>
        <p:txBody>
          <a:bodyPr anchor="b">
            <a:normAutofit/>
          </a:bodyPr>
          <a:lstStyle>
            <a:lvl1pPr algn="l">
              <a:defRPr sz="28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4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536253" y="914400"/>
            <a:ext cx="3280974" cy="4572000"/>
          </a:xfrm>
          <a:prstGeom prst="roundRect">
            <a:avLst>
              <a:gd name="adj" fmla="val 42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2971800"/>
            <a:ext cx="6164653" cy="1828800"/>
          </a:xfrm>
        </p:spPr>
        <p:txBody>
          <a:bodyPr anchor="t"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mic 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4732865"/>
            <a:ext cx="10131427" cy="566738"/>
          </a:xfrm>
        </p:spPr>
        <p:txBody>
          <a:bodyPr anchor="b">
            <a:normAutofit/>
          </a:bodyPr>
          <a:lstStyle>
            <a:lvl1pPr algn="l">
              <a:defRPr sz="2400" b="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1371600" y="932112"/>
            <a:ext cx="8759827" cy="3164976"/>
          </a:xfrm>
          <a:prstGeom prst="roundRect">
            <a:avLst>
              <a:gd name="adj" fmla="val 4380"/>
            </a:avLst>
          </a:prstGeom>
          <a:ln w="50800" cap="sq" cmpd="dbl">
            <a:gradFill flip="none" rotWithShape="1">
              <a:gsLst>
                <a:gs pos="0">
                  <a:srgbClr val="FFFFFF"/>
                </a:gs>
                <a:gs pos="100000">
                  <a:schemeClr val="tx1">
                    <a:alpha val="0"/>
                  </a:schemeClr>
                </a:gs>
              </a:gsLst>
              <a:path path="circle">
                <a:fillToRect l="50000" t="50000" r="50000" b="50000"/>
              </a:path>
              <a:tileRect/>
            </a:gradFill>
            <a:miter lim="800000"/>
          </a:ln>
          <a:effectLst>
            <a:outerShdw blurRad="254000" algn="tl" rotWithShape="0">
              <a:srgbClr val="000000">
                <a:alpha val="43000"/>
              </a:srgbClr>
            </a:outerShdw>
          </a:effectLst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85800" y="5299603"/>
            <a:ext cx="10131427" cy="493712"/>
          </a:xfrm>
        </p:spPr>
        <p:txBody>
          <a:bodyPr anchor="t">
            <a:normAutofit/>
          </a:bodyPr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and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3124199"/>
          </a:xfrm>
        </p:spPr>
        <p:txBody>
          <a:bodyPr anchor="ctr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1097875" y="3352800"/>
            <a:ext cx="9339184" cy="381000"/>
          </a:xfrm>
        </p:spPr>
        <p:txBody>
          <a:bodyPr anchor="ctr"/>
          <a:lstStyle>
            <a:lvl1pPr marL="0" indent="0">
              <a:buFontTx/>
              <a:buNone/>
              <a:defRPr/>
            </a:lvl1pPr>
            <a:lvl2pPr marL="457200" indent="0">
              <a:buFontTx/>
              <a:buNone/>
              <a:defRPr/>
            </a:lvl2pPr>
            <a:lvl3pPr marL="914400" indent="0">
              <a:buFontTx/>
              <a:buNone/>
              <a:defRPr/>
            </a:lvl3pPr>
            <a:lvl4pPr marL="1371600" indent="0">
              <a:buFontTx/>
              <a:buNone/>
              <a:defRPr/>
            </a:lvl4pPr>
            <a:lvl5pPr marL="1828800" indent="0">
              <a:buFontTx/>
              <a:buNone/>
              <a:defRPr/>
            </a:lvl5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7465" y="4343400"/>
            <a:ext cx="10152367" cy="1447800"/>
          </a:xfrm>
        </p:spPr>
        <p:txBody>
          <a:bodyPr anchor="ctr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2" y="3308581"/>
            <a:ext cx="10131425" cy="1468800"/>
          </a:xfrm>
        </p:spPr>
        <p:txBody>
          <a:bodyPr anchor="b">
            <a:normAutofit/>
          </a:bodyPr>
          <a:lstStyle>
            <a:lvl1pPr algn="l">
              <a:defRPr sz="3200" b="0" cap="none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4777381"/>
            <a:ext cx="10131426" cy="860400"/>
          </a:xfrm>
        </p:spPr>
        <p:txBody>
          <a:bodyPr anchor="t">
            <a:normAutofit/>
          </a:bodyPr>
          <a:lstStyle>
            <a:lvl1pPr marL="0" indent="0" algn="l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ote Name Car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Picture 10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13" name="TextBox 12"/>
          <p:cNvSpPr txBox="1"/>
          <p:nvPr/>
        </p:nvSpPr>
        <p:spPr>
          <a:xfrm>
            <a:off x="10237867" y="2743200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”</a:t>
            </a:r>
          </a:p>
        </p:txBody>
      </p:sp>
      <p:sp>
        <p:nvSpPr>
          <p:cNvPr id="14" name="TextBox 13"/>
          <p:cNvSpPr txBox="1"/>
          <p:nvPr/>
        </p:nvSpPr>
        <p:spPr>
          <a:xfrm>
            <a:off x="488275" y="823337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 dirty="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6" name="Title 1"/>
          <p:cNvSpPr>
            <a:spLocks noGrp="1"/>
          </p:cNvSpPr>
          <p:nvPr>
            <p:ph type="title"/>
          </p:nvPr>
        </p:nvSpPr>
        <p:spPr>
          <a:xfrm>
            <a:off x="992267" y="609601"/>
            <a:ext cx="9550399" cy="2743199"/>
          </a:xfrm>
        </p:spPr>
        <p:txBody>
          <a:bodyPr anchor="ctr">
            <a:normAutofit/>
          </a:bodyPr>
          <a:lstStyle>
            <a:lvl1pPr algn="l">
              <a:defRPr sz="3200" b="0" cap="none">
                <a:solidFill>
                  <a:schemeClr val="tx1"/>
                </a:solidFill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0" y="3886200"/>
            <a:ext cx="10135436" cy="8890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4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799" y="4775200"/>
            <a:ext cx="10135436" cy="10160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rue or Fals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609601"/>
            <a:ext cx="10131427" cy="274319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en-US" b="0" dirty="0"/>
            </a:lvl1pPr>
          </a:lstStyle>
          <a:p>
            <a:pPr marL="0" lvl="0"/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10" name="Text Placeholder 9"/>
          <p:cNvSpPr>
            <a:spLocks noGrp="1"/>
          </p:cNvSpPr>
          <p:nvPr>
            <p:ph type="body" sz="quarter" idx="13"/>
          </p:nvPr>
        </p:nvSpPr>
        <p:spPr>
          <a:xfrm>
            <a:off x="685801" y="3505200"/>
            <a:ext cx="10131428" cy="838200"/>
          </a:xfrm>
        </p:spPr>
        <p:txBody>
          <a:bodyPr vert="horz" lIns="91440" tIns="45720" rIns="91440" bIns="45720" rtlCol="0" anchor="b">
            <a:normAutofit/>
          </a:bodyPr>
          <a:lstStyle>
            <a:lvl1pPr>
              <a:buNone/>
              <a:defRPr lang="en-US" sz="2800" b="0" cap="none" dirty="0">
                <a:ln w="3175" cmpd="sng">
                  <a:noFill/>
                </a:ln>
                <a:solidFill>
                  <a:schemeClr val="tx1"/>
                </a:solidFill>
                <a:effectLst/>
              </a:defRPr>
            </a:lvl1pPr>
          </a:lstStyle>
          <a:p>
            <a:pPr marL="0" lvl="0">
              <a:spcBef>
                <a:spcPct val="0"/>
              </a:spcBef>
              <a:buNone/>
            </a:pPr>
            <a:r>
              <a:rPr lang="en-US" smtClean="0"/>
              <a:t>Click to edit Master text styles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0" y="4343400"/>
            <a:ext cx="10131428" cy="1447800"/>
          </a:xfrm>
        </p:spPr>
        <p:txBody>
          <a:bodyPr anchor="t">
            <a:normAutofit/>
          </a:bodyPr>
          <a:lstStyle>
            <a:lvl1pPr marL="0" indent="0" algn="l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8" name="Title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Celestia-R1---OverlayContentHD.png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8825" cy="6856214"/>
          </a:xfrm>
          <a:prstGeom prst="rect">
            <a:avLst/>
          </a:prstGeom>
        </p:spPr>
      </p:pic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658675" y="609599"/>
            <a:ext cx="2158552" cy="5181601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85800" y="609600"/>
            <a:ext cx="7832116" cy="5181600"/>
          </a:xfrm>
        </p:spPr>
        <p:txBody>
          <a:bodyPr vert="eaVert" anchor="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85801" y="609600"/>
            <a:ext cx="10131425" cy="1456267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85801" y="2142067"/>
            <a:ext cx="10131425" cy="364913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589660" y="5870575"/>
            <a:ext cx="1600200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B61BEF0D-F0BB-DE4B-95CE-6DB70DBA9567}" type="datetimeFigureOut">
              <a:rPr lang="en-US" dirty="0"/>
              <a:pPr/>
              <a:t>3/20/2013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685800" y="5870575"/>
            <a:ext cx="7827659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66060" y="5870575"/>
            <a:ext cx="551167" cy="3778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 b="0" i="0">
                <a:solidFill>
                  <a:schemeClr val="tx1"/>
                </a:solidFill>
                <a:effectLst/>
                <a:latin typeface="+mn-lt"/>
              </a:defRPr>
            </a:lvl1pPr>
          </a:lstStyle>
          <a:p>
            <a:fld id="{D57F1E4F-1CFF-5643-939E-217C01CDF565}" type="slidenum">
              <a:rPr lang="en-US" dirty="0"/>
              <a:pPr/>
              <a:t>‹#›</a:t>
            </a:fld>
            <a:endParaRPr lang="en-US" dirty="0"/>
          </a:p>
        </p:txBody>
      </p:sp>
    </p:spTree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60" r:id="rId9"/>
    <p:sldLayoutId id="2147483657" r:id="rId10"/>
    <p:sldLayoutId id="2147483663" r:id="rId11"/>
    <p:sldLayoutId id="2147483664" r:id="rId12"/>
    <p:sldLayoutId id="2147483665" r:id="rId13"/>
    <p:sldLayoutId id="2147483666" r:id="rId14"/>
    <p:sldLayoutId id="2147483667" r:id="rId15"/>
    <p:sldLayoutId id="2147483658" r:id="rId16"/>
    <p:sldLayoutId id="2147483659" r:id="rId17"/>
  </p:sldLayoutIdLst>
  <p:txStyles>
    <p:titleStyle>
      <a:lvl1pPr algn="l" defTabSz="457200" rtl="0" eaLnBrk="1" latinLnBrk="0" hangingPunct="1">
        <a:spcBef>
          <a:spcPct val="0"/>
        </a:spcBef>
        <a:buNone/>
        <a:defRPr sz="3600" kern="1200" cap="all">
          <a:ln w="3175" cmpd="sng">
            <a:noFill/>
          </a:ln>
          <a:solidFill>
            <a:schemeClr val="tx1"/>
          </a:solidFill>
          <a:effectLst/>
          <a:latin typeface="+mj-lt"/>
          <a:ea typeface="+mj-ea"/>
          <a:cs typeface="+mj-cs"/>
        </a:defRPr>
      </a:lvl1pPr>
      <a:lvl2pPr eaLnBrk="1" hangingPunct="1">
        <a:defRPr>
          <a:solidFill>
            <a:schemeClr val="tx2"/>
          </a:solidFill>
        </a:defRPr>
      </a:lvl2pPr>
      <a:lvl3pPr eaLnBrk="1" hangingPunct="1">
        <a:defRPr>
          <a:solidFill>
            <a:schemeClr val="tx2"/>
          </a:solidFill>
        </a:defRPr>
      </a:lvl3pPr>
      <a:lvl4pPr eaLnBrk="1" hangingPunct="1">
        <a:defRPr>
          <a:solidFill>
            <a:schemeClr val="tx2"/>
          </a:solidFill>
        </a:defRPr>
      </a:lvl4pPr>
      <a:lvl5pPr eaLnBrk="1" hangingPunct="1">
        <a:defRPr>
          <a:solidFill>
            <a:schemeClr val="tx2"/>
          </a:solidFill>
        </a:defRPr>
      </a:lvl5pPr>
      <a:lvl6pPr eaLnBrk="1" hangingPunct="1">
        <a:defRPr>
          <a:solidFill>
            <a:schemeClr val="tx2"/>
          </a:solidFill>
        </a:defRPr>
      </a:lvl6pPr>
      <a:lvl7pPr eaLnBrk="1" hangingPunct="1">
        <a:defRPr>
          <a:solidFill>
            <a:schemeClr val="tx2"/>
          </a:solidFill>
        </a:defRPr>
      </a:lvl7pPr>
      <a:lvl8pPr eaLnBrk="1" hangingPunct="1">
        <a:defRPr>
          <a:solidFill>
            <a:schemeClr val="tx2"/>
          </a:solidFill>
        </a:defRPr>
      </a:lvl8pPr>
      <a:lvl9pPr eaLnBrk="1" hangingPunct="1">
        <a:defRPr>
          <a:solidFill>
            <a:schemeClr val="tx2"/>
          </a:solidFill>
        </a:defRPr>
      </a:lvl9pPr>
    </p:titleStyle>
    <p:bodyStyle>
      <a:lvl1pPr marL="2857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8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6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00150" indent="-2857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4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5430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000250" indent="-17145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ts val="0"/>
        </a:spcBef>
        <a:spcAft>
          <a:spcPts val="1000"/>
        </a:spcAft>
        <a:buClr>
          <a:schemeClr val="tx1"/>
        </a:buClr>
        <a:buSzPct val="100000"/>
        <a:buFont typeface="Arial"/>
        <a:buChar char="•"/>
        <a:defRPr sz="1200" kern="1200" cap="none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gif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gif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image" Target="../media/image6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.jpeg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gi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gif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jpeg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jpeg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gif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jpeg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eg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2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jpeg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8" Type="http://schemas.openxmlformats.org/officeDocument/2006/relationships/diagramLayout" Target="../diagrams/layout2.xml"/><Relationship Id="rId13" Type="http://schemas.openxmlformats.org/officeDocument/2006/relationships/diagramLayout" Target="../diagrams/layout3.xml"/><Relationship Id="rId3" Type="http://schemas.openxmlformats.org/officeDocument/2006/relationships/diagramLayout" Target="../diagrams/layout1.xml"/><Relationship Id="rId7" Type="http://schemas.openxmlformats.org/officeDocument/2006/relationships/diagramData" Target="../diagrams/data2.xml"/><Relationship Id="rId12" Type="http://schemas.openxmlformats.org/officeDocument/2006/relationships/diagramData" Target="../diagrams/data3.xml"/><Relationship Id="rId2" Type="http://schemas.openxmlformats.org/officeDocument/2006/relationships/diagramData" Target="../diagrams/data1.xml"/><Relationship Id="rId16" Type="http://schemas.microsoft.com/office/2007/relationships/diagramDrawing" Target="../diagrams/drawing3.xml"/><Relationship Id="rId1" Type="http://schemas.openxmlformats.org/officeDocument/2006/relationships/slideLayout" Target="../slideLayouts/slideLayout2.xml"/><Relationship Id="rId6" Type="http://schemas.microsoft.com/office/2007/relationships/diagramDrawing" Target="../diagrams/drawing1.xml"/><Relationship Id="rId11" Type="http://schemas.microsoft.com/office/2007/relationships/diagramDrawing" Target="../diagrams/drawing2.xml"/><Relationship Id="rId5" Type="http://schemas.openxmlformats.org/officeDocument/2006/relationships/diagramColors" Target="../diagrams/colors1.xml"/><Relationship Id="rId15" Type="http://schemas.openxmlformats.org/officeDocument/2006/relationships/diagramColors" Target="../diagrams/colors3.xml"/><Relationship Id="rId10" Type="http://schemas.openxmlformats.org/officeDocument/2006/relationships/diagramColors" Target="../diagrams/colors2.xml"/><Relationship Id="rId4" Type="http://schemas.openxmlformats.org/officeDocument/2006/relationships/diagramQuickStyle" Target="../diagrams/quickStyle1.xml"/><Relationship Id="rId9" Type="http://schemas.openxmlformats.org/officeDocument/2006/relationships/diagramQuickStyle" Target="../diagrams/quickStyle2.xml"/><Relationship Id="rId14" Type="http://schemas.openxmlformats.org/officeDocument/2006/relationships/diagramQuickStyle" Target="../diagrams/quickStyle3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jpeg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4.jpeg"/><Relationship Id="rId2" Type="http://schemas.openxmlformats.org/officeDocument/2006/relationships/image" Target="../media/image33.jpeg"/><Relationship Id="rId1" Type="http://schemas.openxmlformats.org/officeDocument/2006/relationships/slideLayout" Target="../slideLayouts/slideLayout2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image" Target="../media/image35.png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jpeg"/><Relationship Id="rId3" Type="http://schemas.openxmlformats.org/officeDocument/2006/relationships/image" Target="../media/image38.jpeg"/><Relationship Id="rId7" Type="http://schemas.openxmlformats.org/officeDocument/2006/relationships/image" Target="../media/image42.jpeg"/><Relationship Id="rId2" Type="http://schemas.openxmlformats.org/officeDocument/2006/relationships/image" Target="../media/image37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1.jpeg"/><Relationship Id="rId5" Type="http://schemas.openxmlformats.org/officeDocument/2006/relationships/image" Target="../media/image40.jpeg"/><Relationship Id="rId4" Type="http://schemas.openxmlformats.org/officeDocument/2006/relationships/image" Target="../media/image39.jpeg"/><Relationship Id="rId9" Type="http://schemas.openxmlformats.org/officeDocument/2006/relationships/image" Target="../media/image44.jpeg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5.gif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4.xml"/><Relationship Id="rId7" Type="http://schemas.microsoft.com/office/2007/relationships/diagramDrawing" Target="../diagrams/drawing4.xml"/><Relationship Id="rId2" Type="http://schemas.openxmlformats.org/officeDocument/2006/relationships/hyperlink" Target="3%20minute%20history%20of%20Psychology%20-%20VCE%20Psychology.avi" TargetMode="External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4.xml"/><Relationship Id="rId5" Type="http://schemas.openxmlformats.org/officeDocument/2006/relationships/diagramQuickStyle" Target="../diagrams/quickStyle4.xml"/><Relationship Id="rId4" Type="http://schemas.openxmlformats.org/officeDocument/2006/relationships/diagramLayout" Target="../diagrams/layout4.xml"/></Relationships>
</file>

<file path=ppt/slides/_rels/slide4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 flipV="1">
            <a:off x="1" y="4385731"/>
            <a:ext cx="12192000" cy="19120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methods </a:t>
            </a:r>
            <a:b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psychology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Presented by</a:t>
            </a:r>
          </a:p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Clinical psychologist </a:t>
            </a:r>
          </a:p>
          <a:p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sadaf</a:t>
            </a:r>
            <a:r>
              <a:rPr lang="en-US" sz="2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800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sajjad</a:t>
            </a:r>
            <a:endParaRPr lang="en-US" sz="2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" y="4262907"/>
            <a:ext cx="12192000" cy="122824"/>
          </a:xfrm>
          <a:prstGeom prst="rect">
            <a:avLst/>
          </a:prstGeom>
          <a:ln>
            <a:solidFill>
              <a:schemeClr val="bg2"/>
            </a:solidFill>
          </a:ln>
        </p:spPr>
        <p:style>
          <a:lnRef idx="1">
            <a:schemeClr val="accent3"/>
          </a:lnRef>
          <a:fillRef idx="3">
            <a:schemeClr val="accent3"/>
          </a:fillRef>
          <a:effectRef idx="2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26" name="Picture 2" descr="http://www.heliositsolutions.com/images/img_animation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72190" y="1438108"/>
            <a:ext cx="3328609" cy="4160762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84333172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2000"/>
    </mc:Choice>
    <mc:Fallback xmlns="">
      <p:transition spd="slow"/>
    </mc:Fallback>
  </mc:AlternateContent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ounded Rectangle 5"/>
          <p:cNvSpPr/>
          <p:nvPr/>
        </p:nvSpPr>
        <p:spPr>
          <a:xfrm>
            <a:off x="3722914" y="4010297"/>
            <a:ext cx="4088675" cy="2442754"/>
          </a:xfrm>
          <a:prstGeom prst="roundRect">
            <a:avLst/>
          </a:prstGeo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research?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532586" y="1545465"/>
            <a:ext cx="9284640" cy="4245735"/>
          </a:xfrm>
        </p:spPr>
        <p:txBody>
          <a:bodyPr/>
          <a:lstStyle/>
          <a:p>
            <a:pPr marL="0" indent="0"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means </a:t>
            </a:r>
          </a:p>
          <a:p>
            <a:pPr marL="0" indent="0">
              <a:buNone/>
            </a:pP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“Collecting information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about a particular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subject or to investigate “</a:t>
            </a:r>
          </a:p>
          <a:p>
            <a:pPr marL="0" indent="0" algn="just">
              <a:buNone/>
            </a:pP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It’s not just a trip to the library to pick up a stack of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books, </a:t>
            </a:r>
            <a:r>
              <a:rPr lang="en-US" sz="24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 picking the first five hits from a computer search. 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the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hunt </a:t>
            </a:r>
            <a:r>
              <a:rPr lang="en-US" sz="28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 </a:t>
            </a:r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truth</a:t>
            </a:r>
            <a:r>
              <a:rPr lang="en-US" sz="24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 smtClean="0"/>
          </a:p>
          <a:p>
            <a:endParaRPr lang="en-US" dirty="0"/>
          </a:p>
          <a:p>
            <a:endParaRPr lang="en-US" dirty="0" smtClean="0"/>
          </a:p>
          <a:p>
            <a:endParaRPr lang="en-US" dirty="0"/>
          </a:p>
        </p:txBody>
      </p:sp>
      <p:pic>
        <p:nvPicPr>
          <p:cNvPr id="2050" name="Picture 2" descr="http://blog.lib.umn.edu/biomdoc/access_services/detective_magnifying_glass_lg_nwm.gif"/>
          <p:cNvPicPr>
            <a:picLocks noChangeAspect="1" noChangeArrowheads="1" noCrop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19545" y="4031275"/>
            <a:ext cx="2416832" cy="2416832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38423114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17052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is about answering questions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1880810"/>
            <a:ext cx="10131425" cy="5199259"/>
          </a:xfrm>
        </p:spPr>
        <p:txBody>
          <a:bodyPr>
            <a:normAutofit fontScale="92500" lnSpcReduction="20000"/>
          </a:bodyPr>
          <a:lstStyle/>
          <a:p>
            <a:pPr algn="just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Our mind asks questions and to answer this we do research to satisfy ourselves.</a:t>
            </a:r>
          </a:p>
          <a:p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here these questions come from?</a:t>
            </a:r>
          </a:p>
          <a:p>
            <a:pPr marL="914400" lvl="1" indent="-457200">
              <a:buClr>
                <a:srgbClr val="FFFF00"/>
              </a:buClr>
              <a:buFont typeface="+mj-lt"/>
              <a:buAutoNum type="arabicPeriod"/>
            </a:pPr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Personal experiences </a:t>
            </a:r>
          </a:p>
          <a:p>
            <a:pPr marL="457200" lvl="1" indent="0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e-g Newton’s experience</a:t>
            </a:r>
          </a:p>
          <a:p>
            <a:pPr marL="457200" lvl="1" indent="0">
              <a:buNone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Clr>
                <a:srgbClr val="FFFF00"/>
              </a:buClr>
              <a:buFont typeface="+mj-lt"/>
              <a:buAutoNum type="arabicPeriod" startAt="2"/>
            </a:pPr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Curiosity to know something</a:t>
            </a:r>
          </a:p>
          <a:p>
            <a:pPr marL="914400" lvl="2" indent="0">
              <a:buNone/>
            </a:pPr>
            <a:r>
              <a:rPr lang="en-U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Galileo’s observational astronomy</a:t>
            </a: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>
              <a:buClr>
                <a:srgbClr val="FFFF00"/>
              </a:buClr>
              <a:buFont typeface="+mj-lt"/>
              <a:buAutoNum type="arabicPeriod" startAt="3"/>
            </a:pPr>
            <a:r>
              <a:rPr lang="en-US" sz="26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Studying previous research</a:t>
            </a:r>
          </a:p>
          <a:p>
            <a:pPr marL="914400" lvl="2" indent="0">
              <a:buNone/>
            </a:pPr>
            <a:r>
              <a:rPr lang="en-U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e.g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Sound generation </a:t>
            </a:r>
          </a:p>
          <a:p>
            <a:pPr lvl="1"/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>
              <a:buNone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lvl="1"/>
            <a:endParaRPr lang="en-US" dirty="0" smtClean="0"/>
          </a:p>
          <a:p>
            <a:pPr marL="457200" lvl="1" indent="0">
              <a:buNone/>
            </a:pPr>
            <a:endParaRPr lang="en-US" dirty="0"/>
          </a:p>
        </p:txBody>
      </p:sp>
      <p:pic>
        <p:nvPicPr>
          <p:cNvPr id="1026" name="Picture 2" descr="http://t1.gstatic.com/images?q=tbn:ANd9GcTEWl5hl8phT9jav0lUuAQL-zqxqbjtuSfR8MCT-Tvkpr4TvA47q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168429" y="1967367"/>
            <a:ext cx="1988061" cy="1491046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28" name="Picture 4" descr="http://www.rpi.edu/dept/phys/Astro/ObsAstro/observationbanner2.jpg"/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180" t="9855" r="48455" b="15029"/>
          <a:stretch/>
        </p:blipFill>
        <p:spPr bwMode="auto">
          <a:xfrm>
            <a:off x="7412487" y="3624804"/>
            <a:ext cx="2319342" cy="1244821"/>
          </a:xfrm>
          <a:prstGeom prst="roundRect">
            <a:avLst>
              <a:gd name="adj" fmla="val 0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pic>
        <p:nvPicPr>
          <p:cNvPr id="1034" name="Picture 10" descr="http://t1.gstatic.com/images?q=tbn:ANd9GcSItdHOo9qdBDCLTTShdzODmmo2rQeq9DCbVNDtCJsK9YOg_QxbFw"/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10924"/>
          <a:stretch/>
        </p:blipFill>
        <p:spPr bwMode="auto">
          <a:xfrm>
            <a:off x="5994938" y="5036016"/>
            <a:ext cx="2010482" cy="139054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53185231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Psychological research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940158" y="1871611"/>
            <a:ext cx="9877068" cy="3649133"/>
          </a:xfrm>
        </p:spPr>
        <p:txBody>
          <a:bodyPr/>
          <a:lstStyle/>
          <a:p>
            <a:pPr marL="0" indent="0" algn="just"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Psychological research refers to research conducted by psychologists. Psychologists employ a wide range of methods in order to research 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analyze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experiences' and </a:t>
            </a:r>
            <a:r>
              <a:rPr lang="en-US" sz="2400" b="1" dirty="0" err="1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behaviour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individuals or groups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 smtClean="0"/>
          </a:p>
          <a:p>
            <a:pPr marL="0" indent="0">
              <a:buNone/>
            </a:pPr>
            <a:endParaRPr lang="en-US" dirty="0"/>
          </a:p>
          <a:p>
            <a:pPr marL="0" indent="0">
              <a:buNone/>
            </a:pPr>
            <a:endParaRPr lang="en-US" dirty="0"/>
          </a:p>
        </p:txBody>
      </p:sp>
      <p:pic>
        <p:nvPicPr>
          <p:cNvPr id="1026" name="Picture 2" descr="http://t3.gstatic.com/images?q=tbn:ANd9GcQYc1eh5O_v1Z-Sf68aESPCt3qSODyWMFvDoX6c5GCVJPSVdyAloQ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958"/>
          <a:stretch/>
        </p:blipFill>
        <p:spPr bwMode="auto">
          <a:xfrm>
            <a:off x="3496614" y="3327878"/>
            <a:ext cx="4764155" cy="2853981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197559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0" y="398291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 methods in psychology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1687132" y="1854558"/>
            <a:ext cx="2588654" cy="133940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Descriptive research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6" name="Rectangle 5"/>
          <p:cNvSpPr/>
          <p:nvPr/>
        </p:nvSpPr>
        <p:spPr>
          <a:xfrm>
            <a:off x="1687132" y="3430848"/>
            <a:ext cx="2588654" cy="1339402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Experimental research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1687132" y="5007139"/>
            <a:ext cx="2588654" cy="133940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3200" b="1" dirty="0" smtClean="0">
                <a:solidFill>
                  <a:schemeClr val="bg1"/>
                </a:solidFill>
              </a:rPr>
              <a:t>Correlational research</a:t>
            </a:r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8" name="Right Brace 7"/>
          <p:cNvSpPr/>
          <p:nvPr/>
        </p:nvSpPr>
        <p:spPr>
          <a:xfrm>
            <a:off x="4736205" y="1893194"/>
            <a:ext cx="1081825" cy="1262129"/>
          </a:xfrm>
          <a:prstGeom prst="righ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" name="Right Brace 8"/>
          <p:cNvSpPr/>
          <p:nvPr/>
        </p:nvSpPr>
        <p:spPr>
          <a:xfrm>
            <a:off x="4796330" y="3466742"/>
            <a:ext cx="1081825" cy="2699496"/>
          </a:xfrm>
          <a:prstGeom prst="rightBrace">
            <a:avLst/>
          </a:prstGeom>
          <a:ln/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TextBox 9"/>
          <p:cNvSpPr txBox="1"/>
          <p:nvPr/>
        </p:nvSpPr>
        <p:spPr>
          <a:xfrm>
            <a:off x="6145415" y="2184353"/>
            <a:ext cx="5084962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Simply gathers information and gives detailed description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6145415" y="4545474"/>
            <a:ext cx="5522844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Investigates specific variables (attributes)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56839303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6518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RESEARCH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803625"/>
            <a:ext cx="8406077" cy="4851161"/>
          </a:xfrm>
        </p:spPr>
        <p:txBody>
          <a:bodyPr>
            <a:normAutofit/>
          </a:bodyPr>
          <a:lstStyle/>
          <a:p>
            <a:pPr marL="0" lvl="1" indent="0" algn="just">
              <a:buNone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Descriptive research methods </a:t>
            </a:r>
            <a:r>
              <a:rPr lang="en-US" sz="2200" b="1" i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describe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situations.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type describes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and characteristics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particular phenomenon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being studied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data description is factual, accurate and systematic but the research cannot describe what caused a situation.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description is used for frequencies, averages and other statistical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calculations.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goal is to portray what already exists in a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group. </a:t>
            </a:r>
          </a:p>
          <a:p>
            <a:pPr marL="0" lvl="1" indent="0" algn="just">
              <a:buNone/>
            </a:pP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For-example:</a:t>
            </a:r>
          </a:p>
          <a:p>
            <a:pPr marL="0" lvl="1" indent="0" algn="just"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opinion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poll to find which political candidate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 algn="just"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people plan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vote for in an upcoming election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None/>
            </a:pPr>
            <a:endParaRPr lang="en-US" dirty="0"/>
          </a:p>
        </p:txBody>
      </p:sp>
      <p:pic>
        <p:nvPicPr>
          <p:cNvPr id="1026" name="Picture 2" descr="http://sites.psu.edu/reshmablog/files/2012/11/voting_booth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48978" y="2175502"/>
            <a:ext cx="2936988" cy="3605322"/>
          </a:xfrm>
          <a:prstGeom prst="rect">
            <a:avLst/>
          </a:prstGeom>
          <a:solidFill>
            <a:srgbClr val="FFFFFF">
              <a:shade val="85000"/>
            </a:srgbClr>
          </a:solidFill>
          <a:ln w="190500" cap="rnd">
            <a:solidFill>
              <a:srgbClr val="FFFFFF"/>
            </a:solidFill>
          </a:ln>
          <a:effectLst>
            <a:glow rad="139700">
              <a:schemeClr val="accent2">
                <a:satMod val="175000"/>
                <a:alpha val="40000"/>
              </a:schemeClr>
            </a:glow>
            <a:innerShdw blurRad="114300">
              <a:prstClr val="black"/>
            </a:innerShdw>
            <a:reflection blurRad="6350" stA="52000" endA="300" endPos="35000" dir="5400000" sy="-100000" algn="bl" rotWithShape="0"/>
          </a:effectLst>
          <a:scene3d>
            <a:camera prst="perspectiveContrastingLeftFacing">
              <a:rot lat="540000" lon="2100000" rev="0"/>
            </a:camera>
            <a:lightRig rig="soft" dir="t"/>
          </a:scene3d>
          <a:sp3d contourW="12700" prstMaterial="matte">
            <a:bevelT w="63500" h="508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54023639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DESCRIPTIVE RESEARCH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803625"/>
            <a:ext cx="8406077" cy="4851161"/>
          </a:xfrm>
        </p:spPr>
        <p:txBody>
          <a:bodyPr>
            <a:normAutofit/>
          </a:bodyPr>
          <a:lstStyle/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Font typeface="Arial"/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four types of descriptive research methods in psychology: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Naturalistic observation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observation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studies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Surveys and interview </a:t>
            </a:r>
          </a:p>
          <a:p>
            <a:pPr marL="0" lvl="1" indent="0" algn="just">
              <a:buNone/>
            </a:pPr>
            <a:endParaRPr lang="en-US" sz="2200" dirty="0" smtClean="0"/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977554" y="111713"/>
            <a:ext cx="136062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4</a:t>
            </a:r>
            <a:endParaRPr lang="en-US" sz="1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12199942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0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NATURALISTIC OBSERVATION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90641" y="1831947"/>
            <a:ext cx="7706395" cy="4851161"/>
          </a:xfrm>
        </p:spPr>
        <p:txBody>
          <a:bodyPr>
            <a:normAutofit/>
          </a:bodyPr>
          <a:lstStyle/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Research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tool in which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subject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observed in its natural habitat without any manipulation by the observer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During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naturalistic observation researchers take great care to avoid interfering with the behavior they are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observing.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a great way to study behavior in </a:t>
            </a:r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"real settings"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to see behavior occur in its most natural state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30341" y="603296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315776" y="1968730"/>
            <a:ext cx="3376095" cy="420739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glow rad="228600">
              <a:schemeClr val="accent2">
                <a:satMod val="175000"/>
                <a:alpha val="40000"/>
              </a:schemeClr>
            </a:glow>
            <a:reflection blurRad="12700" stA="38000" endPos="28000" dist="5000" dir="5400000" sy="-100000" algn="bl" rotWithShape="0"/>
          </a:effectLst>
        </p:spPr>
      </p:pic>
    </p:spTree>
    <p:extLst>
      <p:ext uri="{BB962C8B-B14F-4D97-AF65-F5344CB8AC3E}">
        <p14:creationId xmlns:p14="http://schemas.microsoft.com/office/powerpoint/2010/main" val="40300600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NATURALISTIC OBSERVATION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1425532" y="1744562"/>
            <a:ext cx="7706395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Realistic view of how behavior occurs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Observer effect</a:t>
            </a: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Observer bias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Each naturalistic setting is unique</a:t>
            </a: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30341" y="603296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1026" name="Picture 2" descr="http://www.jamisbuck.org/presentations/rubyconf2011/images/bias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566852" y="1983895"/>
            <a:ext cx="4033593" cy="3416206"/>
          </a:xfrm>
          <a:prstGeom prst="rect">
            <a:avLst/>
          </a:prstGeom>
          <a:noFill/>
          <a:effectLst>
            <a:outerShdw blurRad="50800" dist="38100" dir="13500000" algn="br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5381597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/>
          <p:cNvSpPr/>
          <p:nvPr/>
        </p:nvSpPr>
        <p:spPr>
          <a:xfrm>
            <a:off x="0" y="899503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OBSERVATION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9638" y="1324961"/>
            <a:ext cx="6569567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Research tool that includes observing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individual (s) in a laboratory setting, paying close attention to his/her reaction or behavior. Which is not as good as observing them in their natural environment. 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This method allows more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“control”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than that of a naturalistic observation but limits reality.</a:t>
            </a:r>
          </a:p>
          <a:p>
            <a:pPr marL="457200" lvl="1" indent="0" algn="just">
              <a:buClr>
                <a:srgbClr val="FFFF00"/>
              </a:buClr>
              <a:buNone/>
            </a:pPr>
            <a:endParaRPr lang="en-US" dirty="0"/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27171" y="655595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pic>
        <p:nvPicPr>
          <p:cNvPr id="2050" name="Picture 2" descr="http://www.stjohnscollege.edu/media/images/SF/img_lg_7_students_labs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31915" y="2487967"/>
            <a:ext cx="4359432" cy="2882523"/>
          </a:xfrm>
          <a:prstGeom prst="rect">
            <a:avLst/>
          </a:prstGeom>
          <a:noFill/>
          <a:effectLst>
            <a:glow rad="228600">
              <a:schemeClr val="accent2">
                <a:satMod val="175000"/>
                <a:alpha val="40000"/>
              </a:schemeClr>
            </a:glo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160454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laboratory OBSERVATION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103972" y="1486562"/>
            <a:ext cx="8112749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marL="914400" lvl="2" indent="0" algn="just">
              <a:buClr>
                <a:srgbClr val="FFFF00"/>
              </a:buClr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researcher has some degree of control </a:t>
            </a:r>
            <a:r>
              <a:rPr lang="en-US" sz="24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 manageable</a:t>
            </a:r>
          </a:p>
          <a:p>
            <a:pPr marL="457200" lvl="1" indent="0" algn="just">
              <a:buClr>
                <a:srgbClr val="FFFF00"/>
              </a:buClr>
              <a:buFont typeface="Arial"/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Artificial setting may result in artificial behavior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Biased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not conclusive as to cause and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effect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has the option of being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non-participant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and the study itself may be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structured</a:t>
            </a:r>
            <a:endParaRPr lang="en-US" sz="2400" dirty="0"/>
          </a:p>
        </p:txBody>
      </p:sp>
      <p:pic>
        <p:nvPicPr>
          <p:cNvPr id="3082" name="Picture 10" descr="http://c1211.hizliresim.com/13/c/fuj63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23538" y="2395755"/>
            <a:ext cx="4559195" cy="3061020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9346646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STUDIES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Content Placeholder 2"/>
          <p:cNvSpPr txBox="1">
            <a:spLocks/>
          </p:cNvSpPr>
          <p:nvPr/>
        </p:nvSpPr>
        <p:spPr>
          <a:xfrm>
            <a:off x="-354345" y="1271521"/>
            <a:ext cx="8112749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914400" lvl="2" indent="0" algn="just">
              <a:buClr>
                <a:srgbClr val="FFFF00"/>
              </a:buClr>
              <a:buNone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studies are in-depth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investigation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single person, group, event or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community.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information is gathered by interacting with the information source involving observation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,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conversation or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psychological testing to provide a description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behavior.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involves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simply observing what happens to, or reconstructing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“the </a:t>
            </a:r>
            <a:r>
              <a:rPr lang="en-US" sz="24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history”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a single participant or group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individuals.</a:t>
            </a:r>
          </a:p>
        </p:txBody>
      </p:sp>
      <p:pic>
        <p:nvPicPr>
          <p:cNvPr id="1026" name="Picture 2" descr="http://image.shutterstock.com/display_pic_with_logo/163075/163075,1273499338,2/stock-vector-people-in-different-situations-52753486.jpg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5459"/>
          <a:stretch/>
        </p:blipFill>
        <p:spPr bwMode="auto">
          <a:xfrm>
            <a:off x="8224428" y="2227803"/>
            <a:ext cx="3707313" cy="3115477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139700">
              <a:schemeClr val="accent2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63980544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CASE STUDIES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341315" y="1615301"/>
            <a:ext cx="7706395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 of detail it provides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only way to get certain kind of information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Study things that are rare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Observer bias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Don't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know if the cases studied generalize to larger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May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not be representative of condition, event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; subject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misinterpretation by experimenter</a:t>
            </a: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280975" y="2651753"/>
            <a:ext cx="3309451" cy="3291848"/>
          </a:xfrm>
          <a:prstGeom prst="rect">
            <a:avLst/>
          </a:prstGeom>
          <a:effectLst>
            <a:glow rad="139700">
              <a:schemeClr val="accent3">
                <a:satMod val="175000"/>
                <a:alpha val="40000"/>
              </a:schemeClr>
            </a:glow>
          </a:effectLst>
        </p:spPr>
      </p:pic>
    </p:spTree>
    <p:extLst>
      <p:ext uri="{BB962C8B-B14F-4D97-AF65-F5344CB8AC3E}">
        <p14:creationId xmlns:p14="http://schemas.microsoft.com/office/powerpoint/2010/main" val="12939323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and interview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1881677"/>
            <a:ext cx="7250806" cy="5197287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Interview: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Interview is a conversation with a purpose. The interviewer in one-to-one conversation collects detailed personal information from individuals using oral questions.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Usually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 to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face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 different types of questions, from highly structured (surveys) to unstructured, participant-led (e.g. therapy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sessions)</a:t>
            </a: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Most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semi-structured, i.e. some questions are prepared in advance, but these are flexible and can be adapted to follow areas of interest</a:t>
            </a: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0.gstatic.com/images?q=tbn:ANd9GcRcJUZG2M0prWp8f8Y6uY6-hLMQZxBdhEfK1Ber9gb_WonFw1NurA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79867" y="2627884"/>
            <a:ext cx="4019825" cy="2819879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40863019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and interview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8" name="Content Placeholder 2"/>
          <p:cNvSpPr>
            <a:spLocks noGrp="1"/>
          </p:cNvSpPr>
          <p:nvPr>
            <p:ph idx="1"/>
          </p:nvPr>
        </p:nvSpPr>
        <p:spPr>
          <a:xfrm>
            <a:off x="0" y="1481365"/>
            <a:ext cx="7250806" cy="5197287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Survey: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Research tool that uses interviews and/or questionnaires to gather information about aptitudes, beliefs, experiences or behaviors of a large group.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survey may focus on factual information about individuals, or it might aim to collect the 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“opinions”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of the survey takers.</a:t>
            </a: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t1.gstatic.com/images?q=tbn:ANd9GcS0oYpjE7COo6ZSslGoVALloycACvmz1doMsAjAuXD3wm8BIV-R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05655" y="2460459"/>
            <a:ext cx="4526086" cy="302836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glow rad="228600">
              <a:schemeClr val="accent3">
                <a:satMod val="175000"/>
                <a:alpha val="40000"/>
              </a:schemeClr>
            </a:glow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7570120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and interview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 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629262" y="2888291"/>
            <a:ext cx="3095897" cy="1208251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 of the study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5099266" y="3150376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entire group of interest to researcher and to which they wish to generalize findings; a group from which a sample is chosen</a:t>
            </a:r>
          </a:p>
        </p:txBody>
      </p:sp>
      <p:sp>
        <p:nvSpPr>
          <p:cNvPr id="7" name="Rectangle 6"/>
          <p:cNvSpPr/>
          <p:nvPr/>
        </p:nvSpPr>
        <p:spPr>
          <a:xfrm>
            <a:off x="686489" y="1804816"/>
            <a:ext cx="10819021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method the research extracts a sample (representative/small group) out of a population to conduct a survey because too large population can not be studied.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Rectangle 10"/>
          <p:cNvSpPr/>
          <p:nvPr/>
        </p:nvSpPr>
        <p:spPr>
          <a:xfrm>
            <a:off x="5149252" y="4691045"/>
            <a:ext cx="6096000" cy="1200329"/>
          </a:xfrm>
          <a:prstGeom prst="rect">
            <a:avLst/>
          </a:prstGeom>
        </p:spPr>
        <p:txBody>
          <a:bodyPr>
            <a:spAutoFit/>
          </a:bodyPr>
          <a:lstStyle/>
          <a:p>
            <a:pPr algn="just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portion of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population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selected for study and from which generalizations are made about the population</a:t>
            </a:r>
          </a:p>
        </p:txBody>
      </p:sp>
      <p:sp>
        <p:nvSpPr>
          <p:cNvPr id="12" name="Rectangle 11"/>
          <p:cNvSpPr/>
          <p:nvPr/>
        </p:nvSpPr>
        <p:spPr>
          <a:xfrm>
            <a:off x="2569106" y="5068588"/>
            <a:ext cx="2353539" cy="1018203"/>
          </a:xfrm>
          <a:prstGeom prst="rect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 of the study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cxnSp>
        <p:nvCxnSpPr>
          <p:cNvPr id="22" name="Elbow Connector 21"/>
          <p:cNvCxnSpPr/>
          <p:nvPr/>
        </p:nvCxnSpPr>
        <p:spPr>
          <a:xfrm rot="16200000" flipH="1">
            <a:off x="2261335" y="4152713"/>
            <a:ext cx="972046" cy="859704"/>
          </a:xfrm>
          <a:prstGeom prst="bentConnector3">
            <a:avLst/>
          </a:prstGeom>
          <a:ln>
            <a:tailEnd type="triangle"/>
          </a:ln>
          <a:effectLst>
            <a:glow rad="139700">
              <a:schemeClr val="accent5">
                <a:satMod val="175000"/>
                <a:alpha val="40000"/>
              </a:schemeClr>
            </a:glow>
            <a:outerShdw blurRad="50800" dist="38100" dir="5400000" rotWithShape="0">
              <a:srgbClr val="000000">
                <a:alpha val="35000"/>
              </a:srgbClr>
            </a:outerShdw>
          </a:effectLst>
        </p:spPr>
        <p:style>
          <a:lnRef idx="3">
            <a:schemeClr val="dk1"/>
          </a:lnRef>
          <a:fillRef idx="0">
            <a:schemeClr val="dk1"/>
          </a:fillRef>
          <a:effectRef idx="2">
            <a:schemeClr val="dk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3559738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>
            <a:solidFill>
              <a:schemeClr val="tx1"/>
            </a:solidFill>
          </a:ln>
        </p:spPr>
        <p:style>
          <a:lnRef idx="3">
            <a:schemeClr val="lt1"/>
          </a:lnRef>
          <a:fillRef idx="1">
            <a:schemeClr val="accent4"/>
          </a:fillRef>
          <a:effectRef idx="1">
            <a:schemeClr val="accent4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060575" y="52762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Survey and </a:t>
            </a:r>
            <a:r>
              <a:rPr lang="en-US" b="1" dirty="0" err="1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ineterview</a:t>
            </a:r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 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6" name="Content Placeholder 2"/>
          <p:cNvSpPr txBox="1">
            <a:spLocks/>
          </p:cNvSpPr>
          <p:nvPr/>
        </p:nvSpPr>
        <p:spPr>
          <a:xfrm>
            <a:off x="1255155" y="132496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1255155" y="604487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4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9" name="Content Placeholder 2"/>
          <p:cNvSpPr>
            <a:spLocks noGrp="1"/>
          </p:cNvSpPr>
          <p:nvPr>
            <p:ph idx="1"/>
          </p:nvPr>
        </p:nvSpPr>
        <p:spPr>
          <a:xfrm>
            <a:off x="341315" y="1615301"/>
            <a:ext cx="7706395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Private information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 of data from large group of people</a:t>
            </a:r>
          </a:p>
          <a:p>
            <a:pPr marL="914400" lvl="2" indent="0" algn="just">
              <a:buClr>
                <a:srgbClr val="FFFF00"/>
              </a:buClr>
              <a:buNone/>
            </a:pP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Representative sample out of a population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Courtesy bias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Misremember things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Distort truth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Oval 4"/>
          <p:cNvSpPr/>
          <p:nvPr/>
        </p:nvSpPr>
        <p:spPr>
          <a:xfrm>
            <a:off x="8047710" y="2460459"/>
            <a:ext cx="3451538" cy="3309870"/>
          </a:xfrm>
          <a:prstGeom prst="ellipse">
            <a:avLst/>
          </a:prstGeom>
          <a:noFill/>
          <a:ln w="76200">
            <a:solidFill>
              <a:srgbClr val="92D050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TextBox 6"/>
          <p:cNvSpPr txBox="1"/>
          <p:nvPr/>
        </p:nvSpPr>
        <p:spPr>
          <a:xfrm>
            <a:off x="8798418" y="3117652"/>
            <a:ext cx="1830946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Population</a:t>
            </a:r>
            <a:endParaRPr lang="en-US" sz="2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Oval 10"/>
          <p:cNvSpPr/>
          <p:nvPr/>
        </p:nvSpPr>
        <p:spPr>
          <a:xfrm>
            <a:off x="9068348" y="3831075"/>
            <a:ext cx="1410261" cy="1287384"/>
          </a:xfrm>
          <a:prstGeom prst="ellipse">
            <a:avLst/>
          </a:prstGeom>
          <a:noFill/>
          <a:ln>
            <a:solidFill>
              <a:srgbClr val="00B0F0"/>
            </a:solidFill>
          </a:ln>
          <a:effectLst>
            <a:glow rad="101600">
              <a:schemeClr val="accent2">
                <a:satMod val="175000"/>
                <a:alpha val="40000"/>
              </a:schemeClr>
            </a:glo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9256971" y="4243934"/>
            <a:ext cx="183094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Sample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2708702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36100"/>
            <a:ext cx="12192000" cy="72480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6518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RESEARCH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42901" y="1803625"/>
            <a:ext cx="8406077" cy="4851161"/>
          </a:xfrm>
        </p:spPr>
        <p:txBody>
          <a:bodyPr>
            <a:normAutofit/>
          </a:bodyPr>
          <a:lstStyle/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None/>
            </a:pPr>
            <a:endParaRPr lang="en-US" dirty="0"/>
          </a:p>
        </p:txBody>
      </p:sp>
      <p:sp>
        <p:nvSpPr>
          <p:cNvPr id="5" name="Rectangle 4"/>
          <p:cNvSpPr/>
          <p:nvPr/>
        </p:nvSpPr>
        <p:spPr>
          <a:xfrm>
            <a:off x="502276" y="1952100"/>
            <a:ext cx="5872766" cy="415498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experiment is a study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cause and effect.  It differs from non-experimental methods in that it involves the deliberate manipulation of one variable, while trying to keep all other variables constant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algn="just"/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What is a variable actually?</a:t>
            </a:r>
          </a:p>
          <a:p>
            <a:pPr algn="just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variable is something that can be changed, such as a characteristic or value. Variables are generally used in psychology experiments to determine if changes to one thing result in changes to another.</a:t>
            </a:r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817753" y="1952100"/>
            <a:ext cx="5043689" cy="4225793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</p:spPr>
      </p:pic>
    </p:spTree>
    <p:extLst>
      <p:ext uri="{BB962C8B-B14F-4D97-AF65-F5344CB8AC3E}">
        <p14:creationId xmlns:p14="http://schemas.microsoft.com/office/powerpoint/2010/main" val="288154922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36100"/>
            <a:ext cx="12192000" cy="72480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6518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METHOD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4" name="Rectangle 3"/>
          <p:cNvSpPr/>
          <p:nvPr/>
        </p:nvSpPr>
        <p:spPr>
          <a:xfrm>
            <a:off x="6575479" y="3486431"/>
            <a:ext cx="2176529" cy="12621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Dependent variable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4322" y="1718719"/>
            <a:ext cx="58727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variables in experimental method: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2915058" y="3486431"/>
            <a:ext cx="2176529" cy="1262130"/>
          </a:xfrm>
          <a:prstGeom prst="rect">
            <a:avLst/>
          </a:prstGeom>
        </p:spPr>
        <p:style>
          <a:lnRef idx="3">
            <a:schemeClr val="lt1"/>
          </a:lnRef>
          <a:fillRef idx="1">
            <a:schemeClr val="accent2"/>
          </a:fillRef>
          <a:effectRef idx="1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Independent variable</a:t>
            </a:r>
            <a:endParaRPr lang="en-US" sz="24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1" name="Curved Down Arrow 10"/>
          <p:cNvSpPr/>
          <p:nvPr/>
        </p:nvSpPr>
        <p:spPr>
          <a:xfrm>
            <a:off x="3992659" y="2116328"/>
            <a:ext cx="3898176" cy="1370103"/>
          </a:xfrm>
          <a:prstGeom prst="curvedDownArrow">
            <a:avLst/>
          </a:prstGeom>
        </p:spPr>
        <p:style>
          <a:lnRef idx="0">
            <a:schemeClr val="accent6"/>
          </a:lnRef>
          <a:fillRef idx="3">
            <a:schemeClr val="accent6"/>
          </a:fillRef>
          <a:effectRef idx="3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724303" y="4748561"/>
            <a:ext cx="4533363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the input variable that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controlled and manipulated by the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experimenter to cause change in dependent variable.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3" name="Rectangle 12"/>
          <p:cNvSpPr/>
          <p:nvPr/>
        </p:nvSpPr>
        <p:spPr>
          <a:xfrm>
            <a:off x="6406370" y="4750373"/>
            <a:ext cx="4914765" cy="101566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the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output variable 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</a:t>
            </a:r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measured by the experimenter</a:t>
            </a:r>
            <a:r>
              <a:rPr lang="en-US" sz="20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It tells about the effect produced by independent variable on it. </a:t>
            </a:r>
            <a:endParaRPr lang="en-US" sz="20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4" name="TextBox 13"/>
          <p:cNvSpPr txBox="1"/>
          <p:nvPr/>
        </p:nvSpPr>
        <p:spPr>
          <a:xfrm>
            <a:off x="5091587" y="2316730"/>
            <a:ext cx="1627555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Causes change 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5" name="Rectangle 14"/>
          <p:cNvSpPr/>
          <p:nvPr/>
        </p:nvSpPr>
        <p:spPr>
          <a:xfrm>
            <a:off x="3782759" y="5986132"/>
            <a:ext cx="5872766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8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Cause and Effect Relationship</a:t>
            </a:r>
            <a:endParaRPr lang="en-US" sz="28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71471331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36100"/>
            <a:ext cx="12192000" cy="72480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6518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METHOD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94322" y="1718719"/>
            <a:ext cx="5872766" cy="43088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group:</a:t>
            </a:r>
            <a:endParaRPr lang="en-US" sz="2200" b="1" dirty="0">
              <a:solidFill>
                <a:srgbClr val="FFFF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Rectangle 11"/>
          <p:cNvSpPr/>
          <p:nvPr/>
        </p:nvSpPr>
        <p:spPr>
          <a:xfrm>
            <a:off x="685801" y="2292367"/>
            <a:ext cx="6337010" cy="36009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experiment,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is a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group of participants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that is exposed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to the independent variable or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treatment to find the output variable.</a:t>
            </a:r>
          </a:p>
          <a:p>
            <a:pPr algn="just"/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</a:t>
            </a:r>
          </a:p>
          <a:p>
            <a:pPr algn="just"/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We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want to investigate which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method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more successful at teaching children to read.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teaching method is the independent variable.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children's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reading ability depends on the teaching method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used that is the dependent variable. 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3.gstatic.com/images?q=tbn:ANd9GcQG-x1U223hmPEDl5ErOCv5rHw40J4BYo_3QCiKEgXLaMEGY52e-Q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483654" y="2477148"/>
            <a:ext cx="4268510" cy="31972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372327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36100"/>
            <a:ext cx="12192000" cy="724808"/>
          </a:xfrm>
          <a:prstGeom prst="rect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5"/>
          </a:lnRef>
          <a:fillRef idx="3">
            <a:schemeClr val="accent5"/>
          </a:fillRef>
          <a:effectRef idx="2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6518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EXPERIMENTAL METHOD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>
            <a:spLocks noGrp="1"/>
          </p:cNvSpPr>
          <p:nvPr>
            <p:ph idx="1"/>
          </p:nvPr>
        </p:nvSpPr>
        <p:spPr>
          <a:xfrm>
            <a:off x="0" y="1560908"/>
            <a:ext cx="7706395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Experiments are the only means by which cause and effect can be established.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It allows for precise control of variables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Experiments can be replicated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Experimenter effect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Artificiality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/>
              <a:t>Known response from the participant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1.bp.blogspot.com/_WhdjmFClT7k/TKZ4I_XVSlI/AAAAAAAAAAc/LDPSP_0_XDw/s1600/Cause+and+Effect.gif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637" t="6671" r="7053" b="16333"/>
          <a:stretch/>
        </p:blipFill>
        <p:spPr bwMode="auto">
          <a:xfrm>
            <a:off x="7443987" y="2991616"/>
            <a:ext cx="3992451" cy="261069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34180284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0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476518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CORRELATIONAL RESEARCH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-35661" y="1932785"/>
            <a:ext cx="7693516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Research tool that finds a relationship between two variables that are to be studied. It gives 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an indication of how one variable may predict another. </a:t>
            </a:r>
            <a:endParaRPr lang="en-US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finds the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 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”strength </a:t>
            </a:r>
            <a:r>
              <a:rPr lang="en-US" sz="23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of </a:t>
            </a:r>
            <a:r>
              <a:rPr lang="en-US" sz="23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relationship” 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between 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two variables.</a:t>
            </a:r>
            <a:endParaRPr lang="en-US" sz="23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0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For-example: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Self esteem </a:t>
            </a:r>
            <a:r>
              <a:rPr lang="en-US" sz="2400" b="1" dirty="0" err="1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Vs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Loneliness</a:t>
            </a:r>
          </a:p>
          <a:p>
            <a:pPr marL="457200" lvl="1" indent="0" algn="ctr">
              <a:buClr>
                <a:srgbClr val="FFFF00"/>
              </a:buClr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Are you lonely because you have a low self-esteem?</a:t>
            </a:r>
          </a:p>
          <a:p>
            <a:pPr marL="457200" lvl="1" indent="0" algn="ctr">
              <a:buClr>
                <a:srgbClr val="FFFF00"/>
              </a:buClr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OR</a:t>
            </a:r>
          </a:p>
          <a:p>
            <a:pPr marL="457200" lvl="1" indent="0" algn="ctr">
              <a:buClr>
                <a:srgbClr val="FFFF00"/>
              </a:buClr>
              <a:buNone/>
            </a:pP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You have low self-esteem because you are alone?</a:t>
            </a: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457200" lvl="1" indent="0" algn="just">
              <a:buClr>
                <a:srgbClr val="FFFF00"/>
              </a:buClr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4" name="Picture 2" descr="http://4.bp.blogspot.com/-LCU6z2GbF2I/TyOodF-ZLPI/AAAAAAAAB1E/F04EaoowO9Q/s1600/lonely_emo_10___by_skittleflavouredmind-d2z3up1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115257" y="1932785"/>
            <a:ext cx="3389356" cy="403908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257185419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522928" y="476517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Types of CORRELATION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65003" y="1440871"/>
            <a:ext cx="9421431" cy="485116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Font typeface="Arial"/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There are three types of descriptive research methods in psychology: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correlation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correlation</a:t>
            </a:r>
          </a:p>
          <a:p>
            <a:pPr marL="9144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</a:t>
            </a:r>
          </a:p>
          <a:p>
            <a:pPr marL="0" lvl="1" indent="0" algn="just">
              <a:buNone/>
            </a:pPr>
            <a:endParaRPr lang="en-US" sz="2200" dirty="0" smtClean="0"/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8" name="Rectangle 7"/>
          <p:cNvSpPr/>
          <p:nvPr/>
        </p:nvSpPr>
        <p:spPr>
          <a:xfrm>
            <a:off x="484691" y="235155"/>
            <a:ext cx="1360623" cy="1938992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120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3</a:t>
            </a:r>
            <a:endParaRPr lang="en-US" sz="12000" b="1" cap="none" spc="0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1295583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4000" tmFilter="0, 0; .2, .5; .8, .5; 1, 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2000" autoRev="1" fill="hold"/>
                                        <p:tgtEl>
                                          <p:spTgt spid="8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558673" y="3843660"/>
            <a:ext cx="4564244" cy="2343955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6" name="Rectangle 5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556" y="475326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Positive correlation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27310" y="1803625"/>
            <a:ext cx="9690944" cy="296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correlation both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variables increase or decrease at the same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time. </a:t>
            </a:r>
          </a:p>
          <a:p>
            <a:pPr marL="0" lvl="1" indent="0" algn="just">
              <a:buNone/>
            </a:pP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0" lvl="1" indent="0" algn="just"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For-example:</a:t>
            </a:r>
          </a:p>
          <a:p>
            <a:pPr marL="0" lvl="1" indent="0" algn="just">
              <a:buNone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30341" y="603296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1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grpSp>
        <p:nvGrpSpPr>
          <p:cNvPr id="15" name="Group 14"/>
          <p:cNvGrpSpPr/>
          <p:nvPr/>
        </p:nvGrpSpPr>
        <p:grpSpPr>
          <a:xfrm>
            <a:off x="817810" y="4186932"/>
            <a:ext cx="3899261" cy="1740110"/>
            <a:chOff x="1085729" y="4186932"/>
            <a:chExt cx="4345988" cy="2019127"/>
          </a:xfrm>
        </p:grpSpPr>
        <p:sp>
          <p:nvSpPr>
            <p:cNvPr id="3" name="Up Arrow 2"/>
            <p:cNvSpPr/>
            <p:nvPr/>
          </p:nvSpPr>
          <p:spPr>
            <a:xfrm>
              <a:off x="1769274" y="4186932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/>
            <p:cNvSpPr txBox="1"/>
            <p:nvPr/>
          </p:nvSpPr>
          <p:spPr>
            <a:xfrm>
              <a:off x="1085729" y="5358909"/>
              <a:ext cx="1788310" cy="707886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More studying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hours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2" name="TextBox 11"/>
            <p:cNvSpPr txBox="1"/>
            <p:nvPr/>
          </p:nvSpPr>
          <p:spPr>
            <a:xfrm>
              <a:off x="3048606" y="5384667"/>
              <a:ext cx="2383111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More Grade Point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Average (GPA)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4" name="Up Arrow 13"/>
            <p:cNvSpPr/>
            <p:nvPr/>
          </p:nvSpPr>
          <p:spPr>
            <a:xfrm>
              <a:off x="4064933" y="4212690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3" name="Rectangle 22"/>
          <p:cNvSpPr/>
          <p:nvPr/>
        </p:nvSpPr>
        <p:spPr>
          <a:xfrm>
            <a:off x="6918636" y="3843660"/>
            <a:ext cx="4564244" cy="2343955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24" name="Group 23"/>
          <p:cNvGrpSpPr/>
          <p:nvPr/>
        </p:nvGrpSpPr>
        <p:grpSpPr>
          <a:xfrm>
            <a:off x="7177773" y="4186932"/>
            <a:ext cx="3762686" cy="1740110"/>
            <a:chOff x="1085729" y="4186932"/>
            <a:chExt cx="4193767" cy="2019127"/>
          </a:xfrm>
        </p:grpSpPr>
        <p:sp>
          <p:nvSpPr>
            <p:cNvPr id="25" name="Up Arrow 24"/>
            <p:cNvSpPr/>
            <p:nvPr/>
          </p:nvSpPr>
          <p:spPr>
            <a:xfrm rot="10800000">
              <a:off x="1769274" y="4186932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6" name="TextBox 25"/>
            <p:cNvSpPr txBox="1"/>
            <p:nvPr/>
          </p:nvSpPr>
          <p:spPr>
            <a:xfrm>
              <a:off x="1085729" y="5358909"/>
              <a:ext cx="1840968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Less studying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hours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7" name="TextBox 26"/>
            <p:cNvSpPr txBox="1"/>
            <p:nvPr/>
          </p:nvSpPr>
          <p:spPr>
            <a:xfrm>
              <a:off x="3048607" y="5384667"/>
              <a:ext cx="2230889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Less Grade Point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Average (GPA)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8" name="Up Arrow 27"/>
            <p:cNvSpPr/>
            <p:nvPr/>
          </p:nvSpPr>
          <p:spPr>
            <a:xfrm rot="10800000">
              <a:off x="4064933" y="4212690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30" name="Rectangle 29"/>
          <p:cNvSpPr/>
          <p:nvPr/>
        </p:nvSpPr>
        <p:spPr>
          <a:xfrm>
            <a:off x="5484795" y="4488583"/>
            <a:ext cx="1042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806712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556" y="475326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NEGATIVE correlation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27310" y="1803625"/>
            <a:ext cx="9690944" cy="296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amount of one variable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increases and the other decreases.</a:t>
            </a:r>
          </a:p>
          <a:p>
            <a:pPr marL="0" lvl="1" indent="0" algn="just"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For-example:</a:t>
            </a:r>
          </a:p>
          <a:p>
            <a:pPr marL="0" lvl="1" indent="0" algn="just">
              <a:buNone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30341" y="603296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2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558673" y="3843660"/>
            <a:ext cx="4564244" cy="2343955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3" name="Group 12"/>
          <p:cNvGrpSpPr/>
          <p:nvPr/>
        </p:nvGrpSpPr>
        <p:grpSpPr>
          <a:xfrm>
            <a:off x="817810" y="4186932"/>
            <a:ext cx="3762683" cy="1740110"/>
            <a:chOff x="1085729" y="4186932"/>
            <a:chExt cx="4193764" cy="2019127"/>
          </a:xfrm>
        </p:grpSpPr>
        <p:sp>
          <p:nvSpPr>
            <p:cNvPr id="14" name="Up Arrow 13"/>
            <p:cNvSpPr/>
            <p:nvPr/>
          </p:nvSpPr>
          <p:spPr>
            <a:xfrm>
              <a:off x="1769274" y="4186932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5" name="TextBox 14"/>
            <p:cNvSpPr txBox="1"/>
            <p:nvPr/>
          </p:nvSpPr>
          <p:spPr>
            <a:xfrm>
              <a:off x="1085729" y="5358909"/>
              <a:ext cx="1835824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More playing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hours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6" name="TextBox 15"/>
            <p:cNvSpPr txBox="1"/>
            <p:nvPr/>
          </p:nvSpPr>
          <p:spPr>
            <a:xfrm>
              <a:off x="3048604" y="5384667"/>
              <a:ext cx="2230889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Less Grade Point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Average (GPA)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17" name="Up Arrow 16"/>
            <p:cNvSpPr/>
            <p:nvPr/>
          </p:nvSpPr>
          <p:spPr>
            <a:xfrm rot="10800000">
              <a:off x="4064933" y="4212690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8" name="Rectangle 17"/>
          <p:cNvSpPr/>
          <p:nvPr/>
        </p:nvSpPr>
        <p:spPr>
          <a:xfrm>
            <a:off x="6918636" y="3843660"/>
            <a:ext cx="4564244" cy="2343955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pSp>
        <p:nvGrpSpPr>
          <p:cNvPr id="19" name="Group 18"/>
          <p:cNvGrpSpPr/>
          <p:nvPr/>
        </p:nvGrpSpPr>
        <p:grpSpPr>
          <a:xfrm>
            <a:off x="7177773" y="4186932"/>
            <a:ext cx="3899261" cy="1740110"/>
            <a:chOff x="1085729" y="4186932"/>
            <a:chExt cx="4345989" cy="2019127"/>
          </a:xfrm>
        </p:grpSpPr>
        <p:sp>
          <p:nvSpPr>
            <p:cNvPr id="20" name="Up Arrow 19"/>
            <p:cNvSpPr/>
            <p:nvPr/>
          </p:nvSpPr>
          <p:spPr>
            <a:xfrm rot="10800000">
              <a:off x="1769274" y="4186932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1" name="TextBox 20"/>
            <p:cNvSpPr txBox="1"/>
            <p:nvPr/>
          </p:nvSpPr>
          <p:spPr>
            <a:xfrm>
              <a:off x="1085729" y="5358909"/>
              <a:ext cx="1683601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Less playing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hours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2" name="TextBox 21"/>
            <p:cNvSpPr txBox="1"/>
            <p:nvPr/>
          </p:nvSpPr>
          <p:spPr>
            <a:xfrm>
              <a:off x="3048607" y="5384667"/>
              <a:ext cx="2383111" cy="82139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More Grade Point </a:t>
              </a:r>
            </a:p>
            <a:p>
              <a:pPr algn="ctr"/>
              <a:r>
                <a:rPr lang="en-US" sz="2000" b="1" dirty="0" smtClean="0">
                  <a:solidFill>
                    <a:schemeClr val="bg1"/>
                  </a:solidFill>
                  <a:effectLst>
                    <a:outerShdw blurRad="38100" dist="38100" dir="2700000" algn="tl">
                      <a:srgbClr val="000000">
                        <a:alpha val="43137"/>
                      </a:srgbClr>
                    </a:outerShdw>
                  </a:effectLst>
                </a:rPr>
                <a:t>Average (GPA)</a:t>
              </a:r>
              <a:endPara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endParaRPr>
            </a:p>
          </p:txBody>
        </p:sp>
        <p:sp>
          <p:nvSpPr>
            <p:cNvPr id="23" name="Up Arrow 22"/>
            <p:cNvSpPr/>
            <p:nvPr/>
          </p:nvSpPr>
          <p:spPr>
            <a:xfrm>
              <a:off x="4064933" y="4212690"/>
              <a:ext cx="418564" cy="1171977"/>
            </a:xfrm>
            <a:prstGeom prst="upArrow">
              <a:avLst/>
            </a:prstGeom>
          </p:spPr>
          <p:style>
            <a:lnRef idx="0">
              <a:schemeClr val="accent5"/>
            </a:lnRef>
            <a:fillRef idx="3">
              <a:schemeClr val="accent5"/>
            </a:fillRef>
            <a:effectRef idx="3">
              <a:schemeClr val="accent5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24" name="Rectangle 23"/>
          <p:cNvSpPr/>
          <p:nvPr/>
        </p:nvSpPr>
        <p:spPr>
          <a:xfrm>
            <a:off x="5484795" y="4488583"/>
            <a:ext cx="1042273" cy="923330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5400" dirty="0" smtClean="0">
                <a:ln w="0"/>
                <a:effectLst>
                  <a:outerShdw blurRad="38100" dist="19050" dir="2700000" algn="tl" rotWithShape="0">
                    <a:schemeClr val="dk1">
                      <a:alpha val="40000"/>
                    </a:schemeClr>
                  </a:outerShdw>
                </a:effectLst>
              </a:rPr>
              <a:t>OR</a:t>
            </a:r>
            <a:endParaRPr lang="en-US" sz="5400" dirty="0">
              <a:ln w="0"/>
              <a:effectLst>
                <a:outerShdw blurRad="38100" dist="19050" dir="2700000" algn="tl" rotWithShape="0">
                  <a:schemeClr val="dk1">
                    <a:alpha val="4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396154605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8556" y="475326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 correlation</a:t>
            </a:r>
            <a:endParaRPr lang="en-US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7" name="Content Placeholder 2"/>
          <p:cNvSpPr txBox="1">
            <a:spLocks/>
          </p:cNvSpPr>
          <p:nvPr/>
        </p:nvSpPr>
        <p:spPr>
          <a:xfrm>
            <a:off x="1127310" y="1803625"/>
            <a:ext cx="9690944" cy="2969296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>
            <a:lvl1pPr marL="2857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8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1pPr>
            <a:lvl2pPr marL="7429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6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2pPr>
            <a:lvl3pPr marL="1200150" indent="-2857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4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3pPr>
            <a:lvl4pPr marL="15430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4pPr>
            <a:lvl5pPr marL="2000250" indent="-17145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5pPr>
            <a:lvl6pPr marL="25146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6pPr>
            <a:lvl7pPr marL="29718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7pPr>
            <a:lvl8pPr marL="34290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8pPr>
            <a:lvl9pPr marL="3886200" indent="-228600" algn="l" defTabSz="457200" rtl="0" eaLnBrk="1" latinLnBrk="0" hangingPunct="1">
              <a:spcBef>
                <a:spcPts val="0"/>
              </a:spcBef>
              <a:spcAft>
                <a:spcPts val="1000"/>
              </a:spcAft>
              <a:buClr>
                <a:schemeClr val="tx1"/>
              </a:buClr>
              <a:buSzPct val="100000"/>
              <a:buFont typeface="Arial"/>
              <a:buChar char="•"/>
              <a:defRPr sz="1200" kern="1200" cap="none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defRPr>
            </a:lvl9pPr>
          </a:lstStyle>
          <a:p>
            <a:pPr marL="0" lvl="1" indent="0" algn="just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 this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Indicates no relationship between the two variables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lvl="1" indent="0" algn="just">
              <a:buNone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For-example:</a:t>
            </a:r>
          </a:p>
          <a:p>
            <a:pPr marL="0" lvl="1" indent="0" algn="just">
              <a:buNone/>
            </a:pPr>
            <a:endParaRPr lang="en-US" dirty="0" smtClean="0"/>
          </a:p>
          <a:p>
            <a:pPr marL="457200" lvl="1" indent="0" algn="just">
              <a:buClr>
                <a:srgbClr val="FFFF00"/>
              </a:buClr>
              <a:buFont typeface="Arial"/>
              <a:buNone/>
            </a:pPr>
            <a:endParaRPr lang="en-US" dirty="0"/>
          </a:p>
        </p:txBody>
      </p:sp>
      <p:sp>
        <p:nvSpPr>
          <p:cNvPr id="9" name="Rectangle 8"/>
          <p:cNvSpPr/>
          <p:nvPr/>
        </p:nvSpPr>
        <p:spPr>
          <a:xfrm>
            <a:off x="1230341" y="603296"/>
            <a:ext cx="748215" cy="1200329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7200" b="1" dirty="0" smtClean="0">
                <a:ln w="13462">
                  <a:solidFill>
                    <a:schemeClr val="bg1"/>
                  </a:solidFill>
                  <a:prstDash val="solid"/>
                </a:ln>
                <a:solidFill>
                  <a:schemeClr val="tx1">
                    <a:lumMod val="85000"/>
                    <a:lumOff val="15000"/>
                  </a:schemeClr>
                </a:solidFill>
                <a:effectLst>
                  <a:outerShdw dist="38100" dir="2700000" algn="bl" rotWithShape="0">
                    <a:schemeClr val="accent5"/>
                  </a:outerShdw>
                </a:effectLst>
              </a:rPr>
              <a:t>3</a:t>
            </a:r>
            <a:endParaRPr lang="en-US" sz="7200" b="1" dirty="0">
              <a:ln w="13462">
                <a:solidFill>
                  <a:schemeClr val="bg1"/>
                </a:solidFill>
                <a:prstDash val="solid"/>
              </a:ln>
              <a:solidFill>
                <a:schemeClr val="tx1">
                  <a:lumMod val="85000"/>
                  <a:lumOff val="15000"/>
                </a:schemeClr>
              </a:solidFill>
              <a:effectLst>
                <a:outerShdw dist="38100" dir="2700000" algn="bl" rotWithShape="0">
                  <a:schemeClr val="accent5"/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3122022" y="3600943"/>
            <a:ext cx="5094515" cy="2343955"/>
          </a:xfrm>
          <a:prstGeom prst="rect">
            <a:avLst/>
          </a:prstGeom>
          <a:effectLst>
            <a:glow rad="63500">
              <a:schemeClr val="accent6">
                <a:satMod val="175000"/>
                <a:alpha val="40000"/>
              </a:schemeClr>
            </a:glow>
          </a:effectLst>
        </p:spPr>
        <p:style>
          <a:lnRef idx="1">
            <a:schemeClr val="accent6"/>
          </a:lnRef>
          <a:fillRef idx="2">
            <a:schemeClr val="accent6"/>
          </a:fillRef>
          <a:effectRef idx="1">
            <a:schemeClr val="accent6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5" name="TextBox 14"/>
          <p:cNvSpPr txBox="1"/>
          <p:nvPr/>
        </p:nvSpPr>
        <p:spPr>
          <a:xfrm>
            <a:off x="3828904" y="4883070"/>
            <a:ext cx="1521635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Size of video</a:t>
            </a:r>
          </a:p>
          <a:p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game player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6182140" y="4883070"/>
            <a:ext cx="1700337" cy="70788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Grade Point </a:t>
            </a:r>
          </a:p>
          <a:p>
            <a:pPr algn="ctr"/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Average (GPA)</a:t>
            </a:r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6053656" y="3818813"/>
            <a:ext cx="1815737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800" b="1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accent5"/>
                </a:solidFill>
                <a:effectLst>
                  <a:outerShdw blurRad="12700" dist="38100" dir="2700000" algn="tl" rotWithShape="0">
                    <a:schemeClr val="accent5">
                      <a:lumMod val="60000"/>
                      <a:lumOff val="40000"/>
                    </a:schemeClr>
                  </a:outerShdw>
                </a:effectLst>
              </a:rPr>
              <a:t>NO Change</a:t>
            </a:r>
            <a:endParaRPr lang="en-US" sz="2800" b="1" dirty="0">
              <a:ln w="9525">
                <a:solidFill>
                  <a:schemeClr val="bg1"/>
                </a:solidFill>
                <a:prstDash val="solid"/>
              </a:ln>
              <a:solidFill>
                <a:schemeClr val="accent5"/>
              </a:solidFill>
              <a:effectLst>
                <a:outerShdw blurRad="12700" dist="38100" dir="2700000" algn="tl" rotWithShape="0">
                  <a:schemeClr val="accent5">
                    <a:lumMod val="60000"/>
                    <a:lumOff val="40000"/>
                  </a:schemeClr>
                </a:outerShdw>
              </a:effectLst>
            </a:endParaRPr>
          </a:p>
        </p:txBody>
      </p:sp>
      <p:sp>
        <p:nvSpPr>
          <p:cNvPr id="25" name="Up Arrow 24"/>
          <p:cNvSpPr/>
          <p:nvPr/>
        </p:nvSpPr>
        <p:spPr>
          <a:xfrm>
            <a:off x="4268118" y="3762895"/>
            <a:ext cx="375539" cy="1010025"/>
          </a:xfrm>
          <a:prstGeom prst="upArrow">
            <a:avLst/>
          </a:prstGeom>
        </p:spPr>
        <p:style>
          <a:lnRef idx="0">
            <a:schemeClr val="accent5"/>
          </a:lnRef>
          <a:fillRef idx="3">
            <a:schemeClr val="accent5"/>
          </a:fillRef>
          <a:effectRef idx="3">
            <a:schemeClr val="accent5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96028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848396"/>
            <a:ext cx="12192000" cy="712512"/>
          </a:xfrm>
          <a:prstGeom prst="rect">
            <a:avLst/>
          </a:prstGeom>
          <a:ln/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3200" b="1" dirty="0">
              <a:solidFill>
                <a:schemeClr val="bg1"/>
              </a:solidFill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27310" y="517884"/>
            <a:ext cx="10131425" cy="1456267"/>
          </a:xfrm>
        </p:spPr>
        <p:txBody>
          <a:bodyPr/>
          <a:lstStyle/>
          <a:p>
            <a:r>
              <a:rPr lang="en-US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Correlation </a:t>
            </a:r>
            <a:r>
              <a:rPr lang="en-US" sz="18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(CONTINUED…)</a:t>
            </a:r>
            <a:endParaRPr lang="en-US" sz="18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2" name="Content Placeholder 2"/>
          <p:cNvSpPr>
            <a:spLocks noGrp="1"/>
          </p:cNvSpPr>
          <p:nvPr>
            <p:ph idx="1"/>
          </p:nvPr>
        </p:nvSpPr>
        <p:spPr>
          <a:xfrm>
            <a:off x="0" y="1560908"/>
            <a:ext cx="7706395" cy="4851161"/>
          </a:xfrm>
        </p:spPr>
        <p:txBody>
          <a:bodyPr>
            <a:normAutofit/>
          </a:bodyPr>
          <a:lstStyle/>
          <a:p>
            <a:pPr marL="457200" lvl="1" indent="0" algn="just">
              <a:buClr>
                <a:srgbClr val="FFFF00"/>
              </a:buClr>
              <a:buNone/>
            </a:pPr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Calculating the strength of a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relationship.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Useful as a pointer for further, more detailed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research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en-US" sz="2200" b="1" dirty="0" err="1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-e </a:t>
            </a: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“Predictor”</a:t>
            </a:r>
          </a:p>
          <a:p>
            <a:pPr marL="457200" lvl="1" indent="0" algn="just">
              <a:buClr>
                <a:srgbClr val="FFFF00"/>
              </a:buClr>
              <a:buNone/>
            </a:pPr>
            <a:r>
              <a:rPr lang="en-US" sz="2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Disadvantages: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Cannot assume cause and effect, strong correlation between variables may be misleading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 </a:t>
            </a:r>
          </a:p>
          <a:p>
            <a:pPr marL="1371600" lvl="2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Lack of correlation may not mean there is no relationship, it could be non-linear.</a:t>
            </a:r>
            <a:endParaRPr lang="en-US" sz="22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i834.photobucket.com/albums/zz267/Yookoshin/male-and-female-relationship-sign.pn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015065" y="2304663"/>
            <a:ext cx="4075970" cy="3259501"/>
          </a:xfrm>
          <a:prstGeom prst="rect">
            <a:avLst/>
          </a:prstGeom>
          <a:noFill/>
          <a:effectLst>
            <a:outerShdw blurRad="50800" dist="38100" dir="16200000" rotWithShape="0">
              <a:prstClr val="black">
                <a:alpha val="40000"/>
              </a:prstClr>
            </a:outerShdw>
          </a:effectLst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18323646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04258" y="1027612"/>
            <a:ext cx="10131425" cy="1456267"/>
          </a:xfrm>
        </p:spPr>
        <p:txBody>
          <a:bodyPr>
            <a:normAutofit/>
          </a:bodyPr>
          <a:lstStyle/>
          <a:p>
            <a:r>
              <a:rPr lang="en-US" sz="7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HISTORY OF PSYCHOLOGY</a:t>
            </a:r>
            <a:endParaRPr lang="en-US" sz="7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170" name="Picture 2" descr="http://t0.gstatic.com/images?q=tbn:ANd9GcStxtKqPIaTfFsO1nkhrtTPbbdlv6wfwEIqNQcAXEasNRaOS50-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147305" y="2483879"/>
            <a:ext cx="3298524" cy="3803563"/>
          </a:xfrm>
          <a:prstGeom prst="ellipse">
            <a:avLst/>
          </a:prstGeom>
          <a:ln w="63500" cap="rnd">
            <a:solidFill>
              <a:schemeClr val="tx2"/>
            </a:solidFill>
          </a:ln>
          <a:effectLst>
            <a:glow rad="228600">
              <a:schemeClr val="accent2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368542179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7" dur="2000"/>
                                        <p:tgtEl>
                                          <p:spTgt spid="717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25217"/>
            <a:ext cx="12192000" cy="2928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65" y="281788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Life before psychology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2424" y="1892328"/>
            <a:ext cx="7642952" cy="13542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Philosophy asks questions about the mind: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Does </a:t>
            </a:r>
            <a:r>
              <a:rPr lang="en-US" sz="2000" b="1" dirty="0">
                <a:solidFill>
                  <a:schemeClr val="bg1"/>
                </a:solidFill>
              </a:rPr>
              <a:t>perception accurately reflect reality?</a:t>
            </a:r>
          </a:p>
          <a:p>
            <a:pPr marL="457200" indent="-457200">
              <a:buSzPct val="100000"/>
              <a:buFont typeface="+mj-lt"/>
              <a:buAutoNum type="arabicPeriod"/>
            </a:pPr>
            <a:r>
              <a:rPr lang="en-US" sz="2000" b="1" dirty="0" smtClean="0">
                <a:solidFill>
                  <a:schemeClr val="bg1"/>
                </a:solidFill>
              </a:rPr>
              <a:t>How </a:t>
            </a:r>
            <a:r>
              <a:rPr lang="en-US" sz="2000" b="1" dirty="0">
                <a:solidFill>
                  <a:schemeClr val="bg1"/>
                </a:solidFill>
              </a:rPr>
              <a:t>is sensation turned into perception?</a:t>
            </a:r>
          </a:p>
          <a:p>
            <a:endParaRPr lang="en-US" dirty="0"/>
          </a:p>
        </p:txBody>
      </p:sp>
      <p:pic>
        <p:nvPicPr>
          <p:cNvPr id="8194" name="Picture 2" descr="http://t3.gstatic.com/images?q=tbn:ANd9GcSWZ8zNXatwYAyd4Z_Zq4SEyoTIT2Z-rz2u58XZENde_9D03iJJz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30656" y="1480612"/>
            <a:ext cx="1890287" cy="2223867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Rectangle 6"/>
          <p:cNvSpPr/>
          <p:nvPr/>
        </p:nvSpPr>
        <p:spPr>
          <a:xfrm>
            <a:off x="597404" y="3659758"/>
            <a:ext cx="4554320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René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Descartes (1596-1650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endParaRPr lang="en-US" sz="2000" b="1" dirty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10" name="Rectangle 9"/>
          <p:cNvSpPr/>
          <p:nvPr/>
        </p:nvSpPr>
        <p:spPr>
          <a:xfrm>
            <a:off x="2689226" y="4481339"/>
            <a:ext cx="9024730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Problem</a:t>
            </a:r>
            <a:r>
              <a:rPr lang="en-US" sz="3200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- No “scientific”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way of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studying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problems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smicTwo" pitchFamily="8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5310119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19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819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819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0" grpId="0"/>
    </p:bld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25217"/>
            <a:ext cx="12192000" cy="2928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65" y="281788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Psychology is born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2424" y="1892328"/>
            <a:ext cx="7642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First Experimental Psych Lab (1879</a:t>
            </a:r>
            <a:r>
              <a:rPr lang="en-US" sz="2400" b="1" dirty="0" smtClean="0">
                <a:solidFill>
                  <a:schemeClr val="bg1"/>
                </a:solidFill>
              </a:rPr>
              <a:t>)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</a:rPr>
              <a:t>Focuses on the scientific study of the </a:t>
            </a:r>
            <a:r>
              <a:rPr lang="en-US" sz="2400" b="1" dirty="0" smtClean="0">
                <a:solidFill>
                  <a:schemeClr val="bg1"/>
                </a:solidFill>
              </a:rPr>
              <a:t>mind. It was focused that </a:t>
            </a:r>
            <a:r>
              <a:rPr lang="en-US" sz="2400" b="1" dirty="0">
                <a:solidFill>
                  <a:schemeClr val="bg1"/>
                </a:solidFill>
              </a:rPr>
              <a:t>Psych methods </a:t>
            </a:r>
            <a:r>
              <a:rPr lang="en-US" sz="2400" b="1" dirty="0" smtClean="0">
                <a:solidFill>
                  <a:schemeClr val="bg1"/>
                </a:solidFill>
              </a:rPr>
              <a:t>were as rigorous as </a:t>
            </a:r>
            <a:r>
              <a:rPr lang="en-US" sz="2400" b="1" dirty="0">
                <a:solidFill>
                  <a:schemeClr val="bg1"/>
                </a:solidFill>
              </a:rPr>
              <a:t>the methods of chemistry &amp; physics.</a:t>
            </a:r>
          </a:p>
          <a:p>
            <a:pPr algn="just"/>
            <a:endParaRPr lang="en-US" sz="2400" b="1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865" y="3744391"/>
            <a:ext cx="455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Wilhelm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Wundt (1832-1920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pic>
        <p:nvPicPr>
          <p:cNvPr id="9218" name="Picture 2" descr="http://www.hermes-press.com/wundt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2708" y="1438991"/>
            <a:ext cx="1704412" cy="2334304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1" name="Rectangle 10"/>
          <p:cNvSpPr/>
          <p:nvPr/>
        </p:nvSpPr>
        <p:spPr>
          <a:xfrm>
            <a:off x="1954914" y="4548140"/>
            <a:ext cx="10890946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The beginning -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Physiologist &amp; Perceptual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Psychologist</a:t>
            </a:r>
          </a:p>
          <a:p>
            <a:pPr algn="just"/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                            Founder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of Psychology as a Science</a:t>
            </a:r>
          </a:p>
        </p:txBody>
      </p:sp>
    </p:spTree>
    <p:extLst>
      <p:ext uri="{BB962C8B-B14F-4D97-AF65-F5344CB8AC3E}">
        <p14:creationId xmlns:p14="http://schemas.microsoft.com/office/powerpoint/2010/main" val="330795966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2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0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500" fill="hold"/>
                                        <p:tgtEl>
                                          <p:spTgt spid="921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92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6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7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25217"/>
            <a:ext cx="12192000" cy="2928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65" y="281788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Behaviorism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312424" y="1892328"/>
            <a:ext cx="7642952" cy="221599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>
                <a:solidFill>
                  <a:schemeClr val="bg1"/>
                </a:solidFill>
              </a:rPr>
              <a:t>Scientific Psychology should focus </a:t>
            </a:r>
            <a:r>
              <a:rPr lang="en-US" sz="2400" b="1" dirty="0" smtClean="0">
                <a:solidFill>
                  <a:schemeClr val="bg1"/>
                </a:solidFill>
              </a:rPr>
              <a:t>on observable </a:t>
            </a:r>
            <a:r>
              <a:rPr lang="en-US" sz="2400" b="1" dirty="0">
                <a:solidFill>
                  <a:schemeClr val="bg1"/>
                </a:solidFill>
              </a:rPr>
              <a:t>behavior</a:t>
            </a:r>
            <a:r>
              <a:rPr lang="en-US" sz="2400" b="1" dirty="0" smtClean="0">
                <a:solidFill>
                  <a:schemeClr val="bg1"/>
                </a:solidFill>
              </a:rPr>
              <a:t>.</a:t>
            </a:r>
          </a:p>
          <a:p>
            <a:pPr algn="just"/>
            <a:r>
              <a:rPr lang="en-US" sz="2400" b="1" dirty="0" smtClean="0">
                <a:solidFill>
                  <a:schemeClr val="bg1"/>
                </a:solidFill>
              </a:rPr>
              <a:t>He argued that Mental </a:t>
            </a:r>
            <a:r>
              <a:rPr lang="en-US" sz="2400" b="1" dirty="0">
                <a:solidFill>
                  <a:schemeClr val="bg1"/>
                </a:solidFill>
              </a:rPr>
              <a:t>Processes </a:t>
            </a:r>
            <a:r>
              <a:rPr lang="en-US" sz="2400" b="1" dirty="0" smtClean="0">
                <a:solidFill>
                  <a:schemeClr val="bg1"/>
                </a:solidFill>
              </a:rPr>
              <a:t>cannot be </a:t>
            </a:r>
            <a:r>
              <a:rPr lang="en-US" sz="2400" b="1" dirty="0">
                <a:solidFill>
                  <a:schemeClr val="bg1"/>
                </a:solidFill>
              </a:rPr>
              <a:t>studied </a:t>
            </a:r>
            <a:r>
              <a:rPr lang="en-US" sz="2400" b="1" dirty="0" smtClean="0">
                <a:solidFill>
                  <a:schemeClr val="bg1"/>
                </a:solidFill>
              </a:rPr>
              <a:t>directly.</a:t>
            </a:r>
            <a:endParaRPr lang="en-US" sz="2400" b="1" dirty="0">
              <a:solidFill>
                <a:schemeClr val="bg1"/>
              </a:solidFill>
            </a:endParaRPr>
          </a:p>
          <a:p>
            <a:endParaRPr lang="en-US" sz="2400" b="1" dirty="0" smtClean="0">
              <a:solidFill>
                <a:schemeClr val="bg1"/>
              </a:solidFill>
            </a:endParaRPr>
          </a:p>
          <a:p>
            <a:pPr algn="just"/>
            <a:endParaRPr lang="en-US" sz="2400" b="1" dirty="0" smtClean="0">
              <a:solidFill>
                <a:schemeClr val="bg1"/>
              </a:solidFill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865" y="3744391"/>
            <a:ext cx="455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John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Watson (1878-1958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3435984" y="4528671"/>
            <a:ext cx="1089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Observation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- Founder </a:t>
            </a:r>
            <a:r>
              <a:rPr lang="en-US" sz="3200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of 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Behaviorism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smicTwo" pitchFamily="82" charset="0"/>
            </a:endParaRPr>
          </a:p>
        </p:txBody>
      </p:sp>
      <p:pic>
        <p:nvPicPr>
          <p:cNvPr id="1026" name="Picture 2" descr="http://upload.wikimedia.org/wikipedia/commons/thumb/b/ba/John_Broadus_Watson.JPG/220px-John_Broadus_Watso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45122" y="1469613"/>
            <a:ext cx="1619583" cy="227477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8282609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25217"/>
            <a:ext cx="12192000" cy="2928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65" y="281788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mental processes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286666" y="1621871"/>
            <a:ext cx="7642952" cy="19389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>
                <a:solidFill>
                  <a:schemeClr val="bg1"/>
                </a:solidFill>
              </a:rPr>
              <a:t>Student of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Wilhelm Wundt </a:t>
            </a:r>
            <a:endParaRPr lang="en-US" sz="2400" b="1" dirty="0" smtClean="0">
              <a:solidFill>
                <a:schemeClr val="bg1"/>
              </a:solidFill>
            </a:endParaRPr>
          </a:p>
          <a:p>
            <a:pPr algn="just"/>
            <a:r>
              <a:rPr lang="en-US" sz="2400" b="1" dirty="0" smtClean="0">
                <a:solidFill>
                  <a:schemeClr val="bg1"/>
                </a:solidFill>
              </a:rPr>
              <a:t>Focused on mental processes and analyzed the intensity, clarity and quality of parts of consciousness.</a:t>
            </a:r>
          </a:p>
          <a:p>
            <a:pPr algn="just"/>
            <a:r>
              <a:rPr lang="en-US" sz="2400" b="1" dirty="0" smtClean="0">
                <a:solidFill>
                  <a:schemeClr val="bg1"/>
                </a:solidFill>
              </a:rPr>
              <a:t>He did “Introspection” </a:t>
            </a:r>
            <a:r>
              <a:rPr lang="en-US" sz="2400" b="1" dirty="0" err="1" smtClean="0">
                <a:solidFill>
                  <a:schemeClr val="bg1"/>
                </a:solidFill>
              </a:rPr>
              <a:t>i</a:t>
            </a:r>
            <a:r>
              <a:rPr lang="en-US" sz="2400" b="1" dirty="0" smtClean="0">
                <a:solidFill>
                  <a:schemeClr val="bg1"/>
                </a:solidFill>
              </a:rPr>
              <a:t>-e the examination </a:t>
            </a:r>
            <a:r>
              <a:rPr lang="en-US" sz="2400" b="1" dirty="0">
                <a:solidFill>
                  <a:schemeClr val="bg1"/>
                </a:solidFill>
              </a:rPr>
              <a:t>of </a:t>
            </a:r>
            <a:r>
              <a:rPr lang="en-US" sz="2400" b="1" dirty="0" smtClean="0">
                <a:solidFill>
                  <a:schemeClr val="bg1"/>
                </a:solidFill>
              </a:rPr>
              <a:t>his </a:t>
            </a:r>
            <a:r>
              <a:rPr lang="en-US" sz="2400" b="1" dirty="0">
                <a:solidFill>
                  <a:schemeClr val="bg1"/>
                </a:solidFill>
              </a:rPr>
              <a:t>own conscious thoughts and </a:t>
            </a:r>
            <a:r>
              <a:rPr lang="en-US" sz="2400" b="1" dirty="0" smtClean="0">
                <a:solidFill>
                  <a:schemeClr val="bg1"/>
                </a:solidFill>
              </a:rPr>
              <a:t>feelings</a:t>
            </a:r>
            <a:r>
              <a:rPr lang="en-US" sz="2400" b="1" dirty="0">
                <a:solidFill>
                  <a:schemeClr val="bg1"/>
                </a:solidFill>
              </a:rPr>
              <a:t> </a:t>
            </a:r>
            <a:r>
              <a:rPr lang="en-US" sz="2400" b="1" dirty="0" smtClean="0">
                <a:solidFill>
                  <a:schemeClr val="bg1"/>
                </a:solidFill>
              </a:rPr>
              <a:t>to observe mental state. </a:t>
            </a:r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865" y="3744391"/>
            <a:ext cx="455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Edward </a:t>
            </a:r>
            <a:r>
              <a:rPr lang="en-US" sz="2000" b="1" dirty="0" err="1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Titchner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(1867-1927)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5900" y="4550602"/>
            <a:ext cx="1089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Introspection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- Founder of structuralism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smicTwo" pitchFamily="82" charset="0"/>
            </a:endParaRPr>
          </a:p>
        </p:txBody>
      </p:sp>
      <p:pic>
        <p:nvPicPr>
          <p:cNvPr id="1026" name="Picture 2" descr="http://intranet.tdmu.edu.ua/data/kafedra/internal/i_nurse/classes_stud/English/BSN-(4y)/1%20year/Spring%20semester/Introduction%20to%20Psychology/01%20Experimental%20Method.files/image006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1301" y="1431866"/>
            <a:ext cx="2075930" cy="2312525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417899023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0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55173" y="-88055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structuralism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55173" y="283335"/>
            <a:ext cx="7844244" cy="6770607"/>
          </a:xfrm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Structuralism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defines </a:t>
            </a: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question of what each element of the mind is. He concluded from his research that there were three types of mental elements constituting conscious experience: </a:t>
            </a:r>
            <a:endParaRPr lang="en-US" sz="19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 algn="just">
              <a:buFont typeface="+mj-lt"/>
              <a:buAutoNum type="arabicPeriod"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Sensations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(elements of perceptions</a:t>
            </a: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Images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(elements of ideas</a:t>
            </a: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914400" lvl="1" indent="-457200" algn="just">
              <a:buFont typeface="+mj-lt"/>
              <a:buAutoNum type="arabicPeriod"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Affections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(elements of emotions</a:t>
            </a: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marL="0" indent="0" algn="just">
              <a:buNone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These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elements could be broken down into their respective properties, which he determined were </a:t>
            </a: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quality, intensity, </a:t>
            </a:r>
            <a:r>
              <a:rPr lang="en-US" sz="19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duration, clearness, and extensity</a:t>
            </a: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</a:p>
          <a:p>
            <a:pPr marL="0" indent="0" algn="just">
              <a:buNone/>
            </a:pPr>
            <a:r>
              <a:rPr lang="en-US" sz="19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Hence,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He studied the basic elements of thoughts and sensations 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Focused on basic sensory and perceptual processes</a:t>
            </a:r>
          </a:p>
          <a:p>
            <a:pPr marL="914400" lvl="1" indent="-457200">
              <a:buFont typeface="+mj-lt"/>
              <a:buAutoNum type="arabicPeriod"/>
            </a:pPr>
            <a:r>
              <a:rPr lang="en-US" sz="19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Measured reaction times </a:t>
            </a:r>
            <a:endParaRPr lang="en-US" sz="1900" dirty="0"/>
          </a:p>
        </p:txBody>
      </p:sp>
      <p:graphicFrame>
        <p:nvGraphicFramePr>
          <p:cNvPr id="4" name="Diagram 3"/>
          <p:cNvGraphicFramePr/>
          <p:nvPr>
            <p:extLst>
              <p:ext uri="{D42A27DB-BD31-4B8C-83A1-F6EECF244321}">
                <p14:modId xmlns:p14="http://schemas.microsoft.com/office/powerpoint/2010/main" val="3593855129"/>
              </p:ext>
            </p:extLst>
          </p:nvPr>
        </p:nvGraphicFramePr>
        <p:xfrm>
          <a:off x="8834938" y="299479"/>
          <a:ext cx="1982289" cy="2513873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2" r:lo="rId3" r:qs="rId4" r:cs="rId5"/>
          </a:graphicData>
        </a:graphic>
      </p:graphicFrame>
      <p:graphicFrame>
        <p:nvGraphicFramePr>
          <p:cNvPr id="7" name="Diagram 6"/>
          <p:cNvGraphicFramePr/>
          <p:nvPr>
            <p:extLst>
              <p:ext uri="{D42A27DB-BD31-4B8C-83A1-F6EECF244321}">
                <p14:modId xmlns:p14="http://schemas.microsoft.com/office/powerpoint/2010/main" val="1816078301"/>
              </p:ext>
            </p:extLst>
          </p:nvPr>
        </p:nvGraphicFramePr>
        <p:xfrm>
          <a:off x="9844074" y="2598545"/>
          <a:ext cx="1946305" cy="239071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7" r:lo="rId8" r:qs="rId9" r:cs="rId10"/>
          </a:graphicData>
        </a:graphic>
      </p:graphicFrame>
      <p:graphicFrame>
        <p:nvGraphicFramePr>
          <p:cNvPr id="6" name="Diagram 5"/>
          <p:cNvGraphicFramePr/>
          <p:nvPr>
            <p:extLst>
              <p:ext uri="{D42A27DB-BD31-4B8C-83A1-F6EECF244321}">
                <p14:modId xmlns:p14="http://schemas.microsoft.com/office/powerpoint/2010/main" val="1943003399"/>
              </p:ext>
            </p:extLst>
          </p:nvPr>
        </p:nvGraphicFramePr>
        <p:xfrm>
          <a:off x="8839747" y="4041913"/>
          <a:ext cx="3954960" cy="3012029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12" r:lo="rId13" r:qs="rId14" r:cs="rId15"/>
          </a:graphicData>
        </a:graphic>
      </p:graphicFrame>
    </p:spTree>
    <p:extLst>
      <p:ext uri="{BB962C8B-B14F-4D97-AF65-F5344CB8AC3E}">
        <p14:creationId xmlns:p14="http://schemas.microsoft.com/office/powerpoint/2010/main" val="35406647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1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1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1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1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1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2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2000"/>
                            </p:stCondLst>
                            <p:childTnLst>
                              <p:par>
                                <p:cTn id="22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4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0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1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2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3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4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35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6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37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4000"/>
                            </p:stCondLst>
                            <p:childTnLst>
                              <p:par>
                                <p:cTn id="39" presetID="26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1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2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6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7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8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9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0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1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2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3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4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Graphic spid="4" grpId="0">
        <p:bldAsOne/>
      </p:bldGraphic>
      <p:bldGraphic spid="7" grpId="0">
        <p:bldAsOne/>
      </p:bldGraphic>
      <p:bldGraphic spid="6" grpId="0">
        <p:bldAsOne/>
      </p:bldGraphic>
    </p:bld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25217"/>
            <a:ext cx="12192000" cy="3444438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65" y="281788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Understanding FUNCTIONALITY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642241" y="1554384"/>
            <a:ext cx="7805404" cy="369331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Investigated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the function, or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purpose of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consciousness rather than its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structure called “Functionalism”.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Leaned 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applied work (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natural surroundings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  <a:p>
            <a:pPr algn="just"/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	</a:t>
            </a:r>
            <a:r>
              <a:rPr lang="en-US" sz="24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Psychology </a:t>
            </a:r>
            <a:r>
              <a:rPr lang="en-US" sz="24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is the study of mental activity (e.g. perception, memory, imagination, feeling, judgment). Mental activity is to be evaluated in terms of how it serves the organism in adapting to its environment.</a:t>
            </a:r>
          </a:p>
          <a:p>
            <a:pPr algn="just"/>
            <a:endParaRPr lang="en-US" sz="2400" b="1" dirty="0" smtClean="0">
              <a:solidFill>
                <a:schemeClr val="bg1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endParaRPr lang="en-US" dirty="0"/>
          </a:p>
        </p:txBody>
      </p:sp>
      <p:sp>
        <p:nvSpPr>
          <p:cNvPr id="7" name="Rectangle 6"/>
          <p:cNvSpPr/>
          <p:nvPr/>
        </p:nvSpPr>
        <p:spPr>
          <a:xfrm>
            <a:off x="571865" y="3744391"/>
            <a:ext cx="455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William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James (1842-1910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529420" y="4987088"/>
            <a:ext cx="1089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Purpose of consciousness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- Founder of Functionalism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smicTwo" pitchFamily="82" charset="0"/>
            </a:endParaRPr>
          </a:p>
        </p:txBody>
      </p:sp>
      <p:pic>
        <p:nvPicPr>
          <p:cNvPr id="3" name="Picture 2" descr="http://upload.wikimedia.org/wikipedia/commons/thumb/9/9c/William_James_b1842c.jpg/220px-William_James_b1842c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9656" y="1517220"/>
            <a:ext cx="1719219" cy="222717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2498139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</p:bld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82770" y="0"/>
            <a:ext cx="10789275" cy="1456267"/>
          </a:xfrm>
        </p:spPr>
        <p:txBody>
          <a:bodyPr>
            <a:normAutofit/>
          </a:bodyPr>
          <a:lstStyle/>
          <a:p>
            <a:r>
              <a:rPr lang="en-US" sz="3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Difference between structuralism and functionalism</a:t>
            </a:r>
            <a:endParaRPr lang="en-US" sz="3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2" name="Picture 4" descr="http://4.bp.blogspot.com/-ErpkUsNn--4/TneIpmko49I/AAAAAAAACWg/07dTviNRgFI/s1600/hersenen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702398" y="1934745"/>
            <a:ext cx="2550017" cy="1846664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  <p:sp>
        <p:nvSpPr>
          <p:cNvPr id="4" name="Rectangle 3"/>
          <p:cNvSpPr/>
          <p:nvPr/>
        </p:nvSpPr>
        <p:spPr>
          <a:xfrm>
            <a:off x="1475838" y="3781409"/>
            <a:ext cx="9405870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Functionalism:</a:t>
            </a:r>
          </a:p>
          <a:p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How our consciousness helps us to function or adapt to our environment. </a:t>
            </a:r>
          </a:p>
        </p:txBody>
      </p:sp>
      <p:sp>
        <p:nvSpPr>
          <p:cNvPr id="6" name="Rectangle 5"/>
          <p:cNvSpPr/>
          <p:nvPr/>
        </p:nvSpPr>
        <p:spPr>
          <a:xfrm>
            <a:off x="1386625" y="996026"/>
            <a:ext cx="8749048" cy="11079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200" b="1" dirty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Structuralism:</a:t>
            </a:r>
          </a:p>
          <a:p>
            <a:pPr algn="just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Basic parts of a person’s thoughts and feelings.  Focus on basic senses &amp; perception.</a:t>
            </a:r>
          </a:p>
        </p:txBody>
      </p:sp>
      <p:pic>
        <p:nvPicPr>
          <p:cNvPr id="2054" name="Picture 6" descr="http://t1.gstatic.com/images?q=tbn:ANd9GcSU7I7P6ZFa146FHVMTD0Q1R5kN0Wq0VecoTwGLU3siVX0W1GTu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288665" y="4674391"/>
            <a:ext cx="3649818" cy="1907325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024131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0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0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8839"/>
            <a:ext cx="10131425" cy="1456267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Gestalt Psychology</a:t>
            </a:r>
          </a:p>
        </p:txBody>
      </p:sp>
      <p:sp>
        <p:nvSpPr>
          <p:cNvPr id="5" name="Rectangle 4"/>
          <p:cNvSpPr/>
          <p:nvPr/>
        </p:nvSpPr>
        <p:spPr>
          <a:xfrm>
            <a:off x="1669961" y="1168989"/>
            <a:ext cx="890359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“The whole is different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than the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sum of its parts.”</a:t>
            </a:r>
          </a:p>
        </p:txBody>
      </p:sp>
      <p:sp>
        <p:nvSpPr>
          <p:cNvPr id="6" name="Rectangle 5"/>
          <p:cNvSpPr/>
          <p:nvPr/>
        </p:nvSpPr>
        <p:spPr>
          <a:xfrm>
            <a:off x="1795062" y="1291940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It states:</a:t>
            </a: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8" name="Rectangle 7"/>
          <p:cNvSpPr/>
          <p:nvPr/>
        </p:nvSpPr>
        <p:spPr>
          <a:xfrm>
            <a:off x="685801" y="2020620"/>
            <a:ext cx="6783946" cy="392415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Gestalt means "organized whole". </a:t>
            </a:r>
            <a:r>
              <a:rPr lang="en-US" sz="23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</a:t>
            </a:r>
            <a:r>
              <a:rPr lang="en-US" sz="23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means that the eye merely takes in all the visual stimuli and the brain arranges the sensations into a coherent image. It states that whatever we see is in the form of groups as we do not look at each individual part of the image. </a:t>
            </a:r>
          </a:p>
          <a:p>
            <a:pPr algn="just"/>
            <a:r>
              <a:rPr lang="en-US" sz="24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For-example:</a:t>
            </a:r>
          </a:p>
          <a:p>
            <a:pPr algn="just"/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Describing </a:t>
            </a:r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 tree - it's parts are trunk, branches, leaves, perhaps blossoms or </a:t>
            </a:r>
            <a:r>
              <a:rPr lang="en-US" sz="22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fruit.</a:t>
            </a:r>
            <a:endParaRPr lang="en-US" sz="22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algn="just"/>
            <a:r>
              <a:rPr lang="en-US" sz="22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But when you look at an entire tree, you are not conscious of the parts, you are aware of the overall object - the tree.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69747" y="1738057"/>
            <a:ext cx="5119943" cy="5119943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  <p:extLst>
      <p:ext uri="{BB962C8B-B14F-4D97-AF65-F5344CB8AC3E}">
        <p14:creationId xmlns:p14="http://schemas.microsoft.com/office/powerpoint/2010/main" val="13760586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Rectangle 5"/>
          <p:cNvSpPr/>
          <p:nvPr/>
        </p:nvSpPr>
        <p:spPr>
          <a:xfrm>
            <a:off x="0" y="1325217"/>
            <a:ext cx="12192000" cy="2928731"/>
          </a:xfrm>
          <a:prstGeom prst="rect">
            <a:avLst/>
          </a:prstGeom>
        </p:spPr>
        <p:style>
          <a:lnRef idx="1">
            <a:schemeClr val="accent2"/>
          </a:lnRef>
          <a:fillRef idx="2">
            <a:schemeClr val="accent2"/>
          </a:fillRef>
          <a:effectRef idx="1">
            <a:schemeClr val="accent2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571865" y="281788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Psychoanalytical perspective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3839811" y="1791946"/>
            <a:ext cx="8068818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lang="en-US" sz="2400" b="1" dirty="0">
                <a:solidFill>
                  <a:schemeClr val="bg1"/>
                </a:solidFill>
              </a:rPr>
              <a:t>Believed that abnormal behavior originated from unconscious drives and </a:t>
            </a:r>
            <a:r>
              <a:rPr lang="en-US" sz="2400" b="1" dirty="0" smtClean="0">
                <a:solidFill>
                  <a:schemeClr val="bg1"/>
                </a:solidFill>
              </a:rPr>
              <a:t>conflicts.</a:t>
            </a:r>
          </a:p>
          <a:p>
            <a:pPr algn="just"/>
            <a:r>
              <a:rPr lang="en-US" sz="2400" b="1" dirty="0">
                <a:solidFill>
                  <a:schemeClr val="bg1"/>
                </a:solidFill>
              </a:rPr>
              <a:t>Thoughts, memories &amp; </a:t>
            </a:r>
            <a:r>
              <a:rPr lang="en-US" sz="2400" b="1" dirty="0" smtClean="0">
                <a:solidFill>
                  <a:schemeClr val="bg1"/>
                </a:solidFill>
              </a:rPr>
              <a:t>desires exist </a:t>
            </a:r>
            <a:r>
              <a:rPr lang="en-US" sz="2400" b="1" dirty="0">
                <a:solidFill>
                  <a:schemeClr val="bg1"/>
                </a:solidFill>
              </a:rPr>
              <a:t>below conscious </a:t>
            </a:r>
            <a:r>
              <a:rPr lang="en-US" sz="2400" b="1" dirty="0" smtClean="0">
                <a:solidFill>
                  <a:schemeClr val="bg1"/>
                </a:solidFill>
              </a:rPr>
              <a:t>awareness and </a:t>
            </a:r>
            <a:r>
              <a:rPr lang="en-US" sz="2400" b="1" dirty="0">
                <a:solidFill>
                  <a:schemeClr val="bg1"/>
                </a:solidFill>
              </a:rPr>
              <a:t>exert an influence on </a:t>
            </a:r>
            <a:r>
              <a:rPr lang="en-US" sz="2400" b="1" dirty="0" smtClean="0">
                <a:solidFill>
                  <a:schemeClr val="bg1"/>
                </a:solidFill>
              </a:rPr>
              <a:t>our behavior.</a:t>
            </a:r>
          </a:p>
          <a:p>
            <a:pPr algn="just"/>
            <a:endParaRPr lang="en-US" sz="2400" b="1" dirty="0" smtClean="0">
              <a:solidFill>
                <a:schemeClr val="bg1"/>
              </a:solidFill>
            </a:endParaRPr>
          </a:p>
          <a:p>
            <a:pPr algn="just"/>
            <a:endParaRPr lang="en-US" sz="2400" b="1" dirty="0">
              <a:solidFill>
                <a:schemeClr val="bg1"/>
              </a:solidFill>
            </a:endParaRPr>
          </a:p>
        </p:txBody>
      </p:sp>
      <p:sp>
        <p:nvSpPr>
          <p:cNvPr id="7" name="Rectangle 6"/>
          <p:cNvSpPr/>
          <p:nvPr/>
        </p:nvSpPr>
        <p:spPr>
          <a:xfrm>
            <a:off x="571865" y="3744391"/>
            <a:ext cx="4554320" cy="40011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Sigmund </a:t>
            </a:r>
            <a:r>
              <a:rPr lang="en-US" sz="2000" b="1" dirty="0" smtClean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Freud (1856-1939</a:t>
            </a:r>
            <a:r>
              <a:rPr lang="en-US" sz="2000" b="1" dirty="0">
                <a:solidFill>
                  <a:schemeClr val="bg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)</a:t>
            </a:r>
          </a:p>
        </p:txBody>
      </p:sp>
      <p:sp>
        <p:nvSpPr>
          <p:cNvPr id="11" name="Rectangle 10"/>
          <p:cNvSpPr/>
          <p:nvPr/>
        </p:nvSpPr>
        <p:spPr>
          <a:xfrm>
            <a:off x="2835900" y="4550602"/>
            <a:ext cx="10890946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Unconsciousness</a:t>
            </a:r>
            <a:r>
              <a:rPr lang="en-US" sz="3200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CosmicTwo" pitchFamily="82" charset="0"/>
              </a:rPr>
              <a:t>- Founder of Psychoanalytical perspective</a:t>
            </a:r>
            <a:endParaRPr lang="en-US" sz="3200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CosmicTwo" pitchFamily="82" charset="0"/>
            </a:endParaRPr>
          </a:p>
        </p:txBody>
      </p:sp>
      <p:pic>
        <p:nvPicPr>
          <p:cNvPr id="3" name="Picture 2" descr="http://www.biography.com/imported/images/Biography/Images/Profiles/F/Sigmund-Freud-9302400-1-402.jpg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1295" y="1564470"/>
            <a:ext cx="2179920" cy="2179921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glow rad="63500">
              <a:schemeClr val="accent6">
                <a:satMod val="175000"/>
                <a:alpha val="40000"/>
              </a:schemeClr>
            </a:glow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" name="Rectangle 3"/>
          <p:cNvSpPr/>
          <p:nvPr/>
        </p:nvSpPr>
        <p:spPr>
          <a:xfrm>
            <a:off x="1585036" y="5297377"/>
            <a:ext cx="9568067" cy="70788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0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Psychoanalytic Theory attempts to explain personality, mental disorders &amp; motivation in terms of unconscious determinants of behavior.</a:t>
            </a:r>
          </a:p>
        </p:txBody>
      </p:sp>
    </p:spTree>
    <p:extLst>
      <p:ext uri="{BB962C8B-B14F-4D97-AF65-F5344CB8AC3E}">
        <p14:creationId xmlns:p14="http://schemas.microsoft.com/office/powerpoint/2010/main" val="23118477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11" grpId="0"/>
      <p:bldP spid="4" grpId="0"/>
    </p:bld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8839"/>
            <a:ext cx="10131425" cy="1456267"/>
          </a:xfrm>
        </p:spPr>
        <p:txBody>
          <a:bodyPr/>
          <a:lstStyle/>
          <a:p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</a:t>
            </a:r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Psychology</a:t>
            </a:r>
          </a:p>
        </p:txBody>
      </p:sp>
      <p:sp>
        <p:nvSpPr>
          <p:cNvPr id="5" name="Rectangle 4"/>
          <p:cNvSpPr/>
          <p:nvPr/>
        </p:nvSpPr>
        <p:spPr>
          <a:xfrm>
            <a:off x="-880055" y="1645226"/>
            <a:ext cx="9972540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The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mental </a:t>
            </a:r>
            <a:r>
              <a:rPr lang="en-US" sz="3200" b="1" dirty="0" smtClean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processes involved </a:t>
            </a:r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in acquiring, processing,</a:t>
            </a:r>
          </a:p>
          <a:p>
            <a:pPr algn="ctr"/>
            <a:r>
              <a:rPr lang="en-US" sz="3200" b="1" dirty="0">
                <a:solidFill>
                  <a:srgbClr val="FFFF00"/>
                </a:solidFill>
                <a:effectLst>
                  <a:outerShdw blurRad="38100" dist="38100" dir="2700000" algn="tl">
                    <a:srgbClr val="C0C0C0"/>
                  </a:outerShdw>
                </a:effectLst>
                <a:latin typeface="CosmicTwo" pitchFamily="82" charset="0"/>
              </a:rPr>
              <a:t>storing &amp; using information</a:t>
            </a:r>
          </a:p>
        </p:txBody>
      </p:sp>
      <p:sp>
        <p:nvSpPr>
          <p:cNvPr id="6" name="Rectangle 5"/>
          <p:cNvSpPr/>
          <p:nvPr/>
        </p:nvSpPr>
        <p:spPr>
          <a:xfrm>
            <a:off x="685801" y="1401832"/>
            <a:ext cx="6096000" cy="400110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en-US" sz="2000" b="1" dirty="0" smtClean="0">
                <a:effectLst>
                  <a:outerShdw blurRad="38100" dist="38100" dir="2700000" algn="tl">
                    <a:srgbClr val="C0C0C0"/>
                  </a:outerShdw>
                </a:effectLst>
              </a:rPr>
              <a:t>It states:</a:t>
            </a:r>
            <a:endParaRPr lang="en-US" sz="2000" b="1" dirty="0">
              <a:effectLst>
                <a:outerShdw blurRad="38100" dist="38100" dir="2700000" algn="tl">
                  <a:srgbClr val="C0C0C0"/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897230" y="2788464"/>
            <a:ext cx="4730838" cy="26776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is the study of how people perceive, remember, think, speak, and solve 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problems.</a:t>
            </a:r>
          </a:p>
          <a:p>
            <a:pPr algn="just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explicitly acknowledges the existence of internal mental states (such as belief, desire, idea, knowledge and motivation).</a:t>
            </a:r>
          </a:p>
        </p:txBody>
      </p:sp>
      <p:sp>
        <p:nvSpPr>
          <p:cNvPr id="7" name="Oval 6"/>
          <p:cNvSpPr/>
          <p:nvPr/>
        </p:nvSpPr>
        <p:spPr>
          <a:xfrm>
            <a:off x="8539824" y="3442439"/>
            <a:ext cx="1777283" cy="1262130"/>
          </a:xfrm>
          <a:prstGeom prst="ellipse">
            <a:avLst/>
          </a:prstGeom>
          <a:solidFill>
            <a:schemeClr val="accent4">
              <a:lumMod val="75000"/>
            </a:schemeClr>
          </a:solidFill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Cognitive psychology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1026" name="Picture 2" descr="http://t0.gstatic.com/images?q=tbn:ANd9GcR9RHlTDwJ8oYeLGKRtae7nrcytCbLbZd1GecBo8CIzGziMCHEX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1295042">
            <a:off x="8715835" y="1971527"/>
            <a:ext cx="953931" cy="95393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http://t1.gstatic.com/images?q=tbn:ANd9GcSNW4FAvSetDQ4Tmlfqh4i3P9YDs8oEGiKG7RKkqmgTkyBtePMC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594716">
            <a:off x="10109942" y="2272872"/>
            <a:ext cx="1031183" cy="103118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http://catcatsee.files.wordpress.com/2008/03/thinking.jpg"/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1134">
            <a:off x="10847823" y="3764102"/>
            <a:ext cx="896791" cy="8711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http://t0.gstatic.com/images?q=tbn:ANd9GcTHZSvhz_BRf2Vb0SHoCLZ5hec3O2gkhig6rx1jsQ1AMMBrCIMncA"/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855446">
            <a:off x="10087934" y="4958153"/>
            <a:ext cx="1057972" cy="9089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4" name="Picture 10" descr="http://t3.gstatic.com/images?q=tbn:ANd9GcQaZGxSdaxSuXdazR1Y5AzQRzCSU0ycnRG4bEI1pNSaVRbnd2UQLg"/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784992" y="5295876"/>
            <a:ext cx="965615" cy="8913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6" name="Picture 12" descr="http://blogs.studentlife.utoronto.ca/lifeatuoft/files/2012/10/idea.jpg"/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096259" y="3732536"/>
            <a:ext cx="978795" cy="81177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8" name="Picture 14" descr="http://t2.gstatic.com/images?q=tbn:ANd9GcQRp8QdIJ4dYSooOjqBl-P5-GOw2_9vfvd2lb4bI5iY0CZzWLfalQ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19072662">
            <a:off x="7593809" y="2499292"/>
            <a:ext cx="773490" cy="93309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40" name="Picture 16" descr="http://t1.gstatic.com/images?q=tbn:ANd9GcRqEHY9G8d2eV0mjrGSKASclqxwmmPchD5B1C6c_8Of2REzRNmx"/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rot="2589242">
            <a:off x="7640570" y="4796192"/>
            <a:ext cx="797266" cy="99936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247064231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10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2" fill="hold">
                            <p:stCondLst>
                              <p:cond delay="1000"/>
                            </p:stCondLst>
                            <p:childTnLst>
                              <p:par>
                                <p:cTn id="1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10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1500"/>
                            </p:stCondLst>
                            <p:childTnLst>
                              <p:par>
                                <p:cTn id="1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0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0" fill="hold">
                            <p:stCondLst>
                              <p:cond delay="2000"/>
                            </p:stCondLst>
                            <p:childTnLst>
                              <p:par>
                                <p:cTn id="21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10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2500"/>
                            </p:stCondLst>
                            <p:childTnLst>
                              <p:par>
                                <p:cTn id="2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0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3000"/>
                            </p:stCondLst>
                            <p:childTnLst>
                              <p:par>
                                <p:cTn id="29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0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3500"/>
                            </p:stCondLst>
                            <p:childTnLst>
                              <p:par>
                                <p:cTn id="3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103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4000"/>
                            </p:stCondLst>
                            <p:childTnLst>
                              <p:par>
                                <p:cTn id="37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103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animBg="1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85801" y="158839"/>
            <a:ext cx="10131425" cy="1456267"/>
          </a:xfrm>
        </p:spPr>
        <p:txBody>
          <a:bodyPr/>
          <a:lstStyle/>
          <a:p>
            <a:r>
              <a:rPr lang="en-US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Sociocultural </a:t>
            </a:r>
            <a:r>
              <a:rPr lang="en-US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Psychology</a:t>
            </a:r>
            <a:endParaRPr lang="en-US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Rectangle 2"/>
          <p:cNvSpPr/>
          <p:nvPr/>
        </p:nvSpPr>
        <p:spPr>
          <a:xfrm>
            <a:off x="1167685" y="1615106"/>
            <a:ext cx="10384663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just"/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Examines how cultural and political (religious) experience effect our everyday life.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It studies how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norms and social influences affect behavior. </a:t>
            </a:r>
            <a:endParaRPr lang="en-US" sz="2400" b="1" dirty="0" smtClean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  <a:p>
            <a:pPr marL="914400" lvl="1" indent="-457200" algn="just">
              <a:buClr>
                <a:srgbClr val="FFFF00"/>
              </a:buClr>
              <a:buFont typeface="+mj-lt"/>
              <a:buAutoNum type="arabicPeriod"/>
            </a:pP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Ambition/Goals/Values: Environments </a:t>
            </a:r>
            <a:r>
              <a:rPr lang="en-US" sz="2400" b="1" dirty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influence on one’s long-term ambitions</a:t>
            </a:r>
            <a:r>
              <a:rPr lang="en-US" sz="24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.</a:t>
            </a:r>
            <a:endParaRPr lang="en-US" sz="24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2050" name="Picture 2" descr="http://mass.pakgalaxy.com/wp-content/uploads/2013/02/Basic-Concept-and-Research-Techniques-of-Social-Psychology.gif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40450" y="3818081"/>
            <a:ext cx="5155819" cy="2384568"/>
          </a:xfrm>
          <a:prstGeom prst="roundRect">
            <a:avLst>
              <a:gd name="adj" fmla="val 4167"/>
            </a:avLst>
          </a:prstGeom>
          <a:solidFill>
            <a:srgbClr val="FFFFFF"/>
          </a:solidFill>
          <a:ln w="76200" cap="sq">
            <a:solidFill>
              <a:srgbClr val="EAEAEA"/>
            </a:solidFill>
            <a:miter lim="800000"/>
          </a:ln>
          <a:effectLst>
            <a:reflection blurRad="12700" stA="33000" endPos="28000" dist="5000" dir="5400000" sy="-100000" algn="bl" rotWithShape="0"/>
          </a:effectLst>
          <a:scene3d>
            <a:camera prst="orthographicFront"/>
            <a:lightRig rig="threePt" dir="t">
              <a:rot lat="0" lon="0" rev="2700000"/>
            </a:lightRig>
          </a:scene3d>
          <a:sp3d contourW="6350">
            <a:bevelT h="38100"/>
            <a:contourClr>
              <a:srgbClr val="C0C0C0"/>
            </a:contourClr>
          </a:sp3d>
          <a:extLst/>
        </p:spPr>
      </p:pic>
    </p:spTree>
    <p:extLst>
      <p:ext uri="{BB962C8B-B14F-4D97-AF65-F5344CB8AC3E}">
        <p14:creationId xmlns:p14="http://schemas.microsoft.com/office/powerpoint/2010/main" val="12861426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0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/>
        </p:nvSpPr>
        <p:spPr>
          <a:xfrm>
            <a:off x="-12879" y="2401886"/>
            <a:ext cx="12192000" cy="1210614"/>
          </a:xfrm>
          <a:prstGeom prst="rect">
            <a:avLst/>
          </a:prstGeom>
          <a:effectLst>
            <a:reflection blurRad="6350" stA="50000" endA="300" endPos="55500" dist="101600" dir="5400000" sy="-100000" algn="bl" rotWithShape="0"/>
          </a:effectLst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itle 1"/>
          <p:cNvSpPr txBox="1">
            <a:spLocks/>
          </p:cNvSpPr>
          <p:nvPr/>
        </p:nvSpPr>
        <p:spPr>
          <a:xfrm>
            <a:off x="2079619" y="2466325"/>
            <a:ext cx="12106141" cy="1146175"/>
          </a:xfrm>
          <a:prstGeom prst="rect">
            <a:avLst/>
          </a:prstGeom>
          <a:effectLst/>
        </p:spPr>
        <p:txBody>
          <a:bodyPr vert="horz" lIns="91440" tIns="45720" rIns="91440" bIns="45720" rtlCol="0" anchor="ctr">
            <a:noAutofit/>
          </a:bodyPr>
          <a:lstStyle>
            <a:lvl1pPr algn="l" defTabSz="457200" rtl="0" eaLnBrk="1" latinLnBrk="0" hangingPunct="1">
              <a:spcBef>
                <a:spcPct val="0"/>
              </a:spcBef>
              <a:buNone/>
              <a:defRPr sz="3600" kern="1200" cap="all">
                <a:ln w="3175" cmpd="sng">
                  <a:noFill/>
                </a:ln>
                <a:solidFill>
                  <a:schemeClr val="tx1"/>
                </a:solidFill>
                <a:effectLst/>
                <a:latin typeface="+mj-lt"/>
                <a:ea typeface="+mj-ea"/>
                <a:cs typeface="+mj-cs"/>
              </a:defRPr>
            </a:lvl1pPr>
            <a:lvl2pPr eaLnBrk="1" hangingPunct="1">
              <a:defRPr>
                <a:solidFill>
                  <a:schemeClr val="tx2"/>
                </a:solidFill>
              </a:defRPr>
            </a:lvl2pPr>
            <a:lvl3pPr eaLnBrk="1" hangingPunct="1">
              <a:defRPr>
                <a:solidFill>
                  <a:schemeClr val="tx2"/>
                </a:solidFill>
              </a:defRPr>
            </a:lvl3pPr>
            <a:lvl4pPr eaLnBrk="1" hangingPunct="1">
              <a:defRPr>
                <a:solidFill>
                  <a:schemeClr val="tx2"/>
                </a:solidFill>
              </a:defRPr>
            </a:lvl4pPr>
            <a:lvl5pPr eaLnBrk="1" hangingPunct="1">
              <a:defRPr>
                <a:solidFill>
                  <a:schemeClr val="tx2"/>
                </a:solidFill>
              </a:defRPr>
            </a:lvl5pPr>
            <a:lvl6pPr eaLnBrk="1" hangingPunct="1">
              <a:defRPr>
                <a:solidFill>
                  <a:schemeClr val="tx2"/>
                </a:solidFill>
              </a:defRPr>
            </a:lvl6pPr>
            <a:lvl7pPr eaLnBrk="1" hangingPunct="1">
              <a:defRPr>
                <a:solidFill>
                  <a:schemeClr val="tx2"/>
                </a:solidFill>
              </a:defRPr>
            </a:lvl7pPr>
            <a:lvl8pPr eaLnBrk="1" hangingPunct="1">
              <a:defRPr>
                <a:solidFill>
                  <a:schemeClr val="tx2"/>
                </a:solidFill>
              </a:defRPr>
            </a:lvl8pPr>
            <a:lvl9pPr eaLnBrk="1" hangingPunct="1">
              <a:defRPr>
                <a:solidFill>
                  <a:schemeClr val="tx2"/>
                </a:solidFill>
              </a:defRPr>
            </a:lvl9pPr>
          </a:lstStyle>
          <a:p>
            <a:pPr algn="just"/>
            <a:r>
              <a:rPr lang="en-US" sz="4000" b="1" cap="none" dirty="0" smtClean="0">
                <a:ln w="9525">
                  <a:solidFill>
                    <a:schemeClr val="bg1"/>
                  </a:solidFill>
                  <a:prstDash val="solid"/>
                </a:ln>
                <a:solidFill>
                  <a:schemeClr val="bg1"/>
                </a:solidFill>
                <a:effectLst>
                  <a:glow rad="228600">
                    <a:schemeClr val="accent6">
                      <a:satMod val="175000"/>
                      <a:alpha val="40000"/>
                    </a:schemeClr>
                  </a:glow>
                  <a:outerShdw blurRad="50800" dist="38100" dir="18900000" algn="bl" rotWithShape="0">
                    <a:prstClr val="black">
                      <a:alpha val="40000"/>
                    </a:prstClr>
                  </a:outerShdw>
                </a:effectLst>
              </a:rPr>
              <a:t>Watch video on History of Psychology</a:t>
            </a:r>
            <a:endParaRPr lang="en-US" sz="4000" b="1" cap="none" dirty="0">
              <a:ln w="9525">
                <a:solidFill>
                  <a:schemeClr val="bg1"/>
                </a:solidFill>
                <a:prstDash val="solid"/>
              </a:ln>
              <a:solidFill>
                <a:schemeClr val="bg1"/>
              </a:solidFill>
              <a:effectLst>
                <a:glow rad="228600">
                  <a:schemeClr val="accent6">
                    <a:satMod val="175000"/>
                    <a:alpha val="40000"/>
                  </a:schemeClr>
                </a:glow>
                <a:outerShdw blurRad="50800" dist="38100" dir="18900000" algn="bl" rotWithShape="0">
                  <a:prstClr val="black">
                    <a:alpha val="40000"/>
                  </a:prstClr>
                </a:outerShdw>
              </a:effectLst>
            </a:endParaRPr>
          </a:p>
        </p:txBody>
      </p:sp>
      <p:graphicFrame>
        <p:nvGraphicFramePr>
          <p:cNvPr id="6" name="Diagram 5">
            <a:hlinkClick r:id="rId2" action="ppaction://hlinkfile"/>
          </p:cNvPr>
          <p:cNvGraphicFramePr/>
          <p:nvPr>
            <p:extLst>
              <p:ext uri="{D42A27DB-BD31-4B8C-83A1-F6EECF244321}">
                <p14:modId xmlns:p14="http://schemas.microsoft.com/office/powerpoint/2010/main" val="3507503151"/>
              </p:ext>
            </p:extLst>
          </p:nvPr>
        </p:nvGraphicFramePr>
        <p:xfrm>
          <a:off x="3818967" y="3424241"/>
          <a:ext cx="3657600" cy="2385761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</p:spTree>
    <p:extLst>
      <p:ext uri="{BB962C8B-B14F-4D97-AF65-F5344CB8AC3E}">
        <p14:creationId xmlns:p14="http://schemas.microsoft.com/office/powerpoint/2010/main" val="1545399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746420" y="2605825"/>
            <a:ext cx="10131425" cy="1456267"/>
          </a:xfrm>
        </p:spPr>
        <p:txBody>
          <a:bodyPr>
            <a:noAutofit/>
          </a:bodyPr>
          <a:lstStyle/>
          <a:p>
            <a:r>
              <a:rPr lang="en-US" sz="9600" b="1" cap="none" dirty="0" smtClean="0">
                <a:ln w="9525">
                  <a:solidFill>
                    <a:schemeClr val="bg1"/>
                  </a:solidFill>
                  <a:prstDash val="solid"/>
                </a:ln>
                <a:effectLst>
                  <a:glow rad="63500">
                    <a:schemeClr val="accent6">
                      <a:satMod val="175000"/>
                      <a:alpha val="40000"/>
                    </a:schemeClr>
                  </a:glow>
                  <a:outerShdw blurRad="12700" dist="38100" dir="2700000" algn="tl" rotWithShape="0">
                    <a:schemeClr val="bg1">
                      <a:lumMod val="50000"/>
                    </a:schemeClr>
                  </a:outerShdw>
                </a:effectLst>
              </a:rPr>
              <a:t>THANK YOU</a:t>
            </a:r>
            <a:endParaRPr lang="en-US" sz="9600" b="1" cap="none" dirty="0">
              <a:ln w="9525">
                <a:solidFill>
                  <a:schemeClr val="bg1"/>
                </a:solidFill>
                <a:prstDash val="solid"/>
              </a:ln>
              <a:effectLst>
                <a:glow rad="63500">
                  <a:schemeClr val="accent6">
                    <a:satMod val="175000"/>
                    <a:alpha val="40000"/>
                  </a:schemeClr>
                </a:glow>
                <a:outerShdw blurRad="12700" dist="38100" dir="2700000" algn="tl" rotWithShape="0">
                  <a:schemeClr val="bg1">
                    <a:lumMod val="50000"/>
                  </a:schemeClr>
                </a:outerShdw>
              </a:effectLst>
            </a:endParaRPr>
          </a:p>
        </p:txBody>
      </p:sp>
    </p:spTree>
    <p:extLst>
      <p:ext uri="{BB962C8B-B14F-4D97-AF65-F5344CB8AC3E}">
        <p14:creationId xmlns:p14="http://schemas.microsoft.com/office/powerpoint/2010/main" val="40287927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Celestial">
  <a:themeElements>
    <a:clrScheme name="Celestial">
      <a:dk1>
        <a:sysClr val="windowText" lastClr="000000"/>
      </a:dk1>
      <a:lt1>
        <a:sysClr val="window" lastClr="FFFFFF"/>
      </a:lt1>
      <a:dk2>
        <a:srgbClr val="104C7E"/>
      </a:dk2>
      <a:lt2>
        <a:srgbClr val="EBEBEB"/>
      </a:lt2>
      <a:accent1>
        <a:srgbClr val="94CE67"/>
      </a:accent1>
      <a:accent2>
        <a:srgbClr val="49D1CD"/>
      </a:accent2>
      <a:accent3>
        <a:srgbClr val="61A5D6"/>
      </a:accent3>
      <a:accent4>
        <a:srgbClr val="9D8CD3"/>
      </a:accent4>
      <a:accent5>
        <a:srgbClr val="E45C8A"/>
      </a:accent5>
      <a:accent6>
        <a:srgbClr val="F98C61"/>
      </a:accent6>
      <a:hlink>
        <a:srgbClr val="AAF172"/>
      </a:hlink>
      <a:folHlink>
        <a:srgbClr val="E7F19A"/>
      </a:folHlink>
    </a:clrScheme>
    <a:fontScheme name="Celestial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Celestial">
      <a:fillStyleLst>
        <a:solidFill>
          <a:schemeClr val="phClr"/>
        </a:solidFill>
        <a:gradFill rotWithShape="1">
          <a:gsLst>
            <a:gs pos="0">
              <a:schemeClr val="phClr">
                <a:tint val="70000"/>
                <a:lumMod val="110000"/>
              </a:schemeClr>
            </a:gs>
            <a:gs pos="100000">
              <a:schemeClr val="phClr">
                <a:tint val="82000"/>
                <a:alpha val="74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lumMod val="100000"/>
              </a:schemeClr>
            </a:gs>
            <a:gs pos="100000">
              <a:schemeClr val="phClr">
                <a:shade val="88000"/>
                <a:lumMod val="88000"/>
              </a:schemeClr>
            </a:gs>
          </a:gsLst>
          <a:lin ang="5400000" scaled="1"/>
        </a:gradFill>
      </a:fillStyleLst>
      <a:lnStyleLst>
        <a:ln w="9525" cap="rnd" cmpd="sng" algn="ctr">
          <a:solidFill>
            <a:schemeClr val="phClr"/>
          </a:solidFill>
          <a:prstDash val="solid"/>
        </a:ln>
        <a:ln w="19050" cap="rnd" cmpd="sng" algn="ctr">
          <a:solidFill>
            <a:schemeClr val="phClr"/>
          </a:solidFill>
          <a:prstDash val="solid"/>
        </a:ln>
        <a:ln w="25400" cap="rnd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65000"/>
              </a:srgbClr>
            </a:outerShdw>
          </a:effectLst>
          <a:scene3d>
            <a:camera prst="orthographicFront">
              <a:rot lat="0" lon="0" rev="0"/>
            </a:camera>
            <a:lightRig rig="threePt" dir="tl">
              <a:rot lat="0" lon="0" rev="1200000"/>
            </a:lightRig>
          </a:scene3d>
          <a:sp3d>
            <a:bevelT w="38100" h="127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90000"/>
                <a:shade val="96000"/>
                <a:hueMod val="100000"/>
                <a:satMod val="180000"/>
                <a:lumMod val="110000"/>
              </a:schemeClr>
            </a:gs>
            <a:gs pos="100000">
              <a:schemeClr val="phClr">
                <a:shade val="96000"/>
                <a:satMod val="160000"/>
                <a:lumMod val="100000"/>
              </a:schemeClr>
            </a:gs>
          </a:gsLst>
          <a:lin ang="4740000" scaled="1"/>
        </a:gradFill>
        <a:blipFill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Celestial" id="{C4BB2A3D-0E93-4C5F-B0D2-9D3FCE089CC5}" vid="{E44E6A2F-09CD-4BE0-B42D-107FF03CEED6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TC103457452[[fn=Celestial]]</Template>
  <TotalTime>910</TotalTime>
  <Words>1845</Words>
  <Application>Microsoft Office PowerPoint</Application>
  <PresentationFormat>Widescreen</PresentationFormat>
  <Paragraphs>290</Paragraphs>
  <Slides>41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41</vt:i4>
      </vt:variant>
    </vt:vector>
  </HeadingPairs>
  <TitlesOfParts>
    <vt:vector size="46" baseType="lpstr">
      <vt:lpstr>Arial</vt:lpstr>
      <vt:lpstr>Calibri</vt:lpstr>
      <vt:lpstr>Calibri Light</vt:lpstr>
      <vt:lpstr>CosmicTwo</vt:lpstr>
      <vt:lpstr>Celestial</vt:lpstr>
      <vt:lpstr>Research methods  in psychology</vt:lpstr>
      <vt:lpstr>What is research?</vt:lpstr>
      <vt:lpstr>Research is about answering questions</vt:lpstr>
      <vt:lpstr>Psychological research</vt:lpstr>
      <vt:lpstr>Research methods in psychology</vt:lpstr>
      <vt:lpstr>DESCRIPTIVE RESEARCH</vt:lpstr>
      <vt:lpstr>TYPES OF DESCRIPTIVE RESEARCH</vt:lpstr>
      <vt:lpstr>NATURALISTIC OBSERVATION</vt:lpstr>
      <vt:lpstr>NATURALISTIC OBSERVATION (continued…)</vt:lpstr>
      <vt:lpstr>laboratory OBSERVATION</vt:lpstr>
      <vt:lpstr>laboratory OBSERVATION (continued…)</vt:lpstr>
      <vt:lpstr>CASE STUDIES</vt:lpstr>
      <vt:lpstr>CASE STUDIES (continued…)</vt:lpstr>
      <vt:lpstr>Survey and interview</vt:lpstr>
      <vt:lpstr>Survey and interview</vt:lpstr>
      <vt:lpstr>Survey and interview (continued…) </vt:lpstr>
      <vt:lpstr>Survey and ineterview (continued…) </vt:lpstr>
      <vt:lpstr>EXPERIMENTAL RESEARCH</vt:lpstr>
      <vt:lpstr>EXPERIMENTAL METHOD (continued…)</vt:lpstr>
      <vt:lpstr>EXPERIMENTAL METHOD (continued…)</vt:lpstr>
      <vt:lpstr>EXPERIMENTAL METHOD (continued…)</vt:lpstr>
      <vt:lpstr>CORRELATIONAL RESEARCH</vt:lpstr>
      <vt:lpstr>Types of CORRELATION</vt:lpstr>
      <vt:lpstr>Positive correlation</vt:lpstr>
      <vt:lpstr>NEGATIVE correlation</vt:lpstr>
      <vt:lpstr>No correlation</vt:lpstr>
      <vt:lpstr>Correlation (CONTINUED…)</vt:lpstr>
      <vt:lpstr>HISTORY OF PSYCHOLOGY</vt:lpstr>
      <vt:lpstr>Life before psychology</vt:lpstr>
      <vt:lpstr>Psychology is born</vt:lpstr>
      <vt:lpstr>Behaviorism</vt:lpstr>
      <vt:lpstr>Understanding mental processes</vt:lpstr>
      <vt:lpstr>structuralism</vt:lpstr>
      <vt:lpstr>Understanding FUNCTIONALITY</vt:lpstr>
      <vt:lpstr>Difference between structuralism and functionalism</vt:lpstr>
      <vt:lpstr>Gestalt Psychology</vt:lpstr>
      <vt:lpstr>Psychoanalytical perspective</vt:lpstr>
      <vt:lpstr>cognitive Psychology</vt:lpstr>
      <vt:lpstr>Sociocultural Psychology</vt:lpstr>
      <vt:lpstr>PowerPoint Presentation</vt:lpstr>
      <vt:lpstr>THANK YOU</vt:lpstr>
    </vt:vector>
  </TitlesOfParts>
  <Company/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Research methods in psychology</dc:title>
  <dc:creator>Animator</dc:creator>
  <cp:lastModifiedBy>Animator</cp:lastModifiedBy>
  <cp:revision>701</cp:revision>
  <dcterms:created xsi:type="dcterms:W3CDTF">2013-03-13T08:11:56Z</dcterms:created>
  <dcterms:modified xsi:type="dcterms:W3CDTF">2013-03-20T04:28:17Z</dcterms:modified>
</cp:coreProperties>
</file>