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mp4"/>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86" r:id="rId4"/>
    <p:sldId id="277" r:id="rId5"/>
    <p:sldId id="278" r:id="rId6"/>
    <p:sldId id="279" r:id="rId7"/>
    <p:sldId id="280" r:id="rId8"/>
    <p:sldId id="281" r:id="rId9"/>
    <p:sldId id="287" r:id="rId10"/>
    <p:sldId id="288" r:id="rId11"/>
    <p:sldId id="289" r:id="rId12"/>
    <p:sldId id="258" r:id="rId13"/>
    <p:sldId id="259" r:id="rId14"/>
    <p:sldId id="260" r:id="rId15"/>
    <p:sldId id="261" r:id="rId16"/>
    <p:sldId id="262" r:id="rId17"/>
    <p:sldId id="263" r:id="rId18"/>
    <p:sldId id="264" r:id="rId19"/>
    <p:sldId id="265" r:id="rId20"/>
    <p:sldId id="285" r:id="rId21"/>
    <p:sldId id="266" r:id="rId22"/>
    <p:sldId id="267" r:id="rId23"/>
    <p:sldId id="268" r:id="rId24"/>
    <p:sldId id="269" r:id="rId25"/>
    <p:sldId id="270" r:id="rId26"/>
    <p:sldId id="271" r:id="rId27"/>
    <p:sldId id="272" r:id="rId28"/>
    <p:sldId id="282" r:id="rId29"/>
    <p:sldId id="273" r:id="rId30"/>
    <p:sldId id="283" r:id="rId31"/>
    <p:sldId id="284" r:id="rId32"/>
    <p:sldId id="274" r:id="rId33"/>
    <p:sldId id="275" r:id="rId34"/>
    <p:sldId id="276"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5" d="100"/>
          <a:sy n="45" d="100"/>
        </p:scale>
        <p:origin x="-998" y="-6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81108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025159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94102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633014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572189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044090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19110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043933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7298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628982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685952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811239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696298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036877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373227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80298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4/9/2013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73965213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media" Target="../media/media2.wmv"/><Relationship Id="rId2" Type="http://schemas.openxmlformats.org/officeDocument/2006/relationships/slideLayout" Target="../slideLayouts/slideLayout2.xml"/><Relationship Id="rId1" Type="http://schemas.openxmlformats.org/officeDocument/2006/relationships/video" Target="../media/media2.wmv"/><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media" Target="../media/media3.wmv"/><Relationship Id="rId2" Type="http://schemas.openxmlformats.org/officeDocument/2006/relationships/slideLayout" Target="../slideLayouts/slideLayout2.xml"/><Relationship Id="rId1" Type="http://schemas.openxmlformats.org/officeDocument/2006/relationships/video" Target="../media/media3.wmv"/><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media" Target="../media/media4.wmv"/><Relationship Id="rId2" Type="http://schemas.openxmlformats.org/officeDocument/2006/relationships/slideLayout" Target="../slideLayouts/slideLayout2.xml"/><Relationship Id="rId1" Type="http://schemas.openxmlformats.org/officeDocument/2006/relationships/video" Target="../media/media4.wmv"/><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6225" y="1219678"/>
            <a:ext cx="9274003" cy="1646302"/>
          </a:xfrm>
        </p:spPr>
        <p:txBody>
          <a:bodyPr/>
          <a:lstStyle/>
          <a:p>
            <a:r>
              <a:rPr lang="en-US" sz="3500" b="1" dirty="0" smtClean="0">
                <a:solidFill>
                  <a:schemeClr val="tx1"/>
                </a:solidFill>
                <a:effectLst>
                  <a:outerShdw blurRad="38100" dist="38100" dir="2700000" algn="tl">
                    <a:srgbClr val="000000">
                      <a:alpha val="43137"/>
                    </a:srgbClr>
                  </a:outerShdw>
                </a:effectLst>
              </a:rPr>
              <a:t>Intelligence and assessment of intelligence </a:t>
            </a:r>
            <a:endParaRPr lang="en-US" sz="3500" b="1" dirty="0">
              <a:solidFill>
                <a:schemeClr val="tx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365400" y="3565538"/>
            <a:ext cx="7766936" cy="1850741"/>
          </a:xfrm>
        </p:spPr>
        <p:txBody>
          <a:bodyPr>
            <a:normAutofit/>
          </a:bodyPr>
          <a:lstStyle/>
          <a:p>
            <a:r>
              <a:rPr lang="en-US" sz="2400" b="1" dirty="0">
                <a:solidFill>
                  <a:schemeClr val="tx1"/>
                </a:solidFill>
                <a:effectLst>
                  <a:outerShdw blurRad="38100" dist="38100" dir="2700000" algn="tl">
                    <a:srgbClr val="000000">
                      <a:alpha val="43137"/>
                    </a:srgbClr>
                  </a:outerShdw>
                </a:effectLst>
              </a:rPr>
              <a:t>Presented by</a:t>
            </a:r>
          </a:p>
          <a:p>
            <a:r>
              <a:rPr lang="en-US" sz="2400" b="1" dirty="0">
                <a:solidFill>
                  <a:schemeClr val="tx1"/>
                </a:solidFill>
                <a:effectLst>
                  <a:outerShdw blurRad="38100" dist="38100" dir="2700000" algn="tl">
                    <a:srgbClr val="000000">
                      <a:alpha val="43137"/>
                    </a:srgbClr>
                  </a:outerShdw>
                </a:effectLst>
              </a:rPr>
              <a:t>Clinical Psychologist</a:t>
            </a:r>
          </a:p>
          <a:p>
            <a:r>
              <a:rPr lang="en-US" sz="2400" b="1" dirty="0">
                <a:solidFill>
                  <a:schemeClr val="tx1"/>
                </a:solidFill>
                <a:effectLst>
                  <a:outerShdw blurRad="38100" dist="38100" dir="2700000" algn="tl">
                    <a:srgbClr val="000000">
                      <a:alpha val="43137"/>
                    </a:srgbClr>
                  </a:outerShdw>
                </a:effectLst>
              </a:rPr>
              <a:t>SADAF SAJJAD</a:t>
            </a:r>
          </a:p>
          <a:p>
            <a:endParaRPr lang="en-US" dirty="0"/>
          </a:p>
        </p:txBody>
      </p:sp>
      <p:pic>
        <p:nvPicPr>
          <p:cNvPr id="1026" name="Picture 2" descr="http://mytherapist.ie/wp-content/uploads/2009/10/emotional_intelligence-adjusted.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346801" y="2915823"/>
            <a:ext cx="1923427" cy="25004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52373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effectLst>
                  <a:outerShdw blurRad="38100" dist="38100" dir="2700000" algn="tl">
                    <a:srgbClr val="000000">
                      <a:alpha val="43137"/>
                    </a:srgbClr>
                  </a:outerShdw>
                </a:effectLst>
              </a:rPr>
              <a:t>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179490" y="1930400"/>
            <a:ext cx="6896096" cy="5088586"/>
          </a:xfrm>
        </p:spPr>
        <p:txBody>
          <a:bodyPr>
            <a:normAutofit/>
          </a:bodyPr>
          <a:lstStyle/>
          <a:p>
            <a:pPr marL="0" indent="0" algn="just">
              <a:buNone/>
            </a:pPr>
            <a:r>
              <a:rPr lang="en-US" sz="2400" b="1" dirty="0">
                <a:solidFill>
                  <a:schemeClr val="tx1"/>
                </a:solidFill>
                <a:effectLst>
                  <a:outerShdw blurRad="38100" dist="38100" dir="2700000" algn="tl">
                    <a:srgbClr val="000000">
                      <a:alpha val="43137"/>
                    </a:srgbClr>
                  </a:outerShdw>
                </a:effectLst>
              </a:rPr>
              <a:t>A very general mental capability </a:t>
            </a:r>
            <a:r>
              <a:rPr lang="en-US" sz="2400" b="1" dirty="0" smtClean="0">
                <a:solidFill>
                  <a:schemeClr val="tx1"/>
                </a:solidFill>
                <a:effectLst>
                  <a:outerShdw blurRad="38100" dist="38100" dir="2700000" algn="tl">
                    <a:srgbClr val="000000">
                      <a:alpha val="43137"/>
                    </a:srgbClr>
                  </a:outerShdw>
                </a:effectLst>
              </a:rPr>
              <a:t>that involves </a:t>
            </a:r>
            <a:r>
              <a:rPr lang="en-US" sz="2400" b="1" dirty="0">
                <a:solidFill>
                  <a:schemeClr val="tx1"/>
                </a:solidFill>
                <a:effectLst>
                  <a:outerShdw blurRad="38100" dist="38100" dir="2700000" algn="tl">
                    <a:srgbClr val="000000">
                      <a:alpha val="43137"/>
                    </a:srgbClr>
                  </a:outerShdw>
                </a:effectLst>
              </a:rPr>
              <a:t>the ability to reason, plan, solve problems, think abstractly, comprehend complex ideas, learn quickly and learn from experience. </a:t>
            </a:r>
            <a:endParaRPr lang="en-US" sz="2400" b="1" dirty="0" smtClean="0">
              <a:solidFill>
                <a:schemeClr val="tx1"/>
              </a:solidFill>
              <a:effectLst>
                <a:outerShdw blurRad="38100" dist="38100" dir="2700000" algn="tl">
                  <a:srgbClr val="000000">
                    <a:alpha val="43137"/>
                  </a:srgbClr>
                </a:outerShdw>
              </a:effectLst>
            </a:endParaRPr>
          </a:p>
          <a:p>
            <a:pPr marL="0" indent="0" algn="just">
              <a:buNone/>
            </a:pPr>
            <a:r>
              <a:rPr lang="en-US" sz="2400" b="1" dirty="0">
                <a:solidFill>
                  <a:schemeClr val="tx1"/>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It </a:t>
            </a:r>
            <a:r>
              <a:rPr lang="en-US" sz="2400" b="1" dirty="0">
                <a:solidFill>
                  <a:schemeClr val="tx1"/>
                </a:solidFill>
                <a:effectLst>
                  <a:outerShdw blurRad="38100" dist="38100" dir="2700000" algn="tl">
                    <a:srgbClr val="000000">
                      <a:alpha val="43137"/>
                    </a:srgbClr>
                  </a:outerShdw>
                </a:effectLst>
              </a:rPr>
              <a:t>is not merely book learning, a narrow academic skill, or test-taking smarts. Rather, it reflects a broader and deeper capability for comprehending our surroundings—"catching on," "making sense" of things, or "figuring out" what to do</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427234" y="244475"/>
            <a:ext cx="2705100" cy="1685925"/>
          </a:xfrm>
          <a:prstGeom prst="rect">
            <a:avLst/>
          </a:prstGeom>
        </p:spPr>
      </p:pic>
    </p:spTree>
    <p:extLst>
      <p:ext uri="{BB962C8B-B14F-4D97-AF65-F5344CB8AC3E}">
        <p14:creationId xmlns:p14="http://schemas.microsoft.com/office/powerpoint/2010/main" xmlns="" val="8156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2530"/>
          </a:xfrm>
        </p:spPr>
        <p:txBody>
          <a:bodyPr/>
          <a:lstStyle/>
          <a:p>
            <a:r>
              <a:rPr lang="en-US" b="1" dirty="0" smtClean="0">
                <a:solidFill>
                  <a:schemeClr val="tx1"/>
                </a:solidFill>
                <a:effectLst>
                  <a:outerShdw blurRad="38100" dist="38100" dir="2700000" algn="tl">
                    <a:srgbClr val="000000">
                      <a:alpha val="43137"/>
                    </a:srgbClr>
                  </a:outerShdw>
                </a:effectLst>
              </a:rPr>
              <a:t>Example of intelligence</a:t>
            </a:r>
            <a:endParaRPr lang="en-US" b="1" dirty="0">
              <a:solidFill>
                <a:schemeClr val="tx1"/>
              </a:solidFill>
              <a:effectLst>
                <a:outerShdw blurRad="38100" dist="38100" dir="2700000" algn="tl">
                  <a:srgbClr val="000000">
                    <a:alpha val="43137"/>
                  </a:srgbClr>
                </a:outerShdw>
              </a:effectLst>
            </a:endParaRPr>
          </a:p>
        </p:txBody>
      </p:sp>
      <p:sp>
        <p:nvSpPr>
          <p:cNvPr id="4" name="TextBox 3"/>
          <p:cNvSpPr txBox="1"/>
          <p:nvPr/>
        </p:nvSpPr>
        <p:spPr>
          <a:xfrm>
            <a:off x="8384146" y="5808372"/>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3</a:t>
            </a:r>
            <a:endParaRPr lang="en-US" b="1" dirty="0">
              <a:effectLst>
                <a:outerShdw blurRad="38100" dist="38100" dir="2700000" algn="tl">
                  <a:srgbClr val="000000">
                    <a:alpha val="43137"/>
                  </a:srgbClr>
                </a:outerShdw>
              </a:effectLst>
            </a:endParaRPr>
          </a:p>
        </p:txBody>
      </p:sp>
      <p:pic>
        <p:nvPicPr>
          <p:cNvPr id="5" name="video 3">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744144" y="1330418"/>
            <a:ext cx="6463048" cy="4847286"/>
          </a:xfrm>
          <a:prstGeom prst="rect">
            <a:avLst/>
          </a:prstGeom>
        </p:spPr>
      </p:pic>
    </p:spTree>
    <p:extLst>
      <p:ext uri="{BB962C8B-B14F-4D97-AF65-F5344CB8AC3E}">
        <p14:creationId xmlns:p14="http://schemas.microsoft.com/office/powerpoint/2010/main" xmlns="" val="31321611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lstStyle/>
          <a:p>
            <a:r>
              <a:rPr lang="en-US" b="1" dirty="0" smtClean="0">
                <a:solidFill>
                  <a:schemeClr val="tx1"/>
                </a:solidFill>
                <a:effectLst>
                  <a:outerShdw blurRad="38100" dist="38100" dir="2700000" algn="tl">
                    <a:srgbClr val="000000">
                      <a:alpha val="43137"/>
                    </a:srgbClr>
                  </a:outerShdw>
                </a:effectLst>
              </a:rPr>
              <a:t>Origin of intelligence</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275009"/>
            <a:ext cx="8596668" cy="5460642"/>
          </a:xfrm>
        </p:spPr>
        <p:txBody>
          <a:bodyPr>
            <a:normAutofit/>
          </a:bodyPr>
          <a:lstStyle/>
          <a:p>
            <a:pPr marL="0" indent="0" algn="just">
              <a:buNone/>
            </a:pPr>
            <a:r>
              <a:rPr lang="en-US" sz="2200" b="1" dirty="0" smtClean="0">
                <a:solidFill>
                  <a:schemeClr val="tx1"/>
                </a:solidFill>
                <a:effectLst>
                  <a:outerShdw blurRad="38100" dist="38100" dir="2700000" algn="tl">
                    <a:srgbClr val="000000">
                      <a:alpha val="43137"/>
                    </a:srgbClr>
                  </a:outerShdw>
                </a:effectLst>
              </a:rPr>
              <a:t>Sir </a:t>
            </a:r>
            <a:r>
              <a:rPr lang="en-US" sz="2200" b="1" dirty="0">
                <a:solidFill>
                  <a:schemeClr val="tx1"/>
                </a:solidFill>
                <a:effectLst>
                  <a:outerShdw blurRad="38100" dist="38100" dir="2700000" algn="tl">
                    <a:srgbClr val="000000">
                      <a:alpha val="43137"/>
                    </a:srgbClr>
                  </a:outerShdw>
                </a:effectLst>
              </a:rPr>
              <a:t>Francis </a:t>
            </a:r>
            <a:r>
              <a:rPr lang="en-US" sz="2200" b="1" dirty="0" smtClean="0">
                <a:solidFill>
                  <a:schemeClr val="tx1"/>
                </a:solidFill>
                <a:effectLst>
                  <a:outerShdw blurRad="38100" dist="38100" dir="2700000" algn="tl">
                    <a:srgbClr val="000000">
                      <a:alpha val="43137"/>
                    </a:srgbClr>
                  </a:outerShdw>
                </a:effectLst>
              </a:rPr>
              <a:t>Galton is the </a:t>
            </a:r>
            <a:r>
              <a:rPr lang="en-US" sz="2200" b="1" dirty="0">
                <a:solidFill>
                  <a:schemeClr val="tx1"/>
                </a:solidFill>
                <a:effectLst>
                  <a:outerShdw blurRad="38100" dist="38100" dir="2700000" algn="tl">
                    <a:srgbClr val="000000">
                      <a:alpha val="43137"/>
                    </a:srgbClr>
                  </a:outerShdw>
                </a:effectLst>
              </a:rPr>
              <a:t>father of </a:t>
            </a:r>
            <a:r>
              <a:rPr lang="en-US" sz="2200" b="1" dirty="0">
                <a:solidFill>
                  <a:srgbClr val="FF0000"/>
                </a:solidFill>
                <a:effectLst>
                  <a:outerShdw blurRad="38100" dist="38100" dir="2700000" algn="tl">
                    <a:srgbClr val="000000">
                      <a:alpha val="43137"/>
                    </a:srgbClr>
                  </a:outerShdw>
                </a:effectLst>
              </a:rPr>
              <a:t>"intellectual </a:t>
            </a:r>
            <a:r>
              <a:rPr lang="en-US" sz="2200" b="1" dirty="0" smtClean="0">
                <a:solidFill>
                  <a:srgbClr val="FF0000"/>
                </a:solidFill>
                <a:effectLst>
                  <a:outerShdw blurRad="38100" dist="38100" dir="2700000" algn="tl">
                    <a:srgbClr val="000000">
                      <a:alpha val="43137"/>
                    </a:srgbClr>
                  </a:outerShdw>
                </a:effectLst>
              </a:rPr>
              <a:t>measurement“</a:t>
            </a:r>
          </a:p>
          <a:p>
            <a:pPr marL="0" indent="0" algn="just">
              <a:buNone/>
            </a:pPr>
            <a:r>
              <a:rPr lang="en-US" sz="2200" b="1" dirty="0" smtClean="0">
                <a:solidFill>
                  <a:schemeClr val="tx1"/>
                </a:solidFill>
                <a:effectLst>
                  <a:outerShdw blurRad="38100" dist="38100" dir="2700000" algn="tl">
                    <a:srgbClr val="000000">
                      <a:alpha val="43137"/>
                    </a:srgbClr>
                  </a:outerShdw>
                </a:effectLst>
              </a:rPr>
              <a:t>He made </a:t>
            </a:r>
            <a:r>
              <a:rPr lang="en-US" sz="2200" b="1" dirty="0">
                <a:solidFill>
                  <a:schemeClr val="tx1"/>
                </a:solidFill>
                <a:effectLst>
                  <a:outerShdw blurRad="38100" dist="38100" dir="2700000" algn="tl">
                    <a:srgbClr val="000000">
                      <a:alpha val="43137"/>
                    </a:srgbClr>
                  </a:outerShdw>
                </a:effectLst>
              </a:rPr>
              <a:t>the first </a:t>
            </a:r>
            <a:r>
              <a:rPr lang="en-US" sz="2200" b="1" dirty="0" smtClean="0">
                <a:solidFill>
                  <a:schemeClr val="tx1"/>
                </a:solidFill>
                <a:effectLst>
                  <a:outerShdw blurRad="38100" dist="38100" dir="2700000" algn="tl">
                    <a:srgbClr val="000000">
                      <a:alpha val="43137"/>
                    </a:srgbClr>
                  </a:outerShdw>
                </a:effectLst>
              </a:rPr>
              <a:t>attempt </a:t>
            </a:r>
            <a:r>
              <a:rPr lang="en-US" sz="2200" b="1" dirty="0">
                <a:solidFill>
                  <a:schemeClr val="tx1"/>
                </a:solidFill>
                <a:effectLst>
                  <a:outerShdw blurRad="38100" dist="38100" dir="2700000" algn="tl">
                    <a:srgbClr val="000000">
                      <a:alpha val="43137"/>
                    </a:srgbClr>
                  </a:outerShdw>
                </a:effectLst>
              </a:rPr>
              <a:t>to develop measures that would reflect a person's intelligence. Believing that intelligence was mainly </a:t>
            </a:r>
            <a:r>
              <a:rPr lang="en-US" sz="2200" b="1" dirty="0" smtClean="0">
                <a:solidFill>
                  <a:schemeClr val="tx1"/>
                </a:solidFill>
                <a:effectLst>
                  <a:outerShdw blurRad="38100" dist="38100" dir="2700000" algn="tl">
                    <a:srgbClr val="000000">
                      <a:alpha val="43137"/>
                    </a:srgbClr>
                  </a:outerShdw>
                </a:effectLst>
              </a:rPr>
              <a:t>a </a:t>
            </a:r>
            <a:r>
              <a:rPr lang="en-US" sz="2200" b="1" dirty="0">
                <a:solidFill>
                  <a:schemeClr val="tx1"/>
                </a:solidFill>
                <a:effectLst>
                  <a:outerShdw blurRad="38100" dist="38100" dir="2700000" algn="tl">
                    <a:srgbClr val="000000">
                      <a:alpha val="43137"/>
                    </a:srgbClr>
                  </a:outerShdw>
                </a:effectLst>
              </a:rPr>
              <a:t>matter of having the right genes, Galton reasoned that superior intelligence would be a reflection of superior physical development of brain and body; if so, then simple physical measures might provide a reliable index of intellectual prowess. </a:t>
            </a:r>
            <a:endParaRPr lang="en-US" sz="2200" b="1" dirty="0" smtClean="0">
              <a:solidFill>
                <a:schemeClr val="tx1"/>
              </a:solidFill>
              <a:effectLst>
                <a:outerShdw blurRad="38100" dist="38100" dir="2700000" algn="tl">
                  <a:srgbClr val="000000">
                    <a:alpha val="43137"/>
                  </a:srgbClr>
                </a:outerShdw>
              </a:effectLst>
            </a:endParaRPr>
          </a:p>
          <a:p>
            <a:pPr marL="0" indent="0" algn="just">
              <a:buNone/>
            </a:pPr>
            <a:r>
              <a:rPr lang="en-US" sz="2200" b="1" dirty="0">
                <a:solidFill>
                  <a:schemeClr val="tx1"/>
                </a:solidFill>
                <a:effectLst>
                  <a:outerShdw blurRad="38100" dist="38100" dir="2700000" algn="tl">
                    <a:srgbClr val="000000">
                      <a:alpha val="43137"/>
                    </a:srgbClr>
                  </a:outerShdw>
                </a:effectLst>
              </a:rPr>
              <a:t>	</a:t>
            </a:r>
            <a:r>
              <a:rPr lang="en-US" sz="2200" b="1" dirty="0" smtClean="0">
                <a:solidFill>
                  <a:schemeClr val="tx1"/>
                </a:solidFill>
                <a:effectLst>
                  <a:outerShdw blurRad="38100" dist="38100" dir="2700000" algn="tl">
                    <a:srgbClr val="000000">
                      <a:alpha val="43137"/>
                    </a:srgbClr>
                  </a:outerShdw>
                </a:effectLst>
              </a:rPr>
              <a:t>To </a:t>
            </a:r>
            <a:r>
              <a:rPr lang="en-US" sz="2200" b="1" dirty="0">
                <a:solidFill>
                  <a:schemeClr val="tx1"/>
                </a:solidFill>
                <a:effectLst>
                  <a:outerShdw blurRad="38100" dist="38100" dir="2700000" algn="tl">
                    <a:srgbClr val="000000">
                      <a:alpha val="43137"/>
                    </a:srgbClr>
                  </a:outerShdw>
                </a:effectLst>
              </a:rPr>
              <a:t>investigate this possibility, he set about measuring a variety of physical variables, such as reaction time and grip strength, and looked for a correlation between these measures and measures of success in endeavors thought to reflect intellectual ability, such as one's class rank in school or one's occupational level. </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61321" y="1939344"/>
            <a:ext cx="2477394" cy="2477394"/>
          </a:xfrm>
          <a:prstGeom prst="rect">
            <a:avLst/>
          </a:prstGeom>
        </p:spPr>
      </p:pic>
    </p:spTree>
    <p:extLst>
      <p:ext uri="{BB962C8B-B14F-4D97-AF65-F5344CB8AC3E}">
        <p14:creationId xmlns:p14="http://schemas.microsoft.com/office/powerpoint/2010/main" xmlns="" val="1920288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Intelligence in many ways:</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3"/>
            <a:ext cx="8596668" cy="4803820"/>
          </a:xfrm>
        </p:spPr>
        <p:txBody>
          <a:bodyPr>
            <a:normAutofit/>
          </a:bodyPr>
          <a:lstStyle/>
          <a:p>
            <a:pPr marL="0" indent="0" algn="just">
              <a:buNone/>
            </a:pPr>
            <a:r>
              <a:rPr lang="en-US" sz="2200" b="1" dirty="0">
                <a:solidFill>
                  <a:schemeClr val="tx1"/>
                </a:solidFill>
                <a:effectLst>
                  <a:outerShdw blurRad="38100" dist="38100" dir="2700000" algn="tl">
                    <a:srgbClr val="000000">
                      <a:alpha val="43137"/>
                    </a:srgbClr>
                  </a:outerShdw>
                </a:effectLst>
              </a:rPr>
              <a:t>Intelligence has been defined in many different ways including, but not limited </a:t>
            </a:r>
            <a:r>
              <a:rPr lang="en-US" sz="2200" b="1" dirty="0" smtClean="0">
                <a:solidFill>
                  <a:schemeClr val="tx1"/>
                </a:solidFill>
                <a:effectLst>
                  <a:outerShdw blurRad="38100" dist="38100" dir="2700000" algn="tl">
                    <a:srgbClr val="000000">
                      <a:alpha val="43137"/>
                    </a:srgbClr>
                  </a:outerShdw>
                </a:effectLst>
              </a:rPr>
              <a:t>to:</a:t>
            </a:r>
          </a:p>
          <a:p>
            <a:pPr marL="457200" indent="-457200" algn="just">
              <a:buClr>
                <a:schemeClr val="tx1"/>
              </a:buClr>
              <a:buSzPct val="100000"/>
              <a:buFont typeface="+mj-lt"/>
              <a:buAutoNum type="arabicPeriod"/>
            </a:pPr>
            <a:r>
              <a:rPr lang="en-US" sz="2200" b="1" dirty="0" smtClean="0">
                <a:solidFill>
                  <a:srgbClr val="C00000"/>
                </a:solidFill>
                <a:effectLst>
                  <a:outerShdw blurRad="38100" dist="38100" dir="2700000" algn="tl">
                    <a:srgbClr val="000000">
                      <a:alpha val="43137"/>
                    </a:srgbClr>
                  </a:outerShdw>
                </a:effectLst>
              </a:rPr>
              <a:t>Abstract thought</a:t>
            </a:r>
            <a:r>
              <a:rPr lang="en-US" sz="2200" b="1" dirty="0">
                <a:solidFill>
                  <a:srgbClr val="C0000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Abstraction is a process by which concepts are derived from the usage and classification of literal ("real" or "concrete") concepts, first principles, or other methods. Abstractions may be formed by reducing the information content of a concept or an observable phenomenon, typically to retain only information which is relevant for a particular purpose. </a:t>
            </a:r>
            <a:endParaRPr lang="en-US" sz="2200" b="1" dirty="0" smtClean="0">
              <a:solidFill>
                <a:schemeClr val="tx1"/>
              </a:solidFill>
              <a:effectLst>
                <a:outerShdw blurRad="38100" dist="38100" dir="2700000" algn="tl">
                  <a:srgbClr val="000000">
                    <a:alpha val="43137"/>
                  </a:srgbClr>
                </a:outerShdw>
              </a:effectLst>
            </a:endParaRPr>
          </a:p>
          <a:p>
            <a:pPr marL="0" indent="0" algn="just">
              <a:buClr>
                <a:schemeClr val="tx1"/>
              </a:buClr>
              <a:buSzPct val="100000"/>
              <a:buNone/>
            </a:pPr>
            <a:r>
              <a:rPr lang="en-US" sz="2200" b="1" dirty="0">
                <a:solidFill>
                  <a:schemeClr val="tx1"/>
                </a:solidFill>
                <a:effectLst>
                  <a:outerShdw blurRad="38100" dist="38100" dir="2700000" algn="tl">
                    <a:srgbClr val="000000">
                      <a:alpha val="43137"/>
                    </a:srgbClr>
                  </a:outerShdw>
                </a:effectLst>
              </a:rPr>
              <a:t>	</a:t>
            </a:r>
            <a:r>
              <a:rPr lang="en-US" sz="2200" b="1" dirty="0" smtClean="0">
                <a:solidFill>
                  <a:schemeClr val="tx1"/>
                </a:solidFill>
                <a:effectLst>
                  <a:outerShdw blurRad="38100" dist="38100" dir="2700000" algn="tl">
                    <a:srgbClr val="000000">
                      <a:alpha val="43137"/>
                    </a:srgbClr>
                  </a:outerShdw>
                </a:effectLst>
              </a:rPr>
              <a:t>For </a:t>
            </a:r>
            <a:r>
              <a:rPr lang="en-US" sz="2200" b="1" dirty="0">
                <a:solidFill>
                  <a:schemeClr val="tx1"/>
                </a:solidFill>
                <a:effectLst>
                  <a:outerShdw blurRad="38100" dist="38100" dir="2700000" algn="tl">
                    <a:srgbClr val="000000">
                      <a:alpha val="43137"/>
                    </a:srgbClr>
                  </a:outerShdw>
                </a:effectLst>
              </a:rPr>
              <a:t>example, abstracting a leather soccer ball to the more </a:t>
            </a:r>
            <a:r>
              <a:rPr lang="en-US" sz="2200" b="1" dirty="0" smtClean="0">
                <a:solidFill>
                  <a:schemeClr val="tx1"/>
                </a:solidFill>
                <a:effectLst>
                  <a:outerShdw blurRad="38100" dist="38100" dir="2700000" algn="tl">
                    <a:srgbClr val="000000">
                      <a:alpha val="43137"/>
                    </a:srgbClr>
                  </a:outerShdw>
                </a:effectLst>
              </a:rPr>
              <a:t>	general </a:t>
            </a:r>
            <a:r>
              <a:rPr lang="en-US" sz="2200" b="1" dirty="0">
                <a:solidFill>
                  <a:schemeClr val="tx1"/>
                </a:solidFill>
                <a:effectLst>
                  <a:outerShdw blurRad="38100" dist="38100" dir="2700000" algn="tl">
                    <a:srgbClr val="000000">
                      <a:alpha val="43137"/>
                    </a:srgbClr>
                  </a:outerShdw>
                </a:effectLst>
              </a:rPr>
              <a:t>idea of a ball retains only the information on </a:t>
            </a:r>
            <a:r>
              <a:rPr lang="en-US" sz="2200" b="1" dirty="0" smtClean="0">
                <a:solidFill>
                  <a:schemeClr val="tx1"/>
                </a:solidFill>
                <a:effectLst>
                  <a:outerShdw blurRad="38100" dist="38100" dir="2700000" algn="tl">
                    <a:srgbClr val="000000">
                      <a:alpha val="43137"/>
                    </a:srgbClr>
                  </a:outerShdw>
                </a:effectLst>
              </a:rPr>
              <a:t>	general </a:t>
            </a:r>
            <a:r>
              <a:rPr lang="en-US" sz="2200" b="1" dirty="0">
                <a:solidFill>
                  <a:schemeClr val="tx1"/>
                </a:solidFill>
                <a:effectLst>
                  <a:outerShdw blurRad="38100" dist="38100" dir="2700000" algn="tl">
                    <a:srgbClr val="000000">
                      <a:alpha val="43137"/>
                    </a:srgbClr>
                  </a:outerShdw>
                </a:effectLst>
              </a:rPr>
              <a:t>ball attributes and behavior, eliminating the other </a:t>
            </a:r>
            <a:r>
              <a:rPr lang="en-US" sz="2200" b="1" dirty="0" smtClean="0">
                <a:solidFill>
                  <a:schemeClr val="tx1"/>
                </a:solidFill>
                <a:effectLst>
                  <a:outerShdw blurRad="38100" dist="38100" dir="2700000" algn="tl">
                    <a:srgbClr val="000000">
                      <a:alpha val="43137"/>
                    </a:srgbClr>
                  </a:outerShdw>
                </a:effectLst>
              </a:rPr>
              <a:t>	characteristics </a:t>
            </a:r>
            <a:r>
              <a:rPr lang="en-US" sz="2200" b="1" dirty="0">
                <a:solidFill>
                  <a:schemeClr val="tx1"/>
                </a:solidFill>
                <a:effectLst>
                  <a:outerShdw blurRad="38100" dist="38100" dir="2700000" algn="tl">
                    <a:srgbClr val="000000">
                      <a:alpha val="43137"/>
                    </a:srgbClr>
                  </a:outerShdw>
                </a:effectLst>
              </a:rPr>
              <a:t>of that particular ball.</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37891" y="2641175"/>
            <a:ext cx="2085975" cy="2200275"/>
          </a:xfrm>
          <a:prstGeom prst="rect">
            <a:avLst/>
          </a:prstGeom>
        </p:spPr>
      </p:pic>
    </p:spTree>
    <p:extLst>
      <p:ext uri="{BB962C8B-B14F-4D97-AF65-F5344CB8AC3E}">
        <p14:creationId xmlns:p14="http://schemas.microsoft.com/office/powerpoint/2010/main" xmlns="" val="2303170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normAutofit/>
          </a:bodyPr>
          <a:lstStyle/>
          <a:p>
            <a:r>
              <a:rPr lang="en-US" sz="3200" b="1" dirty="0" smtClean="0">
                <a:solidFill>
                  <a:schemeClr val="tx1"/>
                </a:solidFill>
                <a:effectLst>
                  <a:outerShdw blurRad="38100" dist="38100" dir="2700000" algn="tl">
                    <a:srgbClr val="000000">
                      <a:alpha val="43137"/>
                    </a:srgbClr>
                  </a:outerShdw>
                </a:effectLst>
              </a:rPr>
              <a:t>Intelligence in many ways </a:t>
            </a:r>
            <a:r>
              <a:rPr lang="en-US" sz="2700" b="1" dirty="0" smtClean="0">
                <a:solidFill>
                  <a:schemeClr val="tx1"/>
                </a:solidFill>
                <a:effectLst>
                  <a:outerShdw blurRad="38100" dist="38100" dir="2700000" algn="tl">
                    <a:srgbClr val="000000">
                      <a:alpha val="43137"/>
                    </a:srgbClr>
                  </a:outerShdw>
                </a:effectLst>
              </a:rPr>
              <a:t>(continued…)</a:t>
            </a:r>
            <a:endParaRPr lang="en-US" sz="27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3"/>
            <a:ext cx="8596668" cy="4803820"/>
          </a:xfrm>
        </p:spPr>
        <p:txBody>
          <a:bodyPr>
            <a:normAutofit lnSpcReduction="10000"/>
          </a:bodyPr>
          <a:lstStyle/>
          <a:p>
            <a:pPr marL="457200" indent="-457200" algn="just">
              <a:buClr>
                <a:schemeClr val="tx1"/>
              </a:buClr>
              <a:buSzPct val="100000"/>
              <a:buFont typeface="+mj-lt"/>
              <a:buAutoNum type="arabicPeriod" startAt="2"/>
            </a:pPr>
            <a:r>
              <a:rPr lang="en-US" sz="2200" b="1" dirty="0" smtClean="0">
                <a:solidFill>
                  <a:srgbClr val="C00000"/>
                </a:solidFill>
                <a:effectLst>
                  <a:outerShdw blurRad="38100" dist="38100" dir="2700000" algn="tl">
                    <a:srgbClr val="000000">
                      <a:alpha val="43137"/>
                    </a:srgbClr>
                  </a:outerShdw>
                </a:effectLst>
              </a:rPr>
              <a:t>Understanding</a:t>
            </a:r>
            <a:r>
              <a:rPr lang="en-US" sz="2200" b="1" dirty="0">
                <a:solidFill>
                  <a:srgbClr val="C0000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Understanding (also called intellection) is a psychological process related to an abstract or physical object, such as a person, situation, or message whereby one is able to think about it and use concepts to deal adequately with that object</a:t>
            </a:r>
            <a:r>
              <a:rPr lang="en-US" sz="2200" b="1" dirty="0" smtClean="0">
                <a:solidFill>
                  <a:schemeClr val="tx1"/>
                </a:solidFill>
                <a:effectLst>
                  <a:outerShdw blurRad="38100" dist="38100" dir="2700000" algn="tl">
                    <a:srgbClr val="000000">
                      <a:alpha val="43137"/>
                    </a:srgbClr>
                  </a:outerShdw>
                </a:effectLst>
              </a:rPr>
              <a:t>.</a:t>
            </a:r>
          </a:p>
          <a:p>
            <a:pPr marL="857250" lvl="1" indent="-457200" algn="just">
              <a:buClr>
                <a:schemeClr val="tx1"/>
              </a:buClr>
              <a:buSzPct val="100000"/>
              <a:buFont typeface="+mj-lt"/>
              <a:buAutoNum type="alphaLcPeriod"/>
            </a:pPr>
            <a:r>
              <a:rPr lang="en-US" sz="2000" b="1" dirty="0">
                <a:solidFill>
                  <a:schemeClr val="tx1"/>
                </a:solidFill>
                <a:effectLst>
                  <a:outerShdw blurRad="38100" dist="38100" dir="2700000" algn="tl">
                    <a:srgbClr val="000000">
                      <a:alpha val="43137"/>
                    </a:srgbClr>
                  </a:outerShdw>
                </a:effectLst>
              </a:rPr>
              <a:t>Understanding is a relation between the knower and an object of understanding. </a:t>
            </a:r>
          </a:p>
          <a:p>
            <a:pPr marL="857250" lvl="1" indent="-457200" algn="just">
              <a:buClr>
                <a:schemeClr val="tx1"/>
              </a:buClr>
              <a:buSzPct val="100000"/>
              <a:buFont typeface="+mj-lt"/>
              <a:buAutoNum type="alphaLcPeriod"/>
            </a:pPr>
            <a:r>
              <a:rPr lang="en-US" sz="2000" b="1" dirty="0">
                <a:solidFill>
                  <a:schemeClr val="tx1"/>
                </a:solidFill>
                <a:effectLst>
                  <a:outerShdw blurRad="38100" dist="38100" dir="2700000" algn="tl">
                    <a:srgbClr val="000000">
                      <a:alpha val="43137"/>
                    </a:srgbClr>
                  </a:outerShdw>
                </a:effectLst>
              </a:rPr>
              <a:t>Understanding implies abilities and dispositions with respect to an object of knowledge sufficient to support intelligent behavior</a:t>
            </a:r>
            <a:r>
              <a:rPr lang="en-US" sz="2000" b="1" dirty="0" smtClean="0">
                <a:solidFill>
                  <a:schemeClr val="tx1"/>
                </a:solidFill>
                <a:effectLst>
                  <a:outerShdw blurRad="38100" dist="38100" dir="2700000" algn="tl">
                    <a:srgbClr val="000000">
                      <a:alpha val="43137"/>
                    </a:srgbClr>
                  </a:outerShdw>
                </a:effectLst>
              </a:rPr>
              <a:t>. </a:t>
            </a:r>
            <a:r>
              <a:rPr lang="en-US" sz="2200" b="1" dirty="0" smtClean="0">
                <a:solidFill>
                  <a:schemeClr val="tx1"/>
                </a:solidFill>
                <a:effectLst>
                  <a:outerShdw blurRad="38100" dist="38100" dir="2700000" algn="tl">
                    <a:srgbClr val="000000">
                      <a:alpha val="43137"/>
                    </a:srgbClr>
                  </a:outerShdw>
                </a:effectLst>
              </a:rPr>
              <a:t> </a:t>
            </a:r>
          </a:p>
          <a:p>
            <a:pPr marL="457200" indent="-457200" algn="just">
              <a:buClr>
                <a:schemeClr val="tx1"/>
              </a:buClr>
              <a:buSzPct val="100000"/>
              <a:buFont typeface="+mj-lt"/>
              <a:buAutoNum type="arabicPeriod" startAt="2"/>
            </a:pPr>
            <a:r>
              <a:rPr lang="en-US" sz="2200" b="1" dirty="0" smtClean="0">
                <a:solidFill>
                  <a:srgbClr val="C00000"/>
                </a:solidFill>
                <a:effectLst>
                  <a:outerShdw blurRad="38100" dist="38100" dir="2700000" algn="tl">
                    <a:srgbClr val="000000">
                      <a:alpha val="43137"/>
                    </a:srgbClr>
                  </a:outerShdw>
                </a:effectLst>
              </a:rPr>
              <a:t>Self-awareness</a:t>
            </a:r>
            <a:r>
              <a:rPr lang="en-US" sz="2200" b="1" dirty="0">
                <a:solidFill>
                  <a:srgbClr val="C0000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Self-awareness is the capacity for introspection and the ability to reconcile oneself as an individual separate from the environment and other individuals.</a:t>
            </a:r>
            <a:endParaRPr lang="en-US" sz="2200" b="1" dirty="0" smtClean="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85148" y="2228044"/>
            <a:ext cx="2198295" cy="2818327"/>
          </a:xfrm>
          <a:prstGeom prst="rect">
            <a:avLst/>
          </a:prstGeom>
        </p:spPr>
      </p:pic>
    </p:spTree>
    <p:extLst>
      <p:ext uri="{BB962C8B-B14F-4D97-AF65-F5344CB8AC3E}">
        <p14:creationId xmlns:p14="http://schemas.microsoft.com/office/powerpoint/2010/main" xmlns="" val="906119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normAutofit/>
          </a:bodyPr>
          <a:lstStyle/>
          <a:p>
            <a:r>
              <a:rPr lang="en-US" sz="3200" b="1" dirty="0" smtClean="0">
                <a:solidFill>
                  <a:schemeClr val="tx1"/>
                </a:solidFill>
                <a:effectLst>
                  <a:outerShdw blurRad="38100" dist="38100" dir="2700000" algn="tl">
                    <a:srgbClr val="000000">
                      <a:alpha val="43137"/>
                    </a:srgbClr>
                  </a:outerShdw>
                </a:effectLst>
              </a:rPr>
              <a:t>Intelligence in many ways </a:t>
            </a:r>
            <a:r>
              <a:rPr lang="en-US" sz="2700" b="1" dirty="0" smtClean="0">
                <a:solidFill>
                  <a:schemeClr val="tx1"/>
                </a:solidFill>
                <a:effectLst>
                  <a:outerShdw blurRad="38100" dist="38100" dir="2700000" algn="tl">
                    <a:srgbClr val="000000">
                      <a:alpha val="43137"/>
                    </a:srgbClr>
                  </a:outerShdw>
                </a:effectLst>
              </a:rPr>
              <a:t>(continued…)</a:t>
            </a:r>
            <a:endParaRPr lang="en-US" sz="27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3"/>
            <a:ext cx="8596668" cy="4803820"/>
          </a:xfrm>
        </p:spPr>
        <p:txBody>
          <a:bodyPr>
            <a:normAutofit/>
          </a:bodyPr>
          <a:lstStyle/>
          <a:p>
            <a:pPr marL="457200" indent="-457200" algn="just">
              <a:buClr>
                <a:schemeClr val="tx1"/>
              </a:buClr>
              <a:buSzPct val="100000"/>
              <a:buFont typeface="+mj-lt"/>
              <a:buAutoNum type="arabicPeriod" startAt="4"/>
            </a:pPr>
            <a:r>
              <a:rPr lang="en-US" sz="2200" b="1" dirty="0" smtClean="0">
                <a:solidFill>
                  <a:srgbClr val="C00000"/>
                </a:solidFill>
                <a:effectLst>
                  <a:outerShdw blurRad="38100" dist="38100" dir="2700000" algn="tl">
                    <a:srgbClr val="000000">
                      <a:alpha val="43137"/>
                    </a:srgbClr>
                  </a:outerShdw>
                </a:effectLst>
              </a:rPr>
              <a:t>Reasoning</a:t>
            </a:r>
            <a:r>
              <a:rPr lang="en-US" sz="2200" b="1" dirty="0">
                <a:solidFill>
                  <a:srgbClr val="C0000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Reason is the capacity for consciously making sense of things, for establishing and verifying facts, and changing or justifying practices, institutions, and beliefs based on new or existing </a:t>
            </a:r>
            <a:r>
              <a:rPr lang="en-US" sz="2200" b="1" dirty="0" smtClean="0">
                <a:solidFill>
                  <a:schemeClr val="tx1"/>
                </a:solidFill>
                <a:effectLst>
                  <a:outerShdw blurRad="38100" dist="38100" dir="2700000" algn="tl">
                    <a:srgbClr val="000000">
                      <a:alpha val="43137"/>
                    </a:srgbClr>
                  </a:outerShdw>
                </a:effectLst>
              </a:rPr>
              <a:t>information. </a:t>
            </a:r>
          </a:p>
          <a:p>
            <a:pPr marL="457200" indent="-457200" algn="just">
              <a:buClr>
                <a:schemeClr val="tx1"/>
              </a:buClr>
              <a:buSzPct val="100000"/>
              <a:buFont typeface="+mj-lt"/>
              <a:buAutoNum type="arabicPeriod" startAt="4"/>
            </a:pPr>
            <a:r>
              <a:rPr lang="en-US" sz="2200" b="1" dirty="0" smtClean="0">
                <a:solidFill>
                  <a:srgbClr val="C00000"/>
                </a:solidFill>
                <a:effectLst>
                  <a:outerShdw blurRad="38100" dist="38100" dir="2700000" algn="tl">
                    <a:srgbClr val="000000">
                      <a:alpha val="43137"/>
                    </a:srgbClr>
                  </a:outerShdw>
                </a:effectLst>
              </a:rPr>
              <a:t>Learning</a:t>
            </a:r>
            <a:r>
              <a:rPr lang="en-US" sz="2200" b="1" dirty="0">
                <a:solidFill>
                  <a:srgbClr val="C0000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Learning is acquiring new, or modifying existing, knowledge, behaviors, skills, values, or preferences and may involve synthesizing different types of information. The ability to learn is possessed by humans, animals and some machines. </a:t>
            </a:r>
            <a:endParaRPr lang="en-US" sz="22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rabicPeriod" startAt="4"/>
            </a:pPr>
            <a:r>
              <a:rPr lang="en-US" sz="2200" b="1" dirty="0">
                <a:solidFill>
                  <a:srgbClr val="C00000"/>
                </a:solidFill>
                <a:effectLst>
                  <a:outerShdw blurRad="38100" dist="38100" dir="2700000" algn="tl">
                    <a:srgbClr val="000000">
                      <a:alpha val="43137"/>
                    </a:srgbClr>
                  </a:outerShdw>
                </a:effectLst>
              </a:rPr>
              <a:t>Emotional intelligence: </a:t>
            </a:r>
            <a:r>
              <a:rPr lang="en-US" sz="2200" b="1" dirty="0">
                <a:solidFill>
                  <a:schemeClr val="tx1"/>
                </a:solidFill>
                <a:effectLst>
                  <a:outerShdw blurRad="38100" dist="38100" dir="2700000" algn="tl">
                    <a:srgbClr val="000000">
                      <a:alpha val="43137"/>
                    </a:srgbClr>
                  </a:outerShdw>
                </a:effectLst>
              </a:rPr>
              <a:t>Emotional intelligence (EI) is the ability to identify, assess, and control the emotions of oneself, of others, and of groups.</a:t>
            </a:r>
          </a:p>
          <a:p>
            <a:pPr marL="457200" indent="-457200" algn="just">
              <a:buClr>
                <a:schemeClr val="tx1"/>
              </a:buClr>
              <a:buSzPct val="100000"/>
              <a:buFont typeface="+mj-lt"/>
              <a:buAutoNum type="arabicPeriod" startAt="4"/>
            </a:pPr>
            <a:endParaRPr lang="en-US" sz="2200" b="1" dirty="0" smtClean="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86027" y="2530833"/>
            <a:ext cx="2466975" cy="1847850"/>
          </a:xfrm>
          <a:prstGeom prst="rect">
            <a:avLst/>
          </a:prstGeom>
        </p:spPr>
      </p:pic>
    </p:spTree>
    <p:extLst>
      <p:ext uri="{BB962C8B-B14F-4D97-AF65-F5344CB8AC3E}">
        <p14:creationId xmlns:p14="http://schemas.microsoft.com/office/powerpoint/2010/main" xmlns="" val="2926750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normAutofit/>
          </a:bodyPr>
          <a:lstStyle/>
          <a:p>
            <a:r>
              <a:rPr lang="en-US" sz="3200" b="1" dirty="0" smtClean="0">
                <a:solidFill>
                  <a:schemeClr val="tx1"/>
                </a:solidFill>
                <a:effectLst>
                  <a:outerShdw blurRad="38100" dist="38100" dir="2700000" algn="tl">
                    <a:srgbClr val="000000">
                      <a:alpha val="43137"/>
                    </a:srgbClr>
                  </a:outerShdw>
                </a:effectLst>
              </a:rPr>
              <a:t>Intelligence in many ways </a:t>
            </a:r>
            <a:r>
              <a:rPr lang="en-US" sz="2700" b="1" dirty="0" smtClean="0">
                <a:solidFill>
                  <a:schemeClr val="tx1"/>
                </a:solidFill>
                <a:effectLst>
                  <a:outerShdw blurRad="38100" dist="38100" dir="2700000" algn="tl">
                    <a:srgbClr val="000000">
                      <a:alpha val="43137"/>
                    </a:srgbClr>
                  </a:outerShdw>
                </a:effectLst>
              </a:rPr>
              <a:t>(continued…)</a:t>
            </a:r>
            <a:endParaRPr lang="en-US" sz="27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2"/>
            <a:ext cx="8596668" cy="5267459"/>
          </a:xfrm>
        </p:spPr>
        <p:txBody>
          <a:bodyPr>
            <a:normAutofit fontScale="92500"/>
          </a:bodyPr>
          <a:lstStyle/>
          <a:p>
            <a:pPr marL="457200" indent="-457200" algn="just">
              <a:buClr>
                <a:schemeClr val="tx1"/>
              </a:buClr>
              <a:buSzPct val="100000"/>
              <a:buFont typeface="+mj-lt"/>
              <a:buAutoNum type="arabicPeriod" startAt="7"/>
            </a:pPr>
            <a:r>
              <a:rPr lang="en-US" sz="2200" b="1" dirty="0" smtClean="0">
                <a:solidFill>
                  <a:srgbClr val="FF0000"/>
                </a:solidFill>
                <a:effectLst>
                  <a:outerShdw blurRad="38100" dist="38100" dir="2700000" algn="tl">
                    <a:srgbClr val="000000">
                      <a:alpha val="43137"/>
                    </a:srgbClr>
                  </a:outerShdw>
                </a:effectLst>
              </a:rPr>
              <a:t>Retaining</a:t>
            </a:r>
            <a:r>
              <a:rPr lang="en-US" sz="2200" b="1" dirty="0">
                <a:solidFill>
                  <a:srgbClr val="FF0000"/>
                </a:solidFill>
                <a:effectLst>
                  <a:outerShdw blurRad="38100" dist="38100" dir="2700000" algn="tl">
                    <a:srgbClr val="000000">
                      <a:alpha val="43137"/>
                    </a:srgbClr>
                  </a:outerShdw>
                </a:effectLst>
              </a:rPr>
              <a:t>: </a:t>
            </a:r>
            <a:r>
              <a:rPr lang="en-US" sz="2200" b="1" dirty="0" smtClean="0">
                <a:solidFill>
                  <a:schemeClr val="tx1"/>
                </a:solidFill>
                <a:effectLst>
                  <a:outerShdw blurRad="38100" dist="38100" dir="2700000" algn="tl">
                    <a:srgbClr val="000000">
                      <a:alpha val="43137"/>
                    </a:srgbClr>
                  </a:outerShdw>
                </a:effectLst>
              </a:rPr>
              <a:t>Retaining is </a:t>
            </a:r>
            <a:r>
              <a:rPr lang="en-US" sz="2200" b="1" dirty="0">
                <a:solidFill>
                  <a:schemeClr val="tx1"/>
                </a:solidFill>
                <a:effectLst>
                  <a:outerShdw blurRad="38100" dist="38100" dir="2700000" algn="tl">
                    <a:srgbClr val="000000">
                      <a:alpha val="43137"/>
                    </a:srgbClr>
                  </a:outerShdw>
                </a:effectLst>
              </a:rPr>
              <a:t>the process by which information is encoded, stored, and retrieved. </a:t>
            </a:r>
            <a:endParaRPr lang="en-US" sz="22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rabicPeriod" startAt="7"/>
            </a:pPr>
            <a:r>
              <a:rPr lang="en-US" sz="2200" b="1" dirty="0" smtClean="0">
                <a:solidFill>
                  <a:srgbClr val="FF0000"/>
                </a:solidFill>
                <a:effectLst>
                  <a:outerShdw blurRad="38100" dist="38100" dir="2700000" algn="tl">
                    <a:srgbClr val="000000">
                      <a:alpha val="43137"/>
                    </a:srgbClr>
                  </a:outerShdw>
                </a:effectLst>
              </a:rPr>
              <a:t>Plan: </a:t>
            </a:r>
            <a:r>
              <a:rPr lang="en-US" sz="2200" b="1" dirty="0" smtClean="0">
                <a:solidFill>
                  <a:schemeClr val="tx1"/>
                </a:solidFill>
                <a:effectLst>
                  <a:outerShdw blurRad="38100" dist="38100" dir="2700000" algn="tl">
                    <a:srgbClr val="000000">
                      <a:alpha val="43137"/>
                    </a:srgbClr>
                  </a:outerShdw>
                </a:effectLst>
              </a:rPr>
              <a:t>A </a:t>
            </a:r>
            <a:r>
              <a:rPr lang="en-US" sz="2200" b="1" dirty="0">
                <a:solidFill>
                  <a:schemeClr val="tx1"/>
                </a:solidFill>
                <a:effectLst>
                  <a:outerShdw blurRad="38100" dist="38100" dir="2700000" algn="tl">
                    <a:srgbClr val="000000">
                      <a:alpha val="43137"/>
                    </a:srgbClr>
                  </a:outerShdw>
                </a:effectLst>
              </a:rPr>
              <a:t>plan is typically any diagram or list of steps with timing and resources, used to achieve an objective</a:t>
            </a:r>
            <a:r>
              <a:rPr lang="en-US" sz="22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startAt="7"/>
            </a:pPr>
            <a:r>
              <a:rPr lang="en-US" sz="2200" b="1" dirty="0">
                <a:solidFill>
                  <a:srgbClr val="FF0000"/>
                </a:solidFill>
                <a:effectLst>
                  <a:outerShdw blurRad="38100" dist="38100" dir="2700000" algn="tl">
                    <a:srgbClr val="000000">
                      <a:alpha val="43137"/>
                    </a:srgbClr>
                  </a:outerShdw>
                </a:effectLst>
              </a:rPr>
              <a:t>Problem-solving: </a:t>
            </a:r>
            <a:r>
              <a:rPr lang="en-US" sz="2200" b="1" dirty="0">
                <a:solidFill>
                  <a:schemeClr val="tx1"/>
                </a:solidFill>
                <a:effectLst>
                  <a:outerShdw blurRad="38100" dist="38100" dir="2700000" algn="tl">
                    <a:srgbClr val="000000">
                      <a:alpha val="43137"/>
                    </a:srgbClr>
                  </a:outerShdw>
                </a:effectLst>
              </a:rPr>
              <a:t>It is a mental process in psychology and a computerized process in computer science. Problems can also be classified into two different types (ill-defined and well-defined) from which appropriate solutions are to be made. </a:t>
            </a:r>
          </a:p>
          <a:p>
            <a:pPr marL="857250" lvl="1" indent="-457200" algn="just">
              <a:buClr>
                <a:schemeClr val="tx1"/>
              </a:buClr>
              <a:buSzPct val="100000"/>
              <a:buFont typeface="+mj-lt"/>
              <a:buAutoNum type="alphaLcPeriod"/>
            </a:pPr>
            <a:r>
              <a:rPr lang="en-US" sz="2000" b="1" dirty="0">
                <a:solidFill>
                  <a:schemeClr val="tx1"/>
                </a:solidFill>
                <a:effectLst>
                  <a:outerShdw blurRad="38100" dist="38100" dir="2700000" algn="tl">
                    <a:srgbClr val="000000">
                      <a:alpha val="43137"/>
                    </a:srgbClr>
                  </a:outerShdw>
                </a:effectLst>
              </a:rPr>
              <a:t>Ill-defined problems are those that do not have clear goals or solution paths</a:t>
            </a:r>
          </a:p>
          <a:p>
            <a:pPr marL="857250" lvl="1" indent="-457200" algn="just">
              <a:buClr>
                <a:schemeClr val="tx1"/>
              </a:buClr>
              <a:buSzPct val="100000"/>
              <a:buFont typeface="+mj-lt"/>
              <a:buAutoNum type="alphaLcPeriod"/>
            </a:pPr>
            <a:r>
              <a:rPr lang="en-US" sz="2000" b="1" dirty="0">
                <a:solidFill>
                  <a:schemeClr val="tx1"/>
                </a:solidFill>
                <a:effectLst>
                  <a:outerShdw blurRad="38100" dist="38100" dir="2700000" algn="tl">
                    <a:srgbClr val="000000">
                      <a:alpha val="43137"/>
                    </a:srgbClr>
                  </a:outerShdw>
                </a:effectLst>
              </a:rPr>
              <a:t>Well-defined problems have specific goals and clearly defined solution paths</a:t>
            </a:r>
            <a:r>
              <a:rPr lang="en-US" sz="2000" b="1" dirty="0" smtClean="0">
                <a:solidFill>
                  <a:schemeClr val="tx1"/>
                </a:solidFill>
                <a:effectLst>
                  <a:outerShdw blurRad="38100" dist="38100" dir="2700000" algn="tl">
                    <a:srgbClr val="000000">
                      <a:alpha val="43137"/>
                    </a:srgbClr>
                  </a:outerShdw>
                </a:effectLst>
              </a:rPr>
              <a:t>.</a:t>
            </a:r>
            <a:endParaRPr lang="en-US" sz="22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rabicPeriod" startAt="7"/>
            </a:pPr>
            <a:r>
              <a:rPr lang="en-US" sz="2200" b="1" dirty="0">
                <a:solidFill>
                  <a:srgbClr val="FF0000"/>
                </a:solidFill>
                <a:effectLst>
                  <a:outerShdw blurRad="38100" dist="38100" dir="2700000" algn="tl">
                    <a:srgbClr val="000000">
                      <a:alpha val="43137"/>
                    </a:srgbClr>
                  </a:outerShdw>
                </a:effectLst>
              </a:rPr>
              <a:t>Communication: </a:t>
            </a:r>
            <a:r>
              <a:rPr lang="en-US" sz="2200" b="1" dirty="0">
                <a:solidFill>
                  <a:schemeClr val="tx1"/>
                </a:solidFill>
                <a:effectLst>
                  <a:outerShdw blurRad="38100" dist="38100" dir="2700000" algn="tl">
                    <a:srgbClr val="000000">
                      <a:alpha val="43137"/>
                    </a:srgbClr>
                  </a:outerShdw>
                </a:effectLst>
              </a:rPr>
              <a:t>Communication is the activity of conveying information through the exchange of thoughts, messages, or information, as by speech, visuals, signals, writing, or behavior. </a:t>
            </a:r>
            <a:endParaRPr lang="en-US" sz="2200" b="1" dirty="0" smtClean="0">
              <a:solidFill>
                <a:schemeClr val="tx1"/>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47953" y="2615014"/>
            <a:ext cx="2143125" cy="2143125"/>
          </a:xfrm>
          <a:prstGeom prst="rect">
            <a:avLst/>
          </a:prstGeom>
        </p:spPr>
      </p:pic>
    </p:spTree>
    <p:extLst>
      <p:ext uri="{BB962C8B-B14F-4D97-AF65-F5344CB8AC3E}">
        <p14:creationId xmlns:p14="http://schemas.microsoft.com/office/powerpoint/2010/main" xmlns="" val="2282559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normAutofit/>
          </a:bodyPr>
          <a:lstStyle/>
          <a:p>
            <a:r>
              <a:rPr lang="en-US" sz="2800" b="1" dirty="0" smtClean="0">
                <a:solidFill>
                  <a:srgbClr val="FF0000"/>
                </a:solidFill>
                <a:effectLst>
                  <a:outerShdw blurRad="38100" dist="38100" dir="2700000" algn="tl">
                    <a:srgbClr val="000000">
                      <a:alpha val="43137"/>
                    </a:srgbClr>
                  </a:outerShdw>
                </a:effectLst>
              </a:rPr>
              <a:t>Communication and intelligence </a:t>
            </a:r>
            <a:r>
              <a:rPr lang="en-US" sz="2000" b="1" dirty="0" smtClean="0">
                <a:solidFill>
                  <a:srgbClr val="FF0000"/>
                </a:solidFill>
                <a:effectLst>
                  <a:outerShdw blurRad="38100" dist="38100" dir="2700000" algn="tl">
                    <a:srgbClr val="000000">
                      <a:alpha val="43137"/>
                    </a:srgbClr>
                  </a:outerShdw>
                </a:effectLst>
              </a:rPr>
              <a:t>(continued…)</a:t>
            </a:r>
            <a:endParaRPr lang="en-US" sz="2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275008"/>
            <a:ext cx="8596668" cy="5331853"/>
          </a:xfrm>
        </p:spPr>
        <p:txBody>
          <a:bodyPr>
            <a:normAutofit/>
          </a:bodyPr>
          <a:lstStyle/>
          <a:p>
            <a:pPr marL="0" indent="0" algn="just">
              <a:buNone/>
            </a:pPr>
            <a:r>
              <a:rPr lang="en-US" sz="2200" b="1" dirty="0" smtClean="0">
                <a:solidFill>
                  <a:schemeClr val="tx1"/>
                </a:solidFill>
                <a:effectLst>
                  <a:outerShdw blurRad="38100" dist="38100" dir="2700000" algn="tl">
                    <a:srgbClr val="000000">
                      <a:alpha val="43137"/>
                    </a:srgbClr>
                  </a:outerShdw>
                </a:effectLst>
              </a:rPr>
              <a:t>Effective </a:t>
            </a:r>
            <a:r>
              <a:rPr lang="en-US" sz="2200" b="1" dirty="0">
                <a:solidFill>
                  <a:schemeClr val="tx1"/>
                </a:solidFill>
                <a:effectLst>
                  <a:outerShdw blurRad="38100" dist="38100" dir="2700000" algn="tl">
                    <a:srgbClr val="000000">
                      <a:alpha val="43137"/>
                    </a:srgbClr>
                  </a:outerShdw>
                </a:effectLst>
              </a:rPr>
              <a:t>communication occurs only if the receiver understands the exact information or idea that the sender intended to transmit. Many of the problems that occur in an organization are the either the direct result of people failing to communicate and/or processes, which leads to confusion and can cause good plans to </a:t>
            </a:r>
            <a:r>
              <a:rPr lang="en-US" sz="2200" b="1" dirty="0" smtClean="0">
                <a:solidFill>
                  <a:schemeClr val="tx1"/>
                </a:solidFill>
                <a:effectLst>
                  <a:outerShdw blurRad="38100" dist="38100" dir="2700000" algn="tl">
                    <a:srgbClr val="000000">
                      <a:alpha val="43137"/>
                    </a:srgbClr>
                  </a:outerShdw>
                </a:effectLst>
              </a:rPr>
              <a:t>fail.</a:t>
            </a:r>
          </a:p>
          <a:p>
            <a:pPr marL="0" indent="0" algn="just">
              <a:buNone/>
            </a:pPr>
            <a:r>
              <a:rPr lang="en-US" sz="2200" b="1" dirty="0" smtClean="0">
                <a:solidFill>
                  <a:schemeClr val="tx1"/>
                </a:solidFill>
                <a:effectLst>
                  <a:outerShdw blurRad="38100" dist="38100" dir="2700000" algn="tl">
                    <a:srgbClr val="000000">
                      <a:alpha val="43137"/>
                    </a:srgbClr>
                  </a:outerShdw>
                </a:effectLst>
              </a:rPr>
              <a:t>The communication process:</a:t>
            </a:r>
          </a:p>
          <a:p>
            <a:pPr marL="457200" indent="-457200" algn="just">
              <a:buClr>
                <a:schemeClr val="tx1"/>
              </a:buClr>
              <a:buSzPct val="100000"/>
              <a:buFont typeface="+mj-lt"/>
              <a:buAutoNum type="arabicPeriod"/>
            </a:pPr>
            <a:r>
              <a:rPr lang="en-US" sz="2200" b="1" dirty="0">
                <a:solidFill>
                  <a:srgbClr val="7030A0"/>
                </a:solidFill>
                <a:effectLst>
                  <a:outerShdw blurRad="38100" dist="38100" dir="2700000" algn="tl">
                    <a:srgbClr val="000000">
                      <a:alpha val="43137"/>
                    </a:srgbClr>
                  </a:outerShdw>
                </a:effectLst>
              </a:rPr>
              <a:t>Thought: </a:t>
            </a:r>
            <a:r>
              <a:rPr lang="en-US" sz="2200" b="1" dirty="0">
                <a:solidFill>
                  <a:schemeClr val="tx1"/>
                </a:solidFill>
                <a:effectLst>
                  <a:outerShdw blurRad="38100" dist="38100" dir="2700000" algn="tl">
                    <a:srgbClr val="000000">
                      <a:alpha val="43137"/>
                    </a:srgbClr>
                  </a:outerShdw>
                </a:effectLst>
              </a:rPr>
              <a:t>First, information exists in the mind of the sender. This can be a concept, idea, information, or feelings.</a:t>
            </a:r>
          </a:p>
          <a:p>
            <a:pPr marL="457200" indent="-457200" algn="just">
              <a:buClr>
                <a:schemeClr val="tx1"/>
              </a:buClr>
              <a:buSzPct val="100000"/>
              <a:buFont typeface="+mj-lt"/>
              <a:buAutoNum type="arabicPeriod"/>
            </a:pPr>
            <a:r>
              <a:rPr lang="en-US" sz="2200" b="1" dirty="0">
                <a:solidFill>
                  <a:srgbClr val="7030A0"/>
                </a:solidFill>
                <a:effectLst>
                  <a:outerShdw blurRad="38100" dist="38100" dir="2700000" algn="tl">
                    <a:srgbClr val="000000">
                      <a:alpha val="43137"/>
                    </a:srgbClr>
                  </a:outerShdw>
                </a:effectLst>
              </a:rPr>
              <a:t>Encoding: </a:t>
            </a:r>
            <a:r>
              <a:rPr lang="en-US" sz="2200" b="1" dirty="0">
                <a:solidFill>
                  <a:schemeClr val="tx1"/>
                </a:solidFill>
                <a:effectLst>
                  <a:outerShdw blurRad="38100" dist="38100" dir="2700000" algn="tl">
                    <a:srgbClr val="000000">
                      <a:alpha val="43137"/>
                    </a:srgbClr>
                  </a:outerShdw>
                </a:effectLst>
              </a:rPr>
              <a:t>Next, a message is sent to a receiver in words or other symbols.</a:t>
            </a:r>
          </a:p>
          <a:p>
            <a:pPr marL="457200" indent="-457200" algn="just">
              <a:buClr>
                <a:schemeClr val="tx1"/>
              </a:buClr>
              <a:buSzPct val="100000"/>
              <a:buFont typeface="+mj-lt"/>
              <a:buAutoNum type="arabicPeriod"/>
            </a:pPr>
            <a:r>
              <a:rPr lang="en-US" sz="2200" b="1" dirty="0">
                <a:solidFill>
                  <a:srgbClr val="7030A0"/>
                </a:solidFill>
                <a:effectLst>
                  <a:outerShdw blurRad="38100" dist="38100" dir="2700000" algn="tl">
                    <a:srgbClr val="000000">
                      <a:alpha val="43137"/>
                    </a:srgbClr>
                  </a:outerShdw>
                </a:effectLst>
              </a:rPr>
              <a:t>Decoding: </a:t>
            </a:r>
            <a:r>
              <a:rPr lang="en-US" sz="2200" b="1" dirty="0">
                <a:solidFill>
                  <a:schemeClr val="tx1"/>
                </a:solidFill>
                <a:effectLst>
                  <a:outerShdw blurRad="38100" dist="38100" dir="2700000" algn="tl">
                    <a:srgbClr val="000000">
                      <a:alpha val="43137"/>
                    </a:srgbClr>
                  </a:outerShdw>
                </a:effectLst>
              </a:rPr>
              <a:t>Lastly, the receiver translates the words or symbols into a concept or information that he or she can understand.</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99468" y="2615014"/>
            <a:ext cx="2143125" cy="2143125"/>
          </a:xfrm>
          <a:prstGeom prst="rect">
            <a:avLst/>
          </a:prstGeom>
        </p:spPr>
      </p:pic>
    </p:spTree>
    <p:extLst>
      <p:ext uri="{BB962C8B-B14F-4D97-AF65-F5344CB8AC3E}">
        <p14:creationId xmlns:p14="http://schemas.microsoft.com/office/powerpoint/2010/main" xmlns="" val="1263778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140920" cy="665408"/>
          </a:xfrm>
        </p:spPr>
        <p:txBody>
          <a:bodyPr>
            <a:normAutofit/>
          </a:bodyPr>
          <a:lstStyle/>
          <a:p>
            <a:r>
              <a:rPr lang="en-US" sz="2800" b="1" dirty="0">
                <a:solidFill>
                  <a:srgbClr val="FF0000"/>
                </a:solidFill>
                <a:effectLst>
                  <a:outerShdw blurRad="38100" dist="38100" dir="2700000" algn="tl">
                    <a:srgbClr val="000000">
                      <a:alpha val="43137"/>
                    </a:srgbClr>
                  </a:outerShdw>
                </a:effectLst>
              </a:rPr>
              <a:t>Communication and intelligence </a:t>
            </a:r>
            <a:r>
              <a:rPr lang="en-US" sz="2000" b="1" dirty="0">
                <a:solidFill>
                  <a:srgbClr val="FF0000"/>
                </a:solidFill>
                <a:effectLst>
                  <a:outerShdw blurRad="38100" dist="38100" dir="2700000" algn="tl">
                    <a:srgbClr val="000000">
                      <a:alpha val="43137"/>
                    </a:srgbClr>
                  </a:outerShdw>
                </a:effectLst>
              </a:rPr>
              <a:t>(continued…)</a:t>
            </a:r>
            <a:endParaRPr lang="en-US" sz="28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275008"/>
            <a:ext cx="8596668" cy="5331853"/>
          </a:xfrm>
        </p:spPr>
        <p:txBody>
          <a:bodyPr>
            <a:normAutofit fontScale="92500"/>
          </a:bodyPr>
          <a:lstStyle/>
          <a:p>
            <a:pPr marL="0" indent="0" algn="just">
              <a:buNone/>
            </a:pPr>
            <a:r>
              <a:rPr lang="en-US" sz="2200" b="1" dirty="0">
                <a:solidFill>
                  <a:schemeClr val="tx1"/>
                </a:solidFill>
                <a:effectLst>
                  <a:outerShdw blurRad="38100" dist="38100" dir="2700000" algn="tl">
                    <a:srgbClr val="000000">
                      <a:alpha val="43137"/>
                    </a:srgbClr>
                  </a:outerShdw>
                </a:effectLst>
              </a:rPr>
              <a:t>During the transmitting of the message, two elements will be received: content and context. </a:t>
            </a:r>
            <a:endParaRPr lang="en-US" sz="22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rabicPeriod"/>
            </a:pPr>
            <a:r>
              <a:rPr lang="en-US" sz="2200" b="1" dirty="0" smtClean="0">
                <a:solidFill>
                  <a:srgbClr val="C00000"/>
                </a:solidFill>
                <a:effectLst>
                  <a:outerShdw blurRad="38100" dist="38100" dir="2700000" algn="tl">
                    <a:srgbClr val="000000">
                      <a:alpha val="43137"/>
                    </a:srgbClr>
                  </a:outerShdw>
                </a:effectLst>
              </a:rPr>
              <a:t>Content</a:t>
            </a:r>
            <a:r>
              <a:rPr lang="en-US" sz="2200" b="1" dirty="0" smtClean="0">
                <a:solidFill>
                  <a:schemeClr val="tx1"/>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is the actual words or symbols of the message that is known as language — the spoken and written words combined into phrases that make grammatical and semantic sense. We all use and interpret the meanings of words differently, so even simple messages can be misunderstood. And many words have different meanings to confuse the issue even more</a:t>
            </a:r>
            <a:r>
              <a:rPr lang="en-US" sz="22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a:pPr>
            <a:r>
              <a:rPr lang="en-US" sz="2200" b="1" dirty="0">
                <a:solidFill>
                  <a:srgbClr val="C00000"/>
                </a:solidFill>
                <a:effectLst>
                  <a:outerShdw blurRad="38100" dist="38100" dir="2700000" algn="tl">
                    <a:srgbClr val="000000">
                      <a:alpha val="43137"/>
                    </a:srgbClr>
                  </a:outerShdw>
                </a:effectLst>
              </a:rPr>
              <a:t>Context</a:t>
            </a:r>
            <a:r>
              <a:rPr lang="en-US" sz="2200" b="1" dirty="0">
                <a:solidFill>
                  <a:schemeClr val="tx1"/>
                </a:solidFill>
                <a:effectLst>
                  <a:outerShdw blurRad="38100" dist="38100" dir="2700000" algn="tl">
                    <a:srgbClr val="000000">
                      <a:alpha val="43137"/>
                    </a:srgbClr>
                  </a:outerShdw>
                </a:effectLst>
              </a:rPr>
              <a:t> is the way the message is delivered and is known as paralanguage — it is the nonverbal elements in speech such as the tone of voice, the look in the sender's eyes, body language, hand gestures, and state of emotions (anger, fear, uncertainty, confidence, etc.) that can be detected. Although paralanguage or context often cause messages to be misunderstood as we believe what we see more than what we hear; they are powerful communicators that help us to understand each other. </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38738" y="2757890"/>
            <a:ext cx="2381250" cy="1857375"/>
          </a:xfrm>
          <a:prstGeom prst="rect">
            <a:avLst/>
          </a:prstGeom>
        </p:spPr>
      </p:pic>
    </p:spTree>
    <p:extLst>
      <p:ext uri="{BB962C8B-B14F-4D97-AF65-F5344CB8AC3E}">
        <p14:creationId xmlns:p14="http://schemas.microsoft.com/office/powerpoint/2010/main" xmlns="" val="4183673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2530"/>
          </a:xfrm>
        </p:spPr>
        <p:txBody>
          <a:bodyPr/>
          <a:lstStyle/>
          <a:p>
            <a:r>
              <a:rPr lang="en-US" b="1" dirty="0" smtClean="0">
                <a:solidFill>
                  <a:schemeClr val="tx1"/>
                </a:solidFill>
                <a:effectLst>
                  <a:outerShdw blurRad="38100" dist="38100" dir="2700000" algn="tl">
                    <a:srgbClr val="000000">
                      <a:alpha val="43137"/>
                    </a:srgbClr>
                  </a:outerShdw>
                </a:effectLst>
              </a:rPr>
              <a:t>Example of intelligent communication</a:t>
            </a:r>
            <a:endParaRPr lang="en-US" b="1" dirty="0">
              <a:solidFill>
                <a:schemeClr val="tx1"/>
              </a:solidFill>
              <a:effectLst>
                <a:outerShdw blurRad="38100" dist="38100" dir="2700000" algn="tl">
                  <a:srgbClr val="000000">
                    <a:alpha val="43137"/>
                  </a:srgbClr>
                </a:outerShdw>
              </a:effectLst>
            </a:endParaRPr>
          </a:p>
        </p:txBody>
      </p:sp>
      <p:pic>
        <p:nvPicPr>
          <p:cNvPr id="4" name="video 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487640" y="1262130"/>
            <a:ext cx="6976056" cy="5232042"/>
          </a:xfrm>
          <a:prstGeom prst="rect">
            <a:avLst/>
          </a:prstGeom>
        </p:spPr>
      </p:pic>
      <p:sp>
        <p:nvSpPr>
          <p:cNvPr id="5" name="TextBox 4"/>
          <p:cNvSpPr txBox="1"/>
          <p:nvPr/>
        </p:nvSpPr>
        <p:spPr>
          <a:xfrm>
            <a:off x="8731876" y="5795493"/>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4</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652680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8393" y="1468192"/>
            <a:ext cx="7745449" cy="4701959"/>
          </a:xfrm>
        </p:spPr>
        <p:txBody>
          <a:bodyPr>
            <a:normAutofit/>
          </a:bodyPr>
          <a:lstStyle/>
          <a:p>
            <a:pPr algn="just">
              <a:buClr>
                <a:schemeClr val="tx1"/>
              </a:buClr>
              <a:buSzPct val="100000"/>
              <a:buFont typeface="+mj-lt"/>
              <a:buAutoNum type="arabicPeriod"/>
            </a:pPr>
            <a:r>
              <a:rPr lang="en-US" sz="2200" b="1" dirty="0">
                <a:solidFill>
                  <a:srgbClr val="C00000"/>
                </a:solidFill>
                <a:effectLst>
                  <a:outerShdw blurRad="38100" dist="38100" dir="2700000" algn="tl">
                    <a:srgbClr val="000000">
                      <a:alpha val="43137"/>
                    </a:srgbClr>
                  </a:outerShdw>
                </a:effectLst>
              </a:rPr>
              <a:t>Naturalist Intelligence (“Nature Smart</a:t>
            </a:r>
            <a:r>
              <a:rPr lang="en-US" sz="2200" b="1" dirty="0" smtClean="0">
                <a:solidFill>
                  <a:srgbClr val="C00000"/>
                </a:solidFill>
                <a:effectLst>
                  <a:outerShdw blurRad="38100" dist="38100" dir="2700000" algn="tl">
                    <a:srgbClr val="000000">
                      <a:alpha val="43137"/>
                    </a:srgbClr>
                  </a:outerShdw>
                </a:effectLst>
              </a:rPr>
              <a:t>”): </a:t>
            </a:r>
            <a:r>
              <a:rPr lang="en-US" sz="2200" b="1" dirty="0" smtClean="0">
                <a:solidFill>
                  <a:schemeClr val="tx1"/>
                </a:solidFill>
                <a:effectLst>
                  <a:outerShdw blurRad="38100" dist="38100" dir="2700000" algn="tl">
                    <a:srgbClr val="000000">
                      <a:alpha val="43137"/>
                    </a:srgbClr>
                  </a:outerShdw>
                </a:effectLst>
              </a:rPr>
              <a:t>Designates </a:t>
            </a:r>
            <a:r>
              <a:rPr lang="en-US" sz="2200" b="1" dirty="0">
                <a:solidFill>
                  <a:schemeClr val="tx1"/>
                </a:solidFill>
                <a:effectLst>
                  <a:outerShdw blurRad="38100" dist="38100" dir="2700000" algn="tl">
                    <a:srgbClr val="000000">
                      <a:alpha val="43137"/>
                    </a:srgbClr>
                  </a:outerShdw>
                </a:effectLst>
              </a:rPr>
              <a:t>the human ability to discriminate among living things (plants, animals) as well as sensitivity to other features of the natural world (clouds, rock configurations).  </a:t>
            </a:r>
            <a:endParaRPr lang="en-US" sz="2200" b="1" dirty="0" smtClean="0">
              <a:solidFill>
                <a:schemeClr val="tx1"/>
              </a:solidFill>
              <a:effectLst>
                <a:outerShdw blurRad="38100" dist="38100" dir="2700000" algn="tl">
                  <a:srgbClr val="000000">
                    <a:alpha val="43137"/>
                  </a:srgbClr>
                </a:outerShdw>
              </a:effectLst>
            </a:endParaRPr>
          </a:p>
          <a:p>
            <a:pPr marL="914400" lvl="1" indent="-457200" algn="just">
              <a:buClr>
                <a:schemeClr val="tx1"/>
              </a:buClr>
              <a:buSzPct val="100000"/>
              <a:buFont typeface="+mj-lt"/>
              <a:buAutoNum type="alphaLcParenR"/>
            </a:pPr>
            <a:r>
              <a:rPr lang="en-US" sz="2000" b="1" dirty="0" smtClean="0">
                <a:solidFill>
                  <a:schemeClr val="tx1"/>
                </a:solidFill>
                <a:effectLst>
                  <a:outerShdw blurRad="38100" dist="38100" dir="2700000" algn="tl">
                    <a:srgbClr val="000000">
                      <a:alpha val="43137"/>
                    </a:srgbClr>
                  </a:outerShdw>
                </a:effectLst>
              </a:rPr>
              <a:t>This </a:t>
            </a:r>
            <a:r>
              <a:rPr lang="en-US" sz="2000" b="1" dirty="0">
                <a:solidFill>
                  <a:schemeClr val="tx1"/>
                </a:solidFill>
                <a:effectLst>
                  <a:outerShdw blurRad="38100" dist="38100" dir="2700000" algn="tl">
                    <a:srgbClr val="000000">
                      <a:alpha val="43137"/>
                    </a:srgbClr>
                  </a:outerShdw>
                </a:effectLst>
              </a:rPr>
              <a:t>ability was clearly of value in our evolutionary past as hunters, gatherers, and farmers; it continues to be central in such roles as botanist or chef.  </a:t>
            </a:r>
            <a:endParaRPr lang="en-US" sz="2000" b="1" dirty="0" smtClean="0">
              <a:solidFill>
                <a:schemeClr val="tx1"/>
              </a:solidFill>
              <a:effectLst>
                <a:outerShdw blurRad="38100" dist="38100" dir="2700000" algn="tl">
                  <a:srgbClr val="000000">
                    <a:alpha val="43137"/>
                  </a:srgbClr>
                </a:outerShdw>
              </a:effectLst>
            </a:endParaRPr>
          </a:p>
          <a:p>
            <a:pPr marL="914400" lvl="1" indent="-457200" algn="just">
              <a:buClr>
                <a:schemeClr val="tx1"/>
              </a:buClr>
              <a:buSzPct val="100000"/>
              <a:buFont typeface="+mj-lt"/>
              <a:buAutoNum type="alphaLcParenR"/>
            </a:pPr>
            <a:r>
              <a:rPr lang="en-US" sz="2000" b="1" dirty="0" smtClean="0">
                <a:solidFill>
                  <a:schemeClr val="tx1"/>
                </a:solidFill>
                <a:effectLst>
                  <a:outerShdw blurRad="38100" dist="38100" dir="2700000" algn="tl">
                    <a:srgbClr val="000000">
                      <a:alpha val="43137"/>
                    </a:srgbClr>
                  </a:outerShdw>
                </a:effectLst>
              </a:rPr>
              <a:t>It </a:t>
            </a:r>
            <a:r>
              <a:rPr lang="en-US" sz="2000" b="1" dirty="0">
                <a:solidFill>
                  <a:schemeClr val="tx1"/>
                </a:solidFill>
                <a:effectLst>
                  <a:outerShdw blurRad="38100" dist="38100" dir="2700000" algn="tl">
                    <a:srgbClr val="000000">
                      <a:alpha val="43137"/>
                    </a:srgbClr>
                  </a:outerShdw>
                </a:effectLst>
              </a:rPr>
              <a:t>is also speculated that much of our consumer society exploits the naturalist intelligences, which can be mobilized in the discrimination among cars, sneakers, kinds of makeup, and the like. </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375408" y="2189408"/>
            <a:ext cx="3816592" cy="2957446"/>
          </a:xfrm>
          <a:prstGeom prst="rect">
            <a:avLst/>
          </a:prstGeom>
        </p:spPr>
      </p:pic>
    </p:spTree>
    <p:extLst>
      <p:ext uri="{BB962C8B-B14F-4D97-AF65-F5344CB8AC3E}">
        <p14:creationId xmlns:p14="http://schemas.microsoft.com/office/powerpoint/2010/main" xmlns="" val="28934366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3"/>
            <a:ext cx="8596668" cy="4701959"/>
          </a:xfrm>
        </p:spPr>
        <p:txBody>
          <a:bodyPr>
            <a:normAutofit/>
          </a:bodyPr>
          <a:lstStyle/>
          <a:p>
            <a:pPr marL="457200" indent="-457200" algn="just">
              <a:buClr>
                <a:schemeClr val="tx1"/>
              </a:buClr>
              <a:buSzPct val="100000"/>
              <a:buFont typeface="+mj-lt"/>
              <a:buAutoNum type="arabicPeriod" startAt="2"/>
            </a:pPr>
            <a:r>
              <a:rPr lang="en-US" sz="2200" b="1" dirty="0">
                <a:solidFill>
                  <a:srgbClr val="C00000"/>
                </a:solidFill>
                <a:effectLst>
                  <a:outerShdw blurRad="38100" dist="38100" dir="2700000" algn="tl">
                    <a:srgbClr val="000000">
                      <a:alpha val="43137"/>
                    </a:srgbClr>
                  </a:outerShdw>
                </a:effectLst>
              </a:rPr>
              <a:t>Musical Intelligence (“Musical Smart”): </a:t>
            </a:r>
            <a:r>
              <a:rPr lang="en-US" sz="2200" b="1" dirty="0">
                <a:solidFill>
                  <a:schemeClr val="tx1"/>
                </a:solidFill>
                <a:effectLst>
                  <a:outerShdw blurRad="38100" dist="38100" dir="2700000" algn="tl">
                    <a:srgbClr val="000000">
                      <a:alpha val="43137"/>
                    </a:srgbClr>
                  </a:outerShdw>
                </a:effectLst>
              </a:rPr>
              <a:t>Musical intelligence is the capacity to discern pitch, rhythm, timbre, and tone.  This intelligence enables us to recognize, create, reproduce, and reflect on music, as demonstrated by composers, conductors, musicians, vocalist, and sensitive listeners.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arenR"/>
            </a:pPr>
            <a:r>
              <a:rPr lang="en-US" sz="2000" b="1" dirty="0" smtClean="0">
                <a:solidFill>
                  <a:schemeClr val="tx1"/>
                </a:solidFill>
                <a:effectLst>
                  <a:outerShdw blurRad="38100" dist="38100" dir="2700000" algn="tl">
                    <a:srgbClr val="000000">
                      <a:alpha val="43137"/>
                    </a:srgbClr>
                  </a:outerShdw>
                </a:effectLst>
              </a:rPr>
              <a:t>Interestingly</a:t>
            </a:r>
            <a:r>
              <a:rPr lang="en-US" sz="2000" b="1" dirty="0">
                <a:solidFill>
                  <a:schemeClr val="tx1"/>
                </a:solidFill>
                <a:effectLst>
                  <a:outerShdw blurRad="38100" dist="38100" dir="2700000" algn="tl">
                    <a:srgbClr val="000000">
                      <a:alpha val="43137"/>
                    </a:srgbClr>
                  </a:outerShdw>
                </a:effectLst>
              </a:rPr>
              <a:t>, there is often an affective connection between music and the emotions; and mathematical and musical intelligences may share common thinking processes.  </a:t>
            </a:r>
            <a:endParaRPr lang="en-US" sz="20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arenR"/>
            </a:pPr>
            <a:r>
              <a:rPr lang="en-US" sz="2000" b="1" dirty="0" smtClean="0">
                <a:solidFill>
                  <a:schemeClr val="tx1"/>
                </a:solidFill>
                <a:effectLst>
                  <a:outerShdw blurRad="38100" dist="38100" dir="2700000" algn="tl">
                    <a:srgbClr val="000000">
                      <a:alpha val="43137"/>
                    </a:srgbClr>
                  </a:outerShdw>
                </a:effectLst>
              </a:rPr>
              <a:t>Young </a:t>
            </a:r>
            <a:r>
              <a:rPr lang="en-US" sz="2000" b="1" dirty="0">
                <a:solidFill>
                  <a:schemeClr val="tx1"/>
                </a:solidFill>
                <a:effectLst>
                  <a:outerShdw blurRad="38100" dist="38100" dir="2700000" algn="tl">
                    <a:srgbClr val="000000">
                      <a:alpha val="43137"/>
                    </a:srgbClr>
                  </a:outerShdw>
                </a:effectLst>
              </a:rPr>
              <a:t>adults with this kind of intelligence are usually singing or drumming to themselves.  They are usually quite aware of sounds others may miss.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93406" y="2383194"/>
            <a:ext cx="2143125" cy="2143125"/>
          </a:xfrm>
          <a:prstGeom prst="rect">
            <a:avLst/>
          </a:prstGeom>
        </p:spPr>
      </p:pic>
    </p:spTree>
    <p:extLst>
      <p:ext uri="{BB962C8B-B14F-4D97-AF65-F5344CB8AC3E}">
        <p14:creationId xmlns:p14="http://schemas.microsoft.com/office/powerpoint/2010/main" xmlns="" val="31803412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3"/>
            <a:ext cx="8106058" cy="4701959"/>
          </a:xfrm>
        </p:spPr>
        <p:txBody>
          <a:bodyPr>
            <a:normAutofit lnSpcReduction="10000"/>
          </a:bodyPr>
          <a:lstStyle/>
          <a:p>
            <a:pPr marL="457200" indent="-457200" algn="just">
              <a:buClr>
                <a:schemeClr val="tx1"/>
              </a:buClr>
              <a:buSzPct val="100000"/>
              <a:buFont typeface="+mj-lt"/>
              <a:buAutoNum type="arabicPeriod" startAt="3"/>
            </a:pPr>
            <a:r>
              <a:rPr lang="en-US" sz="2200" b="1" dirty="0">
                <a:solidFill>
                  <a:srgbClr val="C00000"/>
                </a:solidFill>
                <a:effectLst>
                  <a:outerShdw blurRad="38100" dist="38100" dir="2700000" algn="tl">
                    <a:srgbClr val="000000">
                      <a:alpha val="43137"/>
                    </a:srgbClr>
                  </a:outerShdw>
                </a:effectLst>
              </a:rPr>
              <a:t>Logical-Mathematical Intelligence (Number/Reasoning Smart</a:t>
            </a:r>
            <a:r>
              <a:rPr lang="en-US" sz="2200" b="1" dirty="0" smtClean="0">
                <a:solidFill>
                  <a:srgbClr val="C00000"/>
                </a:solidFill>
                <a:effectLst>
                  <a:outerShdw blurRad="38100" dist="38100" dir="2700000" algn="tl">
                    <a:srgbClr val="000000">
                      <a:alpha val="43137"/>
                    </a:srgbClr>
                  </a:outerShdw>
                </a:effectLst>
              </a:rPr>
              <a:t>): </a:t>
            </a:r>
            <a:r>
              <a:rPr lang="en-US" sz="2200" b="1" dirty="0" smtClean="0">
                <a:solidFill>
                  <a:schemeClr val="tx1"/>
                </a:solidFill>
                <a:effectLst>
                  <a:outerShdw blurRad="38100" dist="38100" dir="2700000" algn="tl">
                    <a:srgbClr val="000000">
                      <a:alpha val="43137"/>
                    </a:srgbClr>
                  </a:outerShdw>
                </a:effectLst>
              </a:rPr>
              <a:t>Logical-mathematical </a:t>
            </a:r>
            <a:r>
              <a:rPr lang="en-US" sz="2200" b="1" dirty="0">
                <a:solidFill>
                  <a:schemeClr val="tx1"/>
                </a:solidFill>
                <a:effectLst>
                  <a:outerShdw blurRad="38100" dist="38100" dir="2700000" algn="tl">
                    <a:srgbClr val="000000">
                      <a:alpha val="43137"/>
                    </a:srgbClr>
                  </a:outerShdw>
                </a:effectLst>
              </a:rPr>
              <a:t>intelligence is the ability to calculate, quantify, consider propositions and hypotheses, and carry out complete mathematical operations.  It enables us to perceive relationships and connections and to use abstract, symbolic thought; sequential reasoning skills; and inductive and deductive thinking patterns.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Logical </a:t>
            </a:r>
            <a:r>
              <a:rPr lang="en-US" sz="2200" b="1" dirty="0">
                <a:solidFill>
                  <a:schemeClr val="tx1"/>
                </a:solidFill>
                <a:effectLst>
                  <a:outerShdw blurRad="38100" dist="38100" dir="2700000" algn="tl">
                    <a:srgbClr val="000000">
                      <a:alpha val="43137"/>
                    </a:srgbClr>
                  </a:outerShdw>
                </a:effectLst>
              </a:rPr>
              <a:t>intelligence is usually well developed in mathematicians, scientists, and detectives.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Young </a:t>
            </a:r>
            <a:r>
              <a:rPr lang="en-US" sz="2200" b="1" dirty="0">
                <a:solidFill>
                  <a:schemeClr val="tx1"/>
                </a:solidFill>
                <a:effectLst>
                  <a:outerShdw blurRad="38100" dist="38100" dir="2700000" algn="tl">
                    <a:srgbClr val="000000">
                      <a:alpha val="43137"/>
                    </a:srgbClr>
                  </a:outerShdw>
                </a:effectLst>
              </a:rPr>
              <a:t>adults with lots of logical intelligence are interested in patterns, categories, and relationships.  They are drawn to arithmetic problems, strategy games and experiments.</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61215" y="2334519"/>
            <a:ext cx="2883056" cy="2051072"/>
          </a:xfrm>
          <a:prstGeom prst="rect">
            <a:avLst/>
          </a:prstGeom>
        </p:spPr>
      </p:pic>
    </p:spTree>
    <p:extLst>
      <p:ext uri="{BB962C8B-B14F-4D97-AF65-F5344CB8AC3E}">
        <p14:creationId xmlns:p14="http://schemas.microsoft.com/office/powerpoint/2010/main" xmlns="" val="23554658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339403"/>
            <a:ext cx="8299241" cy="5331853"/>
          </a:xfrm>
        </p:spPr>
        <p:txBody>
          <a:bodyPr>
            <a:normAutofit lnSpcReduction="10000"/>
          </a:bodyPr>
          <a:lstStyle/>
          <a:p>
            <a:pPr marL="457200" indent="-457200" algn="just">
              <a:buClr>
                <a:schemeClr val="tx1"/>
              </a:buClr>
              <a:buSzPct val="100000"/>
              <a:buFont typeface="+mj-lt"/>
              <a:buAutoNum type="arabicPeriod" startAt="4"/>
            </a:pPr>
            <a:r>
              <a:rPr lang="en-US" sz="2200" b="1" dirty="0">
                <a:solidFill>
                  <a:srgbClr val="C00000"/>
                </a:solidFill>
                <a:effectLst>
                  <a:outerShdw blurRad="38100" dist="38100" dir="2700000" algn="tl">
                    <a:srgbClr val="000000">
                      <a:alpha val="43137"/>
                    </a:srgbClr>
                  </a:outerShdw>
                </a:effectLst>
              </a:rPr>
              <a:t>Existential Intelligence: </a:t>
            </a:r>
            <a:r>
              <a:rPr lang="en-US" sz="2200" b="1" dirty="0">
                <a:solidFill>
                  <a:schemeClr val="tx1"/>
                </a:solidFill>
                <a:effectLst>
                  <a:outerShdw blurRad="38100" dist="38100" dir="2700000" algn="tl">
                    <a:srgbClr val="000000">
                      <a:alpha val="43137"/>
                    </a:srgbClr>
                  </a:outerShdw>
                </a:effectLst>
              </a:rPr>
              <a:t>Sensitivity and capacity to tackle deep questions about human existence, such as the meaning </a:t>
            </a:r>
            <a:r>
              <a:rPr lang="en-US" sz="2200" b="1" dirty="0" smtClean="0">
                <a:solidFill>
                  <a:schemeClr val="tx1"/>
                </a:solidFill>
                <a:effectLst>
                  <a:outerShdw blurRad="38100" dist="38100" dir="2700000" algn="tl">
                    <a:srgbClr val="000000">
                      <a:alpha val="43137"/>
                    </a:srgbClr>
                  </a:outerShdw>
                </a:effectLst>
              </a:rPr>
              <a:t>of </a:t>
            </a:r>
            <a:r>
              <a:rPr lang="en-US" sz="2200" b="1" dirty="0">
                <a:solidFill>
                  <a:schemeClr val="tx1"/>
                </a:solidFill>
                <a:effectLst>
                  <a:outerShdw blurRad="38100" dist="38100" dir="2700000" algn="tl">
                    <a:srgbClr val="000000">
                      <a:alpha val="43137"/>
                    </a:srgbClr>
                  </a:outerShdw>
                </a:effectLst>
              </a:rPr>
              <a:t>life, why do we die, and how did we get here</a:t>
            </a:r>
            <a:r>
              <a:rPr lang="en-US" sz="22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startAt="4"/>
            </a:pPr>
            <a:r>
              <a:rPr lang="en-US" sz="2200" b="1" dirty="0">
                <a:solidFill>
                  <a:srgbClr val="C00000"/>
                </a:solidFill>
                <a:effectLst>
                  <a:outerShdw blurRad="38100" dist="38100" dir="2700000" algn="tl">
                    <a:srgbClr val="000000">
                      <a:alpha val="43137"/>
                    </a:srgbClr>
                  </a:outerShdw>
                </a:effectLst>
              </a:rPr>
              <a:t>Interpersonal Intelligence (People Smart”): </a:t>
            </a:r>
            <a:r>
              <a:rPr lang="en-US" sz="2200" b="1" dirty="0">
                <a:solidFill>
                  <a:schemeClr val="tx1"/>
                </a:solidFill>
                <a:effectLst>
                  <a:outerShdw blurRad="38100" dist="38100" dir="2700000" algn="tl">
                    <a:srgbClr val="000000">
                      <a:alpha val="43137"/>
                    </a:srgbClr>
                  </a:outerShdw>
                </a:effectLst>
              </a:rPr>
              <a:t>Interpersonal intelligence is the ability to understand and interact effectively with others.  It involves effective verbal and nonverbal communication, the ability to note distinctions among others, sensitivity to the moods and temperaments of others, and the ability to entertain multiple perspectives.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Teachers</a:t>
            </a:r>
            <a:r>
              <a:rPr lang="en-US" sz="2200" b="1" dirty="0">
                <a:solidFill>
                  <a:schemeClr val="tx1"/>
                </a:solidFill>
                <a:effectLst>
                  <a:outerShdw blurRad="38100" dist="38100" dir="2700000" algn="tl">
                    <a:srgbClr val="000000">
                      <a:alpha val="43137"/>
                    </a:srgbClr>
                  </a:outerShdw>
                </a:effectLst>
              </a:rPr>
              <a:t>, social workers, actors, and politicians all exhibit interpersonal intelligence.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Young </a:t>
            </a:r>
            <a:r>
              <a:rPr lang="en-US" sz="2200" b="1" dirty="0">
                <a:solidFill>
                  <a:schemeClr val="tx1"/>
                </a:solidFill>
                <a:effectLst>
                  <a:outerShdw blurRad="38100" dist="38100" dir="2700000" algn="tl">
                    <a:srgbClr val="000000">
                      <a:alpha val="43137"/>
                    </a:srgbClr>
                  </a:outerShdw>
                </a:effectLst>
              </a:rPr>
              <a:t>adults with this kind of intelligence are leaders among their peers, are good at communicating, and seem to understand others’ feelings and motives.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149904" y="1506827"/>
            <a:ext cx="2796877" cy="222817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476779" y="3902430"/>
            <a:ext cx="2143125" cy="2143125"/>
          </a:xfrm>
          <a:prstGeom prst="rect">
            <a:avLst/>
          </a:prstGeom>
        </p:spPr>
      </p:pic>
    </p:spTree>
    <p:extLst>
      <p:ext uri="{BB962C8B-B14F-4D97-AF65-F5344CB8AC3E}">
        <p14:creationId xmlns:p14="http://schemas.microsoft.com/office/powerpoint/2010/main" xmlns="" val="1894843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7486" y="1596981"/>
            <a:ext cx="8003027" cy="4701959"/>
          </a:xfrm>
        </p:spPr>
        <p:txBody>
          <a:bodyPr>
            <a:normAutofit/>
          </a:bodyPr>
          <a:lstStyle/>
          <a:p>
            <a:pPr marL="457200" indent="-457200" algn="just">
              <a:buClr>
                <a:schemeClr val="tx1"/>
              </a:buClr>
              <a:buSzPct val="100000"/>
              <a:buFont typeface="+mj-lt"/>
              <a:buAutoNum type="arabicPeriod" startAt="6"/>
            </a:pPr>
            <a:r>
              <a:rPr lang="en-US" sz="2400" b="1" dirty="0">
                <a:solidFill>
                  <a:srgbClr val="C00000"/>
                </a:solidFill>
                <a:effectLst>
                  <a:outerShdw blurRad="38100" dist="38100" dir="2700000" algn="tl">
                    <a:srgbClr val="000000">
                      <a:alpha val="43137"/>
                    </a:srgbClr>
                  </a:outerShdw>
                </a:effectLst>
              </a:rPr>
              <a:t>Bodily-Kinesthetic Intelligence (“Body Smart</a:t>
            </a:r>
            <a:r>
              <a:rPr lang="en-US" sz="2400" b="1" dirty="0" smtClean="0">
                <a:solidFill>
                  <a:srgbClr val="C00000"/>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Bodily </a:t>
            </a:r>
            <a:r>
              <a:rPr lang="en-US" sz="2400" b="1" dirty="0">
                <a:solidFill>
                  <a:schemeClr val="tx1"/>
                </a:solidFill>
                <a:effectLst>
                  <a:outerShdw blurRad="38100" dist="38100" dir="2700000" algn="tl">
                    <a:srgbClr val="000000">
                      <a:alpha val="43137"/>
                    </a:srgbClr>
                  </a:outerShdw>
                </a:effectLst>
              </a:rPr>
              <a:t>kinesthetic intelligence is the capacity to manipulate objects and use a variety of physical skills.  </a:t>
            </a:r>
            <a:endParaRPr lang="en-US" sz="24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This </a:t>
            </a:r>
            <a:r>
              <a:rPr lang="en-US" sz="2300" b="1" dirty="0">
                <a:solidFill>
                  <a:schemeClr val="tx1"/>
                </a:solidFill>
                <a:effectLst>
                  <a:outerShdw blurRad="38100" dist="38100" dir="2700000" algn="tl">
                    <a:srgbClr val="000000">
                      <a:alpha val="43137"/>
                    </a:srgbClr>
                  </a:outerShdw>
                </a:effectLst>
              </a:rPr>
              <a:t>intelligence also involves a sense of timing and the perfection of skills through mind–body union.  </a:t>
            </a:r>
            <a:endParaRPr lang="en-US" sz="23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Athletes</a:t>
            </a:r>
            <a:r>
              <a:rPr lang="en-US" sz="2300" b="1" dirty="0">
                <a:solidFill>
                  <a:schemeClr val="tx1"/>
                </a:solidFill>
                <a:effectLst>
                  <a:outerShdw blurRad="38100" dist="38100" dir="2700000" algn="tl">
                    <a:srgbClr val="000000">
                      <a:alpha val="43137"/>
                    </a:srgbClr>
                  </a:outerShdw>
                </a:effectLst>
              </a:rPr>
              <a:t>, dancers, surgeons, and craftspeople exhibit well-developed bodily kinesthetic intelligence.</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74002" y="2254406"/>
            <a:ext cx="2729718" cy="2729718"/>
          </a:xfrm>
          <a:prstGeom prst="rect">
            <a:avLst/>
          </a:prstGeom>
        </p:spPr>
      </p:pic>
    </p:spTree>
    <p:extLst>
      <p:ext uri="{BB962C8B-B14F-4D97-AF65-F5344CB8AC3E}">
        <p14:creationId xmlns:p14="http://schemas.microsoft.com/office/powerpoint/2010/main" xmlns="" val="708461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455313"/>
            <a:ext cx="7912874" cy="4701959"/>
          </a:xfrm>
        </p:spPr>
        <p:txBody>
          <a:bodyPr>
            <a:normAutofit lnSpcReduction="10000"/>
          </a:bodyPr>
          <a:lstStyle/>
          <a:p>
            <a:pPr marL="457200" indent="-457200" algn="just">
              <a:buClr>
                <a:schemeClr val="tx1"/>
              </a:buClr>
              <a:buSzPct val="100000"/>
              <a:buFont typeface="+mj-lt"/>
              <a:buAutoNum type="arabicPeriod" startAt="7"/>
            </a:pPr>
            <a:r>
              <a:rPr lang="en-US" sz="2400" b="1" dirty="0">
                <a:solidFill>
                  <a:srgbClr val="C00000"/>
                </a:solidFill>
                <a:effectLst>
                  <a:outerShdw blurRad="38100" dist="38100" dir="2700000" algn="tl">
                    <a:srgbClr val="000000">
                      <a:alpha val="43137"/>
                    </a:srgbClr>
                  </a:outerShdw>
                </a:effectLst>
              </a:rPr>
              <a:t>Linguistic Intelligence (Word Smart): </a:t>
            </a:r>
            <a:r>
              <a:rPr lang="en-US" sz="2400" b="1" dirty="0">
                <a:solidFill>
                  <a:schemeClr val="tx1"/>
                </a:solidFill>
                <a:effectLst>
                  <a:outerShdw blurRad="38100" dist="38100" dir="2700000" algn="tl">
                    <a:srgbClr val="000000">
                      <a:alpha val="43137"/>
                    </a:srgbClr>
                  </a:outerShdw>
                </a:effectLst>
              </a:rPr>
              <a:t>Linguistic intelligence is the ability to think in words and to use language to express and appreciate complex meanings.  Linguistic intelligence allows us to understand the order and meaning of words and to apply meta-linguistic skills to reflect on our use of language.  </a:t>
            </a:r>
            <a:endParaRPr lang="en-US" sz="24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Linguistic </a:t>
            </a:r>
            <a:r>
              <a:rPr lang="en-US" sz="2200" b="1" dirty="0">
                <a:solidFill>
                  <a:schemeClr val="tx1"/>
                </a:solidFill>
                <a:effectLst>
                  <a:outerShdw blurRad="38100" dist="38100" dir="2700000" algn="tl">
                    <a:srgbClr val="000000">
                      <a:alpha val="43137"/>
                    </a:srgbClr>
                  </a:outerShdw>
                </a:effectLst>
              </a:rPr>
              <a:t>intelligence is the most widely shared human competence and is evident in poets, novelists, journalists, and effective public speakers.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Young </a:t>
            </a:r>
            <a:r>
              <a:rPr lang="en-US" sz="2200" b="1" dirty="0">
                <a:solidFill>
                  <a:schemeClr val="tx1"/>
                </a:solidFill>
                <a:effectLst>
                  <a:outerShdw blurRad="38100" dist="38100" dir="2700000" algn="tl">
                    <a:srgbClr val="000000">
                      <a:alpha val="43137"/>
                    </a:srgbClr>
                  </a:outerShdw>
                </a:effectLst>
              </a:rPr>
              <a:t>adults with this kind of intelligence enjoy writing, reading, telling stories or doing crossword puzzles.</a:t>
            </a:r>
            <a:endParaRPr lang="en-US" sz="21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465866" y="2092263"/>
            <a:ext cx="3726134" cy="2389586"/>
          </a:xfrm>
          <a:prstGeom prst="rect">
            <a:avLst/>
          </a:prstGeom>
        </p:spPr>
      </p:pic>
    </p:spTree>
    <p:extLst>
      <p:ext uri="{BB962C8B-B14F-4D97-AF65-F5344CB8AC3E}">
        <p14:creationId xmlns:p14="http://schemas.microsoft.com/office/powerpoint/2010/main" xmlns="" val="2877345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7487" y="1596981"/>
            <a:ext cx="8506516" cy="4701959"/>
          </a:xfrm>
        </p:spPr>
        <p:txBody>
          <a:bodyPr>
            <a:normAutofit/>
          </a:bodyPr>
          <a:lstStyle/>
          <a:p>
            <a:pPr marL="457200" indent="-457200" algn="just">
              <a:buClr>
                <a:schemeClr val="tx1"/>
              </a:buClr>
              <a:buSzPct val="100000"/>
              <a:buFont typeface="+mj-lt"/>
              <a:buAutoNum type="arabicPeriod" startAt="8"/>
            </a:pPr>
            <a:r>
              <a:rPr lang="en-US" sz="2400" b="1" dirty="0">
                <a:solidFill>
                  <a:srgbClr val="C00000"/>
                </a:solidFill>
                <a:effectLst>
                  <a:outerShdw blurRad="38100" dist="38100" dir="2700000" algn="tl">
                    <a:srgbClr val="000000">
                      <a:alpha val="43137"/>
                    </a:srgbClr>
                  </a:outerShdw>
                </a:effectLst>
              </a:rPr>
              <a:t>Intra-personal Intelligence (Self Smart”): </a:t>
            </a:r>
            <a:r>
              <a:rPr lang="en-US" sz="2400" b="1" dirty="0">
                <a:solidFill>
                  <a:schemeClr val="tx1"/>
                </a:solidFill>
                <a:effectLst>
                  <a:outerShdw blurRad="38100" dist="38100" dir="2700000" algn="tl">
                    <a:srgbClr val="000000">
                      <a:alpha val="43137"/>
                    </a:srgbClr>
                  </a:outerShdw>
                </a:effectLst>
              </a:rPr>
              <a:t>Intra-personal intelligence is the capacity to understand oneself and one’s thoughts and feelings, and to use such knowledge in planning and </a:t>
            </a:r>
            <a:r>
              <a:rPr lang="en-US" sz="2400" b="1" dirty="0" err="1">
                <a:solidFill>
                  <a:schemeClr val="tx1"/>
                </a:solidFill>
                <a:effectLst>
                  <a:outerShdw blurRad="38100" dist="38100" dir="2700000" algn="tl">
                    <a:srgbClr val="000000">
                      <a:alpha val="43137"/>
                    </a:srgbClr>
                  </a:outerShdw>
                </a:effectLst>
              </a:rPr>
              <a:t>directioning</a:t>
            </a:r>
            <a:r>
              <a:rPr lang="en-US" sz="2400" b="1" dirty="0">
                <a:solidFill>
                  <a:schemeClr val="tx1"/>
                </a:solidFill>
                <a:effectLst>
                  <a:outerShdw blurRad="38100" dist="38100" dir="2700000" algn="tl">
                    <a:srgbClr val="000000">
                      <a:alpha val="43137"/>
                    </a:srgbClr>
                  </a:outerShdw>
                </a:effectLst>
              </a:rPr>
              <a:t> one’s life.  </a:t>
            </a:r>
            <a:endParaRPr lang="en-US" sz="24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Intra-personal </a:t>
            </a:r>
            <a:r>
              <a:rPr lang="en-US" sz="2200" b="1" dirty="0">
                <a:solidFill>
                  <a:schemeClr val="tx1"/>
                </a:solidFill>
                <a:effectLst>
                  <a:outerShdw blurRad="38100" dist="38100" dir="2700000" algn="tl">
                    <a:srgbClr val="000000">
                      <a:alpha val="43137"/>
                    </a:srgbClr>
                  </a:outerShdw>
                </a:effectLst>
              </a:rPr>
              <a:t>intelligence involves not only an appreciation of the self, but also of the human condition.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It </a:t>
            </a:r>
            <a:r>
              <a:rPr lang="en-US" sz="2200" b="1" dirty="0">
                <a:solidFill>
                  <a:schemeClr val="tx1"/>
                </a:solidFill>
                <a:effectLst>
                  <a:outerShdw blurRad="38100" dist="38100" dir="2700000" algn="tl">
                    <a:srgbClr val="000000">
                      <a:alpha val="43137"/>
                    </a:srgbClr>
                  </a:outerShdw>
                </a:effectLst>
              </a:rPr>
              <a:t>is evident in psychologist, spiritual leaders, and philosophers.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These </a:t>
            </a:r>
            <a:r>
              <a:rPr lang="en-US" sz="2200" b="1" dirty="0">
                <a:solidFill>
                  <a:schemeClr val="tx1"/>
                </a:solidFill>
                <a:effectLst>
                  <a:outerShdw blurRad="38100" dist="38100" dir="2700000" algn="tl">
                    <a:srgbClr val="000000">
                      <a:alpha val="43137"/>
                    </a:srgbClr>
                  </a:outerShdw>
                </a:effectLst>
              </a:rPr>
              <a:t>young adults may be shy.  They are very aware of their own feelings and are self-motivated.</a:t>
            </a:r>
            <a:endParaRPr lang="en-US" sz="19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09316" y="2439473"/>
            <a:ext cx="2143125" cy="2133600"/>
          </a:xfrm>
          <a:prstGeom prst="rect">
            <a:avLst/>
          </a:prstGeom>
        </p:spPr>
      </p:pic>
    </p:spTree>
    <p:extLst>
      <p:ext uri="{BB962C8B-B14F-4D97-AF65-F5344CB8AC3E}">
        <p14:creationId xmlns:p14="http://schemas.microsoft.com/office/powerpoint/2010/main" xmlns="" val="2076908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b="1" dirty="0" smtClean="0">
                <a:solidFill>
                  <a:schemeClr val="tx1"/>
                </a:solidFill>
                <a:effectLst>
                  <a:outerShdw blurRad="38100" dist="38100" dir="2700000" algn="tl">
                    <a:srgbClr val="000000">
                      <a:alpha val="43137"/>
                    </a:srgbClr>
                  </a:outerShdw>
                </a:effectLst>
              </a:rPr>
              <a:t>Types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584102"/>
            <a:ext cx="8917427" cy="4701959"/>
          </a:xfrm>
        </p:spPr>
        <p:txBody>
          <a:bodyPr>
            <a:normAutofit/>
          </a:bodyPr>
          <a:lstStyle/>
          <a:p>
            <a:pPr marL="457200" indent="-457200" algn="just">
              <a:buClr>
                <a:schemeClr val="tx1"/>
              </a:buClr>
              <a:buSzPct val="100000"/>
              <a:buFont typeface="+mj-lt"/>
              <a:buAutoNum type="arabicPeriod" startAt="9"/>
            </a:pPr>
            <a:r>
              <a:rPr lang="en-US" sz="2400" b="1" dirty="0" smtClean="0">
                <a:solidFill>
                  <a:srgbClr val="C00000"/>
                </a:solidFill>
                <a:effectLst>
                  <a:outerShdw blurRad="38100" dist="38100" dir="2700000" algn="tl">
                    <a:srgbClr val="000000">
                      <a:alpha val="43137"/>
                    </a:srgbClr>
                  </a:outerShdw>
                </a:effectLst>
              </a:rPr>
              <a:t>Spatial </a:t>
            </a:r>
            <a:r>
              <a:rPr lang="en-US" sz="2400" b="1" dirty="0">
                <a:solidFill>
                  <a:srgbClr val="C00000"/>
                </a:solidFill>
                <a:effectLst>
                  <a:outerShdw blurRad="38100" dist="38100" dir="2700000" algn="tl">
                    <a:srgbClr val="000000">
                      <a:alpha val="43137"/>
                    </a:srgbClr>
                  </a:outerShdw>
                </a:effectLst>
              </a:rPr>
              <a:t>Intelligence (“Picture Smart”): </a:t>
            </a:r>
            <a:r>
              <a:rPr lang="en-US" sz="2400" b="1" dirty="0">
                <a:solidFill>
                  <a:schemeClr val="tx1"/>
                </a:solidFill>
                <a:effectLst>
                  <a:outerShdw blurRad="38100" dist="38100" dir="2700000" algn="tl">
                    <a:srgbClr val="000000">
                      <a:alpha val="43137"/>
                    </a:srgbClr>
                  </a:outerShdw>
                </a:effectLst>
              </a:rPr>
              <a:t>Spatial intelligence is the ability to think in three dimensions.  Core capacities include mental imagery, spatial reasoning, image manipulation, graphic and artistic skills, and an active imagination.  </a:t>
            </a:r>
            <a:endParaRPr lang="en-US" sz="24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Sailors</a:t>
            </a:r>
            <a:r>
              <a:rPr lang="en-US" sz="2200" b="1" dirty="0">
                <a:solidFill>
                  <a:schemeClr val="tx1"/>
                </a:solidFill>
                <a:effectLst>
                  <a:outerShdw blurRad="38100" dist="38100" dir="2700000" algn="tl">
                    <a:srgbClr val="000000">
                      <a:alpha val="43137"/>
                    </a:srgbClr>
                  </a:outerShdw>
                </a:effectLst>
              </a:rPr>
              <a:t>, pilots, sculptors, painters, and architects all exhibit spatial intelligence.  </a:t>
            </a:r>
            <a:endParaRPr lang="en-US" sz="22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Young </a:t>
            </a:r>
            <a:r>
              <a:rPr lang="en-US" sz="2200" b="1" dirty="0">
                <a:solidFill>
                  <a:schemeClr val="tx1"/>
                </a:solidFill>
                <a:effectLst>
                  <a:outerShdw blurRad="38100" dist="38100" dir="2700000" algn="tl">
                    <a:srgbClr val="000000">
                      <a:alpha val="43137"/>
                    </a:srgbClr>
                  </a:outerShdw>
                </a:effectLst>
              </a:rPr>
              <a:t>adults with this kind of intelligence may be fascinated with mazes or jigsaw puzzles, or spend free time drawing or daydreaming.</a:t>
            </a:r>
            <a:endParaRPr lang="en-US" sz="17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787944" y="2328398"/>
            <a:ext cx="2272182" cy="2323357"/>
          </a:xfrm>
          <a:prstGeom prst="rect">
            <a:avLst/>
          </a:prstGeom>
        </p:spPr>
      </p:pic>
    </p:spTree>
    <p:extLst>
      <p:ext uri="{BB962C8B-B14F-4D97-AF65-F5344CB8AC3E}">
        <p14:creationId xmlns:p14="http://schemas.microsoft.com/office/powerpoint/2010/main" xmlns="" val="3952919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lstStyle/>
          <a:p>
            <a:r>
              <a:rPr lang="en-US" b="1" dirty="0" smtClean="0">
                <a:solidFill>
                  <a:schemeClr val="tx1"/>
                </a:solidFill>
                <a:effectLst>
                  <a:outerShdw blurRad="38100" dist="38100" dir="2700000" algn="tl">
                    <a:srgbClr val="000000">
                      <a:alpha val="43137"/>
                    </a:srgbClr>
                  </a:outerShdw>
                </a:effectLst>
              </a:rPr>
              <a:t>Watch types of intelligence</a:t>
            </a:r>
            <a:endParaRPr lang="en-US" b="1" dirty="0">
              <a:solidFill>
                <a:schemeClr val="tx1"/>
              </a:solidFill>
              <a:effectLst>
                <a:outerShdw blurRad="38100" dist="38100" dir="2700000" algn="tl">
                  <a:srgbClr val="000000">
                    <a:alpha val="43137"/>
                  </a:srgbClr>
                </a:outerShdw>
              </a:effectLst>
            </a:endParaRPr>
          </a:p>
        </p:txBody>
      </p:sp>
      <p:sp>
        <p:nvSpPr>
          <p:cNvPr id="5" name="TextBox 4"/>
          <p:cNvSpPr txBox="1"/>
          <p:nvPr/>
        </p:nvSpPr>
        <p:spPr>
          <a:xfrm>
            <a:off x="8628845" y="5615189"/>
            <a:ext cx="994824" cy="369332"/>
          </a:xfrm>
          <a:prstGeom prst="rect">
            <a:avLst/>
          </a:prstGeom>
          <a:noFill/>
        </p:spPr>
        <p:txBody>
          <a:bodyPr wrap="none" rtlCol="0">
            <a:spAutoFit/>
          </a:bodyPr>
          <a:lstStyle/>
          <a:p>
            <a:r>
              <a:rPr lang="en-US" b="1" dirty="0" smtClean="0"/>
              <a:t>Video 2</a:t>
            </a:r>
            <a:endParaRPr lang="en-US" b="1" dirty="0"/>
          </a:p>
        </p:txBody>
      </p:sp>
      <p:pic>
        <p:nvPicPr>
          <p:cNvPr id="6" name="video 2">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564913" y="1452092"/>
            <a:ext cx="6821510" cy="5116133"/>
          </a:xfrm>
          <a:prstGeom prst="rect">
            <a:avLst/>
          </a:prstGeom>
        </p:spPr>
      </p:pic>
    </p:spTree>
    <p:extLst>
      <p:ext uri="{BB962C8B-B14F-4D97-AF65-F5344CB8AC3E}">
        <p14:creationId xmlns:p14="http://schemas.microsoft.com/office/powerpoint/2010/main" xmlns="" val="28581731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55053"/>
            <a:ext cx="8596668" cy="639651"/>
          </a:xfrm>
        </p:spPr>
        <p:txBody>
          <a:bodyPr>
            <a:normAutofit fontScale="90000"/>
          </a:bodyPr>
          <a:lstStyle/>
          <a:p>
            <a:r>
              <a:rPr lang="en-US" b="1" dirty="0" smtClean="0">
                <a:solidFill>
                  <a:schemeClr val="tx1"/>
                </a:solidFill>
                <a:effectLst>
                  <a:outerShdw blurRad="38100" dist="38100" dir="2700000" algn="tl">
                    <a:srgbClr val="000000">
                      <a:alpha val="43137"/>
                    </a:srgbClr>
                  </a:outerShdw>
                </a:effectLst>
              </a:rPr>
              <a:t>Theories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07483" y="1249251"/>
            <a:ext cx="9136367" cy="5460642"/>
          </a:xfrm>
        </p:spPr>
        <p:txBody>
          <a:bodyPr>
            <a:normAutofit/>
          </a:bodyPr>
          <a:lstStyle/>
          <a:p>
            <a:pPr marL="457200" indent="-457200" algn="just">
              <a:buClr>
                <a:schemeClr val="tx1"/>
              </a:buClr>
              <a:buSzPct val="100000"/>
              <a:buFont typeface="+mj-lt"/>
              <a:buAutoNum type="arabicPeriod"/>
            </a:pPr>
            <a:r>
              <a:rPr lang="en-US" sz="2300" b="1" dirty="0" smtClean="0">
                <a:solidFill>
                  <a:srgbClr val="C00000"/>
                </a:solidFill>
                <a:effectLst>
                  <a:outerShdw blurRad="38100" dist="38100" dir="2700000" algn="tl">
                    <a:srgbClr val="000000">
                      <a:alpha val="43137"/>
                    </a:srgbClr>
                  </a:outerShdw>
                </a:effectLst>
              </a:rPr>
              <a:t>Two-factor theory: </a:t>
            </a:r>
            <a:r>
              <a:rPr lang="en-US" sz="2300" b="1" dirty="0">
                <a:solidFill>
                  <a:schemeClr val="tx1"/>
                </a:solidFill>
                <a:effectLst>
                  <a:outerShdw blurRad="38100" dist="38100" dir="2700000" algn="tl">
                    <a:srgbClr val="000000">
                      <a:alpha val="43137"/>
                    </a:srgbClr>
                  </a:outerShdw>
                </a:effectLst>
              </a:rPr>
              <a:t>Spearman proposed </a:t>
            </a:r>
            <a:r>
              <a:rPr lang="en-US" sz="2300" b="1" dirty="0" smtClean="0">
                <a:solidFill>
                  <a:schemeClr val="tx1"/>
                </a:solidFill>
                <a:effectLst>
                  <a:outerShdw blurRad="38100" dist="38100" dir="2700000" algn="tl">
                    <a:srgbClr val="000000">
                      <a:alpha val="43137"/>
                    </a:srgbClr>
                  </a:outerShdw>
                </a:effectLst>
              </a:rPr>
              <a:t>Two </a:t>
            </a:r>
            <a:r>
              <a:rPr lang="en-US" sz="2300" b="1" dirty="0">
                <a:solidFill>
                  <a:schemeClr val="tx1"/>
                </a:solidFill>
                <a:effectLst>
                  <a:outerShdw blurRad="38100" dist="38100" dir="2700000" algn="tl">
                    <a:srgbClr val="000000">
                      <a:alpha val="43137"/>
                    </a:srgbClr>
                  </a:outerShdw>
                </a:effectLst>
              </a:rPr>
              <a:t>factor theory of intelligence in </a:t>
            </a:r>
            <a:r>
              <a:rPr lang="en-US" sz="2300" b="1" dirty="0" smtClean="0">
                <a:solidFill>
                  <a:schemeClr val="tx1"/>
                </a:solidFill>
                <a:effectLst>
                  <a:outerShdw blurRad="38100" dist="38100" dir="2700000" algn="tl">
                    <a:srgbClr val="000000">
                      <a:alpha val="43137"/>
                    </a:srgbClr>
                  </a:outerShdw>
                </a:effectLst>
              </a:rPr>
              <a:t>1904. As </a:t>
            </a:r>
            <a:r>
              <a:rPr lang="en-US" sz="2300" b="1" dirty="0">
                <a:solidFill>
                  <a:schemeClr val="tx1"/>
                </a:solidFill>
                <a:effectLst>
                  <a:outerShdw blurRad="38100" dist="38100" dir="2700000" algn="tl">
                    <a:srgbClr val="000000">
                      <a:alpha val="43137"/>
                    </a:srgbClr>
                  </a:outerShdw>
                </a:effectLst>
              </a:rPr>
              <a:t>the name implies, the theory involves two factors namely General(G) and Specific(S) </a:t>
            </a:r>
            <a:r>
              <a:rPr lang="en-US" sz="2300" b="1" dirty="0" smtClean="0">
                <a:solidFill>
                  <a:schemeClr val="tx1"/>
                </a:solidFill>
                <a:effectLst>
                  <a:outerShdw blurRad="38100" dist="38100" dir="2700000" algn="tl">
                    <a:srgbClr val="000000">
                      <a:alpha val="43137"/>
                    </a:srgbClr>
                  </a:outerShdw>
                </a:effectLst>
              </a:rPr>
              <a:t>factors. </a:t>
            </a:r>
          </a:p>
          <a:p>
            <a:pPr marL="857250" lvl="1" indent="-457200" algn="just">
              <a:buClr>
                <a:schemeClr val="tx1"/>
              </a:buClr>
              <a:buSzPct val="100000"/>
              <a:buFont typeface="+mj-lt"/>
              <a:buAutoNum type="alphaLcParenR"/>
            </a:pPr>
            <a:r>
              <a:rPr lang="en-US" sz="2100" b="1" dirty="0" smtClean="0">
                <a:solidFill>
                  <a:schemeClr val="tx1"/>
                </a:solidFill>
                <a:effectLst>
                  <a:outerShdw blurRad="38100" dist="38100" dir="2700000" algn="tl">
                    <a:srgbClr val="000000">
                      <a:alpha val="43137"/>
                    </a:srgbClr>
                  </a:outerShdw>
                </a:effectLst>
              </a:rPr>
              <a:t>The </a:t>
            </a:r>
            <a:r>
              <a:rPr lang="en-US" sz="2100" b="1" dirty="0">
                <a:solidFill>
                  <a:schemeClr val="tx1"/>
                </a:solidFill>
                <a:effectLst>
                  <a:outerShdw blurRad="38100" dist="38100" dir="2700000" algn="tl">
                    <a:srgbClr val="000000">
                      <a:alpha val="43137"/>
                    </a:srgbClr>
                  </a:outerShdw>
                </a:effectLst>
              </a:rPr>
              <a:t>first factor was a general capacity which was basically a reasoning factor. According to this theory every different mental ability involves a general factor(G), which it shares with all other mental activities and a specific factor(S), which is shared with </a:t>
            </a:r>
            <a:r>
              <a:rPr lang="en-US" sz="2100" b="1" dirty="0" smtClean="0">
                <a:solidFill>
                  <a:schemeClr val="tx1"/>
                </a:solidFill>
                <a:effectLst>
                  <a:outerShdw blurRad="38100" dist="38100" dir="2700000" algn="tl">
                    <a:srgbClr val="000000">
                      <a:alpha val="43137"/>
                    </a:srgbClr>
                  </a:outerShdw>
                </a:effectLst>
              </a:rPr>
              <a:t>none. </a:t>
            </a:r>
          </a:p>
          <a:p>
            <a:pPr marL="857250" lvl="1" indent="-457200" algn="just">
              <a:buClr>
                <a:schemeClr val="tx1"/>
              </a:buClr>
              <a:buSzPct val="100000"/>
              <a:buFont typeface="+mj-lt"/>
              <a:buAutoNum type="alphaLcParenR"/>
            </a:pPr>
            <a:r>
              <a:rPr lang="en-US" sz="2100" b="1" dirty="0" smtClean="0">
                <a:solidFill>
                  <a:schemeClr val="tx1"/>
                </a:solidFill>
                <a:effectLst>
                  <a:outerShdw blurRad="38100" dist="38100" dir="2700000" algn="tl">
                    <a:srgbClr val="000000">
                      <a:alpha val="43137"/>
                    </a:srgbClr>
                  </a:outerShdw>
                </a:effectLst>
              </a:rPr>
              <a:t>The </a:t>
            </a:r>
            <a:r>
              <a:rPr lang="en-US" sz="2100" b="1" dirty="0">
                <a:solidFill>
                  <a:schemeClr val="tx1"/>
                </a:solidFill>
                <a:effectLst>
                  <a:outerShdw blurRad="38100" dist="38100" dir="2700000" algn="tl">
                    <a:srgbClr val="000000">
                      <a:alpha val="43137"/>
                    </a:srgbClr>
                  </a:outerShdw>
                </a:effectLst>
              </a:rPr>
              <a:t>general factor is largely innate and accounts for success in all </a:t>
            </a:r>
            <a:r>
              <a:rPr lang="en-US" sz="2100" b="1" dirty="0" smtClean="0">
                <a:solidFill>
                  <a:schemeClr val="tx1"/>
                </a:solidFill>
                <a:effectLst>
                  <a:outerShdw blurRad="38100" dist="38100" dir="2700000" algn="tl">
                    <a:srgbClr val="000000">
                      <a:alpha val="43137"/>
                    </a:srgbClr>
                  </a:outerShdw>
                </a:effectLst>
              </a:rPr>
              <a:t>activities. It </a:t>
            </a:r>
            <a:r>
              <a:rPr lang="en-US" sz="2100" b="1" dirty="0">
                <a:solidFill>
                  <a:schemeClr val="tx1"/>
                </a:solidFill>
                <a:effectLst>
                  <a:outerShdw blurRad="38100" dist="38100" dir="2700000" algn="tl">
                    <a:srgbClr val="000000">
                      <a:alpha val="43137"/>
                    </a:srgbClr>
                  </a:outerShdw>
                </a:effectLst>
              </a:rPr>
              <a:t>is constant in the sense that for any individual it remains the same of all the correlated activities. It differs from individual to individual. But success in any </a:t>
            </a:r>
            <a:r>
              <a:rPr lang="en-US" sz="2100" b="1" dirty="0" smtClean="0">
                <a:solidFill>
                  <a:schemeClr val="tx1"/>
                </a:solidFill>
                <a:effectLst>
                  <a:outerShdw blurRad="38100" dist="38100" dir="2700000" algn="tl">
                    <a:srgbClr val="000000">
                      <a:alpha val="43137"/>
                    </a:srgbClr>
                  </a:outerShdw>
                </a:effectLst>
              </a:rPr>
              <a:t>specialized </a:t>
            </a:r>
            <a:r>
              <a:rPr lang="en-US" sz="2100" b="1" dirty="0">
                <a:solidFill>
                  <a:schemeClr val="tx1"/>
                </a:solidFill>
                <a:effectLst>
                  <a:outerShdw blurRad="38100" dist="38100" dir="2700000" algn="tl">
                    <a:srgbClr val="000000">
                      <a:alpha val="43137"/>
                    </a:srgbClr>
                  </a:outerShdw>
                </a:effectLst>
              </a:rPr>
              <a:t>field very much depends on the concern specific factor which is essentially </a:t>
            </a:r>
            <a:r>
              <a:rPr lang="en-US" sz="2100" b="1" dirty="0" smtClean="0">
                <a:solidFill>
                  <a:schemeClr val="tx1"/>
                </a:solidFill>
                <a:effectLst>
                  <a:outerShdw blurRad="38100" dist="38100" dir="2700000" algn="tl">
                    <a:srgbClr val="000000">
                      <a:alpha val="43137"/>
                    </a:srgbClr>
                  </a:outerShdw>
                </a:effectLst>
              </a:rPr>
              <a:t>learned. </a:t>
            </a:r>
            <a:endParaRPr lang="en-US" sz="2100" b="1" dirty="0">
              <a:solidFill>
                <a:schemeClr val="tx1"/>
              </a:solidFill>
              <a:effectLst>
                <a:outerShdw blurRad="38100" dist="38100" dir="2700000" algn="tl">
                  <a:srgbClr val="000000">
                    <a:alpha val="43137"/>
                  </a:srgbClr>
                </a:outerShdw>
              </a:effectLst>
            </a:endParaRPr>
          </a:p>
        </p:txBody>
      </p:sp>
      <p:pic>
        <p:nvPicPr>
          <p:cNvPr id="1026" name="Picture 2" descr="http://www.gmatpill.com/images/logic.jpg"/>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9692292" y="2356833"/>
            <a:ext cx="2388091" cy="238809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02555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892935"/>
            <a:ext cx="8596668" cy="639651"/>
          </a:xfrm>
        </p:spPr>
        <p:txBody>
          <a:bodyPr>
            <a:normAutofit/>
          </a:bodyPr>
          <a:lstStyle/>
          <a:p>
            <a:r>
              <a:rPr lang="en-US" sz="2400" b="1" dirty="0">
                <a:solidFill>
                  <a:srgbClr val="C00000"/>
                </a:solidFill>
                <a:effectLst>
                  <a:outerShdw blurRad="38100" dist="38100" dir="2700000" algn="tl">
                    <a:srgbClr val="000000">
                      <a:alpha val="43137"/>
                    </a:srgbClr>
                  </a:outerShdw>
                </a:effectLst>
              </a:rPr>
              <a:t>Two-factor </a:t>
            </a:r>
            <a:r>
              <a:rPr lang="en-US" sz="2400" b="1" dirty="0" smtClean="0">
                <a:solidFill>
                  <a:srgbClr val="C00000"/>
                </a:solidFill>
                <a:effectLst>
                  <a:outerShdw blurRad="38100" dist="38100" dir="2700000" algn="tl">
                    <a:srgbClr val="000000">
                      <a:alpha val="43137"/>
                    </a:srgbClr>
                  </a:outerShdw>
                </a:effectLst>
              </a:rPr>
              <a:t>theory (continued…)</a:t>
            </a:r>
            <a:endParaRPr lang="en-US" sz="24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3" y="1751527"/>
            <a:ext cx="9136367" cy="5460642"/>
          </a:xfrm>
        </p:spPr>
        <p:txBody>
          <a:bodyPr>
            <a:normAutofit/>
          </a:bodyPr>
          <a:lstStyle/>
          <a:p>
            <a:pPr marL="0" indent="0" algn="just">
              <a:buClr>
                <a:schemeClr val="tx1"/>
              </a:buClr>
              <a:buSzPct val="100000"/>
              <a:buNone/>
            </a:pPr>
            <a:r>
              <a:rPr lang="en-US" sz="2300" b="1" dirty="0">
                <a:solidFill>
                  <a:schemeClr val="tx1"/>
                </a:solidFill>
                <a:effectLst>
                  <a:outerShdw blurRad="38100" dist="38100" dir="2700000" algn="tl">
                    <a:srgbClr val="000000">
                      <a:alpha val="43137"/>
                    </a:srgbClr>
                  </a:outerShdw>
                </a:effectLst>
              </a:rPr>
              <a:t>Thus no person is absolutely uniform in his mental performance. So persons who are good in certain field or discipline may be poor in the other. Some who excel in Mathematics might be poor in language or </a:t>
            </a:r>
            <a:r>
              <a:rPr lang="en-US" sz="2300" b="1" dirty="0" smtClean="0">
                <a:solidFill>
                  <a:schemeClr val="tx1"/>
                </a:solidFill>
                <a:effectLst>
                  <a:outerShdw blurRad="38100" dist="38100" dir="2700000" algn="tl">
                    <a:srgbClr val="000000">
                      <a:alpha val="43137"/>
                    </a:srgbClr>
                  </a:outerShdw>
                </a:effectLst>
              </a:rPr>
              <a:t>literature. </a:t>
            </a:r>
          </a:p>
          <a:p>
            <a:pPr marL="0" indent="0" algn="just">
              <a:buClr>
                <a:schemeClr val="tx1"/>
              </a:buClr>
              <a:buSzPct val="100000"/>
              <a:buNone/>
            </a:pPr>
            <a:r>
              <a:rPr lang="en-US" sz="2300" b="1" dirty="0">
                <a:solidFill>
                  <a:schemeClr val="tx1"/>
                </a:solidFill>
                <a:effectLst>
                  <a:outerShdw blurRad="38100" dist="38100" dir="2700000" algn="tl">
                    <a:srgbClr val="000000">
                      <a:alpha val="43137"/>
                    </a:srgbClr>
                  </a:outerShdw>
                </a:effectLst>
              </a:rPr>
              <a:t>	</a:t>
            </a:r>
            <a:r>
              <a:rPr lang="en-US" sz="2300" b="1" dirty="0" smtClean="0">
                <a:solidFill>
                  <a:schemeClr val="tx1"/>
                </a:solidFill>
                <a:effectLst>
                  <a:outerShdw blurRad="38100" dist="38100" dir="2700000" algn="tl">
                    <a:srgbClr val="000000">
                      <a:alpha val="43137"/>
                    </a:srgbClr>
                  </a:outerShdw>
                </a:effectLst>
              </a:rPr>
              <a:t>Thus</a:t>
            </a:r>
            <a:r>
              <a:rPr lang="en-US" sz="2300" b="1" dirty="0">
                <a:solidFill>
                  <a:schemeClr val="tx1"/>
                </a:solidFill>
                <a:effectLst>
                  <a:outerShdw blurRad="38100" dist="38100" dir="2700000" algn="tl">
                    <a:srgbClr val="000000">
                      <a:alpha val="43137"/>
                    </a:srgbClr>
                  </a:outerShdw>
                </a:effectLst>
              </a:rPr>
              <a:t>, performance in any situation is predicted by the amount of share of General and Specific factors in different intellectual activities.</a:t>
            </a:r>
            <a:endParaRPr lang="en-US" sz="21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850783" y="4249285"/>
            <a:ext cx="4594002" cy="2385347"/>
          </a:xfrm>
          <a:prstGeom prst="rect">
            <a:avLst/>
          </a:prstGeom>
        </p:spPr>
      </p:pic>
    </p:spTree>
    <p:extLst>
      <p:ext uri="{BB962C8B-B14F-4D97-AF65-F5344CB8AC3E}">
        <p14:creationId xmlns:p14="http://schemas.microsoft.com/office/powerpoint/2010/main" xmlns="" val="12035888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091" y="609600"/>
            <a:ext cx="8596668" cy="639651"/>
          </a:xfrm>
        </p:spPr>
        <p:txBody>
          <a:bodyPr>
            <a:normAutofit fontScale="90000"/>
          </a:bodyPr>
          <a:lstStyle/>
          <a:p>
            <a:r>
              <a:rPr lang="en-US" b="1" dirty="0" smtClean="0">
                <a:solidFill>
                  <a:schemeClr val="tx1"/>
                </a:solidFill>
                <a:effectLst>
                  <a:outerShdw blurRad="38100" dist="38100" dir="2700000" algn="tl">
                    <a:srgbClr val="000000">
                      <a:alpha val="43137"/>
                    </a:srgbClr>
                  </a:outerShdw>
                </a:effectLst>
              </a:rPr>
              <a:t>Theories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20362" y="1558344"/>
            <a:ext cx="8710759" cy="5460642"/>
          </a:xfrm>
        </p:spPr>
        <p:txBody>
          <a:bodyPr>
            <a:normAutofit/>
          </a:bodyPr>
          <a:lstStyle/>
          <a:p>
            <a:pPr marL="457200" indent="-457200" algn="just">
              <a:buClr>
                <a:schemeClr val="tx1"/>
              </a:buClr>
              <a:buSzPct val="100000"/>
              <a:buFont typeface="+mj-lt"/>
              <a:buAutoNum type="arabicPeriod" startAt="2"/>
            </a:pPr>
            <a:r>
              <a:rPr lang="en-US" sz="2100" b="1" dirty="0">
                <a:solidFill>
                  <a:srgbClr val="C00000"/>
                </a:solidFill>
                <a:effectLst>
                  <a:outerShdw blurRad="38100" dist="38100" dir="2700000" algn="tl">
                    <a:srgbClr val="000000">
                      <a:alpha val="43137"/>
                    </a:srgbClr>
                  </a:outerShdw>
                </a:effectLst>
              </a:rPr>
              <a:t>Multi-factor theory of </a:t>
            </a:r>
            <a:r>
              <a:rPr lang="en-US" sz="2100" b="1" dirty="0" smtClean="0">
                <a:solidFill>
                  <a:srgbClr val="C00000"/>
                </a:solidFill>
                <a:effectLst>
                  <a:outerShdw blurRad="38100" dist="38100" dir="2700000" algn="tl">
                    <a:srgbClr val="000000">
                      <a:alpha val="43137"/>
                    </a:srgbClr>
                  </a:outerShdw>
                </a:effectLst>
              </a:rPr>
              <a:t>Thorndike</a:t>
            </a:r>
            <a:r>
              <a:rPr lang="en-US" sz="2100" b="1" dirty="0">
                <a:solidFill>
                  <a:srgbClr val="C00000"/>
                </a:solidFill>
                <a:effectLst>
                  <a:outerShdw blurRad="38100" dist="38100" dir="2700000" algn="tl">
                    <a:srgbClr val="000000">
                      <a:alpha val="43137"/>
                    </a:srgbClr>
                  </a:outerShdw>
                </a:effectLst>
              </a:rPr>
              <a:t>: </a:t>
            </a:r>
            <a:r>
              <a:rPr lang="en-US" sz="2100" b="1" dirty="0">
                <a:solidFill>
                  <a:schemeClr val="tx1"/>
                </a:solidFill>
                <a:effectLst>
                  <a:outerShdw blurRad="38100" dist="38100" dir="2700000" algn="tl">
                    <a:srgbClr val="000000">
                      <a:alpha val="43137"/>
                    </a:srgbClr>
                  </a:outerShdw>
                </a:effectLst>
              </a:rPr>
              <a:t>Thorndike </a:t>
            </a:r>
            <a:r>
              <a:rPr lang="en-US" sz="2100" b="1" dirty="0" smtClean="0">
                <a:solidFill>
                  <a:schemeClr val="tx1"/>
                </a:solidFill>
                <a:effectLst>
                  <a:outerShdw blurRad="38100" dist="38100" dir="2700000" algn="tl">
                    <a:srgbClr val="000000">
                      <a:alpha val="43137"/>
                    </a:srgbClr>
                  </a:outerShdw>
                </a:effectLst>
              </a:rPr>
              <a:t>opposed </a:t>
            </a:r>
            <a:r>
              <a:rPr lang="en-US" sz="2100" b="1" dirty="0">
                <a:solidFill>
                  <a:schemeClr val="tx1"/>
                </a:solidFill>
                <a:effectLst>
                  <a:outerShdw blurRad="38100" dist="38100" dir="2700000" algn="tl">
                    <a:srgbClr val="000000">
                      <a:alpha val="43137"/>
                    </a:srgbClr>
                  </a:outerShdw>
                </a:effectLst>
              </a:rPr>
              <a:t>the theory of General intelligence</a:t>
            </a:r>
            <a:r>
              <a:rPr lang="en-US" sz="2100" b="1" dirty="0" smtClean="0">
                <a:solidFill>
                  <a:schemeClr val="tx1"/>
                </a:solidFill>
                <a:effectLst>
                  <a:outerShdw blurRad="38100" dist="38100" dir="2700000" algn="tl">
                    <a:srgbClr val="000000">
                      <a:alpha val="43137"/>
                    </a:srgbClr>
                  </a:outerShdw>
                </a:effectLst>
              </a:rPr>
              <a:t>. He </a:t>
            </a:r>
            <a:r>
              <a:rPr lang="en-US" sz="2100" b="1" dirty="0">
                <a:solidFill>
                  <a:schemeClr val="tx1"/>
                </a:solidFill>
                <a:effectLst>
                  <a:outerShdw blurRad="38100" dist="38100" dir="2700000" algn="tl">
                    <a:srgbClr val="000000">
                      <a:alpha val="43137"/>
                    </a:srgbClr>
                  </a:outerShdw>
                </a:effectLst>
              </a:rPr>
              <a:t>proposed that they are Specific stimuli and Specific response</a:t>
            </a:r>
            <a:r>
              <a:rPr lang="en-US" sz="2100" b="1" dirty="0" smtClean="0">
                <a:solidFill>
                  <a:schemeClr val="tx1"/>
                </a:solidFill>
                <a:effectLst>
                  <a:outerShdw blurRad="38100" dist="38100" dir="2700000" algn="tl">
                    <a:srgbClr val="000000">
                      <a:alpha val="43137"/>
                    </a:srgbClr>
                  </a:outerShdw>
                </a:effectLst>
              </a:rPr>
              <a:t>. According </a:t>
            </a:r>
            <a:r>
              <a:rPr lang="en-US" sz="2100" b="1" dirty="0">
                <a:solidFill>
                  <a:schemeClr val="tx1"/>
                </a:solidFill>
                <a:effectLst>
                  <a:outerShdw blurRad="38100" dist="38100" dir="2700000" algn="tl">
                    <a:srgbClr val="000000">
                      <a:alpha val="43137"/>
                    </a:srgbClr>
                  </a:outerShdw>
                </a:effectLst>
              </a:rPr>
              <a:t>to him, Intelligence is nothing more than a convenient name for almost infinite number of actual or potential specific connections between these stimuli and responses</a:t>
            </a:r>
            <a:r>
              <a:rPr lang="en-US" sz="2100" b="1" dirty="0" smtClean="0">
                <a:solidFill>
                  <a:schemeClr val="tx1"/>
                </a:solidFill>
                <a:effectLst>
                  <a:outerShdw blurRad="38100" dist="38100" dir="2700000" algn="tl">
                    <a:srgbClr val="000000">
                      <a:alpha val="43137"/>
                    </a:srgbClr>
                  </a:outerShdw>
                </a:effectLst>
              </a:rPr>
              <a:t>. </a:t>
            </a:r>
          </a:p>
          <a:p>
            <a:pPr marL="0" indent="0" algn="just">
              <a:buClr>
                <a:schemeClr val="tx1"/>
              </a:buClr>
              <a:buSzPct val="100000"/>
              <a:buNone/>
            </a:pPr>
            <a:r>
              <a:rPr lang="en-US" sz="2100" b="1" dirty="0">
                <a:solidFill>
                  <a:schemeClr val="tx1"/>
                </a:solidFill>
                <a:effectLst>
                  <a:outerShdw blurRad="38100" dist="38100" dir="2700000" algn="tl">
                    <a:srgbClr val="000000">
                      <a:alpha val="43137"/>
                    </a:srgbClr>
                  </a:outerShdw>
                </a:effectLst>
              </a:rPr>
              <a:t>	</a:t>
            </a:r>
            <a:r>
              <a:rPr lang="en-US" sz="2100" b="1" dirty="0" smtClean="0">
                <a:solidFill>
                  <a:schemeClr val="tx1"/>
                </a:solidFill>
                <a:effectLst>
                  <a:outerShdw blurRad="38100" dist="38100" dir="2700000" algn="tl">
                    <a:srgbClr val="000000">
                      <a:alpha val="43137"/>
                    </a:srgbClr>
                  </a:outerShdw>
                </a:effectLst>
              </a:rPr>
              <a:t>According </a:t>
            </a:r>
            <a:r>
              <a:rPr lang="en-US" sz="2100" b="1" dirty="0">
                <a:solidFill>
                  <a:schemeClr val="tx1"/>
                </a:solidFill>
                <a:effectLst>
                  <a:outerShdw blurRad="38100" dist="38100" dir="2700000" algn="tl">
                    <a:srgbClr val="000000">
                      <a:alpha val="43137"/>
                    </a:srgbClr>
                  </a:outerShdw>
                </a:effectLst>
              </a:rPr>
              <a:t>to the theory intelligence is said to be constituted of </a:t>
            </a:r>
            <a:r>
              <a:rPr lang="en-US" sz="2100" b="1" dirty="0" smtClean="0">
                <a:solidFill>
                  <a:schemeClr val="tx1"/>
                </a:solidFill>
                <a:effectLst>
                  <a:outerShdw blurRad="38100" dist="38100" dir="2700000" algn="tl">
                    <a:srgbClr val="000000">
                      <a:alpha val="43137"/>
                    </a:srgbClr>
                  </a:outerShdw>
                </a:effectLst>
              </a:rPr>
              <a:t>	multitude </a:t>
            </a:r>
            <a:r>
              <a:rPr lang="en-US" sz="2100" b="1" dirty="0">
                <a:solidFill>
                  <a:schemeClr val="tx1"/>
                </a:solidFill>
                <a:effectLst>
                  <a:outerShdw blurRad="38100" dist="38100" dir="2700000" algn="tl">
                    <a:srgbClr val="000000">
                      <a:alpha val="43137"/>
                    </a:srgbClr>
                  </a:outerShdw>
                </a:effectLst>
              </a:rPr>
              <a:t>of separate factors or elements each being a minute </a:t>
            </a:r>
            <a:r>
              <a:rPr lang="en-US" sz="2100" b="1" dirty="0" smtClean="0">
                <a:solidFill>
                  <a:schemeClr val="tx1"/>
                </a:solidFill>
                <a:effectLst>
                  <a:outerShdw blurRad="38100" dist="38100" dir="2700000" algn="tl">
                    <a:srgbClr val="000000">
                      <a:alpha val="43137"/>
                    </a:srgbClr>
                  </a:outerShdw>
                </a:effectLst>
              </a:rPr>
              <a:t>	element </a:t>
            </a:r>
            <a:r>
              <a:rPr lang="en-US" sz="2100" b="1" dirty="0">
                <a:solidFill>
                  <a:schemeClr val="tx1"/>
                </a:solidFill>
                <a:effectLst>
                  <a:outerShdw blurRad="38100" dist="38100" dir="2700000" algn="tl">
                    <a:srgbClr val="000000">
                      <a:alpha val="43137"/>
                    </a:srgbClr>
                  </a:outerShdw>
                </a:effectLst>
              </a:rPr>
              <a:t>or ability</a:t>
            </a:r>
            <a:r>
              <a:rPr lang="en-US" sz="2100" b="1" dirty="0" smtClean="0">
                <a:solidFill>
                  <a:schemeClr val="tx1"/>
                </a:solidFill>
                <a:effectLst>
                  <a:outerShdw blurRad="38100" dist="38100" dir="2700000" algn="tl">
                    <a:srgbClr val="000000">
                      <a:alpha val="43137"/>
                    </a:srgbClr>
                  </a:outerShdw>
                </a:effectLst>
              </a:rPr>
              <a:t>. A </a:t>
            </a:r>
            <a:r>
              <a:rPr lang="en-US" sz="2100" b="1" dirty="0">
                <a:solidFill>
                  <a:schemeClr val="tx1"/>
                </a:solidFill>
                <a:effectLst>
                  <a:outerShdw blurRad="38100" dist="38100" dir="2700000" algn="tl">
                    <a:srgbClr val="000000">
                      <a:alpha val="43137"/>
                    </a:srgbClr>
                  </a:outerShdw>
                </a:effectLst>
              </a:rPr>
              <a:t>mental act involves a </a:t>
            </a:r>
            <a:r>
              <a:rPr lang="en-US" sz="2100" b="1" dirty="0" smtClean="0">
                <a:solidFill>
                  <a:schemeClr val="tx1"/>
                </a:solidFill>
                <a:effectLst>
                  <a:outerShdw blurRad="38100" dist="38100" dir="2700000" algn="tl">
                    <a:srgbClr val="000000">
                      <a:alpha val="43137"/>
                    </a:srgbClr>
                  </a:outerShdw>
                </a:effectLst>
              </a:rPr>
              <a:t>number </a:t>
            </a:r>
            <a:r>
              <a:rPr lang="en-US" sz="2100" b="1" dirty="0">
                <a:solidFill>
                  <a:schemeClr val="tx1"/>
                </a:solidFill>
                <a:effectLst>
                  <a:outerShdw blurRad="38100" dist="38100" dir="2700000" algn="tl">
                    <a:srgbClr val="000000">
                      <a:alpha val="43137"/>
                    </a:srgbClr>
                  </a:outerShdw>
                </a:effectLst>
              </a:rPr>
              <a:t>of these </a:t>
            </a:r>
            <a:r>
              <a:rPr lang="en-US" sz="2100" b="1" dirty="0" smtClean="0">
                <a:solidFill>
                  <a:schemeClr val="tx1"/>
                </a:solidFill>
                <a:effectLst>
                  <a:outerShdw blurRad="38100" dist="38100" dir="2700000" algn="tl">
                    <a:srgbClr val="000000">
                      <a:alpha val="43137"/>
                    </a:srgbClr>
                  </a:outerShdw>
                </a:effectLst>
              </a:rPr>
              <a:t>	minute </a:t>
            </a:r>
            <a:r>
              <a:rPr lang="en-US" sz="2100" b="1" dirty="0">
                <a:solidFill>
                  <a:schemeClr val="tx1"/>
                </a:solidFill>
                <a:effectLst>
                  <a:outerShdw blurRad="38100" dist="38100" dir="2700000" algn="tl">
                    <a:srgbClr val="000000">
                      <a:alpha val="43137"/>
                    </a:srgbClr>
                  </a:outerShdw>
                </a:effectLst>
              </a:rPr>
              <a:t>elements operating together. If any two tasks are </a:t>
            </a:r>
            <a:r>
              <a:rPr lang="en-US" sz="2100" b="1" dirty="0" smtClean="0">
                <a:solidFill>
                  <a:schemeClr val="tx1"/>
                </a:solidFill>
                <a:effectLst>
                  <a:outerShdw blurRad="38100" dist="38100" dir="2700000" algn="tl">
                    <a:srgbClr val="000000">
                      <a:alpha val="43137"/>
                    </a:srgbClr>
                  </a:outerShdw>
                </a:effectLst>
              </a:rPr>
              <a:t>	correlated</a:t>
            </a:r>
            <a:r>
              <a:rPr lang="en-US" sz="2100" b="1" dirty="0">
                <a:solidFill>
                  <a:schemeClr val="tx1"/>
                </a:solidFill>
                <a:effectLst>
                  <a:outerShdw blurRad="38100" dist="38100" dir="2700000" algn="tl">
                    <a:srgbClr val="000000">
                      <a:alpha val="43137"/>
                    </a:srgbClr>
                  </a:outerShdw>
                </a:effectLst>
              </a:rPr>
              <a:t>, the degree of correlation is due to the common </a:t>
            </a:r>
            <a:r>
              <a:rPr lang="en-US" sz="2100" b="1" dirty="0" smtClean="0">
                <a:solidFill>
                  <a:schemeClr val="tx1"/>
                </a:solidFill>
                <a:effectLst>
                  <a:outerShdw blurRad="38100" dist="38100" dir="2700000" algn="tl">
                    <a:srgbClr val="000000">
                      <a:alpha val="43137"/>
                    </a:srgbClr>
                  </a:outerShdw>
                </a:effectLst>
              </a:rPr>
              <a:t>	elements </a:t>
            </a:r>
            <a:r>
              <a:rPr lang="en-US" sz="2100" b="1" dirty="0">
                <a:solidFill>
                  <a:schemeClr val="tx1"/>
                </a:solidFill>
                <a:effectLst>
                  <a:outerShdw blurRad="38100" dist="38100" dir="2700000" algn="tl">
                    <a:srgbClr val="000000">
                      <a:alpha val="43137"/>
                    </a:srgbClr>
                  </a:outerShdw>
                </a:effectLst>
              </a:rPr>
              <a:t>involved in the two tasks.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73185" y="2047740"/>
            <a:ext cx="2313897" cy="2964681"/>
          </a:xfrm>
          <a:prstGeom prst="rect">
            <a:avLst/>
          </a:prstGeom>
        </p:spPr>
      </p:pic>
    </p:spTree>
    <p:extLst>
      <p:ext uri="{BB962C8B-B14F-4D97-AF65-F5344CB8AC3E}">
        <p14:creationId xmlns:p14="http://schemas.microsoft.com/office/powerpoint/2010/main" xmlns="" val="35732251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892935"/>
            <a:ext cx="8596668" cy="639651"/>
          </a:xfrm>
        </p:spPr>
        <p:txBody>
          <a:bodyPr>
            <a:normAutofit/>
          </a:bodyPr>
          <a:lstStyle/>
          <a:p>
            <a:r>
              <a:rPr lang="en-US" sz="2400" b="1" dirty="0">
                <a:solidFill>
                  <a:srgbClr val="C00000"/>
                </a:solidFill>
                <a:effectLst>
                  <a:outerShdw blurRad="38100" dist="38100" dir="2700000" algn="tl">
                    <a:srgbClr val="000000">
                      <a:alpha val="43137"/>
                    </a:srgbClr>
                  </a:outerShdw>
                </a:effectLst>
              </a:rPr>
              <a:t>Multi-factor theory of </a:t>
            </a:r>
            <a:r>
              <a:rPr lang="en-US" sz="2400" b="1" dirty="0" smtClean="0">
                <a:solidFill>
                  <a:srgbClr val="C00000"/>
                </a:solidFill>
                <a:effectLst>
                  <a:outerShdw blurRad="38100" dist="38100" dir="2700000" algn="tl">
                    <a:srgbClr val="000000">
                      <a:alpha val="43137"/>
                    </a:srgbClr>
                  </a:outerShdw>
                </a:effectLst>
              </a:rPr>
              <a:t>Thorndike (</a:t>
            </a:r>
            <a:r>
              <a:rPr lang="en-US" sz="2400" b="1" dirty="0">
                <a:solidFill>
                  <a:srgbClr val="C00000"/>
                </a:solidFill>
                <a:effectLst>
                  <a:outerShdw blurRad="38100" dist="38100" dir="2700000" algn="tl">
                    <a:srgbClr val="000000">
                      <a:alpha val="43137"/>
                    </a:srgbClr>
                  </a:outerShdw>
                </a:effectLst>
              </a:rPr>
              <a:t>continued</a:t>
            </a:r>
            <a:r>
              <a:rPr lang="en-US" sz="2400" b="1" dirty="0" smtClean="0">
                <a:solidFill>
                  <a:srgbClr val="C00000"/>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3" y="1532586"/>
            <a:ext cx="8466667" cy="5460642"/>
          </a:xfrm>
        </p:spPr>
        <p:txBody>
          <a:bodyPr>
            <a:normAutofit/>
          </a:bodyPr>
          <a:lstStyle/>
          <a:p>
            <a:pPr marL="0" indent="0" algn="just">
              <a:buClr>
                <a:schemeClr val="tx1"/>
              </a:buClr>
              <a:buSzPct val="100000"/>
              <a:buNone/>
            </a:pPr>
            <a:r>
              <a:rPr lang="en-US" sz="2200" b="1" dirty="0">
                <a:solidFill>
                  <a:schemeClr val="tx1"/>
                </a:solidFill>
                <a:effectLst>
                  <a:outerShdw blurRad="38100" dist="38100" dir="2700000" algn="tl">
                    <a:srgbClr val="000000">
                      <a:alpha val="43137"/>
                    </a:srgbClr>
                  </a:outerShdw>
                </a:effectLst>
              </a:rPr>
              <a:t>Thorndike distinguished 4 attributes of intelligence. They are</a:t>
            </a:r>
            <a:r>
              <a:rPr lang="en-US" sz="22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a:pPr>
            <a:r>
              <a:rPr lang="en-US" sz="2200" b="1" dirty="0" smtClean="0">
                <a:solidFill>
                  <a:srgbClr val="7030A0"/>
                </a:solidFill>
                <a:effectLst>
                  <a:outerShdw blurRad="38100" dist="38100" dir="2700000" algn="tl">
                    <a:srgbClr val="000000">
                      <a:alpha val="43137"/>
                    </a:srgbClr>
                  </a:outerShdw>
                </a:effectLst>
              </a:rPr>
              <a:t>Level</a:t>
            </a:r>
            <a:r>
              <a:rPr lang="en-US" sz="2200" b="1" dirty="0">
                <a:solidFill>
                  <a:srgbClr val="7030A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This refers to the difficulty of a task that can be solved. If we think of all test items arranged in a sequential order of increasing difficulty, then the height that we can ascend on this ladder of difficulty determines our level of intelligence</a:t>
            </a:r>
            <a:r>
              <a:rPr lang="en-US" sz="2200" b="1" dirty="0" smtClean="0">
                <a:solidFill>
                  <a:schemeClr val="tx1"/>
                </a:solidFill>
                <a:effectLst>
                  <a:outerShdw blurRad="38100" dist="38100" dir="2700000" algn="tl">
                    <a:srgbClr val="000000">
                      <a:alpha val="43137"/>
                    </a:srgbClr>
                  </a:outerShdw>
                </a:effectLst>
              </a:rPr>
              <a:t>. </a:t>
            </a:r>
            <a:endParaRPr lang="en-US" sz="2200" b="1" dirty="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rabicPeriod"/>
            </a:pPr>
            <a:r>
              <a:rPr lang="en-US" sz="2200" b="1" dirty="0" smtClean="0">
                <a:solidFill>
                  <a:srgbClr val="7030A0"/>
                </a:solidFill>
                <a:effectLst>
                  <a:outerShdw blurRad="38100" dist="38100" dir="2700000" algn="tl">
                    <a:srgbClr val="000000">
                      <a:alpha val="43137"/>
                    </a:srgbClr>
                  </a:outerShdw>
                </a:effectLst>
              </a:rPr>
              <a:t>Range</a:t>
            </a:r>
            <a:r>
              <a:rPr lang="en-US" sz="2200" b="1" dirty="0">
                <a:solidFill>
                  <a:srgbClr val="7030A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This refers to the number of tasks at any given degree of difficulty that we can solve. Theoretically an individual possessing a given level of intelligence should be able to solve the whole range of task at that level. Range is determined not only by Level but also by the Breadth of experience and by opportunity to </a:t>
            </a:r>
            <a:r>
              <a:rPr lang="en-US" sz="2200" b="1" dirty="0" smtClean="0">
                <a:solidFill>
                  <a:schemeClr val="tx1"/>
                </a:solidFill>
                <a:effectLst>
                  <a:outerShdw blurRad="38100" dist="38100" dir="2700000" algn="tl">
                    <a:srgbClr val="000000">
                      <a:alpha val="43137"/>
                    </a:srgbClr>
                  </a:outerShdw>
                </a:effectLst>
              </a:rPr>
              <a:t>learn. In </a:t>
            </a:r>
            <a:r>
              <a:rPr lang="en-US" sz="2200" b="1" dirty="0">
                <a:solidFill>
                  <a:schemeClr val="tx1"/>
                </a:solidFill>
                <a:effectLst>
                  <a:outerShdw blurRad="38100" dist="38100" dir="2700000" algn="tl">
                    <a:srgbClr val="000000">
                      <a:alpha val="43137"/>
                    </a:srgbClr>
                  </a:outerShdw>
                </a:effectLst>
              </a:rPr>
              <a:t>intelligence tests range is </a:t>
            </a:r>
            <a:r>
              <a:rPr lang="en-US" sz="2200" b="1" dirty="0" smtClean="0">
                <a:solidFill>
                  <a:schemeClr val="tx1"/>
                </a:solidFill>
                <a:effectLst>
                  <a:outerShdw blurRad="38100" dist="38100" dir="2700000" algn="tl">
                    <a:srgbClr val="000000">
                      <a:alpha val="43137"/>
                    </a:srgbClr>
                  </a:outerShdw>
                </a:effectLst>
              </a:rPr>
              <a:t>represented </a:t>
            </a:r>
            <a:r>
              <a:rPr lang="en-US" sz="2200" b="1" dirty="0">
                <a:solidFill>
                  <a:schemeClr val="tx1"/>
                </a:solidFill>
                <a:effectLst>
                  <a:outerShdw blurRad="38100" dist="38100" dir="2700000" algn="tl">
                    <a:srgbClr val="000000">
                      <a:alpha val="43137"/>
                    </a:srgbClr>
                  </a:outerShdw>
                </a:effectLst>
              </a:rPr>
              <a:t>by items of equal difficulty</a:t>
            </a:r>
            <a:r>
              <a:rPr lang="en-US" sz="2200" b="1" dirty="0" smtClean="0">
                <a:solidFill>
                  <a:schemeClr val="tx1"/>
                </a:solidFill>
                <a:effectLst>
                  <a:outerShdw blurRad="38100" dist="38100" dir="2700000" algn="tl">
                    <a:srgbClr val="000000">
                      <a:alpha val="43137"/>
                    </a:srgbClr>
                  </a:outerShdw>
                </a:effectLst>
              </a:rPr>
              <a:t>.</a:t>
            </a:r>
            <a:endParaRPr lang="en-US" sz="2200" dirty="0" smtClean="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583357" y="1532586"/>
            <a:ext cx="1885950" cy="2019300"/>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xmlns="" val="0"/>
              </a:ext>
            </a:extLst>
          </a:blip>
          <a:srcRect b="5314"/>
          <a:stretch/>
        </p:blipFill>
        <p:spPr>
          <a:xfrm>
            <a:off x="9274001" y="4069724"/>
            <a:ext cx="2730958" cy="2163651"/>
          </a:xfrm>
          <a:prstGeom prst="rect">
            <a:avLst/>
          </a:prstGeom>
        </p:spPr>
      </p:pic>
    </p:spTree>
    <p:extLst>
      <p:ext uri="{BB962C8B-B14F-4D97-AF65-F5344CB8AC3E}">
        <p14:creationId xmlns:p14="http://schemas.microsoft.com/office/powerpoint/2010/main" xmlns="" val="19511551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892935"/>
            <a:ext cx="8596668" cy="639651"/>
          </a:xfrm>
        </p:spPr>
        <p:txBody>
          <a:bodyPr>
            <a:normAutofit/>
          </a:bodyPr>
          <a:lstStyle/>
          <a:p>
            <a:r>
              <a:rPr lang="en-US" sz="2400" b="1" dirty="0">
                <a:solidFill>
                  <a:srgbClr val="C00000"/>
                </a:solidFill>
                <a:effectLst>
                  <a:outerShdw blurRad="38100" dist="38100" dir="2700000" algn="tl">
                    <a:srgbClr val="000000">
                      <a:alpha val="43137"/>
                    </a:srgbClr>
                  </a:outerShdw>
                </a:effectLst>
              </a:rPr>
              <a:t>Multi-factor theory of </a:t>
            </a:r>
            <a:r>
              <a:rPr lang="en-US" sz="2400" b="1" dirty="0" smtClean="0">
                <a:solidFill>
                  <a:srgbClr val="C00000"/>
                </a:solidFill>
                <a:effectLst>
                  <a:outerShdw blurRad="38100" dist="38100" dir="2700000" algn="tl">
                    <a:srgbClr val="000000">
                      <a:alpha val="43137"/>
                    </a:srgbClr>
                  </a:outerShdw>
                </a:effectLst>
              </a:rPr>
              <a:t>Thorndike (</a:t>
            </a:r>
            <a:r>
              <a:rPr lang="en-US" sz="2400" b="1" dirty="0">
                <a:solidFill>
                  <a:srgbClr val="C00000"/>
                </a:solidFill>
                <a:effectLst>
                  <a:outerShdw blurRad="38100" dist="38100" dir="2700000" algn="tl">
                    <a:srgbClr val="000000">
                      <a:alpha val="43137"/>
                    </a:srgbClr>
                  </a:outerShdw>
                </a:effectLst>
              </a:rPr>
              <a:t>continued</a:t>
            </a:r>
            <a:r>
              <a:rPr lang="en-US" sz="2400" b="1" dirty="0" smtClean="0">
                <a:solidFill>
                  <a:srgbClr val="C00000"/>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7502" y="1790164"/>
            <a:ext cx="9136367" cy="5460642"/>
          </a:xfrm>
        </p:spPr>
        <p:txBody>
          <a:bodyPr>
            <a:normAutofit/>
          </a:bodyPr>
          <a:lstStyle/>
          <a:p>
            <a:pPr marL="457200" indent="-457200" algn="just">
              <a:buClr>
                <a:schemeClr val="tx1"/>
              </a:buClr>
              <a:buSzPct val="100000"/>
              <a:buFont typeface="+mj-lt"/>
              <a:buAutoNum type="arabicPeriod" startAt="3"/>
            </a:pPr>
            <a:r>
              <a:rPr lang="en-US" sz="2200" b="1" dirty="0" smtClean="0">
                <a:solidFill>
                  <a:srgbClr val="7030A0"/>
                </a:solidFill>
                <a:effectLst>
                  <a:outerShdw blurRad="38100" dist="38100" dir="2700000" algn="tl">
                    <a:srgbClr val="000000">
                      <a:alpha val="43137"/>
                    </a:srgbClr>
                  </a:outerShdw>
                </a:effectLst>
              </a:rPr>
              <a:t>Area</a:t>
            </a:r>
            <a:r>
              <a:rPr lang="en-US" sz="2200" b="1" dirty="0">
                <a:solidFill>
                  <a:srgbClr val="7030A0"/>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It refers to the total number of situations at each level to which the individual is able to respond. Area is the summation of all the ranges at each level of intelligence processed by an individual</a:t>
            </a:r>
            <a:r>
              <a:rPr lang="en-US" sz="22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startAt="3"/>
            </a:pPr>
            <a:endParaRPr lang="en-US" sz="22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rabicPeriod" startAt="3"/>
            </a:pPr>
            <a:r>
              <a:rPr lang="en-US" sz="2200" b="1" dirty="0" smtClean="0">
                <a:solidFill>
                  <a:srgbClr val="7030A0"/>
                </a:solidFill>
                <a:effectLst>
                  <a:outerShdw blurRad="38100" dist="38100" dir="2700000" algn="tl">
                    <a:srgbClr val="000000">
                      <a:alpha val="43137"/>
                    </a:srgbClr>
                  </a:outerShdw>
                </a:effectLst>
              </a:rPr>
              <a:t>Speed: </a:t>
            </a:r>
            <a:r>
              <a:rPr lang="en-US" sz="2200" b="1" dirty="0">
                <a:solidFill>
                  <a:schemeClr val="tx1"/>
                </a:solidFill>
                <a:effectLst>
                  <a:outerShdw blurRad="38100" dist="38100" dir="2700000" algn="tl">
                    <a:srgbClr val="000000">
                      <a:alpha val="43137"/>
                    </a:srgbClr>
                  </a:outerShdw>
                </a:effectLst>
              </a:rPr>
              <a:t>This is the rapidity with which an individual can respond to </a:t>
            </a:r>
            <a:r>
              <a:rPr lang="en-US" sz="2200" b="1" dirty="0" smtClean="0">
                <a:solidFill>
                  <a:schemeClr val="tx1"/>
                </a:solidFill>
                <a:effectLst>
                  <a:outerShdw blurRad="38100" dist="38100" dir="2700000" algn="tl">
                    <a:srgbClr val="000000">
                      <a:alpha val="43137"/>
                    </a:srgbClr>
                  </a:outerShdw>
                </a:effectLst>
              </a:rPr>
              <a:t>items. Speed </a:t>
            </a:r>
            <a:r>
              <a:rPr lang="en-US" sz="2200" b="1" dirty="0">
                <a:solidFill>
                  <a:schemeClr val="tx1"/>
                </a:solidFill>
                <a:effectLst>
                  <a:outerShdw blurRad="38100" dist="38100" dir="2700000" algn="tl">
                    <a:srgbClr val="000000">
                      <a:alpha val="43137"/>
                    </a:srgbClr>
                  </a:outerShdw>
                </a:effectLst>
              </a:rPr>
              <a:t>and altitude are positively related. Speed is much closely bound up with altitude than are the other attributes. We should not therefore emphasis speed too much in our intelligence test.</a:t>
            </a:r>
            <a:endParaRPr lang="en-US" sz="2200" dirty="0" smtClean="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96018" y="1532586"/>
            <a:ext cx="1861400" cy="193754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864256" y="3709115"/>
            <a:ext cx="1993162" cy="2002060"/>
          </a:xfrm>
          <a:prstGeom prst="rect">
            <a:avLst/>
          </a:prstGeom>
        </p:spPr>
      </p:pic>
    </p:spTree>
    <p:extLst>
      <p:ext uri="{BB962C8B-B14F-4D97-AF65-F5344CB8AC3E}">
        <p14:creationId xmlns:p14="http://schemas.microsoft.com/office/powerpoint/2010/main" xmlns="" val="19451345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091" y="609600"/>
            <a:ext cx="8596668" cy="639651"/>
          </a:xfrm>
        </p:spPr>
        <p:txBody>
          <a:bodyPr>
            <a:normAutofit fontScale="90000"/>
          </a:bodyPr>
          <a:lstStyle/>
          <a:p>
            <a:r>
              <a:rPr lang="en-US" b="1" dirty="0" smtClean="0">
                <a:solidFill>
                  <a:schemeClr val="tx1"/>
                </a:solidFill>
                <a:effectLst>
                  <a:outerShdw blurRad="38100" dist="38100" dir="2700000" algn="tl">
                    <a:srgbClr val="000000">
                      <a:alpha val="43137"/>
                    </a:srgbClr>
                  </a:outerShdw>
                </a:effectLst>
              </a:rPr>
              <a:t>Theories of intelligence </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20363" y="1558344"/>
            <a:ext cx="8337272" cy="5460642"/>
          </a:xfrm>
        </p:spPr>
        <p:txBody>
          <a:bodyPr>
            <a:normAutofit/>
          </a:bodyPr>
          <a:lstStyle/>
          <a:p>
            <a:pPr marL="457200" indent="-457200" algn="just">
              <a:buClr>
                <a:schemeClr val="tx1"/>
              </a:buClr>
              <a:buSzPct val="100000"/>
              <a:buFont typeface="+mj-lt"/>
              <a:buAutoNum type="arabicPeriod" startAt="3"/>
            </a:pPr>
            <a:r>
              <a:rPr lang="en-US" sz="2100" b="1" dirty="0">
                <a:solidFill>
                  <a:srgbClr val="C00000"/>
                </a:solidFill>
                <a:effectLst>
                  <a:outerShdw blurRad="38100" dist="38100" dir="2700000" algn="tl">
                    <a:srgbClr val="000000">
                      <a:alpha val="43137"/>
                    </a:srgbClr>
                  </a:outerShdw>
                </a:effectLst>
              </a:rPr>
              <a:t>Group-factor theory of </a:t>
            </a:r>
            <a:r>
              <a:rPr lang="en-US" sz="2100" b="1" dirty="0" err="1">
                <a:solidFill>
                  <a:srgbClr val="C00000"/>
                </a:solidFill>
                <a:effectLst>
                  <a:outerShdw blurRad="38100" dist="38100" dir="2700000" algn="tl">
                    <a:srgbClr val="000000">
                      <a:alpha val="43137"/>
                    </a:srgbClr>
                  </a:outerShdw>
                </a:effectLst>
              </a:rPr>
              <a:t>Thurstone</a:t>
            </a:r>
            <a:r>
              <a:rPr lang="en-US" sz="2100" b="1" dirty="0">
                <a:solidFill>
                  <a:srgbClr val="C00000"/>
                </a:solidFill>
                <a:effectLst>
                  <a:outerShdw blurRad="38100" dist="38100" dir="2700000" algn="tl">
                    <a:srgbClr val="000000">
                      <a:alpha val="43137"/>
                    </a:srgbClr>
                  </a:outerShdw>
                </a:effectLst>
              </a:rPr>
              <a:t>: </a:t>
            </a:r>
            <a:r>
              <a:rPr lang="en-US" sz="2100" b="1" dirty="0" err="1">
                <a:solidFill>
                  <a:schemeClr val="tx1"/>
                </a:solidFill>
                <a:effectLst>
                  <a:outerShdw blurRad="38100" dist="38100" dir="2700000" algn="tl">
                    <a:srgbClr val="000000">
                      <a:alpha val="43137"/>
                    </a:srgbClr>
                  </a:outerShdw>
                </a:effectLst>
              </a:rPr>
              <a:t>Thurstone</a:t>
            </a:r>
            <a:r>
              <a:rPr lang="en-US" sz="2100" b="1" dirty="0">
                <a:solidFill>
                  <a:schemeClr val="tx1"/>
                </a:solidFill>
                <a:effectLst>
                  <a:outerShdw blurRad="38100" dist="38100" dir="2700000" algn="tl">
                    <a:srgbClr val="000000">
                      <a:alpha val="43137"/>
                    </a:srgbClr>
                  </a:outerShdw>
                </a:effectLst>
              </a:rPr>
              <a:t> and his associates proposed the Group factor theory</a:t>
            </a:r>
            <a:r>
              <a:rPr lang="en-US" sz="2100" b="1" dirty="0" smtClean="0">
                <a:solidFill>
                  <a:schemeClr val="tx1"/>
                </a:solidFill>
                <a:effectLst>
                  <a:outerShdw blurRad="38100" dist="38100" dir="2700000" algn="tl">
                    <a:srgbClr val="000000">
                      <a:alpha val="43137"/>
                    </a:srgbClr>
                  </a:outerShdw>
                </a:effectLst>
              </a:rPr>
              <a:t>. According </a:t>
            </a:r>
            <a:r>
              <a:rPr lang="en-US" sz="2100" b="1" dirty="0">
                <a:solidFill>
                  <a:schemeClr val="tx1"/>
                </a:solidFill>
                <a:effectLst>
                  <a:outerShdw blurRad="38100" dist="38100" dir="2700000" algn="tl">
                    <a:srgbClr val="000000">
                      <a:alpha val="43137"/>
                    </a:srgbClr>
                  </a:outerShdw>
                </a:effectLst>
              </a:rPr>
              <a:t>to this theory, Intelligent activity is not an expression of innumerable highly specific factor as </a:t>
            </a:r>
            <a:r>
              <a:rPr lang="en-US" sz="2100" b="1" dirty="0" err="1">
                <a:solidFill>
                  <a:schemeClr val="tx1"/>
                </a:solidFill>
                <a:effectLst>
                  <a:outerShdw blurRad="38100" dist="38100" dir="2700000" algn="tl">
                    <a:srgbClr val="000000">
                      <a:alpha val="43137"/>
                    </a:srgbClr>
                  </a:outerShdw>
                </a:effectLst>
              </a:rPr>
              <a:t>thorndike</a:t>
            </a:r>
            <a:r>
              <a:rPr lang="en-US" sz="2100" b="1" dirty="0">
                <a:solidFill>
                  <a:schemeClr val="tx1"/>
                </a:solidFill>
                <a:effectLst>
                  <a:outerShdw blurRad="38100" dist="38100" dir="2700000" algn="tl">
                    <a:srgbClr val="000000">
                      <a:alpha val="43137"/>
                    </a:srgbClr>
                  </a:outerShdw>
                </a:effectLst>
              </a:rPr>
              <a:t> claimed. Nor it is the expression primarily of a general factor as Spearman held</a:t>
            </a:r>
            <a:r>
              <a:rPr lang="en-US" sz="2100" b="1" dirty="0" smtClean="0">
                <a:solidFill>
                  <a:schemeClr val="tx1"/>
                </a:solidFill>
                <a:effectLst>
                  <a:outerShdw blurRad="38100" dist="38100" dir="2700000" algn="tl">
                    <a:srgbClr val="000000">
                      <a:alpha val="43137"/>
                    </a:srgbClr>
                  </a:outerShdw>
                </a:effectLst>
              </a:rPr>
              <a:t>. </a:t>
            </a:r>
          </a:p>
          <a:p>
            <a:pPr marL="0" indent="0" algn="just">
              <a:buClr>
                <a:schemeClr val="tx1"/>
              </a:buClr>
              <a:buSzPct val="100000"/>
              <a:buNone/>
            </a:pPr>
            <a:r>
              <a:rPr lang="en-US" sz="2100" b="1" dirty="0">
                <a:solidFill>
                  <a:schemeClr val="tx1"/>
                </a:solidFill>
                <a:effectLst>
                  <a:outerShdw blurRad="38100" dist="38100" dir="2700000" algn="tl">
                    <a:srgbClr val="000000">
                      <a:alpha val="43137"/>
                    </a:srgbClr>
                  </a:outerShdw>
                </a:effectLst>
              </a:rPr>
              <a:t>	</a:t>
            </a:r>
            <a:r>
              <a:rPr lang="en-US" sz="2100" b="1" dirty="0" smtClean="0">
                <a:solidFill>
                  <a:schemeClr val="tx1"/>
                </a:solidFill>
                <a:effectLst>
                  <a:outerShdw blurRad="38100" dist="38100" dir="2700000" algn="tl">
                    <a:srgbClr val="000000">
                      <a:alpha val="43137"/>
                    </a:srgbClr>
                  </a:outerShdw>
                </a:effectLst>
              </a:rPr>
              <a:t>	Instead </a:t>
            </a:r>
            <a:r>
              <a:rPr lang="en-US" sz="2100" b="1" dirty="0">
                <a:solidFill>
                  <a:schemeClr val="tx1"/>
                </a:solidFill>
                <a:effectLst>
                  <a:outerShdw blurRad="38100" dist="38100" dir="2700000" algn="tl">
                    <a:srgbClr val="000000">
                      <a:alpha val="43137"/>
                    </a:srgbClr>
                  </a:outerShdw>
                </a:effectLst>
              </a:rPr>
              <a:t>the analysis and interpretation of </a:t>
            </a:r>
            <a:r>
              <a:rPr lang="en-US" sz="2100" b="1" dirty="0" err="1">
                <a:solidFill>
                  <a:schemeClr val="tx1"/>
                </a:solidFill>
                <a:effectLst>
                  <a:outerShdw blurRad="38100" dist="38100" dir="2700000" algn="tl">
                    <a:srgbClr val="000000">
                      <a:alpha val="43137"/>
                    </a:srgbClr>
                  </a:outerShdw>
                </a:effectLst>
              </a:rPr>
              <a:t>Thurstone</a:t>
            </a:r>
            <a:r>
              <a:rPr lang="en-US" sz="2100" b="1" dirty="0">
                <a:solidFill>
                  <a:schemeClr val="tx1"/>
                </a:solidFill>
                <a:effectLst>
                  <a:outerShdw blurRad="38100" dist="38100" dir="2700000" algn="tl">
                    <a:srgbClr val="000000">
                      <a:alpha val="43137"/>
                    </a:srgbClr>
                  </a:outerShdw>
                </a:effectLst>
              </a:rPr>
              <a:t> and </a:t>
            </a:r>
            <a:r>
              <a:rPr lang="en-US" sz="2100" b="1" dirty="0" smtClean="0">
                <a:solidFill>
                  <a:schemeClr val="tx1"/>
                </a:solidFill>
                <a:effectLst>
                  <a:outerShdw blurRad="38100" dist="38100" dir="2700000" algn="tl">
                    <a:srgbClr val="000000">
                      <a:alpha val="43137"/>
                    </a:srgbClr>
                  </a:outerShdw>
                </a:effectLst>
              </a:rPr>
              <a:t>	others</a:t>
            </a:r>
            <a:r>
              <a:rPr lang="en-US" sz="2100" b="1" dirty="0">
                <a:solidFill>
                  <a:schemeClr val="tx1"/>
                </a:solidFill>
                <a:effectLst>
                  <a:outerShdw blurRad="38100" dist="38100" dir="2700000" algn="tl">
                    <a:srgbClr val="000000">
                      <a:alpha val="43137"/>
                    </a:srgbClr>
                  </a:outerShdw>
                </a:effectLst>
              </a:rPr>
              <a:t>, </a:t>
            </a:r>
            <a:r>
              <a:rPr lang="en-US" sz="2100" b="1" dirty="0" smtClean="0">
                <a:solidFill>
                  <a:schemeClr val="tx1"/>
                </a:solidFill>
                <a:effectLst>
                  <a:outerShdw blurRad="38100" dist="38100" dir="2700000" algn="tl">
                    <a:srgbClr val="000000">
                      <a:alpha val="43137"/>
                    </a:srgbClr>
                  </a:outerShdw>
                </a:effectLst>
              </a:rPr>
              <a:t>	lead </a:t>
            </a:r>
            <a:r>
              <a:rPr lang="en-US" sz="2100" b="1" dirty="0">
                <a:solidFill>
                  <a:schemeClr val="tx1"/>
                </a:solidFill>
                <a:effectLst>
                  <a:outerShdw blurRad="38100" dist="38100" dir="2700000" algn="tl">
                    <a:srgbClr val="000000">
                      <a:alpha val="43137"/>
                    </a:srgbClr>
                  </a:outerShdw>
                </a:effectLst>
              </a:rPr>
              <a:t>them to the conclusion that certain mental </a:t>
            </a:r>
            <a:r>
              <a:rPr lang="en-US" sz="2100" b="1" dirty="0" smtClean="0">
                <a:solidFill>
                  <a:schemeClr val="tx1"/>
                </a:solidFill>
                <a:effectLst>
                  <a:outerShdw blurRad="38100" dist="38100" dir="2700000" algn="tl">
                    <a:srgbClr val="000000">
                      <a:alpha val="43137"/>
                    </a:srgbClr>
                  </a:outerShdw>
                </a:effectLst>
              </a:rPr>
              <a:t>	operations </a:t>
            </a:r>
            <a:r>
              <a:rPr lang="en-US" sz="2100" b="1" dirty="0">
                <a:solidFill>
                  <a:schemeClr val="tx1"/>
                </a:solidFill>
                <a:effectLst>
                  <a:outerShdw blurRad="38100" dist="38100" dir="2700000" algn="tl">
                    <a:srgbClr val="000000">
                      <a:alpha val="43137"/>
                    </a:srgbClr>
                  </a:outerShdw>
                </a:effectLst>
              </a:rPr>
              <a:t>have in </a:t>
            </a:r>
            <a:r>
              <a:rPr lang="en-US" sz="2100" b="1" dirty="0" smtClean="0">
                <a:solidFill>
                  <a:schemeClr val="tx1"/>
                </a:solidFill>
                <a:effectLst>
                  <a:outerShdw blurRad="38100" dist="38100" dir="2700000" algn="tl">
                    <a:srgbClr val="000000">
                      <a:alpha val="43137"/>
                    </a:srgbClr>
                  </a:outerShdw>
                </a:effectLst>
              </a:rPr>
              <a:t>	common </a:t>
            </a:r>
            <a:r>
              <a:rPr lang="en-US" sz="2100" b="1" dirty="0">
                <a:solidFill>
                  <a:schemeClr val="tx1"/>
                </a:solidFill>
                <a:effectLst>
                  <a:outerShdw blurRad="38100" dist="38100" dir="2700000" algn="tl">
                    <a:srgbClr val="000000">
                      <a:alpha val="43137"/>
                    </a:srgbClr>
                  </a:outerShdw>
                </a:effectLst>
              </a:rPr>
              <a:t>a PRIMARY factor that gives </a:t>
            </a:r>
            <a:r>
              <a:rPr lang="en-US" sz="2100" b="1" dirty="0" smtClean="0">
                <a:solidFill>
                  <a:schemeClr val="tx1"/>
                </a:solidFill>
                <a:effectLst>
                  <a:outerShdw blurRad="38100" dist="38100" dir="2700000" algn="tl">
                    <a:srgbClr val="000000">
                      <a:alpha val="43137"/>
                    </a:srgbClr>
                  </a:outerShdw>
                </a:effectLst>
              </a:rPr>
              <a:t>	them </a:t>
            </a:r>
            <a:r>
              <a:rPr lang="en-US" sz="2100" b="1" dirty="0">
                <a:solidFill>
                  <a:schemeClr val="tx1"/>
                </a:solidFill>
                <a:effectLst>
                  <a:outerShdw blurRad="38100" dist="38100" dir="2700000" algn="tl">
                    <a:srgbClr val="000000">
                      <a:alpha val="43137"/>
                    </a:srgbClr>
                  </a:outerShdw>
                </a:effectLst>
              </a:rPr>
              <a:t>psychological and </a:t>
            </a:r>
            <a:r>
              <a:rPr lang="en-US" sz="2100" b="1" dirty="0" smtClean="0">
                <a:solidFill>
                  <a:schemeClr val="tx1"/>
                </a:solidFill>
                <a:effectLst>
                  <a:outerShdw blurRad="38100" dist="38100" dir="2700000" algn="tl">
                    <a:srgbClr val="000000">
                      <a:alpha val="43137"/>
                    </a:srgbClr>
                  </a:outerShdw>
                </a:effectLst>
              </a:rPr>
              <a:t>	functional </a:t>
            </a:r>
            <a:r>
              <a:rPr lang="en-US" sz="2100" b="1" dirty="0">
                <a:solidFill>
                  <a:schemeClr val="tx1"/>
                </a:solidFill>
                <a:effectLst>
                  <a:outerShdw blurRad="38100" dist="38100" dir="2700000" algn="tl">
                    <a:srgbClr val="000000">
                      <a:alpha val="43137"/>
                    </a:srgbClr>
                  </a:outerShdw>
                </a:effectLst>
              </a:rPr>
              <a:t>unity and which </a:t>
            </a:r>
            <a:r>
              <a:rPr lang="en-US" sz="2100" b="1" dirty="0" smtClean="0">
                <a:solidFill>
                  <a:schemeClr val="tx1"/>
                </a:solidFill>
                <a:effectLst>
                  <a:outerShdw blurRad="38100" dist="38100" dir="2700000" algn="tl">
                    <a:srgbClr val="000000">
                      <a:alpha val="43137"/>
                    </a:srgbClr>
                  </a:outerShdw>
                </a:effectLst>
              </a:rPr>
              <a:t>	differentiates </a:t>
            </a:r>
            <a:r>
              <a:rPr lang="en-US" sz="2100" b="1" dirty="0">
                <a:solidFill>
                  <a:schemeClr val="tx1"/>
                </a:solidFill>
                <a:effectLst>
                  <a:outerShdw blurRad="38100" dist="38100" dir="2700000" algn="tl">
                    <a:srgbClr val="000000">
                      <a:alpha val="43137"/>
                    </a:srgbClr>
                  </a:outerShdw>
                </a:effectLst>
              </a:rPr>
              <a:t>them from other mental </a:t>
            </a:r>
            <a:r>
              <a:rPr lang="en-US" sz="2100" b="1" dirty="0" smtClean="0">
                <a:solidFill>
                  <a:schemeClr val="tx1"/>
                </a:solidFill>
                <a:effectLst>
                  <a:outerShdw blurRad="38100" dist="38100" dir="2700000" algn="tl">
                    <a:srgbClr val="000000">
                      <a:alpha val="43137"/>
                    </a:srgbClr>
                  </a:outerShdw>
                </a:effectLst>
              </a:rPr>
              <a:t>	operations. These 	mental </a:t>
            </a:r>
            <a:r>
              <a:rPr lang="en-US" sz="2100" b="1" dirty="0">
                <a:solidFill>
                  <a:schemeClr val="tx1"/>
                </a:solidFill>
                <a:effectLst>
                  <a:outerShdw blurRad="38100" dist="38100" dir="2700000" algn="tl">
                    <a:srgbClr val="000000">
                      <a:alpha val="43137"/>
                    </a:srgbClr>
                  </a:outerShdw>
                </a:effectLst>
              </a:rPr>
              <a:t>operations then constitute a group</a:t>
            </a:r>
            <a:r>
              <a:rPr lang="en-US" sz="2100" b="1" dirty="0" smtClean="0">
                <a:solidFill>
                  <a:schemeClr val="tx1"/>
                </a:solidFill>
                <a:effectLst>
                  <a:outerShdw blurRad="38100" dist="38100" dir="2700000" algn="tl">
                    <a:srgbClr val="000000">
                      <a:alpha val="43137"/>
                    </a:srgbClr>
                  </a:outerShdw>
                </a:effectLst>
              </a:rPr>
              <a:t>. A 	second </a:t>
            </a:r>
            <a:r>
              <a:rPr lang="en-US" sz="2100" b="1" dirty="0">
                <a:solidFill>
                  <a:schemeClr val="tx1"/>
                </a:solidFill>
                <a:effectLst>
                  <a:outerShdw blurRad="38100" dist="38100" dir="2700000" algn="tl">
                    <a:srgbClr val="000000">
                      <a:alpha val="43137"/>
                    </a:srgbClr>
                  </a:outerShdw>
                </a:effectLst>
              </a:rPr>
              <a:t>group </a:t>
            </a:r>
            <a:r>
              <a:rPr lang="en-US" sz="2100" b="1" dirty="0" smtClean="0">
                <a:solidFill>
                  <a:schemeClr val="tx1"/>
                </a:solidFill>
                <a:effectLst>
                  <a:outerShdw blurRad="38100" dist="38100" dir="2700000" algn="tl">
                    <a:srgbClr val="000000">
                      <a:alpha val="43137"/>
                    </a:srgbClr>
                  </a:outerShdw>
                </a:effectLst>
              </a:rPr>
              <a:t>	of </a:t>
            </a:r>
            <a:r>
              <a:rPr lang="en-US" sz="2100" b="1" dirty="0">
                <a:solidFill>
                  <a:schemeClr val="tx1"/>
                </a:solidFill>
                <a:effectLst>
                  <a:outerShdw blurRad="38100" dist="38100" dir="2700000" algn="tl">
                    <a:srgbClr val="000000">
                      <a:alpha val="43137"/>
                    </a:srgbClr>
                  </a:outerShdw>
                </a:effectLst>
              </a:rPr>
              <a:t>mental operations has its own unifying Primary </a:t>
            </a:r>
            <a:r>
              <a:rPr lang="en-US" sz="2100" b="1" dirty="0" smtClean="0">
                <a:solidFill>
                  <a:schemeClr val="tx1"/>
                </a:solidFill>
                <a:effectLst>
                  <a:outerShdw blurRad="38100" dist="38100" dir="2700000" algn="tl">
                    <a:srgbClr val="000000">
                      <a:alpha val="43137"/>
                    </a:srgbClr>
                  </a:outerShdw>
                </a:effectLst>
              </a:rPr>
              <a:t>	factor</a:t>
            </a:r>
            <a:r>
              <a:rPr lang="en-US" sz="2100" b="1" dirty="0">
                <a:solidFill>
                  <a:schemeClr val="tx1"/>
                </a:solidFill>
                <a:effectLst>
                  <a:outerShdw blurRad="38100" dist="38100" dir="2700000" algn="tl">
                    <a:srgbClr val="000000">
                      <a:alpha val="43137"/>
                    </a:srgbClr>
                  </a:outerShdw>
                </a:effectLst>
              </a:rPr>
              <a:t>; a </a:t>
            </a:r>
            <a:r>
              <a:rPr lang="en-US" sz="2100" b="1" dirty="0" smtClean="0">
                <a:solidFill>
                  <a:schemeClr val="tx1"/>
                </a:solidFill>
                <a:effectLst>
                  <a:outerShdw blurRad="38100" dist="38100" dir="2700000" algn="tl">
                    <a:srgbClr val="000000">
                      <a:alpha val="43137"/>
                    </a:srgbClr>
                  </a:outerShdw>
                </a:effectLst>
              </a:rPr>
              <a:t>	third </a:t>
            </a:r>
            <a:r>
              <a:rPr lang="en-US" sz="2100" b="1" dirty="0">
                <a:solidFill>
                  <a:schemeClr val="tx1"/>
                </a:solidFill>
                <a:effectLst>
                  <a:outerShdw blurRad="38100" dist="38100" dir="2700000" algn="tl">
                    <a:srgbClr val="000000">
                      <a:alpha val="43137"/>
                    </a:srgbClr>
                  </a:outerShdw>
                </a:effectLst>
              </a:rPr>
              <a:t>group has a third Primary factor and so on.</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38943" y="2630509"/>
            <a:ext cx="3118113" cy="2276341"/>
          </a:xfrm>
          <a:prstGeom prst="rect">
            <a:avLst/>
          </a:prstGeom>
        </p:spPr>
      </p:pic>
    </p:spTree>
    <p:extLst>
      <p:ext uri="{BB962C8B-B14F-4D97-AF65-F5344CB8AC3E}">
        <p14:creationId xmlns:p14="http://schemas.microsoft.com/office/powerpoint/2010/main" xmlns="" val="31847420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392" y="403538"/>
            <a:ext cx="8596668" cy="639651"/>
          </a:xfrm>
        </p:spPr>
        <p:txBody>
          <a:bodyPr>
            <a:normAutofit/>
          </a:bodyPr>
          <a:lstStyle/>
          <a:p>
            <a:r>
              <a:rPr lang="en-US" sz="2400" b="1" dirty="0">
                <a:solidFill>
                  <a:srgbClr val="C00000"/>
                </a:solidFill>
                <a:effectLst>
                  <a:outerShdw blurRad="38100" dist="38100" dir="2700000" algn="tl">
                    <a:srgbClr val="000000">
                      <a:alpha val="43137"/>
                    </a:srgbClr>
                  </a:outerShdw>
                </a:effectLst>
              </a:rPr>
              <a:t>Group-factor theory of </a:t>
            </a:r>
            <a:r>
              <a:rPr lang="en-US" sz="2400" b="1" dirty="0" err="1">
                <a:solidFill>
                  <a:srgbClr val="C00000"/>
                </a:solidFill>
                <a:effectLst>
                  <a:outerShdw blurRad="38100" dist="38100" dir="2700000" algn="tl">
                    <a:srgbClr val="000000">
                      <a:alpha val="43137"/>
                    </a:srgbClr>
                  </a:outerShdw>
                </a:effectLst>
              </a:rPr>
              <a:t>Thurstone</a:t>
            </a:r>
            <a:r>
              <a:rPr lang="en-US" sz="2400" b="1" dirty="0">
                <a:solidFill>
                  <a:srgbClr val="C00000"/>
                </a:solidFill>
                <a:effectLst>
                  <a:outerShdw blurRad="38100" dist="38100" dir="2700000" algn="tl">
                    <a:srgbClr val="000000">
                      <a:alpha val="43137"/>
                    </a:srgbClr>
                  </a:outerShdw>
                </a:effectLst>
              </a:rPr>
              <a:t> </a:t>
            </a:r>
            <a:r>
              <a:rPr lang="en-US" sz="2400" b="1" dirty="0" smtClean="0">
                <a:solidFill>
                  <a:srgbClr val="C00000"/>
                </a:solidFill>
                <a:effectLst>
                  <a:outerShdw blurRad="38100" dist="38100" dir="2700000" algn="tl">
                    <a:srgbClr val="000000">
                      <a:alpha val="43137"/>
                    </a:srgbClr>
                  </a:outerShdw>
                </a:effectLst>
              </a:rPr>
              <a:t>(</a:t>
            </a:r>
            <a:r>
              <a:rPr lang="en-US" sz="2400" b="1" dirty="0">
                <a:solidFill>
                  <a:srgbClr val="C00000"/>
                </a:solidFill>
                <a:effectLst>
                  <a:outerShdw blurRad="38100" dist="38100" dir="2700000" algn="tl">
                    <a:srgbClr val="000000">
                      <a:alpha val="43137"/>
                    </a:srgbClr>
                  </a:outerShdw>
                </a:effectLst>
              </a:rPr>
              <a:t>continued</a:t>
            </a:r>
            <a:r>
              <a:rPr lang="en-US" sz="2400" b="1" dirty="0" smtClean="0">
                <a:solidFill>
                  <a:srgbClr val="C00000"/>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3392" y="1043189"/>
            <a:ext cx="9174399" cy="5628067"/>
          </a:xfrm>
        </p:spPr>
        <p:txBody>
          <a:bodyPr>
            <a:normAutofit lnSpcReduction="10000"/>
          </a:bodyPr>
          <a:lstStyle/>
          <a:p>
            <a:pPr marL="0" indent="0" algn="just">
              <a:buClr>
                <a:schemeClr val="tx1"/>
              </a:buClr>
              <a:buSzPct val="100000"/>
              <a:buNone/>
            </a:pPr>
            <a:r>
              <a:rPr lang="en-US" sz="2100" b="1" dirty="0">
                <a:solidFill>
                  <a:schemeClr val="tx1"/>
                </a:solidFill>
                <a:effectLst>
                  <a:outerShdw blurRad="38100" dist="38100" dir="2700000" algn="tl">
                    <a:srgbClr val="000000">
                      <a:alpha val="43137"/>
                    </a:srgbClr>
                  </a:outerShdw>
                </a:effectLst>
              </a:rPr>
              <a:t>Each of these primary factor is said to be relatively independent of others. </a:t>
            </a:r>
            <a:r>
              <a:rPr lang="en-US" sz="2100" b="1" dirty="0" err="1" smtClean="0">
                <a:solidFill>
                  <a:schemeClr val="tx1"/>
                </a:solidFill>
                <a:effectLst>
                  <a:outerShdw blurRad="38100" dist="38100" dir="2700000" algn="tl">
                    <a:srgbClr val="000000">
                      <a:alpha val="43137"/>
                    </a:srgbClr>
                  </a:outerShdw>
                </a:effectLst>
              </a:rPr>
              <a:t>Thurstone</a:t>
            </a:r>
            <a:r>
              <a:rPr lang="en-US" sz="2100" b="1" dirty="0" smtClean="0">
                <a:solidFill>
                  <a:schemeClr val="tx1"/>
                </a:solidFill>
                <a:effectLst>
                  <a:outerShdw blurRad="38100" dist="38100" dir="2700000" algn="tl">
                    <a:srgbClr val="000000">
                      <a:alpha val="43137"/>
                    </a:srgbClr>
                  </a:outerShdw>
                </a:effectLst>
              </a:rPr>
              <a:t> concluded </a:t>
            </a:r>
            <a:r>
              <a:rPr lang="en-US" sz="2100" b="1" dirty="0">
                <a:solidFill>
                  <a:schemeClr val="tx1"/>
                </a:solidFill>
                <a:effectLst>
                  <a:outerShdw blurRad="38100" dist="38100" dir="2700000" algn="tl">
                    <a:srgbClr val="000000">
                      <a:alpha val="43137"/>
                    </a:srgbClr>
                  </a:outerShdw>
                </a:effectLst>
              </a:rPr>
              <a:t>that seven Primary mental abilities emerged clearly enough for identification and used in test designing. They are:</a:t>
            </a:r>
            <a:endParaRPr lang="en-US" sz="2100" b="1" dirty="0" smtClean="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rabicPeriod"/>
            </a:pPr>
            <a:r>
              <a:rPr lang="en-US" sz="2100" b="1" dirty="0" smtClean="0">
                <a:solidFill>
                  <a:srgbClr val="7030A0"/>
                </a:solidFill>
                <a:effectLst>
                  <a:outerShdw blurRad="38100" dist="38100" dir="2700000" algn="tl">
                    <a:srgbClr val="000000">
                      <a:alpha val="43137"/>
                    </a:srgbClr>
                  </a:outerShdw>
                </a:effectLst>
              </a:rPr>
              <a:t>Space visualization: </a:t>
            </a:r>
            <a:r>
              <a:rPr lang="en-US" sz="2100" b="1" dirty="0">
                <a:solidFill>
                  <a:schemeClr val="tx1"/>
                </a:solidFill>
                <a:effectLst>
                  <a:outerShdw blurRad="38100" dist="38100" dir="2700000" algn="tl">
                    <a:srgbClr val="000000">
                      <a:alpha val="43137"/>
                    </a:srgbClr>
                  </a:outerShdw>
                </a:effectLst>
              </a:rPr>
              <a:t>The ability to </a:t>
            </a:r>
            <a:r>
              <a:rPr lang="en-US" sz="2100" b="1" dirty="0" smtClean="0">
                <a:solidFill>
                  <a:schemeClr val="tx1"/>
                </a:solidFill>
                <a:effectLst>
                  <a:outerShdw blurRad="38100" dist="38100" dir="2700000" algn="tl">
                    <a:srgbClr val="000000">
                      <a:alpha val="43137"/>
                    </a:srgbClr>
                  </a:outerShdw>
                </a:effectLst>
              </a:rPr>
              <a:t>visualize </a:t>
            </a:r>
            <a:r>
              <a:rPr lang="en-US" sz="2100" b="1" dirty="0">
                <a:solidFill>
                  <a:schemeClr val="tx1"/>
                </a:solidFill>
                <a:effectLst>
                  <a:outerShdw blurRad="38100" dist="38100" dir="2700000" algn="tl">
                    <a:srgbClr val="000000">
                      <a:alpha val="43137"/>
                    </a:srgbClr>
                  </a:outerShdw>
                </a:effectLst>
              </a:rPr>
              <a:t>geometric pattern.</a:t>
            </a:r>
          </a:p>
          <a:p>
            <a:pPr marL="857250" lvl="1" indent="-457200" algn="just">
              <a:buClr>
                <a:schemeClr val="tx1"/>
              </a:buClr>
              <a:buSzPct val="100000"/>
              <a:buFont typeface="+mj-lt"/>
              <a:buAutoNum type="arabicPeriod"/>
            </a:pPr>
            <a:r>
              <a:rPr lang="en-US" sz="2100" b="1" dirty="0">
                <a:solidFill>
                  <a:srgbClr val="7030A0"/>
                </a:solidFill>
                <a:effectLst>
                  <a:outerShdw blurRad="38100" dist="38100" dir="2700000" algn="tl">
                    <a:srgbClr val="000000">
                      <a:alpha val="43137"/>
                    </a:srgbClr>
                  </a:outerShdw>
                </a:effectLst>
              </a:rPr>
              <a:t>Perceptual speed: </a:t>
            </a:r>
            <a:r>
              <a:rPr lang="en-US" sz="2100" b="1" dirty="0">
                <a:solidFill>
                  <a:schemeClr val="tx1"/>
                </a:solidFill>
                <a:effectLst>
                  <a:outerShdw blurRad="38100" dist="38100" dir="2700000" algn="tl">
                    <a:srgbClr val="000000">
                      <a:alpha val="43137"/>
                    </a:srgbClr>
                  </a:outerShdw>
                </a:effectLst>
              </a:rPr>
              <a:t>Speed and accuracy of noting details.</a:t>
            </a:r>
          </a:p>
          <a:p>
            <a:pPr marL="857250" lvl="1" indent="-457200" algn="just">
              <a:buClr>
                <a:schemeClr val="tx1"/>
              </a:buClr>
              <a:buSzPct val="100000"/>
              <a:buFont typeface="+mj-lt"/>
              <a:buAutoNum type="arabicPeriod"/>
            </a:pPr>
            <a:r>
              <a:rPr lang="en-US" sz="2100" b="1" dirty="0">
                <a:solidFill>
                  <a:srgbClr val="7030A0"/>
                </a:solidFill>
                <a:effectLst>
                  <a:outerShdw blurRad="38100" dist="38100" dir="2700000" algn="tl">
                    <a:srgbClr val="000000">
                      <a:alpha val="43137"/>
                    </a:srgbClr>
                  </a:outerShdw>
                </a:effectLst>
              </a:rPr>
              <a:t>Numerical ability: </a:t>
            </a:r>
            <a:r>
              <a:rPr lang="en-US" sz="2100" b="1" dirty="0">
                <a:solidFill>
                  <a:schemeClr val="tx1"/>
                </a:solidFill>
                <a:effectLst>
                  <a:outerShdw blurRad="38100" dist="38100" dir="2700000" algn="tl">
                    <a:srgbClr val="000000">
                      <a:alpha val="43137"/>
                    </a:srgbClr>
                  </a:outerShdw>
                </a:effectLst>
              </a:rPr>
              <a:t>Speed and accuracy in simple arithmetic operations.</a:t>
            </a:r>
          </a:p>
          <a:p>
            <a:pPr marL="857250" lvl="1" indent="-457200" algn="just">
              <a:buClr>
                <a:schemeClr val="tx1"/>
              </a:buClr>
              <a:buSzPct val="100000"/>
              <a:buFont typeface="+mj-lt"/>
              <a:buAutoNum type="arabicPeriod"/>
            </a:pPr>
            <a:r>
              <a:rPr lang="en-US" sz="2100" b="1" dirty="0">
                <a:solidFill>
                  <a:srgbClr val="7030A0"/>
                </a:solidFill>
                <a:effectLst>
                  <a:outerShdw blurRad="38100" dist="38100" dir="2700000" algn="tl">
                    <a:srgbClr val="000000">
                      <a:alpha val="43137"/>
                    </a:srgbClr>
                  </a:outerShdw>
                </a:effectLst>
              </a:rPr>
              <a:t>Verbal comprehension: </a:t>
            </a:r>
            <a:r>
              <a:rPr lang="en-US" sz="2100" b="1" dirty="0">
                <a:solidFill>
                  <a:schemeClr val="tx1"/>
                </a:solidFill>
                <a:effectLst>
                  <a:outerShdw blurRad="38100" dist="38100" dir="2700000" algn="tl">
                    <a:srgbClr val="000000">
                      <a:alpha val="43137"/>
                    </a:srgbClr>
                  </a:outerShdw>
                </a:effectLst>
              </a:rPr>
              <a:t>Knowledge of meaning and relationship of words.</a:t>
            </a:r>
          </a:p>
          <a:p>
            <a:pPr marL="857250" lvl="1" indent="-457200" algn="just">
              <a:buClr>
                <a:schemeClr val="tx1"/>
              </a:buClr>
              <a:buSzPct val="100000"/>
              <a:buFont typeface="+mj-lt"/>
              <a:buAutoNum type="arabicPeriod"/>
            </a:pPr>
            <a:r>
              <a:rPr lang="en-US" sz="2100" b="1" dirty="0">
                <a:solidFill>
                  <a:srgbClr val="7030A0"/>
                </a:solidFill>
                <a:effectLst>
                  <a:outerShdw blurRad="38100" dist="38100" dir="2700000" algn="tl">
                    <a:srgbClr val="000000">
                      <a:alpha val="43137"/>
                    </a:srgbClr>
                  </a:outerShdw>
                </a:effectLst>
              </a:rPr>
              <a:t>Word fluency: </a:t>
            </a:r>
            <a:r>
              <a:rPr lang="en-US" sz="2100" b="1" dirty="0">
                <a:solidFill>
                  <a:schemeClr val="tx1"/>
                </a:solidFill>
                <a:effectLst>
                  <a:outerShdw blurRad="38100" dist="38100" dir="2700000" algn="tl">
                    <a:srgbClr val="000000">
                      <a:alpha val="43137"/>
                    </a:srgbClr>
                  </a:outerShdw>
                </a:effectLst>
              </a:rPr>
              <a:t>Ability to think and use many isolated words at a rapid rate.</a:t>
            </a:r>
          </a:p>
          <a:p>
            <a:pPr marL="857250" lvl="1" indent="-457200" algn="just">
              <a:buClr>
                <a:schemeClr val="tx1"/>
              </a:buClr>
              <a:buSzPct val="100000"/>
              <a:buFont typeface="+mj-lt"/>
              <a:buAutoNum type="arabicPeriod"/>
            </a:pPr>
            <a:r>
              <a:rPr lang="en-US" sz="2100" b="1" dirty="0">
                <a:solidFill>
                  <a:srgbClr val="7030A0"/>
                </a:solidFill>
                <a:effectLst>
                  <a:outerShdw blurRad="38100" dist="38100" dir="2700000" algn="tl">
                    <a:srgbClr val="000000">
                      <a:alpha val="43137"/>
                    </a:srgbClr>
                  </a:outerShdw>
                </a:effectLst>
              </a:rPr>
              <a:t>Rote memory: </a:t>
            </a:r>
            <a:r>
              <a:rPr lang="en-US" sz="2100" b="1" dirty="0">
                <a:solidFill>
                  <a:schemeClr val="tx1"/>
                </a:solidFill>
                <a:effectLst>
                  <a:outerShdw blurRad="38100" dist="38100" dir="2700000" algn="tl">
                    <a:srgbClr val="000000">
                      <a:alpha val="43137"/>
                    </a:srgbClr>
                  </a:outerShdw>
                </a:effectLst>
              </a:rPr>
              <a:t>Immediate recall or retrieval of material learned.</a:t>
            </a:r>
          </a:p>
          <a:p>
            <a:pPr marL="857250" lvl="1" indent="-457200" algn="just">
              <a:buClr>
                <a:schemeClr val="tx1"/>
              </a:buClr>
              <a:buSzPct val="100000"/>
              <a:buFont typeface="+mj-lt"/>
              <a:buAutoNum type="arabicPeriod"/>
            </a:pPr>
            <a:r>
              <a:rPr lang="en-US" sz="2100" b="1" dirty="0">
                <a:solidFill>
                  <a:srgbClr val="7030A0"/>
                </a:solidFill>
                <a:effectLst>
                  <a:outerShdw blurRad="38100" dist="38100" dir="2700000" algn="tl">
                    <a:srgbClr val="000000">
                      <a:alpha val="43137"/>
                    </a:srgbClr>
                  </a:outerShdw>
                </a:effectLst>
              </a:rPr>
              <a:t>Reasoning: </a:t>
            </a:r>
            <a:r>
              <a:rPr lang="en-US" sz="2100" b="1" dirty="0">
                <a:solidFill>
                  <a:schemeClr val="tx1"/>
                </a:solidFill>
                <a:effectLst>
                  <a:outerShdw blurRad="38100" dist="38100" dir="2700000" algn="tl">
                    <a:srgbClr val="000000">
                      <a:alpha val="43137"/>
                    </a:srgbClr>
                  </a:outerShdw>
                </a:effectLst>
              </a:rPr>
              <a:t>Ability to see relationship in situations described in symbols.</a:t>
            </a:r>
            <a:endParaRPr lang="en-US" sz="2100" dirty="0" smtClean="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29612" y="2270401"/>
            <a:ext cx="2171578" cy="2722576"/>
          </a:xfrm>
          <a:prstGeom prst="rect">
            <a:avLst/>
          </a:prstGeom>
        </p:spPr>
      </p:pic>
    </p:spTree>
    <p:extLst>
      <p:ext uri="{BB962C8B-B14F-4D97-AF65-F5344CB8AC3E}">
        <p14:creationId xmlns:p14="http://schemas.microsoft.com/office/powerpoint/2010/main" xmlns="" val="33653223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lstStyle/>
          <a:p>
            <a:r>
              <a:rPr lang="en-US" b="1" dirty="0" smtClean="0">
                <a:solidFill>
                  <a:schemeClr val="tx1"/>
                </a:solidFill>
                <a:effectLst>
                  <a:outerShdw blurRad="38100" dist="38100" dir="2700000" algn="tl">
                    <a:srgbClr val="000000">
                      <a:alpha val="43137"/>
                    </a:srgbClr>
                  </a:outerShdw>
                </a:effectLst>
              </a:rPr>
              <a:t>Watch video on basics of intelligence</a:t>
            </a:r>
            <a:endParaRPr lang="en-US" b="1" dirty="0">
              <a:solidFill>
                <a:schemeClr val="tx1"/>
              </a:solidFill>
              <a:effectLst>
                <a:outerShdw blurRad="38100" dist="38100" dir="2700000" algn="tl">
                  <a:srgbClr val="000000">
                    <a:alpha val="43137"/>
                  </a:srgbClr>
                </a:outerShdw>
              </a:effectLst>
            </a:endParaRPr>
          </a:p>
        </p:txBody>
      </p:sp>
      <p:pic>
        <p:nvPicPr>
          <p:cNvPr id="3" name="video 1">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355147" y="1481070"/>
            <a:ext cx="6818646" cy="3835489"/>
          </a:xfrm>
          <a:prstGeom prst="rect">
            <a:avLst/>
          </a:prstGeom>
        </p:spPr>
      </p:pic>
      <p:sp>
        <p:nvSpPr>
          <p:cNvPr id="6" name="TextBox 5"/>
          <p:cNvSpPr txBox="1"/>
          <p:nvPr/>
        </p:nvSpPr>
        <p:spPr>
          <a:xfrm>
            <a:off x="8912180" y="4971245"/>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1</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9858886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6924"/>
          </a:xfrm>
        </p:spPr>
        <p:txBody>
          <a:bodyPr/>
          <a:lstStyle/>
          <a:p>
            <a:r>
              <a:rPr lang="en-US" b="1" dirty="0" smtClean="0">
                <a:solidFill>
                  <a:schemeClr val="tx1"/>
                </a:solidFill>
                <a:effectLst>
                  <a:outerShdw blurRad="38100" dist="38100" dir="2700000" algn="tl">
                    <a:srgbClr val="000000">
                      <a:alpha val="43137"/>
                    </a:srgbClr>
                  </a:outerShdw>
                </a:effectLst>
              </a:rPr>
              <a:t>Intelligence Quotient (IQ)</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47791" y="1722705"/>
            <a:ext cx="8596668" cy="3880773"/>
          </a:xfrm>
        </p:spPr>
        <p:txBody>
          <a:bodyPr>
            <a:normAutofit/>
          </a:bodyPr>
          <a:lstStyle/>
          <a:p>
            <a:pPr marL="0" indent="0" algn="just">
              <a:buNone/>
            </a:pPr>
            <a:r>
              <a:rPr lang="en-US" sz="2300" b="1" dirty="0">
                <a:solidFill>
                  <a:schemeClr val="tx1"/>
                </a:solidFill>
                <a:effectLst>
                  <a:outerShdw blurRad="38100" dist="38100" dir="2700000" algn="tl">
                    <a:srgbClr val="000000">
                      <a:alpha val="43137"/>
                    </a:srgbClr>
                  </a:outerShdw>
                </a:effectLst>
              </a:rPr>
              <a:t>An intelligence quotient, or IQ, is a score derived from one of several standardized tests designed to assess intelligence.</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4505" y="2599445"/>
            <a:ext cx="2409825" cy="1895475"/>
          </a:xfrm>
          <a:prstGeom prst="rect">
            <a:avLst/>
          </a:prstGeom>
        </p:spPr>
      </p:pic>
      <p:sp>
        <p:nvSpPr>
          <p:cNvPr id="6" name="Rectangle 5"/>
          <p:cNvSpPr/>
          <p:nvPr/>
        </p:nvSpPr>
        <p:spPr>
          <a:xfrm>
            <a:off x="3047999" y="2828836"/>
            <a:ext cx="6496459" cy="1508105"/>
          </a:xfrm>
          <a:prstGeom prst="rect">
            <a:avLst/>
          </a:prstGeom>
        </p:spPr>
        <p:txBody>
          <a:bodyPr wrap="square">
            <a:spAutoFit/>
          </a:bodyPr>
          <a:lstStyle/>
          <a:p>
            <a:pPr algn="just"/>
            <a:r>
              <a:rPr lang="en-US" sz="2300" b="1" dirty="0" smtClean="0">
                <a:effectLst>
                  <a:outerShdw blurRad="38100" dist="38100" dir="2700000" algn="tl">
                    <a:srgbClr val="000000">
                      <a:alpha val="43137"/>
                    </a:srgbClr>
                  </a:outerShdw>
                </a:effectLst>
              </a:rPr>
              <a:t>It is </a:t>
            </a:r>
            <a:r>
              <a:rPr lang="en-US" sz="2300" b="1" dirty="0">
                <a:effectLst>
                  <a:outerShdw blurRad="38100" dist="38100" dir="2700000" algn="tl">
                    <a:srgbClr val="000000">
                      <a:alpha val="43137"/>
                    </a:srgbClr>
                  </a:outerShdw>
                </a:effectLst>
              </a:rPr>
              <a:t>a score derived from a set of standardized tests developed to measure a person's cognitive abilities ("intelligence") in relation to their age group.</a:t>
            </a:r>
          </a:p>
        </p:txBody>
      </p:sp>
      <p:pic>
        <p:nvPicPr>
          <p:cNvPr id="5" name="Picture 4"/>
          <p:cNvPicPr>
            <a:picLocks noChangeAspect="1"/>
          </p:cNvPicPr>
          <p:nvPr/>
        </p:nvPicPr>
        <p:blipFill>
          <a:blip r:embed="rId3"/>
          <a:stretch>
            <a:fillRect/>
          </a:stretch>
        </p:blipFill>
        <p:spPr>
          <a:xfrm>
            <a:off x="2501352" y="4581534"/>
            <a:ext cx="5489545" cy="1252503"/>
          </a:xfrm>
          <a:prstGeom prst="rect">
            <a:avLst/>
          </a:prstGeom>
        </p:spPr>
      </p:pic>
      <p:sp>
        <p:nvSpPr>
          <p:cNvPr id="7" name="TextBox 6"/>
          <p:cNvSpPr txBox="1"/>
          <p:nvPr/>
        </p:nvSpPr>
        <p:spPr>
          <a:xfrm>
            <a:off x="2404814" y="5848071"/>
            <a:ext cx="6869188" cy="769441"/>
          </a:xfrm>
          <a:prstGeom prst="rect">
            <a:avLst/>
          </a:prstGeom>
          <a:noFill/>
        </p:spPr>
        <p:txBody>
          <a:bodyPr wrap="none" rtlCol="0">
            <a:spAutoFit/>
          </a:bodyPr>
          <a:lstStyle/>
          <a:p>
            <a:pPr algn="ctr"/>
            <a:r>
              <a:rPr lang="en-US" sz="2200" b="1" dirty="0" smtClean="0">
                <a:solidFill>
                  <a:srgbClr val="FF0000"/>
                </a:solidFill>
                <a:effectLst>
                  <a:outerShdw blurRad="38100" dist="38100" dir="2700000" algn="tl">
                    <a:srgbClr val="000000">
                      <a:alpha val="43137"/>
                    </a:srgbClr>
                  </a:outerShdw>
                </a:effectLst>
              </a:rPr>
              <a:t>Mental age is determined by test whereas </a:t>
            </a:r>
          </a:p>
          <a:p>
            <a:pPr algn="ctr"/>
            <a:r>
              <a:rPr lang="en-US" sz="2200" b="1" dirty="0" smtClean="0">
                <a:solidFill>
                  <a:srgbClr val="FF0000"/>
                </a:solidFill>
                <a:effectLst>
                  <a:outerShdw blurRad="38100" dist="38100" dir="2700000" algn="tl">
                    <a:srgbClr val="000000">
                      <a:alpha val="43137"/>
                    </a:srgbClr>
                  </a:outerShdw>
                </a:effectLst>
              </a:rPr>
              <a:t>chronological age is the age of test taker in years </a:t>
            </a:r>
            <a:endParaRPr lang="en-US" sz="2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3740054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7628"/>
            <a:ext cx="8596668" cy="678287"/>
          </a:xfrm>
        </p:spPr>
        <p:txBody>
          <a:bodyPr/>
          <a:lstStyle/>
          <a:p>
            <a:r>
              <a:rPr lang="en-US" b="1" dirty="0">
                <a:solidFill>
                  <a:schemeClr val="tx1"/>
                </a:solidFill>
                <a:effectLst>
                  <a:outerShdw blurRad="38100" dist="38100" dir="2700000" algn="tl">
                    <a:srgbClr val="000000">
                      <a:alpha val="43137"/>
                    </a:srgbClr>
                  </a:outerShdw>
                </a:effectLst>
              </a:rPr>
              <a:t>Assessing Intelligence</a:t>
            </a:r>
          </a:p>
        </p:txBody>
      </p:sp>
      <p:sp>
        <p:nvSpPr>
          <p:cNvPr id="3" name="Content Placeholder 2"/>
          <p:cNvSpPr>
            <a:spLocks noGrp="1"/>
          </p:cNvSpPr>
          <p:nvPr>
            <p:ph idx="1"/>
          </p:nvPr>
        </p:nvSpPr>
        <p:spPr>
          <a:xfrm>
            <a:off x="574303" y="1075386"/>
            <a:ext cx="9290914" cy="5782614"/>
          </a:xfrm>
        </p:spPr>
        <p:txBody>
          <a:bodyPr>
            <a:normAutofit fontScale="92500" lnSpcReduction="10000"/>
          </a:bodyPr>
          <a:lstStyle/>
          <a:p>
            <a:pPr marL="457200" indent="-457200" algn="just">
              <a:buClr>
                <a:schemeClr val="tx1"/>
              </a:buClr>
              <a:buSzPct val="100000"/>
              <a:buFont typeface="+mj-lt"/>
              <a:buAutoNum type="arabicPeriod"/>
            </a:pPr>
            <a:r>
              <a:rPr lang="en-US" sz="2400" b="1" dirty="0">
                <a:solidFill>
                  <a:srgbClr val="C00000"/>
                </a:solidFill>
                <a:effectLst>
                  <a:outerShdw blurRad="38100" dist="38100" dir="2700000" algn="tl">
                    <a:srgbClr val="000000">
                      <a:alpha val="43137"/>
                    </a:srgbClr>
                  </a:outerShdw>
                </a:effectLst>
              </a:rPr>
              <a:t>Aptitude Test: </a:t>
            </a:r>
            <a:r>
              <a:rPr lang="en-US" sz="2300" b="1" dirty="0">
                <a:solidFill>
                  <a:schemeClr val="tx1"/>
                </a:solidFill>
                <a:effectLst>
                  <a:outerShdw blurRad="38100" dist="38100" dir="2700000" algn="tl">
                    <a:srgbClr val="000000">
                      <a:alpha val="43137"/>
                    </a:srgbClr>
                  </a:outerShdw>
                </a:effectLst>
              </a:rPr>
              <a:t>A test designed to predict a person’s future </a:t>
            </a:r>
            <a:r>
              <a:rPr lang="en-US" sz="2300" b="1" dirty="0" smtClean="0">
                <a:solidFill>
                  <a:schemeClr val="tx1"/>
                </a:solidFill>
                <a:effectLst>
                  <a:outerShdw blurRad="38100" dist="38100" dir="2700000" algn="tl">
                    <a:srgbClr val="000000">
                      <a:alpha val="43137"/>
                    </a:srgbClr>
                  </a:outerShdw>
                </a:effectLst>
              </a:rPr>
              <a:t>performance. Aptitude </a:t>
            </a:r>
            <a:r>
              <a:rPr lang="en-US" sz="2300" b="1" dirty="0">
                <a:solidFill>
                  <a:schemeClr val="tx1"/>
                </a:solidFill>
                <a:effectLst>
                  <a:outerShdw blurRad="38100" dist="38100" dir="2700000" algn="tl">
                    <a:srgbClr val="000000">
                      <a:alpha val="43137"/>
                    </a:srgbClr>
                  </a:outerShdw>
                </a:effectLst>
              </a:rPr>
              <a:t>and ability tests are designed to assess </a:t>
            </a:r>
            <a:r>
              <a:rPr lang="en-US" sz="2300" b="1" dirty="0" smtClean="0">
                <a:solidFill>
                  <a:schemeClr val="tx1"/>
                </a:solidFill>
                <a:effectLst>
                  <a:outerShdw blurRad="38100" dist="38100" dir="2700000" algn="tl">
                    <a:srgbClr val="000000">
                      <a:alpha val="43137"/>
                    </a:srgbClr>
                  </a:outerShdw>
                </a:effectLst>
              </a:rPr>
              <a:t>logical </a:t>
            </a:r>
            <a:r>
              <a:rPr lang="en-US" sz="2300" b="1" dirty="0">
                <a:solidFill>
                  <a:schemeClr val="tx1"/>
                </a:solidFill>
                <a:effectLst>
                  <a:outerShdw blurRad="38100" dist="38100" dir="2700000" algn="tl">
                    <a:srgbClr val="000000">
                      <a:alpha val="43137"/>
                    </a:srgbClr>
                  </a:outerShdw>
                </a:effectLst>
              </a:rPr>
              <a:t>reasoning or thinking performance. </a:t>
            </a:r>
            <a:r>
              <a:rPr lang="en-US" sz="2300" b="1" dirty="0" smtClean="0">
                <a:solidFill>
                  <a:schemeClr val="tx1"/>
                </a:solidFill>
                <a:effectLst>
                  <a:outerShdw blurRad="38100" dist="38100" dir="2700000" algn="tl">
                    <a:srgbClr val="000000">
                      <a:alpha val="43137"/>
                    </a:srgbClr>
                  </a:outerShdw>
                </a:effectLst>
              </a:rPr>
              <a:t>It can be classified as </a:t>
            </a:r>
            <a:r>
              <a:rPr lang="en-US" sz="2300" b="1" dirty="0" smtClean="0">
                <a:solidFill>
                  <a:srgbClr val="7030A0"/>
                </a:solidFill>
                <a:effectLst>
                  <a:outerShdw blurRad="38100" dist="38100" dir="2700000" algn="tl">
                    <a:srgbClr val="000000">
                      <a:alpha val="43137"/>
                    </a:srgbClr>
                  </a:outerShdw>
                </a:effectLst>
              </a:rPr>
              <a:t>speed tests or power 	tests</a:t>
            </a:r>
            <a:r>
              <a:rPr lang="en-US" sz="2300" b="1" dirty="0" smtClean="0">
                <a:solidFill>
                  <a:schemeClr val="tx1"/>
                </a:solidFill>
                <a:effectLst>
                  <a:outerShdw blurRad="38100" dist="38100" dir="2700000" algn="tl">
                    <a:srgbClr val="000000">
                      <a:alpha val="43137"/>
                    </a:srgbClr>
                  </a:outerShdw>
                </a:effectLst>
              </a:rPr>
              <a:t>. In speed tests 	the questions are relatively straightforward and the test is concerned 	with how many questions you can answer correctly in the allotted time. </a:t>
            </a:r>
          </a:p>
          <a:p>
            <a:pPr marL="0" indent="0" algn="just">
              <a:buClr>
                <a:schemeClr val="tx1"/>
              </a:buClr>
              <a:buSzPct val="100000"/>
              <a:buNone/>
            </a:pPr>
            <a:r>
              <a:rPr lang="en-US" sz="2300" b="1" dirty="0">
                <a:solidFill>
                  <a:schemeClr val="tx1"/>
                </a:solidFill>
                <a:effectLst>
                  <a:outerShdw blurRad="38100" dist="38100" dir="2700000" algn="tl">
                    <a:srgbClr val="000000">
                      <a:alpha val="43137"/>
                    </a:srgbClr>
                  </a:outerShdw>
                </a:effectLst>
              </a:rPr>
              <a:t>	</a:t>
            </a:r>
            <a:r>
              <a:rPr lang="en-US" sz="2300" b="1" dirty="0" smtClean="0">
                <a:solidFill>
                  <a:schemeClr val="tx1"/>
                </a:solidFill>
                <a:effectLst>
                  <a:outerShdw blurRad="38100" dist="38100" dir="2700000" algn="tl">
                    <a:srgbClr val="000000">
                      <a:alpha val="43137"/>
                    </a:srgbClr>
                  </a:outerShdw>
                </a:effectLst>
              </a:rPr>
              <a:t>It finds the following:</a:t>
            </a:r>
          </a:p>
          <a:p>
            <a:pPr marL="1257300" lvl="2" indent="-457200" algn="just">
              <a:buClr>
                <a:schemeClr val="tx1"/>
              </a:buClr>
              <a:buSzPct val="100000"/>
              <a:buFont typeface="+mj-lt"/>
              <a:buAutoNum type="alphaLcPeriod"/>
            </a:pPr>
            <a:r>
              <a:rPr lang="en-US" sz="2200" b="1" dirty="0" smtClean="0">
                <a:solidFill>
                  <a:schemeClr val="tx1"/>
                </a:solidFill>
                <a:effectLst>
                  <a:outerShdw blurRad="38100" dist="38100" dir="2700000" algn="tl">
                    <a:srgbClr val="000000">
                      <a:alpha val="43137"/>
                    </a:srgbClr>
                  </a:outerShdw>
                </a:effectLst>
              </a:rPr>
              <a:t>Can </a:t>
            </a:r>
            <a:r>
              <a:rPr lang="en-US" sz="2200" b="1" dirty="0">
                <a:solidFill>
                  <a:schemeClr val="tx1"/>
                </a:solidFill>
                <a:effectLst>
                  <a:outerShdw blurRad="38100" dist="38100" dir="2700000" algn="tl">
                    <a:srgbClr val="000000">
                      <a:alpha val="43137"/>
                    </a:srgbClr>
                  </a:outerShdw>
                </a:effectLst>
              </a:rPr>
              <a:t>this person think on their feet?</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Could I fast track this person?</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Could we use this person to drive change?</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Can they cope with the mental demands of the job?</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Is this person a problem solver?</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To what extent can we develop this person using training?</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Is this person sufficiently challenged?</a:t>
            </a:r>
          </a:p>
          <a:p>
            <a:pPr marL="1257300" lvl="2" indent="-457200" algn="just">
              <a:buClr>
                <a:schemeClr val="tx1"/>
              </a:buClr>
              <a:buSzPct val="100000"/>
              <a:buFont typeface="+mj-lt"/>
              <a:buAutoNum type="alphaLcPeriod"/>
            </a:pPr>
            <a:r>
              <a:rPr lang="en-US" sz="2200" b="1" dirty="0">
                <a:solidFill>
                  <a:schemeClr val="tx1"/>
                </a:solidFill>
                <a:effectLst>
                  <a:outerShdw blurRad="38100" dist="38100" dir="2700000" algn="tl">
                    <a:srgbClr val="000000">
                      <a:alpha val="43137"/>
                    </a:srgbClr>
                  </a:outerShdw>
                </a:effectLst>
              </a:rPr>
              <a:t>Do they have the capacity to handle greater mental demands in their role?</a:t>
            </a:r>
          </a:p>
          <a:p>
            <a:pPr marL="457200" indent="-457200" algn="just">
              <a:buClr>
                <a:schemeClr val="tx1"/>
              </a:buClr>
              <a:buSzPct val="100000"/>
              <a:buFont typeface="+mj-lt"/>
              <a:buAutoNum type="alphaLcPeriod"/>
            </a:pPr>
            <a:endParaRPr lang="en-US" sz="24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lphaLcPeriod"/>
            </a:pPr>
            <a:endParaRPr lang="en-US" sz="2400" b="1" dirty="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lphaLcPeriod"/>
            </a:pPr>
            <a:endParaRPr lang="en-US" sz="24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SzPct val="100000"/>
              <a:buFont typeface="+mj-lt"/>
              <a:buAutoNum type="alphaLcPeriod"/>
            </a:pPr>
            <a:endParaRPr lang="en-US" sz="2400" b="1" dirty="0" smtClean="0">
              <a:solidFill>
                <a:schemeClr val="tx1"/>
              </a:solidFill>
              <a:effectLst>
                <a:outerShdw blurRad="38100" dist="38100" dir="2700000" algn="tl">
                  <a:srgbClr val="000000">
                    <a:alpha val="43137"/>
                  </a:srgbClr>
                </a:outerShdw>
              </a:effectLst>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32738" y="2897980"/>
            <a:ext cx="2362033" cy="2749406"/>
          </a:xfrm>
          <a:prstGeom prst="rect">
            <a:avLst/>
          </a:prstGeom>
        </p:spPr>
      </p:pic>
    </p:spTree>
    <p:extLst>
      <p:ext uri="{BB962C8B-B14F-4D97-AF65-F5344CB8AC3E}">
        <p14:creationId xmlns:p14="http://schemas.microsoft.com/office/powerpoint/2010/main" xmlns="" val="18795135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939" y="493690"/>
            <a:ext cx="8596668" cy="678287"/>
          </a:xfrm>
        </p:spPr>
        <p:txBody>
          <a:bodyPr/>
          <a:lstStyle/>
          <a:p>
            <a:r>
              <a:rPr lang="en-US" b="1" dirty="0">
                <a:solidFill>
                  <a:schemeClr val="tx1"/>
                </a:solidFill>
                <a:effectLst>
                  <a:outerShdw blurRad="38100" dist="38100" dir="2700000" algn="tl">
                    <a:srgbClr val="000000">
                      <a:alpha val="43137"/>
                    </a:srgbClr>
                  </a:outerShdw>
                </a:effectLst>
              </a:rPr>
              <a:t>Assessing </a:t>
            </a:r>
            <a:r>
              <a:rPr lang="en-US" b="1" dirty="0" smtClean="0">
                <a:solidFill>
                  <a:schemeClr val="tx1"/>
                </a:solidFill>
                <a:effectLst>
                  <a:outerShdw blurRad="38100" dist="38100" dir="2700000" algn="tl">
                    <a:srgbClr val="000000">
                      <a:alpha val="43137"/>
                    </a:srgbClr>
                  </a:outerShdw>
                </a:effectLst>
              </a:rPr>
              <a:t>Intelligence </a:t>
            </a:r>
            <a:r>
              <a:rPr lang="en-US" sz="2800" b="1" dirty="0" smtClean="0">
                <a:solidFill>
                  <a:schemeClr val="tx1"/>
                </a:solidFill>
                <a:effectLst>
                  <a:outerShdw blurRad="38100" dist="38100" dir="2700000" algn="tl">
                    <a:srgbClr val="000000">
                      <a:alpha val="43137"/>
                    </a:srgbClr>
                  </a:outerShdw>
                </a:effectLst>
              </a:rPr>
              <a:t>(continued…)</a:t>
            </a:r>
            <a:endParaRPr lang="en-US" sz="28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3639" y="1287887"/>
            <a:ext cx="9298547" cy="5280338"/>
          </a:xfrm>
        </p:spPr>
        <p:txBody>
          <a:bodyPr>
            <a:normAutofit fontScale="92500" lnSpcReduction="10000"/>
          </a:bodyPr>
          <a:lstStyle/>
          <a:p>
            <a:pPr marL="457200" indent="-457200" algn="just">
              <a:buClr>
                <a:schemeClr val="tx1"/>
              </a:buClr>
              <a:buSzPct val="100000"/>
              <a:buFont typeface="+mj-lt"/>
              <a:buAutoNum type="arabicPeriod" startAt="2"/>
            </a:pPr>
            <a:r>
              <a:rPr lang="en-US" sz="2400" b="1" dirty="0" smtClean="0">
                <a:solidFill>
                  <a:srgbClr val="C00000"/>
                </a:solidFill>
                <a:effectLst>
                  <a:outerShdw blurRad="38100" dist="38100" dir="2700000" algn="tl">
                    <a:srgbClr val="000000">
                      <a:alpha val="43137"/>
                    </a:srgbClr>
                  </a:outerShdw>
                </a:effectLst>
              </a:rPr>
              <a:t>Achievement Test: </a:t>
            </a:r>
            <a:r>
              <a:rPr lang="en-US" sz="2400" b="1" dirty="0" smtClean="0">
                <a:solidFill>
                  <a:schemeClr val="tx1"/>
                </a:solidFill>
                <a:effectLst>
                  <a:outerShdw blurRad="38100" dist="38100" dir="2700000" algn="tl">
                    <a:srgbClr val="000000">
                      <a:alpha val="43137"/>
                    </a:srgbClr>
                  </a:outerShdw>
                </a:effectLst>
              </a:rPr>
              <a:t>A test designed to assess what a person has learned</a:t>
            </a:r>
            <a:r>
              <a:rPr lang="en-US" sz="2400" b="1" dirty="0">
                <a:solidFill>
                  <a:schemeClr val="tx1"/>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It is </a:t>
            </a:r>
            <a:r>
              <a:rPr lang="en-US" sz="2400" b="1" dirty="0">
                <a:solidFill>
                  <a:schemeClr val="tx1"/>
                </a:solidFill>
                <a:effectLst>
                  <a:outerShdw blurRad="38100" dist="38100" dir="2700000" algn="tl">
                    <a:srgbClr val="000000">
                      <a:alpha val="43137"/>
                    </a:srgbClr>
                  </a:outerShdw>
                </a:effectLst>
              </a:rPr>
              <a:t>a test of developed skill or knowledge. The most common type of achievement test is a standardized test developed to measure skills and knowledge learned in a given grade level, usually through planned instruction, such as training or classroom </a:t>
            </a:r>
            <a:r>
              <a:rPr lang="en-US" sz="2400" b="1" dirty="0" smtClean="0">
                <a:solidFill>
                  <a:schemeClr val="tx1"/>
                </a:solidFill>
                <a:effectLst>
                  <a:outerShdw blurRad="38100" dist="38100" dir="2700000" algn="tl">
                    <a:srgbClr val="000000">
                      <a:alpha val="43137"/>
                    </a:srgbClr>
                  </a:outerShdw>
                </a:effectLst>
              </a:rPr>
              <a:t>instruction. </a:t>
            </a:r>
            <a:r>
              <a:rPr lang="en-US" sz="2400" b="1" dirty="0" err="1" smtClean="0">
                <a:solidFill>
                  <a:schemeClr val="tx1"/>
                </a:solidFill>
                <a:effectLst>
                  <a:outerShdw blurRad="38100" dist="38100" dir="2700000" algn="tl">
                    <a:srgbClr val="000000">
                      <a:alpha val="43137"/>
                    </a:srgbClr>
                  </a:outerShdw>
                </a:effectLst>
              </a:rPr>
              <a:t>E.g</a:t>
            </a:r>
            <a:r>
              <a:rPr lang="en-US" sz="2400" b="1" dirty="0">
                <a:solidFill>
                  <a:schemeClr val="tx1"/>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Exams, ACT (or SAT)</a:t>
            </a:r>
          </a:p>
          <a:p>
            <a:pPr marL="0" indent="0" algn="just">
              <a:buClr>
                <a:schemeClr val="tx1"/>
              </a:buClr>
              <a:buSzPct val="100000"/>
              <a:buNone/>
            </a:pPr>
            <a:r>
              <a:rPr lang="en-US" sz="2300" b="1" dirty="0" smtClean="0">
                <a:solidFill>
                  <a:schemeClr val="tx1"/>
                </a:solidFill>
                <a:effectLst>
                  <a:outerShdw blurRad="38100" dist="38100" dir="2700000" algn="tl">
                    <a:srgbClr val="000000">
                      <a:alpha val="43137"/>
                    </a:srgbClr>
                  </a:outerShdw>
                </a:effectLst>
              </a:rPr>
              <a:t>	Achievement </a:t>
            </a:r>
            <a:r>
              <a:rPr lang="en-US" sz="2300" b="1" dirty="0">
                <a:solidFill>
                  <a:schemeClr val="tx1"/>
                </a:solidFill>
                <a:effectLst>
                  <a:outerShdw blurRad="38100" dist="38100" dir="2700000" algn="tl">
                    <a:srgbClr val="000000">
                      <a:alpha val="43137"/>
                    </a:srgbClr>
                  </a:outerShdw>
                </a:effectLst>
              </a:rPr>
              <a:t>testing serves many purposes </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Assess </a:t>
            </a:r>
            <a:r>
              <a:rPr lang="en-US" sz="2300" b="1" dirty="0">
                <a:solidFill>
                  <a:schemeClr val="tx1"/>
                </a:solidFill>
                <a:effectLst>
                  <a:outerShdw blurRad="38100" dist="38100" dir="2700000" algn="tl">
                    <a:srgbClr val="000000">
                      <a:alpha val="43137"/>
                    </a:srgbClr>
                  </a:outerShdw>
                </a:effectLst>
              </a:rPr>
              <a:t>level of </a:t>
            </a:r>
            <a:r>
              <a:rPr lang="en-US" sz="2300" b="1" dirty="0" smtClean="0">
                <a:solidFill>
                  <a:schemeClr val="tx1"/>
                </a:solidFill>
                <a:effectLst>
                  <a:outerShdw blurRad="38100" dist="38100" dir="2700000" algn="tl">
                    <a:srgbClr val="000000">
                      <a:alpha val="43137"/>
                    </a:srgbClr>
                  </a:outerShdw>
                </a:effectLst>
              </a:rPr>
              <a:t>competence</a:t>
            </a:r>
            <a:endParaRPr lang="en-US" sz="2300" b="1" dirty="0">
              <a:solidFill>
                <a:schemeClr val="tx1"/>
              </a:solidFill>
              <a:effectLst>
                <a:outerShdw blurRad="38100" dist="38100" dir="2700000" algn="tl">
                  <a:srgbClr val="000000">
                    <a:alpha val="43137"/>
                  </a:srgbClr>
                </a:outerShdw>
              </a:effectLst>
            </a:endParaRP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Diagnose </a:t>
            </a:r>
            <a:r>
              <a:rPr lang="en-US" sz="2300" b="1" dirty="0">
                <a:solidFill>
                  <a:schemeClr val="tx1"/>
                </a:solidFill>
                <a:effectLst>
                  <a:outerShdw blurRad="38100" dist="38100" dir="2700000" algn="tl">
                    <a:srgbClr val="000000">
                      <a:alpha val="43137"/>
                    </a:srgbClr>
                  </a:outerShdw>
                </a:effectLst>
              </a:rPr>
              <a:t>strength and </a:t>
            </a:r>
            <a:r>
              <a:rPr lang="en-US" sz="2300" b="1" dirty="0" smtClean="0">
                <a:solidFill>
                  <a:schemeClr val="tx1"/>
                </a:solidFill>
                <a:effectLst>
                  <a:outerShdw blurRad="38100" dist="38100" dir="2700000" algn="tl">
                    <a:srgbClr val="000000">
                      <a:alpha val="43137"/>
                    </a:srgbClr>
                  </a:outerShdw>
                </a:effectLst>
              </a:rPr>
              <a:t>weaknesses</a:t>
            </a:r>
            <a:endParaRPr lang="en-US" sz="2300" b="1" dirty="0">
              <a:solidFill>
                <a:schemeClr val="tx1"/>
              </a:solidFill>
              <a:effectLst>
                <a:outerShdw blurRad="38100" dist="38100" dir="2700000" algn="tl">
                  <a:srgbClr val="000000">
                    <a:alpha val="43137"/>
                  </a:srgbClr>
                </a:outerShdw>
              </a:effectLst>
            </a:endParaRP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Assign Grades</a:t>
            </a:r>
            <a:endParaRPr lang="en-US" sz="2300" b="1" dirty="0">
              <a:solidFill>
                <a:schemeClr val="tx1"/>
              </a:solidFill>
              <a:effectLst>
                <a:outerShdw blurRad="38100" dist="38100" dir="2700000" algn="tl">
                  <a:srgbClr val="000000">
                    <a:alpha val="43137"/>
                  </a:srgbClr>
                </a:outerShdw>
              </a:effectLst>
            </a:endParaRP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Achieve </a:t>
            </a:r>
            <a:r>
              <a:rPr lang="en-US" sz="2300" b="1" dirty="0">
                <a:solidFill>
                  <a:schemeClr val="tx1"/>
                </a:solidFill>
                <a:effectLst>
                  <a:outerShdw blurRad="38100" dist="38100" dir="2700000" algn="tl">
                    <a:srgbClr val="000000">
                      <a:alpha val="43137"/>
                    </a:srgbClr>
                  </a:outerShdw>
                </a:effectLst>
              </a:rPr>
              <a:t>Certification or </a:t>
            </a:r>
            <a:r>
              <a:rPr lang="en-US" sz="2300" b="1" dirty="0" smtClean="0">
                <a:solidFill>
                  <a:schemeClr val="tx1"/>
                </a:solidFill>
                <a:effectLst>
                  <a:outerShdw blurRad="38100" dist="38100" dir="2700000" algn="tl">
                    <a:srgbClr val="000000">
                      <a:alpha val="43137"/>
                    </a:srgbClr>
                  </a:outerShdw>
                </a:effectLst>
              </a:rPr>
              <a:t>Promotion</a:t>
            </a:r>
            <a:endParaRPr lang="en-US" sz="2300" b="1" dirty="0">
              <a:solidFill>
                <a:schemeClr val="tx1"/>
              </a:solidFill>
              <a:effectLst>
                <a:outerShdw blurRad="38100" dist="38100" dir="2700000" algn="tl">
                  <a:srgbClr val="000000">
                    <a:alpha val="43137"/>
                  </a:srgbClr>
                </a:outerShdw>
              </a:effectLst>
            </a:endParaRP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Advanced </a:t>
            </a:r>
            <a:r>
              <a:rPr lang="en-US" sz="2300" b="1" dirty="0">
                <a:solidFill>
                  <a:schemeClr val="tx1"/>
                </a:solidFill>
                <a:effectLst>
                  <a:outerShdw blurRad="38100" dist="38100" dir="2700000" algn="tl">
                    <a:srgbClr val="000000">
                      <a:alpha val="43137"/>
                    </a:srgbClr>
                  </a:outerShdw>
                </a:effectLst>
              </a:rPr>
              <a:t>Placement/College Credit </a:t>
            </a:r>
            <a:r>
              <a:rPr lang="en-US" sz="2300" b="1" dirty="0" smtClean="0">
                <a:solidFill>
                  <a:schemeClr val="tx1"/>
                </a:solidFill>
                <a:effectLst>
                  <a:outerShdw blurRad="38100" dist="38100" dir="2700000" algn="tl">
                    <a:srgbClr val="000000">
                      <a:alpha val="43137"/>
                    </a:srgbClr>
                  </a:outerShdw>
                </a:effectLst>
              </a:rPr>
              <a:t>Exams</a:t>
            </a: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Curriculum Evaluation</a:t>
            </a:r>
          </a:p>
          <a:p>
            <a:pPr lvl="2" algn="just">
              <a:buClr>
                <a:schemeClr val="tx1"/>
              </a:buClr>
              <a:buSzPct val="100000"/>
              <a:buFont typeface="+mj-lt"/>
              <a:buAutoNum type="alphaLcPeriod"/>
            </a:pPr>
            <a:r>
              <a:rPr lang="en-US" sz="2300" b="1" dirty="0" smtClean="0">
                <a:solidFill>
                  <a:schemeClr val="tx1"/>
                </a:solidFill>
                <a:effectLst>
                  <a:outerShdw blurRad="38100" dist="38100" dir="2700000" algn="tl">
                    <a:srgbClr val="000000">
                      <a:alpha val="43137"/>
                    </a:srgbClr>
                  </a:outerShdw>
                </a:effectLst>
              </a:rPr>
              <a:t>Informational Purposes</a:t>
            </a:r>
            <a:endParaRPr lang="en-US" sz="2300" b="1" dirty="0">
              <a:solidFill>
                <a:schemeClr val="tx1"/>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377381" y="3606085"/>
            <a:ext cx="2281947" cy="3251915"/>
          </a:xfrm>
          <a:prstGeom prst="rect">
            <a:avLst/>
          </a:prstGeom>
        </p:spPr>
      </p:pic>
    </p:spTree>
    <p:extLst>
      <p:ext uri="{BB962C8B-B14F-4D97-AF65-F5344CB8AC3E}">
        <p14:creationId xmlns:p14="http://schemas.microsoft.com/office/powerpoint/2010/main" xmlns="" val="2323592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lstStyle/>
          <a:p>
            <a:r>
              <a:rPr lang="en-US" b="1" dirty="0">
                <a:solidFill>
                  <a:schemeClr val="tx1"/>
                </a:solidFill>
                <a:effectLst>
                  <a:outerShdw blurRad="38100" dist="38100" dir="2700000" algn="tl">
                    <a:srgbClr val="000000">
                      <a:alpha val="43137"/>
                    </a:srgbClr>
                  </a:outerShdw>
                </a:effectLst>
              </a:rPr>
              <a:t>Test construction</a:t>
            </a:r>
          </a:p>
        </p:txBody>
      </p:sp>
      <p:sp>
        <p:nvSpPr>
          <p:cNvPr id="3" name="Content Placeholder 2"/>
          <p:cNvSpPr>
            <a:spLocks noGrp="1"/>
          </p:cNvSpPr>
          <p:nvPr>
            <p:ph idx="1"/>
          </p:nvPr>
        </p:nvSpPr>
        <p:spPr>
          <a:xfrm>
            <a:off x="677334" y="1275009"/>
            <a:ext cx="8221967" cy="4766354"/>
          </a:xfrm>
        </p:spPr>
        <p:txBody>
          <a:bodyPr>
            <a:normAutofit/>
          </a:bodyPr>
          <a:lstStyle/>
          <a:p>
            <a:pPr marL="0" indent="0" algn="just">
              <a:buNone/>
            </a:pPr>
            <a:r>
              <a:rPr lang="en-US" sz="2300" b="1" dirty="0">
                <a:solidFill>
                  <a:schemeClr val="tx1"/>
                </a:solidFill>
                <a:effectLst>
                  <a:outerShdw blurRad="38100" dist="38100" dir="2700000" algn="tl">
                    <a:srgbClr val="000000">
                      <a:alpha val="43137"/>
                    </a:srgbClr>
                  </a:outerShdw>
                </a:effectLst>
              </a:rPr>
              <a:t>To be useful, </a:t>
            </a:r>
            <a:r>
              <a:rPr lang="en-US" sz="2300" b="1" dirty="0" smtClean="0">
                <a:solidFill>
                  <a:schemeClr val="tx1"/>
                </a:solidFill>
                <a:effectLst>
                  <a:outerShdw blurRad="38100" dist="38100" dir="2700000" algn="tl">
                    <a:srgbClr val="000000">
                      <a:alpha val="43137"/>
                    </a:srgbClr>
                  </a:outerShdw>
                </a:effectLst>
              </a:rPr>
              <a:t>intelligence </a:t>
            </a:r>
            <a:r>
              <a:rPr lang="en-US" sz="2300" b="1" dirty="0">
                <a:solidFill>
                  <a:schemeClr val="tx1"/>
                </a:solidFill>
                <a:effectLst>
                  <a:outerShdw blurRad="38100" dist="38100" dir="2700000" algn="tl">
                    <a:srgbClr val="000000">
                      <a:alpha val="43137"/>
                    </a:srgbClr>
                  </a:outerShdw>
                </a:effectLst>
              </a:rPr>
              <a:t>tests, must be constructed using the established criteria of standardization, reliability, and validity</a:t>
            </a:r>
            <a:r>
              <a:rPr lang="en-US" sz="23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a:pPr>
            <a:r>
              <a:rPr lang="en-US" sz="2300" b="1" dirty="0" smtClean="0">
                <a:solidFill>
                  <a:srgbClr val="FF0000"/>
                </a:solidFill>
                <a:effectLst>
                  <a:outerShdw blurRad="38100" dist="38100" dir="2700000" algn="tl">
                    <a:srgbClr val="000000">
                      <a:alpha val="43137"/>
                    </a:srgbClr>
                  </a:outerShdw>
                </a:effectLst>
              </a:rPr>
              <a:t>Standardization: </a:t>
            </a: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is the process of making uniform and objective both testing procedures and scoring procedures in order to obtain meaningful scores. Scores on standardized tests are interpreted in reference to scores obtained from a standardization sample, that is, scores from a comparable group of subjects tested under appropriate conditions</a:t>
            </a:r>
            <a:r>
              <a:rPr lang="en-US" sz="2300" b="1" dirty="0" smtClean="0">
                <a:solidFill>
                  <a:schemeClr val="tx1"/>
                </a:solidFill>
                <a:effectLst>
                  <a:outerShdw blurRad="38100" dist="38100" dir="2700000" algn="tl">
                    <a:srgbClr val="000000">
                      <a:alpha val="43137"/>
                    </a:srgbClr>
                  </a:outerShdw>
                </a:effectLst>
              </a:rPr>
              <a:t>.</a:t>
            </a:r>
          </a:p>
          <a:p>
            <a:pPr marL="457200" indent="-457200" algn="just">
              <a:buClr>
                <a:schemeClr val="tx1"/>
              </a:buClr>
              <a:buSzPct val="100000"/>
              <a:buFont typeface="+mj-lt"/>
              <a:buAutoNum type="arabicPeriod"/>
            </a:pPr>
            <a:r>
              <a:rPr lang="en-US" sz="2300" b="1" dirty="0" smtClean="0">
                <a:solidFill>
                  <a:srgbClr val="FF0000"/>
                </a:solidFill>
                <a:effectLst>
                  <a:outerShdw blurRad="38100" dist="38100" dir="2700000" algn="tl">
                    <a:srgbClr val="000000">
                      <a:alpha val="43137"/>
                    </a:srgbClr>
                  </a:outerShdw>
                </a:effectLst>
              </a:rPr>
              <a:t>Reliability: </a:t>
            </a: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term reliability refers to the consistency of results.</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40969" y="2081524"/>
            <a:ext cx="2978038" cy="167383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434512" y="3973267"/>
            <a:ext cx="2466975" cy="1847850"/>
          </a:xfrm>
          <a:prstGeom prst="rect">
            <a:avLst/>
          </a:prstGeom>
        </p:spPr>
      </p:pic>
    </p:spTree>
    <p:extLst>
      <p:ext uri="{BB962C8B-B14F-4D97-AF65-F5344CB8AC3E}">
        <p14:creationId xmlns:p14="http://schemas.microsoft.com/office/powerpoint/2010/main" xmlns="" val="8285033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lstStyle/>
          <a:p>
            <a:r>
              <a:rPr lang="en-US" b="1" dirty="0">
                <a:solidFill>
                  <a:schemeClr val="tx1"/>
                </a:solidFill>
                <a:effectLst>
                  <a:outerShdw blurRad="38100" dist="38100" dir="2700000" algn="tl">
                    <a:srgbClr val="000000">
                      <a:alpha val="43137"/>
                    </a:srgbClr>
                  </a:outerShdw>
                </a:effectLst>
              </a:rPr>
              <a:t>Test </a:t>
            </a:r>
            <a:r>
              <a:rPr lang="en-US" b="1" dirty="0" smtClean="0">
                <a:solidFill>
                  <a:schemeClr val="tx1"/>
                </a:solidFill>
                <a:effectLst>
                  <a:outerShdw blurRad="38100" dist="38100" dir="2700000" algn="tl">
                    <a:srgbClr val="000000">
                      <a:alpha val="43137"/>
                    </a:srgbClr>
                  </a:outerShdw>
                </a:effectLst>
              </a:rPr>
              <a:t>construction </a:t>
            </a:r>
            <a:r>
              <a:rPr lang="en-US" sz="2800" b="1" dirty="0" smtClean="0">
                <a:solidFill>
                  <a:schemeClr val="tx1"/>
                </a:solidFill>
                <a:effectLst>
                  <a:outerShdw blurRad="38100" dist="38100" dir="2700000" algn="tl">
                    <a:srgbClr val="000000">
                      <a:alpha val="43137"/>
                    </a:srgbClr>
                  </a:outerShdw>
                </a:effectLst>
              </a:rPr>
              <a:t>(continued…)</a:t>
            </a:r>
            <a:endParaRPr lang="en-US" sz="28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275009"/>
            <a:ext cx="9084852" cy="4766354"/>
          </a:xfrm>
        </p:spPr>
        <p:txBody>
          <a:bodyPr>
            <a:normAutofit/>
          </a:bodyPr>
          <a:lstStyle/>
          <a:p>
            <a:pPr marL="0" indent="0" algn="just">
              <a:buNone/>
            </a:pPr>
            <a:r>
              <a:rPr lang="en-US" sz="2300" b="1" dirty="0">
                <a:solidFill>
                  <a:schemeClr val="tx1"/>
                </a:solidFill>
                <a:effectLst>
                  <a:outerShdw blurRad="38100" dist="38100" dir="2700000" algn="tl">
                    <a:srgbClr val="000000">
                      <a:alpha val="43137"/>
                    </a:srgbClr>
                  </a:outerShdw>
                </a:effectLst>
              </a:rPr>
              <a:t>Reliability of a test is determined by one of the following methods.</a:t>
            </a:r>
          </a:p>
          <a:p>
            <a:pPr marL="857250" lvl="1" indent="-457200" algn="just">
              <a:buClr>
                <a:schemeClr val="tx1"/>
              </a:buClr>
              <a:buSzPct val="100000"/>
              <a:buFont typeface="+mj-lt"/>
              <a:buAutoNum type="alphaLcPeriod"/>
            </a:pPr>
            <a:r>
              <a:rPr lang="en-US" sz="2200" b="1" dirty="0" smtClean="0">
                <a:solidFill>
                  <a:srgbClr val="7030A0"/>
                </a:solidFill>
                <a:effectLst>
                  <a:outerShdw blurRad="38100" dist="38100" dir="2700000" algn="tl">
                    <a:srgbClr val="000000">
                      <a:alpha val="43137"/>
                    </a:srgbClr>
                  </a:outerShdw>
                </a:effectLst>
              </a:rPr>
              <a:t>Test </a:t>
            </a:r>
            <a:r>
              <a:rPr lang="en-US" sz="2200" b="1" dirty="0">
                <a:solidFill>
                  <a:srgbClr val="7030A0"/>
                </a:solidFill>
                <a:effectLst>
                  <a:outerShdw blurRad="38100" dist="38100" dir="2700000" algn="tl">
                    <a:srgbClr val="000000">
                      <a:alpha val="43137"/>
                    </a:srgbClr>
                  </a:outerShdw>
                </a:effectLst>
              </a:rPr>
              <a:t>and retest reliability: </a:t>
            </a:r>
            <a:r>
              <a:rPr lang="en-US" sz="2200" b="1" dirty="0">
                <a:solidFill>
                  <a:schemeClr val="tx1"/>
                </a:solidFill>
                <a:effectLst>
                  <a:outerShdw blurRad="38100" dist="38100" dir="2700000" algn="tl">
                    <a:srgbClr val="000000">
                      <a:alpha val="43137"/>
                    </a:srgbClr>
                  </a:outerShdw>
                </a:effectLst>
              </a:rPr>
              <a:t>comparison of original test scores with retest </a:t>
            </a:r>
            <a:r>
              <a:rPr lang="en-US" sz="2200" b="1" dirty="0" smtClean="0">
                <a:solidFill>
                  <a:schemeClr val="tx1"/>
                </a:solidFill>
                <a:effectLst>
                  <a:outerShdw blurRad="38100" dist="38100" dir="2700000" algn="tl">
                    <a:srgbClr val="000000">
                      <a:alpha val="43137"/>
                    </a:srgbClr>
                  </a:outerShdw>
                </a:effectLst>
              </a:rPr>
              <a:t>scores</a:t>
            </a:r>
          </a:p>
          <a:p>
            <a:pPr marL="857250" lvl="1" indent="-457200" algn="just">
              <a:buClr>
                <a:schemeClr val="tx1"/>
              </a:buClr>
              <a:buSzPct val="100000"/>
              <a:buFont typeface="+mj-lt"/>
              <a:buAutoNum type="alphaLcPeriod"/>
            </a:pPr>
            <a:r>
              <a:rPr lang="en-US" sz="2200" b="1" dirty="0" smtClean="0">
                <a:solidFill>
                  <a:srgbClr val="7030A0"/>
                </a:solidFill>
                <a:effectLst>
                  <a:outerShdw blurRad="38100" dist="38100" dir="2700000" algn="tl">
                    <a:srgbClr val="000000">
                      <a:alpha val="43137"/>
                    </a:srgbClr>
                  </a:outerShdw>
                </a:effectLst>
              </a:rPr>
              <a:t>Alternate </a:t>
            </a:r>
            <a:r>
              <a:rPr lang="en-US" sz="2200" b="1" dirty="0">
                <a:solidFill>
                  <a:srgbClr val="7030A0"/>
                </a:solidFill>
                <a:effectLst>
                  <a:outerShdw blurRad="38100" dist="38100" dir="2700000" algn="tl">
                    <a:srgbClr val="000000">
                      <a:alpha val="43137"/>
                    </a:srgbClr>
                  </a:outerShdw>
                </a:effectLst>
              </a:rPr>
              <a:t>form reliability: </a:t>
            </a:r>
            <a:r>
              <a:rPr lang="en-US" sz="2200" b="1" dirty="0">
                <a:solidFill>
                  <a:schemeClr val="tx1"/>
                </a:solidFill>
                <a:effectLst>
                  <a:outerShdw blurRad="38100" dist="38100" dir="2700000" algn="tl">
                    <a:srgbClr val="000000">
                      <a:alpha val="43137"/>
                    </a:srgbClr>
                  </a:outerShdw>
                </a:effectLst>
              </a:rPr>
              <a:t>comparison of scores obtained on alternate forms of a </a:t>
            </a:r>
            <a:r>
              <a:rPr lang="en-US" sz="2200" b="1" dirty="0" smtClean="0">
                <a:solidFill>
                  <a:schemeClr val="tx1"/>
                </a:solidFill>
                <a:effectLst>
                  <a:outerShdw blurRad="38100" dist="38100" dir="2700000" algn="tl">
                    <a:srgbClr val="000000">
                      <a:alpha val="43137"/>
                    </a:srgbClr>
                  </a:outerShdw>
                </a:effectLst>
              </a:rPr>
              <a:t>test</a:t>
            </a:r>
          </a:p>
          <a:p>
            <a:pPr marL="857250" lvl="1" indent="-457200" algn="just">
              <a:buClr>
                <a:schemeClr val="tx1"/>
              </a:buClr>
              <a:buSzPct val="100000"/>
              <a:buFont typeface="+mj-lt"/>
              <a:buAutoNum type="alphaLcPeriod"/>
            </a:pPr>
            <a:r>
              <a:rPr lang="en-US" sz="2200" b="1" dirty="0" smtClean="0">
                <a:solidFill>
                  <a:srgbClr val="7030A0"/>
                </a:solidFill>
                <a:effectLst>
                  <a:outerShdw blurRad="38100" dist="38100" dir="2700000" algn="tl">
                    <a:srgbClr val="000000">
                      <a:alpha val="43137"/>
                    </a:srgbClr>
                  </a:outerShdw>
                </a:effectLst>
              </a:rPr>
              <a:t>Split-half </a:t>
            </a:r>
            <a:r>
              <a:rPr lang="en-US" sz="2200" b="1" dirty="0">
                <a:solidFill>
                  <a:srgbClr val="7030A0"/>
                </a:solidFill>
                <a:effectLst>
                  <a:outerShdw blurRad="38100" dist="38100" dir="2700000" algn="tl">
                    <a:srgbClr val="000000">
                      <a:alpha val="43137"/>
                    </a:srgbClr>
                  </a:outerShdw>
                </a:effectLst>
              </a:rPr>
              <a:t>reliability: </a:t>
            </a:r>
            <a:r>
              <a:rPr lang="en-US" sz="2200" b="1" dirty="0">
                <a:solidFill>
                  <a:schemeClr val="tx1"/>
                </a:solidFill>
                <a:effectLst>
                  <a:outerShdw blurRad="38100" dist="38100" dir="2700000" algn="tl">
                    <a:srgbClr val="000000">
                      <a:alpha val="43137"/>
                    </a:srgbClr>
                  </a:outerShdw>
                </a:effectLst>
              </a:rPr>
              <a:t>comparison of scores obtained on two halves of tests (such as scores on odd- versus even-numbered questions)</a:t>
            </a:r>
          </a:p>
        </p:txBody>
      </p:sp>
    </p:spTree>
    <p:extLst>
      <p:ext uri="{BB962C8B-B14F-4D97-AF65-F5344CB8AC3E}">
        <p14:creationId xmlns:p14="http://schemas.microsoft.com/office/powerpoint/2010/main" xmlns="" val="3278124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5408"/>
          </a:xfrm>
        </p:spPr>
        <p:txBody>
          <a:bodyPr/>
          <a:lstStyle/>
          <a:p>
            <a:r>
              <a:rPr lang="en-US" b="1" dirty="0">
                <a:solidFill>
                  <a:schemeClr val="tx1"/>
                </a:solidFill>
                <a:effectLst>
                  <a:outerShdw blurRad="38100" dist="38100" dir="2700000" algn="tl">
                    <a:srgbClr val="000000">
                      <a:alpha val="43137"/>
                    </a:srgbClr>
                  </a:outerShdw>
                </a:effectLst>
              </a:rPr>
              <a:t>Test construction </a:t>
            </a:r>
            <a:r>
              <a:rPr lang="en-US" sz="2800" b="1" dirty="0">
                <a:solidFill>
                  <a:schemeClr val="tx1"/>
                </a:solidFill>
                <a:effectLst>
                  <a:outerShdw blurRad="38100" dist="38100" dir="2700000" algn="tl">
                    <a:srgbClr val="000000">
                      <a:alpha val="43137"/>
                    </a:srgbClr>
                  </a:outerShdw>
                </a:effectLst>
              </a:rPr>
              <a:t>(continued…)</a:t>
            </a:r>
            <a:endParaRPr lang="en-US"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77334" y="1275009"/>
            <a:ext cx="9084852" cy="4766354"/>
          </a:xfrm>
        </p:spPr>
        <p:txBody>
          <a:bodyPr>
            <a:normAutofit fontScale="92500" lnSpcReduction="10000"/>
          </a:bodyPr>
          <a:lstStyle/>
          <a:p>
            <a:pPr marL="457200" indent="-457200" algn="just">
              <a:buClr>
                <a:schemeClr val="tx1"/>
              </a:buClr>
              <a:buSzPct val="100000"/>
              <a:buFont typeface="+mj-lt"/>
              <a:buAutoNum type="arabicPeriod" startAt="3"/>
            </a:pPr>
            <a:r>
              <a:rPr lang="en-US" sz="2300" b="1" dirty="0" smtClean="0">
                <a:solidFill>
                  <a:srgbClr val="FF0000"/>
                </a:solidFill>
                <a:effectLst>
                  <a:outerShdw blurRad="38100" dist="38100" dir="2700000" algn="tl">
                    <a:srgbClr val="000000">
                      <a:alpha val="43137"/>
                    </a:srgbClr>
                  </a:outerShdw>
                </a:effectLst>
              </a:rPr>
              <a:t>Validity: </a:t>
            </a: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term validity refers to the extent that a test measures what it is supposed to measure. Types of validity </a:t>
            </a:r>
            <a:r>
              <a:rPr lang="en-US" sz="2300" b="1" dirty="0" smtClean="0">
                <a:solidFill>
                  <a:schemeClr val="tx1"/>
                </a:solidFill>
                <a:effectLst>
                  <a:outerShdw blurRad="38100" dist="38100" dir="2700000" algn="tl">
                    <a:srgbClr val="000000">
                      <a:alpha val="43137"/>
                    </a:srgbClr>
                  </a:outerShdw>
                </a:effectLst>
              </a:rPr>
              <a:t>include:</a:t>
            </a:r>
          </a:p>
          <a:p>
            <a:pPr marL="857250" lvl="1" indent="-457200" algn="just">
              <a:buClr>
                <a:schemeClr val="tx1"/>
              </a:buClr>
              <a:buSzPct val="100000"/>
              <a:buFont typeface="+mj-lt"/>
              <a:buAutoNum type="alphaLcPeriod"/>
            </a:pPr>
            <a:r>
              <a:rPr lang="en-US" sz="2100" b="1" dirty="0" smtClean="0">
                <a:solidFill>
                  <a:srgbClr val="7030A0"/>
                </a:solidFill>
                <a:effectLst>
                  <a:outerShdw blurRad="38100" dist="38100" dir="2700000" algn="tl">
                    <a:srgbClr val="000000">
                      <a:alpha val="43137"/>
                    </a:srgbClr>
                  </a:outerShdw>
                </a:effectLst>
              </a:rPr>
              <a:t>Content </a:t>
            </a:r>
            <a:r>
              <a:rPr lang="en-US" sz="2100" b="1" dirty="0">
                <a:solidFill>
                  <a:srgbClr val="7030A0"/>
                </a:solidFill>
                <a:effectLst>
                  <a:outerShdw blurRad="38100" dist="38100" dir="2700000" algn="tl">
                    <a:srgbClr val="000000">
                      <a:alpha val="43137"/>
                    </a:srgbClr>
                  </a:outerShdw>
                </a:effectLst>
              </a:rPr>
              <a:t>validity:</a:t>
            </a:r>
            <a:r>
              <a:rPr lang="en-US" sz="2100" b="1" dirty="0">
                <a:solidFill>
                  <a:schemeClr val="tx1"/>
                </a:solidFill>
                <a:effectLst>
                  <a:outerShdw blurRad="38100" dist="38100" dir="2700000" algn="tl">
                    <a:srgbClr val="000000">
                      <a:alpha val="43137"/>
                    </a:srgbClr>
                  </a:outerShdw>
                </a:effectLst>
              </a:rPr>
              <a:t> the extent to which a test reflects a sample of the behavior to be </a:t>
            </a:r>
            <a:r>
              <a:rPr lang="en-US" sz="2100" b="1" dirty="0" smtClean="0">
                <a:solidFill>
                  <a:schemeClr val="tx1"/>
                </a:solidFill>
                <a:effectLst>
                  <a:outerShdw blurRad="38100" dist="38100" dir="2700000" algn="tl">
                    <a:srgbClr val="000000">
                      <a:alpha val="43137"/>
                    </a:srgbClr>
                  </a:outerShdw>
                </a:effectLst>
              </a:rPr>
              <a:t>measured</a:t>
            </a:r>
            <a:endParaRPr lang="en-US" sz="2100" b="1" dirty="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100" b="1" dirty="0" smtClean="0">
                <a:solidFill>
                  <a:srgbClr val="7030A0"/>
                </a:solidFill>
                <a:effectLst>
                  <a:outerShdw blurRad="38100" dist="38100" dir="2700000" algn="tl">
                    <a:srgbClr val="000000">
                      <a:alpha val="43137"/>
                    </a:srgbClr>
                  </a:outerShdw>
                </a:effectLst>
              </a:rPr>
              <a:t>Predictive </a:t>
            </a:r>
            <a:r>
              <a:rPr lang="en-US" sz="2100" b="1" dirty="0">
                <a:solidFill>
                  <a:srgbClr val="7030A0"/>
                </a:solidFill>
                <a:effectLst>
                  <a:outerShdw blurRad="38100" dist="38100" dir="2700000" algn="tl">
                    <a:srgbClr val="000000">
                      <a:alpha val="43137"/>
                    </a:srgbClr>
                  </a:outerShdw>
                </a:effectLst>
              </a:rPr>
              <a:t>validity: </a:t>
            </a:r>
            <a:r>
              <a:rPr lang="en-US" sz="2100" b="1" dirty="0">
                <a:solidFill>
                  <a:schemeClr val="tx1"/>
                </a:solidFill>
                <a:effectLst>
                  <a:outerShdw blurRad="38100" dist="38100" dir="2700000" algn="tl">
                    <a:srgbClr val="000000">
                      <a:alpha val="43137"/>
                    </a:srgbClr>
                  </a:outerShdw>
                </a:effectLst>
              </a:rPr>
              <a:t>the extent to which a test can predict a person's behavior in another </a:t>
            </a:r>
            <a:r>
              <a:rPr lang="en-US" sz="2100" b="1" dirty="0" smtClean="0">
                <a:solidFill>
                  <a:schemeClr val="tx1"/>
                </a:solidFill>
                <a:effectLst>
                  <a:outerShdw blurRad="38100" dist="38100" dir="2700000" algn="tl">
                    <a:srgbClr val="000000">
                      <a:alpha val="43137"/>
                    </a:srgbClr>
                  </a:outerShdw>
                </a:effectLst>
              </a:rPr>
              <a:t>situation</a:t>
            </a:r>
            <a:endParaRPr lang="en-US" sz="2100" b="1" dirty="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100" b="1" dirty="0" smtClean="0">
                <a:solidFill>
                  <a:srgbClr val="7030A0"/>
                </a:solidFill>
                <a:effectLst>
                  <a:outerShdw blurRad="38100" dist="38100" dir="2700000" algn="tl">
                    <a:srgbClr val="000000">
                      <a:alpha val="43137"/>
                    </a:srgbClr>
                  </a:outerShdw>
                </a:effectLst>
              </a:rPr>
              <a:t>Face </a:t>
            </a:r>
            <a:r>
              <a:rPr lang="en-US" sz="2100" b="1" dirty="0">
                <a:solidFill>
                  <a:srgbClr val="7030A0"/>
                </a:solidFill>
                <a:effectLst>
                  <a:outerShdw blurRad="38100" dist="38100" dir="2700000" algn="tl">
                    <a:srgbClr val="000000">
                      <a:alpha val="43137"/>
                    </a:srgbClr>
                  </a:outerShdw>
                </a:effectLst>
              </a:rPr>
              <a:t>validity: </a:t>
            </a:r>
            <a:r>
              <a:rPr lang="en-US" sz="2100" b="1" dirty="0">
                <a:solidFill>
                  <a:schemeClr val="tx1"/>
                </a:solidFill>
                <a:effectLst>
                  <a:outerShdw blurRad="38100" dist="38100" dir="2700000" algn="tl">
                    <a:srgbClr val="000000">
                      <a:alpha val="43137"/>
                    </a:srgbClr>
                  </a:outerShdw>
                </a:effectLst>
              </a:rPr>
              <a:t>how appropriate a test “appears” to be, just from the way the items </a:t>
            </a:r>
            <a:r>
              <a:rPr lang="en-US" sz="2100" b="1" dirty="0" smtClean="0">
                <a:solidFill>
                  <a:schemeClr val="tx1"/>
                </a:solidFill>
                <a:effectLst>
                  <a:outerShdw blurRad="38100" dist="38100" dir="2700000" algn="tl">
                    <a:srgbClr val="000000">
                      <a:alpha val="43137"/>
                    </a:srgbClr>
                  </a:outerShdw>
                </a:effectLst>
              </a:rPr>
              <a:t>read</a:t>
            </a:r>
            <a:endParaRPr lang="en-US" sz="2100" b="1" dirty="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100" b="1" dirty="0" smtClean="0">
                <a:solidFill>
                  <a:srgbClr val="7030A0"/>
                </a:solidFill>
                <a:effectLst>
                  <a:outerShdw blurRad="38100" dist="38100" dir="2700000" algn="tl">
                    <a:srgbClr val="000000">
                      <a:alpha val="43137"/>
                    </a:srgbClr>
                  </a:outerShdw>
                </a:effectLst>
              </a:rPr>
              <a:t>Construct </a:t>
            </a:r>
            <a:r>
              <a:rPr lang="en-US" sz="2100" b="1" dirty="0">
                <a:solidFill>
                  <a:srgbClr val="7030A0"/>
                </a:solidFill>
                <a:effectLst>
                  <a:outerShdw blurRad="38100" dist="38100" dir="2700000" algn="tl">
                    <a:srgbClr val="000000">
                      <a:alpha val="43137"/>
                    </a:srgbClr>
                  </a:outerShdw>
                </a:effectLst>
              </a:rPr>
              <a:t>validity: </a:t>
            </a:r>
            <a:r>
              <a:rPr lang="en-US" sz="2100" b="1" dirty="0">
                <a:solidFill>
                  <a:schemeClr val="tx1"/>
                </a:solidFill>
                <a:effectLst>
                  <a:outerShdw blurRad="38100" dist="38100" dir="2700000" algn="tl">
                    <a:srgbClr val="000000">
                      <a:alpha val="43137"/>
                    </a:srgbClr>
                  </a:outerShdw>
                </a:effectLst>
              </a:rPr>
              <a:t>how well a test assesses the construct (for example, intelligence) for which it was </a:t>
            </a:r>
            <a:r>
              <a:rPr lang="en-US" sz="2100" b="1" dirty="0" smtClean="0">
                <a:solidFill>
                  <a:schemeClr val="tx1"/>
                </a:solidFill>
                <a:effectLst>
                  <a:outerShdw blurRad="38100" dist="38100" dir="2700000" algn="tl">
                    <a:srgbClr val="000000">
                      <a:alpha val="43137"/>
                    </a:srgbClr>
                  </a:outerShdw>
                </a:effectLst>
              </a:rPr>
              <a:t>designed</a:t>
            </a:r>
            <a:endParaRPr lang="en-US" sz="2100" b="1" dirty="0">
              <a:solidFill>
                <a:schemeClr val="tx1"/>
              </a:solidFill>
              <a:effectLst>
                <a:outerShdw blurRad="38100" dist="38100" dir="2700000" algn="tl">
                  <a:srgbClr val="000000">
                    <a:alpha val="43137"/>
                  </a:srgbClr>
                </a:outerShdw>
              </a:effectLst>
            </a:endParaRPr>
          </a:p>
          <a:p>
            <a:pPr marL="857250" lvl="1" indent="-457200" algn="just">
              <a:buClr>
                <a:schemeClr val="tx1"/>
              </a:buClr>
              <a:buSzPct val="100000"/>
              <a:buFont typeface="+mj-lt"/>
              <a:buAutoNum type="alphaLcPeriod"/>
            </a:pPr>
            <a:r>
              <a:rPr lang="en-US" sz="2100" b="1" dirty="0" smtClean="0">
                <a:solidFill>
                  <a:srgbClr val="7030A0"/>
                </a:solidFill>
                <a:effectLst>
                  <a:outerShdw blurRad="38100" dist="38100" dir="2700000" algn="tl">
                    <a:srgbClr val="000000">
                      <a:alpha val="43137"/>
                    </a:srgbClr>
                  </a:outerShdw>
                </a:effectLst>
              </a:rPr>
              <a:t>Concurrent </a:t>
            </a:r>
            <a:r>
              <a:rPr lang="en-US" sz="2100" b="1" dirty="0">
                <a:solidFill>
                  <a:srgbClr val="7030A0"/>
                </a:solidFill>
                <a:effectLst>
                  <a:outerShdw blurRad="38100" dist="38100" dir="2700000" algn="tl">
                    <a:srgbClr val="000000">
                      <a:alpha val="43137"/>
                    </a:srgbClr>
                  </a:outerShdw>
                </a:effectLst>
              </a:rPr>
              <a:t>validity: </a:t>
            </a:r>
            <a:r>
              <a:rPr lang="en-US" sz="2100" b="1" dirty="0">
                <a:solidFill>
                  <a:schemeClr val="tx1"/>
                </a:solidFill>
                <a:effectLst>
                  <a:outerShdw blurRad="38100" dist="38100" dir="2700000" algn="tl">
                    <a:srgbClr val="000000">
                      <a:alpha val="43137"/>
                    </a:srgbClr>
                  </a:outerShdw>
                </a:effectLst>
              </a:rPr>
              <a:t>how well the results of a test agree with those of a new test or a different form of the test measuring for the same construct (for example, intelligence)</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16200000">
            <a:off x="9675656" y="2467310"/>
            <a:ext cx="2619375" cy="1743075"/>
          </a:xfrm>
          <a:prstGeom prst="rect">
            <a:avLst/>
          </a:prstGeom>
        </p:spPr>
      </p:pic>
    </p:spTree>
    <p:extLst>
      <p:ext uri="{BB962C8B-B14F-4D97-AF65-F5344CB8AC3E}">
        <p14:creationId xmlns:p14="http://schemas.microsoft.com/office/powerpoint/2010/main" xmlns="" val="6733794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568</TotalTime>
  <Words>2810</Words>
  <Application>Microsoft Office PowerPoint</Application>
  <PresentationFormat>Custom</PresentationFormat>
  <Paragraphs>158</Paragraphs>
  <Slides>34</Slides>
  <Notes>0</Notes>
  <HiddenSlides>0</HiddenSlides>
  <MMClips>4</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Facet</vt:lpstr>
      <vt:lpstr>Intelligence and assessment of intelligence </vt:lpstr>
      <vt:lpstr>Intelligence </vt:lpstr>
      <vt:lpstr>Example of intelligence</vt:lpstr>
      <vt:lpstr>Origin of intelligence</vt:lpstr>
      <vt:lpstr>Intelligence in many ways:</vt:lpstr>
      <vt:lpstr>Intelligence in many ways (continued…)</vt:lpstr>
      <vt:lpstr>Intelligence in many ways (continued…)</vt:lpstr>
      <vt:lpstr>Intelligence in many ways (continued…)</vt:lpstr>
      <vt:lpstr>Communication and intelligence (continued…)</vt:lpstr>
      <vt:lpstr>Communication and intelligence (continued…)</vt:lpstr>
      <vt:lpstr>Example of intelligent communication</vt:lpstr>
      <vt:lpstr>Types of intelligence </vt:lpstr>
      <vt:lpstr>Types of intelligence </vt:lpstr>
      <vt:lpstr>Types of intelligence </vt:lpstr>
      <vt:lpstr>Types of intelligence </vt:lpstr>
      <vt:lpstr>Types of intelligence </vt:lpstr>
      <vt:lpstr>Types of intelligence </vt:lpstr>
      <vt:lpstr>Types of intelligence </vt:lpstr>
      <vt:lpstr>Types of intelligence </vt:lpstr>
      <vt:lpstr>Watch types of intelligence</vt:lpstr>
      <vt:lpstr>Theories of intelligence </vt:lpstr>
      <vt:lpstr>Two-factor theory (continued…)</vt:lpstr>
      <vt:lpstr>Theories of intelligence </vt:lpstr>
      <vt:lpstr>Multi-factor theory of Thorndike (continued…)</vt:lpstr>
      <vt:lpstr>Multi-factor theory of Thorndike (continued…)</vt:lpstr>
      <vt:lpstr>Theories of intelligence </vt:lpstr>
      <vt:lpstr>Group-factor theory of Thurstone (continued…)</vt:lpstr>
      <vt:lpstr>Watch video on basics of intelligence</vt:lpstr>
      <vt:lpstr>Intelligence Quotient (IQ)</vt:lpstr>
      <vt:lpstr>Assessing Intelligence</vt:lpstr>
      <vt:lpstr>Assessing Intelligence (continued…)</vt:lpstr>
      <vt:lpstr>Test construction</vt:lpstr>
      <vt:lpstr>Test construction (continued…)</vt:lpstr>
      <vt:lpstr>Test construction (continued…)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Intelligence and assessment of intelligence</dc:title>
  <dc:creator>Animator</dc:creator>
  <cp:lastModifiedBy>NTS</cp:lastModifiedBy>
  <cp:revision>295</cp:revision>
  <dcterms:created xsi:type="dcterms:W3CDTF">2013-04-01T07:45:05Z</dcterms:created>
  <dcterms:modified xsi:type="dcterms:W3CDTF">2013-04-09T06:09:55Z</dcterms:modified>
</cp:coreProperties>
</file>