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notesMasterIdLst>
    <p:notesMasterId r:id="rId42"/>
  </p:notesMasterIdLst>
  <p:sldIdLst>
    <p:sldId id="256" r:id="rId2"/>
    <p:sldId id="257" r:id="rId3"/>
    <p:sldId id="258" r:id="rId4"/>
    <p:sldId id="261" r:id="rId5"/>
    <p:sldId id="297" r:id="rId6"/>
    <p:sldId id="273" r:id="rId7"/>
    <p:sldId id="259" r:id="rId8"/>
    <p:sldId id="262" r:id="rId9"/>
    <p:sldId id="292" r:id="rId10"/>
    <p:sldId id="291" r:id="rId11"/>
    <p:sldId id="263" r:id="rId12"/>
    <p:sldId id="264" r:id="rId13"/>
    <p:sldId id="265" r:id="rId14"/>
    <p:sldId id="270" r:id="rId15"/>
    <p:sldId id="290" r:id="rId16"/>
    <p:sldId id="289" r:id="rId17"/>
    <p:sldId id="271" r:id="rId18"/>
    <p:sldId id="272" r:id="rId19"/>
    <p:sldId id="267" r:id="rId20"/>
    <p:sldId id="274" r:id="rId21"/>
    <p:sldId id="266" r:id="rId22"/>
    <p:sldId id="268" r:id="rId23"/>
    <p:sldId id="275" r:id="rId24"/>
    <p:sldId id="278" r:id="rId25"/>
    <p:sldId id="276" r:id="rId26"/>
    <p:sldId id="296" r:id="rId27"/>
    <p:sldId id="282" r:id="rId28"/>
    <p:sldId id="299" r:id="rId29"/>
    <p:sldId id="281" r:id="rId30"/>
    <p:sldId id="279" r:id="rId31"/>
    <p:sldId id="284" r:id="rId32"/>
    <p:sldId id="298" r:id="rId33"/>
    <p:sldId id="283" r:id="rId34"/>
    <p:sldId id="285" r:id="rId35"/>
    <p:sldId id="286" r:id="rId36"/>
    <p:sldId id="287" r:id="rId37"/>
    <p:sldId id="288" r:id="rId38"/>
    <p:sldId id="293" r:id="rId39"/>
    <p:sldId id="294" r:id="rId40"/>
    <p:sldId id="295"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42" d="100"/>
          <a:sy n="42" d="100"/>
        </p:scale>
        <p:origin x="-1507" y="-86"/>
      </p:cViewPr>
      <p:guideLst>
        <p:guide orient="horz" pos="2160"/>
        <p:guide pos="2880"/>
      </p:guideLst>
    </p:cSldViewPr>
  </p:slideViewPr>
  <p:outlineViewPr>
    <p:cViewPr>
      <p:scale>
        <a:sx n="33" d="100"/>
        <a:sy n="33" d="100"/>
      </p:scale>
      <p:origin x="48" y="1713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D3E104-9BF7-4CB4-A293-16A7C7561A7B}" type="datetimeFigureOut">
              <a:rPr lang="en-US" smtClean="0"/>
              <a:pPr/>
              <a:t>4/8/2013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2B4813-4AE6-434D-8ED4-06EDAC7181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DA43F3-180A-44EC-A07F-4AD9A314A65D}" type="slidenum">
              <a:rPr lang="en-US"/>
              <a:pPr/>
              <a:t>7</a:t>
            </a:fld>
            <a:endParaRPr lang="en-US"/>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D454298C-D495-44D8-96E3-CB4898C318A1}" type="datetimeFigureOut">
              <a:rPr lang="en-US" smtClean="0"/>
              <a:pPr/>
              <a:t>4/8/2013</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9BBC886F-E600-443E-A090-D71CA0C9A98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D454298C-D495-44D8-96E3-CB4898C318A1}" type="datetimeFigureOut">
              <a:rPr lang="en-US" smtClean="0"/>
              <a:pPr/>
              <a:t>4/8/2013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BBC886F-E600-443E-A090-D71CA0C9A984}"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D454298C-D495-44D8-96E3-CB4898C318A1}" type="datetimeFigureOut">
              <a:rPr lang="en-US" smtClean="0"/>
              <a:pPr/>
              <a:t>4/8/2013</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BBC886F-E600-443E-A090-D71CA0C9A984}"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D454298C-D495-44D8-96E3-CB4898C318A1}" type="datetimeFigureOut">
              <a:rPr lang="en-US" smtClean="0"/>
              <a:pPr/>
              <a:t>4/8/2013</a:t>
            </a:fld>
            <a:endParaRPr lang="en-US"/>
          </a:p>
        </p:txBody>
      </p:sp>
      <p:sp>
        <p:nvSpPr>
          <p:cNvPr id="10" name="Slide Number Placeholder 9"/>
          <p:cNvSpPr>
            <a:spLocks noGrp="1"/>
          </p:cNvSpPr>
          <p:nvPr>
            <p:ph type="sldNum" sz="quarter" idx="16"/>
          </p:nvPr>
        </p:nvSpPr>
        <p:spPr/>
        <p:txBody>
          <a:bodyPr rtlCol="0"/>
          <a:lstStyle/>
          <a:p>
            <a:fld id="{9BBC886F-E600-443E-A090-D71CA0C9A984}"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D454298C-D495-44D8-96E3-CB4898C318A1}" type="datetimeFigureOut">
              <a:rPr lang="en-US" smtClean="0"/>
              <a:pPr/>
              <a:t>4/8/2013</a:t>
            </a:fld>
            <a:endParaRPr lang="en-US"/>
          </a:p>
        </p:txBody>
      </p:sp>
      <p:sp>
        <p:nvSpPr>
          <p:cNvPr id="12" name="Slide Number Placeholder 11"/>
          <p:cNvSpPr>
            <a:spLocks noGrp="1"/>
          </p:cNvSpPr>
          <p:nvPr>
            <p:ph type="sldNum" sz="quarter" idx="16"/>
          </p:nvPr>
        </p:nvSpPr>
        <p:spPr/>
        <p:txBody>
          <a:bodyPr rtlCol="0"/>
          <a:lstStyle/>
          <a:p>
            <a:fld id="{9BBC886F-E600-443E-A090-D71CA0C9A984}"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454298C-D495-44D8-96E3-CB4898C318A1}" type="datetimeFigureOut">
              <a:rPr lang="en-US" smtClean="0"/>
              <a:pPr/>
              <a:t>4/8/2013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9BBC886F-E600-443E-A090-D71CA0C9A98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54298C-D495-44D8-96E3-CB4898C318A1}" type="datetimeFigureOut">
              <a:rPr lang="en-US" smtClean="0"/>
              <a:pPr/>
              <a:t>4/8/2013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9BBC886F-E600-443E-A090-D71CA0C9A98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454298C-D495-44D8-96E3-CB4898C318A1}" type="datetimeFigureOut">
              <a:rPr lang="en-US" smtClean="0"/>
              <a:pPr/>
              <a:t>4/8/2013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9BBC886F-E600-443E-A090-D71CA0C9A984}"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D454298C-D495-44D8-96E3-CB4898C318A1}" type="datetimeFigureOut">
              <a:rPr lang="en-US" smtClean="0"/>
              <a:pPr/>
              <a:t>4/8/2013</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9BBC886F-E600-443E-A090-D71CA0C9A984}"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454298C-D495-44D8-96E3-CB4898C318A1}" type="datetimeFigureOut">
              <a:rPr lang="en-US" smtClean="0"/>
              <a:pPr/>
              <a:t>4/8/2013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BC886F-E600-443E-A090-D71CA0C9A98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D454298C-D495-44D8-96E3-CB4898C318A1}" type="datetimeFigureOut">
              <a:rPr lang="en-US" smtClean="0"/>
              <a:pPr/>
              <a:t>4/8/2013</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9BBC886F-E600-443E-A090-D71CA0C9A98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906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953000" y="1981200"/>
            <a:ext cx="3810000" cy="4114800"/>
          </a:xfrm>
        </p:spPr>
        <p:txBody>
          <a:bodyPr/>
          <a:lstStyle/>
          <a:p>
            <a:endParaRPr lang="en-US"/>
          </a:p>
        </p:txBody>
      </p:sp>
      <p:sp>
        <p:nvSpPr>
          <p:cNvPr id="5" name="Date Placeholder 4"/>
          <p:cNvSpPr>
            <a:spLocks noGrp="1"/>
          </p:cNvSpPr>
          <p:nvPr>
            <p:ph type="dt" sz="half" idx="10"/>
          </p:nvPr>
        </p:nvSpPr>
        <p:spPr>
          <a:xfrm>
            <a:off x="9906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2971800" y="6248400"/>
            <a:ext cx="3505200" cy="457200"/>
          </a:xfrm>
        </p:spPr>
        <p:txBody>
          <a:bodyPr/>
          <a:lstStyle>
            <a:lvl1pPr>
              <a:defRPr>
                <a:latin typeface="+mn-lt"/>
              </a:defRPr>
            </a:lvl1pPr>
          </a:lstStyle>
          <a:p>
            <a:r>
              <a:rPr lang="en-US"/>
              <a:t>Copyright © 2008 by The McGraw-Hill Companies, Inc.</a:t>
            </a:r>
          </a:p>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r>
              <a:rPr lang="en-US"/>
              <a:t>- </a:t>
            </a:r>
            <a:fld id="{6709FEF8-7FD5-4356-96B5-2AA57F1FD0E4}" type="slidenum">
              <a:rPr lang="en-US"/>
              <a:pPr/>
              <a:t>‹#›</a:t>
            </a:fld>
            <a:r>
              <a:rPr lang="en-US"/>
              <a:t> -</a:t>
            </a:r>
          </a:p>
        </p:txBody>
      </p:sp>
    </p:spTree>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D454298C-D495-44D8-96E3-CB4898C318A1}" type="datetimeFigureOut">
              <a:rPr lang="en-US" smtClean="0"/>
              <a:pPr/>
              <a:t>4/8/2013</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BBC886F-E600-443E-A090-D71CA0C9A98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ideo" Target="file:///D:\Intro%20to%20psychology\Conformity\video\video%201.mp4"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ideo" Target="file:///D:\Intro%20to%20psychology\Conformity\video\video%202.mp4"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ideo" Target="file:///D:\Intro%20to%20psychology\Conformity\video\video%203.mp4"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video" Target="file:///D:\Intro%20to%20psychology\Conformity\video\video%204.avi" TargetMode="External"/></Relationships>
</file>

<file path=ppt/slides/_rels/slide3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676400"/>
            <a:ext cx="6477000" cy="1828800"/>
          </a:xfrm>
        </p:spPr>
        <p:txBody>
          <a:bodyPr>
            <a:normAutofit/>
          </a:bodyPr>
          <a:lstStyle/>
          <a:p>
            <a:r>
              <a:rPr lang="en-US" sz="7200" b="1" dirty="0" smtClean="0">
                <a:solidFill>
                  <a:schemeClr val="tx1">
                    <a:lumMod val="95000"/>
                    <a:lumOff val="5000"/>
                  </a:schemeClr>
                </a:solidFill>
                <a:latin typeface="Arial" pitchFamily="34" charset="0"/>
                <a:cs typeface="Arial" pitchFamily="34" charset="0"/>
              </a:rPr>
              <a:t>Conformity</a:t>
            </a:r>
            <a:endParaRPr lang="en-US" sz="7200" b="1" dirty="0">
              <a:solidFill>
                <a:schemeClr val="tx1">
                  <a:lumMod val="95000"/>
                  <a:lumOff val="5000"/>
                </a:schemeClr>
              </a:solidFill>
              <a:latin typeface="Arial" pitchFamily="34" charset="0"/>
              <a:cs typeface="Arial" pitchFamily="34" charset="0"/>
            </a:endParaRPr>
          </a:p>
        </p:txBody>
      </p:sp>
      <p:sp>
        <p:nvSpPr>
          <p:cNvPr id="3" name="Subtitle 2"/>
          <p:cNvSpPr>
            <a:spLocks noGrp="1"/>
          </p:cNvSpPr>
          <p:nvPr>
            <p:ph type="subTitle" idx="1"/>
          </p:nvPr>
        </p:nvSpPr>
        <p:spPr>
          <a:xfrm>
            <a:off x="2286000" y="6278637"/>
            <a:ext cx="6705600" cy="503163"/>
          </a:xfrm>
        </p:spPr>
        <p:txBody>
          <a:bodyPr>
            <a:noAutofit/>
          </a:bodyPr>
          <a:lstStyle/>
          <a:p>
            <a:pPr algn="ctr"/>
            <a:r>
              <a:rPr lang="en-US" sz="2000" b="1" dirty="0" smtClean="0">
                <a:solidFill>
                  <a:schemeClr val="bg1">
                    <a:lumMod val="95000"/>
                  </a:schemeClr>
                </a:solidFill>
                <a:latin typeface="Arial" pitchFamily="34" charset="0"/>
                <a:cs typeface="Arial" pitchFamily="34" charset="0"/>
              </a:rPr>
              <a:t>Presented By: Clinical Psychologist </a:t>
            </a:r>
            <a:r>
              <a:rPr lang="en-US" sz="2000" b="1" dirty="0" err="1" smtClean="0">
                <a:solidFill>
                  <a:schemeClr val="bg1">
                    <a:lumMod val="95000"/>
                  </a:schemeClr>
                </a:solidFill>
                <a:latin typeface="Arial" pitchFamily="34" charset="0"/>
                <a:cs typeface="Arial" pitchFamily="34" charset="0"/>
              </a:rPr>
              <a:t>Sadaf</a:t>
            </a:r>
            <a:r>
              <a:rPr lang="en-US" sz="2000" b="1" dirty="0" smtClean="0">
                <a:solidFill>
                  <a:schemeClr val="bg1">
                    <a:lumMod val="95000"/>
                  </a:schemeClr>
                </a:solidFill>
                <a:latin typeface="Arial" pitchFamily="34" charset="0"/>
                <a:cs typeface="Arial" pitchFamily="34" charset="0"/>
              </a:rPr>
              <a:t> </a:t>
            </a:r>
            <a:r>
              <a:rPr lang="en-US" sz="2000" b="1" dirty="0" err="1" smtClean="0">
                <a:solidFill>
                  <a:schemeClr val="bg1">
                    <a:lumMod val="95000"/>
                  </a:schemeClr>
                </a:solidFill>
                <a:latin typeface="Arial" pitchFamily="34" charset="0"/>
                <a:cs typeface="Arial" pitchFamily="34" charset="0"/>
              </a:rPr>
              <a:t>Sajjad</a:t>
            </a:r>
            <a:endParaRPr lang="en-US" sz="2000" dirty="0" smtClean="0">
              <a:solidFill>
                <a:schemeClr val="bg1">
                  <a:lumMod val="95000"/>
                </a:schemeClr>
              </a:solidFill>
            </a:endParaRPr>
          </a:p>
          <a:p>
            <a:endParaRPr lang="en-US" sz="2000" dirty="0">
              <a:solidFill>
                <a:schemeClr val="bg1">
                  <a:lumMod val="9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What is Conformity?</a:t>
            </a:r>
            <a:endParaRPr lang="en-US" sz="3600" b="1" dirty="0"/>
          </a:p>
        </p:txBody>
      </p:sp>
      <p:sp>
        <p:nvSpPr>
          <p:cNvPr id="3" name="Content Placeholder 2"/>
          <p:cNvSpPr>
            <a:spLocks noGrp="1"/>
          </p:cNvSpPr>
          <p:nvPr>
            <p:ph sz="quarter" idx="1"/>
          </p:nvPr>
        </p:nvSpPr>
        <p:spPr/>
        <p:txBody>
          <a:bodyPr/>
          <a:lstStyle/>
          <a:p>
            <a:pPr algn="just"/>
            <a:r>
              <a:rPr lang="en-US" sz="1800" b="1" dirty="0" smtClean="0"/>
              <a:t>Conformity is a type of social influence involving a change in belief or behavior in order to fit in with a group. </a:t>
            </a:r>
          </a:p>
          <a:p>
            <a:pPr algn="just"/>
            <a:endParaRPr lang="en-US" sz="1800" b="1" dirty="0" smtClean="0"/>
          </a:p>
          <a:p>
            <a:pPr algn="just"/>
            <a:r>
              <a:rPr lang="en-US" sz="1800" b="1" dirty="0" smtClean="0"/>
              <a:t>This change is in response to real (involving the physical presence of others) or imagined (involving the pressure of social norms / expectations) group pressure.</a:t>
            </a:r>
          </a:p>
          <a:p>
            <a:endParaRPr lang="en-US" dirty="0"/>
          </a:p>
        </p:txBody>
      </p:sp>
      <p:pic>
        <p:nvPicPr>
          <p:cNvPr id="1026" name="Picture 2" descr="http://cac.ophony.org/wp-content/uploads/2011/09/conformity_115465.jpg"/>
          <p:cNvPicPr>
            <a:picLocks noChangeAspect="1" noChangeArrowheads="1"/>
          </p:cNvPicPr>
          <p:nvPr/>
        </p:nvPicPr>
        <p:blipFill>
          <a:blip r:embed="rId2" cstate="print"/>
          <a:srcRect/>
          <a:stretch>
            <a:fillRect/>
          </a:stretch>
        </p:blipFill>
        <p:spPr bwMode="auto">
          <a:xfrm>
            <a:off x="3276600" y="3657600"/>
            <a:ext cx="3095625" cy="26670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What is Conformity? Conti…</a:t>
            </a:r>
            <a:endParaRPr lang="en-US" sz="3600" dirty="0"/>
          </a:p>
        </p:txBody>
      </p:sp>
      <p:sp>
        <p:nvSpPr>
          <p:cNvPr id="3" name="Content Placeholder 2"/>
          <p:cNvSpPr>
            <a:spLocks noGrp="1"/>
          </p:cNvSpPr>
          <p:nvPr>
            <p:ph sz="quarter" idx="1"/>
          </p:nvPr>
        </p:nvSpPr>
        <p:spPr/>
        <p:txBody>
          <a:bodyPr>
            <a:normAutofit/>
          </a:bodyPr>
          <a:lstStyle/>
          <a:p>
            <a:pPr algn="just"/>
            <a:r>
              <a:rPr lang="en-US" sz="1800" b="1" dirty="0" smtClean="0"/>
              <a:t>“Yielding to group pressures” (Crutchfield, 1955). </a:t>
            </a:r>
          </a:p>
          <a:p>
            <a:pPr algn="just"/>
            <a:r>
              <a:rPr lang="en-US" sz="1800" b="1" dirty="0" smtClean="0"/>
              <a:t>Group pressure may take different forms, for example bullying, persuasion, teasing, criticism etc.  </a:t>
            </a:r>
          </a:p>
          <a:p>
            <a:pPr algn="just"/>
            <a:r>
              <a:rPr lang="en-US" sz="1800" b="1" dirty="0" smtClean="0"/>
              <a:t>Conformity is also known as majority influence (or group pressure).</a:t>
            </a:r>
          </a:p>
          <a:p>
            <a:pPr algn="just"/>
            <a:r>
              <a:rPr lang="en-US" sz="1800" b="1" dirty="0" smtClean="0"/>
              <a:t>An agreement to the majority position, brought about either by a desire to ‘fit in’ or be liked (normative) or because of a desire to be correct (informational), or simply to conform to a social role (identification).</a:t>
            </a:r>
            <a:endParaRPr lang="en-US" sz="1800" b="1" dirty="0"/>
          </a:p>
        </p:txBody>
      </p:sp>
      <p:pic>
        <p:nvPicPr>
          <p:cNvPr id="5122" name="Picture 2" descr="http://imsorrythatimnotsorry.files.wordpress.com/2013/03/tumblr_lmo9od9rom1qzdi59o1_500.jpg"/>
          <p:cNvPicPr>
            <a:picLocks noChangeAspect="1" noChangeArrowheads="1"/>
          </p:cNvPicPr>
          <p:nvPr/>
        </p:nvPicPr>
        <p:blipFill>
          <a:blip r:embed="rId2" cstate="print"/>
          <a:srcRect/>
          <a:stretch>
            <a:fillRect/>
          </a:stretch>
        </p:blipFill>
        <p:spPr bwMode="auto">
          <a:xfrm>
            <a:off x="3048000" y="4114800"/>
            <a:ext cx="3276600" cy="2483663"/>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What causes people to conform?</a:t>
            </a:r>
            <a:endParaRPr lang="en-US" sz="3600" dirty="0"/>
          </a:p>
        </p:txBody>
      </p:sp>
      <p:sp>
        <p:nvSpPr>
          <p:cNvPr id="3" name="Content Placeholder 2"/>
          <p:cNvSpPr>
            <a:spLocks noGrp="1"/>
          </p:cNvSpPr>
          <p:nvPr>
            <p:ph sz="quarter" idx="1"/>
          </p:nvPr>
        </p:nvSpPr>
        <p:spPr/>
        <p:txBody>
          <a:bodyPr>
            <a:normAutofit/>
          </a:bodyPr>
          <a:lstStyle/>
          <a:p>
            <a:pPr algn="just"/>
            <a:r>
              <a:rPr lang="en-US" sz="1800" b="1" dirty="0" smtClean="0">
                <a:solidFill>
                  <a:schemeClr val="accent6">
                    <a:lumMod val="75000"/>
                  </a:schemeClr>
                </a:solidFill>
              </a:rPr>
              <a:t>Solomon Asch (1952</a:t>
            </a:r>
            <a:r>
              <a:rPr lang="en-US" sz="1800" b="1" dirty="0" smtClean="0"/>
              <a:t>) perceptual judgment of line lengths. Which of 3 lines is closest in length to this line.</a:t>
            </a:r>
          </a:p>
          <a:p>
            <a:pPr algn="just"/>
            <a:r>
              <a:rPr lang="en-US" sz="1800" b="1" dirty="0" smtClean="0"/>
              <a:t>In this type of experiment the consequences of non-conformity are unclear - there are no stated sanctions against non-conformity.</a:t>
            </a:r>
          </a:p>
          <a:p>
            <a:pPr algn="just"/>
            <a:r>
              <a:rPr lang="en-US" sz="1800" b="1" dirty="0" smtClean="0"/>
              <a:t>An </a:t>
            </a:r>
            <a:r>
              <a:rPr lang="en-US" sz="1800" b="1" dirty="0" smtClean="0">
                <a:solidFill>
                  <a:schemeClr val="accent6">
                    <a:lumMod val="75000"/>
                  </a:schemeClr>
                </a:solidFill>
              </a:rPr>
              <a:t>experiment</a:t>
            </a:r>
            <a:r>
              <a:rPr lang="en-US" sz="1800" b="1" dirty="0" smtClean="0"/>
              <a:t> to investigate the extent to which social pressure from a majority group could affect a person to conform.</a:t>
            </a:r>
          </a:p>
          <a:p>
            <a:pPr algn="just"/>
            <a:r>
              <a:rPr lang="en-US" sz="1800" b="1" dirty="0" smtClean="0">
                <a:solidFill>
                  <a:schemeClr val="accent6">
                    <a:lumMod val="75000"/>
                  </a:schemeClr>
                </a:solidFill>
              </a:rPr>
              <a:t>People conform for two main reasons</a:t>
            </a:r>
            <a:r>
              <a:rPr lang="en-US" sz="1800" b="1" dirty="0" smtClean="0"/>
              <a:t>: because they want to fit in with the group (normative influence) and because they believe the group is better informed than they are (informational influence).</a:t>
            </a:r>
          </a:p>
        </p:txBody>
      </p:sp>
      <p:pic>
        <p:nvPicPr>
          <p:cNvPr id="16386" name="Picture 2" descr="http://www.dustinkirk.com/blogpicsBig/Solomon_Asch.jpg"/>
          <p:cNvPicPr>
            <a:picLocks noChangeAspect="1" noChangeArrowheads="1"/>
          </p:cNvPicPr>
          <p:nvPr/>
        </p:nvPicPr>
        <p:blipFill>
          <a:blip r:embed="rId2" cstate="print"/>
          <a:srcRect/>
          <a:stretch>
            <a:fillRect/>
          </a:stretch>
        </p:blipFill>
        <p:spPr bwMode="auto">
          <a:xfrm>
            <a:off x="2362200" y="4572000"/>
            <a:ext cx="3962400" cy="211328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Asch Experiment</a:t>
            </a:r>
            <a:endParaRPr lang="en-US" sz="3600" b="1" dirty="0"/>
          </a:p>
        </p:txBody>
      </p:sp>
      <p:sp>
        <p:nvSpPr>
          <p:cNvPr id="3" name="Content Placeholder 2"/>
          <p:cNvSpPr>
            <a:spLocks noGrp="1"/>
          </p:cNvSpPr>
          <p:nvPr>
            <p:ph sz="quarter" idx="1"/>
          </p:nvPr>
        </p:nvSpPr>
        <p:spPr/>
        <p:txBody>
          <a:bodyPr>
            <a:normAutofit/>
          </a:bodyPr>
          <a:lstStyle/>
          <a:p>
            <a:r>
              <a:rPr lang="en-US" sz="1800" b="1" dirty="0" smtClean="0"/>
              <a:t>A control group (who did study alone) almost always gave correct answer.</a:t>
            </a:r>
          </a:p>
          <a:p>
            <a:endParaRPr lang="en-US" sz="1800" b="1" dirty="0"/>
          </a:p>
        </p:txBody>
      </p:sp>
      <p:pic>
        <p:nvPicPr>
          <p:cNvPr id="1026" name="Picture 2" descr="http://upload.wikimedia.org/wikipedia/commons/thumb/4/47/Asch_experiment.png/270px-Asch_experiment.png"/>
          <p:cNvPicPr>
            <a:picLocks noChangeAspect="1" noChangeArrowheads="1"/>
          </p:cNvPicPr>
          <p:nvPr/>
        </p:nvPicPr>
        <p:blipFill>
          <a:blip r:embed="rId2" cstate="print"/>
          <a:srcRect/>
          <a:stretch>
            <a:fillRect/>
          </a:stretch>
        </p:blipFill>
        <p:spPr bwMode="auto">
          <a:xfrm>
            <a:off x="1066800" y="2209800"/>
            <a:ext cx="4876800" cy="3991753"/>
          </a:xfrm>
          <a:prstGeom prst="rect">
            <a:avLst/>
          </a:prstGeom>
          <a:noFill/>
        </p:spPr>
      </p:pic>
      <p:sp>
        <p:nvSpPr>
          <p:cNvPr id="5" name="Rectangle 4"/>
          <p:cNvSpPr/>
          <p:nvPr/>
        </p:nvSpPr>
        <p:spPr>
          <a:xfrm>
            <a:off x="5486400" y="3733800"/>
            <a:ext cx="2819400" cy="978729"/>
          </a:xfrm>
          <a:prstGeom prst="rect">
            <a:avLst/>
          </a:prstGeom>
        </p:spPr>
        <p:txBody>
          <a:bodyPr wrap="square">
            <a:spAutoFit/>
          </a:bodyPr>
          <a:lstStyle/>
          <a:p>
            <a:pPr marL="342900" indent="-342900" algn="ctr">
              <a:spcBef>
                <a:spcPct val="20000"/>
              </a:spcBef>
            </a:pPr>
            <a:r>
              <a:rPr lang="en-US" b="1" i="1" dirty="0" smtClean="0"/>
              <a:t>	Acceptance:</a:t>
            </a:r>
          </a:p>
          <a:p>
            <a:pPr marL="342900" indent="-342900">
              <a:spcBef>
                <a:spcPct val="20000"/>
              </a:spcBef>
            </a:pPr>
            <a:r>
              <a:rPr lang="en-US" b="1" dirty="0" smtClean="0"/>
              <a:t>	Publicly conformed and privately agreed</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0" y="5410200"/>
            <a:ext cx="835152" cy="381000"/>
          </a:xfrm>
        </p:spPr>
        <p:txBody>
          <a:bodyPr>
            <a:normAutofit/>
          </a:bodyPr>
          <a:lstStyle/>
          <a:p>
            <a:r>
              <a:rPr lang="en-US" sz="1400" b="1" dirty="0" smtClean="0">
                <a:solidFill>
                  <a:schemeClr val="tx1"/>
                </a:solidFill>
              </a:rPr>
              <a:t>Video 1</a:t>
            </a:r>
            <a:endParaRPr lang="en-US" sz="1400" b="1" dirty="0">
              <a:solidFill>
                <a:schemeClr val="tx1"/>
              </a:solidFill>
            </a:endParaRPr>
          </a:p>
        </p:txBody>
      </p:sp>
      <p:pic>
        <p:nvPicPr>
          <p:cNvPr id="4" name="video 1.mp4">
            <a:hlinkClick r:id="" action="ppaction://media"/>
          </p:cNvPr>
          <p:cNvPicPr>
            <a:picLocks noGrp="1" noRot="1" noChangeAspect="1"/>
          </p:cNvPicPr>
          <p:nvPr>
            <p:ph sz="quarter" idx="1"/>
            <a:videoFile r:link="rId1"/>
          </p:nvPr>
        </p:nvPicPr>
        <p:blipFill>
          <a:blip r:embed="rId3" cstate="print"/>
          <a:stretch>
            <a:fillRect/>
          </a:stretch>
        </p:blipFill>
        <p:spPr>
          <a:xfrm>
            <a:off x="1787525" y="1721644"/>
            <a:ext cx="5527675" cy="41457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609600" y="152400"/>
            <a:ext cx="7772400" cy="1143000"/>
          </a:xfrm>
        </p:spPr>
        <p:txBody>
          <a:bodyPr>
            <a:normAutofit/>
          </a:bodyPr>
          <a:lstStyle/>
          <a:p>
            <a:r>
              <a:rPr lang="en-US" sz="3600" b="1" dirty="0"/>
              <a:t>What Predicts Conformity?</a:t>
            </a:r>
          </a:p>
        </p:txBody>
      </p:sp>
      <p:sp>
        <p:nvSpPr>
          <p:cNvPr id="109571" name="Rectangle 3"/>
          <p:cNvSpPr>
            <a:spLocks noGrp="1" noChangeArrowheads="1"/>
          </p:cNvSpPr>
          <p:nvPr>
            <p:ph type="body" sz="half" idx="1"/>
          </p:nvPr>
        </p:nvSpPr>
        <p:spPr/>
        <p:txBody>
          <a:bodyPr>
            <a:normAutofit/>
          </a:bodyPr>
          <a:lstStyle/>
          <a:p>
            <a:endParaRPr lang="en-US" sz="1800" b="1" dirty="0" smtClean="0"/>
          </a:p>
          <a:p>
            <a:r>
              <a:rPr lang="en-US" sz="1800" b="1" dirty="0" smtClean="0"/>
              <a:t>Group size</a:t>
            </a:r>
          </a:p>
          <a:p>
            <a:r>
              <a:rPr lang="en-US" sz="1800" b="1" dirty="0" smtClean="0"/>
              <a:t>Unanimity</a:t>
            </a:r>
          </a:p>
          <a:p>
            <a:r>
              <a:rPr lang="en-US" sz="1800" b="1" dirty="0" smtClean="0"/>
              <a:t>Cohesion</a:t>
            </a:r>
          </a:p>
          <a:p>
            <a:r>
              <a:rPr lang="en-US" sz="1800" b="1" dirty="0" smtClean="0"/>
              <a:t>Status</a:t>
            </a:r>
          </a:p>
          <a:p>
            <a:r>
              <a:rPr lang="en-US" sz="1800" b="1" dirty="0" smtClean="0"/>
              <a:t>Public response</a:t>
            </a:r>
          </a:p>
          <a:p>
            <a:r>
              <a:rPr lang="en-US" sz="1800" b="1" dirty="0" smtClean="0"/>
              <a:t>No prior commitment</a:t>
            </a:r>
          </a:p>
          <a:p>
            <a:endParaRPr lang="en-US" sz="1800" b="1" dirty="0"/>
          </a:p>
        </p:txBody>
      </p:sp>
      <p:pic>
        <p:nvPicPr>
          <p:cNvPr id="15364" name="Picture 4" descr="http://media1.break.com/dnet/media/2010/1/93%20Conformity.jpg"/>
          <p:cNvPicPr>
            <a:picLocks noChangeAspect="1" noChangeArrowheads="1"/>
          </p:cNvPicPr>
          <p:nvPr/>
        </p:nvPicPr>
        <p:blipFill>
          <a:blip r:embed="rId3" cstate="print"/>
          <a:srcRect/>
          <a:stretch>
            <a:fillRect/>
          </a:stretch>
        </p:blipFill>
        <p:spPr bwMode="auto">
          <a:xfrm>
            <a:off x="4495800" y="2133600"/>
            <a:ext cx="3886200" cy="291465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38200" y="6477000"/>
            <a:ext cx="79248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sz="3600" b="1" dirty="0" smtClean="0"/>
              <a:t>What Predicts Conformity? Conti…</a:t>
            </a:r>
            <a:endParaRPr lang="en-US" sz="3600" b="1" dirty="0"/>
          </a:p>
        </p:txBody>
      </p:sp>
      <p:sp>
        <p:nvSpPr>
          <p:cNvPr id="3" name="Content Placeholder 2"/>
          <p:cNvSpPr>
            <a:spLocks noGrp="1"/>
          </p:cNvSpPr>
          <p:nvPr>
            <p:ph sz="quarter" idx="1"/>
          </p:nvPr>
        </p:nvSpPr>
        <p:spPr/>
        <p:txBody>
          <a:bodyPr>
            <a:normAutofit/>
          </a:bodyPr>
          <a:lstStyle/>
          <a:p>
            <a:r>
              <a:rPr lang="en-US" sz="1800" b="1" dirty="0" smtClean="0">
                <a:solidFill>
                  <a:schemeClr val="accent6">
                    <a:lumMod val="75000"/>
                  </a:schemeClr>
                </a:solidFill>
              </a:rPr>
              <a:t>Group cohesiveness</a:t>
            </a:r>
            <a:r>
              <a:rPr lang="en-US" sz="1800" b="1" dirty="0" smtClean="0"/>
              <a:t> - when group members are attracted to each other.</a:t>
            </a:r>
          </a:p>
          <a:p>
            <a:r>
              <a:rPr lang="en-US" sz="1800" b="1" dirty="0" smtClean="0">
                <a:solidFill>
                  <a:schemeClr val="accent6">
                    <a:lumMod val="75000"/>
                  </a:schemeClr>
                </a:solidFill>
              </a:rPr>
              <a:t>Commitment to the initial judgment</a:t>
            </a:r>
            <a:r>
              <a:rPr lang="en-US" sz="1800" b="1" dirty="0" smtClean="0"/>
              <a:t> where there is no prior commitment.</a:t>
            </a:r>
          </a:p>
          <a:p>
            <a:r>
              <a:rPr lang="en-US" sz="1800" b="1" dirty="0" smtClean="0">
                <a:solidFill>
                  <a:schemeClr val="accent6">
                    <a:lumMod val="75000"/>
                  </a:schemeClr>
                </a:solidFill>
              </a:rPr>
              <a:t>Self-aware people (private vs. public)</a:t>
            </a:r>
            <a:r>
              <a:rPr lang="en-US" sz="1800" b="1" dirty="0" smtClean="0"/>
              <a:t> when people are privately self-aware they are less likely to conform; social standards are more influential if the person is publicly self-aware.</a:t>
            </a:r>
          </a:p>
          <a:p>
            <a:r>
              <a:rPr lang="en-US" sz="1800" b="1" dirty="0" smtClean="0">
                <a:solidFill>
                  <a:schemeClr val="accent6">
                    <a:lumMod val="75000"/>
                  </a:schemeClr>
                </a:solidFill>
              </a:rPr>
              <a:t>Self-presentation</a:t>
            </a:r>
            <a:r>
              <a:rPr lang="en-US" sz="1800" b="1" dirty="0" smtClean="0"/>
              <a:t> if one is trying to present himself as intelligent, he will be perceived as more intelligent if he does not conform.</a:t>
            </a:r>
          </a:p>
          <a:p>
            <a:r>
              <a:rPr lang="en-US" sz="1800" b="1" dirty="0" smtClean="0">
                <a:solidFill>
                  <a:schemeClr val="accent6">
                    <a:lumMod val="75000"/>
                  </a:schemeClr>
                </a:solidFill>
              </a:rPr>
              <a:t>Need for individuation</a:t>
            </a:r>
            <a:r>
              <a:rPr lang="en-US" sz="1800" b="1" dirty="0" smtClean="0"/>
              <a:t> the desire to maintain one’s uniqueness.</a:t>
            </a:r>
          </a:p>
          <a:p>
            <a:r>
              <a:rPr lang="en-US" sz="1800" b="1" dirty="0" smtClean="0">
                <a:solidFill>
                  <a:schemeClr val="accent6">
                    <a:lumMod val="75000"/>
                  </a:schemeClr>
                </a:solidFill>
              </a:rPr>
              <a:t>Desire for personal control</a:t>
            </a:r>
            <a:r>
              <a:rPr lang="en-US" sz="1800" b="1" dirty="0" smtClean="0"/>
              <a:t> - the theory of psychological reactance - people will react against attempts to control their behavioral freedom</a:t>
            </a:r>
          </a:p>
        </p:txBody>
      </p:sp>
      <p:pic>
        <p:nvPicPr>
          <p:cNvPr id="20482" name="Picture 2" descr="http://www.all-about-psychology.com/images/self-presentation-strategies-21233333.jpg"/>
          <p:cNvPicPr>
            <a:picLocks noChangeAspect="1" noChangeArrowheads="1"/>
          </p:cNvPicPr>
          <p:nvPr/>
        </p:nvPicPr>
        <p:blipFill>
          <a:blip r:embed="rId2" cstate="print"/>
          <a:srcRect/>
          <a:stretch>
            <a:fillRect/>
          </a:stretch>
        </p:blipFill>
        <p:spPr bwMode="auto">
          <a:xfrm>
            <a:off x="6781800" y="5523991"/>
            <a:ext cx="1981200" cy="1334009"/>
          </a:xfrm>
          <a:prstGeom prst="rect">
            <a:avLst/>
          </a:prstGeom>
          <a:noFill/>
        </p:spPr>
      </p:pic>
      <p:pic>
        <p:nvPicPr>
          <p:cNvPr id="20484" name="Picture 4" descr="http://www.academics.de/image-upload/assessment_lecture_0_standard.jpg"/>
          <p:cNvPicPr>
            <a:picLocks noChangeAspect="1" noChangeArrowheads="1"/>
          </p:cNvPicPr>
          <p:nvPr/>
        </p:nvPicPr>
        <p:blipFill>
          <a:blip r:embed="rId3" cstate="print"/>
          <a:srcRect/>
          <a:stretch>
            <a:fillRect/>
          </a:stretch>
        </p:blipFill>
        <p:spPr bwMode="auto">
          <a:xfrm>
            <a:off x="4343400" y="5638800"/>
            <a:ext cx="1143000" cy="1143000"/>
          </a:xfrm>
          <a:prstGeom prst="rect">
            <a:avLst/>
          </a:prstGeom>
          <a:noFill/>
        </p:spPr>
      </p:pic>
      <p:pic>
        <p:nvPicPr>
          <p:cNvPr id="20486" name="Picture 6" descr="http://www.blog.michaelpodolinsky.com/wp-content/uploads/2011/01/self-presentation.jpg"/>
          <p:cNvPicPr>
            <a:picLocks noChangeAspect="1" noChangeArrowheads="1"/>
          </p:cNvPicPr>
          <p:nvPr/>
        </p:nvPicPr>
        <p:blipFill>
          <a:blip r:embed="rId4" cstate="print"/>
          <a:srcRect/>
          <a:stretch>
            <a:fillRect/>
          </a:stretch>
        </p:blipFill>
        <p:spPr bwMode="auto">
          <a:xfrm>
            <a:off x="1143000" y="5489099"/>
            <a:ext cx="2057400" cy="1368901"/>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What Predicts Conformity? Conti…</a:t>
            </a:r>
            <a:endParaRPr lang="en-US" sz="3600" b="1" dirty="0"/>
          </a:p>
        </p:txBody>
      </p:sp>
      <p:sp>
        <p:nvSpPr>
          <p:cNvPr id="3" name="Content Placeholder 2"/>
          <p:cNvSpPr>
            <a:spLocks noGrp="1"/>
          </p:cNvSpPr>
          <p:nvPr>
            <p:ph sz="quarter" idx="1"/>
          </p:nvPr>
        </p:nvSpPr>
        <p:spPr/>
        <p:txBody>
          <a:bodyPr>
            <a:normAutofit/>
          </a:bodyPr>
          <a:lstStyle/>
          <a:p>
            <a:pPr algn="just"/>
            <a:r>
              <a:rPr lang="en-US" sz="1800" b="1" dirty="0" smtClean="0">
                <a:solidFill>
                  <a:schemeClr val="accent6">
                    <a:lumMod val="75000"/>
                  </a:schemeClr>
                </a:solidFill>
              </a:rPr>
              <a:t>Makeup of group exerting the pressure  experts</a:t>
            </a:r>
            <a:r>
              <a:rPr lang="en-US" sz="1800" b="1" dirty="0" smtClean="0"/>
              <a:t>; members are important to the individual; members are comparable to the individual; feelings of insecurity in the relationship</a:t>
            </a:r>
          </a:p>
          <a:p>
            <a:pPr algn="just"/>
            <a:r>
              <a:rPr lang="en-US" sz="1800" b="1" dirty="0" smtClean="0">
                <a:solidFill>
                  <a:schemeClr val="accent6">
                    <a:lumMod val="75000"/>
                  </a:schemeClr>
                </a:solidFill>
              </a:rPr>
              <a:t>Rewards and punishments</a:t>
            </a:r>
            <a:r>
              <a:rPr lang="en-US" sz="1800" b="1" dirty="0" smtClean="0"/>
              <a:t>  (normative pressure) wish to avoid punishment (rejection, ridicule, embarrassment); wish to gain acceptance or love</a:t>
            </a:r>
          </a:p>
          <a:p>
            <a:pPr algn="just"/>
            <a:r>
              <a:rPr lang="en-US" sz="1800" b="1" dirty="0" smtClean="0">
                <a:solidFill>
                  <a:schemeClr val="accent6">
                    <a:lumMod val="75000"/>
                  </a:schemeClr>
                </a:solidFill>
              </a:rPr>
              <a:t>Information</a:t>
            </a:r>
            <a:r>
              <a:rPr lang="en-US" sz="1800" b="1" dirty="0" smtClean="0"/>
              <a:t> (behavioral modeling) sometimes the behavior of others serves as a guide to how we should behave.</a:t>
            </a:r>
          </a:p>
          <a:p>
            <a:endParaRPr lang="en-US" sz="1800" dirty="0"/>
          </a:p>
        </p:txBody>
      </p:sp>
      <p:pic>
        <p:nvPicPr>
          <p:cNvPr id="26626" name="Picture 2" descr="http://steadyparent.com/wp-content/uploads/2012/12/Depositphotos_4794374_s-2-470x256.jpg"/>
          <p:cNvPicPr>
            <a:picLocks noChangeAspect="1" noChangeArrowheads="1"/>
          </p:cNvPicPr>
          <p:nvPr/>
        </p:nvPicPr>
        <p:blipFill>
          <a:blip r:embed="rId2" cstate="print"/>
          <a:srcRect/>
          <a:stretch>
            <a:fillRect/>
          </a:stretch>
        </p:blipFill>
        <p:spPr bwMode="auto">
          <a:xfrm>
            <a:off x="2438400" y="4114800"/>
            <a:ext cx="4476750" cy="24384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Forms of Conformity</a:t>
            </a:r>
            <a:endParaRPr lang="en-US" sz="3600" b="1" dirty="0"/>
          </a:p>
        </p:txBody>
      </p:sp>
      <p:sp>
        <p:nvSpPr>
          <p:cNvPr id="3" name="Content Placeholder 2"/>
          <p:cNvSpPr>
            <a:spLocks noGrp="1"/>
          </p:cNvSpPr>
          <p:nvPr>
            <p:ph sz="quarter" idx="1"/>
          </p:nvPr>
        </p:nvSpPr>
        <p:spPr/>
        <p:txBody>
          <a:bodyPr>
            <a:normAutofit/>
          </a:bodyPr>
          <a:lstStyle/>
          <a:p>
            <a:pPr>
              <a:buNone/>
            </a:pPr>
            <a:r>
              <a:rPr lang="en-US" sz="2400" b="1" dirty="0" smtClean="0"/>
              <a:t>	</a:t>
            </a:r>
            <a:r>
              <a:rPr lang="en-US" sz="2400" b="1" dirty="0" smtClean="0">
                <a:solidFill>
                  <a:schemeClr val="accent6">
                    <a:lumMod val="75000"/>
                  </a:schemeClr>
                </a:solidFill>
              </a:rPr>
              <a:t>Compliance:</a:t>
            </a:r>
          </a:p>
          <a:p>
            <a:r>
              <a:rPr lang="en-US" sz="1800" b="1" dirty="0" smtClean="0"/>
              <a:t>Motivated by rewards and the avoidance of punishment.</a:t>
            </a:r>
          </a:p>
          <a:p>
            <a:r>
              <a:rPr lang="en-US" sz="1800" b="1" dirty="0" smtClean="0"/>
              <a:t>Lasts as long as the rewards last or as long as the threat lasts. </a:t>
            </a:r>
          </a:p>
          <a:p>
            <a:r>
              <a:rPr lang="en-US" sz="1800" b="1" dirty="0" smtClean="0"/>
              <a:t>Going along with the group behaviorally without being persuaded that the group is correct. </a:t>
            </a:r>
          </a:p>
          <a:p>
            <a:r>
              <a:rPr lang="en-US" sz="1800" b="1" dirty="0" smtClean="0"/>
              <a:t>Power is the major component. </a:t>
            </a:r>
          </a:p>
        </p:txBody>
      </p:sp>
      <p:pic>
        <p:nvPicPr>
          <p:cNvPr id="1026" name="Picture 2" descr="http://www.woodcpaplus.com/bigstockphoto_Security_Meeting_1105355.jpg"/>
          <p:cNvPicPr>
            <a:picLocks noChangeAspect="1" noChangeArrowheads="1"/>
          </p:cNvPicPr>
          <p:nvPr/>
        </p:nvPicPr>
        <p:blipFill>
          <a:blip r:embed="rId2" cstate="print"/>
          <a:srcRect/>
          <a:stretch>
            <a:fillRect/>
          </a:stretch>
        </p:blipFill>
        <p:spPr bwMode="auto">
          <a:xfrm>
            <a:off x="4800600" y="3124200"/>
            <a:ext cx="3581400" cy="35814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6">
                    <a:lumMod val="75000"/>
                  </a:schemeClr>
                </a:solidFill>
              </a:rPr>
              <a:t>Compliance:</a:t>
            </a:r>
            <a:endParaRPr lang="en-US" sz="3600" dirty="0"/>
          </a:p>
        </p:txBody>
      </p:sp>
      <p:sp>
        <p:nvSpPr>
          <p:cNvPr id="3" name="Content Placeholder 2"/>
          <p:cNvSpPr>
            <a:spLocks noGrp="1"/>
          </p:cNvSpPr>
          <p:nvPr>
            <p:ph sz="quarter" idx="1"/>
          </p:nvPr>
        </p:nvSpPr>
        <p:spPr/>
        <p:txBody>
          <a:bodyPr>
            <a:normAutofit/>
          </a:bodyPr>
          <a:lstStyle/>
          <a:p>
            <a:pPr algn="just"/>
            <a:r>
              <a:rPr lang="en-US" sz="1800" b="1" dirty="0" smtClean="0"/>
              <a:t>The concept of compliance is similar to conformity, yet slightly different.  </a:t>
            </a:r>
          </a:p>
          <a:p>
            <a:pPr algn="just"/>
            <a:r>
              <a:rPr lang="en-US" sz="1800" b="1" dirty="0" smtClean="0"/>
              <a:t>For compliance to occur within groups, one must adapt his/her actions to another's wishes or rules.  </a:t>
            </a:r>
          </a:p>
          <a:p>
            <a:pPr algn="just"/>
            <a:r>
              <a:rPr lang="en-US" sz="1800" b="1" dirty="0" smtClean="0"/>
              <a:t>A person that conforms must have a disposition that allows him/her to yield to others.  Requests for and acts of compliance occur in everyone's lives.  Simply asking someone to perform a task is a request for compliance.  The most effective method to gain compliance is through rational persuasion and inspiration.    </a:t>
            </a:r>
          </a:p>
          <a:p>
            <a:pPr algn="just"/>
            <a:r>
              <a:rPr lang="en-US" sz="1800" b="1" dirty="0" smtClean="0"/>
              <a:t>The central aspect of conformity is that the person being influenced by the group change his/her attitudes and/or beliefs while the main point of compliance is the achievement of some specified task.</a:t>
            </a:r>
            <a:endParaRPr lang="en-US" sz="1800" b="1" dirty="0"/>
          </a:p>
        </p:txBody>
      </p:sp>
      <p:pic>
        <p:nvPicPr>
          <p:cNvPr id="22530" name="Picture 2" descr="http://www.redflaggroup.com/file_upload/compliance-bootcamps.jpg"/>
          <p:cNvPicPr>
            <a:picLocks noChangeAspect="1" noChangeArrowheads="1"/>
          </p:cNvPicPr>
          <p:nvPr/>
        </p:nvPicPr>
        <p:blipFill>
          <a:blip r:embed="rId2" cstate="print"/>
          <a:srcRect/>
          <a:stretch>
            <a:fillRect/>
          </a:stretch>
        </p:blipFill>
        <p:spPr bwMode="auto">
          <a:xfrm>
            <a:off x="6172200" y="5334000"/>
            <a:ext cx="2362200" cy="1338704"/>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6">
                    <a:lumMod val="75000"/>
                  </a:schemeClr>
                </a:solidFill>
              </a:rPr>
              <a:t>Identification</a:t>
            </a:r>
            <a:endParaRPr lang="en-US" sz="3600" dirty="0">
              <a:solidFill>
                <a:schemeClr val="accent6">
                  <a:lumMod val="75000"/>
                </a:schemeClr>
              </a:solidFill>
            </a:endParaRPr>
          </a:p>
        </p:txBody>
      </p:sp>
      <p:sp>
        <p:nvSpPr>
          <p:cNvPr id="3" name="Content Placeholder 2"/>
          <p:cNvSpPr>
            <a:spLocks noGrp="1"/>
          </p:cNvSpPr>
          <p:nvPr>
            <p:ph sz="quarter" idx="1"/>
          </p:nvPr>
        </p:nvSpPr>
        <p:spPr/>
        <p:txBody>
          <a:bodyPr>
            <a:normAutofit/>
          </a:bodyPr>
          <a:lstStyle/>
          <a:p>
            <a:r>
              <a:rPr lang="en-US" sz="1800" b="1" dirty="0" smtClean="0"/>
              <a:t>Desire to be like the influencer. </a:t>
            </a:r>
          </a:p>
          <a:p>
            <a:r>
              <a:rPr lang="en-US" sz="1800" b="1" dirty="0" smtClean="0"/>
              <a:t>We adopt an opinion or a behavior because it puts us into a satisfying relationship with the influencer. </a:t>
            </a:r>
          </a:p>
          <a:p>
            <a:r>
              <a:rPr lang="en-US" sz="1800" b="1" dirty="0" smtClean="0"/>
              <a:t>The major component of this type of conformity is the attractiveness of the influencer.</a:t>
            </a:r>
            <a:endParaRPr lang="en-US" sz="1800" b="1" dirty="0"/>
          </a:p>
        </p:txBody>
      </p:sp>
      <p:pic>
        <p:nvPicPr>
          <p:cNvPr id="23554" name="Picture 2" descr="http://playgen.wpengine.netdna-cdn.com/wp-content/themes/striking/cache/images1/1839_6_Rules_social_Influence.jpg-628x250.jpg"/>
          <p:cNvPicPr>
            <a:picLocks noChangeAspect="1" noChangeArrowheads="1"/>
          </p:cNvPicPr>
          <p:nvPr/>
        </p:nvPicPr>
        <p:blipFill>
          <a:blip r:embed="rId2" cstate="print"/>
          <a:srcRect/>
          <a:stretch>
            <a:fillRect/>
          </a:stretch>
        </p:blipFill>
        <p:spPr bwMode="auto">
          <a:xfrm>
            <a:off x="1752600" y="3429000"/>
            <a:ext cx="5981700" cy="238125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6">
                    <a:lumMod val="75000"/>
                  </a:schemeClr>
                </a:solidFill>
              </a:rPr>
              <a:t>Internalization</a:t>
            </a:r>
            <a:r>
              <a:rPr lang="en-US" sz="3600" dirty="0" smtClean="0">
                <a:solidFill>
                  <a:schemeClr val="accent6">
                    <a:lumMod val="75000"/>
                  </a:schemeClr>
                </a:solidFill>
              </a:rPr>
              <a:t> </a:t>
            </a:r>
            <a:endParaRPr lang="en-US" sz="3600" dirty="0">
              <a:solidFill>
                <a:schemeClr val="accent6">
                  <a:lumMod val="75000"/>
                </a:schemeClr>
              </a:solidFill>
            </a:endParaRPr>
          </a:p>
        </p:txBody>
      </p:sp>
      <p:sp>
        <p:nvSpPr>
          <p:cNvPr id="3" name="Content Placeholder 2"/>
          <p:cNvSpPr>
            <a:spLocks noGrp="1"/>
          </p:cNvSpPr>
          <p:nvPr>
            <p:ph sz="quarter" idx="1"/>
          </p:nvPr>
        </p:nvSpPr>
        <p:spPr/>
        <p:txBody>
          <a:bodyPr>
            <a:normAutofit/>
          </a:bodyPr>
          <a:lstStyle/>
          <a:p>
            <a:r>
              <a:rPr lang="en-US" sz="1800" b="1" dirty="0" smtClean="0"/>
              <a:t>Most permanent, most deeply rooted response to social influence. </a:t>
            </a:r>
          </a:p>
          <a:p>
            <a:r>
              <a:rPr lang="en-US" sz="1800" b="1" dirty="0" smtClean="0"/>
              <a:t>The desire to be right is the motive. </a:t>
            </a:r>
          </a:p>
          <a:p>
            <a:r>
              <a:rPr lang="en-US" sz="1800" b="1" dirty="0" smtClean="0"/>
              <a:t>Once accepted the behavior or the opinion becomes a part of our belief system separate from the source. </a:t>
            </a:r>
          </a:p>
          <a:p>
            <a:r>
              <a:rPr lang="en-US" sz="1800" b="1" dirty="0" smtClean="0"/>
              <a:t>Credibility of the influencer is important (expert and trustworthy).</a:t>
            </a:r>
            <a:endParaRPr lang="en-US" sz="1800" b="1" dirty="0"/>
          </a:p>
        </p:txBody>
      </p:sp>
      <p:pic>
        <p:nvPicPr>
          <p:cNvPr id="24578" name="Picture 2" descr="http://www.brandeis.edu/ethics/images/social_influence.jpg"/>
          <p:cNvPicPr>
            <a:picLocks noChangeAspect="1" noChangeArrowheads="1"/>
          </p:cNvPicPr>
          <p:nvPr/>
        </p:nvPicPr>
        <p:blipFill>
          <a:blip r:embed="rId2" cstate="print"/>
          <a:srcRect/>
          <a:stretch>
            <a:fillRect/>
          </a:stretch>
        </p:blipFill>
        <p:spPr bwMode="auto">
          <a:xfrm>
            <a:off x="2743200" y="3581400"/>
            <a:ext cx="3905250" cy="2790825"/>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Example</a:t>
            </a:r>
            <a:endParaRPr lang="en-US" sz="3600" b="1" dirty="0"/>
          </a:p>
        </p:txBody>
      </p:sp>
      <p:pic>
        <p:nvPicPr>
          <p:cNvPr id="1026" name="Picture 2" descr="compliance internalisation comparison"/>
          <p:cNvPicPr>
            <a:picLocks noChangeAspect="1" noChangeArrowheads="1"/>
          </p:cNvPicPr>
          <p:nvPr/>
        </p:nvPicPr>
        <p:blipFill>
          <a:blip r:embed="rId2" cstate="print"/>
          <a:srcRect/>
          <a:stretch>
            <a:fillRect/>
          </a:stretch>
        </p:blipFill>
        <p:spPr bwMode="auto">
          <a:xfrm>
            <a:off x="533400" y="1600200"/>
            <a:ext cx="8360522" cy="41148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solidFill>
                  <a:schemeClr val="accent6">
                    <a:lumMod val="75000"/>
                  </a:schemeClr>
                </a:solidFill>
              </a:rPr>
              <a:t>Ingratiational</a:t>
            </a:r>
            <a:r>
              <a:rPr lang="en-US" sz="3600" b="1" dirty="0" smtClean="0">
                <a:solidFill>
                  <a:schemeClr val="accent6">
                    <a:lumMod val="75000"/>
                  </a:schemeClr>
                </a:solidFill>
              </a:rPr>
              <a:t> Conformity</a:t>
            </a:r>
            <a:endParaRPr lang="en-US" sz="3600" b="1" dirty="0">
              <a:solidFill>
                <a:schemeClr val="accent6">
                  <a:lumMod val="75000"/>
                </a:schemeClr>
              </a:solidFill>
            </a:endParaRPr>
          </a:p>
        </p:txBody>
      </p:sp>
      <p:sp>
        <p:nvSpPr>
          <p:cNvPr id="3" name="Content Placeholder 2"/>
          <p:cNvSpPr>
            <a:spLocks noGrp="1"/>
          </p:cNvSpPr>
          <p:nvPr>
            <p:ph sz="quarter" idx="1"/>
          </p:nvPr>
        </p:nvSpPr>
        <p:spPr/>
        <p:txBody>
          <a:bodyPr>
            <a:normAutofit/>
          </a:bodyPr>
          <a:lstStyle/>
          <a:p>
            <a:r>
              <a:rPr lang="en-US" sz="1800" b="1" dirty="0" smtClean="0"/>
              <a:t>Where a person conforms to impress or gain favor/acceptance from other people.</a:t>
            </a:r>
          </a:p>
          <a:p>
            <a:r>
              <a:rPr lang="en-US" sz="1800" b="1" dirty="0" smtClean="0"/>
              <a:t>It is similar to normative influence but is motivated by the need for social rewards rather than the threat of rejection, i.e., group pressure does not enter the decision to conform.</a:t>
            </a:r>
            <a:endParaRPr lang="en-US" sz="1800" b="1" dirty="0"/>
          </a:p>
        </p:txBody>
      </p:sp>
      <p:pic>
        <p:nvPicPr>
          <p:cNvPr id="45058" name="Picture 2" descr="http://justoneshade.files.wordpress.com/2011/12/cropped-black_and_white_by_oelje-1.jpg"/>
          <p:cNvPicPr>
            <a:picLocks noChangeAspect="1" noChangeArrowheads="1"/>
          </p:cNvPicPr>
          <p:nvPr/>
        </p:nvPicPr>
        <p:blipFill>
          <a:blip r:embed="rId2" cstate="print"/>
          <a:srcRect/>
          <a:stretch>
            <a:fillRect/>
          </a:stretch>
        </p:blipFill>
        <p:spPr bwMode="auto">
          <a:xfrm>
            <a:off x="990600" y="3810000"/>
            <a:ext cx="7239000" cy="1438275"/>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Types of Social Conformity</a:t>
            </a:r>
            <a:endParaRPr lang="en-US" sz="3600" b="1" dirty="0"/>
          </a:p>
        </p:txBody>
      </p:sp>
      <p:sp>
        <p:nvSpPr>
          <p:cNvPr id="3" name="Content Placeholder 2"/>
          <p:cNvSpPr>
            <a:spLocks noGrp="1"/>
          </p:cNvSpPr>
          <p:nvPr>
            <p:ph sz="quarter" idx="1"/>
          </p:nvPr>
        </p:nvSpPr>
        <p:spPr/>
        <p:txBody>
          <a:bodyPr>
            <a:normAutofit/>
          </a:bodyPr>
          <a:lstStyle/>
          <a:p>
            <a:pPr algn="just"/>
            <a:r>
              <a:rPr lang="en-US" sz="1800" b="1" dirty="0" smtClean="0"/>
              <a:t>Man (1969) states that “the essence of conformity is yielding to group pressure”. He identified three types of conformity: Normative, informational and </a:t>
            </a:r>
            <a:r>
              <a:rPr lang="en-US" sz="1800" b="1" dirty="0" err="1" smtClean="0"/>
              <a:t>ingratiational</a:t>
            </a:r>
            <a:r>
              <a:rPr lang="en-US" sz="1800" b="1" dirty="0" smtClean="0"/>
              <a:t>.</a:t>
            </a:r>
          </a:p>
          <a:p>
            <a:pPr algn="just"/>
            <a:endParaRPr lang="en-US" sz="1800" b="1" dirty="0" smtClean="0"/>
          </a:p>
          <a:p>
            <a:pPr algn="just"/>
            <a:r>
              <a:rPr lang="en-US" sz="1800" b="1" dirty="0" err="1" smtClean="0"/>
              <a:t>Kelman</a:t>
            </a:r>
            <a:r>
              <a:rPr lang="en-US" sz="1800" b="1" dirty="0" smtClean="0"/>
              <a:t> (1958) distinguished between three different types of conformity: Compliance, Internalization and identification.</a:t>
            </a:r>
          </a:p>
        </p:txBody>
      </p:sp>
      <p:pic>
        <p:nvPicPr>
          <p:cNvPr id="46082" name="Picture 2" descr="http://1.bp.blogspot.com/-cQ1ScnzvwJM/TsztDy5QVZI/AAAAAAAAAWI/-MyBlzi1FyI/s320/social-net.jpg"/>
          <p:cNvPicPr>
            <a:picLocks noChangeAspect="1" noChangeArrowheads="1"/>
          </p:cNvPicPr>
          <p:nvPr/>
        </p:nvPicPr>
        <p:blipFill>
          <a:blip r:embed="rId2" cstate="print"/>
          <a:srcRect/>
          <a:stretch>
            <a:fillRect/>
          </a:stretch>
        </p:blipFill>
        <p:spPr bwMode="auto">
          <a:xfrm>
            <a:off x="2590800" y="3505200"/>
            <a:ext cx="3962400" cy="2971801"/>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 Comparison of the three:</a:t>
            </a:r>
            <a:endParaRPr lang="en-US" sz="3600" b="1" dirty="0"/>
          </a:p>
        </p:txBody>
      </p:sp>
      <p:sp>
        <p:nvSpPr>
          <p:cNvPr id="3" name="Content Placeholder 2"/>
          <p:cNvSpPr>
            <a:spLocks noGrp="1"/>
          </p:cNvSpPr>
          <p:nvPr>
            <p:ph sz="quarter" idx="1"/>
          </p:nvPr>
        </p:nvSpPr>
        <p:spPr/>
        <p:txBody>
          <a:bodyPr>
            <a:normAutofit/>
          </a:bodyPr>
          <a:lstStyle/>
          <a:p>
            <a:pPr algn="just"/>
            <a:r>
              <a:rPr lang="en-US" sz="1800" b="1" dirty="0" smtClean="0">
                <a:solidFill>
                  <a:schemeClr val="accent6">
                    <a:lumMod val="75000"/>
                  </a:schemeClr>
                </a:solidFill>
              </a:rPr>
              <a:t>Compliance</a:t>
            </a:r>
            <a:r>
              <a:rPr lang="en-US" sz="1800" b="1" dirty="0" smtClean="0"/>
              <a:t> is the least enduring and has the least effect on the individual, because people comply merely to gain reward or to avoid punishment. Rewards and punishments are very important means to get people to learn and to perform specific activities but are limited as techniques of social influence because they must be ever present to be effective.</a:t>
            </a:r>
          </a:p>
          <a:p>
            <a:pPr algn="just"/>
            <a:r>
              <a:rPr lang="en-US" sz="1800" b="1" dirty="0" smtClean="0">
                <a:solidFill>
                  <a:schemeClr val="accent6">
                    <a:lumMod val="75000"/>
                  </a:schemeClr>
                </a:solidFill>
              </a:rPr>
              <a:t>Continuous reward </a:t>
            </a:r>
            <a:r>
              <a:rPr lang="en-US" sz="1800" b="1" dirty="0" smtClean="0"/>
              <a:t>or punishment is not necessary for identification. All that is needed is the individual's desire to be like that person. You will continue to hold beliefs similar to the SO as long as he remains important to you, he still holds the same beliefs, and those beliefs are not challenged by counter-opinions that are more convincing. </a:t>
            </a:r>
          </a:p>
          <a:p>
            <a:pPr algn="just"/>
            <a:r>
              <a:rPr lang="en-US" sz="1800" b="1" dirty="0" smtClean="0">
                <a:solidFill>
                  <a:schemeClr val="accent6">
                    <a:lumMod val="75000"/>
                  </a:schemeClr>
                </a:solidFill>
              </a:rPr>
              <a:t>Internalization</a:t>
            </a:r>
            <a:r>
              <a:rPr lang="en-US" sz="1800" b="1" dirty="0" smtClean="0"/>
              <a:t> is the most permanent response to social influence because your motivation to be right is a powerful and self-sustaining force.</a:t>
            </a:r>
          </a:p>
          <a:p>
            <a:pPr algn="just"/>
            <a:endParaRPr lang="en-US" sz="1800" b="1" dirty="0"/>
          </a:p>
        </p:txBody>
      </p:sp>
      <p:pic>
        <p:nvPicPr>
          <p:cNvPr id="31746" name="Picture 2" descr="http://image.naldzgraphics.net/2012/12/4-hard-reward.jpg"/>
          <p:cNvPicPr>
            <a:picLocks noChangeAspect="1" noChangeArrowheads="1"/>
          </p:cNvPicPr>
          <p:nvPr/>
        </p:nvPicPr>
        <p:blipFill>
          <a:blip r:embed="rId2" cstate="print"/>
          <a:srcRect/>
          <a:stretch>
            <a:fillRect/>
          </a:stretch>
        </p:blipFill>
        <p:spPr bwMode="auto">
          <a:xfrm>
            <a:off x="6324600" y="5410200"/>
            <a:ext cx="2362200" cy="141732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 Comparison of the three Conti…</a:t>
            </a:r>
            <a:endParaRPr lang="en-US" sz="3600" dirty="0"/>
          </a:p>
        </p:txBody>
      </p:sp>
      <p:sp>
        <p:nvSpPr>
          <p:cNvPr id="3" name="Content Placeholder 2"/>
          <p:cNvSpPr>
            <a:spLocks noGrp="1"/>
          </p:cNvSpPr>
          <p:nvPr>
            <p:ph sz="quarter" idx="1"/>
          </p:nvPr>
        </p:nvSpPr>
        <p:spPr/>
        <p:txBody>
          <a:bodyPr>
            <a:normAutofit/>
          </a:bodyPr>
          <a:lstStyle/>
          <a:p>
            <a:pPr algn="just"/>
            <a:r>
              <a:rPr lang="en-US" sz="1800" b="1" dirty="0" smtClean="0">
                <a:solidFill>
                  <a:schemeClr val="accent6">
                    <a:lumMod val="75000"/>
                  </a:schemeClr>
                </a:solidFill>
              </a:rPr>
              <a:t>In compliance, </a:t>
            </a:r>
            <a:r>
              <a:rPr lang="en-US" sz="1800" b="1" dirty="0" smtClean="0"/>
              <a:t>the important component is </a:t>
            </a:r>
            <a:r>
              <a:rPr lang="en-US" sz="1800" b="1" i="1" dirty="0" smtClean="0"/>
              <a:t>power</a:t>
            </a:r>
            <a:r>
              <a:rPr lang="en-US" sz="1800" b="1" dirty="0" smtClean="0"/>
              <a:t> -the power of the influencer to dole out rewards and punishments. In identification, the crucial component is </a:t>
            </a:r>
            <a:r>
              <a:rPr lang="en-US" sz="1800" b="1" i="1" dirty="0" smtClean="0"/>
              <a:t>attractiveness</a:t>
            </a:r>
            <a:r>
              <a:rPr lang="en-US" sz="1800" b="1" dirty="0" smtClean="0"/>
              <a:t> - the attractiveness of the person with whom we identify. </a:t>
            </a:r>
          </a:p>
          <a:p>
            <a:pPr algn="just"/>
            <a:r>
              <a:rPr lang="en-US" sz="1800" b="1" dirty="0" smtClean="0">
                <a:solidFill>
                  <a:schemeClr val="accent6">
                    <a:lumMod val="75000"/>
                  </a:schemeClr>
                </a:solidFill>
              </a:rPr>
              <a:t>Any of the three can determine behavior</a:t>
            </a:r>
            <a:r>
              <a:rPr lang="en-US" sz="1800" b="1" dirty="0" smtClean="0"/>
              <a:t>. In the Asch studies, it seems obvious the subjects were complying with the unanimous opinion of the group in order to avoid the punishment of ridicule or rejection.</a:t>
            </a:r>
          </a:p>
          <a:p>
            <a:pPr algn="just"/>
            <a:r>
              <a:rPr lang="en-US" sz="1800" b="1" dirty="0" smtClean="0">
                <a:solidFill>
                  <a:schemeClr val="accent6">
                    <a:lumMod val="75000"/>
                  </a:schemeClr>
                </a:solidFill>
              </a:rPr>
              <a:t>Circumstances</a:t>
            </a:r>
            <a:r>
              <a:rPr lang="en-US" sz="1800" b="1" dirty="0" smtClean="0"/>
              <a:t> can increase the permanence of conformity produced by compliance or identification. </a:t>
            </a:r>
          </a:p>
          <a:p>
            <a:pPr algn="just"/>
            <a:endParaRPr lang="en-US" b="1" dirty="0"/>
          </a:p>
        </p:txBody>
      </p:sp>
      <p:pic>
        <p:nvPicPr>
          <p:cNvPr id="30722" name="Picture 2" descr="http://tx.english-ch.com/teacher/art/bully.jpg"/>
          <p:cNvPicPr>
            <a:picLocks noChangeAspect="1" noChangeArrowheads="1"/>
          </p:cNvPicPr>
          <p:nvPr/>
        </p:nvPicPr>
        <p:blipFill>
          <a:blip r:embed="rId2" cstate="print"/>
          <a:srcRect/>
          <a:stretch>
            <a:fillRect/>
          </a:stretch>
        </p:blipFill>
        <p:spPr bwMode="auto">
          <a:xfrm>
            <a:off x="6096000" y="4130406"/>
            <a:ext cx="2438400" cy="2651394"/>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Informational influence</a:t>
            </a:r>
            <a:endParaRPr lang="en-US" sz="3600" dirty="0"/>
          </a:p>
        </p:txBody>
      </p:sp>
      <p:sp>
        <p:nvSpPr>
          <p:cNvPr id="3" name="Content Placeholder 2"/>
          <p:cNvSpPr>
            <a:spLocks noGrp="1"/>
          </p:cNvSpPr>
          <p:nvPr>
            <p:ph sz="quarter" idx="1"/>
          </p:nvPr>
        </p:nvSpPr>
        <p:spPr/>
        <p:txBody>
          <a:bodyPr>
            <a:normAutofit/>
          </a:bodyPr>
          <a:lstStyle/>
          <a:p>
            <a:pPr algn="just"/>
            <a:r>
              <a:rPr lang="en-US" sz="1800" b="1" dirty="0" smtClean="0"/>
              <a:t>Informational social influence occurs when one turns to the members of one's group to obtain and accept accurate information about reality. </a:t>
            </a:r>
          </a:p>
          <a:p>
            <a:pPr algn="just"/>
            <a:r>
              <a:rPr lang="en-US" sz="1800" b="1" dirty="0" smtClean="0"/>
              <a:t>Sometimes you may need to seek out experts, conform to the way others or a group are behaving, or look to some other source of information.</a:t>
            </a:r>
          </a:p>
          <a:p>
            <a:pPr algn="just"/>
            <a:r>
              <a:rPr lang="en-US" sz="1800" b="1" dirty="0" smtClean="0"/>
              <a:t>One other way is to use informational social influence; you look to the behaviors of others who are also in the same or similar situation to see how they behave.</a:t>
            </a:r>
          </a:p>
        </p:txBody>
      </p:sp>
      <p:pic>
        <p:nvPicPr>
          <p:cNvPr id="26626" name="Picture 2" descr="http://davidbrim.com/wp-content/uploads/2010/06/social-proof1.jpg"/>
          <p:cNvPicPr>
            <a:picLocks noChangeAspect="1" noChangeArrowheads="1"/>
          </p:cNvPicPr>
          <p:nvPr/>
        </p:nvPicPr>
        <p:blipFill>
          <a:blip r:embed="rId2" cstate="print"/>
          <a:srcRect/>
          <a:stretch>
            <a:fillRect/>
          </a:stretch>
        </p:blipFill>
        <p:spPr bwMode="auto">
          <a:xfrm>
            <a:off x="2971800" y="4343400"/>
            <a:ext cx="3429000" cy="2200276"/>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endParaRPr lang="en-US"/>
          </a:p>
        </p:txBody>
      </p:sp>
      <p:pic>
        <p:nvPicPr>
          <p:cNvPr id="34818" name="Picture 2" descr="http://image.slidesharecdn.com/3-conformity-obedience-1227605456942548-8/95/slide-7-728.jpg?1229148708"/>
          <p:cNvPicPr>
            <a:picLocks noChangeAspect="1" noChangeArrowheads="1"/>
          </p:cNvPicPr>
          <p:nvPr/>
        </p:nvPicPr>
        <p:blipFill>
          <a:blip r:embed="rId2" cstate="print"/>
          <a:srcRect b="4761"/>
          <a:stretch>
            <a:fillRect/>
          </a:stretch>
        </p:blipFill>
        <p:spPr bwMode="auto">
          <a:xfrm>
            <a:off x="1295400" y="1600200"/>
            <a:ext cx="6934200" cy="49530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When Will People Conform to Informational Social Influence?</a:t>
            </a:r>
            <a:endParaRPr lang="en-US" sz="3600" dirty="0"/>
          </a:p>
        </p:txBody>
      </p:sp>
      <p:sp>
        <p:nvSpPr>
          <p:cNvPr id="3" name="Content Placeholder 2"/>
          <p:cNvSpPr>
            <a:spLocks noGrp="1"/>
          </p:cNvSpPr>
          <p:nvPr>
            <p:ph sz="quarter" idx="1"/>
          </p:nvPr>
        </p:nvSpPr>
        <p:spPr/>
        <p:txBody>
          <a:bodyPr>
            <a:normAutofit/>
          </a:bodyPr>
          <a:lstStyle/>
          <a:p>
            <a:pPr algn="just"/>
            <a:r>
              <a:rPr lang="en-US" sz="1800" b="1" dirty="0" smtClean="0">
                <a:solidFill>
                  <a:schemeClr val="accent6">
                    <a:lumMod val="75000"/>
                  </a:schemeClr>
                </a:solidFill>
              </a:rPr>
              <a:t>When the Situation Is Ambiguous.</a:t>
            </a:r>
          </a:p>
          <a:p>
            <a:pPr algn="just">
              <a:buNone/>
            </a:pPr>
            <a:r>
              <a:rPr lang="en-US" sz="1800" b="1" dirty="0" smtClean="0"/>
              <a:t>	Ambiguity is the most crucial variable in determining whether people use each other as a source of information.</a:t>
            </a:r>
          </a:p>
          <a:p>
            <a:pPr algn="just"/>
            <a:r>
              <a:rPr lang="en-US" sz="1800" b="1" dirty="0" smtClean="0">
                <a:solidFill>
                  <a:schemeClr val="accent6">
                    <a:lumMod val="75000"/>
                  </a:schemeClr>
                </a:solidFill>
              </a:rPr>
              <a:t>When the Situation Is a Crisis.</a:t>
            </a:r>
          </a:p>
          <a:p>
            <a:pPr algn="just">
              <a:buNone/>
            </a:pPr>
            <a:r>
              <a:rPr lang="en-US" sz="1800" b="1" dirty="0" smtClean="0"/>
              <a:t>	Crisis situations leave us limited time to act, which may make us scared and panicky. If we turn to others who are also panicked for information, our own panic and irrationality may be intensified.</a:t>
            </a:r>
          </a:p>
          <a:p>
            <a:pPr algn="just"/>
            <a:r>
              <a:rPr lang="en-US" sz="1800" b="1" dirty="0" smtClean="0">
                <a:solidFill>
                  <a:schemeClr val="accent6">
                    <a:lumMod val="75000"/>
                  </a:schemeClr>
                </a:solidFill>
              </a:rPr>
              <a:t>When Other People Are Experts.</a:t>
            </a:r>
          </a:p>
          <a:p>
            <a:pPr algn="just">
              <a:buNone/>
            </a:pPr>
            <a:r>
              <a:rPr lang="en-US" sz="1800" b="1" dirty="0" smtClean="0"/>
              <a:t>	The more expertise or knowledge someone has, the more people will turn to them as a guide in an ambiguous situation. Unfortunately experts are not always reliable sources of information.</a:t>
            </a:r>
          </a:p>
          <a:p>
            <a:endParaRPr lang="en-US" dirty="0"/>
          </a:p>
        </p:txBody>
      </p:sp>
      <p:pic>
        <p:nvPicPr>
          <p:cNvPr id="25602" name="Picture 2" descr="http://www.thesocialworkplace.com/wp-content/uploads/2012/05/social_influence_awareness.png"/>
          <p:cNvPicPr>
            <a:picLocks noChangeAspect="1" noChangeArrowheads="1"/>
          </p:cNvPicPr>
          <p:nvPr/>
        </p:nvPicPr>
        <p:blipFill>
          <a:blip r:embed="rId2" cstate="print"/>
          <a:srcRect/>
          <a:stretch>
            <a:fillRect/>
          </a:stretch>
        </p:blipFill>
        <p:spPr bwMode="auto">
          <a:xfrm>
            <a:off x="3505200" y="5105400"/>
            <a:ext cx="2286000" cy="1600201"/>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Normative influence</a:t>
            </a:r>
            <a:endParaRPr lang="en-US" sz="3600" dirty="0"/>
          </a:p>
        </p:txBody>
      </p:sp>
      <p:sp>
        <p:nvSpPr>
          <p:cNvPr id="3" name="Content Placeholder 2"/>
          <p:cNvSpPr>
            <a:spLocks noGrp="1"/>
          </p:cNvSpPr>
          <p:nvPr>
            <p:ph sz="quarter" idx="1"/>
          </p:nvPr>
        </p:nvSpPr>
        <p:spPr/>
        <p:txBody>
          <a:bodyPr>
            <a:normAutofit/>
          </a:bodyPr>
          <a:lstStyle/>
          <a:p>
            <a:pPr algn="just"/>
            <a:r>
              <a:rPr lang="en-US" sz="1800" b="1" dirty="0" smtClean="0"/>
              <a:t>Normative social influence occurs when one conforms to be liked or accepted by the members of the group. </a:t>
            </a:r>
          </a:p>
          <a:p>
            <a:pPr algn="just"/>
            <a:r>
              <a:rPr lang="en-US" sz="1800" b="1" dirty="0" smtClean="0"/>
              <a:t>This need of social approval and acceptance is part of our state of humans. </a:t>
            </a:r>
          </a:p>
          <a:p>
            <a:pPr algn="just"/>
            <a:r>
              <a:rPr lang="en-US" sz="1800" b="1" dirty="0" smtClean="0"/>
              <a:t>In addition to this, we know that when people do not conform with their group and therefore are deviants, they are less liked and even punished by the group. </a:t>
            </a:r>
          </a:p>
          <a:p>
            <a:pPr algn="just"/>
            <a:r>
              <a:rPr lang="en-US" sz="1800" b="1" dirty="0" smtClean="0"/>
              <a:t>Normative influence usually results </a:t>
            </a:r>
            <a:r>
              <a:rPr lang="en-US" sz="1800" b="1" dirty="0" err="1" smtClean="0"/>
              <a:t>inpublic</a:t>
            </a:r>
            <a:r>
              <a:rPr lang="en-US" sz="1800" b="1" dirty="0" smtClean="0"/>
              <a:t> compliance, doing or saying something without believing in it.</a:t>
            </a:r>
            <a:endParaRPr lang="en-US" sz="1800" b="1" dirty="0"/>
          </a:p>
        </p:txBody>
      </p:sp>
      <p:pic>
        <p:nvPicPr>
          <p:cNvPr id="27650" name="Picture 2" descr="http://www.pauravshukla.com/wp-content/uploads/2011/02/group-shopping.jpg"/>
          <p:cNvPicPr>
            <a:picLocks noChangeAspect="1" noChangeArrowheads="1"/>
          </p:cNvPicPr>
          <p:nvPr/>
        </p:nvPicPr>
        <p:blipFill>
          <a:blip r:embed="rId2" cstate="print"/>
          <a:srcRect/>
          <a:stretch>
            <a:fillRect/>
          </a:stretch>
        </p:blipFill>
        <p:spPr bwMode="auto">
          <a:xfrm>
            <a:off x="6096000" y="4267200"/>
            <a:ext cx="2590800" cy="2404939"/>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image.slidesharecdn.com/3-conformity-obedience-1227605456942548-8/95/slide-8-728.jpg?1229148708"/>
          <p:cNvPicPr>
            <a:picLocks noChangeAspect="1" noChangeArrowheads="1"/>
          </p:cNvPicPr>
          <p:nvPr/>
        </p:nvPicPr>
        <p:blipFill>
          <a:blip r:embed="rId2" cstate="print"/>
          <a:srcRect b="7692"/>
          <a:stretch>
            <a:fillRect/>
          </a:stretch>
        </p:blipFill>
        <p:spPr bwMode="auto">
          <a:xfrm>
            <a:off x="1447800" y="1676400"/>
            <a:ext cx="6934200" cy="48006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Mindless conformity</a:t>
            </a:r>
            <a:endParaRPr lang="en-US" sz="3600" b="1" dirty="0"/>
          </a:p>
        </p:txBody>
      </p:sp>
      <p:sp>
        <p:nvSpPr>
          <p:cNvPr id="3" name="Content Placeholder 2"/>
          <p:cNvSpPr>
            <a:spLocks noGrp="1"/>
          </p:cNvSpPr>
          <p:nvPr>
            <p:ph sz="quarter" idx="1"/>
          </p:nvPr>
        </p:nvSpPr>
        <p:spPr/>
        <p:txBody>
          <a:bodyPr>
            <a:normAutofit/>
          </a:bodyPr>
          <a:lstStyle/>
          <a:p>
            <a:pPr algn="just">
              <a:buNone/>
            </a:pPr>
            <a:r>
              <a:rPr lang="en-US" sz="1800" b="1" dirty="0" smtClean="0"/>
              <a:t>	Using others as cues to behavior without thinking or dealing with the dilemma of perception/ thoughts and others’ perceptions and thoughts.</a:t>
            </a:r>
            <a:endParaRPr lang="en-US" sz="1800" b="1" dirty="0"/>
          </a:p>
        </p:txBody>
      </p:sp>
      <p:pic>
        <p:nvPicPr>
          <p:cNvPr id="38914" name="Picture 2" descr="http://m.c.lnkd.licdn.com/media-proxy/ext?w=465&amp;h=248&amp;f=c&amp;hash=ZD22NAQ2hHvv6n%2FKxAHlI55JZIQ%3D&amp;url=http%3A%2F%2Fgraphics8.nytimes.com%2Fimages%2F2013%2F01%2F13%2Ffashion%2F13THISLIFE%2F13THISLIFE-superJumbo.jpg"/>
          <p:cNvPicPr>
            <a:picLocks noChangeAspect="1" noChangeArrowheads="1"/>
          </p:cNvPicPr>
          <p:nvPr/>
        </p:nvPicPr>
        <p:blipFill>
          <a:blip r:embed="rId2" cstate="print"/>
          <a:srcRect/>
          <a:stretch>
            <a:fillRect/>
          </a:stretch>
        </p:blipFill>
        <p:spPr bwMode="auto">
          <a:xfrm>
            <a:off x="2133600" y="2895600"/>
            <a:ext cx="5000625" cy="26670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Sherif’s</a:t>
            </a:r>
            <a:r>
              <a:rPr lang="en-US" sz="3600" b="1" dirty="0" smtClean="0"/>
              <a:t> Study</a:t>
            </a:r>
            <a:endParaRPr lang="en-US" sz="3600" b="1" dirty="0"/>
          </a:p>
        </p:txBody>
      </p:sp>
      <p:sp>
        <p:nvSpPr>
          <p:cNvPr id="3" name="Content Placeholder 2"/>
          <p:cNvSpPr>
            <a:spLocks noGrp="1"/>
          </p:cNvSpPr>
          <p:nvPr>
            <p:ph sz="quarter" idx="1"/>
          </p:nvPr>
        </p:nvSpPr>
        <p:spPr/>
        <p:txBody>
          <a:bodyPr>
            <a:normAutofit/>
          </a:bodyPr>
          <a:lstStyle/>
          <a:p>
            <a:pPr algn="just"/>
            <a:r>
              <a:rPr lang="en-US" sz="1800" b="1" dirty="0" err="1" smtClean="0"/>
              <a:t>Sherif</a:t>
            </a:r>
            <a:r>
              <a:rPr lang="en-US" sz="1800" b="1" dirty="0" smtClean="0"/>
              <a:t> (1935) made use of the </a:t>
            </a:r>
            <a:r>
              <a:rPr lang="en-US" sz="1800" b="1" dirty="0" err="1" smtClean="0"/>
              <a:t>autokinetic</a:t>
            </a:r>
            <a:r>
              <a:rPr lang="en-US" sz="1800" b="1" dirty="0" smtClean="0"/>
              <a:t> effect to perform a classic conformity study. If you look at a stationary light in an otherwise dark room the light will appear to move, because your eyes have no other reference point. </a:t>
            </a:r>
          </a:p>
          <a:p>
            <a:pPr algn="just"/>
            <a:r>
              <a:rPr lang="en-US" sz="1800" b="1" dirty="0" err="1" smtClean="0"/>
              <a:t>Sherif</a:t>
            </a:r>
            <a:r>
              <a:rPr lang="en-US" sz="1800" b="1" dirty="0" smtClean="0"/>
              <a:t> found that a subject's reports of movement were highly influenced by other people's estimates.</a:t>
            </a:r>
            <a:endParaRPr lang="en-US" sz="1800" b="1" dirty="0"/>
          </a:p>
        </p:txBody>
      </p:sp>
      <p:pic>
        <p:nvPicPr>
          <p:cNvPr id="37890" name="Picture 2" descr="http://as-psychology.pbworks.com/f/1168365601/1951_asch1.jpg"/>
          <p:cNvPicPr>
            <a:picLocks noChangeAspect="1" noChangeArrowheads="1"/>
          </p:cNvPicPr>
          <p:nvPr/>
        </p:nvPicPr>
        <p:blipFill>
          <a:blip r:embed="rId2" cstate="print"/>
          <a:srcRect/>
          <a:stretch>
            <a:fillRect/>
          </a:stretch>
        </p:blipFill>
        <p:spPr bwMode="auto">
          <a:xfrm>
            <a:off x="5562600" y="3352800"/>
            <a:ext cx="2857500" cy="2190750"/>
          </a:xfrm>
          <a:prstGeom prst="rect">
            <a:avLst/>
          </a:prstGeom>
          <a:noFill/>
        </p:spPr>
      </p:pic>
      <p:pic>
        <p:nvPicPr>
          <p:cNvPr id="37892" name="Picture 4" descr="https://encrypted-tbn1.gstatic.com/images?q=tbn:ANd9GcTVilrl_yIydLEGHhdRwSjIr36a6yb1m2xLtXAbYyxSUjC7wUMs"/>
          <p:cNvPicPr>
            <a:picLocks noChangeAspect="1" noChangeArrowheads="1"/>
          </p:cNvPicPr>
          <p:nvPr/>
        </p:nvPicPr>
        <p:blipFill>
          <a:blip r:embed="rId3" cstate="print"/>
          <a:srcRect/>
          <a:stretch>
            <a:fillRect/>
          </a:stretch>
        </p:blipFill>
        <p:spPr bwMode="auto">
          <a:xfrm>
            <a:off x="1676400" y="3733800"/>
            <a:ext cx="3886200" cy="2937246"/>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Autokinetic</a:t>
            </a:r>
            <a:r>
              <a:rPr lang="en-US" sz="3600" b="1" dirty="0" smtClean="0"/>
              <a:t> Effect Study</a:t>
            </a:r>
            <a:endParaRPr lang="en-US" sz="3600" b="1" dirty="0"/>
          </a:p>
        </p:txBody>
      </p:sp>
      <p:grpSp>
        <p:nvGrpSpPr>
          <p:cNvPr id="4" name="Group 10"/>
          <p:cNvGrpSpPr>
            <a:grpSpLocks noGrp="1"/>
          </p:cNvGrpSpPr>
          <p:nvPr>
            <p:ph sz="quarter" idx="1"/>
          </p:nvPr>
        </p:nvGrpSpPr>
        <p:grpSpPr bwMode="auto">
          <a:xfrm>
            <a:off x="457200" y="1600200"/>
            <a:ext cx="5864975" cy="5181015"/>
            <a:chOff x="1061" y="247"/>
            <a:chExt cx="3729" cy="4204"/>
          </a:xfrm>
        </p:grpSpPr>
        <p:pic>
          <p:nvPicPr>
            <p:cNvPr id="5" name="Picture 6" descr="06_01"/>
            <p:cNvPicPr>
              <a:picLocks noChangeArrowheads="1"/>
            </p:cNvPicPr>
            <p:nvPr/>
          </p:nvPicPr>
          <p:blipFill>
            <a:blip r:embed="rId2" cstate="print"/>
            <a:srcRect t="2857"/>
            <a:stretch>
              <a:fillRect/>
            </a:stretch>
          </p:blipFill>
          <p:spPr bwMode="auto">
            <a:xfrm>
              <a:off x="1061" y="247"/>
              <a:ext cx="3729" cy="4204"/>
            </a:xfrm>
            <a:prstGeom prst="rect">
              <a:avLst/>
            </a:prstGeom>
            <a:noFill/>
          </p:spPr>
        </p:pic>
        <p:sp>
          <p:nvSpPr>
            <p:cNvPr id="6" name="Rectangle 9"/>
            <p:cNvSpPr>
              <a:spLocks noChangeArrowheads="1"/>
            </p:cNvSpPr>
            <p:nvPr/>
          </p:nvSpPr>
          <p:spPr bwMode="auto">
            <a:xfrm>
              <a:off x="1584" y="432"/>
              <a:ext cx="2592" cy="96"/>
            </a:xfrm>
            <a:prstGeom prst="rect">
              <a:avLst/>
            </a:prstGeom>
            <a:solidFill>
              <a:schemeClr val="bg1"/>
            </a:solidFill>
            <a:ln w="9525">
              <a:solidFill>
                <a:schemeClr val="bg1"/>
              </a:solidFill>
              <a:miter lim="800000"/>
              <a:headEnd/>
              <a:tailEnd/>
            </a:ln>
            <a:effectLst/>
          </p:spPr>
          <p:txBody>
            <a:bodyPr wrap="none" anchor="ctr"/>
            <a:lstStyle/>
            <a:p>
              <a:endParaRPr lang="en-US"/>
            </a:p>
          </p:txBody>
        </p:sp>
      </p:grpSp>
      <p:sp>
        <p:nvSpPr>
          <p:cNvPr id="7" name="Rectangle 6"/>
          <p:cNvSpPr/>
          <p:nvPr/>
        </p:nvSpPr>
        <p:spPr>
          <a:xfrm>
            <a:off x="6324600" y="3352800"/>
            <a:ext cx="2819400" cy="978729"/>
          </a:xfrm>
          <a:prstGeom prst="rect">
            <a:avLst/>
          </a:prstGeom>
        </p:spPr>
        <p:txBody>
          <a:bodyPr wrap="square">
            <a:spAutoFit/>
          </a:bodyPr>
          <a:lstStyle/>
          <a:p>
            <a:pPr marL="342900" indent="-342900" algn="ctr">
              <a:spcBef>
                <a:spcPct val="20000"/>
              </a:spcBef>
            </a:pPr>
            <a:r>
              <a:rPr lang="en-US" b="1" i="1" dirty="0" smtClean="0"/>
              <a:t>	Acceptance:</a:t>
            </a:r>
          </a:p>
          <a:p>
            <a:pPr marL="342900" indent="-342900">
              <a:spcBef>
                <a:spcPct val="20000"/>
              </a:spcBef>
            </a:pPr>
            <a:r>
              <a:rPr lang="en-US" b="1" dirty="0" smtClean="0"/>
              <a:t>	Publicly conformed and privately agreed</a:t>
            </a:r>
            <a:endParaRPr lang="en-US"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video 2.mp4">
            <a:hlinkClick r:id="" action="ppaction://media"/>
          </p:cNvPr>
          <p:cNvPicPr>
            <a:picLocks noGrp="1" noRot="1" noChangeAspect="1"/>
          </p:cNvPicPr>
          <p:nvPr>
            <p:ph sz="quarter" idx="1"/>
            <a:videoFile r:link="rId1"/>
          </p:nvPr>
        </p:nvPicPr>
        <p:blipFill>
          <a:blip r:embed="rId3" cstate="print"/>
          <a:stretch>
            <a:fillRect/>
          </a:stretch>
        </p:blipFill>
        <p:spPr>
          <a:xfrm>
            <a:off x="1752600" y="1828800"/>
            <a:ext cx="5375275" cy="4031456"/>
          </a:xfrm>
          <a:prstGeom prst="rect">
            <a:avLst/>
          </a:prstGeom>
        </p:spPr>
      </p:pic>
      <p:sp>
        <p:nvSpPr>
          <p:cNvPr id="5" name="Title 1"/>
          <p:cNvSpPr txBox="1">
            <a:spLocks/>
          </p:cNvSpPr>
          <p:nvPr/>
        </p:nvSpPr>
        <p:spPr>
          <a:xfrm>
            <a:off x="7315200" y="5410200"/>
            <a:ext cx="835152" cy="381000"/>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smtClean="0">
                <a:ln>
                  <a:noFill/>
                </a:ln>
                <a:solidFill>
                  <a:schemeClr val="tx1"/>
                </a:solidFill>
                <a:effectLst/>
                <a:uLnTx/>
                <a:uFillTx/>
                <a:latin typeface="+mj-lt"/>
                <a:ea typeface="+mj-ea"/>
                <a:cs typeface="+mj-cs"/>
              </a:rPr>
              <a:t>Video 2</a:t>
            </a:r>
            <a:endParaRPr kumimoji="0" lang="en-US" sz="14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ksa.roselleschools.org/UserFiles/Servers/Server_3154189/Image/Miss%20K%20Phillips/clip-art0020.jpeg"/>
          <p:cNvPicPr>
            <a:picLocks noChangeAspect="1" noChangeArrowheads="1"/>
          </p:cNvPicPr>
          <p:nvPr/>
        </p:nvPicPr>
        <p:blipFill>
          <a:blip r:embed="rId2" cstate="print"/>
          <a:srcRect/>
          <a:stretch>
            <a:fillRect/>
          </a:stretch>
        </p:blipFill>
        <p:spPr bwMode="auto">
          <a:xfrm>
            <a:off x="5562600" y="2743200"/>
            <a:ext cx="3581400" cy="3727381"/>
          </a:xfrm>
          <a:prstGeom prst="rect">
            <a:avLst/>
          </a:prstGeom>
          <a:noFill/>
        </p:spPr>
      </p:pic>
      <p:sp>
        <p:nvSpPr>
          <p:cNvPr id="68610" name="Rectangle 2"/>
          <p:cNvSpPr>
            <a:spLocks noGrp="1" noChangeArrowheads="1"/>
          </p:cNvSpPr>
          <p:nvPr>
            <p:ph type="title"/>
          </p:nvPr>
        </p:nvSpPr>
        <p:spPr>
          <a:xfrm>
            <a:off x="381000" y="304800"/>
            <a:ext cx="8458200" cy="685800"/>
          </a:xfrm>
        </p:spPr>
        <p:txBody>
          <a:bodyPr>
            <a:noAutofit/>
          </a:bodyPr>
          <a:lstStyle/>
          <a:p>
            <a:pPr algn="ctr"/>
            <a:r>
              <a:rPr lang="en-US" sz="3600" b="1" dirty="0"/>
              <a:t>Difference </a:t>
            </a:r>
            <a:r>
              <a:rPr lang="en-US" sz="3600" b="1" dirty="0" smtClean="0"/>
              <a:t>between</a:t>
            </a:r>
            <a:br>
              <a:rPr lang="en-US" sz="3600" b="1" dirty="0" smtClean="0"/>
            </a:br>
            <a:r>
              <a:rPr lang="en-US" sz="3600" b="1" dirty="0" smtClean="0"/>
              <a:t> </a:t>
            </a:r>
            <a:r>
              <a:rPr lang="en-US" sz="3600" b="1" dirty="0"/>
              <a:t>Asch &amp; </a:t>
            </a:r>
            <a:r>
              <a:rPr lang="en-US" sz="3600" b="1" dirty="0" err="1"/>
              <a:t>Sherif</a:t>
            </a:r>
            <a:r>
              <a:rPr lang="en-US" sz="3600" b="1" dirty="0"/>
              <a:t> studies</a:t>
            </a:r>
            <a:endParaRPr lang="en-GB" sz="3600" b="1" dirty="0"/>
          </a:p>
        </p:txBody>
      </p:sp>
      <p:sp>
        <p:nvSpPr>
          <p:cNvPr id="68611" name="Rectangle 3"/>
          <p:cNvSpPr>
            <a:spLocks noGrp="1" noChangeArrowheads="1"/>
          </p:cNvSpPr>
          <p:nvPr>
            <p:ph type="body" idx="1"/>
          </p:nvPr>
        </p:nvSpPr>
        <p:spPr>
          <a:xfrm>
            <a:off x="228600" y="1600200"/>
            <a:ext cx="5791200" cy="4495800"/>
          </a:xfrm>
        </p:spPr>
        <p:txBody>
          <a:bodyPr>
            <a:normAutofit/>
          </a:bodyPr>
          <a:lstStyle/>
          <a:p>
            <a:r>
              <a:rPr lang="en-US" sz="1800" b="1" dirty="0" err="1"/>
              <a:t>Sherif</a:t>
            </a:r>
            <a:r>
              <a:rPr lang="en-US" sz="1800" b="1" dirty="0"/>
              <a:t> (moving light)</a:t>
            </a:r>
          </a:p>
          <a:p>
            <a:pPr lvl="1"/>
            <a:r>
              <a:rPr lang="en-US" sz="1800" b="1" dirty="0"/>
              <a:t>Subject didn’t know wasn’t correct answer</a:t>
            </a:r>
          </a:p>
          <a:p>
            <a:pPr lvl="2"/>
            <a:r>
              <a:rPr lang="en-US" sz="1800" b="1" dirty="0"/>
              <a:t>Reasonable to consider other’s views</a:t>
            </a:r>
          </a:p>
          <a:p>
            <a:pPr lvl="2"/>
            <a:r>
              <a:rPr lang="en-US" sz="1800" b="1" dirty="0"/>
              <a:t>Participants later adopted social norms</a:t>
            </a:r>
          </a:p>
          <a:p>
            <a:pPr lvl="3"/>
            <a:r>
              <a:rPr lang="en-US" sz="1800" b="1" dirty="0"/>
              <a:t>Conformity leads to internalization</a:t>
            </a:r>
          </a:p>
          <a:p>
            <a:r>
              <a:rPr lang="en-US" sz="1800" b="1" dirty="0"/>
              <a:t>Asch (parallel lines)</a:t>
            </a:r>
          </a:p>
          <a:p>
            <a:pPr lvl="1"/>
            <a:r>
              <a:rPr lang="en-US" sz="1800" b="1" dirty="0"/>
              <a:t>Participants knew there was a correct answer</a:t>
            </a:r>
          </a:p>
          <a:p>
            <a:pPr lvl="2"/>
            <a:r>
              <a:rPr lang="en-US" sz="1800" b="1" dirty="0"/>
              <a:t>Conformity does not lead to internalization</a:t>
            </a:r>
          </a:p>
          <a:p>
            <a:pPr lvl="2"/>
            <a:endParaRPr lang="en-US" sz="1800"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Obedience</a:t>
            </a:r>
            <a:endParaRPr lang="en-US" sz="3600" dirty="0">
              <a:solidFill>
                <a:schemeClr val="accent6">
                  <a:lumMod val="75000"/>
                </a:schemeClr>
              </a:solidFill>
            </a:endParaRPr>
          </a:p>
        </p:txBody>
      </p:sp>
      <p:sp>
        <p:nvSpPr>
          <p:cNvPr id="3" name="Content Placeholder 2"/>
          <p:cNvSpPr>
            <a:spLocks noGrp="1"/>
          </p:cNvSpPr>
          <p:nvPr>
            <p:ph sz="quarter" idx="1"/>
          </p:nvPr>
        </p:nvSpPr>
        <p:spPr>
          <a:xfrm>
            <a:off x="457200" y="1371600"/>
            <a:ext cx="8153400" cy="1828800"/>
          </a:xfrm>
        </p:spPr>
        <p:txBody>
          <a:bodyPr/>
          <a:lstStyle/>
          <a:p>
            <a:endParaRPr lang="en-US" sz="2400" b="1" dirty="0" smtClean="0"/>
          </a:p>
          <a:p>
            <a:pPr algn="just">
              <a:buNone/>
            </a:pPr>
            <a:r>
              <a:rPr lang="en-US" dirty="0" smtClean="0"/>
              <a:t>	</a:t>
            </a:r>
            <a:r>
              <a:rPr lang="en-US" sz="1800" b="1" dirty="0" smtClean="0"/>
              <a:t>Act of compliance to someone or a group or institution with power over us. Although acts of compliance may be impermanent this does not mean they are trivial.</a:t>
            </a:r>
            <a:endParaRPr lang="en-US" sz="1800" b="1" dirty="0"/>
          </a:p>
        </p:txBody>
      </p:sp>
      <p:pic>
        <p:nvPicPr>
          <p:cNvPr id="28674" name="Picture 2" descr="http://www.beinglatino.us/wp-content/uploads/2012/03/discipline.jpeg"/>
          <p:cNvPicPr>
            <a:picLocks noChangeAspect="1" noChangeArrowheads="1"/>
          </p:cNvPicPr>
          <p:nvPr/>
        </p:nvPicPr>
        <p:blipFill>
          <a:blip r:embed="rId2" cstate="print"/>
          <a:srcRect/>
          <a:stretch>
            <a:fillRect/>
          </a:stretch>
        </p:blipFill>
        <p:spPr bwMode="auto">
          <a:xfrm>
            <a:off x="2438400" y="3048000"/>
            <a:ext cx="4495800" cy="2989708"/>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04800" y="152400"/>
            <a:ext cx="8001000" cy="1143000"/>
          </a:xfrm>
        </p:spPr>
        <p:txBody>
          <a:bodyPr>
            <a:noAutofit/>
          </a:bodyPr>
          <a:lstStyle/>
          <a:p>
            <a:r>
              <a:rPr lang="en-US" sz="3600" b="1" dirty="0"/>
              <a:t>Stanley </a:t>
            </a:r>
            <a:r>
              <a:rPr lang="en-US" sz="3600" b="1" dirty="0" err="1"/>
              <a:t>Milgram</a:t>
            </a:r>
            <a:r>
              <a:rPr lang="en-US" sz="3600" b="1" dirty="0"/>
              <a:t>: Obedience to Authority</a:t>
            </a:r>
          </a:p>
        </p:txBody>
      </p:sp>
      <p:sp>
        <p:nvSpPr>
          <p:cNvPr id="12291" name="Rectangle 3"/>
          <p:cNvSpPr>
            <a:spLocks noGrp="1" noChangeArrowheads="1"/>
          </p:cNvSpPr>
          <p:nvPr>
            <p:ph type="body" idx="1"/>
          </p:nvPr>
        </p:nvSpPr>
        <p:spPr>
          <a:xfrm>
            <a:off x="457200" y="1828800"/>
            <a:ext cx="7772400" cy="4343400"/>
          </a:xfrm>
        </p:spPr>
        <p:txBody>
          <a:bodyPr>
            <a:normAutofit/>
          </a:bodyPr>
          <a:lstStyle/>
          <a:p>
            <a:pPr algn="just"/>
            <a:r>
              <a:rPr lang="en-US" sz="1800" b="1" dirty="0" smtClean="0">
                <a:solidFill>
                  <a:schemeClr val="accent6">
                    <a:lumMod val="75000"/>
                  </a:schemeClr>
                </a:solidFill>
              </a:rPr>
              <a:t>Obedience </a:t>
            </a:r>
            <a:r>
              <a:rPr lang="en-US" sz="1800" b="1" dirty="0" smtClean="0"/>
              <a:t>is a form of social influence where an individual acts in response to a direct order from another individual, who is usually an authority figure. It is assumed that without such an order the person would not have acted in this way.</a:t>
            </a:r>
          </a:p>
          <a:p>
            <a:pPr algn="just"/>
            <a:endParaRPr lang="en-US" sz="1800" b="1" dirty="0" smtClean="0"/>
          </a:p>
          <a:p>
            <a:pPr algn="just"/>
            <a:r>
              <a:rPr lang="en-US" sz="1800" b="1" dirty="0" smtClean="0">
                <a:solidFill>
                  <a:schemeClr val="accent6">
                    <a:lumMod val="75000"/>
                  </a:schemeClr>
                </a:solidFill>
              </a:rPr>
              <a:t>Obedience</a:t>
            </a:r>
            <a:r>
              <a:rPr lang="en-US" sz="1800" b="1" dirty="0" smtClean="0"/>
              <a:t> occurs when you are told to do something (authority), whereas conformity happens through social pressure (the norms of the majority). Obedience involves a hierarchy of power / status. Therefore, the person giving the order has a higher status than the person receiving the order.</a:t>
            </a:r>
          </a:p>
        </p:txBody>
      </p:sp>
      <p:pic>
        <p:nvPicPr>
          <p:cNvPr id="4098" name="Picture 2" descr="http://3.bp.blogspot.com/_JkUxqT65S8E/TKalleCdv4I/AAAAAAAAAh8/86GDGwJBQxQ/s1600/HitlerYouth.jpg"/>
          <p:cNvPicPr>
            <a:picLocks noChangeAspect="1" noChangeArrowheads="1"/>
          </p:cNvPicPr>
          <p:nvPr/>
        </p:nvPicPr>
        <p:blipFill>
          <a:blip r:embed="rId2" cstate="print"/>
          <a:srcRect/>
          <a:stretch>
            <a:fillRect/>
          </a:stretch>
        </p:blipFill>
        <p:spPr bwMode="auto">
          <a:xfrm>
            <a:off x="4495800" y="4565904"/>
            <a:ext cx="3581400" cy="2292096"/>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Milgram’s</a:t>
            </a:r>
            <a:r>
              <a:rPr lang="en-US" b="1" dirty="0" smtClean="0"/>
              <a:t> Study</a:t>
            </a:r>
            <a:endParaRPr lang="en-US" dirty="0"/>
          </a:p>
        </p:txBody>
      </p:sp>
      <p:sp>
        <p:nvSpPr>
          <p:cNvPr id="3" name="Content Placeholder 2"/>
          <p:cNvSpPr>
            <a:spLocks noGrp="1"/>
          </p:cNvSpPr>
          <p:nvPr>
            <p:ph sz="quarter" idx="1"/>
          </p:nvPr>
        </p:nvSpPr>
        <p:spPr/>
        <p:txBody>
          <a:bodyPr>
            <a:normAutofit/>
          </a:bodyPr>
          <a:lstStyle/>
          <a:p>
            <a:pPr algn="just"/>
            <a:r>
              <a:rPr lang="en-US" sz="1800" b="1" dirty="0" smtClean="0"/>
              <a:t>He assigned each of the subjects to the role of teacher. Each subject was told that his task was to help another subject like himself learn a list of word pairs. </a:t>
            </a:r>
          </a:p>
          <a:p>
            <a:pPr algn="just"/>
            <a:r>
              <a:rPr lang="en-US" sz="1800" b="1" dirty="0" smtClean="0"/>
              <a:t>Each time the learner made a mistake, the teacher was to give the learner an electric shock by flipping a switch. </a:t>
            </a:r>
          </a:p>
          <a:p>
            <a:pPr algn="just"/>
            <a:r>
              <a:rPr lang="en-US" sz="1800" b="1" dirty="0" smtClean="0"/>
              <a:t>The teacher was told to increase the shock level each time the learner made a mistake, until a dangerous shock level was reached.</a:t>
            </a:r>
            <a:endParaRPr lang="en-US" sz="1800" b="1" dirty="0"/>
          </a:p>
        </p:txBody>
      </p:sp>
      <p:pic>
        <p:nvPicPr>
          <p:cNvPr id="2050" name="Picture 2" descr="http://blog.eternalvigilance.me/wp-content/uploads/2012/06/so-stanley.jpg"/>
          <p:cNvPicPr>
            <a:picLocks noChangeAspect="1" noChangeArrowheads="1"/>
          </p:cNvPicPr>
          <p:nvPr/>
        </p:nvPicPr>
        <p:blipFill>
          <a:blip r:embed="rId2" cstate="print"/>
          <a:srcRect/>
          <a:stretch>
            <a:fillRect/>
          </a:stretch>
        </p:blipFill>
        <p:spPr bwMode="auto">
          <a:xfrm>
            <a:off x="5486400" y="3810000"/>
            <a:ext cx="2743200" cy="2581835"/>
          </a:xfrm>
          <a:prstGeom prst="rect">
            <a:avLst/>
          </a:prstGeom>
          <a:noFill/>
        </p:spPr>
      </p:pic>
      <p:pic>
        <p:nvPicPr>
          <p:cNvPr id="2052" name="Picture 4" descr="http://blog.eternalvigilance.me/wp-content/uploads/2012/06/milgram-experiment2.jpg"/>
          <p:cNvPicPr>
            <a:picLocks noChangeAspect="1" noChangeArrowheads="1"/>
          </p:cNvPicPr>
          <p:nvPr/>
        </p:nvPicPr>
        <p:blipFill>
          <a:blip r:embed="rId3" cstate="print"/>
          <a:srcRect/>
          <a:stretch>
            <a:fillRect/>
          </a:stretch>
        </p:blipFill>
        <p:spPr bwMode="auto">
          <a:xfrm>
            <a:off x="2362200" y="4343400"/>
            <a:ext cx="2990850" cy="2143125"/>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914400" y="4419600"/>
            <a:ext cx="7315200" cy="1981200"/>
          </a:xfrm>
          <a:prstGeom prst="rect">
            <a:avLst/>
          </a:prstGeom>
        </p:spPr>
        <p:txBody>
          <a:bodyPr vert="horz">
            <a:normAutofit/>
          </a:bodyPr>
          <a:lstStyle/>
          <a:p>
            <a:pPr marL="320040" marR="0" lvl="0" indent="-320040" algn="l" defTabSz="914400" rtl="0" eaLnBrk="1" fontAlgn="auto" latinLnBrk="0" hangingPunct="1">
              <a:lnSpc>
                <a:spcPct val="70000"/>
              </a:lnSpc>
              <a:spcBef>
                <a:spcPts val="700"/>
              </a:spcBef>
              <a:spcAft>
                <a:spcPts val="0"/>
              </a:spcAft>
              <a:buClr>
                <a:schemeClr val="accent2"/>
              </a:buClr>
              <a:buSzPct val="60000"/>
              <a:buFont typeface="Wingdings"/>
              <a:buChar char=""/>
              <a:tabLst/>
              <a:defRPr/>
            </a:pPr>
            <a:endParaRPr kumimoji="0" lang="en-US" b="1" i="0" u="none" strike="noStrike" kern="1200" cap="none" spc="0" normalizeH="0" baseline="0" noProof="0" dirty="0" smtClean="0">
              <a:ln>
                <a:noFill/>
              </a:ln>
              <a:solidFill>
                <a:schemeClr val="tx1"/>
              </a:solidFill>
              <a:effectLst/>
              <a:uLnTx/>
              <a:uFillTx/>
              <a:latin typeface="+mn-lt"/>
              <a:ea typeface="+mn-ea"/>
              <a:cs typeface="+mn-cs"/>
            </a:endParaRPr>
          </a:p>
          <a:p>
            <a:pPr marL="320040" marR="0" lvl="0" indent="-320040" algn="just" defTabSz="914400" rtl="0" eaLnBrk="1" fontAlgn="auto" latinLnBrk="0" hangingPunct="1">
              <a:lnSpc>
                <a:spcPct val="100000"/>
              </a:lnSpc>
              <a:spcBef>
                <a:spcPts val="700"/>
              </a:spcBef>
              <a:spcAft>
                <a:spcPts val="0"/>
              </a:spcAft>
              <a:buClr>
                <a:schemeClr val="accent2"/>
              </a:buClr>
              <a:buSzPct val="60000"/>
              <a:tabLst/>
              <a:defRPr/>
            </a:pPr>
            <a:r>
              <a:rPr kumimoji="0" lang="en-US" b="1" i="0" u="none" strike="noStrike" kern="1200" cap="none" spc="0" normalizeH="0" baseline="0" noProof="0" dirty="0" smtClean="0">
                <a:ln>
                  <a:noFill/>
                </a:ln>
                <a:solidFill>
                  <a:schemeClr val="tx1"/>
                </a:solidFill>
                <a:effectLst/>
                <a:uLnTx/>
                <a:uFillTx/>
                <a:latin typeface="+mn-lt"/>
                <a:ea typeface="+mn-ea"/>
                <a:cs typeface="+mn-cs"/>
              </a:rPr>
              <a:t>	The social psychology of this century reveals a major lesson: </a:t>
            </a:r>
          </a:p>
          <a:p>
            <a:pPr marL="320040" marR="0" lvl="0" indent="-320040" algn="just" defTabSz="914400" rtl="0" eaLnBrk="1" fontAlgn="auto" latinLnBrk="0" hangingPunct="1">
              <a:lnSpc>
                <a:spcPct val="100000"/>
              </a:lnSpc>
              <a:spcBef>
                <a:spcPts val="700"/>
              </a:spcBef>
              <a:spcAft>
                <a:spcPts val="0"/>
              </a:spcAft>
              <a:buClr>
                <a:schemeClr val="accent2"/>
              </a:buClr>
              <a:buSzPct val="60000"/>
              <a:buFont typeface="Wingdings"/>
              <a:buChar char=""/>
              <a:tabLst/>
              <a:defRPr/>
            </a:pPr>
            <a:endParaRPr kumimoji="0" lang="en-US" b="1" i="0" u="none" strike="noStrike" kern="1200" cap="none" spc="0" normalizeH="0" baseline="0" noProof="0" dirty="0" smtClean="0">
              <a:ln>
                <a:noFill/>
              </a:ln>
              <a:solidFill>
                <a:schemeClr val="tx1"/>
              </a:solidFill>
              <a:effectLst/>
              <a:uLnTx/>
              <a:uFillTx/>
              <a:latin typeface="+mn-lt"/>
              <a:ea typeface="+mn-ea"/>
              <a:cs typeface="+mn-cs"/>
            </a:endParaRPr>
          </a:p>
          <a:p>
            <a:pPr marL="320040" marR="0" lvl="0" indent="-320040" algn="just" defTabSz="914400" rtl="0" eaLnBrk="1" fontAlgn="auto" latinLnBrk="0" hangingPunct="1">
              <a:lnSpc>
                <a:spcPct val="100000"/>
              </a:lnSpc>
              <a:spcBef>
                <a:spcPts val="700"/>
              </a:spcBef>
              <a:spcAft>
                <a:spcPts val="0"/>
              </a:spcAft>
              <a:buClr>
                <a:schemeClr val="accent2"/>
              </a:buClr>
              <a:buSzPct val="60000"/>
              <a:tabLst/>
              <a:defRPr/>
            </a:pPr>
            <a:r>
              <a:rPr lang="en-US" b="1" dirty="0" smtClean="0"/>
              <a:t>	</a:t>
            </a:r>
            <a:r>
              <a:rPr kumimoji="0" lang="en-US" b="1" i="0" u="none" strike="noStrike" kern="1200" cap="none" spc="0" normalizeH="0" baseline="0" noProof="0" dirty="0" smtClean="0">
                <a:ln>
                  <a:noFill/>
                </a:ln>
                <a:solidFill>
                  <a:schemeClr val="tx1"/>
                </a:solidFill>
                <a:effectLst/>
                <a:uLnTx/>
                <a:uFillTx/>
                <a:latin typeface="+mn-lt"/>
                <a:ea typeface="+mn-ea"/>
                <a:cs typeface="+mn-cs"/>
              </a:rPr>
              <a:t>Often it is not so much the kind of person a man is as the kind of situation in which he finds himself that determines how he will act.</a:t>
            </a:r>
            <a:endParaRPr kumimoji="0" lang="en-US" b="1" i="0" u="none" strike="noStrike" kern="1200" cap="none" spc="0" normalizeH="0" baseline="0" noProof="0" dirty="0">
              <a:ln>
                <a:noFill/>
              </a:ln>
              <a:solidFill>
                <a:schemeClr val="tx1"/>
              </a:solidFill>
              <a:effectLst/>
              <a:uLnTx/>
              <a:uFillTx/>
              <a:latin typeface="+mn-lt"/>
              <a:ea typeface="+mn-ea"/>
              <a:cs typeface="+mn-cs"/>
            </a:endParaRPr>
          </a:p>
        </p:txBody>
      </p:sp>
      <p:pic>
        <p:nvPicPr>
          <p:cNvPr id="55298" name="Picture 2"/>
          <p:cNvPicPr>
            <a:picLocks noChangeAspect="1" noChangeArrowheads="1"/>
          </p:cNvPicPr>
          <p:nvPr/>
        </p:nvPicPr>
        <p:blipFill>
          <a:blip r:embed="rId2" cstate="print"/>
          <a:srcRect/>
          <a:stretch>
            <a:fillRect/>
          </a:stretch>
        </p:blipFill>
        <p:spPr bwMode="auto">
          <a:xfrm>
            <a:off x="2133600" y="381000"/>
            <a:ext cx="5257800" cy="410157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video 3.mp4">
            <a:hlinkClick r:id="" action="ppaction://media"/>
          </p:cNvPr>
          <p:cNvPicPr>
            <a:picLocks noGrp="1" noRot="1" noChangeAspect="1"/>
          </p:cNvPicPr>
          <p:nvPr>
            <p:ph sz="quarter" idx="1"/>
            <a:videoFile r:link="rId1"/>
          </p:nvPr>
        </p:nvPicPr>
        <p:blipFill>
          <a:blip r:embed="rId3" cstate="print"/>
          <a:stretch>
            <a:fillRect/>
          </a:stretch>
        </p:blipFill>
        <p:spPr>
          <a:xfrm>
            <a:off x="1676400" y="1840706"/>
            <a:ext cx="5257800" cy="3943350"/>
          </a:xfrm>
          <a:prstGeom prst="rect">
            <a:avLst/>
          </a:prstGeom>
        </p:spPr>
      </p:pic>
      <p:sp>
        <p:nvSpPr>
          <p:cNvPr id="6" name="Title 1"/>
          <p:cNvSpPr txBox="1">
            <a:spLocks/>
          </p:cNvSpPr>
          <p:nvPr/>
        </p:nvSpPr>
        <p:spPr>
          <a:xfrm>
            <a:off x="6934200" y="5257800"/>
            <a:ext cx="835152" cy="381000"/>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smtClean="0">
                <a:ln>
                  <a:noFill/>
                </a:ln>
                <a:solidFill>
                  <a:schemeClr val="tx1"/>
                </a:solidFill>
                <a:effectLst/>
                <a:uLnTx/>
                <a:uFillTx/>
                <a:latin typeface="+mj-lt"/>
                <a:ea typeface="+mj-ea"/>
                <a:cs typeface="+mj-cs"/>
              </a:rPr>
              <a:t>Video 3</a:t>
            </a:r>
            <a:endParaRPr kumimoji="0" lang="en-US" sz="14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Factors cause people to carry obedience to extremes:</a:t>
            </a:r>
            <a:endParaRPr lang="en-US" sz="3600" dirty="0"/>
          </a:p>
        </p:txBody>
      </p:sp>
      <p:sp>
        <p:nvSpPr>
          <p:cNvPr id="3" name="Content Placeholder 2"/>
          <p:cNvSpPr>
            <a:spLocks noGrp="1"/>
          </p:cNvSpPr>
          <p:nvPr>
            <p:ph sz="quarter" idx="1"/>
          </p:nvPr>
        </p:nvSpPr>
        <p:spPr/>
        <p:txBody>
          <a:bodyPr>
            <a:normAutofit/>
          </a:bodyPr>
          <a:lstStyle/>
          <a:p>
            <a:pPr algn="just"/>
            <a:r>
              <a:rPr lang="en-US" sz="1800" b="1" dirty="0" smtClean="0"/>
              <a:t>People justify their behavior by assigning responsibility to the authority rather than themselves.</a:t>
            </a:r>
          </a:p>
          <a:p>
            <a:pPr algn="just"/>
            <a:r>
              <a:rPr lang="en-US" sz="1800" b="1" dirty="0" smtClean="0"/>
              <a:t>People define the behavior that’s expected of them as routine.</a:t>
            </a:r>
          </a:p>
          <a:p>
            <a:pPr algn="just"/>
            <a:r>
              <a:rPr lang="en-US" sz="1800" b="1" dirty="0" smtClean="0"/>
              <a:t>People don’t want to be rude or offend the authority.</a:t>
            </a:r>
          </a:p>
          <a:p>
            <a:pPr algn="just"/>
            <a:r>
              <a:rPr lang="en-US" sz="1800" b="1" dirty="0" smtClean="0"/>
              <a:t>People obey easy commands first and then feel compelled to obey more and more difficult commands. This process is called entrapment, and it illustrates the foot-in-the-door phenomenon.</a:t>
            </a:r>
          </a:p>
        </p:txBody>
      </p:sp>
      <p:pic>
        <p:nvPicPr>
          <p:cNvPr id="1026" name="Picture 2" descr="http://media.merchantcircle.com/22646205/christmas-puppy-2-clipart_full.gif"/>
          <p:cNvPicPr>
            <a:picLocks noChangeAspect="1" noChangeArrowheads="1"/>
          </p:cNvPicPr>
          <p:nvPr/>
        </p:nvPicPr>
        <p:blipFill>
          <a:blip r:embed="rId2" cstate="print"/>
          <a:srcRect/>
          <a:stretch>
            <a:fillRect/>
          </a:stretch>
        </p:blipFill>
        <p:spPr bwMode="auto">
          <a:xfrm>
            <a:off x="3352800" y="3962400"/>
            <a:ext cx="2514600" cy="268395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Zimbardo</a:t>
            </a:r>
            <a:r>
              <a:rPr lang="en-US" sz="3600" b="1" dirty="0" smtClean="0"/>
              <a:t> experiment</a:t>
            </a:r>
            <a:endParaRPr lang="en-US" sz="3600" dirty="0"/>
          </a:p>
        </p:txBody>
      </p:sp>
      <p:sp>
        <p:nvSpPr>
          <p:cNvPr id="3" name="Content Placeholder 2"/>
          <p:cNvSpPr>
            <a:spLocks noGrp="1"/>
          </p:cNvSpPr>
          <p:nvPr>
            <p:ph sz="quarter" idx="1"/>
          </p:nvPr>
        </p:nvSpPr>
        <p:spPr/>
        <p:txBody>
          <a:bodyPr>
            <a:normAutofit/>
          </a:bodyPr>
          <a:lstStyle/>
          <a:p>
            <a:pPr algn="just"/>
            <a:r>
              <a:rPr lang="en-US" sz="1800" b="1" dirty="0" smtClean="0">
                <a:solidFill>
                  <a:schemeClr val="accent6">
                    <a:lumMod val="75000"/>
                  </a:schemeClr>
                </a:solidFill>
              </a:rPr>
              <a:t>Study on obedience </a:t>
            </a:r>
            <a:r>
              <a:rPr lang="en-US" sz="1800" b="1" dirty="0" smtClean="0"/>
              <a:t>was conducted at Stanford University during the 1970s. </a:t>
            </a:r>
          </a:p>
          <a:p>
            <a:pPr algn="just"/>
            <a:r>
              <a:rPr lang="en-US" sz="1800" b="1" dirty="0" smtClean="0">
                <a:solidFill>
                  <a:schemeClr val="accent6">
                    <a:lumMod val="75000"/>
                  </a:schemeClr>
                </a:solidFill>
              </a:rPr>
              <a:t>Phillip </a:t>
            </a:r>
            <a:r>
              <a:rPr lang="en-US" sz="1800" b="1" dirty="0" err="1" smtClean="0">
                <a:solidFill>
                  <a:schemeClr val="accent6">
                    <a:lumMod val="75000"/>
                  </a:schemeClr>
                </a:solidFill>
              </a:rPr>
              <a:t>Zimbardo</a:t>
            </a:r>
            <a:r>
              <a:rPr lang="en-US" sz="1800" b="1" dirty="0" smtClean="0"/>
              <a:t> was the main psychologist responsible for the experiment. In the Stanford Prison Experiment, college age students were put into a pseudo prison environment in order to study the impacts of "social forces" on participants behavior. </a:t>
            </a:r>
          </a:p>
          <a:p>
            <a:pPr algn="just"/>
            <a:r>
              <a:rPr lang="en-US" sz="1800" b="1" dirty="0" smtClean="0">
                <a:solidFill>
                  <a:schemeClr val="accent6">
                    <a:lumMod val="75000"/>
                  </a:schemeClr>
                </a:solidFill>
              </a:rPr>
              <a:t>Unlike the </a:t>
            </a:r>
            <a:r>
              <a:rPr lang="en-US" sz="1800" b="1" dirty="0" err="1" smtClean="0">
                <a:solidFill>
                  <a:schemeClr val="accent6">
                    <a:lumMod val="75000"/>
                  </a:schemeClr>
                </a:solidFill>
              </a:rPr>
              <a:t>Milgram</a:t>
            </a:r>
            <a:r>
              <a:rPr lang="en-US" sz="1800" b="1" dirty="0" smtClean="0">
                <a:solidFill>
                  <a:schemeClr val="accent6">
                    <a:lumMod val="75000"/>
                  </a:schemeClr>
                </a:solidFill>
              </a:rPr>
              <a:t> study </a:t>
            </a:r>
            <a:r>
              <a:rPr lang="en-US" sz="1800" b="1" dirty="0" smtClean="0"/>
              <a:t>in which each participant underwent the same experimental conditions, here using random assignment half the participants were prison guards and the other half were prisoners.</a:t>
            </a:r>
          </a:p>
          <a:p>
            <a:pPr algn="just"/>
            <a:r>
              <a:rPr lang="en-US" sz="1800" b="1" dirty="0" smtClean="0"/>
              <a:t>The experimental setting was made to physically resemble a prison while simultaneously inducing </a:t>
            </a:r>
            <a:r>
              <a:rPr lang="en-US" sz="1800" b="1" dirty="0" smtClean="0">
                <a:solidFill>
                  <a:schemeClr val="accent6">
                    <a:lumMod val="75000"/>
                  </a:schemeClr>
                </a:solidFill>
              </a:rPr>
              <a:t>"a psychological state of imprisonment“.</a:t>
            </a:r>
            <a:endParaRPr lang="en-US" sz="1800" b="1"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Zimbardo</a:t>
            </a:r>
            <a:r>
              <a:rPr lang="en-US" sz="3600" b="1" dirty="0" smtClean="0"/>
              <a:t> experiment Conti..</a:t>
            </a:r>
            <a:endParaRPr lang="en-US" sz="3600" dirty="0"/>
          </a:p>
        </p:txBody>
      </p:sp>
      <p:sp>
        <p:nvSpPr>
          <p:cNvPr id="3" name="Content Placeholder 2"/>
          <p:cNvSpPr>
            <a:spLocks noGrp="1"/>
          </p:cNvSpPr>
          <p:nvPr>
            <p:ph sz="quarter" idx="1"/>
          </p:nvPr>
        </p:nvSpPr>
        <p:spPr/>
        <p:txBody>
          <a:bodyPr>
            <a:normAutofit/>
          </a:bodyPr>
          <a:lstStyle/>
          <a:p>
            <a:pPr algn="just"/>
            <a:r>
              <a:rPr lang="en-US" sz="1800" b="1" dirty="0" smtClean="0"/>
              <a:t>People will readily conform to the social roles they are expected to play, especially if the roles are as strongly stereotyped as those of the prison guards. </a:t>
            </a:r>
          </a:p>
          <a:p>
            <a:pPr algn="just"/>
            <a:r>
              <a:rPr lang="en-US" sz="1800" b="1" dirty="0" smtClean="0"/>
              <a:t>The “prison” environment was an important factor in creating the guards’ brutal behavior (none of the participants who acted as guards showed sadistic tendencies before the study). </a:t>
            </a:r>
          </a:p>
          <a:p>
            <a:pPr algn="just"/>
            <a:r>
              <a:rPr lang="en-US" sz="1800" b="1" dirty="0" smtClean="0"/>
              <a:t>Therefore, the roles that people play can shape their behavior and attitudes</a:t>
            </a:r>
            <a:endParaRPr lang="en-US" sz="1800" b="1" dirty="0"/>
          </a:p>
        </p:txBody>
      </p:sp>
      <p:pic>
        <p:nvPicPr>
          <p:cNvPr id="43010" name="Picture 2" descr="http://www.werkeninjustitieelkader.nl/CmsData/Foto's/philip-zimbardo.jpg"/>
          <p:cNvPicPr>
            <a:picLocks noChangeAspect="1" noChangeArrowheads="1"/>
          </p:cNvPicPr>
          <p:nvPr/>
        </p:nvPicPr>
        <p:blipFill>
          <a:blip r:embed="rId2" cstate="print"/>
          <a:srcRect/>
          <a:stretch>
            <a:fillRect/>
          </a:stretch>
        </p:blipFill>
        <p:spPr bwMode="auto">
          <a:xfrm>
            <a:off x="4876800" y="4267200"/>
            <a:ext cx="1905000" cy="2095501"/>
          </a:xfrm>
          <a:prstGeom prst="rect">
            <a:avLst/>
          </a:prstGeom>
          <a:noFill/>
        </p:spPr>
      </p:pic>
      <p:pic>
        <p:nvPicPr>
          <p:cNvPr id="43012" name="Picture 4" descr="http://www.uh.edu/engines/stanfordprisonexperiment.jpg"/>
          <p:cNvPicPr>
            <a:picLocks noChangeAspect="1" noChangeArrowheads="1"/>
          </p:cNvPicPr>
          <p:nvPr/>
        </p:nvPicPr>
        <p:blipFill>
          <a:blip r:embed="rId3" cstate="print"/>
          <a:srcRect b="4274"/>
          <a:stretch>
            <a:fillRect/>
          </a:stretch>
        </p:blipFill>
        <p:spPr bwMode="auto">
          <a:xfrm>
            <a:off x="2286000" y="3962400"/>
            <a:ext cx="2438400" cy="2731008"/>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Zimbardo</a:t>
            </a:r>
            <a:r>
              <a:rPr lang="en-US" sz="3600" b="1" dirty="0" smtClean="0"/>
              <a:t> experiment Conti..</a:t>
            </a:r>
            <a:endParaRPr lang="en-US" sz="3600" dirty="0"/>
          </a:p>
        </p:txBody>
      </p:sp>
      <p:pic>
        <p:nvPicPr>
          <p:cNvPr id="6" name="video 4.avi">
            <a:hlinkClick r:id="" action="ppaction://media"/>
          </p:cNvPr>
          <p:cNvPicPr>
            <a:picLocks noRot="1" noChangeAspect="1"/>
          </p:cNvPicPr>
          <p:nvPr>
            <a:videoFile r:link="rId1"/>
          </p:nvPr>
        </p:nvPicPr>
        <p:blipFill>
          <a:blip r:embed="rId3" cstate="print"/>
          <a:stretch>
            <a:fillRect/>
          </a:stretch>
        </p:blipFill>
        <p:spPr>
          <a:xfrm>
            <a:off x="1752600" y="1905000"/>
            <a:ext cx="5486400" cy="4114800"/>
          </a:xfrm>
          <a:prstGeom prst="rect">
            <a:avLst/>
          </a:prstGeom>
        </p:spPr>
      </p:pic>
      <p:sp>
        <p:nvSpPr>
          <p:cNvPr id="7" name="Title 1"/>
          <p:cNvSpPr txBox="1">
            <a:spLocks/>
          </p:cNvSpPr>
          <p:nvPr/>
        </p:nvSpPr>
        <p:spPr>
          <a:xfrm>
            <a:off x="7315200" y="5638800"/>
            <a:ext cx="835152" cy="381000"/>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smtClean="0">
                <a:ln>
                  <a:noFill/>
                </a:ln>
                <a:solidFill>
                  <a:schemeClr val="tx1"/>
                </a:solidFill>
                <a:effectLst/>
                <a:uLnTx/>
                <a:uFillTx/>
                <a:latin typeface="+mj-lt"/>
                <a:ea typeface="+mj-ea"/>
                <a:cs typeface="+mj-cs"/>
              </a:rPr>
              <a:t>Video 4</a:t>
            </a:r>
            <a:endParaRPr kumimoji="0" lang="en-US" sz="14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00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Conformity in the Workplace</a:t>
            </a:r>
            <a:endParaRPr lang="en-US" sz="3600" b="1" dirty="0"/>
          </a:p>
        </p:txBody>
      </p:sp>
      <p:sp>
        <p:nvSpPr>
          <p:cNvPr id="3" name="Content Placeholder 2"/>
          <p:cNvSpPr>
            <a:spLocks noGrp="1"/>
          </p:cNvSpPr>
          <p:nvPr>
            <p:ph sz="quarter" idx="1"/>
          </p:nvPr>
        </p:nvSpPr>
        <p:spPr/>
        <p:txBody>
          <a:bodyPr>
            <a:normAutofit/>
          </a:bodyPr>
          <a:lstStyle/>
          <a:p>
            <a:pPr algn="just"/>
            <a:r>
              <a:rPr lang="en-US" sz="1800" b="1" dirty="0" smtClean="0"/>
              <a:t>Conformity in the workplace refers to following workplace rules as well as adhering to traditional or socially expected methods of doing business and using familiar processes.</a:t>
            </a:r>
          </a:p>
          <a:p>
            <a:pPr algn="just"/>
            <a:endParaRPr lang="en-US" sz="1800" b="1" dirty="0" smtClean="0"/>
          </a:p>
          <a:p>
            <a:pPr algn="just"/>
            <a:endParaRPr lang="en-US" sz="1800" b="1" dirty="0" smtClean="0"/>
          </a:p>
          <a:p>
            <a:pPr algn="just"/>
            <a:r>
              <a:rPr lang="en-US" sz="1800" b="1" dirty="0" smtClean="0">
                <a:solidFill>
                  <a:schemeClr val="accent6">
                    <a:lumMod val="75000"/>
                  </a:schemeClr>
                </a:solidFill>
              </a:rPr>
              <a:t>Dress Code</a:t>
            </a:r>
          </a:p>
          <a:p>
            <a:pPr algn="just"/>
            <a:r>
              <a:rPr lang="en-US" sz="1800" b="1" dirty="0" smtClean="0">
                <a:solidFill>
                  <a:schemeClr val="accent6">
                    <a:lumMod val="75000"/>
                  </a:schemeClr>
                </a:solidFill>
              </a:rPr>
              <a:t>Regulations</a:t>
            </a:r>
          </a:p>
          <a:p>
            <a:pPr algn="just"/>
            <a:r>
              <a:rPr lang="en-US" sz="1800" b="1" dirty="0" smtClean="0">
                <a:solidFill>
                  <a:schemeClr val="accent6">
                    <a:lumMod val="75000"/>
                  </a:schemeClr>
                </a:solidFill>
              </a:rPr>
              <a:t>Employee Initiative</a:t>
            </a:r>
          </a:p>
          <a:p>
            <a:pPr algn="just"/>
            <a:r>
              <a:rPr lang="en-US" sz="1800" b="1" dirty="0" smtClean="0">
                <a:solidFill>
                  <a:schemeClr val="accent6">
                    <a:lumMod val="75000"/>
                  </a:schemeClr>
                </a:solidFill>
              </a:rPr>
              <a:t>Socially Expected Behavior</a:t>
            </a:r>
          </a:p>
          <a:p>
            <a:pPr algn="just"/>
            <a:endParaRPr lang="en-US" sz="1800" b="1" dirty="0" smtClean="0"/>
          </a:p>
          <a:p>
            <a:pPr algn="just"/>
            <a:endParaRPr lang="en-US" sz="1800" b="1" dirty="0" smtClean="0"/>
          </a:p>
          <a:p>
            <a:pPr algn="just"/>
            <a:endParaRPr lang="en-US" sz="1800" b="1" dirty="0"/>
          </a:p>
        </p:txBody>
      </p:sp>
      <p:pic>
        <p:nvPicPr>
          <p:cNvPr id="50178" name="Picture 2" descr="http://lifestrategiesincnm.com/yahoo_site_admin/assets/images/Workplace_image_jpeg.276191953_std.jpg"/>
          <p:cNvPicPr>
            <a:picLocks noChangeAspect="1" noChangeArrowheads="1"/>
          </p:cNvPicPr>
          <p:nvPr/>
        </p:nvPicPr>
        <p:blipFill>
          <a:blip r:embed="rId2" cstate="print"/>
          <a:srcRect/>
          <a:stretch>
            <a:fillRect/>
          </a:stretch>
        </p:blipFill>
        <p:spPr bwMode="auto">
          <a:xfrm>
            <a:off x="5257800" y="2514600"/>
            <a:ext cx="2857500" cy="3038476"/>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Non Conformity</a:t>
            </a:r>
            <a:endParaRPr lang="en-US" sz="3600" b="1" dirty="0"/>
          </a:p>
        </p:txBody>
      </p:sp>
      <p:sp>
        <p:nvSpPr>
          <p:cNvPr id="3" name="Content Placeholder 2"/>
          <p:cNvSpPr>
            <a:spLocks noGrp="1"/>
          </p:cNvSpPr>
          <p:nvPr>
            <p:ph sz="quarter" idx="1"/>
          </p:nvPr>
        </p:nvSpPr>
        <p:spPr/>
        <p:txBody>
          <a:bodyPr>
            <a:normAutofit/>
          </a:bodyPr>
          <a:lstStyle/>
          <a:p>
            <a:pPr algn="just"/>
            <a:r>
              <a:rPr lang="en-US" sz="1800" b="1" dirty="0" smtClean="0"/>
              <a:t>Not everyone conform to social pressure. Indeed, their are many factors that contribute to an individual's desire to remain independent of the group.</a:t>
            </a:r>
          </a:p>
          <a:p>
            <a:pPr algn="just"/>
            <a:endParaRPr lang="en-US" sz="1800" b="1" dirty="0" smtClean="0"/>
          </a:p>
          <a:p>
            <a:pPr algn="just"/>
            <a:r>
              <a:rPr lang="en-US" sz="1800" b="1" dirty="0" smtClean="0"/>
              <a:t>For example, </a:t>
            </a:r>
            <a:r>
              <a:rPr lang="en-US" sz="1800" b="1" dirty="0" smtClean="0">
                <a:solidFill>
                  <a:schemeClr val="accent6">
                    <a:lumMod val="75000"/>
                  </a:schemeClr>
                </a:solidFill>
              </a:rPr>
              <a:t>Smith and Bond (1998) </a:t>
            </a:r>
            <a:r>
              <a:rPr lang="en-US" sz="1800" b="1" dirty="0" smtClean="0"/>
              <a:t>discovered cultural differences in conformity between western and eastern countries. People from western cultures (such as America and the UK) are more likely to be individualistic and don't want to be seen as being the same as everyone else.</a:t>
            </a:r>
          </a:p>
        </p:txBody>
      </p:sp>
      <p:pic>
        <p:nvPicPr>
          <p:cNvPr id="51202" name="Picture 2" descr="http://4.bp.blogspot.com/-NoxuaM5qClU/T8q0RwYihsI/AAAAAAAAADM/lCupFW_xKWQ/s1600/non-conformity-win.png"/>
          <p:cNvPicPr>
            <a:picLocks noChangeAspect="1" noChangeArrowheads="1"/>
          </p:cNvPicPr>
          <p:nvPr/>
        </p:nvPicPr>
        <p:blipFill>
          <a:blip r:embed="rId2" cstate="print"/>
          <a:srcRect b="12223"/>
          <a:stretch>
            <a:fillRect/>
          </a:stretch>
        </p:blipFill>
        <p:spPr bwMode="auto">
          <a:xfrm>
            <a:off x="2590800" y="4364354"/>
            <a:ext cx="3886200" cy="2188846"/>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2133600"/>
            <a:ext cx="5791200" cy="1828800"/>
          </a:xfrm>
        </p:spPr>
        <p:txBody>
          <a:bodyPr>
            <a:normAutofit/>
          </a:bodyPr>
          <a:lstStyle/>
          <a:p>
            <a:r>
              <a:rPr lang="en-US" sz="7200" b="1" dirty="0" smtClean="0">
                <a:solidFill>
                  <a:schemeClr val="tx1">
                    <a:lumMod val="95000"/>
                    <a:lumOff val="5000"/>
                  </a:schemeClr>
                </a:solidFill>
                <a:latin typeface="Arial" pitchFamily="34" charset="0"/>
                <a:cs typeface="Arial" pitchFamily="34" charset="0"/>
              </a:rPr>
              <a:t>Thank You</a:t>
            </a:r>
            <a:endParaRPr lang="en-US" sz="7200" b="1" dirty="0">
              <a:solidFill>
                <a:schemeClr val="tx1">
                  <a:lumMod val="95000"/>
                  <a:lumOff val="5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416</TotalTime>
  <Words>937</Words>
  <Application>Microsoft Office PowerPoint</Application>
  <PresentationFormat>On-screen Show (4:3)</PresentationFormat>
  <Paragraphs>157</Paragraphs>
  <Slides>40</Slides>
  <Notes>1</Notes>
  <HiddenSlides>0</HiddenSlides>
  <MMClips>4</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Median</vt:lpstr>
      <vt:lpstr>Conformity</vt:lpstr>
      <vt:lpstr>What is Conformity?</vt:lpstr>
      <vt:lpstr>What is Conformity? Conti…</vt:lpstr>
      <vt:lpstr>What causes people to conform?</vt:lpstr>
      <vt:lpstr>Asch Experiment</vt:lpstr>
      <vt:lpstr>Video 1</vt:lpstr>
      <vt:lpstr>What Predicts Conformity?</vt:lpstr>
      <vt:lpstr>What Predicts Conformity? Conti…</vt:lpstr>
      <vt:lpstr>What Predicts Conformity? Conti…</vt:lpstr>
      <vt:lpstr>Forms of Conformity</vt:lpstr>
      <vt:lpstr>Compliance:</vt:lpstr>
      <vt:lpstr>Identification</vt:lpstr>
      <vt:lpstr>Internalization </vt:lpstr>
      <vt:lpstr>Example</vt:lpstr>
      <vt:lpstr>Ingratiational Conformity</vt:lpstr>
      <vt:lpstr>Types of Social Conformity</vt:lpstr>
      <vt:lpstr> Comparison of the three:</vt:lpstr>
      <vt:lpstr> Comparison of the three Conti…</vt:lpstr>
      <vt:lpstr>Informational influence</vt:lpstr>
      <vt:lpstr>Slide 20</vt:lpstr>
      <vt:lpstr>When Will People Conform to Informational Social Influence?</vt:lpstr>
      <vt:lpstr>Normative influence</vt:lpstr>
      <vt:lpstr>Slide 23</vt:lpstr>
      <vt:lpstr>Mindless conformity</vt:lpstr>
      <vt:lpstr>Sherif’s Study</vt:lpstr>
      <vt:lpstr>Autokinetic Effect Study</vt:lpstr>
      <vt:lpstr>Slide 27</vt:lpstr>
      <vt:lpstr>Difference between  Asch &amp; Sherif studies</vt:lpstr>
      <vt:lpstr>Obedience</vt:lpstr>
      <vt:lpstr>Stanley Milgram: Obedience to Authority</vt:lpstr>
      <vt:lpstr>Milgram’s Study</vt:lpstr>
      <vt:lpstr>Slide 32</vt:lpstr>
      <vt:lpstr>Slide 33</vt:lpstr>
      <vt:lpstr>Factors cause people to carry obedience to extremes:</vt:lpstr>
      <vt:lpstr>Zimbardo experiment</vt:lpstr>
      <vt:lpstr>Zimbardo experiment Conti..</vt:lpstr>
      <vt:lpstr>Zimbardo experiment Conti..</vt:lpstr>
      <vt:lpstr>Conformity in the Workplace</vt:lpstr>
      <vt:lpstr>Non Conformity</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Conformity</dc:title>
  <dc:creator>3D-GIT</dc:creator>
  <cp:lastModifiedBy>NTS</cp:lastModifiedBy>
  <cp:revision>202</cp:revision>
  <dcterms:created xsi:type="dcterms:W3CDTF">2013-04-01T08:56:24Z</dcterms:created>
  <dcterms:modified xsi:type="dcterms:W3CDTF">2013-04-08T08:25:34Z</dcterms:modified>
</cp:coreProperties>
</file>