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mp4" ContentType="video/unknown"/>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66" r:id="rId5"/>
    <p:sldId id="267" r:id="rId6"/>
    <p:sldId id="258" r:id="rId7"/>
    <p:sldId id="265" r:id="rId8"/>
    <p:sldId id="259" r:id="rId9"/>
    <p:sldId id="260" r:id="rId10"/>
    <p:sldId id="261" r:id="rId11"/>
    <p:sldId id="262" r:id="rId12"/>
    <p:sldId id="263" r:id="rId13"/>
    <p:sldId id="268" r:id="rId14"/>
    <p:sldId id="269" r:id="rId15"/>
    <p:sldId id="270" r:id="rId16"/>
    <p:sldId id="271" r:id="rId17"/>
    <p:sldId id="272" r:id="rId18"/>
    <p:sldId id="274" r:id="rId19"/>
    <p:sldId id="273" r:id="rId20"/>
    <p:sldId id="275" r:id="rId21"/>
    <p:sldId id="276" r:id="rId22"/>
    <p:sldId id="277" r:id="rId23"/>
    <p:sldId id="278" r:id="rId24"/>
    <p:sldId id="282" r:id="rId25"/>
    <p:sldId id="279" r:id="rId26"/>
    <p:sldId id="280" r:id="rId27"/>
    <p:sldId id="281" r:id="rId28"/>
    <p:sldId id="283" r:id="rId29"/>
    <p:sldId id="303" r:id="rId30"/>
    <p:sldId id="287" r:id="rId31"/>
    <p:sldId id="284" r:id="rId32"/>
    <p:sldId id="285" r:id="rId33"/>
    <p:sldId id="286" r:id="rId34"/>
    <p:sldId id="305" r:id="rId35"/>
    <p:sldId id="288" r:id="rId36"/>
    <p:sldId id="290" r:id="rId37"/>
    <p:sldId id="291" r:id="rId38"/>
    <p:sldId id="289" r:id="rId39"/>
    <p:sldId id="292" r:id="rId40"/>
    <p:sldId id="293" r:id="rId41"/>
    <p:sldId id="294" r:id="rId42"/>
    <p:sldId id="295" r:id="rId43"/>
    <p:sldId id="296" r:id="rId44"/>
    <p:sldId id="304" r:id="rId45"/>
    <p:sldId id="298" r:id="rId46"/>
    <p:sldId id="297" r:id="rId47"/>
    <p:sldId id="300" r:id="rId48"/>
    <p:sldId id="299" r:id="rId49"/>
    <p:sldId id="306" r:id="rId50"/>
    <p:sldId id="302" r:id="rId51"/>
    <p:sldId id="30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p:cViewPr varScale="1">
        <p:scale>
          <a:sx n="40" d="100"/>
          <a:sy n="40" d="100"/>
        </p:scale>
        <p:origin x="-1411"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A49A7F3-310F-44A3-BB60-5BA358DF0A89}"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49A7F3-310F-44A3-BB60-5BA358DF0A89}"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49A7F3-310F-44A3-BB60-5BA358DF0A89}"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A49A7F3-310F-44A3-BB60-5BA358DF0A89}" type="datetimeFigureOut">
              <a:rPr lang="en-US" smtClean="0"/>
              <a:pPr/>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49A7F3-310F-44A3-BB60-5BA358DF0A89}" type="datetimeFigureOut">
              <a:rPr lang="en-US" smtClean="0"/>
              <a:pPr/>
              <a:t>4/5/2013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49A7F3-310F-44A3-BB60-5BA358DF0A89}" type="datetimeFigureOut">
              <a:rPr lang="en-US" smtClean="0"/>
              <a:pPr/>
              <a:t>4/5/2013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49A7F3-310F-44A3-BB60-5BA358DF0A89}" type="datetimeFigureOut">
              <a:rPr lang="en-US" smtClean="0"/>
              <a:pPr/>
              <a:t>4/5/2013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9A7F3-310F-44A3-BB60-5BA358DF0A89}" type="datetimeFigureOut">
              <a:rPr lang="en-US" smtClean="0"/>
              <a:pPr/>
              <a:t>4/5/2013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A2C917-0984-4B68-B327-D3DC9852E6D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A49A7F3-310F-44A3-BB60-5BA358DF0A89}" type="datetimeFigureOut">
              <a:rPr lang="en-US" smtClean="0"/>
              <a:pPr/>
              <a:t>4/5/2013</a:t>
            </a:fld>
            <a:endParaRPr lang="en-US"/>
          </a:p>
        </p:txBody>
      </p:sp>
      <p:sp>
        <p:nvSpPr>
          <p:cNvPr id="9" name="Slide Number Placeholder 8"/>
          <p:cNvSpPr>
            <a:spLocks noGrp="1"/>
          </p:cNvSpPr>
          <p:nvPr>
            <p:ph type="sldNum" sz="quarter" idx="11"/>
          </p:nvPr>
        </p:nvSpPr>
        <p:spPr/>
        <p:txBody>
          <a:bodyPr/>
          <a:lstStyle/>
          <a:p>
            <a:fld id="{47A2C917-0984-4B68-B327-D3DC9852E6D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49A7F3-310F-44A3-BB60-5BA358DF0A89}"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49A7F3-310F-44A3-BB60-5BA358DF0A89}" type="datetimeFigureOut">
              <a:rPr lang="en-US" smtClean="0"/>
              <a:pPr/>
              <a:t>4/5/2013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A2C917-0984-4B68-B327-D3DC9852E6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47A2C917-0984-4B68-B327-D3DC9852E6D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A49A7F3-310F-44A3-BB60-5BA358DF0A89}" type="datetimeFigureOut">
              <a:rPr lang="en-US" smtClean="0"/>
              <a:pPr/>
              <a:t>4/5/2013</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microsoft.com/office/2007/relationships/media" Target="../media/media1.mp4"/><Relationship Id="rId2" Type="http://schemas.openxmlformats.org/officeDocument/2006/relationships/slideLayout" Target="../slideLayouts/slideLayout2.xml"/><Relationship Id="rId1" Type="http://schemas.openxmlformats.org/officeDocument/2006/relationships/video" Target="../media/media1.mp4"/><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media" Target="../media/media2.mp4"/><Relationship Id="rId2" Type="http://schemas.openxmlformats.org/officeDocument/2006/relationships/slideLayout" Target="../slideLayouts/slideLayout2.xml"/><Relationship Id="rId1" Type="http://schemas.openxmlformats.org/officeDocument/2006/relationships/video" Target="../media/media2.mp4"/><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media" Target="../media/media3.mp4"/><Relationship Id="rId2" Type="http://schemas.openxmlformats.org/officeDocument/2006/relationships/slideLayout" Target="../slideLayouts/slideLayout2.xml"/><Relationship Id="rId1" Type="http://schemas.openxmlformats.org/officeDocument/2006/relationships/video" Target="../media/media3.mp4"/><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media" Target="../media/media4.mp4"/><Relationship Id="rId2" Type="http://schemas.openxmlformats.org/officeDocument/2006/relationships/slideLayout" Target="../slideLayouts/slideLayout2.xml"/><Relationship Id="rId1" Type="http://schemas.openxmlformats.org/officeDocument/2006/relationships/video" Target="../media/media4.mp4"/><Relationship Id="rId4" Type="http://schemas.openxmlformats.org/officeDocument/2006/relationships/image" Target="../media/image44.png"/></Relationships>
</file>

<file path=ppt/slides/_rels/slide5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Personality Disorders</a:t>
            </a:r>
            <a:endParaRPr lang="en-US" dirty="0"/>
          </a:p>
        </p:txBody>
      </p:sp>
      <p:sp>
        <p:nvSpPr>
          <p:cNvPr id="3" name="Subtitle 2"/>
          <p:cNvSpPr>
            <a:spLocks noGrp="1"/>
          </p:cNvSpPr>
          <p:nvPr>
            <p:ph type="subTitle" idx="1"/>
          </p:nvPr>
        </p:nvSpPr>
        <p:spPr/>
        <p:txBody>
          <a:bodyPr/>
          <a:lstStyle/>
          <a:p>
            <a:r>
              <a:rPr lang="en-US" sz="2800" dirty="0">
                <a:solidFill>
                  <a:schemeClr val="accent6">
                    <a:lumMod val="50000"/>
                  </a:schemeClr>
                </a:solidFill>
              </a:rPr>
              <a:t>Presented by</a:t>
            </a:r>
          </a:p>
          <a:p>
            <a:r>
              <a:rPr lang="en-US" sz="2800" dirty="0">
                <a:solidFill>
                  <a:schemeClr val="accent6">
                    <a:lumMod val="50000"/>
                  </a:schemeClr>
                </a:solidFill>
              </a:rPr>
              <a:t>Clinical Psychologist Sadaf Sajjad</a:t>
            </a:r>
          </a:p>
          <a:p>
            <a:endParaRPr lang="en-US"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57800" y="152400"/>
            <a:ext cx="2895600" cy="35353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100936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Personality</a:t>
            </a:r>
            <a:endParaRPr lang="en-US" dirty="0"/>
          </a:p>
        </p:txBody>
      </p:sp>
      <p:sp>
        <p:nvSpPr>
          <p:cNvPr id="3" name="Content Placeholder 2"/>
          <p:cNvSpPr>
            <a:spLocks noGrp="1"/>
          </p:cNvSpPr>
          <p:nvPr>
            <p:ph idx="1"/>
          </p:nvPr>
        </p:nvSpPr>
        <p:spPr/>
        <p:txBody>
          <a:bodyPr>
            <a:normAutofit lnSpcReduction="10000"/>
          </a:bodyPr>
          <a:lstStyle/>
          <a:p>
            <a:pPr marL="114300" indent="0">
              <a:buNone/>
            </a:pPr>
            <a:r>
              <a:rPr lang="en-US" dirty="0"/>
              <a:t>Personality refers </a:t>
            </a:r>
            <a:r>
              <a:rPr lang="en-US" dirty="0" smtClean="0"/>
              <a:t>to,</a:t>
            </a:r>
          </a:p>
          <a:p>
            <a:pPr marL="114300" indent="0" algn="ctr">
              <a:buNone/>
            </a:pPr>
            <a:endParaRPr lang="en-US" b="1" dirty="0" smtClean="0"/>
          </a:p>
          <a:p>
            <a:pPr marL="114300" indent="0" algn="ctr">
              <a:buNone/>
            </a:pPr>
            <a:r>
              <a:rPr lang="en-US" b="1" dirty="0" smtClean="0"/>
              <a:t>“the </a:t>
            </a:r>
            <a:r>
              <a:rPr lang="en-US" b="1" dirty="0"/>
              <a:t>set of traits, behaviors, and </a:t>
            </a:r>
            <a:endParaRPr lang="en-US" b="1" dirty="0" smtClean="0"/>
          </a:p>
          <a:p>
            <a:pPr marL="114300" indent="0" algn="ctr">
              <a:buNone/>
            </a:pPr>
            <a:r>
              <a:rPr lang="en-US" b="1" dirty="0" smtClean="0"/>
              <a:t>patterns </a:t>
            </a:r>
            <a:r>
              <a:rPr lang="en-US" b="1" dirty="0"/>
              <a:t>that make up your own character and make you an </a:t>
            </a:r>
            <a:r>
              <a:rPr lang="en-US" b="1" dirty="0" smtClean="0"/>
              <a:t>individual”.</a:t>
            </a:r>
          </a:p>
          <a:p>
            <a:pPr marL="114300" indent="0">
              <a:buNone/>
            </a:pPr>
            <a:endParaRPr lang="en-US" sz="2000" dirty="0" smtClean="0"/>
          </a:p>
          <a:p>
            <a:pPr>
              <a:buFont typeface="Wingdings" pitchFamily="2" charset="2"/>
              <a:buChar char="q"/>
            </a:pPr>
            <a:r>
              <a:rPr lang="en-US" sz="2000" dirty="0" smtClean="0"/>
              <a:t>How </a:t>
            </a:r>
            <a:r>
              <a:rPr lang="en-US" sz="2000" dirty="0"/>
              <a:t>you perceive the world, your </a:t>
            </a:r>
            <a:endParaRPr lang="en-US" sz="2000" dirty="0" smtClean="0"/>
          </a:p>
          <a:p>
            <a:pPr marL="114300" indent="0">
              <a:buNone/>
            </a:pPr>
            <a:r>
              <a:rPr lang="en-US" sz="2000" dirty="0"/>
              <a:t> </a:t>
            </a:r>
            <a:r>
              <a:rPr lang="en-US" sz="2000" dirty="0" smtClean="0"/>
              <a:t>   attitudes</a:t>
            </a:r>
            <a:r>
              <a:rPr lang="en-US" sz="2000" dirty="0"/>
              <a:t>, thoughts, and feelings are </a:t>
            </a:r>
            <a:endParaRPr lang="en-US" sz="2000" dirty="0" smtClean="0"/>
          </a:p>
          <a:p>
            <a:pPr marL="114300" indent="0">
              <a:buNone/>
            </a:pPr>
            <a:r>
              <a:rPr lang="en-US" sz="2000" dirty="0"/>
              <a:t> </a:t>
            </a:r>
            <a:r>
              <a:rPr lang="en-US" sz="2000" dirty="0" smtClean="0"/>
              <a:t>   all </a:t>
            </a:r>
            <a:r>
              <a:rPr lang="en-US" sz="2000" dirty="0"/>
              <a:t>part of your personality. </a:t>
            </a:r>
            <a:endParaRPr lang="en-US" sz="2000" dirty="0" smtClean="0"/>
          </a:p>
          <a:p>
            <a:pPr>
              <a:buFont typeface="Wingdings" pitchFamily="2" charset="2"/>
              <a:buChar char="q"/>
            </a:pPr>
            <a:r>
              <a:rPr lang="en-US" sz="2000" dirty="0"/>
              <a:t>People with healthy personalities </a:t>
            </a:r>
            <a:r>
              <a:rPr lang="en-US" sz="2000" dirty="0" smtClean="0"/>
              <a:t>are</a:t>
            </a:r>
          </a:p>
          <a:p>
            <a:pPr marL="114300" indent="0">
              <a:buNone/>
            </a:pPr>
            <a:r>
              <a:rPr lang="en-US" sz="2000" dirty="0"/>
              <a:t> </a:t>
            </a:r>
            <a:r>
              <a:rPr lang="en-US" sz="2000" dirty="0" smtClean="0"/>
              <a:t>   </a:t>
            </a:r>
            <a:r>
              <a:rPr lang="en-US" sz="2000" dirty="0"/>
              <a:t>able to cope with normal stresses and </a:t>
            </a:r>
            <a:endParaRPr lang="en-US" sz="2000" dirty="0" smtClean="0"/>
          </a:p>
          <a:p>
            <a:pPr marL="114300" indent="0">
              <a:buNone/>
            </a:pPr>
            <a:r>
              <a:rPr lang="en-US" sz="2000" dirty="0"/>
              <a:t> </a:t>
            </a:r>
            <a:r>
              <a:rPr lang="en-US" sz="2000" dirty="0" smtClean="0"/>
              <a:t>   have </a:t>
            </a:r>
            <a:r>
              <a:rPr lang="en-US" sz="2000" dirty="0"/>
              <a:t>no trouble forming relationships </a:t>
            </a:r>
            <a:endParaRPr lang="en-US" sz="2000" dirty="0" smtClean="0"/>
          </a:p>
          <a:p>
            <a:pPr marL="114300" indent="0">
              <a:buNone/>
            </a:pPr>
            <a:r>
              <a:rPr lang="en-US" sz="2000" dirty="0"/>
              <a:t> </a:t>
            </a:r>
            <a:r>
              <a:rPr lang="en-US" sz="2000" dirty="0" smtClean="0"/>
              <a:t>   with </a:t>
            </a:r>
            <a:r>
              <a:rPr lang="en-US" sz="2000" dirty="0"/>
              <a:t>family, friends, and co-workers.</a:t>
            </a:r>
          </a:p>
          <a:p>
            <a:pPr>
              <a:buFont typeface="Wingdings" pitchFamily="2" charset="2"/>
              <a:buChar char="q"/>
            </a:pPr>
            <a:endParaRPr lang="en-US" sz="2000" dirty="0"/>
          </a:p>
          <a:p>
            <a:pPr marL="114300" indent="0">
              <a:buNone/>
            </a:pPr>
            <a:endParaRPr lang="en-US" b="1" dirty="0"/>
          </a:p>
          <a:p>
            <a:pPr marL="114300" indent="0">
              <a:buNone/>
            </a:pP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3200400"/>
            <a:ext cx="3243262" cy="34271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59399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0" y="1447800"/>
            <a:ext cx="2042341" cy="228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219200" y="4800600"/>
            <a:ext cx="6248400" cy="1384995"/>
          </a:xfrm>
          <a:prstGeom prst="rect">
            <a:avLst/>
          </a:prstGeom>
        </p:spPr>
        <p:txBody>
          <a:bodyPr wrap="square">
            <a:spAutoFit/>
          </a:bodyPr>
          <a:lstStyle/>
          <a:p>
            <a:pPr algn="ctr"/>
            <a:r>
              <a:rPr lang="en-US" sz="2800" dirty="0"/>
              <a:t>Psychological disorders characterized by inflexible and enduring behavior patterns that impair social functioning.</a:t>
            </a:r>
          </a:p>
        </p:txBody>
      </p:sp>
    </p:spTree>
    <p:extLst>
      <p:ext uri="{BB962C8B-B14F-4D97-AF65-F5344CB8AC3E}">
        <p14:creationId xmlns:p14="http://schemas.microsoft.com/office/powerpoint/2010/main" xmlns="" val="19855756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sp>
        <p:nvSpPr>
          <p:cNvPr id="3" name="Content Placeholder 2"/>
          <p:cNvSpPr>
            <a:spLocks noGrp="1"/>
          </p:cNvSpPr>
          <p:nvPr>
            <p:ph idx="1"/>
          </p:nvPr>
        </p:nvSpPr>
        <p:spPr/>
        <p:txBody>
          <a:bodyPr/>
          <a:lstStyle/>
          <a:p>
            <a:pPr marL="114300" indent="0" algn="ctr">
              <a:buNone/>
            </a:pPr>
            <a:r>
              <a:rPr lang="en-US" dirty="0" smtClean="0"/>
              <a:t>“</a:t>
            </a:r>
            <a:r>
              <a:rPr lang="en-US" sz="2800" dirty="0" smtClean="0"/>
              <a:t>Personality </a:t>
            </a:r>
            <a:r>
              <a:rPr lang="en-US" sz="2800" dirty="0"/>
              <a:t>Disorders are long-term, maladaptive patterns of perception, emotional regulation, anxiety, and impulse </a:t>
            </a:r>
            <a:r>
              <a:rPr lang="en-US" sz="2800" dirty="0" smtClean="0"/>
              <a:t>control”.</a:t>
            </a:r>
            <a:endParaRPr lang="en-US" sz="2800"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xmlns="" val="1453270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a:t>
            </a:r>
            <a:r>
              <a:rPr lang="en-US" dirty="0" smtClean="0"/>
              <a:t>Traits</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en-US" dirty="0"/>
              <a:t> </a:t>
            </a:r>
            <a:r>
              <a:rPr lang="en-US" sz="2800" dirty="0"/>
              <a:t>Enduring patterns of perceiving, relating to and thinking about the environment and oneself exhibited over a wide range of social and personal contexts. Stable across:</a:t>
            </a:r>
          </a:p>
          <a:p>
            <a:pPr marL="114300" indent="0">
              <a:buNone/>
            </a:pPr>
            <a:r>
              <a:rPr lang="en-US" sz="2800" dirty="0" smtClean="0"/>
              <a:t>    - Time</a:t>
            </a:r>
            <a:endParaRPr lang="en-US" sz="2800" dirty="0"/>
          </a:p>
          <a:p>
            <a:pPr marL="114300" indent="0">
              <a:buNone/>
            </a:pPr>
            <a:r>
              <a:rPr lang="en-US" sz="2800" dirty="0" smtClean="0"/>
              <a:t>    - Place</a:t>
            </a:r>
            <a:endParaRPr lang="en-US" sz="2800" dirty="0"/>
          </a:p>
          <a:p>
            <a:pPr marL="114300" indent="0">
              <a:buNone/>
            </a:pPr>
            <a:r>
              <a:rPr lang="en-US" sz="2800" dirty="0" smtClean="0"/>
              <a:t>    - Situation </a:t>
            </a:r>
            <a:endParaRPr lang="en-US" sz="2800" dirty="0"/>
          </a:p>
          <a:p>
            <a:pPr>
              <a:buFont typeface="Wingdings" pitchFamily="2" charset="2"/>
              <a:buChar char="q"/>
            </a:pPr>
            <a:r>
              <a:rPr lang="en-US" sz="2800" dirty="0"/>
              <a:t>Only disorders if maladaptive</a:t>
            </a:r>
          </a:p>
          <a:p>
            <a:pPr>
              <a:buFont typeface="Wingdings" pitchFamily="2" charset="2"/>
              <a:buChar char="q"/>
            </a:pPr>
            <a:endParaRPr lang="en-US" dirty="0"/>
          </a:p>
        </p:txBody>
      </p:sp>
    </p:spTree>
    <p:extLst>
      <p:ext uri="{BB962C8B-B14F-4D97-AF65-F5344CB8AC3E}">
        <p14:creationId xmlns:p14="http://schemas.microsoft.com/office/powerpoint/2010/main" xmlns="" val="2956085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sp>
        <p:nvSpPr>
          <p:cNvPr id="3" name="Content Placeholder 2"/>
          <p:cNvSpPr>
            <a:spLocks noGrp="1"/>
          </p:cNvSpPr>
          <p:nvPr>
            <p:ph idx="1"/>
          </p:nvPr>
        </p:nvSpPr>
        <p:spPr/>
        <p:txBody>
          <a:bodyPr/>
          <a:lstStyle/>
          <a:p>
            <a:pPr>
              <a:buFont typeface="Wingdings" pitchFamily="2" charset="2"/>
              <a:buChar char="q"/>
            </a:pPr>
            <a:r>
              <a:rPr lang="en-US" dirty="0"/>
              <a:t>Those who struggle with a personality </a:t>
            </a:r>
            <a:endParaRPr lang="en-US" dirty="0" smtClean="0"/>
          </a:p>
          <a:p>
            <a:pPr marL="114300" indent="0">
              <a:buNone/>
            </a:pPr>
            <a:r>
              <a:rPr lang="en-US" dirty="0"/>
              <a:t> </a:t>
            </a:r>
            <a:r>
              <a:rPr lang="en-US" dirty="0" smtClean="0"/>
              <a:t>   disorder </a:t>
            </a:r>
            <a:r>
              <a:rPr lang="en-US" dirty="0"/>
              <a:t>have great difficulty dealing </a:t>
            </a:r>
            <a:endParaRPr lang="en-US" dirty="0" smtClean="0"/>
          </a:p>
          <a:p>
            <a:pPr marL="114300" indent="0">
              <a:buNone/>
            </a:pPr>
            <a:r>
              <a:rPr lang="en-US" dirty="0"/>
              <a:t> </a:t>
            </a:r>
            <a:r>
              <a:rPr lang="en-US" dirty="0" smtClean="0"/>
              <a:t>   with </a:t>
            </a:r>
            <a:r>
              <a:rPr lang="en-US" dirty="0"/>
              <a:t>other people. </a:t>
            </a:r>
          </a:p>
          <a:p>
            <a:pPr>
              <a:buFont typeface="Wingdings" pitchFamily="2" charset="2"/>
              <a:buChar char="q"/>
            </a:pPr>
            <a:r>
              <a:rPr lang="en-US" dirty="0"/>
              <a:t>They tend to be inflexible, rigid, and </a:t>
            </a:r>
            <a:endParaRPr lang="en-US" dirty="0" smtClean="0"/>
          </a:p>
          <a:p>
            <a:pPr marL="114300" indent="0">
              <a:buNone/>
            </a:pPr>
            <a:r>
              <a:rPr lang="en-US" dirty="0"/>
              <a:t> </a:t>
            </a:r>
            <a:r>
              <a:rPr lang="en-US" dirty="0" smtClean="0"/>
              <a:t>   unable </a:t>
            </a:r>
            <a:r>
              <a:rPr lang="en-US" dirty="0"/>
              <a:t>to respond to the changes and </a:t>
            </a:r>
            <a:endParaRPr lang="en-US" dirty="0" smtClean="0"/>
          </a:p>
          <a:p>
            <a:pPr marL="114300" indent="0">
              <a:buNone/>
            </a:pPr>
            <a:r>
              <a:rPr lang="en-US" dirty="0"/>
              <a:t> </a:t>
            </a:r>
            <a:r>
              <a:rPr lang="en-US" dirty="0" smtClean="0"/>
              <a:t>   demands </a:t>
            </a:r>
            <a:r>
              <a:rPr lang="en-US" dirty="0"/>
              <a:t>of life. </a:t>
            </a:r>
          </a:p>
          <a:p>
            <a:pPr>
              <a:buFont typeface="Wingdings" pitchFamily="2" charset="2"/>
              <a:buChar char="q"/>
            </a:pPr>
            <a:r>
              <a:rPr lang="en-US" dirty="0"/>
              <a:t>Although they feel that their behavior </a:t>
            </a:r>
            <a:endParaRPr lang="en-US" dirty="0" smtClean="0"/>
          </a:p>
          <a:p>
            <a:pPr marL="114300" indent="0">
              <a:buNone/>
            </a:pPr>
            <a:r>
              <a:rPr lang="en-US" dirty="0"/>
              <a:t> </a:t>
            </a:r>
            <a:r>
              <a:rPr lang="en-US" dirty="0" smtClean="0"/>
              <a:t>   patterns </a:t>
            </a:r>
            <a:r>
              <a:rPr lang="en-US" dirty="0"/>
              <a:t>are “normal” or “right,” </a:t>
            </a:r>
            <a:endParaRPr lang="en-US" dirty="0" smtClean="0"/>
          </a:p>
          <a:p>
            <a:pPr marL="114300" indent="0">
              <a:buNone/>
            </a:pPr>
            <a:r>
              <a:rPr lang="en-US" dirty="0"/>
              <a:t> </a:t>
            </a:r>
            <a:r>
              <a:rPr lang="en-US" dirty="0" smtClean="0"/>
              <a:t>   people </a:t>
            </a:r>
            <a:r>
              <a:rPr lang="en-US" dirty="0"/>
              <a:t>with personality disorders tend </a:t>
            </a:r>
            <a:endParaRPr lang="en-US" dirty="0" smtClean="0"/>
          </a:p>
          <a:p>
            <a:pPr marL="114300" indent="0">
              <a:buNone/>
            </a:pPr>
            <a:r>
              <a:rPr lang="en-US" dirty="0"/>
              <a:t> </a:t>
            </a:r>
            <a:r>
              <a:rPr lang="en-US" dirty="0" smtClean="0"/>
              <a:t>   to </a:t>
            </a:r>
            <a:r>
              <a:rPr lang="en-US" dirty="0"/>
              <a:t>have a narrow view of the world and </a:t>
            </a:r>
            <a:endParaRPr lang="en-US" dirty="0" smtClean="0"/>
          </a:p>
          <a:p>
            <a:pPr marL="114300" indent="0">
              <a:buNone/>
            </a:pPr>
            <a:r>
              <a:rPr lang="en-US" dirty="0"/>
              <a:t> </a:t>
            </a:r>
            <a:r>
              <a:rPr lang="en-US" dirty="0" smtClean="0"/>
              <a:t>   find </a:t>
            </a:r>
            <a:r>
              <a:rPr lang="en-US" dirty="0"/>
              <a:t>it difficult to participate in social activities.</a:t>
            </a:r>
          </a:p>
          <a:p>
            <a:pPr>
              <a:buFont typeface="Wingdings" pitchFamily="2" charset="2"/>
              <a:buChar char="q"/>
            </a:pP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20232" y="1828800"/>
            <a:ext cx="2779940"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62692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en-US" dirty="0"/>
              <a:t> </a:t>
            </a:r>
            <a:r>
              <a:rPr lang="en-US" sz="2800" dirty="0"/>
              <a:t>Personality disorder- when personality traits are rigid and self-defeating, they may interfere with functioning and even lead to </a:t>
            </a:r>
            <a:endParaRPr lang="en-US" sz="2800" dirty="0" smtClean="0"/>
          </a:p>
          <a:p>
            <a:pPr marL="114300" indent="0">
              <a:buNone/>
            </a:pPr>
            <a:r>
              <a:rPr lang="en-US" sz="2800" dirty="0"/>
              <a:t> </a:t>
            </a:r>
            <a:r>
              <a:rPr lang="en-US" sz="2800" dirty="0" smtClean="0"/>
              <a:t>  psychiatric symptoms.</a:t>
            </a:r>
            <a:endParaRPr lang="en-US" sz="2800" dirty="0"/>
          </a:p>
          <a:p>
            <a:pPr>
              <a:buFont typeface="Wingdings" pitchFamily="2" charset="2"/>
              <a:buChar char="q"/>
            </a:pPr>
            <a:r>
              <a:rPr lang="en-US" sz="2800" dirty="0"/>
              <a:t>cause more or less suffering of </a:t>
            </a:r>
            <a:endParaRPr lang="en-US" sz="2800" dirty="0" smtClean="0"/>
          </a:p>
          <a:p>
            <a:pPr marL="114300" indent="0">
              <a:buNone/>
            </a:pPr>
            <a:r>
              <a:rPr lang="en-US" sz="2800" dirty="0"/>
              <a:t> </a:t>
            </a:r>
            <a:r>
              <a:rPr lang="en-US" sz="2800" dirty="0" smtClean="0"/>
              <a:t>   patient </a:t>
            </a:r>
            <a:r>
              <a:rPr lang="en-US" sz="2800" dirty="0"/>
              <a:t>or other persons or </a:t>
            </a:r>
            <a:r>
              <a:rPr lang="en-US" sz="2800" dirty="0" smtClean="0"/>
              <a:t>both</a:t>
            </a:r>
          </a:p>
          <a:p>
            <a:pPr marL="114300" indent="0">
              <a:buNone/>
            </a:pPr>
            <a:r>
              <a:rPr lang="en-US" sz="2800" dirty="0"/>
              <a:t> </a:t>
            </a:r>
            <a:r>
              <a:rPr lang="en-US" sz="2800" dirty="0" smtClean="0"/>
              <a:t>  </a:t>
            </a:r>
            <a:r>
              <a:rPr lang="en-US" sz="2800" dirty="0"/>
              <a:t>and lead to social </a:t>
            </a:r>
            <a:r>
              <a:rPr lang="en-US" sz="2800" dirty="0" smtClean="0"/>
              <a:t>maladaptation</a:t>
            </a:r>
          </a:p>
          <a:p>
            <a:pPr marL="114300" indent="0">
              <a:buNone/>
            </a:pPr>
            <a:r>
              <a:rPr lang="en-US" sz="2800" dirty="0"/>
              <a:t> </a:t>
            </a:r>
            <a:r>
              <a:rPr lang="en-US" sz="2800" dirty="0" smtClean="0"/>
              <a:t>  </a:t>
            </a:r>
            <a:r>
              <a:rPr lang="en-US" sz="2800" dirty="0"/>
              <a:t>(relations, family, work</a:t>
            </a:r>
            <a:r>
              <a:rPr lang="en-US" sz="2800" dirty="0" smtClean="0"/>
              <a:t>...).</a:t>
            </a:r>
            <a:endParaRPr lang="en-US" sz="2800" dirty="0"/>
          </a:p>
          <a:p>
            <a:pPr>
              <a:buFont typeface="Wingdings" pitchFamily="2" charset="2"/>
              <a:buChar char="q"/>
            </a:pPr>
            <a:r>
              <a:rPr lang="en-US" sz="2800" dirty="0"/>
              <a:t>such personality seems to be disbalanced, </a:t>
            </a:r>
            <a:r>
              <a:rPr lang="en-US" sz="2800" dirty="0" smtClean="0"/>
              <a:t>  without </a:t>
            </a:r>
            <a:r>
              <a:rPr lang="en-US" sz="2800" dirty="0"/>
              <a:t>harmonical coordination of </a:t>
            </a:r>
            <a:r>
              <a:rPr lang="en-US" sz="2800" dirty="0" smtClean="0"/>
              <a:t>behavior.</a:t>
            </a:r>
            <a:endParaRPr lang="en-US" sz="2800" dirty="0"/>
          </a:p>
          <a:p>
            <a:pPr>
              <a:buFont typeface="Wingdings" pitchFamily="2" charset="2"/>
              <a:buChar char="q"/>
            </a:pPr>
            <a:endParaRPr lang="en-US"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715000" y="2514600"/>
            <a:ext cx="2408464" cy="22479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49018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2800" dirty="0"/>
              <a:t>Various inflexible maladaptive behavior patterns/traits that may impair functioning and relationships</a:t>
            </a:r>
          </a:p>
          <a:p>
            <a:pPr>
              <a:buFont typeface="Wingdings" pitchFamily="2" charset="2"/>
              <a:buChar char="q"/>
            </a:pPr>
            <a:r>
              <a:rPr lang="en-US" sz="2800" dirty="0"/>
              <a:t>Usually remains in touch with reality</a:t>
            </a:r>
          </a:p>
          <a:p>
            <a:pPr>
              <a:buFont typeface="Wingdings" pitchFamily="2" charset="2"/>
              <a:buChar char="q"/>
            </a:pPr>
            <a:r>
              <a:rPr lang="en-US" sz="2800" dirty="0"/>
              <a:t>Lacks insight into behaviors</a:t>
            </a:r>
          </a:p>
          <a:p>
            <a:pPr>
              <a:buFont typeface="Wingdings" pitchFamily="2" charset="2"/>
              <a:buChar char="q"/>
            </a:pPr>
            <a:r>
              <a:rPr lang="en-US" sz="2800" dirty="0"/>
              <a:t>Stress </a:t>
            </a:r>
            <a:r>
              <a:rPr lang="en-US" sz="2800" dirty="0" smtClean="0"/>
              <a:t>worsens </a:t>
            </a:r>
            <a:r>
              <a:rPr lang="en-US" sz="2800" dirty="0"/>
              <a:t>manifestations</a:t>
            </a:r>
          </a:p>
          <a:p>
            <a:pPr>
              <a:buFont typeface="Wingdings" pitchFamily="2" charset="2"/>
              <a:buChar char="q"/>
            </a:pPr>
            <a:r>
              <a:rPr lang="en-US" sz="2800" dirty="0"/>
              <a:t>Severe cases may deteriorate </a:t>
            </a:r>
            <a:endParaRPr lang="en-US" sz="2800" dirty="0" smtClean="0"/>
          </a:p>
          <a:p>
            <a:pPr marL="114300" indent="0">
              <a:buNone/>
            </a:pPr>
            <a:r>
              <a:rPr lang="en-US" sz="2800" dirty="0"/>
              <a:t> </a:t>
            </a:r>
            <a:r>
              <a:rPr lang="en-US" sz="2800" dirty="0" smtClean="0"/>
              <a:t>  into </a:t>
            </a:r>
            <a:r>
              <a:rPr lang="en-US" sz="2800" dirty="0"/>
              <a:t>psychotic state</a:t>
            </a:r>
          </a:p>
          <a:p>
            <a:endParaRPr lang="en-US" sz="28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562600" y="4038600"/>
            <a:ext cx="2857500" cy="2667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036845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a:t>
            </a:r>
          </a:p>
        </p:txBody>
      </p:sp>
      <p:sp>
        <p:nvSpPr>
          <p:cNvPr id="3" name="Content Placeholder 2"/>
          <p:cNvSpPr>
            <a:spLocks noGrp="1"/>
          </p:cNvSpPr>
          <p:nvPr>
            <p:ph idx="1"/>
          </p:nvPr>
        </p:nvSpPr>
        <p:spPr/>
        <p:txBody>
          <a:bodyPr/>
          <a:lstStyle/>
          <a:p>
            <a:pPr>
              <a:buFont typeface="Wingdings" pitchFamily="2" charset="2"/>
              <a:buChar char="q"/>
            </a:pPr>
            <a:r>
              <a:rPr lang="en-US" dirty="0" smtClean="0"/>
              <a:t> </a:t>
            </a:r>
            <a:r>
              <a:rPr lang="en-US" sz="2400" dirty="0" smtClean="0"/>
              <a:t>An </a:t>
            </a:r>
            <a:r>
              <a:rPr lang="en-US" sz="2400" dirty="0"/>
              <a:t>enduring pattern of inflexible and </a:t>
            </a:r>
            <a:r>
              <a:rPr lang="en-US" sz="2400" dirty="0" smtClean="0"/>
              <a:t>maladaptive</a:t>
            </a:r>
          </a:p>
          <a:p>
            <a:pPr marL="114300" indent="0">
              <a:buNone/>
            </a:pPr>
            <a:r>
              <a:rPr lang="en-US" sz="2400" dirty="0" smtClean="0"/>
              <a:t>thinking</a:t>
            </a:r>
            <a:r>
              <a:rPr lang="en-US" sz="2400" dirty="0"/>
              <a:t>, feeling, and acting that cause significant</a:t>
            </a:r>
          </a:p>
          <a:p>
            <a:pPr marL="114300" indent="0">
              <a:buNone/>
            </a:pPr>
            <a:r>
              <a:rPr lang="en-US" sz="2400" dirty="0" smtClean="0"/>
              <a:t>subjective </a:t>
            </a:r>
            <a:r>
              <a:rPr lang="en-US" sz="2400" dirty="0"/>
              <a:t>distress and/or impairment in social </a:t>
            </a:r>
            <a:r>
              <a:rPr lang="en-US" sz="2400" dirty="0" smtClean="0"/>
              <a:t>or  occupational </a:t>
            </a:r>
            <a:r>
              <a:rPr lang="en-US" sz="2400" dirty="0"/>
              <a:t>functioning.</a:t>
            </a:r>
          </a:p>
          <a:p>
            <a:pPr>
              <a:buFont typeface="Wingdings" pitchFamily="2" charset="2"/>
              <a:buChar char="q"/>
            </a:pPr>
            <a:r>
              <a:rPr lang="en-US" sz="2400" dirty="0"/>
              <a:t> </a:t>
            </a:r>
            <a:r>
              <a:rPr lang="en-US" sz="2400" dirty="0" smtClean="0"/>
              <a:t>Contrasted </a:t>
            </a:r>
            <a:r>
              <a:rPr lang="en-US" sz="2400" dirty="0"/>
              <a:t>with personality traits: pattern of</a:t>
            </a:r>
          </a:p>
          <a:p>
            <a:pPr marL="114300" indent="0">
              <a:buNone/>
            </a:pPr>
            <a:r>
              <a:rPr lang="en-US" sz="2400" dirty="0"/>
              <a:t>experiencing and interacting with environment and</a:t>
            </a:r>
          </a:p>
          <a:p>
            <a:pPr marL="114300" indent="0">
              <a:buNone/>
            </a:pPr>
            <a:r>
              <a:rPr lang="en-US" sz="2400" dirty="0"/>
              <a:t>other </a:t>
            </a:r>
            <a:r>
              <a:rPr lang="en-US" sz="2400" dirty="0" smtClean="0"/>
              <a:t>people.</a:t>
            </a:r>
            <a:endParaRPr lang="en-US" sz="2400" dirty="0"/>
          </a:p>
          <a:p>
            <a:pPr>
              <a:buFont typeface="Wingdings" pitchFamily="2" charset="2"/>
              <a:buChar char="q"/>
            </a:pPr>
            <a:r>
              <a:rPr lang="en-US" sz="2400" dirty="0"/>
              <a:t> B</a:t>
            </a:r>
            <a:r>
              <a:rPr lang="en-US" sz="2400" dirty="0" smtClean="0"/>
              <a:t>oundary </a:t>
            </a:r>
            <a:r>
              <a:rPr lang="en-US" sz="2400" dirty="0"/>
              <a:t>is inherently </a:t>
            </a:r>
            <a:r>
              <a:rPr lang="en-US" sz="2400" dirty="0" smtClean="0"/>
              <a:t>blurry.</a:t>
            </a:r>
            <a:endParaRPr lang="en-US" sz="2400" dirty="0"/>
          </a:p>
        </p:txBody>
      </p:sp>
    </p:spTree>
    <p:extLst>
      <p:ext uri="{BB962C8B-B14F-4D97-AF65-F5344CB8AC3E}">
        <p14:creationId xmlns:p14="http://schemas.microsoft.com/office/powerpoint/2010/main" xmlns="" val="2390697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Disorder vs. </a:t>
            </a:r>
            <a:r>
              <a:rPr lang="en-US" dirty="0" smtClean="0"/>
              <a:t>Trait</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en-US" dirty="0"/>
              <a:t> Conscientiousness and scrupulosity in small doses</a:t>
            </a:r>
          </a:p>
          <a:p>
            <a:pPr marL="114300" indent="0">
              <a:buNone/>
            </a:pPr>
            <a:r>
              <a:rPr lang="en-US" dirty="0" smtClean="0"/>
              <a:t>      is </a:t>
            </a:r>
            <a:r>
              <a:rPr lang="en-US" dirty="0"/>
              <a:t>advantageous (trait</a:t>
            </a:r>
            <a:r>
              <a:rPr lang="en-US" dirty="0" smtClean="0"/>
              <a:t>).</a:t>
            </a:r>
            <a:endParaRPr lang="en-US" dirty="0"/>
          </a:p>
          <a:p>
            <a:pPr>
              <a:buFont typeface="Wingdings" pitchFamily="2" charset="2"/>
              <a:buChar char="q"/>
            </a:pPr>
            <a:r>
              <a:rPr lang="en-US" dirty="0"/>
              <a:t> </a:t>
            </a:r>
            <a:r>
              <a:rPr lang="en-US" dirty="0" smtClean="0"/>
              <a:t> In </a:t>
            </a:r>
            <a:r>
              <a:rPr lang="en-US" dirty="0"/>
              <a:t>the extreme, leads to paralyzing over </a:t>
            </a:r>
            <a:r>
              <a:rPr lang="en-US" dirty="0" smtClean="0"/>
              <a:t>attention.</a:t>
            </a:r>
            <a:endParaRPr lang="en-US" dirty="0"/>
          </a:p>
          <a:p>
            <a:pPr marL="114300" indent="0">
              <a:buNone/>
            </a:pPr>
            <a:r>
              <a:rPr lang="en-US" dirty="0" smtClean="0"/>
              <a:t>      to </a:t>
            </a:r>
            <a:r>
              <a:rPr lang="en-US" dirty="0"/>
              <a:t>detail with interferes with finishing tasks</a:t>
            </a:r>
          </a:p>
          <a:p>
            <a:pPr marL="114300" indent="0">
              <a:buNone/>
            </a:pPr>
            <a:r>
              <a:rPr lang="en-US" dirty="0" smtClean="0"/>
              <a:t>      (</a:t>
            </a:r>
            <a:r>
              <a:rPr lang="en-US" dirty="0"/>
              <a:t>disorder</a:t>
            </a:r>
            <a:r>
              <a:rPr lang="en-US" dirty="0" smtClean="0"/>
              <a:t>).</a:t>
            </a:r>
            <a:endParaRPr lang="en-US" dirty="0"/>
          </a:p>
          <a:p>
            <a:pPr>
              <a:buFont typeface="Wingdings" pitchFamily="2" charset="2"/>
              <a:buChar char="q"/>
            </a:pPr>
            <a:r>
              <a:rPr lang="en-US" dirty="0"/>
              <a:t> </a:t>
            </a:r>
            <a:r>
              <a:rPr lang="en-US" dirty="0" smtClean="0"/>
              <a:t> Some </a:t>
            </a:r>
            <a:r>
              <a:rPr lang="en-US" dirty="0"/>
              <a:t>traits are maladaptive at either extreme:</a:t>
            </a:r>
          </a:p>
          <a:p>
            <a:pPr marL="114300" indent="0">
              <a:buNone/>
            </a:pPr>
            <a:r>
              <a:rPr lang="en-US" dirty="0"/>
              <a:t> </a:t>
            </a:r>
            <a:r>
              <a:rPr lang="en-US" dirty="0" smtClean="0"/>
              <a:t>    - Too </a:t>
            </a:r>
            <a:r>
              <a:rPr lang="en-US" dirty="0"/>
              <a:t>little trust: paranoid</a:t>
            </a:r>
          </a:p>
          <a:p>
            <a:pPr marL="114300" indent="0">
              <a:buNone/>
            </a:pPr>
            <a:r>
              <a:rPr lang="en-US" dirty="0"/>
              <a:t> </a:t>
            </a:r>
            <a:r>
              <a:rPr lang="en-US" dirty="0" smtClean="0"/>
              <a:t>    - Too </a:t>
            </a:r>
            <a:r>
              <a:rPr lang="en-US" dirty="0"/>
              <a:t>much trust: gullibility leading </a:t>
            </a:r>
            <a:endParaRPr lang="en-US" dirty="0" smtClean="0"/>
          </a:p>
          <a:p>
            <a:pPr marL="114300" indent="0">
              <a:buNone/>
            </a:pPr>
            <a:r>
              <a:rPr lang="en-US" dirty="0"/>
              <a:t> </a:t>
            </a:r>
            <a:r>
              <a:rPr lang="en-US" dirty="0" smtClean="0"/>
              <a:t>       to</a:t>
            </a:r>
          </a:p>
          <a:p>
            <a:pPr marL="114300" indent="0">
              <a:buNone/>
            </a:pPr>
            <a:r>
              <a:rPr lang="en-US" dirty="0"/>
              <a:t> </a:t>
            </a:r>
            <a:r>
              <a:rPr lang="en-US" dirty="0" smtClean="0"/>
              <a:t>       </a:t>
            </a:r>
            <a:r>
              <a:rPr lang="en-US" dirty="0"/>
              <a:t>being taken</a:t>
            </a:r>
          </a:p>
          <a:p>
            <a:pPr marL="114300" indent="0">
              <a:buNone/>
            </a:pPr>
            <a:r>
              <a:rPr lang="en-US" dirty="0" smtClean="0"/>
              <a:t>        advantage </a:t>
            </a: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05400" y="4114800"/>
            <a:ext cx="2924175"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94372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Personality Disorders: Facts and Statistics </a:t>
            </a:r>
          </a:p>
        </p:txBody>
      </p:sp>
      <p:sp>
        <p:nvSpPr>
          <p:cNvPr id="3" name="Content Placeholder 2"/>
          <p:cNvSpPr>
            <a:spLocks noGrp="1"/>
          </p:cNvSpPr>
          <p:nvPr>
            <p:ph idx="1"/>
          </p:nvPr>
        </p:nvSpPr>
        <p:spPr/>
        <p:txBody>
          <a:bodyPr/>
          <a:lstStyle/>
          <a:p>
            <a:pPr>
              <a:buFont typeface="Wingdings" pitchFamily="2" charset="2"/>
              <a:buChar char="q"/>
            </a:pPr>
            <a:r>
              <a:rPr lang="en-US" dirty="0"/>
              <a:t> </a:t>
            </a:r>
            <a:r>
              <a:rPr lang="en-US" sz="2800" dirty="0"/>
              <a:t>Prevalence of Personality Disorders</a:t>
            </a:r>
          </a:p>
          <a:p>
            <a:pPr marL="114300" indent="0">
              <a:buNone/>
            </a:pPr>
            <a:r>
              <a:rPr lang="en-US" sz="2800" dirty="0" smtClean="0"/>
              <a:t>     - About </a:t>
            </a:r>
            <a:r>
              <a:rPr lang="en-US" sz="2800" dirty="0"/>
              <a:t>10% of the general population</a:t>
            </a:r>
          </a:p>
          <a:p>
            <a:pPr marL="114300" indent="0">
              <a:buNone/>
            </a:pPr>
            <a:r>
              <a:rPr lang="en-US" sz="2800" dirty="0" smtClean="0"/>
              <a:t>     - Rates </a:t>
            </a:r>
            <a:r>
              <a:rPr lang="en-US" sz="2800" dirty="0"/>
              <a:t>are higher in inpatient and outpatient settings</a:t>
            </a:r>
          </a:p>
          <a:p>
            <a:pPr>
              <a:buFont typeface="Wingdings" pitchFamily="2" charset="2"/>
              <a:buChar char="q"/>
            </a:pPr>
            <a:r>
              <a:rPr lang="en-US" sz="2800" dirty="0" smtClean="0"/>
              <a:t> Origins </a:t>
            </a:r>
            <a:r>
              <a:rPr lang="en-US" sz="2800" dirty="0"/>
              <a:t>and Course of Personality Disorders</a:t>
            </a:r>
          </a:p>
          <a:p>
            <a:pPr marL="114300" indent="0">
              <a:buNone/>
            </a:pPr>
            <a:r>
              <a:rPr lang="en-US" sz="2800" dirty="0" smtClean="0"/>
              <a:t>     - Thought </a:t>
            </a:r>
            <a:r>
              <a:rPr lang="en-US" sz="2800" dirty="0"/>
              <a:t>to begin in childhood</a:t>
            </a:r>
          </a:p>
          <a:p>
            <a:pPr marL="114300" indent="0">
              <a:buNone/>
            </a:pPr>
            <a:r>
              <a:rPr lang="en-US" sz="2800" dirty="0" smtClean="0"/>
              <a:t>     - Run </a:t>
            </a:r>
            <a:r>
              <a:rPr lang="en-US" sz="2800" dirty="0"/>
              <a:t>a chronic course</a:t>
            </a:r>
          </a:p>
          <a:p>
            <a:pPr marL="114300" indent="0">
              <a:buNone/>
            </a:pPr>
            <a:r>
              <a:rPr lang="en-US" sz="2800" dirty="0" smtClean="0"/>
              <a:t>     - Comorbidity </a:t>
            </a:r>
            <a:r>
              <a:rPr lang="en-US" sz="2800" dirty="0"/>
              <a:t>rates are high </a:t>
            </a:r>
          </a:p>
          <a:p>
            <a:pPr>
              <a:buFont typeface="Wingdings" pitchFamily="2" charset="2"/>
              <a:buChar char="q"/>
            </a:pPr>
            <a:endParaRPr lang="en-US" sz="28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86400" y="4572000"/>
            <a:ext cx="2571750" cy="1914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4510079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Personality Disorders</a:t>
            </a:r>
            <a:endParaRPr lang="en-US" dirty="0"/>
          </a:p>
        </p:txBody>
      </p:sp>
      <p:sp>
        <p:nvSpPr>
          <p:cNvPr id="3" name="Content Placeholder 2"/>
          <p:cNvSpPr>
            <a:spLocks noGrp="1"/>
          </p:cNvSpPr>
          <p:nvPr>
            <p:ph idx="1"/>
          </p:nvPr>
        </p:nvSpPr>
        <p:spPr/>
        <p:txBody>
          <a:bodyPr/>
          <a:lstStyle/>
          <a:p>
            <a:pPr>
              <a:buFont typeface="Wingdings" pitchFamily="2" charset="2"/>
              <a:buChar char="q"/>
            </a:pPr>
            <a:r>
              <a:rPr lang="en-US" dirty="0"/>
              <a:t> Paranoid personality </a:t>
            </a:r>
            <a:r>
              <a:rPr lang="en-US" dirty="0" smtClean="0"/>
              <a:t>Disorder</a:t>
            </a:r>
          </a:p>
          <a:p>
            <a:pPr>
              <a:buFont typeface="Wingdings" pitchFamily="2" charset="2"/>
              <a:buChar char="q"/>
            </a:pPr>
            <a:r>
              <a:rPr lang="en-US" dirty="0"/>
              <a:t> Antisocial Personality </a:t>
            </a:r>
            <a:r>
              <a:rPr lang="en-US" dirty="0" smtClean="0"/>
              <a:t>Disorder</a:t>
            </a:r>
          </a:p>
          <a:p>
            <a:pPr>
              <a:buFont typeface="Wingdings" pitchFamily="2" charset="2"/>
              <a:buChar char="q"/>
            </a:pPr>
            <a:r>
              <a:rPr lang="en-US" dirty="0"/>
              <a:t> Borderline Personality </a:t>
            </a:r>
            <a:r>
              <a:rPr lang="en-US" dirty="0" smtClean="0"/>
              <a:t>Disorder</a:t>
            </a:r>
          </a:p>
          <a:p>
            <a:pPr>
              <a:buFont typeface="Wingdings" pitchFamily="2" charset="2"/>
              <a:buChar char="q"/>
            </a:pPr>
            <a:r>
              <a:rPr lang="en-US" dirty="0"/>
              <a:t> Histrionic Personality Disorder</a:t>
            </a:r>
            <a:endParaRPr lang="en-US" dirty="0" smtClean="0"/>
          </a:p>
          <a:p>
            <a:pPr>
              <a:buFont typeface="Wingdings" pitchFamily="2" charset="2"/>
              <a:buChar char="q"/>
            </a:pPr>
            <a:r>
              <a:rPr lang="en-US" dirty="0"/>
              <a:t> Narcissistic Personality </a:t>
            </a:r>
            <a:r>
              <a:rPr lang="en-US" dirty="0" smtClean="0"/>
              <a:t>Disorder</a:t>
            </a:r>
          </a:p>
          <a:p>
            <a:pPr>
              <a:buFont typeface="Wingdings" pitchFamily="2" charset="2"/>
              <a:buChar char="q"/>
            </a:pPr>
            <a:r>
              <a:rPr lang="en-US" dirty="0"/>
              <a:t> Schizoid Personality </a:t>
            </a:r>
            <a:r>
              <a:rPr lang="en-US" dirty="0" smtClean="0"/>
              <a:t>Disorder</a:t>
            </a:r>
          </a:p>
          <a:p>
            <a:pPr>
              <a:buFont typeface="Wingdings" pitchFamily="2" charset="2"/>
              <a:buChar char="q"/>
            </a:pPr>
            <a:r>
              <a:rPr lang="en-US" dirty="0"/>
              <a:t> Schizotypal Personality </a:t>
            </a:r>
            <a:r>
              <a:rPr lang="en-US" dirty="0" smtClean="0"/>
              <a:t>Disorder</a:t>
            </a:r>
          </a:p>
          <a:p>
            <a:pPr>
              <a:buFont typeface="Wingdings" pitchFamily="2" charset="2"/>
              <a:buChar char="q"/>
            </a:pPr>
            <a:r>
              <a:rPr lang="en-US" dirty="0"/>
              <a:t> Avoidant personality disorder </a:t>
            </a:r>
            <a:endParaRPr lang="en-US" dirty="0" smtClean="0"/>
          </a:p>
          <a:p>
            <a:pPr>
              <a:buFont typeface="Wingdings" pitchFamily="2" charset="2"/>
              <a:buChar char="q"/>
            </a:pPr>
            <a:r>
              <a:rPr lang="en-US" dirty="0"/>
              <a:t> Dependent personality disorder </a:t>
            </a:r>
            <a:endParaRPr lang="en-US" dirty="0" smtClean="0"/>
          </a:p>
          <a:p>
            <a:pPr>
              <a:buFont typeface="Wingdings" pitchFamily="2" charset="2"/>
              <a:buChar char="q"/>
            </a:pPr>
            <a:r>
              <a:rPr lang="en-US" dirty="0"/>
              <a:t> Obsessive Compulsive Personality Disorder</a:t>
            </a:r>
          </a:p>
        </p:txBody>
      </p:sp>
    </p:spTree>
    <p:extLst>
      <p:ext uri="{BB962C8B-B14F-4D97-AF65-F5344CB8AC3E}">
        <p14:creationId xmlns:p14="http://schemas.microsoft.com/office/powerpoint/2010/main" xmlns="" val="1147717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Personality Disorders</a:t>
            </a:r>
          </a:p>
        </p:txBody>
      </p:sp>
      <p:sp>
        <p:nvSpPr>
          <p:cNvPr id="3" name="Content Placeholder 2"/>
          <p:cNvSpPr>
            <a:spLocks noGrp="1"/>
          </p:cNvSpPr>
          <p:nvPr>
            <p:ph idx="1"/>
          </p:nvPr>
        </p:nvSpPr>
        <p:spPr/>
        <p:txBody>
          <a:bodyPr/>
          <a:lstStyle/>
          <a:p>
            <a:pPr>
              <a:buFont typeface="Wingdings" pitchFamily="2" charset="2"/>
              <a:buChar char="q"/>
            </a:pPr>
            <a:r>
              <a:rPr lang="en-US" dirty="0" smtClean="0"/>
              <a:t> </a:t>
            </a:r>
            <a:r>
              <a:rPr lang="en-US" sz="2400" dirty="0" smtClean="0"/>
              <a:t>All these personality are categorized into cluster, namely</a:t>
            </a:r>
          </a:p>
          <a:p>
            <a:pPr marL="114300" indent="0">
              <a:buNone/>
            </a:pPr>
            <a:r>
              <a:rPr lang="en-US" sz="2400" dirty="0"/>
              <a:t> </a:t>
            </a:r>
            <a:r>
              <a:rPr lang="en-US" sz="2400" dirty="0" smtClean="0"/>
              <a:t>    - Cluster A</a:t>
            </a:r>
          </a:p>
          <a:p>
            <a:pPr marL="114300" indent="0">
              <a:buNone/>
            </a:pPr>
            <a:r>
              <a:rPr lang="en-US" sz="2400" dirty="0"/>
              <a:t> </a:t>
            </a:r>
            <a:r>
              <a:rPr lang="en-US" sz="2400" dirty="0" smtClean="0"/>
              <a:t>    - Cluster B</a:t>
            </a:r>
          </a:p>
          <a:p>
            <a:pPr marL="114300" indent="0">
              <a:buNone/>
            </a:pPr>
            <a:r>
              <a:rPr lang="en-US" sz="2400" dirty="0"/>
              <a:t> </a:t>
            </a:r>
            <a:r>
              <a:rPr lang="en-US" sz="2400" dirty="0" smtClean="0"/>
              <a:t>    - Cluster C</a:t>
            </a:r>
            <a:endParaRPr lang="en-US" sz="2400" dirty="0"/>
          </a:p>
        </p:txBody>
      </p:sp>
    </p:spTree>
    <p:extLst>
      <p:ext uri="{BB962C8B-B14F-4D97-AF65-F5344CB8AC3E}">
        <p14:creationId xmlns:p14="http://schemas.microsoft.com/office/powerpoint/2010/main" xmlns="" val="33433463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96962"/>
          </a:xfrm>
        </p:spPr>
        <p:txBody>
          <a:bodyPr/>
          <a:lstStyle/>
          <a:p>
            <a:pPr algn="ctr"/>
            <a:r>
              <a:rPr lang="en-US" dirty="0" smtClean="0"/>
              <a:t/>
            </a:r>
            <a:br>
              <a:rPr lang="en-US" dirty="0" smtClean="0"/>
            </a:br>
            <a:r>
              <a:rPr lang="en-US" dirty="0" smtClean="0"/>
              <a:t>Cluster “</a:t>
            </a:r>
            <a:r>
              <a:rPr lang="en-US" dirty="0"/>
              <a:t>A”</a:t>
            </a:r>
            <a:br>
              <a:rPr lang="en-US" dirty="0"/>
            </a:br>
            <a:endParaRPr lang="en-US" dirty="0"/>
          </a:p>
        </p:txBody>
      </p:sp>
      <p:sp>
        <p:nvSpPr>
          <p:cNvPr id="3" name="Content Placeholder 2"/>
          <p:cNvSpPr>
            <a:spLocks noGrp="1"/>
          </p:cNvSpPr>
          <p:nvPr>
            <p:ph idx="1"/>
          </p:nvPr>
        </p:nvSpPr>
        <p:spPr>
          <a:xfrm>
            <a:off x="457200" y="1524000"/>
            <a:ext cx="7620000" cy="4876800"/>
          </a:xfrm>
        </p:spPr>
        <p:txBody>
          <a:bodyPr/>
          <a:lstStyle/>
          <a:p>
            <a:pPr>
              <a:buFont typeface="Wingdings" pitchFamily="2" charset="2"/>
              <a:buChar char="q"/>
            </a:pPr>
            <a:r>
              <a:rPr lang="en-US" sz="2800" dirty="0" smtClean="0"/>
              <a:t> Individuals </a:t>
            </a:r>
            <a:r>
              <a:rPr lang="en-US" sz="2800" dirty="0"/>
              <a:t>appear odd or </a:t>
            </a:r>
            <a:r>
              <a:rPr lang="en-US" sz="2800" dirty="0" smtClean="0"/>
              <a:t>eccentric.</a:t>
            </a:r>
          </a:p>
          <a:p>
            <a:pPr marL="114300" indent="0">
              <a:buNone/>
            </a:pPr>
            <a:endParaRPr lang="en-US" dirty="0" smtClean="0"/>
          </a:p>
          <a:p>
            <a:pPr marL="114300" indent="0">
              <a:buNone/>
            </a:pPr>
            <a:r>
              <a:rPr lang="en-US" sz="3600" dirty="0" smtClean="0"/>
              <a:t> - Schizoid </a:t>
            </a:r>
            <a:endParaRPr lang="en-US" sz="3600" dirty="0"/>
          </a:p>
          <a:p>
            <a:pPr marL="114300" indent="0">
              <a:buNone/>
            </a:pPr>
            <a:r>
              <a:rPr lang="en-US" sz="3600" dirty="0" smtClean="0"/>
              <a:t> - Schizotypal </a:t>
            </a:r>
          </a:p>
          <a:p>
            <a:pPr marL="114300" indent="0">
              <a:buNone/>
            </a:pPr>
            <a:r>
              <a:rPr lang="en-US" sz="3600" dirty="0" smtClean="0"/>
              <a:t> - Paranoid </a:t>
            </a:r>
            <a:endParaRPr lang="en-US" sz="3600" dirty="0"/>
          </a:p>
          <a:p>
            <a:pPr>
              <a:buFont typeface="Wingdings" pitchFamily="2" charset="2"/>
              <a:buChar char="q"/>
            </a:pPr>
            <a:endParaRPr lang="en-US" sz="36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2209800"/>
            <a:ext cx="3362325"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89636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Cluster B</a:t>
            </a:r>
          </a:p>
        </p:txBody>
      </p:sp>
      <p:sp>
        <p:nvSpPr>
          <p:cNvPr id="3" name="Content Placeholder 2"/>
          <p:cNvSpPr>
            <a:spLocks noGrp="1"/>
          </p:cNvSpPr>
          <p:nvPr>
            <p:ph idx="1"/>
          </p:nvPr>
        </p:nvSpPr>
        <p:spPr/>
        <p:txBody>
          <a:bodyPr/>
          <a:lstStyle/>
          <a:p>
            <a:pPr marL="114300" indent="0">
              <a:buNone/>
            </a:pPr>
            <a:endParaRPr lang="en-US" dirty="0" smtClean="0"/>
          </a:p>
          <a:p>
            <a:pPr>
              <a:buFont typeface="Wingdings" pitchFamily="2" charset="2"/>
              <a:buChar char="q"/>
            </a:pPr>
            <a:r>
              <a:rPr lang="en-US" sz="3200" dirty="0" smtClean="0"/>
              <a:t>Individuals </a:t>
            </a:r>
            <a:r>
              <a:rPr lang="en-US" sz="3200" dirty="0"/>
              <a:t>appear dramatic, emotional or erratic</a:t>
            </a:r>
          </a:p>
          <a:p>
            <a:pPr marL="114300" indent="0">
              <a:buNone/>
            </a:pPr>
            <a:r>
              <a:rPr lang="en-US" sz="3200" dirty="0" smtClean="0"/>
              <a:t>     - Antisocial</a:t>
            </a:r>
            <a:endParaRPr lang="en-US" sz="3200" dirty="0"/>
          </a:p>
          <a:p>
            <a:pPr marL="114300" indent="0">
              <a:buNone/>
            </a:pPr>
            <a:r>
              <a:rPr lang="en-US" sz="3200" dirty="0" smtClean="0"/>
              <a:t>     - Borderline</a:t>
            </a:r>
            <a:endParaRPr lang="en-US" sz="3200" dirty="0"/>
          </a:p>
          <a:p>
            <a:pPr marL="114300" indent="0">
              <a:buNone/>
            </a:pPr>
            <a:r>
              <a:rPr lang="en-US" sz="3200" dirty="0" smtClean="0"/>
              <a:t>     - Histrionic</a:t>
            </a:r>
            <a:endParaRPr lang="en-US" sz="3200" dirty="0"/>
          </a:p>
          <a:p>
            <a:pPr marL="114300" indent="0">
              <a:buNone/>
            </a:pPr>
            <a:r>
              <a:rPr lang="en-US" sz="3200" dirty="0" smtClean="0"/>
              <a:t>     - Narcissistic</a:t>
            </a:r>
            <a:endParaRPr lang="en-US" sz="3200" dirty="0"/>
          </a:p>
          <a:p>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7200" y="2895600"/>
            <a:ext cx="3810000" cy="319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080400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Cluster C</a:t>
            </a:r>
          </a:p>
        </p:txBody>
      </p:sp>
      <p:sp>
        <p:nvSpPr>
          <p:cNvPr id="3" name="Content Placeholder 2"/>
          <p:cNvSpPr>
            <a:spLocks noGrp="1"/>
          </p:cNvSpPr>
          <p:nvPr>
            <p:ph idx="1"/>
          </p:nvPr>
        </p:nvSpPr>
        <p:spPr/>
        <p:txBody>
          <a:bodyPr/>
          <a:lstStyle/>
          <a:p>
            <a:pPr marL="114300" indent="0">
              <a:buNone/>
            </a:pPr>
            <a:endParaRPr lang="en-US" dirty="0" smtClean="0"/>
          </a:p>
          <a:p>
            <a:pPr>
              <a:buFont typeface="Wingdings" pitchFamily="2" charset="2"/>
              <a:buChar char="q"/>
            </a:pPr>
            <a:r>
              <a:rPr lang="en-US" dirty="0"/>
              <a:t> </a:t>
            </a:r>
            <a:r>
              <a:rPr lang="en-US" sz="3200" dirty="0"/>
              <a:t>Individuals appear </a:t>
            </a:r>
            <a:endParaRPr lang="en-US" sz="3200" dirty="0" smtClean="0"/>
          </a:p>
          <a:p>
            <a:pPr marL="114300" indent="0">
              <a:buNone/>
            </a:pPr>
            <a:r>
              <a:rPr lang="en-US" sz="3200" dirty="0"/>
              <a:t> </a:t>
            </a:r>
            <a:r>
              <a:rPr lang="en-US" sz="3200" dirty="0" smtClean="0"/>
              <a:t>  anxious </a:t>
            </a:r>
            <a:r>
              <a:rPr lang="en-US" sz="3200" dirty="0"/>
              <a:t>or fearful</a:t>
            </a:r>
          </a:p>
          <a:p>
            <a:pPr marL="114300" indent="0">
              <a:buNone/>
            </a:pPr>
            <a:r>
              <a:rPr lang="en-US" sz="3200" dirty="0" smtClean="0"/>
              <a:t>     - Avoidant</a:t>
            </a:r>
            <a:endParaRPr lang="en-US" sz="3200" dirty="0"/>
          </a:p>
          <a:p>
            <a:pPr marL="114300" indent="0">
              <a:buNone/>
            </a:pPr>
            <a:r>
              <a:rPr lang="en-US" sz="3200" dirty="0" smtClean="0"/>
              <a:t>     - Dependent</a:t>
            </a:r>
            <a:endParaRPr lang="en-US" sz="3200" dirty="0"/>
          </a:p>
          <a:p>
            <a:pPr marL="114300" indent="0">
              <a:buNone/>
            </a:pPr>
            <a:r>
              <a:rPr lang="en-US" sz="3200" dirty="0" smtClean="0"/>
              <a:t>     - Obsessive-Compulsive</a:t>
            </a:r>
            <a:endParaRPr lang="en-US" sz="3200" dirty="0"/>
          </a:p>
          <a:p>
            <a:pPr>
              <a:buFont typeface="Wingdings" pitchFamily="2" charset="2"/>
              <a:buChar char="q"/>
            </a:pPr>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81600" y="2209800"/>
            <a:ext cx="2867025"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784767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Schizoid Personality Disorder</a:t>
            </a:r>
          </a:p>
        </p:txBody>
      </p:sp>
      <p:sp>
        <p:nvSpPr>
          <p:cNvPr id="3" name="Content Placeholder 2"/>
          <p:cNvSpPr>
            <a:spLocks noGrp="1"/>
          </p:cNvSpPr>
          <p:nvPr>
            <p:ph idx="1"/>
          </p:nvPr>
        </p:nvSpPr>
        <p:spPr/>
        <p:txBody>
          <a:bodyPr>
            <a:normAutofit/>
          </a:bodyPr>
          <a:lstStyle/>
          <a:p>
            <a:r>
              <a:rPr lang="en-US" sz="3200" dirty="0"/>
              <a:t>Pervasive pattern of </a:t>
            </a:r>
            <a:endParaRPr lang="en-US" sz="3200" dirty="0" smtClean="0"/>
          </a:p>
          <a:p>
            <a:pPr marL="114300" indent="0">
              <a:buNone/>
            </a:pPr>
            <a:r>
              <a:rPr lang="en-US" sz="3200" dirty="0"/>
              <a:t> </a:t>
            </a:r>
            <a:r>
              <a:rPr lang="en-US" sz="3200" dirty="0" smtClean="0"/>
              <a:t> detachment </a:t>
            </a:r>
            <a:r>
              <a:rPr lang="en-US" sz="3200" dirty="0"/>
              <a:t>from social </a:t>
            </a:r>
            <a:endParaRPr lang="en-US" sz="3200" dirty="0" smtClean="0"/>
          </a:p>
          <a:p>
            <a:pPr marL="114300" indent="0">
              <a:buNone/>
            </a:pPr>
            <a:r>
              <a:rPr lang="en-US" sz="3200" dirty="0"/>
              <a:t> </a:t>
            </a:r>
            <a:r>
              <a:rPr lang="en-US" sz="3200" dirty="0" smtClean="0"/>
              <a:t> relationships </a:t>
            </a:r>
            <a:r>
              <a:rPr lang="en-US" sz="3200" dirty="0"/>
              <a:t>and </a:t>
            </a:r>
            <a:r>
              <a:rPr lang="en-US" sz="3200" dirty="0" smtClean="0"/>
              <a:t>a</a:t>
            </a:r>
          </a:p>
          <a:p>
            <a:pPr marL="114300" indent="0">
              <a:buNone/>
            </a:pPr>
            <a:r>
              <a:rPr lang="en-US" sz="3200" dirty="0"/>
              <a:t> </a:t>
            </a:r>
            <a:r>
              <a:rPr lang="en-US" sz="3200" dirty="0" smtClean="0"/>
              <a:t> </a:t>
            </a:r>
            <a:r>
              <a:rPr lang="en-US" sz="3200" dirty="0"/>
              <a:t>restricted range of </a:t>
            </a:r>
            <a:endParaRPr lang="en-US" sz="3200" dirty="0" smtClean="0"/>
          </a:p>
          <a:p>
            <a:pPr marL="114300" indent="0">
              <a:buNone/>
            </a:pPr>
            <a:r>
              <a:rPr lang="en-US" sz="3200" dirty="0"/>
              <a:t> </a:t>
            </a:r>
            <a:r>
              <a:rPr lang="en-US" sz="3200" dirty="0" smtClean="0"/>
              <a:t> expression </a:t>
            </a:r>
            <a:r>
              <a:rPr lang="en-US" sz="3200" dirty="0"/>
              <a:t>of emotions. </a:t>
            </a:r>
          </a:p>
          <a:p>
            <a:endParaRPr lang="en-US" sz="3200"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7200" y="4446443"/>
            <a:ext cx="1438275" cy="2076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17220" y="1639311"/>
            <a:ext cx="785813" cy="1878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699248" y="1626611"/>
            <a:ext cx="579437" cy="192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86600" y="1626610"/>
            <a:ext cx="560387" cy="19208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403033" y="1639311"/>
            <a:ext cx="433387" cy="190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4" name="Picture 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5924401" y="4191000"/>
            <a:ext cx="695325" cy="1938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849481" y="4114800"/>
            <a:ext cx="554037" cy="1914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6" name="Picture 10"/>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577714" y="4114800"/>
            <a:ext cx="755650"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00191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Schizoid Personality Disorder</a:t>
            </a:r>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en-US" dirty="0" smtClean="0"/>
              <a:t> </a:t>
            </a:r>
            <a:r>
              <a:rPr lang="en-US" sz="3000" dirty="0" smtClean="0"/>
              <a:t>People </a:t>
            </a:r>
            <a:r>
              <a:rPr lang="en-US" sz="3000" dirty="0"/>
              <a:t>with schizoid personality </a:t>
            </a:r>
            <a:endParaRPr lang="en-US" sz="3000" dirty="0" smtClean="0"/>
          </a:p>
          <a:p>
            <a:pPr marL="114300" indent="0">
              <a:buNone/>
            </a:pPr>
            <a:r>
              <a:rPr lang="en-US" sz="3000" dirty="0"/>
              <a:t> </a:t>
            </a:r>
            <a:r>
              <a:rPr lang="en-US" sz="3000" dirty="0" smtClean="0"/>
              <a:t>    disorder </a:t>
            </a:r>
            <a:r>
              <a:rPr lang="en-US" sz="3000" dirty="0"/>
              <a:t>avoid </a:t>
            </a:r>
            <a:endParaRPr lang="en-US" sz="3000" dirty="0" smtClean="0"/>
          </a:p>
          <a:p>
            <a:pPr marL="114300" indent="0">
              <a:buNone/>
            </a:pPr>
            <a:r>
              <a:rPr lang="en-US" sz="3000" dirty="0"/>
              <a:t> </a:t>
            </a:r>
            <a:r>
              <a:rPr lang="en-US" sz="3000" dirty="0" smtClean="0"/>
              <a:t>    relationships </a:t>
            </a:r>
          </a:p>
          <a:p>
            <a:pPr marL="114300" indent="0">
              <a:buNone/>
            </a:pPr>
            <a:r>
              <a:rPr lang="en-US" sz="3000" dirty="0"/>
              <a:t> </a:t>
            </a:r>
            <a:r>
              <a:rPr lang="en-US" sz="3000" dirty="0" smtClean="0"/>
              <a:t>    and </a:t>
            </a:r>
            <a:r>
              <a:rPr lang="en-US" sz="3000" dirty="0"/>
              <a:t>do not show </a:t>
            </a:r>
            <a:endParaRPr lang="en-US" sz="3000" dirty="0" smtClean="0"/>
          </a:p>
          <a:p>
            <a:pPr marL="114300" indent="0">
              <a:buNone/>
            </a:pPr>
            <a:r>
              <a:rPr lang="en-US" sz="3000" dirty="0"/>
              <a:t> </a:t>
            </a:r>
            <a:r>
              <a:rPr lang="en-US" sz="3000" dirty="0" smtClean="0"/>
              <a:t>    much emotion.</a:t>
            </a:r>
            <a:endParaRPr lang="en-US" sz="3000" dirty="0"/>
          </a:p>
          <a:p>
            <a:pPr>
              <a:buFont typeface="Wingdings" pitchFamily="2" charset="2"/>
              <a:buChar char="q"/>
            </a:pPr>
            <a:r>
              <a:rPr lang="en-US" sz="3000" dirty="0"/>
              <a:t>They </a:t>
            </a:r>
            <a:r>
              <a:rPr lang="en-US" sz="3000" dirty="0" smtClean="0"/>
              <a:t>genuinely</a:t>
            </a:r>
          </a:p>
          <a:p>
            <a:pPr marL="114300" indent="0">
              <a:buNone/>
            </a:pPr>
            <a:r>
              <a:rPr lang="en-US" sz="3000" dirty="0" smtClean="0"/>
              <a:t>    prefer to </a:t>
            </a:r>
            <a:r>
              <a:rPr lang="en-US" sz="3000" dirty="0"/>
              <a:t>be </a:t>
            </a:r>
            <a:r>
              <a:rPr lang="en-US" sz="3000" dirty="0" smtClean="0"/>
              <a:t>alone</a:t>
            </a:r>
          </a:p>
          <a:p>
            <a:pPr marL="114300" indent="0">
              <a:buNone/>
            </a:pPr>
            <a:r>
              <a:rPr lang="en-US" sz="3000" dirty="0"/>
              <a:t> </a:t>
            </a:r>
            <a:r>
              <a:rPr lang="en-US" sz="3000" dirty="0" smtClean="0"/>
              <a:t>   </a:t>
            </a:r>
            <a:r>
              <a:rPr lang="en-US" sz="3000" dirty="0"/>
              <a:t>and do </a:t>
            </a:r>
            <a:r>
              <a:rPr lang="en-US" sz="3000" dirty="0" smtClean="0"/>
              <a:t>not </a:t>
            </a:r>
            <a:r>
              <a:rPr lang="en-US" sz="3000" dirty="0"/>
              <a:t>secretly </a:t>
            </a:r>
            <a:r>
              <a:rPr lang="en-US" sz="3000" dirty="0" smtClean="0"/>
              <a:t>wish</a:t>
            </a:r>
          </a:p>
          <a:p>
            <a:pPr marL="114300" indent="0">
              <a:buNone/>
            </a:pPr>
            <a:r>
              <a:rPr lang="en-US" sz="3000" dirty="0"/>
              <a:t> </a:t>
            </a:r>
            <a:r>
              <a:rPr lang="en-US" sz="3000" dirty="0" smtClean="0"/>
              <a:t>   </a:t>
            </a:r>
            <a:r>
              <a:rPr lang="en-US" sz="3000" dirty="0"/>
              <a:t>for </a:t>
            </a:r>
            <a:r>
              <a:rPr lang="en-US" sz="3000" dirty="0" smtClean="0"/>
              <a:t>popularity</a:t>
            </a:r>
            <a:r>
              <a:rPr lang="en-US" sz="3000" dirty="0"/>
              <a:t>. </a:t>
            </a:r>
          </a:p>
          <a:p>
            <a:pPr marL="114300" indent="0">
              <a:buNone/>
            </a:pPr>
            <a:endParaRPr lang="en-US" sz="3000"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a:p>
            <a:pPr marL="114300" indent="0">
              <a:buNone/>
            </a:pPr>
            <a:endParaRPr lang="en-US" dirty="0" smtClean="0"/>
          </a:p>
          <a:p>
            <a:pPr marL="114300" indent="0">
              <a:buNone/>
            </a:pPr>
            <a:endParaRPr lang="en-US"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2362201"/>
            <a:ext cx="3832221" cy="2819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310352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Schizoid Personality Disorder</a:t>
            </a:r>
          </a:p>
        </p:txBody>
      </p:sp>
      <p:sp>
        <p:nvSpPr>
          <p:cNvPr id="3" name="Content Placeholder 2"/>
          <p:cNvSpPr>
            <a:spLocks noGrp="1"/>
          </p:cNvSpPr>
          <p:nvPr>
            <p:ph idx="1"/>
          </p:nvPr>
        </p:nvSpPr>
        <p:spPr/>
        <p:txBody>
          <a:bodyPr/>
          <a:lstStyle/>
          <a:p>
            <a:pPr marL="114300" indent="0">
              <a:buNone/>
            </a:pPr>
            <a:r>
              <a:rPr lang="en-US" sz="2400" dirty="0" smtClean="0"/>
              <a:t>This type of person,</a:t>
            </a:r>
          </a:p>
          <a:p>
            <a:pPr marL="114300" indent="0">
              <a:buNone/>
            </a:pPr>
            <a:r>
              <a:rPr lang="en-US" sz="2400" dirty="0" smtClean="0"/>
              <a:t>- neither </a:t>
            </a:r>
            <a:r>
              <a:rPr lang="en-US" sz="2400" dirty="0"/>
              <a:t>desires nor enjoys close relationships</a:t>
            </a:r>
          </a:p>
          <a:p>
            <a:pPr marL="114300" indent="0">
              <a:buNone/>
            </a:pPr>
            <a:r>
              <a:rPr lang="en-US" sz="2400" dirty="0" smtClean="0"/>
              <a:t>- Usually </a:t>
            </a:r>
            <a:r>
              <a:rPr lang="en-US" sz="2400" dirty="0"/>
              <a:t>chooses solitary activities</a:t>
            </a:r>
          </a:p>
          <a:p>
            <a:pPr marL="114300" indent="0">
              <a:buNone/>
            </a:pPr>
            <a:r>
              <a:rPr lang="en-US" sz="2400" dirty="0" smtClean="0"/>
              <a:t>- Has </a:t>
            </a:r>
            <a:r>
              <a:rPr lang="en-US" sz="2400" dirty="0"/>
              <a:t>little interest in sex with another person</a:t>
            </a:r>
          </a:p>
          <a:p>
            <a:pPr marL="114300" indent="0">
              <a:buNone/>
            </a:pPr>
            <a:r>
              <a:rPr lang="en-US" sz="2400" dirty="0" smtClean="0"/>
              <a:t>- Take </a:t>
            </a:r>
            <a:r>
              <a:rPr lang="en-US" sz="2400" dirty="0"/>
              <a:t>pleasure in few if any activities.</a:t>
            </a:r>
          </a:p>
          <a:p>
            <a:pPr marL="114300" indent="0">
              <a:buNone/>
            </a:pPr>
            <a:r>
              <a:rPr lang="en-US" sz="2400" dirty="0" smtClean="0"/>
              <a:t>- Lacks </a:t>
            </a:r>
            <a:r>
              <a:rPr lang="en-US" sz="2400" dirty="0"/>
              <a:t>close friend or confidants</a:t>
            </a:r>
          </a:p>
          <a:p>
            <a:pPr marL="114300" indent="0">
              <a:buNone/>
            </a:pPr>
            <a:r>
              <a:rPr lang="en-US" sz="2400" dirty="0" smtClean="0"/>
              <a:t>- appears </a:t>
            </a:r>
            <a:r>
              <a:rPr lang="en-US" sz="2400" dirty="0"/>
              <a:t>indifferent to praise or criticism</a:t>
            </a:r>
          </a:p>
          <a:p>
            <a:pPr marL="114300" indent="0">
              <a:buNone/>
            </a:pPr>
            <a:r>
              <a:rPr lang="en-US" sz="2400" dirty="0" smtClean="0"/>
              <a:t>- shows </a:t>
            </a:r>
            <a:r>
              <a:rPr lang="en-US" sz="2400" dirty="0"/>
              <a:t>emotional coldness and flat affect</a:t>
            </a:r>
          </a:p>
          <a:p>
            <a:endParaRPr lang="en-US" dirty="0"/>
          </a:p>
        </p:txBody>
      </p:sp>
    </p:spTree>
    <p:extLst>
      <p:ext uri="{BB962C8B-B14F-4D97-AF65-F5344CB8AC3E}">
        <p14:creationId xmlns:p14="http://schemas.microsoft.com/office/powerpoint/2010/main" xmlns="" val="22513846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algn="ctr"/>
            <a:r>
              <a:rPr lang="en-US" sz="3200" dirty="0"/>
              <a:t>They tend to seek jobs that require little social </a:t>
            </a:r>
            <a:r>
              <a:rPr lang="en-US" sz="3200" dirty="0" smtClean="0"/>
              <a:t>contact.</a:t>
            </a:r>
          </a:p>
          <a:p>
            <a:pPr>
              <a:buFont typeface="Wingdings" pitchFamily="2" charset="2"/>
              <a:buChar char="q"/>
            </a:pPr>
            <a:r>
              <a:rPr lang="en-US" sz="3200" dirty="0" smtClean="0"/>
              <a:t> Their </a:t>
            </a:r>
            <a:r>
              <a:rPr lang="en-US" sz="3200" dirty="0"/>
              <a:t>social skills are often weak and they </a:t>
            </a:r>
            <a:r>
              <a:rPr lang="en-US" sz="3200" dirty="0" smtClean="0"/>
              <a:t> do </a:t>
            </a:r>
            <a:r>
              <a:rPr lang="en-US" sz="3200" dirty="0"/>
              <a:t>not show a need for attention or </a:t>
            </a:r>
            <a:r>
              <a:rPr lang="en-US" sz="3200" dirty="0" smtClean="0"/>
              <a:t>acceptance.</a:t>
            </a:r>
          </a:p>
          <a:p>
            <a:pPr>
              <a:buFont typeface="Wingdings" pitchFamily="2" charset="2"/>
              <a:buChar char="q"/>
            </a:pPr>
            <a:r>
              <a:rPr lang="en-US" sz="3200" dirty="0" smtClean="0"/>
              <a:t>They </a:t>
            </a:r>
            <a:r>
              <a:rPr lang="en-US" sz="3200" dirty="0"/>
              <a:t>are perceived as humorless and distant and often are termed "loners."</a:t>
            </a:r>
            <a:br>
              <a:rPr lang="en-US" sz="3200" dirty="0"/>
            </a:br>
            <a:endParaRPr lang="en-US" sz="3200" dirty="0"/>
          </a:p>
          <a:p>
            <a:pPr marL="114300" indent="0">
              <a:buNone/>
            </a:pPr>
            <a:endParaRPr lang="en-US" sz="3200" dirty="0"/>
          </a:p>
          <a:p>
            <a:pPr marL="114300" indent="0">
              <a:buNone/>
            </a:pPr>
            <a:endParaRPr lang="en-US" sz="3200" dirty="0"/>
          </a:p>
          <a:p>
            <a:endParaRPr lang="en-US" dirty="0"/>
          </a:p>
        </p:txBody>
      </p:sp>
    </p:spTree>
    <p:extLst>
      <p:ext uri="{BB962C8B-B14F-4D97-AF65-F5344CB8AC3E}">
        <p14:creationId xmlns:p14="http://schemas.microsoft.com/office/powerpoint/2010/main" xmlns="" val="1268900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Schizotypal Personality Disorder</a:t>
            </a:r>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q"/>
            </a:pPr>
            <a:r>
              <a:rPr lang="en-US" sz="3600" dirty="0"/>
              <a:t>Pervasive pattern of </a:t>
            </a:r>
            <a:endParaRPr lang="en-US" sz="3600" dirty="0" smtClean="0"/>
          </a:p>
          <a:p>
            <a:pPr marL="114300" indent="0">
              <a:buNone/>
            </a:pPr>
            <a:r>
              <a:rPr lang="en-US" sz="3600" dirty="0"/>
              <a:t> </a:t>
            </a:r>
            <a:r>
              <a:rPr lang="en-US" sz="3600" dirty="0" smtClean="0"/>
              <a:t> social </a:t>
            </a:r>
            <a:r>
              <a:rPr lang="en-US" sz="3600" dirty="0"/>
              <a:t>and interpersonal </a:t>
            </a:r>
            <a:endParaRPr lang="en-US" sz="3600" dirty="0" smtClean="0"/>
          </a:p>
          <a:p>
            <a:pPr marL="114300" indent="0">
              <a:buNone/>
            </a:pPr>
            <a:r>
              <a:rPr lang="en-US" sz="3600" dirty="0"/>
              <a:t> </a:t>
            </a:r>
            <a:r>
              <a:rPr lang="en-US" sz="3600" dirty="0" smtClean="0"/>
              <a:t> deficits </a:t>
            </a:r>
            <a:r>
              <a:rPr lang="en-US" sz="3600" dirty="0"/>
              <a:t>marked by </a:t>
            </a:r>
            <a:r>
              <a:rPr lang="en-US" sz="3600" dirty="0" smtClean="0"/>
              <a:t>acute</a:t>
            </a:r>
          </a:p>
          <a:p>
            <a:pPr marL="114300" indent="0">
              <a:buNone/>
            </a:pPr>
            <a:r>
              <a:rPr lang="en-US" sz="3600" dirty="0"/>
              <a:t> </a:t>
            </a:r>
            <a:r>
              <a:rPr lang="en-US" sz="3600" dirty="0" smtClean="0"/>
              <a:t> </a:t>
            </a:r>
            <a:r>
              <a:rPr lang="en-US" sz="3600" dirty="0"/>
              <a:t>discomfort with close </a:t>
            </a:r>
            <a:endParaRPr lang="en-US" sz="3600" dirty="0" smtClean="0"/>
          </a:p>
          <a:p>
            <a:pPr marL="114300" indent="0">
              <a:buNone/>
            </a:pPr>
            <a:r>
              <a:rPr lang="en-US" sz="3600" dirty="0"/>
              <a:t> </a:t>
            </a:r>
            <a:r>
              <a:rPr lang="en-US" sz="3600" dirty="0" smtClean="0"/>
              <a:t> relationships </a:t>
            </a:r>
            <a:r>
              <a:rPr lang="en-US" sz="3600" dirty="0"/>
              <a:t>as well </a:t>
            </a:r>
            <a:r>
              <a:rPr lang="en-US" sz="3600" dirty="0" smtClean="0"/>
              <a:t>as</a:t>
            </a:r>
          </a:p>
          <a:p>
            <a:pPr marL="114300" indent="0">
              <a:buNone/>
            </a:pPr>
            <a:r>
              <a:rPr lang="en-US" sz="3600" dirty="0"/>
              <a:t> </a:t>
            </a:r>
            <a:r>
              <a:rPr lang="en-US" sz="3600" dirty="0" smtClean="0"/>
              <a:t> </a:t>
            </a:r>
            <a:r>
              <a:rPr lang="en-US" sz="3600" dirty="0"/>
              <a:t>by cognitive </a:t>
            </a:r>
            <a:r>
              <a:rPr lang="en-US" sz="3600" dirty="0" smtClean="0"/>
              <a:t>or</a:t>
            </a:r>
          </a:p>
          <a:p>
            <a:pPr marL="114300" indent="0">
              <a:buNone/>
            </a:pPr>
            <a:r>
              <a:rPr lang="en-US" sz="3600" dirty="0"/>
              <a:t> </a:t>
            </a:r>
            <a:r>
              <a:rPr lang="en-US" sz="3600" dirty="0" smtClean="0"/>
              <a:t> </a:t>
            </a:r>
            <a:r>
              <a:rPr lang="en-US" sz="3600" dirty="0"/>
              <a:t>perceptual </a:t>
            </a:r>
            <a:endParaRPr lang="en-US" sz="3600" dirty="0" smtClean="0"/>
          </a:p>
          <a:p>
            <a:pPr marL="114300" indent="0">
              <a:buNone/>
            </a:pPr>
            <a:r>
              <a:rPr lang="en-US" sz="3600" dirty="0"/>
              <a:t> </a:t>
            </a:r>
            <a:r>
              <a:rPr lang="en-US" sz="3600" dirty="0" smtClean="0"/>
              <a:t> distortions </a:t>
            </a:r>
            <a:r>
              <a:rPr lang="en-US" sz="3600" dirty="0"/>
              <a:t>and </a:t>
            </a:r>
            <a:endParaRPr lang="en-US" sz="3600" dirty="0" smtClean="0"/>
          </a:p>
          <a:p>
            <a:pPr marL="114300" indent="0">
              <a:buNone/>
            </a:pPr>
            <a:r>
              <a:rPr lang="en-US" sz="3600" dirty="0"/>
              <a:t> </a:t>
            </a:r>
            <a:r>
              <a:rPr lang="en-US" sz="3600" dirty="0" smtClean="0"/>
              <a:t> eccentricities </a:t>
            </a:r>
            <a:r>
              <a:rPr lang="en-US" sz="3600" dirty="0"/>
              <a:t>of </a:t>
            </a:r>
            <a:endParaRPr lang="en-US" sz="3600" dirty="0" smtClean="0"/>
          </a:p>
          <a:p>
            <a:pPr marL="114300" indent="0">
              <a:buNone/>
            </a:pPr>
            <a:r>
              <a:rPr lang="en-US" sz="3600" dirty="0"/>
              <a:t> </a:t>
            </a:r>
            <a:r>
              <a:rPr lang="en-US" sz="3600" dirty="0" smtClean="0"/>
              <a:t> behavior</a:t>
            </a:r>
            <a:r>
              <a:rPr lang="en-US" sz="3600" dirty="0"/>
              <a:t>.</a:t>
            </a:r>
          </a:p>
          <a:p>
            <a:endParaRPr lang="en-US" sz="3600" dirty="0"/>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8200" y="2057400"/>
            <a:ext cx="360045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373410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Schizotypal Personality Disorder</a:t>
            </a:r>
          </a:p>
        </p:txBody>
      </p:sp>
      <p:sp>
        <p:nvSpPr>
          <p:cNvPr id="3" name="Content Placeholder 2"/>
          <p:cNvSpPr>
            <a:spLocks noGrp="1"/>
          </p:cNvSpPr>
          <p:nvPr>
            <p:ph idx="1"/>
          </p:nvPr>
        </p:nvSpPr>
        <p:spPr/>
        <p:txBody>
          <a:bodyPr/>
          <a:lstStyle/>
          <a:p>
            <a:pPr>
              <a:buFont typeface="Wingdings" pitchFamily="2" charset="2"/>
              <a:buChar char="q"/>
            </a:pPr>
            <a:r>
              <a:rPr lang="en-US" dirty="0" smtClean="0"/>
              <a:t> Ideas </a:t>
            </a:r>
            <a:r>
              <a:rPr lang="en-US" dirty="0"/>
              <a:t>of reference</a:t>
            </a:r>
          </a:p>
          <a:p>
            <a:pPr>
              <a:buFont typeface="Wingdings" pitchFamily="2" charset="2"/>
              <a:buChar char="q"/>
            </a:pPr>
            <a:r>
              <a:rPr lang="en-US" dirty="0" smtClean="0"/>
              <a:t> odd </a:t>
            </a:r>
            <a:r>
              <a:rPr lang="en-US" dirty="0"/>
              <a:t>beliefs</a:t>
            </a:r>
          </a:p>
          <a:p>
            <a:pPr>
              <a:buFont typeface="Wingdings" pitchFamily="2" charset="2"/>
              <a:buChar char="q"/>
            </a:pPr>
            <a:r>
              <a:rPr lang="en-US" dirty="0" smtClean="0"/>
              <a:t> unusual </a:t>
            </a:r>
            <a:r>
              <a:rPr lang="en-US" dirty="0"/>
              <a:t>perceptual experiences</a:t>
            </a:r>
          </a:p>
          <a:p>
            <a:pPr>
              <a:buFont typeface="Wingdings" pitchFamily="2" charset="2"/>
              <a:buChar char="q"/>
            </a:pPr>
            <a:r>
              <a:rPr lang="en-US" dirty="0" smtClean="0"/>
              <a:t> odd </a:t>
            </a:r>
            <a:r>
              <a:rPr lang="en-US" dirty="0"/>
              <a:t>thinking and speech</a:t>
            </a:r>
          </a:p>
          <a:p>
            <a:pPr>
              <a:buFont typeface="Wingdings" pitchFamily="2" charset="2"/>
              <a:buChar char="q"/>
            </a:pPr>
            <a:r>
              <a:rPr lang="en-US" dirty="0" smtClean="0"/>
              <a:t> suspiciousness </a:t>
            </a:r>
            <a:r>
              <a:rPr lang="en-US" dirty="0"/>
              <a:t>or paranoid ideation</a:t>
            </a:r>
          </a:p>
          <a:p>
            <a:pPr>
              <a:buFont typeface="Wingdings" pitchFamily="2" charset="2"/>
              <a:buChar char="q"/>
            </a:pPr>
            <a:r>
              <a:rPr lang="en-US" dirty="0" smtClean="0"/>
              <a:t> Inappropriate </a:t>
            </a:r>
            <a:r>
              <a:rPr lang="en-US" dirty="0"/>
              <a:t>or constricted affect</a:t>
            </a:r>
          </a:p>
          <a:p>
            <a:pPr>
              <a:buFont typeface="Wingdings" pitchFamily="2" charset="2"/>
              <a:buChar char="q"/>
            </a:pPr>
            <a:r>
              <a:rPr lang="en-US" dirty="0" smtClean="0"/>
              <a:t> odd </a:t>
            </a:r>
            <a:r>
              <a:rPr lang="en-US" dirty="0"/>
              <a:t>behavior or appearance </a:t>
            </a:r>
          </a:p>
          <a:p>
            <a:pPr>
              <a:buFont typeface="Wingdings" pitchFamily="2" charset="2"/>
              <a:buChar char="q"/>
            </a:pPr>
            <a:r>
              <a:rPr lang="en-US" dirty="0" smtClean="0"/>
              <a:t> lack </a:t>
            </a:r>
            <a:r>
              <a:rPr lang="en-US" dirty="0"/>
              <a:t>of close friends or confidants</a:t>
            </a:r>
          </a:p>
          <a:p>
            <a:pPr>
              <a:buFont typeface="Wingdings" pitchFamily="2" charset="2"/>
              <a:buChar char="q"/>
            </a:pPr>
            <a:r>
              <a:rPr lang="en-US" dirty="0" smtClean="0"/>
              <a:t> excessive </a:t>
            </a:r>
            <a:r>
              <a:rPr lang="en-US" dirty="0"/>
              <a:t>social anxiety based on paranoid ideation</a:t>
            </a:r>
          </a:p>
          <a:p>
            <a:endParaRPr lang="en-US" dirty="0"/>
          </a:p>
        </p:txBody>
      </p:sp>
    </p:spTree>
    <p:extLst>
      <p:ext uri="{BB962C8B-B14F-4D97-AF65-F5344CB8AC3E}">
        <p14:creationId xmlns:p14="http://schemas.microsoft.com/office/powerpoint/2010/main" xmlns="" val="208763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Schizotypal Personality Disorder</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3200" dirty="0" smtClean="0"/>
              <a:t> characterized </a:t>
            </a:r>
            <a:r>
              <a:rPr lang="en-US" sz="3200" dirty="0"/>
              <a:t>by a need for social </a:t>
            </a:r>
            <a:r>
              <a:rPr lang="en-US" sz="3200" dirty="0" smtClean="0"/>
              <a:t> isolation</a:t>
            </a:r>
            <a:r>
              <a:rPr lang="en-US" sz="3200" dirty="0"/>
              <a:t>, odd behavior and thinking, and often unconventional beliefs such as being convinced of having extra sensory abilities. </a:t>
            </a:r>
          </a:p>
          <a:p>
            <a:pPr>
              <a:buFont typeface="Wingdings" pitchFamily="2" charset="2"/>
              <a:buChar char="q"/>
            </a:pPr>
            <a:r>
              <a:rPr lang="en-US" sz="3200" dirty="0" smtClean="0"/>
              <a:t> Some </a:t>
            </a:r>
            <a:r>
              <a:rPr lang="en-US" sz="3200" dirty="0"/>
              <a:t>people believe that schizotypal personality disorder is a mild form of </a:t>
            </a:r>
            <a:r>
              <a:rPr lang="en-US" sz="3200" dirty="0" err="1" smtClean="0"/>
              <a:t>schizo.phrenia</a:t>
            </a:r>
            <a:endParaRPr lang="en-US" sz="3200" dirty="0"/>
          </a:p>
        </p:txBody>
      </p:sp>
    </p:spTree>
    <p:extLst>
      <p:ext uri="{BB962C8B-B14F-4D97-AF65-F5344CB8AC3E}">
        <p14:creationId xmlns:p14="http://schemas.microsoft.com/office/powerpoint/2010/main" xmlns="" val="12602815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Paranoid Personality Disorder</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3600" dirty="0"/>
              <a:t>Paranoid </a:t>
            </a:r>
            <a:r>
              <a:rPr lang="en-US" sz="3600" dirty="0" smtClean="0"/>
              <a:t>personality</a:t>
            </a:r>
          </a:p>
          <a:p>
            <a:pPr marL="114300" indent="0">
              <a:buNone/>
            </a:pPr>
            <a:r>
              <a:rPr lang="en-US" sz="3600" dirty="0"/>
              <a:t> </a:t>
            </a:r>
            <a:r>
              <a:rPr lang="en-US" sz="3600" dirty="0" smtClean="0"/>
              <a:t> </a:t>
            </a:r>
            <a:r>
              <a:rPr lang="en-US" sz="3600" dirty="0"/>
              <a:t>disorder is characterized by </a:t>
            </a:r>
            <a:endParaRPr lang="en-US" sz="3600" dirty="0" smtClean="0"/>
          </a:p>
          <a:p>
            <a:pPr marL="114300" indent="0">
              <a:buNone/>
            </a:pPr>
            <a:r>
              <a:rPr lang="en-US" sz="3600" dirty="0"/>
              <a:t> </a:t>
            </a:r>
            <a:r>
              <a:rPr lang="en-US" sz="3600" dirty="0" smtClean="0"/>
              <a:t> a </a:t>
            </a:r>
            <a:r>
              <a:rPr lang="en-US" sz="3600" dirty="0"/>
              <a:t>distrust of others and a </a:t>
            </a:r>
            <a:endParaRPr lang="en-US" sz="3600" dirty="0" smtClean="0"/>
          </a:p>
          <a:p>
            <a:pPr marL="114300" indent="0">
              <a:buNone/>
            </a:pPr>
            <a:r>
              <a:rPr lang="en-US" sz="3600" dirty="0"/>
              <a:t> </a:t>
            </a:r>
            <a:r>
              <a:rPr lang="en-US" sz="3600" dirty="0" smtClean="0"/>
              <a:t> constant </a:t>
            </a:r>
            <a:r>
              <a:rPr lang="en-US" sz="3600" dirty="0"/>
              <a:t>suspicion that </a:t>
            </a:r>
            <a:endParaRPr lang="en-US" sz="3600" dirty="0" smtClean="0"/>
          </a:p>
          <a:p>
            <a:pPr marL="114300" indent="0">
              <a:buNone/>
            </a:pPr>
            <a:r>
              <a:rPr lang="en-US" sz="3600" dirty="0"/>
              <a:t> </a:t>
            </a:r>
            <a:r>
              <a:rPr lang="en-US" sz="3600" dirty="0" smtClean="0"/>
              <a:t> people </a:t>
            </a:r>
            <a:r>
              <a:rPr lang="en-US" sz="3600" dirty="0"/>
              <a:t>around you </a:t>
            </a:r>
            <a:r>
              <a:rPr lang="en-US" sz="3600" dirty="0" smtClean="0"/>
              <a:t>have</a:t>
            </a:r>
          </a:p>
          <a:p>
            <a:pPr marL="114300" indent="0">
              <a:buNone/>
            </a:pPr>
            <a:r>
              <a:rPr lang="en-US" sz="3600" dirty="0"/>
              <a:t> </a:t>
            </a:r>
            <a:r>
              <a:rPr lang="en-US" sz="3600" dirty="0" smtClean="0"/>
              <a:t> </a:t>
            </a:r>
            <a:r>
              <a:rPr lang="en-US" sz="3600" dirty="0"/>
              <a:t>sinister motives. </a:t>
            </a:r>
          </a:p>
          <a:p>
            <a:endParaRPr lang="en-US" sz="3200"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67400" y="1524000"/>
            <a:ext cx="1841500" cy="44926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847796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Paranoid Personality Disorder</a:t>
            </a:r>
          </a:p>
        </p:txBody>
      </p:sp>
      <p:sp>
        <p:nvSpPr>
          <p:cNvPr id="3" name="Content Placeholder 2"/>
          <p:cNvSpPr>
            <a:spLocks noGrp="1"/>
          </p:cNvSpPr>
          <p:nvPr>
            <p:ph idx="1"/>
          </p:nvPr>
        </p:nvSpPr>
        <p:spPr/>
        <p:txBody>
          <a:bodyPr/>
          <a:lstStyle/>
          <a:p>
            <a:pPr>
              <a:buFont typeface="Wingdings" pitchFamily="2" charset="2"/>
              <a:buChar char="q"/>
            </a:pPr>
            <a:r>
              <a:rPr lang="en-US" dirty="0" smtClean="0"/>
              <a:t> </a:t>
            </a:r>
            <a:r>
              <a:rPr lang="en-US" sz="3600" dirty="0" smtClean="0"/>
              <a:t>Pervasive </a:t>
            </a:r>
            <a:r>
              <a:rPr lang="en-US" sz="3600" dirty="0"/>
              <a:t>distrust and suspiciousness of others such </a:t>
            </a:r>
            <a:endParaRPr lang="en-US" sz="3600" dirty="0" smtClean="0"/>
          </a:p>
          <a:p>
            <a:pPr marL="114300" indent="0">
              <a:buNone/>
            </a:pPr>
            <a:r>
              <a:rPr lang="en-US" sz="3600" dirty="0"/>
              <a:t> </a:t>
            </a:r>
            <a:r>
              <a:rPr lang="en-US" sz="3600" dirty="0" smtClean="0"/>
              <a:t> that </a:t>
            </a:r>
            <a:r>
              <a:rPr lang="en-US" sz="3600" dirty="0"/>
              <a:t>their </a:t>
            </a:r>
            <a:r>
              <a:rPr lang="en-US" sz="3600" dirty="0" smtClean="0"/>
              <a:t> </a:t>
            </a:r>
          </a:p>
          <a:p>
            <a:pPr marL="114300" indent="0">
              <a:buNone/>
            </a:pPr>
            <a:r>
              <a:rPr lang="en-US" sz="3600" dirty="0"/>
              <a:t> </a:t>
            </a:r>
            <a:r>
              <a:rPr lang="en-US" sz="3600" dirty="0" smtClean="0"/>
              <a:t> motives </a:t>
            </a:r>
            <a:r>
              <a:rPr lang="en-US" sz="3600" dirty="0"/>
              <a:t>are </a:t>
            </a:r>
            <a:endParaRPr lang="en-US" sz="3600" dirty="0" smtClean="0"/>
          </a:p>
          <a:p>
            <a:pPr marL="114300" indent="0">
              <a:buNone/>
            </a:pPr>
            <a:r>
              <a:rPr lang="en-US" sz="3600" dirty="0"/>
              <a:t> </a:t>
            </a:r>
            <a:r>
              <a:rPr lang="en-US" sz="3600" dirty="0" smtClean="0"/>
              <a:t> interpreted </a:t>
            </a:r>
            <a:r>
              <a:rPr lang="en-US" sz="3600" dirty="0"/>
              <a:t>as </a:t>
            </a:r>
            <a:endParaRPr lang="en-US" sz="3600" dirty="0" smtClean="0"/>
          </a:p>
          <a:p>
            <a:pPr marL="114300" indent="0">
              <a:buNone/>
            </a:pPr>
            <a:r>
              <a:rPr lang="en-US" sz="3600" dirty="0"/>
              <a:t> </a:t>
            </a:r>
            <a:r>
              <a:rPr lang="en-US" sz="3600" dirty="0" smtClean="0"/>
              <a:t> malevolent</a:t>
            </a:r>
            <a:r>
              <a:rPr lang="en-US" sz="3600" dirty="0"/>
              <a:t>. </a:t>
            </a:r>
          </a:p>
          <a:p>
            <a:pPr marL="114300" indent="0">
              <a:buNone/>
            </a:pPr>
            <a:endParaRPr lang="en-US" sz="36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09999" y="2438400"/>
            <a:ext cx="4297363" cy="30114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864804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Paranoid Personality Disorder</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2400" dirty="0" smtClean="0"/>
              <a:t> Suspects </a:t>
            </a:r>
            <a:r>
              <a:rPr lang="en-US" sz="2400" dirty="0"/>
              <a:t>others exploiting, harming or deceiving</a:t>
            </a:r>
          </a:p>
          <a:p>
            <a:pPr>
              <a:buFont typeface="Wingdings" pitchFamily="2" charset="2"/>
              <a:buChar char="q"/>
            </a:pPr>
            <a:r>
              <a:rPr lang="en-US" sz="2400" dirty="0" smtClean="0"/>
              <a:t> preoccupied </a:t>
            </a:r>
            <a:r>
              <a:rPr lang="en-US" sz="2400" dirty="0"/>
              <a:t>with unjustified doubts of loyalty of friends and associates</a:t>
            </a:r>
          </a:p>
          <a:p>
            <a:pPr>
              <a:buFont typeface="Wingdings" pitchFamily="2" charset="2"/>
              <a:buChar char="q"/>
            </a:pPr>
            <a:r>
              <a:rPr lang="en-US" sz="2400" dirty="0" smtClean="0"/>
              <a:t> Reluctant </a:t>
            </a:r>
            <a:r>
              <a:rPr lang="en-US" sz="2400" dirty="0"/>
              <a:t>to confide in others</a:t>
            </a:r>
          </a:p>
          <a:p>
            <a:pPr>
              <a:buFont typeface="Wingdings" pitchFamily="2" charset="2"/>
              <a:buChar char="q"/>
            </a:pPr>
            <a:r>
              <a:rPr lang="en-US" sz="2400" dirty="0" smtClean="0"/>
              <a:t> Reads </a:t>
            </a:r>
            <a:r>
              <a:rPr lang="en-US" sz="2400" dirty="0"/>
              <a:t>hidden demeaning of threatening meanings into benign events</a:t>
            </a:r>
          </a:p>
          <a:p>
            <a:pPr>
              <a:buFont typeface="Wingdings" pitchFamily="2" charset="2"/>
              <a:buChar char="q"/>
            </a:pPr>
            <a:r>
              <a:rPr lang="en-US" sz="2400" dirty="0" smtClean="0"/>
              <a:t> persistently </a:t>
            </a:r>
            <a:r>
              <a:rPr lang="en-US" sz="2400" dirty="0"/>
              <a:t>bears grudges</a:t>
            </a:r>
          </a:p>
          <a:p>
            <a:pPr>
              <a:buFont typeface="Wingdings" pitchFamily="2" charset="2"/>
              <a:buChar char="q"/>
            </a:pPr>
            <a:r>
              <a:rPr lang="en-US" sz="2400" dirty="0" smtClean="0"/>
              <a:t> perceives </a:t>
            </a:r>
            <a:r>
              <a:rPr lang="en-US" sz="2400" dirty="0"/>
              <a:t>attacks not apparent to others</a:t>
            </a:r>
          </a:p>
          <a:p>
            <a:pPr>
              <a:buFont typeface="Wingdings" pitchFamily="2" charset="2"/>
              <a:buChar char="q"/>
            </a:pPr>
            <a:r>
              <a:rPr lang="en-US" sz="2400" dirty="0" smtClean="0"/>
              <a:t> recurrent </a:t>
            </a:r>
            <a:r>
              <a:rPr lang="en-US" sz="2400" dirty="0"/>
              <a:t>suspicions w/o cause regarding fidelity of </a:t>
            </a:r>
            <a:r>
              <a:rPr lang="en-US" sz="2400" dirty="0" smtClean="0"/>
              <a:t> partner</a:t>
            </a:r>
            <a:endParaRPr lang="en-US" sz="2400" dirty="0"/>
          </a:p>
          <a:p>
            <a:endParaRPr lang="en-US" sz="2400" dirty="0"/>
          </a:p>
        </p:txBody>
      </p:sp>
    </p:spTree>
    <p:extLst>
      <p:ext uri="{BB962C8B-B14F-4D97-AF65-F5344CB8AC3E}">
        <p14:creationId xmlns:p14="http://schemas.microsoft.com/office/powerpoint/2010/main" xmlns="" val="15313371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q"/>
            </a:pPr>
            <a:r>
              <a:rPr lang="en-US" dirty="0" smtClean="0"/>
              <a:t>   </a:t>
            </a:r>
            <a:r>
              <a:rPr lang="en-US" sz="3200" dirty="0" smtClean="0"/>
              <a:t>Overreact </a:t>
            </a:r>
            <a:r>
              <a:rPr lang="en-US" sz="3200" dirty="0"/>
              <a:t>to minor </a:t>
            </a:r>
            <a:r>
              <a:rPr lang="en-US" sz="3200" dirty="0" smtClean="0"/>
              <a:t>slights.</a:t>
            </a:r>
          </a:p>
          <a:p>
            <a:pPr>
              <a:buFont typeface="Wingdings" pitchFamily="2" charset="2"/>
              <a:buChar char="q"/>
            </a:pPr>
            <a:r>
              <a:rPr lang="en-US" sz="3200" dirty="0" smtClean="0"/>
              <a:t> Hold grudges.</a:t>
            </a:r>
          </a:p>
          <a:p>
            <a:pPr>
              <a:buFont typeface="Wingdings" pitchFamily="2" charset="2"/>
              <a:buChar char="q"/>
            </a:pPr>
            <a:r>
              <a:rPr lang="en-US" sz="3200" dirty="0" smtClean="0"/>
              <a:t> Constantly </a:t>
            </a:r>
            <a:r>
              <a:rPr lang="en-US" sz="3200" dirty="0"/>
              <a:t>vigilant</a:t>
            </a:r>
          </a:p>
          <a:p>
            <a:pPr>
              <a:buFont typeface="Wingdings" pitchFamily="2" charset="2"/>
              <a:buChar char="q"/>
            </a:pPr>
            <a:r>
              <a:rPr lang="en-US" sz="3200" dirty="0" smtClean="0"/>
              <a:t> Quick </a:t>
            </a:r>
            <a:r>
              <a:rPr lang="en-US" sz="3200" dirty="0"/>
              <a:t>to </a:t>
            </a:r>
            <a:r>
              <a:rPr lang="en-US" sz="3200" dirty="0" smtClean="0"/>
              <a:t>counterattack.</a:t>
            </a:r>
          </a:p>
          <a:p>
            <a:pPr>
              <a:buFont typeface="Wingdings" pitchFamily="2" charset="2"/>
              <a:buChar char="q"/>
            </a:pPr>
            <a:r>
              <a:rPr lang="en-US" sz="3200" dirty="0" smtClean="0"/>
              <a:t> They </a:t>
            </a:r>
            <a:r>
              <a:rPr lang="en-US" sz="3200" dirty="0"/>
              <a:t>search for hidden meanings in everything and read hostile intentions into the actions of others. </a:t>
            </a:r>
          </a:p>
          <a:p>
            <a:pPr>
              <a:buFont typeface="Wingdings" pitchFamily="2" charset="2"/>
              <a:buChar char="q"/>
            </a:pPr>
            <a:r>
              <a:rPr lang="en-US" sz="3200" dirty="0" smtClean="0"/>
              <a:t> They </a:t>
            </a:r>
            <a:r>
              <a:rPr lang="en-US" sz="3200" dirty="0"/>
              <a:t>are quick to challenge the loyalties of friends and loved ones and often appear cold and distant to others. They usually shift blame to others and tend to carry long grudges.</a:t>
            </a:r>
          </a:p>
          <a:p>
            <a:pPr>
              <a:buFont typeface="Wingdings" pitchFamily="2" charset="2"/>
              <a:buChar char="q"/>
            </a:pPr>
            <a:endParaRPr lang="en-US" sz="3200"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xmlns="" val="18784967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Dichotomy</a:t>
            </a:r>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 y="2438400"/>
            <a:ext cx="3615241" cy="2420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3503395"/>
            <a:ext cx="2030413"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07093" y="1310379"/>
            <a:ext cx="4305543" cy="41522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622925" y="2438400"/>
            <a:ext cx="2103437" cy="744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627556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Paranoid P.D.</a:t>
            </a:r>
            <a:endParaRPr lang="en-US" dirty="0"/>
          </a:p>
        </p:txBody>
      </p:sp>
      <p:sp>
        <p:nvSpPr>
          <p:cNvPr id="3" name="Content Placeholder 2"/>
          <p:cNvSpPr>
            <a:spLocks noGrp="1"/>
          </p:cNvSpPr>
          <p:nvPr>
            <p:ph idx="1"/>
          </p:nvPr>
        </p:nvSpPr>
        <p:spPr/>
        <p:txBody>
          <a:bodyPr/>
          <a:lstStyle/>
          <a:p>
            <a:r>
              <a:rPr lang="en-US" dirty="0"/>
              <a:t>v</a:t>
            </a:r>
            <a:r>
              <a:rPr lang="en-US" dirty="0" smtClean="0"/>
              <a:t>ideo 1</a:t>
            </a:r>
            <a:endParaRPr lang="en-US" dirty="0"/>
          </a:p>
        </p:txBody>
      </p:sp>
      <p:pic>
        <p:nvPicPr>
          <p:cNvPr id="4" name="video 1 Paranoid Personality.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533400" y="2133600"/>
            <a:ext cx="7329938" cy="3929062"/>
          </a:xfrm>
          <a:prstGeom prst="rect">
            <a:avLst/>
          </a:prstGeom>
        </p:spPr>
      </p:pic>
    </p:spTree>
    <p:extLst>
      <p:ext uri="{BB962C8B-B14F-4D97-AF65-F5344CB8AC3E}">
        <p14:creationId xmlns:p14="http://schemas.microsoft.com/office/powerpoint/2010/main" xmlns="" val="362834423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Antisocial Personality Disorder</a:t>
            </a:r>
          </a:p>
        </p:txBody>
      </p:sp>
      <p:sp>
        <p:nvSpPr>
          <p:cNvPr id="3" name="Content Placeholder 2"/>
          <p:cNvSpPr>
            <a:spLocks noGrp="1"/>
          </p:cNvSpPr>
          <p:nvPr>
            <p:ph idx="1"/>
          </p:nvPr>
        </p:nvSpPr>
        <p:spPr/>
        <p:txBody>
          <a:bodyPr>
            <a:normAutofit fontScale="92500" lnSpcReduction="20000"/>
          </a:bodyPr>
          <a:lstStyle/>
          <a:p>
            <a:pPr marL="114300" indent="0" algn="ctr">
              <a:buNone/>
            </a:pPr>
            <a:r>
              <a:rPr lang="en-US" sz="3200" dirty="0" smtClean="0"/>
              <a:t>Antisocial </a:t>
            </a:r>
            <a:r>
              <a:rPr lang="en-US" sz="3200" dirty="0"/>
              <a:t>personality disorder is characterized by a lack of </a:t>
            </a:r>
            <a:r>
              <a:rPr lang="en-US" sz="3200" dirty="0" smtClean="0"/>
              <a:t>conscience.</a:t>
            </a:r>
            <a:endParaRPr lang="en-US" sz="3200" dirty="0"/>
          </a:p>
          <a:p>
            <a:endParaRPr lang="en-US" sz="3200" dirty="0" smtClean="0"/>
          </a:p>
          <a:p>
            <a:endParaRPr lang="en-US" sz="3200" dirty="0"/>
          </a:p>
          <a:p>
            <a:endParaRPr lang="en-US" sz="3200" dirty="0" smtClean="0"/>
          </a:p>
          <a:p>
            <a:endParaRPr lang="en-US" sz="3200" dirty="0"/>
          </a:p>
          <a:p>
            <a:r>
              <a:rPr lang="en-US" sz="3200" dirty="0"/>
              <a:t>People with </a:t>
            </a:r>
            <a:endParaRPr lang="en-US" sz="3200" dirty="0" smtClean="0"/>
          </a:p>
          <a:p>
            <a:pPr marL="114300" indent="0">
              <a:buNone/>
            </a:pPr>
            <a:r>
              <a:rPr lang="en-US" sz="3200" dirty="0" smtClean="0"/>
              <a:t>this </a:t>
            </a:r>
            <a:r>
              <a:rPr lang="en-US" sz="3200" dirty="0"/>
              <a:t>disorder </a:t>
            </a:r>
            <a:r>
              <a:rPr lang="en-US" sz="3200" dirty="0" smtClean="0"/>
              <a:t>are</a:t>
            </a:r>
          </a:p>
          <a:p>
            <a:pPr marL="114300" indent="0">
              <a:buNone/>
            </a:pPr>
            <a:r>
              <a:rPr lang="en-US" sz="3200" dirty="0" smtClean="0"/>
              <a:t>prone </a:t>
            </a:r>
            <a:r>
              <a:rPr lang="en-US" sz="3200" dirty="0"/>
              <a:t>to criminal behavior, believing that </a:t>
            </a:r>
            <a:r>
              <a:rPr lang="en-US" sz="3200" dirty="0" smtClean="0"/>
              <a:t> their </a:t>
            </a:r>
            <a:r>
              <a:rPr lang="en-US" sz="3200" dirty="0"/>
              <a:t>victims are weak and deserving of being taken advantage of. They tend to lie and steal</a:t>
            </a:r>
          </a:p>
        </p:txBody>
      </p:sp>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600" y="2590799"/>
            <a:ext cx="1981200" cy="221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723415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Antisocial Personality Disorder</a:t>
            </a:r>
          </a:p>
        </p:txBody>
      </p:sp>
      <p:sp>
        <p:nvSpPr>
          <p:cNvPr id="3" name="Content Placeholder 2"/>
          <p:cNvSpPr>
            <a:spLocks noGrp="1"/>
          </p:cNvSpPr>
          <p:nvPr>
            <p:ph idx="1"/>
          </p:nvPr>
        </p:nvSpPr>
        <p:spPr/>
        <p:txBody>
          <a:bodyPr/>
          <a:lstStyle/>
          <a:p>
            <a:pPr>
              <a:buFont typeface="Wingdings" pitchFamily="2" charset="2"/>
              <a:buChar char="q"/>
            </a:pPr>
            <a:r>
              <a:rPr lang="en-US" sz="3600" dirty="0" smtClean="0"/>
              <a:t> The </a:t>
            </a:r>
            <a:r>
              <a:rPr lang="en-US" sz="3600" dirty="0"/>
              <a:t>essential feature is a pervasive pattern of disregard for </a:t>
            </a:r>
            <a:endParaRPr lang="en-US" sz="3600" dirty="0" smtClean="0"/>
          </a:p>
          <a:p>
            <a:pPr marL="114300" indent="0">
              <a:buNone/>
            </a:pPr>
            <a:r>
              <a:rPr lang="en-US" sz="3600" dirty="0"/>
              <a:t> </a:t>
            </a:r>
            <a:r>
              <a:rPr lang="en-US" sz="3600" dirty="0" smtClean="0"/>
              <a:t> the </a:t>
            </a:r>
            <a:r>
              <a:rPr lang="en-US" sz="3600" dirty="0"/>
              <a:t>violation </a:t>
            </a:r>
            <a:r>
              <a:rPr lang="en-US" sz="3600" dirty="0" smtClean="0"/>
              <a:t>of</a:t>
            </a:r>
          </a:p>
          <a:p>
            <a:pPr marL="114300" indent="0">
              <a:buNone/>
            </a:pPr>
            <a:r>
              <a:rPr lang="en-US" sz="3600" dirty="0" smtClean="0"/>
              <a:t>  </a:t>
            </a:r>
            <a:r>
              <a:rPr lang="en-US" sz="3600" dirty="0"/>
              <a:t>the rights of others. </a:t>
            </a:r>
          </a:p>
          <a:p>
            <a:pPr>
              <a:buFont typeface="Wingdings" pitchFamily="2" charset="2"/>
              <a:buChar char="q"/>
            </a:pPr>
            <a:r>
              <a:rPr lang="en-US" sz="3600" dirty="0" smtClean="0"/>
              <a:t> Since </a:t>
            </a:r>
            <a:r>
              <a:rPr lang="en-US" sz="3600" dirty="0"/>
              <a:t>age 15</a:t>
            </a:r>
          </a:p>
          <a:p>
            <a:pPr>
              <a:buFont typeface="Wingdings" pitchFamily="2" charset="2"/>
              <a:buChar char="q"/>
            </a:pPr>
            <a:r>
              <a:rPr lang="en-US" sz="3600" dirty="0" smtClean="0"/>
              <a:t> Sociopathy</a:t>
            </a:r>
            <a:r>
              <a:rPr lang="en-US" sz="3600" dirty="0"/>
              <a:t>, </a:t>
            </a:r>
            <a:endParaRPr lang="en-US" sz="3600" dirty="0" smtClean="0"/>
          </a:p>
          <a:p>
            <a:pPr marL="114300" indent="0">
              <a:buNone/>
            </a:pPr>
            <a:r>
              <a:rPr lang="en-US" sz="3600" dirty="0"/>
              <a:t> </a:t>
            </a:r>
            <a:r>
              <a:rPr lang="en-US" sz="3600" dirty="0" smtClean="0"/>
              <a:t> psychopathy. </a:t>
            </a:r>
            <a:endParaRPr lang="en-US" sz="3600" dirty="0"/>
          </a:p>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91000" y="2514600"/>
            <a:ext cx="3810000" cy="320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71007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Antisocial Personality Disorder</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3200" dirty="0" smtClean="0"/>
              <a:t> Failure </a:t>
            </a:r>
            <a:r>
              <a:rPr lang="en-US" sz="3200" dirty="0"/>
              <a:t>to conform to social norms</a:t>
            </a:r>
          </a:p>
          <a:p>
            <a:pPr>
              <a:buFont typeface="Wingdings" pitchFamily="2" charset="2"/>
              <a:buChar char="q"/>
            </a:pPr>
            <a:r>
              <a:rPr lang="en-US" sz="3200" dirty="0" smtClean="0"/>
              <a:t> deceitfulness</a:t>
            </a:r>
            <a:r>
              <a:rPr lang="en-US" sz="3200" dirty="0"/>
              <a:t>, lying aliases conning.</a:t>
            </a:r>
          </a:p>
          <a:p>
            <a:pPr>
              <a:buFont typeface="Wingdings" pitchFamily="2" charset="2"/>
              <a:buChar char="q"/>
            </a:pPr>
            <a:r>
              <a:rPr lang="en-US" sz="3200" dirty="0" smtClean="0"/>
              <a:t> Impulsivity </a:t>
            </a:r>
            <a:r>
              <a:rPr lang="en-US" sz="3200" dirty="0"/>
              <a:t>and failure to plan ahead</a:t>
            </a:r>
          </a:p>
          <a:p>
            <a:pPr>
              <a:buFont typeface="Wingdings" pitchFamily="2" charset="2"/>
              <a:buChar char="q"/>
            </a:pPr>
            <a:r>
              <a:rPr lang="en-US" sz="3200" dirty="0" smtClean="0"/>
              <a:t> irritability </a:t>
            </a:r>
            <a:r>
              <a:rPr lang="en-US" sz="3200" dirty="0"/>
              <a:t>and aggressiveness</a:t>
            </a:r>
          </a:p>
          <a:p>
            <a:pPr>
              <a:buFont typeface="Wingdings" pitchFamily="2" charset="2"/>
              <a:buChar char="q"/>
            </a:pPr>
            <a:r>
              <a:rPr lang="en-US" sz="3200" dirty="0" smtClean="0"/>
              <a:t> reckless </a:t>
            </a:r>
            <a:r>
              <a:rPr lang="en-US" sz="3200" dirty="0"/>
              <a:t>disregard for the safety of self </a:t>
            </a:r>
            <a:r>
              <a:rPr lang="en-US" sz="3200" dirty="0" smtClean="0"/>
              <a:t> and </a:t>
            </a:r>
            <a:r>
              <a:rPr lang="en-US" sz="3200" dirty="0"/>
              <a:t>others</a:t>
            </a:r>
          </a:p>
          <a:p>
            <a:pPr>
              <a:buFont typeface="Wingdings" pitchFamily="2" charset="2"/>
              <a:buChar char="q"/>
            </a:pPr>
            <a:r>
              <a:rPr lang="en-US" sz="3200" dirty="0" smtClean="0"/>
              <a:t> consistent </a:t>
            </a:r>
            <a:r>
              <a:rPr lang="en-US" sz="3200" dirty="0"/>
              <a:t>irresponsibility</a:t>
            </a:r>
          </a:p>
          <a:p>
            <a:pPr>
              <a:buFont typeface="Wingdings" pitchFamily="2" charset="2"/>
              <a:buChar char="q"/>
            </a:pPr>
            <a:r>
              <a:rPr lang="en-US" sz="3200" dirty="0" smtClean="0"/>
              <a:t> lack </a:t>
            </a:r>
            <a:r>
              <a:rPr lang="en-US" sz="3200" dirty="0"/>
              <a:t>of remorse</a:t>
            </a:r>
          </a:p>
          <a:p>
            <a:endParaRPr lang="en-US" sz="3200" dirty="0"/>
          </a:p>
        </p:txBody>
      </p:sp>
    </p:spTree>
    <p:extLst>
      <p:ext uri="{BB962C8B-B14F-4D97-AF65-F5344CB8AC3E}">
        <p14:creationId xmlns:p14="http://schemas.microsoft.com/office/powerpoint/2010/main" xmlns="" val="3896781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Antisocial Personality Disorder</a:t>
            </a:r>
          </a:p>
        </p:txBody>
      </p:sp>
      <p:sp>
        <p:nvSpPr>
          <p:cNvPr id="3" name="Content Placeholder 2"/>
          <p:cNvSpPr>
            <a:spLocks noGrp="1"/>
          </p:cNvSpPr>
          <p:nvPr>
            <p:ph idx="1"/>
          </p:nvPr>
        </p:nvSpPr>
        <p:spPr/>
        <p:txBody>
          <a:bodyPr>
            <a:normAutofit lnSpcReduction="10000"/>
          </a:bodyPr>
          <a:lstStyle/>
          <a:p>
            <a:r>
              <a:rPr lang="en-US" sz="3200" dirty="0" smtClean="0"/>
              <a:t>They </a:t>
            </a:r>
            <a:r>
              <a:rPr lang="en-US" sz="3200" dirty="0"/>
              <a:t>are careless with money and take action without thinking about </a:t>
            </a:r>
            <a:r>
              <a:rPr lang="en-US" sz="3200" dirty="0" smtClean="0"/>
              <a:t>consequences.</a:t>
            </a:r>
          </a:p>
          <a:p>
            <a:endParaRPr lang="en-US" sz="3200" dirty="0"/>
          </a:p>
          <a:p>
            <a:endParaRPr lang="en-US" sz="3200" dirty="0" smtClean="0"/>
          </a:p>
          <a:p>
            <a:endParaRPr lang="en-US" sz="3200" dirty="0"/>
          </a:p>
          <a:p>
            <a:r>
              <a:rPr lang="en-US" sz="3200" dirty="0"/>
              <a:t> They are often aggressive </a:t>
            </a:r>
            <a:endParaRPr lang="en-US" sz="3200" dirty="0" smtClean="0"/>
          </a:p>
          <a:p>
            <a:pPr marL="114300" indent="0">
              <a:buNone/>
            </a:pPr>
            <a:r>
              <a:rPr lang="en-US" sz="3200" dirty="0"/>
              <a:t> </a:t>
            </a:r>
            <a:r>
              <a:rPr lang="en-US" sz="3200" dirty="0" smtClean="0"/>
              <a:t>  and </a:t>
            </a:r>
            <a:r>
              <a:rPr lang="en-US" sz="3200" dirty="0"/>
              <a:t>are much more concerned with </a:t>
            </a:r>
            <a:endParaRPr lang="en-US" sz="3200" dirty="0" smtClean="0"/>
          </a:p>
          <a:p>
            <a:pPr marL="114300" indent="0">
              <a:buNone/>
            </a:pPr>
            <a:r>
              <a:rPr lang="en-US" sz="3200" dirty="0"/>
              <a:t> </a:t>
            </a:r>
            <a:r>
              <a:rPr lang="en-US" sz="3200" dirty="0" smtClean="0"/>
              <a:t>  their  own </a:t>
            </a:r>
            <a:r>
              <a:rPr lang="en-US" sz="3200" dirty="0"/>
              <a:t>needs than the needs of others. </a:t>
            </a:r>
          </a:p>
          <a:p>
            <a:endParaRPr lang="en-US" sz="32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10200" y="2743200"/>
            <a:ext cx="2286000" cy="2163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6304104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Antisocial P.D.</a:t>
            </a:r>
            <a:endParaRPr lang="en-US" dirty="0"/>
          </a:p>
        </p:txBody>
      </p:sp>
      <p:sp>
        <p:nvSpPr>
          <p:cNvPr id="3" name="Content Placeholder 2"/>
          <p:cNvSpPr>
            <a:spLocks noGrp="1"/>
          </p:cNvSpPr>
          <p:nvPr>
            <p:ph idx="1"/>
          </p:nvPr>
        </p:nvSpPr>
        <p:spPr/>
        <p:txBody>
          <a:bodyPr/>
          <a:lstStyle/>
          <a:p>
            <a:r>
              <a:rPr lang="en-US" dirty="0"/>
              <a:t>v</a:t>
            </a:r>
            <a:r>
              <a:rPr lang="en-US" dirty="0" smtClean="0"/>
              <a:t>ideo 2</a:t>
            </a:r>
            <a:endParaRPr lang="en-US" dirty="0"/>
          </a:p>
        </p:txBody>
      </p:sp>
      <p:pic>
        <p:nvPicPr>
          <p:cNvPr id="4" name="video 2- Antisocial-Personality-Disorder-.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838200" y="2341418"/>
            <a:ext cx="6866466" cy="3690938"/>
          </a:xfrm>
          <a:prstGeom prst="rect">
            <a:avLst/>
          </a:prstGeom>
        </p:spPr>
      </p:pic>
    </p:spTree>
    <p:extLst>
      <p:ext uri="{BB962C8B-B14F-4D97-AF65-F5344CB8AC3E}">
        <p14:creationId xmlns:p14="http://schemas.microsoft.com/office/powerpoint/2010/main" xmlns="" val="42912992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Borderline Personality Disorder</a:t>
            </a:r>
          </a:p>
        </p:txBody>
      </p:sp>
      <p:sp>
        <p:nvSpPr>
          <p:cNvPr id="3" name="Content Placeholder 2"/>
          <p:cNvSpPr>
            <a:spLocks noGrp="1"/>
          </p:cNvSpPr>
          <p:nvPr>
            <p:ph idx="1"/>
          </p:nvPr>
        </p:nvSpPr>
        <p:spPr/>
        <p:txBody>
          <a:bodyPr/>
          <a:lstStyle/>
          <a:p>
            <a:pPr>
              <a:buFont typeface="Wingdings" pitchFamily="2" charset="2"/>
              <a:buChar char="q"/>
            </a:pPr>
            <a:r>
              <a:rPr lang="en-US" dirty="0" smtClean="0"/>
              <a:t> </a:t>
            </a:r>
            <a:r>
              <a:rPr lang="en-US" sz="2400" dirty="0" smtClean="0"/>
              <a:t>Characterized </a:t>
            </a:r>
            <a:r>
              <a:rPr lang="en-US" sz="2400" dirty="0"/>
              <a:t>by mood instability and poor </a:t>
            </a:r>
            <a:r>
              <a:rPr lang="en-US" sz="2400" dirty="0" smtClean="0"/>
              <a:t>self-image.</a:t>
            </a:r>
          </a:p>
          <a:p>
            <a:endParaRPr lang="en-US" sz="2400" dirty="0"/>
          </a:p>
          <a:p>
            <a:endParaRPr lang="en-US" dirty="0" smtClean="0"/>
          </a:p>
          <a:p>
            <a:endParaRPr lang="en-US" dirty="0"/>
          </a:p>
          <a:p>
            <a:endParaRPr lang="en-US" dirty="0" smtClean="0"/>
          </a:p>
          <a:p>
            <a:endParaRPr lang="en-US" dirty="0"/>
          </a:p>
          <a:p>
            <a:endParaRPr lang="en-US" dirty="0" smtClean="0"/>
          </a:p>
          <a:p>
            <a:endParaRPr lang="en-US" dirty="0"/>
          </a:p>
          <a:p>
            <a:pPr marL="114300" indent="0" algn="ctr">
              <a:buNone/>
            </a:pPr>
            <a:r>
              <a:rPr lang="en-US" sz="3200" dirty="0"/>
              <a:t>People with this disorder are prone to constant mood swings and bouts of anger. </a:t>
            </a:r>
          </a:p>
          <a:p>
            <a:pPr marL="114300" indent="0" algn="ctr">
              <a:buNone/>
            </a:pPr>
            <a:endParaRPr lang="en-US" sz="3200" dirty="0"/>
          </a:p>
          <a:p>
            <a:pPr marL="114300" indent="0">
              <a:buNone/>
            </a:pPr>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00400" y="2186998"/>
            <a:ext cx="3352800" cy="24685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5364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Borderline Personality Disorder</a:t>
            </a:r>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en-US" sz="4000" dirty="0"/>
              <a:t>Pervasive pattern of </a:t>
            </a:r>
            <a:endParaRPr lang="en-US" sz="4000" dirty="0" smtClean="0"/>
          </a:p>
          <a:p>
            <a:pPr marL="114300" indent="0">
              <a:buNone/>
            </a:pPr>
            <a:r>
              <a:rPr lang="en-US" sz="4000" dirty="0"/>
              <a:t> </a:t>
            </a:r>
            <a:r>
              <a:rPr lang="en-US" sz="4000" dirty="0" smtClean="0"/>
              <a:t> instability </a:t>
            </a:r>
            <a:r>
              <a:rPr lang="en-US" sz="4000" dirty="0"/>
              <a:t>of </a:t>
            </a:r>
            <a:endParaRPr lang="en-US" sz="4000" dirty="0" smtClean="0"/>
          </a:p>
          <a:p>
            <a:pPr marL="114300" indent="0">
              <a:buNone/>
            </a:pPr>
            <a:r>
              <a:rPr lang="en-US" sz="4000" dirty="0"/>
              <a:t> </a:t>
            </a:r>
            <a:r>
              <a:rPr lang="en-US" sz="4000" dirty="0" smtClean="0"/>
              <a:t> interpersonal </a:t>
            </a:r>
          </a:p>
          <a:p>
            <a:pPr marL="114300" indent="0">
              <a:buNone/>
            </a:pPr>
            <a:r>
              <a:rPr lang="en-US" sz="4000" dirty="0"/>
              <a:t> </a:t>
            </a:r>
            <a:r>
              <a:rPr lang="en-US" sz="4000" dirty="0" smtClean="0"/>
              <a:t> relationships,</a:t>
            </a:r>
          </a:p>
          <a:p>
            <a:pPr marL="114300" indent="0">
              <a:buNone/>
            </a:pPr>
            <a:r>
              <a:rPr lang="en-US" sz="4000" dirty="0"/>
              <a:t> </a:t>
            </a:r>
            <a:r>
              <a:rPr lang="en-US" sz="4000" dirty="0" smtClean="0"/>
              <a:t> </a:t>
            </a:r>
            <a:r>
              <a:rPr lang="en-US" sz="4000" dirty="0"/>
              <a:t>self-image, and </a:t>
            </a:r>
            <a:endParaRPr lang="en-US" sz="4000" dirty="0" smtClean="0"/>
          </a:p>
          <a:p>
            <a:pPr marL="114300" indent="0">
              <a:buNone/>
            </a:pPr>
            <a:r>
              <a:rPr lang="en-US" sz="4000" dirty="0"/>
              <a:t> </a:t>
            </a:r>
            <a:r>
              <a:rPr lang="en-US" sz="4000" dirty="0" smtClean="0"/>
              <a:t> affects</a:t>
            </a:r>
            <a:r>
              <a:rPr lang="en-US" sz="4000" dirty="0"/>
              <a:t>. Marked </a:t>
            </a:r>
            <a:endParaRPr lang="en-US" sz="4000" dirty="0" smtClean="0"/>
          </a:p>
          <a:p>
            <a:pPr marL="114300" indent="0">
              <a:buNone/>
            </a:pPr>
            <a:r>
              <a:rPr lang="en-US" sz="4000" dirty="0"/>
              <a:t> </a:t>
            </a:r>
            <a:r>
              <a:rPr lang="en-US" sz="4000" dirty="0" smtClean="0"/>
              <a:t> impulsivity.</a:t>
            </a:r>
            <a:endParaRPr lang="en-US" sz="4000" dirty="0"/>
          </a:p>
          <a:p>
            <a:endParaRPr lang="en-US" sz="4000" dirty="0"/>
          </a:p>
        </p:txBody>
      </p:sp>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343400" y="2286000"/>
            <a:ext cx="3810000" cy="3648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4556164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lstStyle/>
          <a:p>
            <a:pPr>
              <a:buFont typeface="Wingdings" pitchFamily="2" charset="2"/>
              <a:buChar char="q"/>
            </a:pPr>
            <a:r>
              <a:rPr lang="en-US" sz="3200" dirty="0"/>
              <a:t>Frantic efforts to avoid abandonment</a:t>
            </a:r>
          </a:p>
          <a:p>
            <a:pPr>
              <a:buFont typeface="Wingdings" pitchFamily="2" charset="2"/>
              <a:buChar char="q"/>
            </a:pPr>
            <a:r>
              <a:rPr lang="en-US" sz="3200" dirty="0"/>
              <a:t>unstable and intense relationships</a:t>
            </a:r>
          </a:p>
          <a:p>
            <a:pPr>
              <a:buFont typeface="Wingdings" pitchFamily="2" charset="2"/>
              <a:buChar char="q"/>
            </a:pPr>
            <a:r>
              <a:rPr lang="en-US" sz="3200" dirty="0"/>
              <a:t>identity disturbance</a:t>
            </a:r>
          </a:p>
          <a:p>
            <a:pPr>
              <a:buFont typeface="Wingdings" pitchFamily="2" charset="2"/>
              <a:buChar char="q"/>
            </a:pPr>
            <a:r>
              <a:rPr lang="en-US" sz="3200" dirty="0"/>
              <a:t>impulsivity:  </a:t>
            </a:r>
            <a:r>
              <a:rPr lang="en-US" sz="3200" dirty="0" smtClean="0"/>
              <a:t>substance </a:t>
            </a:r>
            <a:r>
              <a:rPr lang="en-US" sz="3200" dirty="0"/>
              <a:t>abuse, reckless </a:t>
            </a:r>
            <a:r>
              <a:rPr lang="en-US" sz="3200" dirty="0" smtClean="0"/>
              <a:t> driving</a:t>
            </a:r>
            <a:r>
              <a:rPr lang="en-US" sz="3200" dirty="0"/>
              <a:t>, binge eating.</a:t>
            </a:r>
          </a:p>
          <a:p>
            <a:pPr>
              <a:buFont typeface="Wingdings" pitchFamily="2" charset="2"/>
              <a:buChar char="q"/>
            </a:pPr>
            <a:r>
              <a:rPr lang="en-US" sz="3200" dirty="0"/>
              <a:t>Recent suicidal behavior or threats</a:t>
            </a:r>
          </a:p>
          <a:p>
            <a:pPr>
              <a:buFont typeface="Wingdings" pitchFamily="2" charset="2"/>
              <a:buChar char="q"/>
            </a:pPr>
            <a:r>
              <a:rPr lang="en-US" sz="3200" dirty="0"/>
              <a:t>affective instability</a:t>
            </a:r>
          </a:p>
          <a:p>
            <a:pPr>
              <a:buFont typeface="Wingdings" pitchFamily="2" charset="2"/>
              <a:buChar char="q"/>
            </a:pPr>
            <a:r>
              <a:rPr lang="en-US" sz="3200" dirty="0"/>
              <a:t>chronic feelings of emptiness </a:t>
            </a:r>
          </a:p>
          <a:p>
            <a:endParaRPr lang="en-US" dirty="0"/>
          </a:p>
        </p:txBody>
      </p:sp>
    </p:spTree>
    <p:extLst>
      <p:ext uri="{BB962C8B-B14F-4D97-AF65-F5344CB8AC3E}">
        <p14:creationId xmlns:p14="http://schemas.microsoft.com/office/powerpoint/2010/main" xmlns="" val="42315648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en-US" sz="3200" dirty="0"/>
              <a:t>T</a:t>
            </a:r>
            <a:r>
              <a:rPr lang="en-US" sz="3200" dirty="0" smtClean="0"/>
              <a:t>hey </a:t>
            </a:r>
            <a:r>
              <a:rPr lang="en-US" sz="3200" dirty="0"/>
              <a:t>will take their anger out on themselves, causing </a:t>
            </a:r>
            <a:endParaRPr lang="en-US" sz="3200" dirty="0" smtClean="0"/>
          </a:p>
          <a:p>
            <a:pPr marL="114300" indent="0">
              <a:buNone/>
            </a:pPr>
            <a:r>
              <a:rPr lang="en-US" sz="3200" dirty="0"/>
              <a:t> </a:t>
            </a:r>
            <a:r>
              <a:rPr lang="en-US" sz="3200" dirty="0" smtClean="0"/>
              <a:t>  themselves injury.</a:t>
            </a:r>
          </a:p>
          <a:p>
            <a:pPr>
              <a:buFont typeface="Wingdings" pitchFamily="2" charset="2"/>
              <a:buChar char="q"/>
            </a:pPr>
            <a:r>
              <a:rPr lang="en-US" sz="3200" dirty="0"/>
              <a:t>Suicidal threats and </a:t>
            </a:r>
            <a:endParaRPr lang="en-US" sz="3200" dirty="0" smtClean="0"/>
          </a:p>
          <a:p>
            <a:pPr marL="114300" indent="0">
              <a:buNone/>
            </a:pPr>
            <a:r>
              <a:rPr lang="en-US" sz="3200" dirty="0" smtClean="0"/>
              <a:t>  actions are</a:t>
            </a:r>
          </a:p>
          <a:p>
            <a:pPr marL="114300" indent="0">
              <a:buNone/>
            </a:pPr>
            <a:r>
              <a:rPr lang="en-US" sz="3200" dirty="0"/>
              <a:t> </a:t>
            </a:r>
            <a:r>
              <a:rPr lang="en-US" sz="3200" dirty="0" smtClean="0"/>
              <a:t> not uncommon.</a:t>
            </a:r>
          </a:p>
          <a:p>
            <a:pPr marL="114300" indent="0">
              <a:buNone/>
            </a:pPr>
            <a:r>
              <a:rPr lang="en-US" sz="3200" dirty="0"/>
              <a:t>They are quick to anger </a:t>
            </a:r>
            <a:endParaRPr lang="en-US" sz="3200" dirty="0" smtClean="0"/>
          </a:p>
          <a:p>
            <a:pPr marL="114300" indent="0">
              <a:buNone/>
            </a:pPr>
            <a:r>
              <a:rPr lang="en-US" sz="3200" dirty="0" smtClean="0"/>
              <a:t>when </a:t>
            </a:r>
            <a:r>
              <a:rPr lang="en-US" sz="3200" dirty="0"/>
              <a:t>their </a:t>
            </a:r>
            <a:endParaRPr lang="en-US" sz="3200" dirty="0" smtClean="0"/>
          </a:p>
          <a:p>
            <a:pPr marL="114300" indent="0">
              <a:buNone/>
            </a:pPr>
            <a:r>
              <a:rPr lang="en-US" sz="3200" dirty="0" smtClean="0"/>
              <a:t>expectations </a:t>
            </a:r>
            <a:r>
              <a:rPr lang="en-US" sz="3200" dirty="0"/>
              <a:t>are not met.  </a:t>
            </a:r>
          </a:p>
          <a:p>
            <a:endParaRPr lang="en-US" dirty="0"/>
          </a:p>
          <a:p>
            <a:endParaRPr lang="en-US" dirty="0"/>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29200" y="2057400"/>
            <a:ext cx="2493963" cy="37068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28595277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Histrionic Personality Disorder</a:t>
            </a:r>
          </a:p>
        </p:txBody>
      </p:sp>
      <p:sp>
        <p:nvSpPr>
          <p:cNvPr id="3" name="Content Placeholder 2"/>
          <p:cNvSpPr>
            <a:spLocks noGrp="1"/>
          </p:cNvSpPr>
          <p:nvPr>
            <p:ph idx="1"/>
          </p:nvPr>
        </p:nvSpPr>
        <p:spPr/>
        <p:txBody>
          <a:bodyPr>
            <a:normAutofit lnSpcReduction="10000"/>
          </a:bodyPr>
          <a:lstStyle/>
          <a:p>
            <a:pPr marL="114300" indent="0">
              <a:buNone/>
            </a:pPr>
            <a:r>
              <a:rPr lang="en-US" sz="3600" dirty="0" smtClean="0"/>
              <a:t>- Constant </a:t>
            </a:r>
            <a:r>
              <a:rPr lang="en-US" sz="3600" dirty="0"/>
              <a:t>attention </a:t>
            </a:r>
            <a:endParaRPr lang="en-US" sz="3600" dirty="0" smtClean="0"/>
          </a:p>
          <a:p>
            <a:pPr marL="114300" indent="0">
              <a:buNone/>
            </a:pPr>
            <a:r>
              <a:rPr lang="en-US" sz="3600" dirty="0"/>
              <a:t> </a:t>
            </a:r>
            <a:r>
              <a:rPr lang="en-US" sz="3600" dirty="0" smtClean="0"/>
              <a:t>  seekers. </a:t>
            </a:r>
          </a:p>
          <a:p>
            <a:endParaRPr lang="en-US" dirty="0"/>
          </a:p>
          <a:p>
            <a:endParaRPr lang="en-US" dirty="0" smtClean="0"/>
          </a:p>
          <a:p>
            <a:endParaRPr lang="en-US" dirty="0"/>
          </a:p>
          <a:p>
            <a:endParaRPr lang="en-US" dirty="0" smtClean="0"/>
          </a:p>
          <a:p>
            <a:pPr marL="114300" indent="0">
              <a:buNone/>
            </a:pPr>
            <a:r>
              <a:rPr lang="en-US" sz="2800" dirty="0" smtClean="0"/>
              <a:t>They </a:t>
            </a:r>
            <a:r>
              <a:rPr lang="en-US" sz="2800" dirty="0"/>
              <a:t>need to be the center of </a:t>
            </a:r>
            <a:endParaRPr lang="en-US" sz="2800" dirty="0" smtClean="0"/>
          </a:p>
          <a:p>
            <a:pPr marL="114300" indent="0">
              <a:buNone/>
            </a:pPr>
            <a:r>
              <a:rPr lang="en-US" sz="2800" dirty="0" smtClean="0"/>
              <a:t>attention </a:t>
            </a:r>
            <a:r>
              <a:rPr lang="en-US" sz="2800" dirty="0"/>
              <a:t>all the time, </a:t>
            </a:r>
            <a:r>
              <a:rPr lang="en-US" sz="2800" dirty="0" smtClean="0"/>
              <a:t>often</a:t>
            </a:r>
          </a:p>
          <a:p>
            <a:pPr marL="114300" indent="0">
              <a:buNone/>
            </a:pPr>
            <a:r>
              <a:rPr lang="en-US" sz="2800" dirty="0" smtClean="0"/>
              <a:t>interrupting </a:t>
            </a:r>
            <a:r>
              <a:rPr lang="en-US" sz="2800" dirty="0"/>
              <a:t>others in order to </a:t>
            </a:r>
            <a:endParaRPr lang="en-US" sz="2800" dirty="0" smtClean="0"/>
          </a:p>
          <a:p>
            <a:pPr marL="114300" indent="0">
              <a:buNone/>
            </a:pPr>
            <a:r>
              <a:rPr lang="en-US" sz="2800" dirty="0" smtClean="0"/>
              <a:t>dominate </a:t>
            </a:r>
            <a:r>
              <a:rPr lang="en-US" sz="2800" dirty="0"/>
              <a:t>the conversation. </a:t>
            </a:r>
          </a:p>
          <a:p>
            <a:pPr marL="114300" indent="0">
              <a:buNone/>
            </a:pPr>
            <a:endParaRPr lang="en-US" sz="2800" dirty="0"/>
          </a:p>
          <a:p>
            <a:endParaRPr lang="en-US" sz="2800" dirty="0"/>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92967" y="1447800"/>
            <a:ext cx="2011363" cy="4797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207888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Histrionic Personality Disorder</a:t>
            </a:r>
          </a:p>
        </p:txBody>
      </p:sp>
      <p:sp>
        <p:nvSpPr>
          <p:cNvPr id="3" name="Content Placeholder 2"/>
          <p:cNvSpPr>
            <a:spLocks noGrp="1"/>
          </p:cNvSpPr>
          <p:nvPr>
            <p:ph idx="1"/>
          </p:nvPr>
        </p:nvSpPr>
        <p:spPr/>
        <p:txBody>
          <a:bodyPr/>
          <a:lstStyle/>
          <a:p>
            <a:r>
              <a:rPr lang="en-US" sz="2400" dirty="0"/>
              <a:t>They may dress provocatively or exaggerate illnesses in order to gain attention. </a:t>
            </a:r>
          </a:p>
          <a:p>
            <a:r>
              <a:rPr lang="en-US" sz="2400" dirty="0"/>
              <a:t>They also tend to exaggerate friendships and relationships, believing that everyone loves </a:t>
            </a:r>
            <a:r>
              <a:rPr lang="en-US" sz="2400" dirty="0" smtClean="0"/>
              <a:t>them.</a:t>
            </a:r>
          </a:p>
          <a:p>
            <a:r>
              <a:rPr lang="en-US" sz="2400" dirty="0"/>
              <a:t> Pervasive Pattern of excessive emotionality and attention-seeking behavior. </a:t>
            </a:r>
          </a:p>
          <a:p>
            <a:endParaRPr lang="en-US" dirty="0"/>
          </a:p>
          <a:p>
            <a:endParaRPr lang="en-US" dirty="0"/>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48200" y="3581400"/>
            <a:ext cx="3124200" cy="27258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959199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Narcissistic Personality Disorder</a:t>
            </a:r>
          </a:p>
        </p:txBody>
      </p:sp>
      <p:sp>
        <p:nvSpPr>
          <p:cNvPr id="3" name="Content Placeholder 2"/>
          <p:cNvSpPr>
            <a:spLocks noGrp="1"/>
          </p:cNvSpPr>
          <p:nvPr>
            <p:ph idx="1"/>
          </p:nvPr>
        </p:nvSpPr>
        <p:spPr/>
        <p:txBody>
          <a:bodyPr>
            <a:normAutofit fontScale="55000" lnSpcReduction="20000"/>
          </a:bodyPr>
          <a:lstStyle/>
          <a:p>
            <a:pPr algn="ctr"/>
            <a:endParaRPr lang="en-US" sz="3200" dirty="0" smtClean="0"/>
          </a:p>
          <a:p>
            <a:pPr algn="ctr"/>
            <a:r>
              <a:rPr lang="en-US" sz="4000" dirty="0" smtClean="0"/>
              <a:t>Pervasive </a:t>
            </a:r>
            <a:r>
              <a:rPr lang="en-US" sz="4000" dirty="0"/>
              <a:t>pattern of grandiosity, need for admiration and lack of empathy that begins by early </a:t>
            </a:r>
            <a:r>
              <a:rPr lang="en-US" sz="4000" dirty="0" smtClean="0"/>
              <a:t>adulthood.</a:t>
            </a:r>
          </a:p>
          <a:p>
            <a:pPr algn="ctr"/>
            <a:endParaRPr lang="en-US" sz="3200" dirty="0" smtClean="0"/>
          </a:p>
          <a:p>
            <a:r>
              <a:rPr lang="en-US" sz="4500" dirty="0"/>
              <a:t>characterized by </a:t>
            </a:r>
            <a:endParaRPr lang="en-US" sz="4500" dirty="0" smtClean="0"/>
          </a:p>
          <a:p>
            <a:pPr marL="114300" indent="0">
              <a:buNone/>
            </a:pPr>
            <a:r>
              <a:rPr lang="en-US" sz="4500" dirty="0"/>
              <a:t> </a:t>
            </a:r>
            <a:r>
              <a:rPr lang="en-US" sz="4500" dirty="0" smtClean="0"/>
              <a:t> self-centeredness.</a:t>
            </a:r>
          </a:p>
          <a:p>
            <a:pPr marL="114300" indent="0">
              <a:buNone/>
            </a:pPr>
            <a:endParaRPr lang="en-US" sz="4500" dirty="0" smtClean="0"/>
          </a:p>
          <a:p>
            <a:pPr marL="114300" indent="0">
              <a:buNone/>
            </a:pPr>
            <a:r>
              <a:rPr lang="en-US" sz="4500" dirty="0" smtClean="0"/>
              <a:t>They exaggerate</a:t>
            </a:r>
          </a:p>
          <a:p>
            <a:pPr marL="114300" indent="0">
              <a:buNone/>
            </a:pPr>
            <a:r>
              <a:rPr lang="en-US" sz="4500" dirty="0" smtClean="0"/>
              <a:t>their </a:t>
            </a:r>
            <a:r>
              <a:rPr lang="en-US" sz="4500" dirty="0"/>
              <a:t>achievements</a:t>
            </a:r>
            <a:r>
              <a:rPr lang="en-US" sz="4500" dirty="0" smtClean="0"/>
              <a:t>,</a:t>
            </a:r>
          </a:p>
          <a:p>
            <a:pPr marL="114300" indent="0">
              <a:buNone/>
            </a:pPr>
            <a:r>
              <a:rPr lang="en-US" sz="4500" dirty="0" smtClean="0"/>
              <a:t>expecting </a:t>
            </a:r>
            <a:r>
              <a:rPr lang="en-US" sz="4500" dirty="0"/>
              <a:t>others to </a:t>
            </a:r>
            <a:endParaRPr lang="en-US" sz="4500" dirty="0" smtClean="0"/>
          </a:p>
          <a:p>
            <a:pPr marL="114300" indent="0">
              <a:buNone/>
            </a:pPr>
            <a:r>
              <a:rPr lang="en-US" sz="4500" dirty="0" smtClean="0"/>
              <a:t>recognize </a:t>
            </a:r>
            <a:r>
              <a:rPr lang="en-US" sz="4500" dirty="0"/>
              <a:t>them </a:t>
            </a:r>
            <a:r>
              <a:rPr lang="en-US" sz="4500" dirty="0" smtClean="0"/>
              <a:t>as</a:t>
            </a:r>
          </a:p>
          <a:p>
            <a:pPr marL="114300" indent="0">
              <a:buNone/>
            </a:pPr>
            <a:r>
              <a:rPr lang="en-US" sz="4500" dirty="0" smtClean="0"/>
              <a:t>being superior. </a:t>
            </a:r>
            <a:endParaRPr lang="en-US" sz="4500" dirty="0"/>
          </a:p>
          <a:p>
            <a:pPr marL="114300" indent="0">
              <a:buNone/>
            </a:pPr>
            <a:r>
              <a:rPr lang="en-US" sz="4500" dirty="0" smtClean="0"/>
              <a:t> </a:t>
            </a:r>
            <a:endParaRPr lang="en-US" sz="4500" dirty="0"/>
          </a:p>
          <a:p>
            <a:endParaRPr lang="en-US" sz="3200" dirty="0"/>
          </a:p>
          <a:p>
            <a:pPr algn="ctr"/>
            <a:endParaRPr lang="en-US" sz="3200"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84073" y="3048000"/>
            <a:ext cx="3810000" cy="34671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114844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Narcissistic Personality Disorder</a:t>
            </a:r>
          </a:p>
        </p:txBody>
      </p:sp>
      <p:sp>
        <p:nvSpPr>
          <p:cNvPr id="3" name="Content Placeholder 2"/>
          <p:cNvSpPr>
            <a:spLocks noGrp="1"/>
          </p:cNvSpPr>
          <p:nvPr>
            <p:ph idx="1"/>
          </p:nvPr>
        </p:nvSpPr>
        <p:spPr/>
        <p:txBody>
          <a:bodyPr>
            <a:normAutofit fontScale="92500" lnSpcReduction="20000"/>
          </a:bodyPr>
          <a:lstStyle/>
          <a:p>
            <a:r>
              <a:rPr lang="en-US" sz="2800" dirty="0"/>
              <a:t>They tend to be choosy about picking friends, since they </a:t>
            </a:r>
            <a:endParaRPr lang="en-US" sz="2800" dirty="0" smtClean="0"/>
          </a:p>
          <a:p>
            <a:pPr marL="114300" indent="0">
              <a:buNone/>
            </a:pPr>
            <a:r>
              <a:rPr lang="en-US" sz="2800" dirty="0"/>
              <a:t> </a:t>
            </a:r>
            <a:r>
              <a:rPr lang="en-US" sz="2800" dirty="0" smtClean="0"/>
              <a:t>  believe </a:t>
            </a:r>
            <a:r>
              <a:rPr lang="en-US" sz="2800" dirty="0"/>
              <a:t>that not </a:t>
            </a:r>
            <a:endParaRPr lang="en-US" sz="2800" dirty="0" smtClean="0"/>
          </a:p>
          <a:p>
            <a:pPr marL="114300" indent="0">
              <a:buNone/>
            </a:pPr>
            <a:r>
              <a:rPr lang="en-US" sz="2800" dirty="0"/>
              <a:t> </a:t>
            </a:r>
            <a:r>
              <a:rPr lang="en-US" sz="2800" dirty="0" smtClean="0"/>
              <a:t>  just </a:t>
            </a:r>
            <a:r>
              <a:rPr lang="en-US" sz="2800" dirty="0"/>
              <a:t>anyone is </a:t>
            </a:r>
            <a:endParaRPr lang="en-US" sz="2800" dirty="0" smtClean="0"/>
          </a:p>
          <a:p>
            <a:pPr marL="114300" indent="0">
              <a:buNone/>
            </a:pPr>
            <a:r>
              <a:rPr lang="en-US" sz="2800" dirty="0"/>
              <a:t> </a:t>
            </a:r>
            <a:r>
              <a:rPr lang="en-US" sz="2800" dirty="0" smtClean="0"/>
              <a:t> worthy </a:t>
            </a:r>
            <a:r>
              <a:rPr lang="en-US" sz="2800" dirty="0"/>
              <a:t>of being </a:t>
            </a:r>
            <a:endParaRPr lang="en-US" sz="2800" dirty="0" smtClean="0"/>
          </a:p>
          <a:p>
            <a:pPr marL="114300" indent="0">
              <a:buNone/>
            </a:pPr>
            <a:r>
              <a:rPr lang="en-US" sz="2800" dirty="0"/>
              <a:t> </a:t>
            </a:r>
            <a:r>
              <a:rPr lang="en-US" sz="2800" dirty="0" smtClean="0"/>
              <a:t>  their </a:t>
            </a:r>
            <a:r>
              <a:rPr lang="en-US" sz="2800" dirty="0"/>
              <a:t>friend. </a:t>
            </a:r>
          </a:p>
          <a:p>
            <a:r>
              <a:rPr lang="en-US" sz="2800" dirty="0"/>
              <a:t>They are </a:t>
            </a:r>
            <a:r>
              <a:rPr lang="en-US" sz="2800" dirty="0" smtClean="0"/>
              <a:t>generally</a:t>
            </a:r>
          </a:p>
          <a:p>
            <a:pPr marL="114300" indent="0">
              <a:buNone/>
            </a:pPr>
            <a:r>
              <a:rPr lang="en-US" sz="2800" dirty="0"/>
              <a:t> </a:t>
            </a:r>
            <a:r>
              <a:rPr lang="en-US" sz="2800" dirty="0" smtClean="0"/>
              <a:t>  </a:t>
            </a:r>
            <a:r>
              <a:rPr lang="en-US" sz="2800" dirty="0"/>
              <a:t>uninterested in </a:t>
            </a:r>
            <a:r>
              <a:rPr lang="en-US" sz="2800" dirty="0" smtClean="0"/>
              <a:t>the</a:t>
            </a:r>
          </a:p>
          <a:p>
            <a:pPr marL="114300" indent="0">
              <a:buNone/>
            </a:pPr>
            <a:r>
              <a:rPr lang="en-US" sz="2800" dirty="0"/>
              <a:t> </a:t>
            </a:r>
            <a:r>
              <a:rPr lang="en-US" sz="2800" dirty="0" smtClean="0"/>
              <a:t> </a:t>
            </a:r>
            <a:r>
              <a:rPr lang="en-US" sz="2800" dirty="0"/>
              <a:t>feelings of others </a:t>
            </a:r>
            <a:endParaRPr lang="en-US" sz="2800" dirty="0" smtClean="0"/>
          </a:p>
          <a:p>
            <a:pPr marL="114300" indent="0">
              <a:buNone/>
            </a:pPr>
            <a:r>
              <a:rPr lang="en-US" sz="2800" dirty="0"/>
              <a:t> </a:t>
            </a:r>
            <a:r>
              <a:rPr lang="en-US" sz="2800" dirty="0" smtClean="0"/>
              <a:t> and </a:t>
            </a:r>
            <a:r>
              <a:rPr lang="en-US" sz="2800" dirty="0"/>
              <a:t>may take </a:t>
            </a:r>
            <a:endParaRPr lang="en-US" sz="2800" dirty="0" smtClean="0"/>
          </a:p>
          <a:p>
            <a:pPr marL="114300" indent="0">
              <a:buNone/>
            </a:pPr>
            <a:r>
              <a:rPr lang="en-US" sz="2800" dirty="0"/>
              <a:t> </a:t>
            </a:r>
            <a:r>
              <a:rPr lang="en-US" sz="2800" dirty="0" smtClean="0"/>
              <a:t> advantage </a:t>
            </a:r>
            <a:r>
              <a:rPr lang="en-US" sz="2800" dirty="0"/>
              <a:t>of them.</a:t>
            </a:r>
            <a:br>
              <a:rPr lang="en-US" sz="2800" dirty="0"/>
            </a:br>
            <a:endParaRPr lang="en-US" sz="2800" dirty="0"/>
          </a:p>
          <a:p>
            <a:endParaRPr lang="en-US" sz="2800" dirty="0"/>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657600" y="2057400"/>
            <a:ext cx="4596534" cy="3792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502907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t>
            </a:r>
          </a:p>
        </p:txBody>
      </p:sp>
      <p:sp>
        <p:nvSpPr>
          <p:cNvPr id="3" name="Content Placeholder 2"/>
          <p:cNvSpPr>
            <a:spLocks noGrp="1"/>
          </p:cNvSpPr>
          <p:nvPr>
            <p:ph idx="1"/>
          </p:nvPr>
        </p:nvSpPr>
        <p:spPr/>
        <p:txBody>
          <a:bodyPr/>
          <a:lstStyle/>
          <a:p>
            <a:pPr>
              <a:buFont typeface="Wingdings" pitchFamily="2" charset="2"/>
              <a:buChar char="q"/>
            </a:pPr>
            <a:r>
              <a:rPr lang="en-US" dirty="0"/>
              <a:t>Grandiose sense of self-importance</a:t>
            </a:r>
          </a:p>
          <a:p>
            <a:pPr>
              <a:buFont typeface="Wingdings" pitchFamily="2" charset="2"/>
              <a:buChar char="q"/>
            </a:pPr>
            <a:r>
              <a:rPr lang="en-US" dirty="0"/>
              <a:t>Preoccupied with fantasies of unlimited success</a:t>
            </a:r>
          </a:p>
          <a:p>
            <a:pPr>
              <a:buFont typeface="Wingdings" pitchFamily="2" charset="2"/>
              <a:buChar char="q"/>
            </a:pPr>
            <a:r>
              <a:rPr lang="en-US" dirty="0"/>
              <a:t>Believes he or she is special</a:t>
            </a:r>
          </a:p>
          <a:p>
            <a:pPr>
              <a:buFont typeface="Wingdings" pitchFamily="2" charset="2"/>
              <a:buChar char="q"/>
            </a:pPr>
            <a:r>
              <a:rPr lang="en-US" dirty="0"/>
              <a:t>requires excessive admiration</a:t>
            </a:r>
          </a:p>
          <a:p>
            <a:pPr>
              <a:buFont typeface="Wingdings" pitchFamily="2" charset="2"/>
              <a:buChar char="q"/>
            </a:pPr>
            <a:r>
              <a:rPr lang="en-US" dirty="0"/>
              <a:t>Sense of entitlement</a:t>
            </a:r>
          </a:p>
          <a:p>
            <a:pPr>
              <a:buFont typeface="Wingdings" pitchFamily="2" charset="2"/>
              <a:buChar char="q"/>
            </a:pPr>
            <a:r>
              <a:rPr lang="en-US" dirty="0"/>
              <a:t>interpersonally exploitative</a:t>
            </a:r>
          </a:p>
          <a:p>
            <a:pPr>
              <a:buFont typeface="Wingdings" pitchFamily="2" charset="2"/>
              <a:buChar char="q"/>
            </a:pPr>
            <a:r>
              <a:rPr lang="en-US" dirty="0"/>
              <a:t>lacks empathy</a:t>
            </a:r>
          </a:p>
          <a:p>
            <a:pPr>
              <a:buFont typeface="Wingdings" pitchFamily="2" charset="2"/>
              <a:buChar char="q"/>
            </a:pPr>
            <a:r>
              <a:rPr lang="en-US" dirty="0"/>
              <a:t>envious</a:t>
            </a:r>
          </a:p>
          <a:p>
            <a:pPr>
              <a:buFont typeface="Wingdings" pitchFamily="2" charset="2"/>
              <a:buChar char="q"/>
            </a:pPr>
            <a:r>
              <a:rPr lang="en-US" dirty="0"/>
              <a:t>arrogant behavior and attitudes</a:t>
            </a:r>
          </a:p>
          <a:p>
            <a:endParaRPr lang="en-US" dirty="0"/>
          </a:p>
        </p:txBody>
      </p:sp>
    </p:spTree>
    <p:extLst>
      <p:ext uri="{BB962C8B-B14F-4D97-AF65-F5344CB8AC3E}">
        <p14:creationId xmlns:p14="http://schemas.microsoft.com/office/powerpoint/2010/main" xmlns="" val="21493994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Narcissistic </a:t>
            </a:r>
            <a:r>
              <a:rPr lang="en-US" dirty="0" smtClean="0"/>
              <a:t>P.D.</a:t>
            </a:r>
            <a:endParaRPr lang="en-US" dirty="0"/>
          </a:p>
        </p:txBody>
      </p:sp>
      <p:sp>
        <p:nvSpPr>
          <p:cNvPr id="3" name="Content Placeholder 2"/>
          <p:cNvSpPr>
            <a:spLocks noGrp="1"/>
          </p:cNvSpPr>
          <p:nvPr>
            <p:ph idx="1"/>
          </p:nvPr>
        </p:nvSpPr>
        <p:spPr/>
        <p:txBody>
          <a:bodyPr/>
          <a:lstStyle/>
          <a:p>
            <a:r>
              <a:rPr lang="en-US" dirty="0"/>
              <a:t>v</a:t>
            </a:r>
            <a:r>
              <a:rPr lang="en-US" dirty="0" smtClean="0"/>
              <a:t>ideo 3</a:t>
            </a:r>
            <a:endParaRPr lang="en-US" dirty="0"/>
          </a:p>
        </p:txBody>
      </p:sp>
      <p:pic>
        <p:nvPicPr>
          <p:cNvPr id="5" name="video 3 - Narcissitic.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a:off x="787399" y="2209800"/>
            <a:ext cx="6985001" cy="3929063"/>
          </a:xfrm>
          <a:prstGeom prst="rect">
            <a:avLst/>
          </a:prstGeom>
        </p:spPr>
      </p:pic>
    </p:spTree>
    <p:extLst>
      <p:ext uri="{BB962C8B-B14F-4D97-AF65-F5344CB8AC3E}">
        <p14:creationId xmlns:p14="http://schemas.microsoft.com/office/powerpoint/2010/main" xmlns="" val="40312280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Avoidant personality disorder </a:t>
            </a:r>
          </a:p>
        </p:txBody>
      </p:sp>
      <p:sp>
        <p:nvSpPr>
          <p:cNvPr id="3" name="Content Placeholder 2"/>
          <p:cNvSpPr>
            <a:spLocks noGrp="1"/>
          </p:cNvSpPr>
          <p:nvPr>
            <p:ph idx="1"/>
          </p:nvPr>
        </p:nvSpPr>
        <p:spPr/>
        <p:txBody>
          <a:bodyPr/>
          <a:lstStyle/>
          <a:p>
            <a:pPr>
              <a:buFont typeface="Wingdings" pitchFamily="2" charset="2"/>
              <a:buChar char="q"/>
            </a:pPr>
            <a:r>
              <a:rPr lang="en-US" dirty="0"/>
              <a:t> </a:t>
            </a:r>
            <a:r>
              <a:rPr lang="en-US" sz="4000" dirty="0"/>
              <a:t>Pervasive pattern of social inhibition, feelings </a:t>
            </a:r>
            <a:endParaRPr lang="en-US" sz="4000" dirty="0" smtClean="0"/>
          </a:p>
          <a:p>
            <a:pPr marL="114300" indent="0">
              <a:buNone/>
            </a:pPr>
            <a:r>
              <a:rPr lang="en-US" sz="4000" dirty="0"/>
              <a:t> </a:t>
            </a:r>
            <a:r>
              <a:rPr lang="en-US" sz="4000" dirty="0" smtClean="0"/>
              <a:t> of </a:t>
            </a:r>
            <a:r>
              <a:rPr lang="en-US" sz="4000" dirty="0"/>
              <a:t>inadequacy and </a:t>
            </a:r>
            <a:endParaRPr lang="en-US" sz="4000" dirty="0" smtClean="0"/>
          </a:p>
          <a:p>
            <a:pPr marL="114300" indent="0">
              <a:buNone/>
            </a:pPr>
            <a:r>
              <a:rPr lang="en-US" sz="4000" dirty="0"/>
              <a:t> </a:t>
            </a:r>
            <a:r>
              <a:rPr lang="en-US" sz="4000" dirty="0" smtClean="0"/>
              <a:t> hypersensitivity to</a:t>
            </a:r>
          </a:p>
          <a:p>
            <a:pPr marL="114300" indent="0">
              <a:buNone/>
            </a:pPr>
            <a:r>
              <a:rPr lang="en-US" sz="4000" dirty="0" smtClean="0"/>
              <a:t>  </a:t>
            </a:r>
            <a:r>
              <a:rPr lang="en-US" sz="4000" dirty="0"/>
              <a:t>negative evaluation.</a:t>
            </a:r>
          </a:p>
          <a:p>
            <a:pPr marL="114300" indent="0">
              <a:buNone/>
            </a:pPr>
            <a:endParaRPr lang="en-US" sz="4000" dirty="0"/>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0" y="2133600"/>
            <a:ext cx="226695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3065136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Avoidant personality </a:t>
            </a:r>
            <a:r>
              <a:rPr lang="en-US" dirty="0"/>
              <a:t>disorder </a:t>
            </a:r>
          </a:p>
        </p:txBody>
      </p:sp>
      <p:sp>
        <p:nvSpPr>
          <p:cNvPr id="3" name="Content Placeholder 2"/>
          <p:cNvSpPr>
            <a:spLocks noGrp="1"/>
          </p:cNvSpPr>
          <p:nvPr>
            <p:ph idx="1"/>
          </p:nvPr>
        </p:nvSpPr>
        <p:spPr/>
        <p:txBody>
          <a:bodyPr/>
          <a:lstStyle/>
          <a:p>
            <a:pPr>
              <a:buFont typeface="Wingdings" pitchFamily="2" charset="2"/>
              <a:buChar char="q"/>
            </a:pPr>
            <a:r>
              <a:rPr lang="en-US" sz="3200" dirty="0"/>
              <a:t>characterized by a pervasive pattern of social inhibition, feelings of inadequacy, and extreme sensitivity to negative evaluation. </a:t>
            </a:r>
          </a:p>
          <a:p>
            <a:pPr>
              <a:buFont typeface="Wingdings" pitchFamily="2" charset="2"/>
              <a:buChar char="q"/>
            </a:pPr>
            <a:r>
              <a:rPr lang="en-US" sz="3200" dirty="0"/>
              <a:t>consider themselves to be socially inept or personally unappealing, and avoid social interaction for fear of being ridiculed or humiliated. </a:t>
            </a:r>
          </a:p>
          <a:p>
            <a:endParaRPr lang="en-US" dirty="0"/>
          </a:p>
        </p:txBody>
      </p:sp>
    </p:spTree>
    <p:extLst>
      <p:ext uri="{BB962C8B-B14F-4D97-AF65-F5344CB8AC3E}">
        <p14:creationId xmlns:p14="http://schemas.microsoft.com/office/powerpoint/2010/main" xmlns="" val="25597149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Dependent personality disorder </a:t>
            </a:r>
          </a:p>
        </p:txBody>
      </p:sp>
      <p:sp>
        <p:nvSpPr>
          <p:cNvPr id="3" name="Content Placeholder 2"/>
          <p:cNvSpPr>
            <a:spLocks noGrp="1"/>
          </p:cNvSpPr>
          <p:nvPr>
            <p:ph idx="1"/>
          </p:nvPr>
        </p:nvSpPr>
        <p:spPr/>
        <p:txBody>
          <a:bodyPr>
            <a:normAutofit/>
          </a:bodyPr>
          <a:lstStyle/>
          <a:p>
            <a:r>
              <a:rPr lang="en-US" sz="4000" dirty="0"/>
              <a:t>Pervasive need to be taken care of that leads to </a:t>
            </a:r>
            <a:endParaRPr lang="en-US" sz="4000" dirty="0" smtClean="0"/>
          </a:p>
          <a:p>
            <a:pPr marL="114300" indent="0">
              <a:buNone/>
            </a:pPr>
            <a:r>
              <a:rPr lang="en-US" sz="4000" dirty="0"/>
              <a:t> </a:t>
            </a:r>
            <a:r>
              <a:rPr lang="en-US" sz="4000" dirty="0" smtClean="0"/>
              <a:t> submissive </a:t>
            </a:r>
            <a:r>
              <a:rPr lang="en-US" sz="4000" dirty="0"/>
              <a:t>and </a:t>
            </a:r>
            <a:endParaRPr lang="en-US" sz="4000" dirty="0" smtClean="0"/>
          </a:p>
          <a:p>
            <a:pPr marL="114300" indent="0">
              <a:buNone/>
            </a:pPr>
            <a:r>
              <a:rPr lang="en-US" sz="4000" dirty="0"/>
              <a:t> </a:t>
            </a:r>
            <a:r>
              <a:rPr lang="en-US" sz="4000" dirty="0" smtClean="0"/>
              <a:t> clinging behavior</a:t>
            </a:r>
          </a:p>
          <a:p>
            <a:pPr marL="114300" indent="0">
              <a:buNone/>
            </a:pPr>
            <a:r>
              <a:rPr lang="en-US" sz="4000" dirty="0"/>
              <a:t> </a:t>
            </a:r>
            <a:r>
              <a:rPr lang="en-US" sz="4000" dirty="0" smtClean="0"/>
              <a:t> </a:t>
            </a:r>
            <a:r>
              <a:rPr lang="en-US" sz="4000" dirty="0"/>
              <a:t>and fears of </a:t>
            </a:r>
            <a:endParaRPr lang="en-US" sz="4000" dirty="0" smtClean="0"/>
          </a:p>
          <a:p>
            <a:pPr marL="114300" indent="0">
              <a:buNone/>
            </a:pPr>
            <a:r>
              <a:rPr lang="en-US" sz="4000" dirty="0"/>
              <a:t> </a:t>
            </a:r>
            <a:r>
              <a:rPr lang="en-US" sz="4000" dirty="0" smtClean="0"/>
              <a:t> separation</a:t>
            </a:r>
            <a:r>
              <a:rPr lang="en-US" sz="4000" dirty="0"/>
              <a:t>. </a:t>
            </a:r>
          </a:p>
          <a:p>
            <a:endParaRPr lang="en-US" sz="4000" dirty="0"/>
          </a:p>
        </p:txBody>
      </p:sp>
      <p:pic>
        <p:nvPicPr>
          <p:cNvPr id="1536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72000" y="2133600"/>
            <a:ext cx="2886075"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8416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Dependent personality disorder </a:t>
            </a:r>
          </a:p>
        </p:txBody>
      </p:sp>
      <p:sp>
        <p:nvSpPr>
          <p:cNvPr id="3" name="Content Placeholder 2"/>
          <p:cNvSpPr>
            <a:spLocks noGrp="1"/>
          </p:cNvSpPr>
          <p:nvPr>
            <p:ph idx="1"/>
          </p:nvPr>
        </p:nvSpPr>
        <p:spPr/>
        <p:txBody>
          <a:bodyPr/>
          <a:lstStyle/>
          <a:p>
            <a:pPr>
              <a:buFont typeface="Wingdings" pitchFamily="2" charset="2"/>
              <a:buChar char="q"/>
            </a:pPr>
            <a:r>
              <a:rPr lang="en-US" sz="3600" dirty="0"/>
              <a:t>characterized by a pervasive psychological dependence on other people. </a:t>
            </a:r>
          </a:p>
          <a:p>
            <a:pPr>
              <a:buFont typeface="Wingdings" pitchFamily="2" charset="2"/>
              <a:buChar char="q"/>
            </a:pPr>
            <a:r>
              <a:rPr lang="en-US" sz="3600" dirty="0"/>
              <a:t>has difficulty making everyday decisions without an excessive amount of advice and reassurance from </a:t>
            </a:r>
            <a:r>
              <a:rPr lang="en-US" sz="3600" dirty="0" smtClean="0"/>
              <a:t>others.</a:t>
            </a:r>
            <a:r>
              <a:rPr lang="en-US" sz="3600" dirty="0"/>
              <a:t/>
            </a:r>
            <a:br>
              <a:rPr lang="en-US" sz="3600" dirty="0"/>
            </a:br>
            <a:endParaRPr lang="en-US" sz="3600" dirty="0"/>
          </a:p>
          <a:p>
            <a:endParaRPr lang="en-US" dirty="0"/>
          </a:p>
        </p:txBody>
      </p:sp>
    </p:spTree>
    <p:extLst>
      <p:ext uri="{BB962C8B-B14F-4D97-AF65-F5344CB8AC3E}">
        <p14:creationId xmlns:p14="http://schemas.microsoft.com/office/powerpoint/2010/main" xmlns="" val="33229779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Dependent P.D.</a:t>
            </a:r>
            <a:endParaRPr lang="en-US" dirty="0"/>
          </a:p>
        </p:txBody>
      </p:sp>
      <p:sp>
        <p:nvSpPr>
          <p:cNvPr id="3" name="Content Placeholder 2"/>
          <p:cNvSpPr>
            <a:spLocks noGrp="1"/>
          </p:cNvSpPr>
          <p:nvPr>
            <p:ph idx="1"/>
          </p:nvPr>
        </p:nvSpPr>
        <p:spPr/>
        <p:txBody>
          <a:bodyPr/>
          <a:lstStyle/>
          <a:p>
            <a:r>
              <a:rPr lang="en-US" dirty="0"/>
              <a:t>v</a:t>
            </a:r>
            <a:r>
              <a:rPr lang="en-US" dirty="0" smtClean="0"/>
              <a:t>ideo 4</a:t>
            </a:r>
            <a:endParaRPr lang="en-US" dirty="0"/>
          </a:p>
        </p:txBody>
      </p:sp>
      <p:pic>
        <p:nvPicPr>
          <p:cNvPr id="4" name="video 4- Dependent-Personality-Disorder.mp4">
            <a:hlinkClick r:id="" action="ppaction://media"/>
          </p:cNvPr>
          <p:cNvPicPr>
            <a:picLocks noChangeAspect="1"/>
          </p:cNvPicPr>
          <p:nvPr>
            <a:videoFile r:link="rId1"/>
            <p:extLst>
              <p:ext uri="{DAA4B4D4-6D71-4841-9C94-3DE7FCFB9230}">
                <p14:media xmlns:p14="http://schemas.microsoft.com/office/powerpoint/2010/main" xmlns="" r:embed="rId3"/>
              </p:ext>
            </p:extLst>
          </p:nvPr>
        </p:nvPicPr>
        <p:blipFill>
          <a:blip r:embed="rId4" cstate="print"/>
          <a:stretch>
            <a:fillRect/>
          </a:stretch>
        </p:blipFill>
        <p:spPr>
          <a:xfrm rot="10800000" flipH="1" flipV="1">
            <a:off x="1143000" y="2071256"/>
            <a:ext cx="6248400" cy="3886200"/>
          </a:xfrm>
          <a:prstGeom prst="rect">
            <a:avLst/>
          </a:prstGeom>
        </p:spPr>
      </p:pic>
    </p:spTree>
    <p:extLst>
      <p:ext uri="{BB962C8B-B14F-4D97-AF65-F5344CB8AC3E}">
        <p14:creationId xmlns:p14="http://schemas.microsoft.com/office/powerpoint/2010/main" xmlns="" val="36223915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Obsessive Compulsive Personality Disorder</a:t>
            </a:r>
          </a:p>
        </p:txBody>
      </p:sp>
      <p:sp>
        <p:nvSpPr>
          <p:cNvPr id="3" name="Content Placeholder 2"/>
          <p:cNvSpPr>
            <a:spLocks noGrp="1"/>
          </p:cNvSpPr>
          <p:nvPr>
            <p:ph idx="1"/>
          </p:nvPr>
        </p:nvSpPr>
        <p:spPr/>
        <p:txBody>
          <a:bodyPr>
            <a:normAutofit/>
          </a:bodyPr>
          <a:lstStyle/>
          <a:p>
            <a:r>
              <a:rPr lang="en-US" sz="4000" dirty="0"/>
              <a:t>Preoccupation with orderliness, perfectionism and mental and </a:t>
            </a:r>
            <a:r>
              <a:rPr lang="en-US" sz="4000" dirty="0" smtClean="0"/>
              <a:t>interpersonal</a:t>
            </a:r>
          </a:p>
          <a:p>
            <a:pPr marL="114300" indent="0">
              <a:buNone/>
            </a:pPr>
            <a:r>
              <a:rPr lang="en-US" sz="4000" dirty="0"/>
              <a:t> </a:t>
            </a:r>
            <a:r>
              <a:rPr lang="en-US" sz="4000" dirty="0" smtClean="0"/>
              <a:t> control.</a:t>
            </a:r>
            <a:endParaRPr lang="en-US" sz="4000" dirty="0"/>
          </a:p>
        </p:txBody>
      </p:sp>
      <p:pic>
        <p:nvPicPr>
          <p:cNvPr id="1638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2895600"/>
            <a:ext cx="3810000" cy="2676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3748225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Obsessive Compulsive Personality Disorder</a:t>
            </a:r>
          </a:p>
        </p:txBody>
      </p:sp>
      <p:sp>
        <p:nvSpPr>
          <p:cNvPr id="3" name="Content Placeholder 2"/>
          <p:cNvSpPr>
            <a:spLocks noGrp="1"/>
          </p:cNvSpPr>
          <p:nvPr>
            <p:ph idx="1"/>
          </p:nvPr>
        </p:nvSpPr>
        <p:spPr/>
        <p:txBody>
          <a:bodyPr>
            <a:normAutofit/>
          </a:bodyPr>
          <a:lstStyle/>
          <a:p>
            <a:pPr>
              <a:buFont typeface="Wingdings" pitchFamily="2" charset="2"/>
              <a:buChar char="q"/>
            </a:pPr>
            <a:r>
              <a:rPr lang="en-US" sz="3200" dirty="0"/>
              <a:t>characterized by a general psychological inflexibility, rigid conformity to rules and procedures, perfectionism, and excessive orderliness</a:t>
            </a:r>
            <a:r>
              <a:rPr lang="en-US" sz="3200" dirty="0" smtClean="0"/>
              <a:t>.</a:t>
            </a:r>
            <a:endParaRPr lang="en-US" sz="3200" dirty="0"/>
          </a:p>
          <a:p>
            <a:pPr>
              <a:buFont typeface="Wingdings" pitchFamily="2" charset="2"/>
              <a:buChar char="q"/>
            </a:pPr>
            <a:r>
              <a:rPr lang="en-US" sz="3200" dirty="0"/>
              <a:t>people with OCPD tend to stress perfectionism above all else, and feel anxious when they perceive that things aren't "right". </a:t>
            </a:r>
          </a:p>
          <a:p>
            <a:endParaRPr lang="en-US" sz="3200" dirty="0"/>
          </a:p>
        </p:txBody>
      </p:sp>
    </p:spTree>
    <p:extLst>
      <p:ext uri="{BB962C8B-B14F-4D97-AF65-F5344CB8AC3E}">
        <p14:creationId xmlns:p14="http://schemas.microsoft.com/office/powerpoint/2010/main" xmlns="" val="223267577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329</TotalTime>
  <Words>1826</Words>
  <Application>Microsoft Office PowerPoint</Application>
  <PresentationFormat>On-screen Show (4:3)</PresentationFormat>
  <Paragraphs>357</Paragraphs>
  <Slides>51</Slides>
  <Notes>0</Notes>
  <HiddenSlides>0</HiddenSlides>
  <MMClips>4</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Adjacency</vt:lpstr>
      <vt:lpstr>Personality Disorders</vt:lpstr>
      <vt:lpstr>Personality</vt:lpstr>
      <vt:lpstr>Personality Disorders</vt:lpstr>
      <vt:lpstr>Personality Disorders</vt:lpstr>
      <vt:lpstr>Personality Traits</vt:lpstr>
      <vt:lpstr>Personality Disorders</vt:lpstr>
      <vt:lpstr>Personality Disorders</vt:lpstr>
      <vt:lpstr>Personality Disorders</vt:lpstr>
      <vt:lpstr>Personality Disorders</vt:lpstr>
      <vt:lpstr>Disorder vs. Trait</vt:lpstr>
      <vt:lpstr>Personality Disorders: Facts and Statistics </vt:lpstr>
      <vt:lpstr>Types of Personality Disorders</vt:lpstr>
      <vt:lpstr>Types of Personality Disorders</vt:lpstr>
      <vt:lpstr> Cluster “A” </vt:lpstr>
      <vt:lpstr>Cluster B</vt:lpstr>
      <vt:lpstr>Cluster C</vt:lpstr>
      <vt:lpstr>Schizoid Personality Disorder</vt:lpstr>
      <vt:lpstr>Schizoid Personality Disorder</vt:lpstr>
      <vt:lpstr>Schizoid Personality Disorder</vt:lpstr>
      <vt:lpstr>Cont.….</vt:lpstr>
      <vt:lpstr>Schizotypal Personality Disorder</vt:lpstr>
      <vt:lpstr>Schizotypal Personality Disorder</vt:lpstr>
      <vt:lpstr>Schizotypal Personality Disorder</vt:lpstr>
      <vt:lpstr>Paranoid Personality Disorder</vt:lpstr>
      <vt:lpstr>Paranoid Personality Disorder</vt:lpstr>
      <vt:lpstr>Paranoid Personality Disorder</vt:lpstr>
      <vt:lpstr>Cont.….</vt:lpstr>
      <vt:lpstr>Dichotomy</vt:lpstr>
      <vt:lpstr>Paranoid P.D.</vt:lpstr>
      <vt:lpstr>Antisocial Personality Disorder</vt:lpstr>
      <vt:lpstr>Antisocial Personality Disorder</vt:lpstr>
      <vt:lpstr>Antisocial Personality Disorder</vt:lpstr>
      <vt:lpstr>Antisocial Personality Disorder</vt:lpstr>
      <vt:lpstr>Antisocial P.D.</vt:lpstr>
      <vt:lpstr>Borderline Personality Disorder</vt:lpstr>
      <vt:lpstr>Borderline Personality Disorder</vt:lpstr>
      <vt:lpstr>Cont.….</vt:lpstr>
      <vt:lpstr>Cont.….</vt:lpstr>
      <vt:lpstr>Histrionic Personality Disorder</vt:lpstr>
      <vt:lpstr>Histrionic Personality Disorder</vt:lpstr>
      <vt:lpstr>Narcissistic Personality Disorder</vt:lpstr>
      <vt:lpstr>Narcissistic Personality Disorder</vt:lpstr>
      <vt:lpstr>Cont.….</vt:lpstr>
      <vt:lpstr>Narcissistic P.D.</vt:lpstr>
      <vt:lpstr>Avoidant personality disorder </vt:lpstr>
      <vt:lpstr>Avoidant personality disorder </vt:lpstr>
      <vt:lpstr>Dependent personality disorder </vt:lpstr>
      <vt:lpstr>Dependent personality disorder </vt:lpstr>
      <vt:lpstr>Dependent P.D.</vt:lpstr>
      <vt:lpstr>Obsessive Compulsive Personality Disorder</vt:lpstr>
      <vt:lpstr>Obsessive Compulsive Personality Disorder</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Personality Disorders</dc:title>
  <dc:creator>ismail - [2010]</dc:creator>
  <cp:lastModifiedBy>NTS</cp:lastModifiedBy>
  <cp:revision>117</cp:revision>
  <dcterms:created xsi:type="dcterms:W3CDTF">2013-04-04T03:15:38Z</dcterms:created>
  <dcterms:modified xsi:type="dcterms:W3CDTF">2013-04-05T05:18:07Z</dcterms:modified>
</cp:coreProperties>
</file>