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s/slide38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s/slide36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slides/slide43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s/slide32.xml" ContentType="application/vnd.openxmlformats-officedocument.presentationml.slide+xml"/>
  <Override PartName="/ppt/slides/slide4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slides/slide4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Default Extension="mp4" ContentType="video/unknown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s/slide44.xml" ContentType="application/vnd.openxmlformats-officedocument.presentationml.slide+xml"/>
  <Default Extension="jpeg" ContentType="image/jpeg"/>
  <Override PartName="/ppt/slideLayouts/slideLayout3.xml" ContentType="application/vnd.openxmlformats-officedocument.presentationml.slideLayout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s/slide42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1" r:id="rId6"/>
    <p:sldId id="262" r:id="rId7"/>
    <p:sldId id="260" r:id="rId8"/>
    <p:sldId id="270" r:id="rId9"/>
    <p:sldId id="272" r:id="rId10"/>
    <p:sldId id="273" r:id="rId11"/>
    <p:sldId id="274" r:id="rId12"/>
    <p:sldId id="267" r:id="rId13"/>
    <p:sldId id="275" r:id="rId14"/>
    <p:sldId id="276" r:id="rId15"/>
    <p:sldId id="279" r:id="rId16"/>
    <p:sldId id="277" r:id="rId17"/>
    <p:sldId id="278" r:id="rId18"/>
    <p:sldId id="298" r:id="rId19"/>
    <p:sldId id="299" r:id="rId20"/>
    <p:sldId id="284" r:id="rId21"/>
    <p:sldId id="288" r:id="rId22"/>
    <p:sldId id="289" r:id="rId23"/>
    <p:sldId id="280" r:id="rId24"/>
    <p:sldId id="282" r:id="rId25"/>
    <p:sldId id="281" r:id="rId26"/>
    <p:sldId id="306" r:id="rId27"/>
    <p:sldId id="307" r:id="rId28"/>
    <p:sldId id="308" r:id="rId29"/>
    <p:sldId id="283" r:id="rId30"/>
    <p:sldId id="297" r:id="rId31"/>
    <p:sldId id="296" r:id="rId32"/>
    <p:sldId id="304" r:id="rId33"/>
    <p:sldId id="305" r:id="rId34"/>
    <p:sldId id="290" r:id="rId35"/>
    <p:sldId id="293" r:id="rId36"/>
    <p:sldId id="294" r:id="rId37"/>
    <p:sldId id="295" r:id="rId38"/>
    <p:sldId id="291" r:id="rId39"/>
    <p:sldId id="292" r:id="rId40"/>
    <p:sldId id="309" r:id="rId41"/>
    <p:sldId id="300" r:id="rId42"/>
    <p:sldId id="301" r:id="rId43"/>
    <p:sldId id="302" r:id="rId44"/>
    <p:sldId id="303" r:id="rId45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</p:showPr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632" autoAdjust="0"/>
    <p:restoredTop sz="94660"/>
  </p:normalViewPr>
  <p:slideViewPr>
    <p:cSldViewPr>
      <p:cViewPr varScale="1">
        <p:scale>
          <a:sx n="40" d="100"/>
          <a:sy n="40" d="100"/>
        </p:scale>
        <p:origin x="-1584" y="-8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theme" Target="theme/theme1.xml"/><Relationship Id="rId8" Type="http://schemas.openxmlformats.org/officeDocument/2006/relationships/slide" Target="slides/slide7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ight Triangle 9"/>
          <p:cNvSpPr/>
          <p:nvPr/>
        </p:nvSpPr>
        <p:spPr>
          <a:xfrm>
            <a:off x="-2" y="4664147"/>
            <a:ext cx="9151089" cy="0"/>
          </a:xfrm>
          <a:prstGeom prst="rtTriangle">
            <a:avLst/>
          </a:prstGeom>
          <a:gradFill flip="none" rotWithShape="1">
            <a:gsLst>
              <a:gs pos="0">
                <a:schemeClr val="accent1">
                  <a:shade val="35000"/>
                  <a:satMod val="170000"/>
                  <a:alpha val="100000"/>
                </a:schemeClr>
              </a:gs>
              <a:gs pos="55000">
                <a:schemeClr val="accent1">
                  <a:tint val="90000"/>
                  <a:satMod val="150000"/>
                  <a:alpha val="100000"/>
                </a:schemeClr>
              </a:gs>
              <a:gs pos="100000">
                <a:schemeClr val="accent1">
                  <a:shade val="35000"/>
                  <a:satMod val="170000"/>
                  <a:alpha val="100000"/>
                </a:schemeClr>
              </a:gs>
            </a:gsLst>
            <a:lin ang="3000000" scaled="1"/>
            <a:tileRect/>
          </a:gradFill>
          <a:ln w="127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685800" y="1752601"/>
            <a:ext cx="7772400" cy="1829761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defRPr sz="4800" b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685800" y="3611607"/>
            <a:ext cx="7772400" cy="1199704"/>
          </a:xfrm>
        </p:spPr>
        <p:txBody>
          <a:bodyPr lIns="45720" rIns="45720"/>
          <a:lstStyle>
            <a:lvl1pPr marL="0" marR="64008" indent="0" algn="r">
              <a:buNone/>
              <a:defRPr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grpSp>
        <p:nvGrpSpPr>
          <p:cNvPr id="2" name="Group 1"/>
          <p:cNvGrpSpPr/>
          <p:nvPr/>
        </p:nvGrpSpPr>
        <p:grpSpPr>
          <a:xfrm>
            <a:off x="-3765" y="4953000"/>
            <a:ext cx="9147765" cy="1912088"/>
            <a:chOff x="-3765" y="4832896"/>
            <a:chExt cx="9147765" cy="2032192"/>
          </a:xfrm>
        </p:grpSpPr>
        <p:sp>
          <p:nvSpPr>
            <p:cNvPr id="7" name="Freeform 6"/>
            <p:cNvSpPr>
              <a:spLocks/>
            </p:cNvSpPr>
            <p:nvPr/>
          </p:nvSpPr>
          <p:spPr bwMode="auto">
            <a:xfrm>
              <a:off x="1687513" y="4832896"/>
              <a:ext cx="7456487" cy="518816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4697" y="0"/>
                </a:cxn>
                <a:cxn ang="0">
                  <a:pos x="4697" y="367"/>
                </a:cxn>
                <a:cxn ang="0">
                  <a:pos x="0" y="218"/>
                </a:cxn>
                <a:cxn ang="0">
                  <a:pos x="4697" y="0"/>
                </a:cxn>
              </a:cxnLst>
              <a:rect l="0" t="0" r="0" b="0"/>
              <a:pathLst>
                <a:path w="4697" h="367">
                  <a:moveTo>
                    <a:pt x="4697" y="0"/>
                  </a:moveTo>
                  <a:lnTo>
                    <a:pt x="4697" y="367"/>
                  </a:lnTo>
                  <a:lnTo>
                    <a:pt x="0" y="218"/>
                  </a:lnTo>
                  <a:lnTo>
                    <a:pt x="4697" y="0"/>
                  </a:lnTo>
                  <a:close/>
                </a:path>
              </a:pathLst>
            </a:custGeom>
            <a:solidFill>
              <a:schemeClr val="accent1">
                <a:tint val="65000"/>
                <a:satMod val="115000"/>
                <a:alpha val="4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>
              <a:extLst/>
            </a:lstStyle>
            <a:p>
              <a:endParaRPr kumimoji="0" lang="en-US"/>
            </a:p>
          </p:txBody>
        </p:sp>
        <p:sp>
          <p:nvSpPr>
            <p:cNvPr id="8" name="Freeform 7"/>
            <p:cNvSpPr>
              <a:spLocks/>
            </p:cNvSpPr>
            <p:nvPr/>
          </p:nvSpPr>
          <p:spPr bwMode="auto">
            <a:xfrm>
              <a:off x="35443" y="5135526"/>
              <a:ext cx="9108557" cy="838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5760" y="0"/>
                </a:cxn>
                <a:cxn ang="0">
                  <a:pos x="5760" y="528"/>
                </a:cxn>
                <a:cxn ang="0">
                  <a:pos x="48" y="0"/>
                </a:cxn>
              </a:cxnLst>
              <a:rect l="0" t="0" r="0" b="0"/>
              <a:pathLst>
                <a:path w="5760" h="528">
                  <a:moveTo>
                    <a:pt x="0" y="0"/>
                  </a:moveTo>
                  <a:lnTo>
                    <a:pt x="5760" y="0"/>
                  </a:lnTo>
                  <a:lnTo>
                    <a:pt x="5760" y="528"/>
                  </a:lnTo>
                  <a:lnTo>
                    <a:pt x="48" y="0"/>
                  </a:lnTo>
                </a:path>
              </a:pathLst>
            </a:custGeom>
            <a:solidFill>
              <a:srgbClr val="000000">
                <a:alpha val="100000"/>
              </a:srgb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>
              <a:extLst/>
            </a:lstStyle>
            <a:p>
              <a:endParaRPr kumimoji="0" lang="en-US"/>
            </a:p>
          </p:txBody>
        </p:sp>
        <p:sp>
          <p:nvSpPr>
            <p:cNvPr id="11" name="Freeform 10"/>
            <p:cNvSpPr>
              <a:spLocks/>
            </p:cNvSpPr>
            <p:nvPr/>
          </p:nvSpPr>
          <p:spPr bwMode="auto">
            <a:xfrm>
              <a:off x="0" y="4883888"/>
              <a:ext cx="9144000" cy="1981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0" y="1248"/>
                </a:cxn>
                <a:cxn ang="0">
                  <a:pos x="5760" y="1248"/>
                </a:cxn>
                <a:cxn ang="0">
                  <a:pos x="5760" y="528"/>
                </a:cxn>
                <a:cxn ang="0">
                  <a:pos x="0" y="0"/>
                </a:cxn>
              </a:cxnLst>
              <a:rect l="0" t="0" r="0" b="0"/>
              <a:pathLst>
                <a:path w="5760" h="1248">
                  <a:moveTo>
                    <a:pt x="0" y="0"/>
                  </a:moveTo>
                  <a:lnTo>
                    <a:pt x="0" y="1248"/>
                  </a:lnTo>
                  <a:lnTo>
                    <a:pt x="5760" y="1248"/>
                  </a:lnTo>
                  <a:lnTo>
                    <a:pt x="5760" y="52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 cstate="print">
                <a:alphaModFix amt="50000"/>
              </a:blip>
              <a:tile tx="0" ty="0" sx="50000" sy="50000" flip="none" algn="t"/>
            </a:blipFill>
            <a:ln w="12700" cap="rnd" cmpd="thickThin" algn="ctr">
              <a:noFill/>
              <a:prstDash val="solid"/>
            </a:ln>
            <a:effectLst>
              <a:fillOverlay blend="mult">
                <a:gradFill flip="none" rotWithShape="1">
                  <a:gsLst>
                    <a:gs pos="0">
                      <a:schemeClr val="accent1">
                        <a:shade val="20000"/>
                        <a:satMod val="176000"/>
                        <a:alpha val="100000"/>
                      </a:schemeClr>
                    </a:gs>
                    <a:gs pos="18000">
                      <a:schemeClr val="accent1">
                        <a:shade val="48000"/>
                        <a:satMod val="153000"/>
                        <a:alpha val="100000"/>
                      </a:schemeClr>
                    </a:gs>
                    <a:gs pos="43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45000">
                      <a:schemeClr val="accent1">
                        <a:tint val="85000"/>
                        <a:satMod val="150000"/>
                        <a:alpha val="100000"/>
                      </a:schemeClr>
                    </a:gs>
                    <a:gs pos="50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79000">
                      <a:schemeClr val="accent1">
                        <a:shade val="53000"/>
                        <a:satMod val="150000"/>
                        <a:alpha val="100000"/>
                      </a:schemeClr>
                    </a:gs>
                    <a:gs pos="100000">
                      <a:schemeClr val="accent1">
                        <a:shade val="25000"/>
                        <a:satMod val="170000"/>
                        <a:alpha val="100000"/>
                      </a:schemeClr>
                    </a:gs>
                  </a:gsLst>
                  <a:lin ang="450000" scaled="1"/>
                  <a:tileRect/>
                </a:gradFill>
              </a:fillOverlay>
            </a:effectLst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anchor="ctr" compatLnSpc="1"/>
            <a:lstStyle>
              <a:extLst/>
            </a:lstStyle>
            <a:p>
              <a:pPr algn="ctr" eaLnBrk="1" latinLnBrk="0" hangingPunct="1"/>
              <a:endParaRPr kumimoji="0" lang="en-US"/>
            </a:p>
          </p:txBody>
        </p:sp>
        <p:cxnSp>
          <p:nvCxnSpPr>
            <p:cNvPr id="12" name="Straight Connector 11"/>
            <p:cNvCxnSpPr/>
            <p:nvPr/>
          </p:nvCxnSpPr>
          <p:spPr>
            <a:xfrm>
              <a:off x="-3765" y="4880373"/>
              <a:ext cx="9147765" cy="839943"/>
            </a:xfrm>
            <a:prstGeom prst="line">
              <a:avLst/>
            </a:prstGeom>
            <a:noFill/>
            <a:ln w="12065" cap="flat" cmpd="sng" algn="ctr">
              <a:gradFill>
                <a:gsLst>
                  <a:gs pos="45000">
                    <a:schemeClr val="accent1">
                      <a:tint val="70000"/>
                      <a:satMod val="110000"/>
                    </a:schemeClr>
                  </a:gs>
                  <a:gs pos="15000">
                    <a:schemeClr val="accent1">
                      <a:shade val="40000"/>
                      <a:satMod val="110000"/>
                    </a:schemeClr>
                  </a:gs>
                </a:gsLst>
                <a:lin ang="5400000" scaled="1"/>
              </a:gradFill>
              <a:prstDash val="solid"/>
              <a:miter lim="800000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0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415B0C19-A399-46F5-8ED7-27197EA95122}" type="datetimeFigureOut">
              <a:rPr lang="en-US" smtClean="0"/>
              <a:pPr/>
              <a:t>4/4/2013</a:t>
            </a:fld>
            <a:endParaRPr lang="en-US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tint val="20000"/>
                  </a:schemeClr>
                </a:solidFill>
              </a:defRPr>
            </a:lvl1pPr>
            <a:extLst/>
          </a:lstStyle>
          <a:p>
            <a:endParaRPr lang="en-US"/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EC42D3AC-B9CB-4C1D-912C-7EE5FCABF9A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415B0C19-A399-46F5-8ED7-27197EA95122}" type="datetimeFigureOut">
              <a:rPr lang="en-US" smtClean="0"/>
              <a:pPr/>
              <a:t>4/4/2013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EC42D3AC-B9CB-4C1D-912C-7EE5FCABF9A9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76" y="1059712"/>
            <a:ext cx="7772400" cy="1828800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buNone/>
              <a:defRPr sz="4800" b="1" cap="none" baseline="0"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922713" y="2931712"/>
            <a:ext cx="4572000" cy="1454888"/>
          </a:xfrm>
        </p:spPr>
        <p:txBody>
          <a:bodyPr lIns="91440" rIns="91440" anchor="t"/>
          <a:lstStyle>
            <a:lvl1pPr marL="0" indent="0" algn="l">
              <a:buNone/>
              <a:defRPr sz="23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415B0C19-A399-46F5-8ED7-27197EA95122}" type="datetimeFigureOut">
              <a:rPr lang="en-US" smtClean="0"/>
              <a:pPr/>
              <a:t>4/4/2013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EC42D3AC-B9CB-4C1D-912C-7EE5FCABF9A9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Chevron 6"/>
          <p:cNvSpPr/>
          <p:nvPr/>
        </p:nvSpPr>
        <p:spPr>
          <a:xfrm>
            <a:off x="3636680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  <p:sp>
        <p:nvSpPr>
          <p:cNvPr id="8" name="Chevron 7"/>
          <p:cNvSpPr/>
          <p:nvPr/>
        </p:nvSpPr>
        <p:spPr>
          <a:xfrm>
            <a:off x="3450264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415B0C19-A399-46F5-8ED7-27197EA95122}" type="datetimeFigureOut">
              <a:rPr lang="en-US" smtClean="0"/>
              <a:pPr/>
              <a:t>4/4/2013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EC42D3AC-B9CB-4C1D-912C-7EE5FCABF9A9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5410200"/>
            <a:ext cx="4040188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6" y="5410200"/>
            <a:ext cx="4041775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1444294"/>
            <a:ext cx="4040188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444294"/>
            <a:ext cx="4041775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spcBef>
                <a:spcPts val="0"/>
              </a:spcBef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415B0C19-A399-46F5-8ED7-27197EA95122}" type="datetimeFigureOut">
              <a:rPr lang="en-US" smtClean="0"/>
              <a:pPr/>
              <a:t>4/4/2013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EC42D3AC-B9CB-4C1D-912C-7EE5FCABF9A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415B0C19-A399-46F5-8ED7-27197EA95122}" type="datetimeFigureOut">
              <a:rPr lang="en-US" smtClean="0"/>
              <a:pPr/>
              <a:t>4/4/2013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EC42D3AC-B9CB-4C1D-912C-7EE5FCABF9A9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415B0C19-A399-46F5-8ED7-27197EA95122}" type="datetimeFigureOut">
              <a:rPr lang="en-US" smtClean="0"/>
              <a:pPr/>
              <a:t>4/4/2013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EC42D3AC-B9CB-4C1D-912C-7EE5FCABF9A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4876800"/>
            <a:ext cx="7481776" cy="457200"/>
          </a:xfrm>
        </p:spPr>
        <p:txBody>
          <a:bodyPr vert="horz" anchor="t">
            <a:noAutofit/>
            <a:sp3d prstMaterial="softEdge">
              <a:bevelT w="0" h="0"/>
            </a:sp3d>
          </a:bodyPr>
          <a:lstStyle>
            <a:lvl1pPr algn="r">
              <a:buNone/>
              <a:defRPr sz="2500" b="0">
                <a:solidFill>
                  <a:schemeClr val="accent1"/>
                </a:solidFill>
                <a:effectLst/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4419600" y="5355102"/>
            <a:ext cx="3974592" cy="914400"/>
          </a:xfrm>
        </p:spPr>
        <p:txBody>
          <a:bodyPr/>
          <a:lstStyle>
            <a:lvl1pPr marL="0" indent="0" algn="r">
              <a:buNone/>
              <a:defRPr sz="16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914400" y="274320"/>
            <a:ext cx="7479792" cy="45720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727032" y="6407944"/>
            <a:ext cx="1920240" cy="365760"/>
          </a:xfrm>
        </p:spPr>
        <p:txBody>
          <a:bodyPr/>
          <a:lstStyle>
            <a:extLst/>
          </a:lstStyle>
          <a:p>
            <a:fld id="{415B0C19-A399-46F5-8ED7-27197EA95122}" type="datetimeFigureOut">
              <a:rPr lang="en-US" smtClean="0"/>
              <a:pPr/>
              <a:t>4/4/2013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EC42D3AC-B9CB-4C1D-912C-7EE5FCABF9A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232" y="5443402"/>
            <a:ext cx="7162800" cy="648232"/>
          </a:xfrm>
          <a:noFill/>
        </p:spPr>
        <p:txBody>
          <a:bodyPr lIns="91440" tIns="0" rIns="91440" anchor="t"/>
          <a:lstStyle>
            <a:lvl1pPr marL="0" marR="18288" indent="0" algn="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28600" y="189968"/>
            <a:ext cx="8686800" cy="4389120"/>
          </a:xfrm>
          <a:prstGeom prst="rect">
            <a:avLst/>
          </a:prstGeom>
          <a:solidFill>
            <a:schemeClr val="bg2"/>
          </a:solidFill>
          <a:ln>
            <a:solidFill>
              <a:schemeClr val="bg1"/>
            </a:solidFill>
          </a:ln>
          <a:effectLst>
            <a:innerShdw blurRad="95250">
              <a:srgbClr val="000000"/>
            </a:innerShdw>
          </a:effectLst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415B0C19-A399-46F5-8ED7-27197EA95122}" type="datetimeFigureOut">
              <a:rPr lang="en-US" smtClean="0"/>
              <a:pPr/>
              <a:t>4/4/2013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380072" y="6407944"/>
            <a:ext cx="2350681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EC42D3AC-B9CB-4C1D-912C-7EE5FCABF9A9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4865122"/>
            <a:ext cx="8075432" cy="562672"/>
          </a:xfrm>
          <a:noFill/>
        </p:spPr>
        <p:txBody>
          <a:bodyPr anchor="t">
            <a:sp3d prstMaterial="softEdge"/>
          </a:bodyPr>
          <a:lstStyle>
            <a:lvl1pPr marR="0" algn="r">
              <a:buNone/>
              <a:defRPr sz="3000" b="0">
                <a:solidFill>
                  <a:schemeClr val="accent1"/>
                </a:solidFill>
                <a:effectLst>
                  <a:outerShdw blurRad="50800" dist="25000" dir="5400000" algn="t" rotWithShape="0">
                    <a:prstClr val="black">
                      <a:alpha val="45000"/>
                    </a:prstClr>
                  </a:outerShdw>
                </a:effectLst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499273" y="5944936"/>
            <a:ext cx="4940624" cy="9210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7485" h="337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9" name="Freeform 8"/>
          <p:cNvSpPr>
            <a:spLocks/>
          </p:cNvSpPr>
          <p:nvPr/>
        </p:nvSpPr>
        <p:spPr bwMode="auto">
          <a:xfrm>
            <a:off x="485717" y="5939011"/>
            <a:ext cx="3690451" cy="9334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591" h="588">
                <a:moveTo>
                  <a:pt x="0" y="0"/>
                </a:moveTo>
                <a:lnTo>
                  <a:pt x="5591" y="585"/>
                </a:lnTo>
                <a:lnTo>
                  <a:pt x="4415" y="588"/>
                </a:lnTo>
                <a:lnTo>
                  <a:pt x="12" y="4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0" name="Right Triangle 9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2" cstate="print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11" name="Straight Connector 10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Chevron 11"/>
          <p:cNvSpPr/>
          <p:nvPr/>
        </p:nvSpPr>
        <p:spPr>
          <a:xfrm>
            <a:off x="8664112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  <p:sp>
        <p:nvSpPr>
          <p:cNvPr id="13" name="Chevron 12"/>
          <p:cNvSpPr/>
          <p:nvPr/>
        </p:nvSpPr>
        <p:spPr>
          <a:xfrm>
            <a:off x="8477696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481329"/>
            <a:ext cx="8229600" cy="4386071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415B0C19-A399-46F5-8ED7-27197EA95122}" type="datetimeFigureOut">
              <a:rPr lang="en-US" smtClean="0"/>
              <a:pPr/>
              <a:t>4/4/2013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EC42D3AC-B9CB-4C1D-912C-7EE5FCABF9A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44013" y="274640"/>
            <a:ext cx="1777470" cy="5592761"/>
          </a:xfrm>
        </p:spPr>
        <p:txBody>
          <a:bodyPr vert="eaVert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41"/>
            <a:ext cx="6324600" cy="5592760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415B0C19-A399-46F5-8ED7-27197EA95122}" type="datetimeFigureOut">
              <a:rPr lang="en-US" smtClean="0"/>
              <a:pPr/>
              <a:t>4/4/2013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EC42D3AC-B9CB-4C1D-912C-7EE5FCABF9A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Freeform 12"/>
          <p:cNvSpPr>
            <a:spLocks/>
          </p:cNvSpPr>
          <p:nvPr/>
        </p:nvSpPr>
        <p:spPr bwMode="auto">
          <a:xfrm>
            <a:off x="499273" y="5944936"/>
            <a:ext cx="4940624" cy="9210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7485" h="337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2" name="Freeform 11"/>
          <p:cNvSpPr>
            <a:spLocks/>
          </p:cNvSpPr>
          <p:nvPr/>
        </p:nvSpPr>
        <p:spPr bwMode="auto">
          <a:xfrm>
            <a:off x="485717" y="5939011"/>
            <a:ext cx="3690451" cy="9334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591" h="588">
                <a:moveTo>
                  <a:pt x="0" y="0"/>
                </a:moveTo>
                <a:lnTo>
                  <a:pt x="5591" y="585"/>
                </a:lnTo>
                <a:lnTo>
                  <a:pt x="4415" y="588"/>
                </a:lnTo>
                <a:lnTo>
                  <a:pt x="12" y="4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4" name="Right Triangle 13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13" cstate="print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15" name="Straight Connector 14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0" name="Text Placeholder 29"/>
          <p:cNvSpPr>
            <a:spLocks noGrp="1"/>
          </p:cNvSpPr>
          <p:nvPr>
            <p:ph type="body" idx="1"/>
          </p:nvPr>
        </p:nvSpPr>
        <p:spPr>
          <a:xfrm>
            <a:off x="457200" y="1481328"/>
            <a:ext cx="8229600" cy="4525963"/>
          </a:xfrm>
          <a:prstGeom prst="rect">
            <a:avLst/>
          </a:prstGeom>
        </p:spPr>
        <p:txBody>
          <a:bodyPr vert="horz">
            <a:normAutofit/>
          </a:bodyPr>
          <a:lstStyle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6727032" y="6407944"/>
            <a:ext cx="1920240" cy="365760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fld id="{415B0C19-A399-46F5-8ED7-27197EA95122}" type="datetimeFigureOut">
              <a:rPr lang="en-US" smtClean="0"/>
              <a:pPr/>
              <a:t>4/4/2013</a:t>
            </a:fld>
            <a:endParaRPr lang="en-US"/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4380072" y="6407944"/>
            <a:ext cx="2350681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endParaRPr lang="en-US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8647272" y="6407944"/>
            <a:ext cx="36576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 b="0">
                <a:solidFill>
                  <a:schemeClr val="tx1"/>
                </a:solidFill>
              </a:defRPr>
            </a:lvl1pPr>
            <a:extLst/>
          </a:lstStyle>
          <a:p>
            <a:fld id="{EC42D3AC-B9CB-4C1D-912C-7EE5FCABF9A9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4100" b="1" kern="1200">
          <a:solidFill>
            <a:schemeClr val="tx2"/>
          </a:solidFill>
          <a:effectLst>
            <a:outerShdw blurRad="31750" dist="25400" dir="5400000" algn="tl" rotWithShape="0">
              <a:srgbClr val="000000">
                <a:alpha val="2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56032" algn="l" rtl="0" eaLnBrk="1" latinLnBrk="0" hangingPunct="1">
        <a:spcBef>
          <a:spcPts val="400"/>
        </a:spcBef>
        <a:spcAft>
          <a:spcPts val="0"/>
        </a:spcAft>
        <a:buClr>
          <a:schemeClr val="accent1"/>
        </a:buClr>
        <a:buSzPct val="68000"/>
        <a:buFont typeface="Wingdings 3"/>
        <a:buChar char=""/>
        <a:defRPr kumimoji="0"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21792" indent="-228600" algn="l" rtl="0" eaLnBrk="1" latinLnBrk="0" hangingPunct="1">
        <a:spcBef>
          <a:spcPts val="324"/>
        </a:spcBef>
        <a:buClr>
          <a:schemeClr val="accent1"/>
        </a:buClr>
        <a:buFont typeface="Verdana"/>
        <a:buChar char="◦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2pPr>
      <a:lvl3pPr marL="859536" indent="-228600" algn="l" rtl="0" eaLnBrk="1" latinLnBrk="0" hangingPunct="1">
        <a:spcBef>
          <a:spcPts val="350"/>
        </a:spcBef>
        <a:buClr>
          <a:schemeClr val="accent2"/>
        </a:buClr>
        <a:buSzPct val="100000"/>
        <a:buFont typeface="Wingdings 2"/>
        <a:buChar char="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430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2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0574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microsoft.com/office/2007/relationships/media" Target="../media/media1.mp4"/><Relationship Id="rId2" Type="http://schemas.openxmlformats.org/officeDocument/2006/relationships/slideLayout" Target="../slideLayouts/slideLayout2.xml"/><Relationship Id="rId1" Type="http://schemas.openxmlformats.org/officeDocument/2006/relationships/video" Target="../media/media1.mp4"/><Relationship Id="rId4" Type="http://schemas.openxmlformats.org/officeDocument/2006/relationships/image" Target="../media/image25.png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3" Type="http://schemas.microsoft.com/office/2007/relationships/media" Target="../media/media2.mp4"/><Relationship Id="rId2" Type="http://schemas.openxmlformats.org/officeDocument/2006/relationships/slideLayout" Target="../slideLayouts/slideLayout2.xml"/><Relationship Id="rId1" Type="http://schemas.openxmlformats.org/officeDocument/2006/relationships/video" Target="../media/media2.mp4"/><Relationship Id="rId4" Type="http://schemas.openxmlformats.org/officeDocument/2006/relationships/image" Target="../media/image29.png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3" Type="http://schemas.microsoft.com/office/2007/relationships/media" Target="../media/media3.mp4"/><Relationship Id="rId2" Type="http://schemas.openxmlformats.org/officeDocument/2006/relationships/slideLayout" Target="../slideLayouts/slideLayout2.xml"/><Relationship Id="rId1" Type="http://schemas.openxmlformats.org/officeDocument/2006/relationships/video" Target="../media/media3.mp4"/><Relationship Id="rId4" Type="http://schemas.openxmlformats.org/officeDocument/2006/relationships/image" Target="../media/image33.png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Personality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Presented by</a:t>
            </a:r>
          </a:p>
          <a:p>
            <a:r>
              <a:rPr lang="en-US" dirty="0"/>
              <a:t>Clinical Psychologist Sadaf Sajjad</a:t>
            </a:r>
          </a:p>
          <a:p>
            <a:endParaRPr lang="en-US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791200" y="381000"/>
            <a:ext cx="2609850" cy="24479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38981990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109728" indent="0" algn="ctr">
              <a:buNone/>
            </a:pPr>
            <a:endParaRPr lang="en-US" b="1" dirty="0" smtClean="0"/>
          </a:p>
          <a:p>
            <a:pPr marL="109728" indent="0" algn="ctr">
              <a:buNone/>
            </a:pPr>
            <a:r>
              <a:rPr lang="en-US" b="1" dirty="0" smtClean="0"/>
              <a:t>“</a:t>
            </a:r>
            <a:r>
              <a:rPr lang="en-US" b="1" dirty="0"/>
              <a:t>An individual’s unique and relatively consistent patterns of thinking, feeling, and </a:t>
            </a:r>
            <a:r>
              <a:rPr lang="en-US" b="1" dirty="0" smtClean="0"/>
              <a:t>behaving.”</a:t>
            </a:r>
          </a:p>
          <a:p>
            <a:pPr marL="109728" indent="0">
              <a:buNone/>
            </a:pPr>
            <a:endParaRPr lang="en-US" sz="2400" dirty="0" smtClean="0"/>
          </a:p>
          <a:p>
            <a:pPr marL="109728" indent="0">
              <a:buNone/>
            </a:pPr>
            <a:r>
              <a:rPr lang="en-US" sz="2400" dirty="0" smtClean="0">
                <a:solidFill>
                  <a:schemeClr val="accent1">
                    <a:lumMod val="50000"/>
                  </a:schemeClr>
                </a:solidFill>
              </a:rPr>
              <a:t>Personality</a:t>
            </a:r>
            <a:r>
              <a:rPr lang="en-US" sz="2400" dirty="0" smtClean="0"/>
              <a:t> </a:t>
            </a:r>
            <a:r>
              <a:rPr lang="en-US" sz="2400" dirty="0"/>
              <a:t>– an attempt to describe and explain how people are similar, how they are different, and why every individual is </a:t>
            </a:r>
            <a:r>
              <a:rPr lang="en-US" sz="2400" dirty="0" smtClean="0"/>
              <a:t>unique.</a:t>
            </a:r>
            <a:endParaRPr lang="en-US" sz="2400" dirty="0"/>
          </a:p>
          <a:p>
            <a:pPr>
              <a:buFont typeface="Arial" pitchFamily="34" charset="0"/>
              <a:buChar char="•"/>
            </a:pPr>
            <a:r>
              <a:rPr lang="en-US" sz="2400" dirty="0" smtClean="0"/>
              <a:t>tries </a:t>
            </a:r>
            <a:r>
              <a:rPr lang="en-US" sz="2400" dirty="0"/>
              <a:t>to explain the whole </a:t>
            </a:r>
            <a:r>
              <a:rPr lang="en-US" sz="2400" dirty="0" smtClean="0"/>
              <a:t>person.</a:t>
            </a:r>
            <a:endParaRPr lang="en-US" sz="2400" dirty="0"/>
          </a:p>
          <a:p>
            <a:pPr marL="109728" indent="0">
              <a:buNone/>
            </a:pPr>
            <a:endParaRPr lang="en-US" sz="2400" dirty="0"/>
          </a:p>
          <a:p>
            <a:pPr marL="109728" indent="0">
              <a:buNone/>
            </a:pPr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Personality</a:t>
            </a: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096000" y="4953000"/>
            <a:ext cx="2603500" cy="13350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21070366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109728" indent="0">
              <a:buNone/>
            </a:pPr>
            <a:r>
              <a:rPr lang="en-US" sz="2400" dirty="0" smtClean="0"/>
              <a:t>Some people also say that Personality is:</a:t>
            </a:r>
          </a:p>
          <a:p>
            <a:pPr marL="109728" indent="0" algn="ctr">
              <a:buNone/>
            </a:pPr>
            <a:r>
              <a:rPr lang="en-US" dirty="0" smtClean="0"/>
              <a:t>“Psychological </a:t>
            </a:r>
            <a:r>
              <a:rPr lang="en-US" dirty="0"/>
              <a:t>organization of the individual as a whole and especially</a:t>
            </a:r>
          </a:p>
          <a:p>
            <a:pPr marL="109728" indent="0" algn="ctr">
              <a:buNone/>
            </a:pPr>
            <a:r>
              <a:rPr lang="en-US" dirty="0"/>
              <a:t>to those features that distinguish the individual from others</a:t>
            </a:r>
            <a:r>
              <a:rPr lang="en-US" dirty="0" smtClean="0"/>
              <a:t>”.</a:t>
            </a:r>
            <a:endParaRPr lang="en-US" dirty="0"/>
          </a:p>
          <a:p>
            <a:pPr>
              <a:buFont typeface="Arial" pitchFamily="34" charset="0"/>
              <a:buChar char="•"/>
            </a:pPr>
            <a:r>
              <a:rPr lang="en-US" sz="2400" dirty="0" smtClean="0"/>
              <a:t>It is distinctive </a:t>
            </a:r>
            <a:r>
              <a:rPr lang="en-US" sz="2400" dirty="0"/>
              <a:t>patterns of </a:t>
            </a:r>
            <a:endParaRPr lang="en-US" sz="2400" dirty="0" smtClean="0"/>
          </a:p>
          <a:p>
            <a:pPr marL="109728" indent="0">
              <a:buNone/>
            </a:pPr>
            <a:r>
              <a:rPr lang="en-US" sz="2400" dirty="0" smtClean="0"/>
              <a:t>behavior</a:t>
            </a:r>
            <a:r>
              <a:rPr lang="en-US" sz="2400" dirty="0"/>
              <a:t>, </a:t>
            </a:r>
            <a:endParaRPr lang="en-US" sz="2400" dirty="0" smtClean="0"/>
          </a:p>
          <a:p>
            <a:pPr marL="109728" indent="0">
              <a:buNone/>
            </a:pPr>
            <a:r>
              <a:rPr lang="en-US" sz="2400" dirty="0" smtClean="0"/>
              <a:t>thought</a:t>
            </a:r>
            <a:r>
              <a:rPr lang="en-US" sz="2400" dirty="0"/>
              <a:t>, emotion that </a:t>
            </a:r>
            <a:endParaRPr lang="en-US" sz="2400" dirty="0" smtClean="0"/>
          </a:p>
          <a:p>
            <a:pPr marL="109728" indent="0">
              <a:buNone/>
            </a:pPr>
            <a:r>
              <a:rPr lang="en-US" sz="2400" dirty="0"/>
              <a:t>c</a:t>
            </a:r>
            <a:r>
              <a:rPr lang="en-US" sz="2400" dirty="0" smtClean="0"/>
              <a:t>haracterize each </a:t>
            </a:r>
            <a:r>
              <a:rPr lang="en-US" sz="2400" dirty="0"/>
              <a:t>person's </a:t>
            </a:r>
            <a:endParaRPr lang="en-US" sz="2400" dirty="0" smtClean="0"/>
          </a:p>
          <a:p>
            <a:pPr marL="109728" indent="0">
              <a:buNone/>
            </a:pPr>
            <a:r>
              <a:rPr lang="en-US" sz="2400" dirty="0" smtClean="0"/>
              <a:t>adaptation </a:t>
            </a:r>
            <a:r>
              <a:rPr lang="en-US" sz="2400" dirty="0"/>
              <a:t>to </a:t>
            </a:r>
            <a:r>
              <a:rPr lang="en-US" sz="2400" dirty="0" smtClean="0"/>
              <a:t>the </a:t>
            </a:r>
            <a:r>
              <a:rPr lang="en-US" sz="2400" dirty="0"/>
              <a:t>situations of </a:t>
            </a:r>
            <a:r>
              <a:rPr lang="en-US" sz="2400" dirty="0" smtClean="0"/>
              <a:t>life.</a:t>
            </a:r>
            <a:endParaRPr lang="en-US" sz="2400" dirty="0"/>
          </a:p>
          <a:p>
            <a:pPr marL="109728" indent="0">
              <a:buNone/>
            </a:pPr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Personality</a:t>
            </a: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096000" y="3560616"/>
            <a:ext cx="2381250" cy="30575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41312446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Personality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109728" indent="0">
              <a:buNone/>
            </a:pPr>
            <a:r>
              <a:rPr lang="en-US" dirty="0">
                <a:solidFill>
                  <a:srgbClr val="0070C0"/>
                </a:solidFill>
              </a:rPr>
              <a:t>Personality</a:t>
            </a:r>
            <a:r>
              <a:rPr lang="en-US" dirty="0"/>
              <a:t> - A relatively stable set of characteristics that influences an individual’s </a:t>
            </a:r>
            <a:r>
              <a:rPr lang="en-US" dirty="0" smtClean="0"/>
              <a:t>behavior.</a:t>
            </a:r>
            <a:endParaRPr lang="en-US" dirty="0"/>
          </a:p>
          <a:p>
            <a:pPr marL="109728" indent="0">
              <a:buNone/>
            </a:pPr>
            <a:endParaRPr lang="en-US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438400" y="2819400"/>
            <a:ext cx="3286125" cy="34750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35319584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109728" indent="0">
              <a:buNone/>
            </a:pPr>
            <a:r>
              <a:rPr lang="en-US" dirty="0"/>
              <a:t>Personality is an interaction between biology and </a:t>
            </a:r>
            <a:r>
              <a:rPr lang="en-US" dirty="0" smtClean="0"/>
              <a:t>environment.</a:t>
            </a:r>
          </a:p>
          <a:p>
            <a:r>
              <a:rPr lang="en-US" dirty="0" smtClean="0"/>
              <a:t>Genetic </a:t>
            </a:r>
            <a:r>
              <a:rPr lang="en-US" dirty="0"/>
              <a:t>studies suggest heritability of </a:t>
            </a:r>
            <a:r>
              <a:rPr lang="en-US" dirty="0" smtClean="0"/>
              <a:t>personality. </a:t>
            </a:r>
          </a:p>
          <a:p>
            <a:r>
              <a:rPr lang="en-US" dirty="0" smtClean="0"/>
              <a:t>Other </a:t>
            </a:r>
            <a:r>
              <a:rPr lang="en-US" dirty="0"/>
              <a:t>studies suggest learned components of personality</a:t>
            </a:r>
          </a:p>
          <a:p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Personality</a:t>
            </a:r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105400" y="4223039"/>
            <a:ext cx="3105150" cy="1657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8053428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109728" indent="0">
              <a:buNone/>
            </a:pPr>
            <a:endParaRPr lang="en-US" dirty="0" smtClean="0"/>
          </a:p>
          <a:p>
            <a:pPr marL="109728" indent="0">
              <a:buNone/>
            </a:pPr>
            <a:r>
              <a:rPr lang="en-US" dirty="0" smtClean="0"/>
              <a:t>Depends </a:t>
            </a:r>
            <a:r>
              <a:rPr lang="en-US" dirty="0"/>
              <a:t>on how you study personality…</a:t>
            </a:r>
          </a:p>
          <a:p>
            <a:pPr marL="109728" indent="0">
              <a:buNone/>
            </a:pPr>
            <a:r>
              <a:rPr lang="en-US" dirty="0"/>
              <a:t>Cross sectional studies </a:t>
            </a:r>
            <a:r>
              <a:rPr lang="en-US" dirty="0" smtClean="0"/>
              <a:t>vs. </a:t>
            </a:r>
            <a:r>
              <a:rPr lang="en-US" dirty="0"/>
              <a:t>Longitudinal </a:t>
            </a:r>
            <a:r>
              <a:rPr lang="en-US" dirty="0" smtClean="0"/>
              <a:t>studies.</a:t>
            </a:r>
          </a:p>
          <a:p>
            <a:pPr marL="109728" indent="0">
              <a:buNone/>
            </a:pPr>
            <a:endParaRPr lang="en-US" dirty="0"/>
          </a:p>
          <a:p>
            <a:pPr marL="109728" indent="0">
              <a:buNone/>
            </a:pPr>
            <a:r>
              <a:rPr lang="en-US" dirty="0"/>
              <a:t>Depends on </a:t>
            </a:r>
            <a:r>
              <a:rPr lang="en-US" dirty="0" smtClean="0"/>
              <a:t>how, </a:t>
            </a:r>
            <a:r>
              <a:rPr lang="en-US" dirty="0"/>
              <a:t>what aspect of personality you are measuring…Theories of Personality</a:t>
            </a:r>
          </a:p>
          <a:p>
            <a:pPr marL="109728" indent="0">
              <a:buNone/>
            </a:pPr>
            <a:endParaRPr lang="en-US" dirty="0"/>
          </a:p>
          <a:p>
            <a:pPr marL="109728" indent="0">
              <a:buNone/>
            </a:pPr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en-US" dirty="0"/>
              <a:t>Does Personality Change Over Time?</a:t>
            </a:r>
          </a:p>
        </p:txBody>
      </p:sp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791200" y="4572000"/>
            <a:ext cx="2857500" cy="19431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22380790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Personality Types</a:t>
            </a:r>
            <a:endParaRPr lang="en-US" dirty="0"/>
          </a:p>
        </p:txBody>
      </p:sp>
      <p:pic>
        <p:nvPicPr>
          <p:cNvPr id="307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728090" y="1481138"/>
            <a:ext cx="3687820" cy="45259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26993481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Big Five Personality Traits</a:t>
            </a:r>
          </a:p>
        </p:txBody>
      </p:sp>
      <p:pic>
        <p:nvPicPr>
          <p:cNvPr id="10242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929142" y="1825071"/>
            <a:ext cx="7285715" cy="383809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 cap="flat" cmpd="sng">
                <a:solidFill>
                  <a:schemeClr val="tx1"/>
                </a:solidFill>
                <a:prstDash val="solid"/>
                <a:miter lim="800000"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21715539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109728" indent="0">
              <a:buNone/>
            </a:pPr>
            <a:r>
              <a:rPr lang="en-US" dirty="0">
                <a:solidFill>
                  <a:srgbClr val="C00000"/>
                </a:solidFill>
              </a:rPr>
              <a:t>Positive Affect </a:t>
            </a:r>
            <a:r>
              <a:rPr lang="en-US" dirty="0"/>
              <a:t>- an individual’s tendency to accentuate the positive aspects of oneself, other people, and the world in general</a:t>
            </a:r>
            <a:br>
              <a:rPr lang="en-US" dirty="0"/>
            </a:br>
            <a:endParaRPr lang="en-US" dirty="0"/>
          </a:p>
          <a:p>
            <a:pPr marL="109728" indent="0">
              <a:buNone/>
            </a:pPr>
            <a:r>
              <a:rPr lang="en-US" dirty="0">
                <a:solidFill>
                  <a:srgbClr val="C00000"/>
                </a:solidFill>
              </a:rPr>
              <a:t>Negative Affect </a:t>
            </a:r>
            <a:r>
              <a:rPr lang="en-US" dirty="0"/>
              <a:t>- an individual’s tendency to accentuate the negative aspects of oneself, other people, and the world in general</a:t>
            </a:r>
          </a:p>
          <a:p>
            <a:pPr marL="109728" indent="0">
              <a:buNone/>
            </a:pPr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Personality Characteristics </a:t>
            </a:r>
          </a:p>
        </p:txBody>
      </p:sp>
      <p:pic>
        <p:nvPicPr>
          <p:cNvPr id="12292" name="Picture 4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562600" y="4495800"/>
            <a:ext cx="2834641" cy="2133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1926329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dirty="0"/>
              <a:t>Id</a:t>
            </a:r>
            <a:r>
              <a:rPr lang="en-US" dirty="0"/>
              <a:t>: </a:t>
            </a:r>
            <a:r>
              <a:rPr lang="en-US" dirty="0" smtClean="0"/>
              <a:t>the </a:t>
            </a:r>
            <a:r>
              <a:rPr lang="en-US" dirty="0"/>
              <a:t>collection of unconscious urges and desires that continually seek expression. </a:t>
            </a:r>
          </a:p>
          <a:p>
            <a:r>
              <a:rPr lang="en-US" b="1" dirty="0"/>
              <a:t>Pleasure principle </a:t>
            </a:r>
            <a:r>
              <a:rPr lang="en-US" dirty="0"/>
              <a:t>: </a:t>
            </a:r>
            <a:r>
              <a:rPr lang="en-US" dirty="0" smtClean="0"/>
              <a:t>the </a:t>
            </a:r>
            <a:r>
              <a:rPr lang="en-US" dirty="0"/>
              <a:t>way in which the id seeks immediate gratification of an instinct</a:t>
            </a:r>
            <a:r>
              <a:rPr lang="en-US" dirty="0" smtClean="0"/>
              <a:t>.</a:t>
            </a:r>
          </a:p>
          <a:p>
            <a:r>
              <a:rPr lang="en-US" b="1" dirty="0" smtClean="0"/>
              <a:t>Ego </a:t>
            </a:r>
            <a:r>
              <a:rPr lang="en-US" b="1" dirty="0"/>
              <a:t>:</a:t>
            </a:r>
            <a:r>
              <a:rPr lang="en-US" dirty="0"/>
              <a:t> the part of the personality that mediates between environmental demands, conscious, and instinctual need; now often used as a synonym for self</a:t>
            </a:r>
          </a:p>
          <a:p>
            <a:endParaRPr lang="en-US" dirty="0"/>
          </a:p>
          <a:p>
            <a:pPr marL="109728" indent="0">
              <a:buNone/>
            </a:pPr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Personality structure </a:t>
            </a:r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486400" y="4495800"/>
            <a:ext cx="3014663" cy="2133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10031640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b="1" dirty="0" smtClean="0"/>
              <a:t>Reality </a:t>
            </a:r>
            <a:r>
              <a:rPr lang="en-US" b="1" dirty="0"/>
              <a:t>principle </a:t>
            </a:r>
            <a:r>
              <a:rPr lang="en-US" dirty="0"/>
              <a:t>: </a:t>
            </a:r>
            <a:r>
              <a:rPr lang="en-US" dirty="0" smtClean="0"/>
              <a:t>the </a:t>
            </a:r>
            <a:r>
              <a:rPr lang="en-US" dirty="0"/>
              <a:t>way in which the ego seeks to satisfy instinctual demands safely and effectively in the real world. </a:t>
            </a:r>
            <a:endParaRPr lang="en-US" dirty="0" smtClean="0"/>
          </a:p>
          <a:p>
            <a:r>
              <a:rPr lang="en-US" b="1" dirty="0"/>
              <a:t>Super ego </a:t>
            </a:r>
            <a:r>
              <a:rPr lang="en-US" dirty="0"/>
              <a:t>: According to Freud, the social and parental standards the individual has internalized; the conscious and the ego ideal.</a:t>
            </a:r>
          </a:p>
          <a:p>
            <a:r>
              <a:rPr lang="en-US" b="1" dirty="0"/>
              <a:t>Ego ideal: </a:t>
            </a:r>
            <a:r>
              <a:rPr lang="en-US" dirty="0"/>
              <a:t>The part of the superego that consists of standards of what one would like to be. </a:t>
            </a:r>
          </a:p>
          <a:p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Personality structure </a:t>
            </a:r>
          </a:p>
        </p:txBody>
      </p:sp>
    </p:spTree>
    <p:extLst>
      <p:ext uri="{BB962C8B-B14F-4D97-AF65-F5344CB8AC3E}">
        <p14:creationId xmlns:p14="http://schemas.microsoft.com/office/powerpoint/2010/main" xmlns="" val="24785378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en-US" sz="3100" dirty="0"/>
              <a:t>The approximate relationship between </a:t>
            </a:r>
            <a:r>
              <a:rPr lang="en-US" sz="3100" dirty="0" smtClean="0"/>
              <a:t>id</a:t>
            </a:r>
            <a:r>
              <a:rPr lang="en-US" sz="3100" dirty="0"/>
              <a:t>, ego, and superego, and the levels of awareness</a:t>
            </a:r>
          </a:p>
        </p:txBody>
      </p:sp>
      <p:pic>
        <p:nvPicPr>
          <p:cNvPr id="1331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34196" y="1481138"/>
            <a:ext cx="7675607" cy="45259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34448118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endParaRPr lang="en-US" sz="3600" dirty="0" smtClean="0"/>
          </a:p>
          <a:p>
            <a:r>
              <a:rPr lang="en-US" sz="3600" dirty="0" smtClean="0"/>
              <a:t>The </a:t>
            </a:r>
            <a:r>
              <a:rPr lang="en-US" sz="3600" dirty="0"/>
              <a:t>personal interview</a:t>
            </a:r>
          </a:p>
          <a:p>
            <a:r>
              <a:rPr lang="en-US" sz="3600" dirty="0"/>
              <a:t>Direct observation</a:t>
            </a:r>
          </a:p>
          <a:p>
            <a:r>
              <a:rPr lang="en-US" sz="3600" dirty="0"/>
              <a:t>Objective tests</a:t>
            </a:r>
          </a:p>
          <a:p>
            <a:r>
              <a:rPr lang="en-US" sz="3600" dirty="0"/>
              <a:t>Projective tests</a:t>
            </a:r>
          </a:p>
          <a:p>
            <a:endParaRPr lang="en-US" sz="3600" dirty="0"/>
          </a:p>
          <a:p>
            <a:endParaRPr lang="en-US" sz="3600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Personality Assessment</a:t>
            </a:r>
            <a:endParaRPr lang="en-US" dirty="0"/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572000" y="3200400"/>
            <a:ext cx="4175566" cy="32099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21141233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>
              <a:buFont typeface="Arial" pitchFamily="34" charset="0"/>
              <a:buChar char="•"/>
            </a:pPr>
            <a:r>
              <a:rPr lang="en-US" dirty="0"/>
              <a:t>2 Basic kinds:</a:t>
            </a:r>
          </a:p>
          <a:p>
            <a:pPr marL="109728" indent="0">
              <a:buNone/>
            </a:pPr>
            <a:r>
              <a:rPr lang="en-US" dirty="0" smtClean="0"/>
              <a:t>  - Objective </a:t>
            </a:r>
            <a:r>
              <a:rPr lang="en-US" dirty="0"/>
              <a:t>vs. Projective</a:t>
            </a:r>
          </a:p>
          <a:p>
            <a:pPr>
              <a:buFont typeface="Arial" pitchFamily="34" charset="0"/>
              <a:buChar char="•"/>
            </a:pPr>
            <a:r>
              <a:rPr lang="en-US" dirty="0"/>
              <a:t>Intelligence vs. Personality testing</a:t>
            </a:r>
          </a:p>
          <a:p>
            <a:pPr marL="109728" indent="0">
              <a:buNone/>
            </a:pPr>
            <a:r>
              <a:rPr lang="en-US" dirty="0" smtClean="0"/>
              <a:t>  -Some </a:t>
            </a:r>
            <a:r>
              <a:rPr lang="en-US" dirty="0"/>
              <a:t>argue intelligence is part </a:t>
            </a:r>
            <a:endParaRPr lang="en-US" dirty="0" smtClean="0"/>
          </a:p>
          <a:p>
            <a:pPr marL="109728" indent="0">
              <a:buNone/>
            </a:pPr>
            <a:r>
              <a:rPr lang="en-US" dirty="0"/>
              <a:t> </a:t>
            </a:r>
            <a:r>
              <a:rPr lang="en-US" dirty="0" smtClean="0"/>
              <a:t> of </a:t>
            </a:r>
            <a:r>
              <a:rPr lang="en-US" dirty="0"/>
              <a:t>personality</a:t>
            </a:r>
          </a:p>
          <a:p>
            <a:pPr marL="109728" indent="0">
              <a:buNone/>
            </a:pPr>
            <a:r>
              <a:rPr lang="en-US" dirty="0" smtClean="0"/>
              <a:t>  -Gold </a:t>
            </a:r>
            <a:r>
              <a:rPr lang="en-US" dirty="0"/>
              <a:t>standard</a:t>
            </a:r>
          </a:p>
          <a:p>
            <a:pPr marL="109728" indent="0">
              <a:buNone/>
            </a:pPr>
            <a:r>
              <a:rPr lang="en-US" dirty="0" smtClean="0"/>
              <a:t>  -What </a:t>
            </a:r>
            <a:r>
              <a:rPr lang="en-US" dirty="0"/>
              <a:t>is intelligence?</a:t>
            </a:r>
          </a:p>
          <a:p>
            <a:pPr>
              <a:buFont typeface="Arial" pitchFamily="34" charset="0"/>
              <a:buChar char="•"/>
            </a:pPr>
            <a:r>
              <a:rPr lang="en-US" dirty="0"/>
              <a:t>Work best when correlated with predictive outcomes</a:t>
            </a:r>
          </a:p>
          <a:p>
            <a:pPr marL="109728" indent="0">
              <a:buNone/>
            </a:pPr>
            <a:r>
              <a:rPr lang="en-US" dirty="0"/>
              <a:t>Ex. Suicidality scale</a:t>
            </a:r>
          </a:p>
          <a:p>
            <a:pPr marL="109728" indent="0">
              <a:buNone/>
            </a:pPr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Personality Assessment</a:t>
            </a:r>
            <a:endParaRPr lang="en-US" dirty="0"/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627668" y="1295400"/>
            <a:ext cx="2495550" cy="1657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23266709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ct val="90000"/>
              </a:lnSpc>
            </a:pPr>
            <a:r>
              <a:rPr lang="en-US" sz="2400" b="1" dirty="0"/>
              <a:t>Interview:</a:t>
            </a:r>
            <a:r>
              <a:rPr lang="en-US" sz="2400" dirty="0"/>
              <a:t> Face-to-face meeting designed to gain information about someone’s personality, current psychological state, or personal history</a:t>
            </a:r>
          </a:p>
          <a:p>
            <a:pPr lvl="1">
              <a:lnSpc>
                <a:spcPct val="90000"/>
              </a:lnSpc>
            </a:pPr>
            <a:r>
              <a:rPr lang="en-US" sz="2000" dirty="0"/>
              <a:t>Unstructured Interview: Conversation is informal, and topics are discussed as they arise</a:t>
            </a:r>
          </a:p>
          <a:p>
            <a:pPr lvl="1">
              <a:lnSpc>
                <a:spcPct val="90000"/>
              </a:lnSpc>
            </a:pPr>
            <a:r>
              <a:rPr lang="en-US" sz="2000" dirty="0"/>
              <a:t>Structured Interview: Follows a prearranged plan, using a series of planned questions</a:t>
            </a:r>
          </a:p>
          <a:p>
            <a:pPr>
              <a:lnSpc>
                <a:spcPct val="90000"/>
              </a:lnSpc>
            </a:pPr>
            <a:r>
              <a:rPr lang="en-US" sz="2400" b="1" dirty="0"/>
              <a:t>Halo Effect: </a:t>
            </a:r>
            <a:r>
              <a:rPr lang="en-US" sz="2400" dirty="0"/>
              <a:t>Tendency to generalize a favorable or unfavorable first impression to unrelated details of personality (make a good first impression)</a:t>
            </a:r>
          </a:p>
          <a:p>
            <a:pPr>
              <a:lnSpc>
                <a:spcPct val="90000"/>
              </a:lnSpc>
            </a:pPr>
            <a:r>
              <a:rPr lang="en-US" sz="2400" b="1" dirty="0"/>
              <a:t>Direct Observation: </a:t>
            </a:r>
            <a:r>
              <a:rPr lang="en-US" sz="2400" dirty="0"/>
              <a:t>Assessing behavior through direct surveillance </a:t>
            </a:r>
          </a:p>
          <a:p>
            <a:pPr marL="109728" indent="0">
              <a:buNone/>
            </a:pPr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Personality Assessment</a:t>
            </a:r>
          </a:p>
        </p:txBody>
      </p:sp>
    </p:spTree>
    <p:extLst>
      <p:ext uri="{BB962C8B-B14F-4D97-AF65-F5344CB8AC3E}">
        <p14:creationId xmlns:p14="http://schemas.microsoft.com/office/powerpoint/2010/main" xmlns="" val="20668562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109728" indent="0" algn="ctr">
              <a:buNone/>
            </a:pPr>
            <a:endParaRPr lang="en-US" sz="2000" dirty="0" smtClean="0"/>
          </a:p>
          <a:p>
            <a:pPr marL="109728" indent="0" algn="ctr">
              <a:buNone/>
            </a:pPr>
            <a:r>
              <a:rPr lang="en-US" sz="2000" dirty="0" smtClean="0"/>
              <a:t>Personality </a:t>
            </a:r>
            <a:r>
              <a:rPr lang="en-US" sz="2000" dirty="0"/>
              <a:t>assessment is subjective - for the most part it is, though subjective doesn't necessarily mean inaccurate or even less </a:t>
            </a:r>
            <a:r>
              <a:rPr lang="en-US" sz="2000" dirty="0" smtClean="0"/>
              <a:t>accurate. How </a:t>
            </a:r>
            <a:r>
              <a:rPr lang="en-US" sz="2000" dirty="0"/>
              <a:t>can personality assessment be more </a:t>
            </a:r>
            <a:r>
              <a:rPr lang="en-US" sz="2000" dirty="0" smtClean="0"/>
              <a:t>objective assess </a:t>
            </a:r>
            <a:r>
              <a:rPr lang="en-US" sz="2000" dirty="0"/>
              <a:t>any biases and correct for them (lie, </a:t>
            </a:r>
            <a:r>
              <a:rPr lang="en-US" sz="2000" dirty="0" smtClean="0"/>
              <a:t>defensiveness) find </a:t>
            </a:r>
            <a:r>
              <a:rPr lang="en-US" sz="2000" dirty="0"/>
              <a:t>a method to avoid such </a:t>
            </a:r>
            <a:r>
              <a:rPr lang="en-US" sz="2000" dirty="0" smtClean="0"/>
              <a:t>biases look </a:t>
            </a:r>
            <a:r>
              <a:rPr lang="en-US" sz="2000" dirty="0"/>
              <a:t>for convergence with reports from </a:t>
            </a:r>
            <a:r>
              <a:rPr lang="en-US" sz="2000" dirty="0" smtClean="0"/>
              <a:t>others assess </a:t>
            </a:r>
            <a:r>
              <a:rPr lang="en-US" sz="2000" dirty="0"/>
              <a:t>with low face valid instruments and look for consistent patterns (though this only really addresses intentional faking</a:t>
            </a:r>
            <a:r>
              <a:rPr lang="en-US" sz="2000" dirty="0" smtClean="0"/>
              <a:t>).</a:t>
            </a:r>
            <a:endParaRPr lang="en-US" sz="2000" dirty="0"/>
          </a:p>
          <a:p>
            <a:pPr algn="ctr"/>
            <a:endParaRPr lang="en-US" sz="2000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Objective assessments</a:t>
            </a:r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858000" y="4319155"/>
            <a:ext cx="1676400" cy="1905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171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657600" y="4481080"/>
            <a:ext cx="2619375" cy="17430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29284680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/>
              <a:t>Personality assessment is used to further describe the client, just as a diagnosis does (note that you would not say that depression is causing the patient's behaviors, you merely use the term to summarize a cluster of behaviors. The diagnosis itself also does not necessarily imply a causal mechanism nor an explanation - those from different perspectives would define it differently)</a:t>
            </a:r>
          </a:p>
          <a:p>
            <a:r>
              <a:rPr lang="en-US" dirty="0" smtClean="0"/>
              <a:t>For example, </a:t>
            </a:r>
            <a:r>
              <a:rPr lang="en-US" dirty="0"/>
              <a:t>if someone is depressed it could be explained biologically, cognitively, behaviorally, or even in psychodynamic </a:t>
            </a:r>
            <a:r>
              <a:rPr lang="en-US" dirty="0" smtClean="0"/>
              <a:t>terms.</a:t>
            </a:r>
            <a:endParaRPr lang="en-US" dirty="0"/>
          </a:p>
          <a:p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Objective assessments</a:t>
            </a:r>
          </a:p>
        </p:txBody>
      </p:sp>
    </p:spTree>
    <p:extLst>
      <p:ext uri="{BB962C8B-B14F-4D97-AF65-F5344CB8AC3E}">
        <p14:creationId xmlns:p14="http://schemas.microsoft.com/office/powerpoint/2010/main" xmlns="" val="19018325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dirty="0">
                <a:solidFill>
                  <a:srgbClr val="0070C0"/>
                </a:solidFill>
              </a:rPr>
              <a:t>Trait Theory </a:t>
            </a:r>
            <a:r>
              <a:rPr lang="en-US" dirty="0"/>
              <a:t>- understand individuals by breaking down behavior patterns into observable traits</a:t>
            </a:r>
          </a:p>
          <a:p>
            <a:r>
              <a:rPr lang="en-US" b="1" dirty="0">
                <a:solidFill>
                  <a:srgbClr val="0070C0"/>
                </a:solidFill>
              </a:rPr>
              <a:t>Psychodynamic Theory </a:t>
            </a:r>
            <a:r>
              <a:rPr lang="en-US" dirty="0"/>
              <a:t>- emphasizes the unconscious determinants of behavior</a:t>
            </a:r>
          </a:p>
          <a:p>
            <a:r>
              <a:rPr lang="en-US" b="1" dirty="0">
                <a:solidFill>
                  <a:srgbClr val="0070C0"/>
                </a:solidFill>
              </a:rPr>
              <a:t>Humanistic Theory </a:t>
            </a:r>
            <a:r>
              <a:rPr lang="en-US" dirty="0"/>
              <a:t>- emphasizes individual growth and improvement</a:t>
            </a:r>
          </a:p>
          <a:p>
            <a:r>
              <a:rPr lang="en-US" b="1" dirty="0" smtClean="0">
                <a:solidFill>
                  <a:srgbClr val="0070C0"/>
                </a:solidFill>
              </a:rPr>
              <a:t>Behavioral Theory </a:t>
            </a:r>
            <a:r>
              <a:rPr lang="en-US" dirty="0"/>
              <a:t>– emphasizes Focus on external environment and on effects of conditioning and learning</a:t>
            </a:r>
          </a:p>
          <a:p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Personality Theories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7277923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Personality Theories</a:t>
            </a:r>
          </a:p>
        </p:txBody>
      </p:sp>
      <p:pic>
        <p:nvPicPr>
          <p:cNvPr id="2150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66758" y="1481138"/>
            <a:ext cx="7810484" cy="45259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35258384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109728" indent="0" algn="ctr">
              <a:buNone/>
            </a:pPr>
            <a:r>
              <a:rPr lang="en-US" sz="3200" b="1" dirty="0" smtClean="0"/>
              <a:t>“Traits </a:t>
            </a:r>
            <a:r>
              <a:rPr lang="en-US" sz="3200" b="1" dirty="0"/>
              <a:t>are relatively stable and consistent personal </a:t>
            </a:r>
            <a:r>
              <a:rPr lang="en-US" sz="3200" b="1" dirty="0" smtClean="0"/>
              <a:t>characteristics”.</a:t>
            </a:r>
          </a:p>
          <a:p>
            <a:pPr marL="109728" indent="0">
              <a:buNone/>
            </a:pPr>
            <a:endParaRPr lang="en-US" b="1" dirty="0" smtClean="0"/>
          </a:p>
          <a:p>
            <a:pPr marL="109728" indent="0">
              <a:buNone/>
            </a:pPr>
            <a:r>
              <a:rPr lang="en-US" dirty="0" smtClean="0"/>
              <a:t>Trait theory comprises of:</a:t>
            </a:r>
          </a:p>
          <a:p>
            <a:pPr marL="109728" indent="0">
              <a:buNone/>
            </a:pPr>
            <a:endParaRPr lang="en-US" dirty="0" smtClean="0"/>
          </a:p>
          <a:p>
            <a:pPr>
              <a:buFont typeface="Arial" pitchFamily="34" charset="0"/>
              <a:buChar char="•"/>
            </a:pPr>
            <a:r>
              <a:rPr lang="en-US" dirty="0"/>
              <a:t>Personality Types and </a:t>
            </a:r>
            <a:r>
              <a:rPr lang="en-US" dirty="0" smtClean="0"/>
              <a:t>Traits</a:t>
            </a:r>
            <a:endParaRPr lang="en-US" dirty="0"/>
          </a:p>
          <a:p>
            <a:pPr>
              <a:buFont typeface="Arial" pitchFamily="34" charset="0"/>
              <a:buChar char="•"/>
            </a:pPr>
            <a:r>
              <a:rPr lang="en-US" dirty="0" smtClean="0"/>
              <a:t>Identification </a:t>
            </a:r>
            <a:r>
              <a:rPr lang="en-US" dirty="0"/>
              <a:t>of Personality </a:t>
            </a:r>
            <a:endParaRPr lang="en-US" dirty="0" smtClean="0"/>
          </a:p>
          <a:p>
            <a:pPr marL="109728" indent="0">
              <a:buNone/>
            </a:pPr>
            <a:r>
              <a:rPr lang="en-US" dirty="0"/>
              <a:t> </a:t>
            </a:r>
            <a:r>
              <a:rPr lang="en-US" dirty="0" smtClean="0"/>
              <a:t> Traits</a:t>
            </a:r>
            <a:endParaRPr lang="en-US" dirty="0"/>
          </a:p>
          <a:p>
            <a:pPr marL="109728" indent="0">
              <a:buNone/>
            </a:pPr>
            <a:endParaRPr lang="en-US" dirty="0"/>
          </a:p>
          <a:p>
            <a:pPr marL="109728" indent="0">
              <a:buNone/>
            </a:pPr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Trait Theory</a:t>
            </a:r>
          </a:p>
        </p:txBody>
      </p:sp>
      <p:pic>
        <p:nvPicPr>
          <p:cNvPr id="19458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943600" y="3124200"/>
            <a:ext cx="2710206" cy="3505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5010936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 smtClean="0"/>
          </a:p>
          <a:p>
            <a:r>
              <a:rPr lang="en-US" dirty="0" smtClean="0"/>
              <a:t>A </a:t>
            </a:r>
            <a:r>
              <a:rPr lang="en-US" dirty="0"/>
              <a:t>personality type is a discrete category  into which a person can be sorted</a:t>
            </a:r>
          </a:p>
          <a:p>
            <a:endParaRPr lang="en-US" dirty="0"/>
          </a:p>
          <a:p>
            <a:endParaRPr lang="en-US" dirty="0"/>
          </a:p>
          <a:p>
            <a:r>
              <a:rPr lang="en-US" dirty="0"/>
              <a:t>A personality trait is an enduring personal characteristic that underlies a person’s reactions to a variety of situations</a:t>
            </a:r>
          </a:p>
          <a:p>
            <a:endParaRPr lang="en-US" dirty="0"/>
          </a:p>
          <a:p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Personality Types and Traits</a:t>
            </a:r>
          </a:p>
        </p:txBody>
      </p:sp>
    </p:spTree>
    <p:extLst>
      <p:ext uri="{BB962C8B-B14F-4D97-AF65-F5344CB8AC3E}">
        <p14:creationId xmlns:p14="http://schemas.microsoft.com/office/powerpoint/2010/main" xmlns="" val="20751155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457200" y="1447800"/>
            <a:ext cx="8229600" cy="4525963"/>
          </a:xfrm>
        </p:spPr>
        <p:txBody>
          <a:bodyPr/>
          <a:lstStyle/>
          <a:p>
            <a:r>
              <a:rPr lang="en-US" dirty="0"/>
              <a:t>Allport looked at the English language</a:t>
            </a:r>
          </a:p>
          <a:p>
            <a:r>
              <a:rPr lang="en-US" dirty="0"/>
              <a:t>Cattell listed sixteen personality variables</a:t>
            </a:r>
          </a:p>
          <a:p>
            <a:r>
              <a:rPr lang="en-US" dirty="0"/>
              <a:t>Eysenck suggests that there are only three bipolar dimensions to </a:t>
            </a:r>
            <a:endParaRPr lang="en-US" dirty="0" smtClean="0"/>
          </a:p>
          <a:p>
            <a:pPr marL="109728" indent="0">
              <a:buNone/>
            </a:pPr>
            <a:r>
              <a:rPr lang="en-US" dirty="0"/>
              <a:t> </a:t>
            </a:r>
            <a:r>
              <a:rPr lang="en-US" dirty="0" smtClean="0"/>
              <a:t> personality </a:t>
            </a:r>
            <a:endParaRPr lang="en-US" dirty="0"/>
          </a:p>
          <a:p>
            <a:pPr marL="109728" indent="0">
              <a:buNone/>
            </a:pPr>
            <a:r>
              <a:rPr lang="en-US" dirty="0" smtClean="0"/>
              <a:t>   - Introversion-extroversion</a:t>
            </a:r>
            <a:endParaRPr lang="en-US" dirty="0"/>
          </a:p>
          <a:p>
            <a:pPr marL="109728" indent="0">
              <a:buNone/>
            </a:pPr>
            <a:r>
              <a:rPr lang="en-US" dirty="0" smtClean="0"/>
              <a:t>   - Neuroticism-emotional </a:t>
            </a:r>
          </a:p>
          <a:p>
            <a:pPr marL="109728" indent="0">
              <a:buNone/>
            </a:pPr>
            <a:r>
              <a:rPr lang="en-US" dirty="0"/>
              <a:t> </a:t>
            </a:r>
            <a:r>
              <a:rPr lang="en-US" dirty="0" smtClean="0"/>
              <a:t>     stability</a:t>
            </a:r>
            <a:endParaRPr lang="en-US" dirty="0"/>
          </a:p>
          <a:p>
            <a:pPr marL="109728" indent="0">
              <a:buNone/>
            </a:pPr>
            <a:r>
              <a:rPr lang="en-US" dirty="0" smtClean="0"/>
              <a:t>   - Psychoticism–self-control</a:t>
            </a:r>
            <a:endParaRPr lang="en-US" dirty="0"/>
          </a:p>
          <a:p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en-US" dirty="0"/>
              <a:t>Identification of Personality Traits</a:t>
            </a:r>
          </a:p>
        </p:txBody>
      </p:sp>
      <p:pic>
        <p:nvPicPr>
          <p:cNvPr id="20482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855277" y="2971800"/>
            <a:ext cx="3009900" cy="358321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31354740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Assumption of trait stability has led researchers to examine personality traits longitudinally </a:t>
            </a:r>
          </a:p>
          <a:p>
            <a:r>
              <a:rPr lang="en-US" dirty="0"/>
              <a:t>McCrae and Costa (1984, 1990) proposed 5-factor model of personality traits: </a:t>
            </a:r>
          </a:p>
          <a:p>
            <a:pPr>
              <a:buFont typeface="Arial" pitchFamily="34" charset="0"/>
              <a:buChar char="•"/>
            </a:pPr>
            <a:r>
              <a:rPr lang="en-US" dirty="0"/>
              <a:t>Neuroticism </a:t>
            </a:r>
          </a:p>
          <a:p>
            <a:pPr>
              <a:buFont typeface="Arial" pitchFamily="34" charset="0"/>
              <a:buChar char="•"/>
            </a:pPr>
            <a:r>
              <a:rPr lang="en-US" dirty="0"/>
              <a:t>Extraversion </a:t>
            </a:r>
          </a:p>
          <a:p>
            <a:pPr>
              <a:buFont typeface="Arial" pitchFamily="34" charset="0"/>
              <a:buChar char="•"/>
            </a:pPr>
            <a:r>
              <a:rPr lang="en-US" dirty="0"/>
              <a:t>Openness to experience </a:t>
            </a:r>
          </a:p>
          <a:p>
            <a:pPr>
              <a:buFont typeface="Arial" pitchFamily="34" charset="0"/>
              <a:buChar char="•"/>
            </a:pPr>
            <a:r>
              <a:rPr lang="en-US" dirty="0"/>
              <a:t>Agreeableness </a:t>
            </a:r>
          </a:p>
          <a:p>
            <a:pPr>
              <a:buFont typeface="Arial" pitchFamily="34" charset="0"/>
              <a:buChar char="•"/>
            </a:pPr>
            <a:r>
              <a:rPr lang="en-US" dirty="0"/>
              <a:t>Conscientiousness</a:t>
            </a:r>
          </a:p>
          <a:p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Trait Theory</a:t>
            </a:r>
            <a:endParaRPr lang="en-US" dirty="0"/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248400" y="3581400"/>
            <a:ext cx="2143125" cy="28575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28665687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Trait Theory</a:t>
            </a:r>
          </a:p>
        </p:txBody>
      </p:sp>
      <p:pic>
        <p:nvPicPr>
          <p:cNvPr id="1638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523736" y="1869436"/>
            <a:ext cx="6096528" cy="37493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30180310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109728" indent="0" algn="ctr">
              <a:buNone/>
            </a:pPr>
            <a:r>
              <a:rPr lang="en-US" dirty="0" smtClean="0"/>
              <a:t>  </a:t>
            </a:r>
            <a:r>
              <a:rPr lang="en-US" sz="3200" dirty="0" smtClean="0">
                <a:solidFill>
                  <a:srgbClr val="0070C0"/>
                </a:solidFill>
              </a:rPr>
              <a:t>Locus </a:t>
            </a:r>
            <a:r>
              <a:rPr lang="en-US" sz="3200" dirty="0">
                <a:solidFill>
                  <a:srgbClr val="0070C0"/>
                </a:solidFill>
              </a:rPr>
              <a:t>of </a:t>
            </a:r>
            <a:r>
              <a:rPr lang="en-US" sz="3200" dirty="0" smtClean="0">
                <a:solidFill>
                  <a:srgbClr val="0070C0"/>
                </a:solidFill>
              </a:rPr>
              <a:t>Control</a:t>
            </a:r>
          </a:p>
          <a:p>
            <a:pPr marL="109728" indent="0">
              <a:buNone/>
            </a:pPr>
            <a:r>
              <a:rPr lang="en-US" dirty="0" smtClean="0">
                <a:solidFill>
                  <a:srgbClr val="C00000"/>
                </a:solidFill>
              </a:rPr>
              <a:t>       Internal                             </a:t>
            </a:r>
            <a:r>
              <a:rPr lang="en-US" dirty="0" smtClean="0">
                <a:solidFill>
                  <a:schemeClr val="accent2"/>
                </a:solidFill>
              </a:rPr>
              <a:t>External</a:t>
            </a:r>
          </a:p>
          <a:p>
            <a:pPr marL="109728" indent="0">
              <a:buNone/>
            </a:pPr>
            <a:endParaRPr lang="en-US" dirty="0"/>
          </a:p>
          <a:p>
            <a:pPr marL="109728" indent="0">
              <a:buNone/>
            </a:pPr>
            <a:endParaRPr lang="en-US" dirty="0"/>
          </a:p>
          <a:p>
            <a:pPr marL="109728" indent="0">
              <a:buNone/>
            </a:pPr>
            <a:r>
              <a:rPr lang="en-US" dirty="0" smtClean="0"/>
              <a:t>                                                </a:t>
            </a:r>
            <a:endParaRPr lang="en-US" dirty="0"/>
          </a:p>
          <a:p>
            <a:pPr marL="109728" indent="0">
              <a:buNone/>
            </a:pPr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Trait (beliefs about control)</a:t>
            </a:r>
          </a:p>
        </p:txBody>
      </p:sp>
      <p:pic>
        <p:nvPicPr>
          <p:cNvPr id="11268" name="Picture 4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914400" y="2743200"/>
            <a:ext cx="2620963" cy="3352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1269" name="Picture 5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334000" y="2743200"/>
            <a:ext cx="2657475" cy="3352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40458630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marL="109728" indent="0">
              <a:buNone/>
            </a:pPr>
            <a:r>
              <a:rPr lang="en-US" dirty="0"/>
              <a:t>Modern personality research argues for 5 basic personality traits (OCEAN)</a:t>
            </a:r>
          </a:p>
          <a:p>
            <a:pPr>
              <a:buFont typeface="Arial" pitchFamily="34" charset="0"/>
              <a:buChar char="•"/>
            </a:pPr>
            <a:r>
              <a:rPr lang="en-US" b="1" dirty="0"/>
              <a:t>Openness</a:t>
            </a:r>
            <a:r>
              <a:rPr lang="en-US" dirty="0"/>
              <a:t>:  whether a person is open to new experiences</a:t>
            </a:r>
          </a:p>
          <a:p>
            <a:pPr>
              <a:buFont typeface="Arial" pitchFamily="34" charset="0"/>
              <a:buChar char="•"/>
            </a:pPr>
            <a:r>
              <a:rPr lang="en-US" b="1" dirty="0"/>
              <a:t>Conscientiousness</a:t>
            </a:r>
            <a:r>
              <a:rPr lang="en-US" dirty="0"/>
              <a:t>:  whether a person is disciplined and responsible</a:t>
            </a:r>
          </a:p>
          <a:p>
            <a:pPr>
              <a:buFont typeface="Arial" pitchFamily="34" charset="0"/>
              <a:buChar char="•"/>
            </a:pPr>
            <a:r>
              <a:rPr lang="en-US" b="1" dirty="0"/>
              <a:t>Extroversion:</a:t>
            </a:r>
            <a:r>
              <a:rPr lang="en-US" dirty="0"/>
              <a:t>  whether a person is sociable, outgoing and affectionate</a:t>
            </a:r>
          </a:p>
          <a:p>
            <a:pPr>
              <a:buFont typeface="Arial" pitchFamily="34" charset="0"/>
              <a:buChar char="•"/>
            </a:pPr>
            <a:r>
              <a:rPr lang="en-US" b="1" dirty="0"/>
              <a:t>Agreeableness</a:t>
            </a:r>
            <a:r>
              <a:rPr lang="en-US" dirty="0"/>
              <a:t>: whether a person is cooperative, trusting, and helpful </a:t>
            </a:r>
          </a:p>
          <a:p>
            <a:pPr>
              <a:buFont typeface="Arial" pitchFamily="34" charset="0"/>
              <a:buChar char="•"/>
            </a:pPr>
            <a:r>
              <a:rPr lang="en-US" b="1" dirty="0"/>
              <a:t>Neuroticism:</a:t>
            </a:r>
            <a:r>
              <a:rPr lang="en-US" dirty="0"/>
              <a:t>  whether a person is unstable and prone to insecurity</a:t>
            </a:r>
          </a:p>
          <a:p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The “Big 5”</a:t>
            </a:r>
          </a:p>
        </p:txBody>
      </p:sp>
    </p:spTree>
    <p:extLst>
      <p:ext uri="{BB962C8B-B14F-4D97-AF65-F5344CB8AC3E}">
        <p14:creationId xmlns:p14="http://schemas.microsoft.com/office/powerpoint/2010/main" xmlns="" val="22544118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Overview of the  Big “5</a:t>
            </a:r>
          </a:p>
        </p:txBody>
      </p:sp>
      <p:pic>
        <p:nvPicPr>
          <p:cNvPr id="1843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828800" y="1447800"/>
            <a:ext cx="5715000" cy="45259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11352214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v</a:t>
            </a:r>
            <a:r>
              <a:rPr lang="en-US" dirty="0" smtClean="0"/>
              <a:t>ideo 1</a:t>
            </a:r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Trait Theory</a:t>
            </a:r>
            <a:endParaRPr lang="en-US" dirty="0"/>
          </a:p>
        </p:txBody>
      </p:sp>
      <p:pic>
        <p:nvPicPr>
          <p:cNvPr id="6" name="video 1.mp4">
            <a:hlinkClick r:id="" action="ppaction://media"/>
          </p:cNvPr>
          <p:cNvPicPr>
            <a:picLocks noChangeAspect="1"/>
          </p:cNvPicPr>
          <p:nvPr>
            <a:videoFile r:link="rId1"/>
            <p:extLst>
              <p:ext uri="{DAA4B4D4-6D71-4841-9C94-3DE7FCFB9230}">
                <p14:media xmlns:p14="http://schemas.microsoft.com/office/powerpoint/2010/main" xmlns="" r:embed="rId3"/>
              </p:ext>
            </p:extLst>
          </p:nvPr>
        </p:nvPicPr>
        <p:blipFill>
          <a:blip r:embed="rId4" cstate="print"/>
          <a:stretch>
            <a:fillRect/>
          </a:stretch>
        </p:blipFill>
        <p:spPr>
          <a:xfrm>
            <a:off x="609600" y="2209800"/>
            <a:ext cx="7696200" cy="37299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4887976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6"/>
                </p:tgtEl>
              </p:cMediaNode>
            </p:video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109728" indent="0">
              <a:buNone/>
            </a:pPr>
            <a:r>
              <a:rPr lang="en-US" dirty="0"/>
              <a:t>Personality </a:t>
            </a:r>
            <a:r>
              <a:rPr lang="en-US" dirty="0" smtClean="0"/>
              <a:t>theory </a:t>
            </a:r>
            <a:r>
              <a:rPr lang="en-US" dirty="0"/>
              <a:t>contending that </a:t>
            </a:r>
            <a:endParaRPr lang="en-US" dirty="0" smtClean="0"/>
          </a:p>
          <a:p>
            <a:pPr marL="109728" indent="0" algn="ctr">
              <a:buNone/>
            </a:pPr>
            <a:endParaRPr lang="en-US" dirty="0" smtClean="0"/>
          </a:p>
          <a:p>
            <a:pPr marL="109728" indent="0" algn="ctr">
              <a:buNone/>
            </a:pPr>
            <a:r>
              <a:rPr lang="en-US" b="1" dirty="0" smtClean="0"/>
              <a:t>“behavior </a:t>
            </a:r>
            <a:r>
              <a:rPr lang="en-US" b="1" dirty="0"/>
              <a:t>results from psychological forces that interact within the individual, often outside conscious </a:t>
            </a:r>
            <a:r>
              <a:rPr lang="en-US" b="1" dirty="0" smtClean="0"/>
              <a:t>awareness”.</a:t>
            </a:r>
            <a:endParaRPr lang="en-US" b="1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Psychodynamic </a:t>
            </a:r>
            <a:r>
              <a:rPr lang="en-US" dirty="0" smtClean="0"/>
              <a:t>theory</a:t>
            </a:r>
            <a:endParaRPr lang="en-US" dirty="0"/>
          </a:p>
        </p:txBody>
      </p:sp>
      <p:pic>
        <p:nvPicPr>
          <p:cNvPr id="17410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629400" y="3886200"/>
            <a:ext cx="1816100" cy="21891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5969424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3200" dirty="0"/>
              <a:t>Theory of Personality</a:t>
            </a:r>
          </a:p>
          <a:p>
            <a:r>
              <a:rPr lang="en-US" sz="3200" dirty="0"/>
              <a:t>Method of Therapy</a:t>
            </a:r>
          </a:p>
          <a:p>
            <a:r>
              <a:rPr lang="en-US" sz="3200" dirty="0"/>
              <a:t>Technique of Investigation</a:t>
            </a:r>
          </a:p>
          <a:p>
            <a:endParaRPr lang="en-US" sz="3200" dirty="0"/>
          </a:p>
          <a:p>
            <a:r>
              <a:rPr lang="en-US" sz="3200" dirty="0"/>
              <a:t>Freud developed his theories based on intensive clinical studies of individual cases – women with hysterical symptoms</a:t>
            </a:r>
          </a:p>
          <a:p>
            <a:endParaRPr lang="en-US" sz="3200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Psychodynamic theory</a:t>
            </a:r>
          </a:p>
        </p:txBody>
      </p:sp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172200" y="1241714"/>
            <a:ext cx="2143125" cy="21526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5936834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 smtClean="0"/>
          </a:p>
          <a:p>
            <a:r>
              <a:rPr lang="en-US" dirty="0" smtClean="0"/>
              <a:t>Violence, the </a:t>
            </a:r>
            <a:r>
              <a:rPr lang="en-US" dirty="0"/>
              <a:t>exertion of physical force to injure or destroy. </a:t>
            </a:r>
          </a:p>
          <a:p>
            <a:r>
              <a:rPr lang="en-US" dirty="0" smtClean="0"/>
              <a:t>Always </a:t>
            </a:r>
            <a:r>
              <a:rPr lang="en-US" dirty="0"/>
              <a:t>accompanied by emotion of anger or hostility</a:t>
            </a:r>
          </a:p>
          <a:p>
            <a:r>
              <a:rPr lang="en-US" dirty="0"/>
              <a:t>Which may or may not be consciously perceived.  </a:t>
            </a:r>
          </a:p>
          <a:p>
            <a:r>
              <a:rPr lang="en-US" dirty="0"/>
              <a:t>Can be expressed, </a:t>
            </a:r>
            <a:endParaRPr lang="en-US" dirty="0" smtClean="0"/>
          </a:p>
          <a:p>
            <a:pPr marL="109728" indent="0">
              <a:buNone/>
            </a:pPr>
            <a:r>
              <a:rPr lang="en-US" dirty="0" smtClean="0"/>
              <a:t>  suppressed </a:t>
            </a:r>
            <a:r>
              <a:rPr lang="en-US" dirty="0"/>
              <a:t>or repressed</a:t>
            </a:r>
          </a:p>
          <a:p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Psychodynamic theory</a:t>
            </a:r>
          </a:p>
        </p:txBody>
      </p:sp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105400" y="4142232"/>
            <a:ext cx="3810000" cy="218236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39359030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/>
              <a:t>The three aspects of personality inevitably come into conflict with each other</a:t>
            </a:r>
          </a:p>
          <a:p>
            <a:r>
              <a:rPr lang="en-US" dirty="0"/>
              <a:t> Conflict = anxiety </a:t>
            </a:r>
          </a:p>
          <a:p>
            <a:r>
              <a:rPr lang="en-US" dirty="0"/>
              <a:t>However, much of this conflict is unconscious due to defense </a:t>
            </a:r>
            <a:r>
              <a:rPr lang="en-US" dirty="0" smtClean="0"/>
              <a:t>mechanisms.</a:t>
            </a:r>
          </a:p>
          <a:p>
            <a:pPr marL="109728" indent="0">
              <a:buNone/>
            </a:pPr>
            <a:r>
              <a:rPr lang="en-US" dirty="0" smtClean="0"/>
              <a:t>In Psychodynamic Theory, </a:t>
            </a:r>
          </a:p>
          <a:p>
            <a:r>
              <a:rPr lang="en-US" dirty="0" smtClean="0"/>
              <a:t>goals are not so ambiguous.</a:t>
            </a:r>
            <a:endParaRPr lang="en-US" dirty="0"/>
          </a:p>
          <a:p>
            <a:r>
              <a:rPr lang="en-US" dirty="0"/>
              <a:t>Focused</a:t>
            </a:r>
          </a:p>
          <a:p>
            <a:r>
              <a:rPr lang="en-US" dirty="0"/>
              <a:t>Not so intensive</a:t>
            </a:r>
          </a:p>
          <a:p>
            <a:r>
              <a:rPr lang="en-US" dirty="0"/>
              <a:t>Less intensive therapist training</a:t>
            </a:r>
          </a:p>
          <a:p>
            <a:r>
              <a:rPr lang="en-US" dirty="0"/>
              <a:t>Flexible</a:t>
            </a:r>
          </a:p>
          <a:p>
            <a:endParaRPr lang="en-US" dirty="0"/>
          </a:p>
          <a:p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Psychodynamic theory</a:t>
            </a:r>
          </a:p>
        </p:txBody>
      </p:sp>
    </p:spTree>
    <p:extLst>
      <p:ext uri="{BB962C8B-B14F-4D97-AF65-F5344CB8AC3E}">
        <p14:creationId xmlns:p14="http://schemas.microsoft.com/office/powerpoint/2010/main" xmlns="" val="4662899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v</a:t>
            </a:r>
            <a:r>
              <a:rPr lang="en-US" dirty="0" smtClean="0"/>
              <a:t>ideo 2</a:t>
            </a:r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Psychodynamic theory</a:t>
            </a:r>
            <a:endParaRPr lang="en-US" dirty="0"/>
          </a:p>
        </p:txBody>
      </p:sp>
      <p:pic>
        <p:nvPicPr>
          <p:cNvPr id="6" name="video 2.mp4">
            <a:hlinkClick r:id="" action="ppaction://media"/>
          </p:cNvPr>
          <p:cNvPicPr>
            <a:picLocks noChangeAspect="1"/>
          </p:cNvPicPr>
          <p:nvPr>
            <a:videoFile r:link="rId1"/>
            <p:extLst>
              <p:ext uri="{DAA4B4D4-6D71-4841-9C94-3DE7FCFB9230}">
                <p14:media xmlns:p14="http://schemas.microsoft.com/office/powerpoint/2010/main" xmlns="" r:embed="rId3"/>
              </p:ext>
            </p:extLst>
          </p:nvPr>
        </p:nvPicPr>
        <p:blipFill>
          <a:blip r:embed="rId4" cstate="print"/>
          <a:stretch>
            <a:fillRect/>
          </a:stretch>
        </p:blipFill>
        <p:spPr>
          <a:xfrm rot="10800000" flipH="1" flipV="1">
            <a:off x="1233055" y="2209800"/>
            <a:ext cx="7162800" cy="37147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6332714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6"/>
                </p:tgtEl>
              </p:cMediaNode>
            </p:video>
          </p:childTnLst>
        </p:cTn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109728" indent="0">
              <a:buNone/>
            </a:pPr>
            <a:r>
              <a:rPr lang="en-US" dirty="0"/>
              <a:t>Humanistic psychologists contended that the most important factor in personality is the individual’s conscious, subjective perception of his or her </a:t>
            </a:r>
            <a:r>
              <a:rPr lang="en-US" dirty="0" smtClean="0"/>
              <a:t>self.</a:t>
            </a:r>
          </a:p>
          <a:p>
            <a:pPr marL="109728" indent="0">
              <a:buNone/>
            </a:pPr>
            <a:endParaRPr lang="en-US" b="1" dirty="0" smtClean="0"/>
          </a:p>
          <a:p>
            <a:pPr marL="109728" indent="0" algn="ctr">
              <a:buNone/>
            </a:pPr>
            <a:r>
              <a:rPr lang="en-US" b="1" dirty="0" smtClean="0"/>
              <a:t>“A theory </a:t>
            </a:r>
            <a:r>
              <a:rPr lang="en-US" b="1" dirty="0"/>
              <a:t>that asserts the fundamental goodness of people and their striving toward higher levels of </a:t>
            </a:r>
            <a:r>
              <a:rPr lang="en-US" b="1" dirty="0" smtClean="0"/>
              <a:t>functioning”.</a:t>
            </a:r>
            <a:endParaRPr lang="en-US" b="1" dirty="0"/>
          </a:p>
          <a:p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Humanistic Theory</a:t>
            </a:r>
          </a:p>
        </p:txBody>
      </p:sp>
    </p:spTree>
    <p:extLst>
      <p:ext uri="{BB962C8B-B14F-4D97-AF65-F5344CB8AC3E}">
        <p14:creationId xmlns:p14="http://schemas.microsoft.com/office/powerpoint/2010/main" xmlns="" val="18831482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Arial" pitchFamily="34" charset="0"/>
              <a:buChar char="•"/>
            </a:pPr>
            <a:r>
              <a:rPr lang="en-US" dirty="0"/>
              <a:t>Humanistic personality theories reject psychoanalytic notions</a:t>
            </a:r>
          </a:p>
          <a:p>
            <a:pPr marL="109728" indent="0">
              <a:buNone/>
            </a:pPr>
            <a:r>
              <a:rPr lang="en-US" dirty="0" smtClean="0"/>
              <a:t>- Humanistic </a:t>
            </a:r>
            <a:r>
              <a:rPr lang="en-US" dirty="0"/>
              <a:t>theories view each person as basically good and that people are striving for self-fulfillment</a:t>
            </a:r>
          </a:p>
          <a:p>
            <a:pPr marL="109728" indent="0">
              <a:buNone/>
            </a:pPr>
            <a:r>
              <a:rPr lang="en-US" dirty="0" smtClean="0"/>
              <a:t>- Humanistic </a:t>
            </a:r>
            <a:r>
              <a:rPr lang="en-US" dirty="0"/>
              <a:t>theory argues that people carry a perception of themselves and of the world</a:t>
            </a:r>
          </a:p>
          <a:p>
            <a:pPr marL="109728" indent="0">
              <a:buNone/>
            </a:pPr>
            <a:r>
              <a:rPr lang="en-US" dirty="0" smtClean="0"/>
              <a:t>- The </a:t>
            </a:r>
            <a:r>
              <a:rPr lang="en-US" dirty="0"/>
              <a:t>goal for a humanist is to develop/promote a positive self-concept</a:t>
            </a:r>
          </a:p>
          <a:p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Humanistic Theory</a:t>
            </a:r>
          </a:p>
        </p:txBody>
      </p:sp>
    </p:spTree>
    <p:extLst>
      <p:ext uri="{BB962C8B-B14F-4D97-AF65-F5344CB8AC3E}">
        <p14:creationId xmlns:p14="http://schemas.microsoft.com/office/powerpoint/2010/main" xmlns="" val="24328433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Approach that focuses on human experience, problems, potentials, and ideals</a:t>
            </a:r>
          </a:p>
          <a:p>
            <a:r>
              <a:rPr lang="en-US" dirty="0"/>
              <a:t>Human Nature: Traits, qualities, potentials, and behavior patterns most characteristic of humans</a:t>
            </a:r>
          </a:p>
          <a:p>
            <a:r>
              <a:rPr lang="en-US" dirty="0"/>
              <a:t>Free Choice: Ability to choose that is NOT controlled by genetics, learning, or unconscious forces</a:t>
            </a:r>
          </a:p>
          <a:p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Humanism</a:t>
            </a:r>
          </a:p>
        </p:txBody>
      </p:sp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334000" y="4572000"/>
            <a:ext cx="2809875" cy="1628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37782091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dirty="0"/>
              <a:t>Subjective Experience</a:t>
            </a:r>
            <a:r>
              <a:rPr lang="en-US" dirty="0"/>
              <a:t>: Private perceptions of reality</a:t>
            </a:r>
          </a:p>
          <a:p>
            <a:r>
              <a:rPr lang="en-US" b="1" dirty="0"/>
              <a:t>Self-Actualization</a:t>
            </a:r>
            <a:r>
              <a:rPr lang="en-US" dirty="0"/>
              <a:t> (Maslow): Process of fully developing personal potentials</a:t>
            </a:r>
          </a:p>
          <a:p>
            <a:r>
              <a:rPr lang="en-US" b="1" dirty="0"/>
              <a:t>Peak Experiences</a:t>
            </a:r>
            <a:r>
              <a:rPr lang="en-US" dirty="0"/>
              <a:t>: Temporary moments of self-actualization</a:t>
            </a:r>
          </a:p>
          <a:p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Humanism</a:t>
            </a:r>
          </a:p>
        </p:txBody>
      </p:sp>
      <p:pic>
        <p:nvPicPr>
          <p:cNvPr id="12290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505200" y="4191000"/>
            <a:ext cx="3525982" cy="24959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37863969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dirty="0"/>
              <a:t>Self-actualizing tendency</a:t>
            </a:r>
            <a:r>
              <a:rPr lang="en-US" dirty="0"/>
              <a:t>: According to Rogers, the drive of human beings to fulfill their self-concepts, or the images they have of </a:t>
            </a:r>
            <a:r>
              <a:rPr lang="en-US" dirty="0" smtClean="0"/>
              <a:t>themselves.</a:t>
            </a:r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Humanistic Theory</a:t>
            </a:r>
          </a:p>
        </p:txBody>
      </p:sp>
      <p:pic>
        <p:nvPicPr>
          <p:cNvPr id="1126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200400" y="3124200"/>
            <a:ext cx="3333750" cy="33337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842398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dirty="0"/>
              <a:t>Unconditional positive regard</a:t>
            </a:r>
            <a:r>
              <a:rPr lang="en-US" dirty="0"/>
              <a:t>: In Roger’s theory, the full acceptance and love of another person regardless of his or her behavior</a:t>
            </a:r>
            <a:r>
              <a:rPr lang="en-US" dirty="0" smtClean="0"/>
              <a:t>.</a:t>
            </a:r>
          </a:p>
          <a:p>
            <a:pPr marL="109728" indent="0">
              <a:buNone/>
            </a:pPr>
            <a:endParaRPr lang="en-US" dirty="0"/>
          </a:p>
          <a:p>
            <a:r>
              <a:rPr lang="en-US" b="1" dirty="0"/>
              <a:t>Conditional positive regard</a:t>
            </a:r>
            <a:r>
              <a:rPr lang="en-US" dirty="0"/>
              <a:t>: In Roger’s theory, acceptance and love that are dependent on another’s behaving in certain ways and on fulfilling certain conditions. </a:t>
            </a:r>
          </a:p>
          <a:p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Humanistic Theory</a:t>
            </a:r>
          </a:p>
        </p:txBody>
      </p:sp>
    </p:spTree>
    <p:extLst>
      <p:ext uri="{BB962C8B-B14F-4D97-AF65-F5344CB8AC3E}">
        <p14:creationId xmlns:p14="http://schemas.microsoft.com/office/powerpoint/2010/main" xmlns="" val="20246718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v</a:t>
            </a:r>
            <a:r>
              <a:rPr lang="en-US" dirty="0" smtClean="0"/>
              <a:t>ideo 3</a:t>
            </a:r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Humanistic Theory</a:t>
            </a:r>
            <a:endParaRPr lang="en-US" dirty="0"/>
          </a:p>
        </p:txBody>
      </p:sp>
      <p:pic>
        <p:nvPicPr>
          <p:cNvPr id="6" name="video 3.mp4">
            <a:hlinkClick r:id="" action="ppaction://media"/>
          </p:cNvPr>
          <p:cNvPicPr>
            <a:picLocks noChangeAspect="1"/>
          </p:cNvPicPr>
          <p:nvPr>
            <a:videoFile r:link="rId1"/>
            <p:extLst>
              <p:ext uri="{DAA4B4D4-6D71-4841-9C94-3DE7FCFB9230}">
                <p14:media xmlns:p14="http://schemas.microsoft.com/office/powerpoint/2010/main" xmlns="" r:embed="rId3"/>
              </p:ext>
            </p:extLst>
          </p:nvPr>
        </p:nvPicPr>
        <p:blipFill>
          <a:blip r:embed="rId4" cstate="print"/>
          <a:stretch>
            <a:fillRect/>
          </a:stretch>
        </p:blipFill>
        <p:spPr>
          <a:xfrm>
            <a:off x="1447800" y="1981200"/>
            <a:ext cx="6781800" cy="41817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40084933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6"/>
                </p:tgtEl>
              </p:cMediaNode>
            </p:video>
          </p:childTnLst>
        </p:cTn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109728" indent="0">
              <a:buNone/>
            </a:pPr>
            <a:endParaRPr lang="en-US" dirty="0" smtClean="0"/>
          </a:p>
          <a:p>
            <a:pPr marL="109728" indent="0">
              <a:buNone/>
            </a:pPr>
            <a:r>
              <a:rPr lang="en-US" dirty="0" smtClean="0"/>
              <a:t>According </a:t>
            </a:r>
            <a:r>
              <a:rPr lang="en-US" dirty="0"/>
              <a:t>to the behaviorists, learning can be defined </a:t>
            </a:r>
            <a:r>
              <a:rPr lang="en-US" dirty="0" smtClean="0"/>
              <a:t>as</a:t>
            </a:r>
          </a:p>
          <a:p>
            <a:pPr marL="109728" indent="0" algn="ctr">
              <a:buNone/>
            </a:pPr>
            <a:r>
              <a:rPr lang="en-US" dirty="0" smtClean="0"/>
              <a:t> </a:t>
            </a:r>
          </a:p>
          <a:p>
            <a:pPr marL="109728" indent="0" algn="ctr">
              <a:buNone/>
            </a:pPr>
            <a:r>
              <a:rPr lang="en-US" dirty="0" smtClean="0"/>
              <a:t>“</a:t>
            </a:r>
            <a:r>
              <a:rPr lang="en-US" dirty="0"/>
              <a:t>the relatively permanent change in behavior brought about as a result of experience or practice</a:t>
            </a:r>
            <a:r>
              <a:rPr lang="en-US" dirty="0" smtClean="0"/>
              <a:t>.”</a:t>
            </a:r>
          </a:p>
          <a:p>
            <a:pPr marL="109728" indent="0">
              <a:buNone/>
            </a:pPr>
            <a:endParaRPr lang="en-US" dirty="0"/>
          </a:p>
          <a:p>
            <a:pPr marL="109728" indent="0">
              <a:buNone/>
            </a:pPr>
            <a:endParaRPr lang="en-US" dirty="0"/>
          </a:p>
          <a:p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>Behavioral Theory</a:t>
            </a:r>
            <a:r>
              <a:rPr lang="en-US" dirty="0"/>
              <a:t/>
            </a:r>
            <a:br>
              <a:rPr lang="en-US" dirty="0"/>
            </a:br>
            <a:endParaRPr lang="en-US" dirty="0"/>
          </a:p>
        </p:txBody>
      </p:sp>
      <p:pic>
        <p:nvPicPr>
          <p:cNvPr id="13314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172200" y="4495800"/>
            <a:ext cx="2057400" cy="20269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27754162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/>
              <a:t>The focus of the behavioral approach is on how the environment impacts overt behavior.</a:t>
            </a:r>
          </a:p>
          <a:p>
            <a:r>
              <a:rPr lang="en-US" dirty="0"/>
              <a:t>Remember that biological maturation or genetics is an alternative explanation for relatively permanent change</a:t>
            </a:r>
            <a:r>
              <a:rPr lang="en-US" dirty="0" smtClean="0"/>
              <a:t>.</a:t>
            </a:r>
          </a:p>
          <a:p>
            <a:r>
              <a:rPr lang="en-US" dirty="0"/>
              <a:t>Behaviorists are not interested in the conscious decision of the individual to disrupt, modify, or go against the conditioning </a:t>
            </a:r>
            <a:r>
              <a:rPr lang="en-US" dirty="0" smtClean="0"/>
              <a:t>process</a:t>
            </a:r>
            <a:r>
              <a:rPr lang="en-US" dirty="0"/>
              <a:t>, they are only interested in that aspect of feedback that connects directly to overt behavior.</a:t>
            </a: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Behavioral Theory</a:t>
            </a:r>
          </a:p>
        </p:txBody>
      </p:sp>
    </p:spTree>
    <p:extLst>
      <p:ext uri="{BB962C8B-B14F-4D97-AF65-F5344CB8AC3E}">
        <p14:creationId xmlns:p14="http://schemas.microsoft.com/office/powerpoint/2010/main" xmlns="" val="11925911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109728" indent="0">
              <a:buNone/>
            </a:pPr>
            <a:r>
              <a:rPr lang="en-US" dirty="0"/>
              <a:t>The behavioral learning theory is represented as an S-R paradigm. The organism is treated as a “black box.” We only know what is going on inside the box by the organism’s overt behavior</a:t>
            </a:r>
            <a:r>
              <a:rPr lang="en-US" dirty="0" smtClean="0"/>
              <a:t>.</a:t>
            </a:r>
          </a:p>
          <a:p>
            <a:pPr marL="109728" indent="0">
              <a:buNone/>
            </a:pPr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Behavioral Theory</a:t>
            </a:r>
          </a:p>
        </p:txBody>
      </p:sp>
      <p:pic>
        <p:nvPicPr>
          <p:cNvPr id="22530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219200" y="3814474"/>
            <a:ext cx="6791325" cy="16160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34239588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The feedback loop that connects overt behavior to stimuli that activate the senses has been studied extensively from this perspective. </a:t>
            </a:r>
          </a:p>
          <a:p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Behavioral Theory</a:t>
            </a:r>
          </a:p>
        </p:txBody>
      </p:sp>
      <p:pic>
        <p:nvPicPr>
          <p:cNvPr id="14338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038600" y="3048000"/>
            <a:ext cx="3886200" cy="326758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2574264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oncourse">
  <a:themeElements>
    <a:clrScheme name="Concourse">
      <a:dk1>
        <a:sysClr val="windowText" lastClr="000000"/>
      </a:dk1>
      <a:lt1>
        <a:sysClr val="window" lastClr="FFFFFF"/>
      </a:lt1>
      <a:dk2>
        <a:srgbClr val="464646"/>
      </a:dk2>
      <a:lt2>
        <a:srgbClr val="DEF5FA"/>
      </a:lt2>
      <a:accent1>
        <a:srgbClr val="2DA2BF"/>
      </a:accent1>
      <a:accent2>
        <a:srgbClr val="DA1F28"/>
      </a:accent2>
      <a:accent3>
        <a:srgbClr val="EB641B"/>
      </a:accent3>
      <a:accent4>
        <a:srgbClr val="39639D"/>
      </a:accent4>
      <a:accent5>
        <a:srgbClr val="474B78"/>
      </a:accent5>
      <a:accent6>
        <a:srgbClr val="7D3C4A"/>
      </a:accent6>
      <a:hlink>
        <a:srgbClr val="FF8119"/>
      </a:hlink>
      <a:folHlink>
        <a:srgbClr val="44B9E8"/>
      </a:folHlink>
    </a:clrScheme>
    <a:fontScheme name="Concourse">
      <a:maj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  <a:font script="Geor" typeface="Sylfaen"/>
      </a:majorFont>
      <a:min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  <a:font script="Geor" typeface="Sylfaen"/>
      </a:minorFont>
    </a:fontScheme>
    <a:fmtScheme name="Concourse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satMod val="180000"/>
              </a:schemeClr>
            </a:gs>
            <a:gs pos="65000">
              <a:schemeClr val="phClr">
                <a:tint val="32000"/>
                <a:satMod val="250000"/>
              </a:schemeClr>
            </a:gs>
            <a:gs pos="100000">
              <a:schemeClr val="phClr">
                <a:tint val="23000"/>
                <a:satMod val="30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15000"/>
                <a:satMod val="180000"/>
              </a:schemeClr>
            </a:gs>
            <a:gs pos="50000">
              <a:schemeClr val="phClr">
                <a:shade val="45000"/>
                <a:satMod val="170000"/>
              </a:schemeClr>
            </a:gs>
            <a:gs pos="70000">
              <a:schemeClr val="phClr">
                <a:tint val="99000"/>
                <a:shade val="65000"/>
                <a:satMod val="155000"/>
              </a:schemeClr>
            </a:gs>
            <a:gs pos="100000">
              <a:schemeClr val="phClr">
                <a:tint val="95500"/>
                <a:shade val="10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55000" cap="flat" cmpd="thickThin" algn="ctr">
          <a:solidFill>
            <a:schemeClr val="phClr"/>
          </a:solidFill>
          <a:prstDash val="solid"/>
        </a:ln>
        <a:ln w="63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glow" dir="t">
              <a:rot lat="0" lon="0" rev="6360000"/>
            </a:lightRig>
          </a:scene3d>
          <a:sp3d contourW="1000" prstMaterial="flat">
            <a:bevelT w="95250" h="101600"/>
            <a:contourClr>
              <a:schemeClr val="phClr">
                <a:satMod val="30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5000"/>
                <a:satMod val="300000"/>
              </a:schemeClr>
            </a:gs>
            <a:gs pos="40000">
              <a:schemeClr val="phClr">
                <a:tint val="65000"/>
                <a:satMod val="300000"/>
              </a:schemeClr>
            </a:gs>
            <a:gs pos="100000">
              <a:schemeClr val="phClr">
                <a:shade val="65000"/>
                <a:satMod val="300000"/>
              </a:schemeClr>
            </a:gs>
          </a:gsLst>
          <a:path path="circle">
            <a:fillToRect l="65000" b="980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10000"/>
              </a:schemeClr>
              <a:schemeClr val="phClr">
                <a:tint val="95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Concourse</Template>
  <TotalTime>357</TotalTime>
  <Words>1498</Words>
  <Application>Microsoft Office PowerPoint</Application>
  <PresentationFormat>On-screen Show (4:3)</PresentationFormat>
  <Paragraphs>195</Paragraphs>
  <Slides>44</Slides>
  <Notes>0</Notes>
  <HiddenSlides>0</HiddenSlides>
  <MMClips>3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44</vt:i4>
      </vt:variant>
    </vt:vector>
  </HeadingPairs>
  <TitlesOfParts>
    <vt:vector size="45" baseType="lpstr">
      <vt:lpstr>Concourse</vt:lpstr>
      <vt:lpstr>Personality</vt:lpstr>
      <vt:lpstr>Personality</vt:lpstr>
      <vt:lpstr>Personality</vt:lpstr>
      <vt:lpstr>Personality</vt:lpstr>
      <vt:lpstr>Personality</vt:lpstr>
      <vt:lpstr>Does Personality Change Over Time?</vt:lpstr>
      <vt:lpstr>Personality Types</vt:lpstr>
      <vt:lpstr>Big Five Personality Traits</vt:lpstr>
      <vt:lpstr>Personality Characteristics </vt:lpstr>
      <vt:lpstr>Personality structure </vt:lpstr>
      <vt:lpstr>Personality structure </vt:lpstr>
      <vt:lpstr>The approximate relationship between id, ego, and superego, and the levels of awareness</vt:lpstr>
      <vt:lpstr>Personality Assessment</vt:lpstr>
      <vt:lpstr>Personality Assessment</vt:lpstr>
      <vt:lpstr>Personality Assessment</vt:lpstr>
      <vt:lpstr>Objective assessments</vt:lpstr>
      <vt:lpstr>Objective assessments</vt:lpstr>
      <vt:lpstr>Personality Theories</vt:lpstr>
      <vt:lpstr>Personality Theories</vt:lpstr>
      <vt:lpstr>Trait Theory</vt:lpstr>
      <vt:lpstr>Personality Types and Traits</vt:lpstr>
      <vt:lpstr>Identification of Personality Traits</vt:lpstr>
      <vt:lpstr>Trait Theory</vt:lpstr>
      <vt:lpstr>Trait Theory</vt:lpstr>
      <vt:lpstr>Trait (beliefs about control)</vt:lpstr>
      <vt:lpstr>The “Big 5”</vt:lpstr>
      <vt:lpstr>Overview of the  Big “5</vt:lpstr>
      <vt:lpstr>Trait Theory</vt:lpstr>
      <vt:lpstr>Psychodynamic theory</vt:lpstr>
      <vt:lpstr>Psychodynamic theory</vt:lpstr>
      <vt:lpstr>Psychodynamic theory</vt:lpstr>
      <vt:lpstr>Psychodynamic theory</vt:lpstr>
      <vt:lpstr>Psychodynamic theory</vt:lpstr>
      <vt:lpstr>Humanistic Theory</vt:lpstr>
      <vt:lpstr>Humanistic Theory</vt:lpstr>
      <vt:lpstr>Humanism</vt:lpstr>
      <vt:lpstr>Humanism</vt:lpstr>
      <vt:lpstr>Humanistic Theory</vt:lpstr>
      <vt:lpstr>Humanistic Theory</vt:lpstr>
      <vt:lpstr>Humanistic Theory</vt:lpstr>
      <vt:lpstr> Behavioral Theory </vt:lpstr>
      <vt:lpstr>Behavioral Theory</vt:lpstr>
      <vt:lpstr>Behavioral Theory</vt:lpstr>
      <vt:lpstr>Behavioral Theory</vt:lpstr>
    </vt:vector>
  </TitlesOfParts>
  <Company>home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ismail - [2010]</dc:creator>
  <cp:lastModifiedBy>NTS</cp:lastModifiedBy>
  <cp:revision>145</cp:revision>
  <dcterms:created xsi:type="dcterms:W3CDTF">2013-04-03T06:30:49Z</dcterms:created>
  <dcterms:modified xsi:type="dcterms:W3CDTF">2013-04-04T11:31:19Z</dcterms:modified>
</cp:coreProperties>
</file>