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90" r:id="rId6"/>
    <p:sldId id="265" r:id="rId7"/>
    <p:sldId id="260" r:id="rId8"/>
    <p:sldId id="261" r:id="rId9"/>
    <p:sldId id="263" r:id="rId10"/>
    <p:sldId id="262" r:id="rId11"/>
    <p:sldId id="267" r:id="rId12"/>
    <p:sldId id="264" r:id="rId13"/>
    <p:sldId id="266" r:id="rId14"/>
    <p:sldId id="269" r:id="rId15"/>
    <p:sldId id="287" r:id="rId16"/>
    <p:sldId id="268" r:id="rId17"/>
    <p:sldId id="270" r:id="rId18"/>
    <p:sldId id="288" r:id="rId19"/>
    <p:sldId id="271" r:id="rId20"/>
    <p:sldId id="272" r:id="rId21"/>
    <p:sldId id="273" r:id="rId22"/>
    <p:sldId id="274" r:id="rId23"/>
    <p:sldId id="275" r:id="rId24"/>
    <p:sldId id="276" r:id="rId25"/>
    <p:sldId id="278" r:id="rId26"/>
    <p:sldId id="279" r:id="rId27"/>
    <p:sldId id="280" r:id="rId28"/>
    <p:sldId id="281" r:id="rId29"/>
    <p:sldId id="289" r:id="rId30"/>
    <p:sldId id="277" r:id="rId31"/>
    <p:sldId id="282" r:id="rId32"/>
    <p:sldId id="283" r:id="rId33"/>
    <p:sldId id="284" r:id="rId34"/>
    <p:sldId id="285" r:id="rId35"/>
    <p:sldId id="286" r:id="rId36"/>
    <p:sldId id="291" r:id="rId37"/>
    <p:sldId id="292" r:id="rId38"/>
    <p:sldId id="293"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54AB02A5-4FE5-49D9-9E24-09F23B90C450}" type="datetimeFigureOut">
              <a:rPr lang="en-US" smtClean="0"/>
              <a:pPr/>
              <a:t>4/3/2013</a:t>
            </a:fld>
            <a:endParaRPr lang="en-US"/>
          </a:p>
        </p:txBody>
      </p:sp>
      <p:sp>
        <p:nvSpPr>
          <p:cNvPr id="20" name="Footer Placeholder 19"/>
          <p:cNvSpPr>
            <a:spLocks noGrp="1"/>
          </p:cNvSpPr>
          <p:nvPr>
            <p:ph type="ftr" sz="quarter" idx="11"/>
          </p:nvPr>
        </p:nvSpPr>
        <p:spPr/>
        <p:txBody>
          <a:bodyPr/>
          <a:lstStyle>
            <a:extLst/>
          </a:lstStyle>
          <a:p>
            <a:endParaRPr kumimoji="0" lang="en-US"/>
          </a:p>
        </p:txBody>
      </p:sp>
      <p:sp>
        <p:nvSpPr>
          <p:cNvPr id="10" name="Slide Number Placeholder 9"/>
          <p:cNvSpPr>
            <a:spLocks noGrp="1"/>
          </p:cNvSpPr>
          <p:nvPr>
            <p:ph type="sldNum" sz="quarter" idx="12"/>
          </p:nvPr>
        </p:nvSpPr>
        <p:spPr/>
        <p:txBody>
          <a:bodyPr/>
          <a:lstStyle>
            <a:extLst/>
          </a:lstStyle>
          <a:p>
            <a:fld id="{6294C92D-0306-4E69-9CD3-20855E849650}" type="slidenum">
              <a:rPr kumimoji="0" lang="en-US" smtClean="0"/>
              <a:pPr/>
              <a:t>‹#›</a:t>
            </a:fld>
            <a:endParaRPr kumimoji="0"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4AB02A5-4FE5-49D9-9E24-09F23B90C450}" type="datetimeFigureOut">
              <a:rPr lang="en-US" smtClean="0"/>
              <a:pPr/>
              <a:t>4/3/2013</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6294C92D-0306-4E69-9CD3-20855E849650}"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4AB02A5-4FE5-49D9-9E24-09F23B90C450}" type="datetimeFigureOut">
              <a:rPr lang="en-US" smtClean="0"/>
              <a:pPr/>
              <a:t>4/3/2013</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6294C92D-0306-4E69-9CD3-20855E849650}" type="slidenum">
              <a:rPr kumimoji="0" lang="en-US" smtClean="0"/>
              <a:pPr/>
              <a:t>‹#›</a:t>
            </a:fld>
            <a:endParaRPr kumimoji="0"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4AB02A5-4FE5-49D9-9E24-09F23B90C450}" type="datetimeFigureOut">
              <a:rPr lang="en-US" smtClean="0"/>
              <a:pPr/>
              <a:t>4/3/2013</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6294C92D-0306-4E69-9CD3-20855E849650}"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4AB02A5-4FE5-49D9-9E24-09F23B90C450}" type="datetimeFigureOut">
              <a:rPr lang="en-US" smtClean="0"/>
              <a:pPr/>
              <a:t>4/3/2013</a:t>
            </a:fld>
            <a:endParaRPr lang="en-US"/>
          </a:p>
        </p:txBody>
      </p:sp>
      <p:sp>
        <p:nvSpPr>
          <p:cNvPr id="8" name="Footer Placeholder 7"/>
          <p:cNvSpPr>
            <a:spLocks noGrp="1"/>
          </p:cNvSpPr>
          <p:nvPr>
            <p:ph type="ftr" sz="quarter" idx="11"/>
          </p:nvPr>
        </p:nvSpPr>
        <p:spPr/>
        <p:txBody>
          <a:bodyPr/>
          <a:lstStyle>
            <a:extLst/>
          </a:lstStyle>
          <a:p>
            <a:endParaRPr kumimoji="0" lang="en-US"/>
          </a:p>
        </p:txBody>
      </p:sp>
      <p:sp>
        <p:nvSpPr>
          <p:cNvPr id="9" name="Slide Number Placeholder 8"/>
          <p:cNvSpPr>
            <a:spLocks noGrp="1"/>
          </p:cNvSpPr>
          <p:nvPr>
            <p:ph type="sldNum" sz="quarter" idx="12"/>
          </p:nvPr>
        </p:nvSpPr>
        <p:spPr/>
        <p:txBody>
          <a:bodyPr/>
          <a:lstStyle>
            <a:extLst/>
          </a:lstStyle>
          <a:p>
            <a:fld id="{6294C92D-0306-4E69-9CD3-20855E849650}"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4AB02A5-4FE5-49D9-9E24-09F23B90C450}" type="datetimeFigureOut">
              <a:rPr lang="en-US" smtClean="0"/>
              <a:pPr/>
              <a:t>4/3/2013</a:t>
            </a:fld>
            <a:endParaRPr lang="en-US"/>
          </a:p>
        </p:txBody>
      </p:sp>
      <p:sp>
        <p:nvSpPr>
          <p:cNvPr id="4" name="Footer Placeholder 3"/>
          <p:cNvSpPr>
            <a:spLocks noGrp="1"/>
          </p:cNvSpPr>
          <p:nvPr>
            <p:ph type="ftr" sz="quarter" idx="11"/>
          </p:nvPr>
        </p:nvSpPr>
        <p:spPr/>
        <p:txBody>
          <a:bodyPr/>
          <a:lstStyle>
            <a:extLst/>
          </a:lstStyle>
          <a:p>
            <a:endParaRPr kumimoji="0" lang="en-US"/>
          </a:p>
        </p:txBody>
      </p:sp>
      <p:sp>
        <p:nvSpPr>
          <p:cNvPr id="5" name="Slide Number Placeholder 4"/>
          <p:cNvSpPr>
            <a:spLocks noGrp="1"/>
          </p:cNvSpPr>
          <p:nvPr>
            <p:ph type="sldNum" sz="quarter" idx="12"/>
          </p:nvPr>
        </p:nvSpPr>
        <p:spPr/>
        <p:txBody>
          <a:bodyPr/>
          <a:lstStyle>
            <a:extLst/>
          </a:lstStyle>
          <a:p>
            <a:fld id="{6294C92D-0306-4E69-9CD3-20855E849650}"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54AB02A5-4FE5-49D9-9E24-09F23B90C450}" type="datetimeFigureOut">
              <a:rPr lang="en-US" smtClean="0"/>
              <a:pPr/>
              <a:t>4/3/2013</a:t>
            </a:fld>
            <a:endParaRPr lang="en-US"/>
          </a:p>
        </p:txBody>
      </p:sp>
      <p:sp>
        <p:nvSpPr>
          <p:cNvPr id="3" name="Footer Placeholder 2"/>
          <p:cNvSpPr>
            <a:spLocks noGrp="1"/>
          </p:cNvSpPr>
          <p:nvPr>
            <p:ph type="ftr" sz="quarter" idx="11"/>
          </p:nvPr>
        </p:nvSpPr>
        <p:spPr/>
        <p:txBody>
          <a:bodyPr/>
          <a:lstStyle>
            <a:extLst/>
          </a:lstStyle>
          <a:p>
            <a:endParaRPr kumimoji="0" lang="en-US"/>
          </a:p>
        </p:txBody>
      </p:sp>
      <p:sp>
        <p:nvSpPr>
          <p:cNvPr id="4" name="Slide Number Placeholder 3"/>
          <p:cNvSpPr>
            <a:spLocks noGrp="1"/>
          </p:cNvSpPr>
          <p:nvPr>
            <p:ph type="sldNum" sz="quarter" idx="12"/>
          </p:nvPr>
        </p:nvSpPr>
        <p:spPr/>
        <p:txBody>
          <a:bodyPr/>
          <a:lstStyle>
            <a:extLst/>
          </a:lstStyle>
          <a:p>
            <a:fld id="{6294C92D-0306-4E69-9CD3-20855E849650}" type="slidenum">
              <a:rPr kumimoji="0" lang="en-US" smtClean="0"/>
              <a:pPr/>
              <a:t>‹#›</a:t>
            </a:fld>
            <a:endParaRPr kumimoji="0"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4AB02A5-4FE5-49D9-9E24-09F23B90C450}" type="datetimeFigureOut">
              <a:rPr lang="en-US" smtClean="0"/>
              <a:pPr/>
              <a:t>4/3/2013</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6294C92D-0306-4E69-9CD3-20855E849650}"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54AB02A5-4FE5-49D9-9E24-09F23B90C450}" type="datetimeFigureOut">
              <a:rPr lang="en-US" smtClean="0"/>
              <a:pPr/>
              <a:t>4/3/2013</a:t>
            </a:fld>
            <a:endParaRPr lang="en-US"/>
          </a:p>
        </p:txBody>
      </p:sp>
      <p:sp>
        <p:nvSpPr>
          <p:cNvPr id="6" name="Footer Placeholder 5"/>
          <p:cNvSpPr>
            <a:spLocks noGrp="1"/>
          </p:cNvSpPr>
          <p:nvPr>
            <p:ph type="ftr" sz="quarter" idx="11"/>
          </p:nvPr>
        </p:nvSpPr>
        <p:spPr/>
        <p:txBody>
          <a:bodyPr/>
          <a:lstStyle>
            <a:extLst/>
          </a:lstStyle>
          <a:p>
            <a:endParaRPr kumimoji="0" lang="en-US"/>
          </a:p>
        </p:txBody>
      </p:sp>
      <p:sp>
        <p:nvSpPr>
          <p:cNvPr id="7" name="Slide Number Placeholder 6"/>
          <p:cNvSpPr>
            <a:spLocks noGrp="1"/>
          </p:cNvSpPr>
          <p:nvPr>
            <p:ph type="sldNum" sz="quarter" idx="12"/>
          </p:nvPr>
        </p:nvSpPr>
        <p:spPr/>
        <p:txBody>
          <a:bodyPr/>
          <a:lstStyle>
            <a:extLst/>
          </a:lstStyle>
          <a:p>
            <a:fld id="{6294C92D-0306-4E69-9CD3-20855E849650}" type="slidenum">
              <a:rPr kumimoji="0" lang="en-US" smtClean="0"/>
              <a:pPr/>
              <a:t>‹#›</a:t>
            </a:fld>
            <a:endParaRPr kumimoji="0"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4AB02A5-4FE5-49D9-9E24-09F23B90C450}" type="datetimeFigureOut">
              <a:rPr lang="en-US" smtClean="0"/>
              <a:pPr/>
              <a:t>4/3/2013</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6294C92D-0306-4E69-9CD3-20855E849650}"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4AB02A5-4FE5-49D9-9E24-09F23B90C450}" type="datetimeFigureOut">
              <a:rPr lang="en-US" smtClean="0"/>
              <a:pPr/>
              <a:t>4/3/2013</a:t>
            </a:fld>
            <a:endParaRPr lang="en-US"/>
          </a:p>
        </p:txBody>
      </p:sp>
      <p:sp>
        <p:nvSpPr>
          <p:cNvPr id="5" name="Footer Placeholder 4"/>
          <p:cNvSpPr>
            <a:spLocks noGrp="1"/>
          </p:cNvSpPr>
          <p:nvPr>
            <p:ph type="ftr" sz="quarter" idx="11"/>
          </p:nvPr>
        </p:nvSpPr>
        <p:spPr/>
        <p:txBody>
          <a:bodyPr/>
          <a:lstStyle>
            <a:extLst/>
          </a:lstStyle>
          <a:p>
            <a:endParaRPr kumimoji="0" lang="en-US"/>
          </a:p>
        </p:txBody>
      </p:sp>
      <p:sp>
        <p:nvSpPr>
          <p:cNvPr id="6" name="Slide Number Placeholder 5"/>
          <p:cNvSpPr>
            <a:spLocks noGrp="1"/>
          </p:cNvSpPr>
          <p:nvPr>
            <p:ph type="sldNum" sz="quarter" idx="12"/>
          </p:nvPr>
        </p:nvSpPr>
        <p:spPr/>
        <p:txBody>
          <a:bodyPr/>
          <a:lstStyle>
            <a:extLst/>
          </a:lstStyle>
          <a:p>
            <a:fld id="{6294C92D-0306-4E69-9CD3-20855E849650}"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lgn="r" eaLnBrk="1" latinLnBrk="0" hangingPunct="1"/>
            <a:fld id="{54AB02A5-4FE5-49D9-9E24-09F23B90C450}" type="datetimeFigureOut">
              <a:rPr lang="en-US" smtClean="0"/>
              <a:pPr algn="r" eaLnBrk="1" latinLnBrk="0" hangingPunct="1"/>
              <a:t>4/3/2013</a:t>
            </a:fld>
            <a:endParaRPr lang="en-US" sz="1200">
              <a:solidFill>
                <a:schemeClr val="bg2">
                  <a:shade val="50000"/>
                </a:schemeClr>
              </a:solidFill>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kumimoji="0" lang="en-US" sz="1200">
              <a:solidFill>
                <a:schemeClr val="bg2">
                  <a:shade val="50000"/>
                </a:schemeClr>
              </a:solidFill>
              <a:effectLst/>
            </a:endParaRPr>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lgn="ctr" eaLnBrk="1" latinLnBrk="0" hangingPunct="1"/>
            <a:fld id="{6294C92D-0306-4E69-9CD3-20855E849650}" type="slidenum">
              <a:rPr kumimoji="0" lang="en-US" smtClean="0"/>
              <a:pPr algn="ctr" eaLnBrk="1" latinLnBrk="0" hangingPunct="1"/>
              <a:t>‹#›</a:t>
            </a:fld>
            <a:endParaRPr kumimoji="0" lang="en-US" sz="1200">
              <a:solidFill>
                <a:schemeClr val="bg2">
                  <a:shade val="50000"/>
                </a:schemeClr>
              </a:solidFill>
              <a:effectLst/>
            </a:endParaRP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ideo" Target="file:///D:\Intro%20to%20psychology\Industrial%20Psychology\video\video%202.mp4"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ideo" Target="file:///D:\Intro%20to%20psychology\Industrial%20Psychology\video\video%203.avi"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gif"/></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ideo" Target="file:///D:\Intro%20to%20psychology\Industrial%20Psychology\video\video%201.mp4"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8760" y="359898"/>
            <a:ext cx="7406640" cy="1472184"/>
          </a:xfrm>
        </p:spPr>
        <p:txBody>
          <a:bodyPr>
            <a:normAutofit/>
          </a:bodyPr>
          <a:lstStyle/>
          <a:p>
            <a:r>
              <a:rPr lang="en-US" sz="4800" b="1" dirty="0" smtClean="0"/>
              <a:t>Industrial </a:t>
            </a:r>
            <a:r>
              <a:rPr lang="en-US" sz="4800" b="1" dirty="0" smtClean="0">
                <a:latin typeface="+mn-lt"/>
              </a:rPr>
              <a:t>Psychology</a:t>
            </a:r>
            <a:endParaRPr lang="en-US" sz="4800" b="1" dirty="0">
              <a:latin typeface="+mn-lt"/>
            </a:endParaRPr>
          </a:p>
        </p:txBody>
      </p:sp>
      <p:sp>
        <p:nvSpPr>
          <p:cNvPr id="4" name="Subtitle 2"/>
          <p:cNvSpPr>
            <a:spLocks noGrp="1"/>
          </p:cNvSpPr>
          <p:nvPr>
            <p:ph type="subTitle" idx="1"/>
          </p:nvPr>
        </p:nvSpPr>
        <p:spPr>
          <a:xfrm>
            <a:off x="1524000" y="5105400"/>
            <a:ext cx="6263640" cy="1066800"/>
          </a:xfrm>
        </p:spPr>
        <p:txBody>
          <a:bodyPr>
            <a:normAutofit/>
          </a:bodyPr>
          <a:lstStyle/>
          <a:p>
            <a:pPr algn="ctr"/>
            <a:r>
              <a:rPr lang="en-US" sz="2400" b="1" dirty="0" smtClean="0">
                <a:solidFill>
                  <a:schemeClr val="tx1"/>
                </a:solidFill>
                <a:latin typeface="Arial" pitchFamily="34" charset="0"/>
                <a:cs typeface="Arial" pitchFamily="34" charset="0"/>
              </a:rPr>
              <a:t>Presented By</a:t>
            </a:r>
          </a:p>
          <a:p>
            <a:pPr algn="ctr"/>
            <a:r>
              <a:rPr lang="en-US" sz="2400" b="1" dirty="0" smtClean="0">
                <a:solidFill>
                  <a:schemeClr val="tx1"/>
                </a:solidFill>
                <a:latin typeface="Arial" pitchFamily="34" charset="0"/>
                <a:cs typeface="Arial" pitchFamily="34" charset="0"/>
              </a:rPr>
              <a:t>Clinical Psychologist </a:t>
            </a:r>
            <a:r>
              <a:rPr lang="en-US" sz="2400" b="1" dirty="0" err="1" smtClean="0">
                <a:solidFill>
                  <a:schemeClr val="tx1"/>
                </a:solidFill>
                <a:latin typeface="Arial" pitchFamily="34" charset="0"/>
                <a:cs typeface="Arial" pitchFamily="34" charset="0"/>
              </a:rPr>
              <a:t>Sadaf</a:t>
            </a:r>
            <a:r>
              <a:rPr lang="en-US" sz="2400" b="1" dirty="0" smtClean="0">
                <a:solidFill>
                  <a:schemeClr val="tx1"/>
                </a:solidFill>
                <a:latin typeface="Arial" pitchFamily="34" charset="0"/>
                <a:cs typeface="Arial" pitchFamily="34" charset="0"/>
              </a:rPr>
              <a:t> </a:t>
            </a:r>
            <a:r>
              <a:rPr lang="en-US" sz="2400" b="1" dirty="0" err="1" smtClean="0">
                <a:solidFill>
                  <a:schemeClr val="tx1"/>
                </a:solidFill>
                <a:latin typeface="Arial" pitchFamily="34" charset="0"/>
                <a:cs typeface="Arial" pitchFamily="34" charset="0"/>
              </a:rPr>
              <a:t>Sajjad</a:t>
            </a:r>
            <a:endParaRPr lang="en-US" sz="2400" b="1" dirty="0" smtClean="0">
              <a:solidFill>
                <a:schemeClr val="tx1"/>
              </a:solidFill>
              <a:latin typeface="Arial" pitchFamily="34" charset="0"/>
              <a:cs typeface="Arial" pitchFamily="34" charset="0"/>
            </a:endParaRPr>
          </a:p>
          <a:p>
            <a:pPr algn="ctr"/>
            <a:endParaRPr lang="en-US" sz="2400" dirty="0" smtClean="0">
              <a:solidFill>
                <a:schemeClr val="tx1"/>
              </a:solidFill>
            </a:endParaRPr>
          </a:p>
          <a:p>
            <a:pPr algn="ctr"/>
            <a:endParaRPr lang="en-US" sz="2400" dirty="0" smtClean="0">
              <a:solidFill>
                <a:schemeClr val="tx1"/>
              </a:solidFill>
            </a:endParaRPr>
          </a:p>
        </p:txBody>
      </p:sp>
      <p:pic>
        <p:nvPicPr>
          <p:cNvPr id="3074" name="Picture 2" descr="http://www.resumetemplatebuilder.com/wp-content/uploads/2012/10/clipart-1.gif"/>
          <p:cNvPicPr>
            <a:picLocks noChangeAspect="1" noChangeArrowheads="1"/>
          </p:cNvPicPr>
          <p:nvPr/>
        </p:nvPicPr>
        <p:blipFill>
          <a:blip r:embed="rId2" cstate="print"/>
          <a:srcRect/>
          <a:stretch>
            <a:fillRect/>
          </a:stretch>
        </p:blipFill>
        <p:spPr bwMode="auto">
          <a:xfrm>
            <a:off x="2895600" y="2091159"/>
            <a:ext cx="3429000" cy="263324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Arial" pitchFamily="34" charset="0"/>
                <a:cs typeface="Arial" pitchFamily="34" charset="0"/>
              </a:rPr>
              <a:t>Definition</a:t>
            </a:r>
            <a:endParaRPr lang="en-US" sz="3600" b="1" dirty="0">
              <a:latin typeface="Arial" pitchFamily="34" charset="0"/>
              <a:cs typeface="Arial" pitchFamily="34" charset="0"/>
            </a:endParaRPr>
          </a:p>
        </p:txBody>
      </p:sp>
      <p:sp>
        <p:nvSpPr>
          <p:cNvPr id="3" name="Content Placeholder 2"/>
          <p:cNvSpPr>
            <a:spLocks noGrp="1"/>
          </p:cNvSpPr>
          <p:nvPr>
            <p:ph idx="1"/>
          </p:nvPr>
        </p:nvSpPr>
        <p:spPr>
          <a:xfrm>
            <a:off x="1066800" y="1295400"/>
            <a:ext cx="7772400" cy="4114800"/>
          </a:xfrm>
        </p:spPr>
        <p:txBody>
          <a:bodyPr>
            <a:noAutofit/>
          </a:bodyPr>
          <a:lstStyle/>
          <a:p>
            <a:pPr algn="just"/>
            <a:r>
              <a:rPr lang="en-US" sz="1800" b="1" dirty="0" smtClean="0">
                <a:latin typeface="Arial" pitchFamily="34" charset="0"/>
                <a:cs typeface="Arial" pitchFamily="34" charset="0"/>
              </a:rPr>
              <a:t>The branch of applied psychology that is concerned with efficient management of an industrial labor force and especially with problems encountered by workers in a mechanized environment.</a:t>
            </a:r>
          </a:p>
          <a:p>
            <a:pPr algn="just"/>
            <a:endParaRPr lang="en-US" sz="1800" b="1" dirty="0" smtClean="0">
              <a:latin typeface="Arial" pitchFamily="34" charset="0"/>
              <a:cs typeface="Arial" pitchFamily="34" charset="0"/>
            </a:endParaRPr>
          </a:p>
          <a:p>
            <a:pPr algn="just"/>
            <a:r>
              <a:rPr lang="en-US" sz="1800" b="1" dirty="0" smtClean="0">
                <a:latin typeface="Arial" pitchFamily="34" charset="0"/>
                <a:cs typeface="Arial" pitchFamily="34" charset="0"/>
              </a:rPr>
              <a:t>Industrial psychology looks at behavior that occurs within the workplace. Also called industrial-organizational (I/O) psychology, people who work in this field might study worker personalities and performances, or the interactions between the individuals within a business or organization. </a:t>
            </a:r>
            <a:endParaRPr lang="en-US" sz="1800" b="1" dirty="0">
              <a:latin typeface="Arial" pitchFamily="34" charset="0"/>
              <a:cs typeface="Arial" pitchFamily="34" charset="0"/>
            </a:endParaRPr>
          </a:p>
        </p:txBody>
      </p:sp>
      <p:pic>
        <p:nvPicPr>
          <p:cNvPr id="2050" name="Picture 2" descr="http://open-city.tv/public/news-tiles/yarmarka_vakansiy.jpg"/>
          <p:cNvPicPr>
            <a:picLocks noChangeAspect="1" noChangeArrowheads="1"/>
          </p:cNvPicPr>
          <p:nvPr/>
        </p:nvPicPr>
        <p:blipFill>
          <a:blip r:embed="rId2" cstate="print"/>
          <a:srcRect/>
          <a:stretch>
            <a:fillRect/>
          </a:stretch>
        </p:blipFill>
        <p:spPr bwMode="auto">
          <a:xfrm>
            <a:off x="3124200" y="4114800"/>
            <a:ext cx="3810000" cy="243191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655638"/>
            <a:ext cx="7498080" cy="715962"/>
          </a:xfrm>
        </p:spPr>
        <p:txBody>
          <a:bodyPr>
            <a:noAutofit/>
          </a:bodyPr>
          <a:lstStyle/>
          <a:p>
            <a:r>
              <a:rPr lang="en-US" sz="3600" b="1" dirty="0" smtClean="0"/>
              <a:t>The Basics</a:t>
            </a:r>
            <a:br>
              <a:rPr lang="en-US" sz="3600" b="1" dirty="0" smtClean="0"/>
            </a:br>
            <a:endParaRPr lang="en-US" sz="3600" dirty="0"/>
          </a:p>
        </p:txBody>
      </p:sp>
      <p:sp>
        <p:nvSpPr>
          <p:cNvPr id="3" name="Content Placeholder 2"/>
          <p:cNvSpPr>
            <a:spLocks noGrp="1"/>
          </p:cNvSpPr>
          <p:nvPr>
            <p:ph idx="1"/>
          </p:nvPr>
        </p:nvSpPr>
        <p:spPr>
          <a:xfrm>
            <a:off x="1435608" y="1447800"/>
            <a:ext cx="7498080" cy="2743200"/>
          </a:xfrm>
        </p:spPr>
        <p:txBody>
          <a:bodyPr>
            <a:noAutofit/>
          </a:bodyPr>
          <a:lstStyle/>
          <a:p>
            <a:pPr algn="just"/>
            <a:r>
              <a:rPr lang="en-US" sz="1800" b="1" dirty="0" smtClean="0"/>
              <a:t>The Society for Industrial and Organizational Psychology (SIOP) as "the scientific study of the workplace.“</a:t>
            </a:r>
          </a:p>
          <a:p>
            <a:pPr algn="just">
              <a:buNone/>
            </a:pPr>
            <a:endParaRPr lang="en-US" sz="1800" b="1" dirty="0" smtClean="0"/>
          </a:p>
          <a:p>
            <a:pPr algn="just"/>
            <a:r>
              <a:rPr lang="en-US" sz="1800" b="1" dirty="0" smtClean="0"/>
              <a:t>When employed to advise a company, the psychologist will draw on his or her knowledge about psychological areas and theories particularly important in the workplace.</a:t>
            </a:r>
          </a:p>
          <a:p>
            <a:pPr algn="just"/>
            <a:endParaRPr lang="en-US" sz="1800" b="1" dirty="0" smtClean="0"/>
          </a:p>
          <a:p>
            <a:pPr algn="just"/>
            <a:r>
              <a:rPr lang="en-US" sz="1800" b="1" dirty="0" smtClean="0"/>
              <a:t>study of employees, workplaces, and organizations. Industrial and organizational psychologists contribute to an organization's success by improving the workplace and the performance, satisfaction and well-being of its people. </a:t>
            </a:r>
            <a:br>
              <a:rPr lang="en-US" sz="1800" b="1" dirty="0" smtClean="0"/>
            </a:br>
            <a:endParaRPr lang="en-US" sz="1800" b="1" dirty="0"/>
          </a:p>
        </p:txBody>
      </p:sp>
      <p:pic>
        <p:nvPicPr>
          <p:cNvPr id="1026" name="Picture 2" descr="http://testanna.squarespace.com/storage/CLIPART_OF_16339_SM.jpg?__SQUARESPACE_CACHEVERSION=1287026798635"/>
          <p:cNvPicPr>
            <a:picLocks noChangeAspect="1" noChangeArrowheads="1"/>
          </p:cNvPicPr>
          <p:nvPr/>
        </p:nvPicPr>
        <p:blipFill>
          <a:blip r:embed="rId2" cstate="print"/>
          <a:srcRect/>
          <a:stretch>
            <a:fillRect/>
          </a:stretch>
        </p:blipFill>
        <p:spPr bwMode="auto">
          <a:xfrm>
            <a:off x="3733800" y="4800600"/>
            <a:ext cx="2438400" cy="1829247"/>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Importance of Industrial Psychology</a:t>
            </a:r>
            <a:endParaRPr lang="en-US" sz="3200" dirty="0"/>
          </a:p>
        </p:txBody>
      </p:sp>
      <p:sp>
        <p:nvSpPr>
          <p:cNvPr id="3" name="Content Placeholder 2"/>
          <p:cNvSpPr>
            <a:spLocks noGrp="1"/>
          </p:cNvSpPr>
          <p:nvPr>
            <p:ph idx="1"/>
          </p:nvPr>
        </p:nvSpPr>
        <p:spPr/>
        <p:txBody>
          <a:bodyPr>
            <a:normAutofit/>
          </a:bodyPr>
          <a:lstStyle/>
          <a:p>
            <a:pPr algn="just"/>
            <a:r>
              <a:rPr lang="en-US" sz="1800" b="1" dirty="0" smtClean="0"/>
              <a:t>It looks about the biological side of behavior (which means it really discovers what chemicals aren't at proper levels in a person with a chemical imbalance). </a:t>
            </a:r>
          </a:p>
          <a:p>
            <a:pPr algn="just"/>
            <a:r>
              <a:rPr lang="en-US" sz="1800" b="1" dirty="0" smtClean="0"/>
              <a:t>Psychology plays major role in improving human relations and also in solving industrial dispute. </a:t>
            </a:r>
          </a:p>
          <a:p>
            <a:pPr algn="just"/>
            <a:r>
              <a:rPr lang="en-US" sz="1800" b="1" dirty="0" smtClean="0"/>
              <a:t>Psychology also helps in explaining difference in individuals relating to interests, aptitudes, specialties, intelligence etc. </a:t>
            </a:r>
          </a:p>
          <a:p>
            <a:pPr algn="just"/>
            <a:r>
              <a:rPr lang="en-US" sz="1800" b="1" dirty="0" smtClean="0"/>
              <a:t>Psychological also helps an individual in dealing with particular conditions or environment while working and so helps in better adjustment and so relief of tension. Psychology also helps in personal adjustment for prevailing environment</a:t>
            </a:r>
          </a:p>
          <a:p>
            <a:pPr algn="just"/>
            <a:endParaRPr lang="en-US" sz="1800" b="1" dirty="0"/>
          </a:p>
        </p:txBody>
      </p:sp>
      <p:pic>
        <p:nvPicPr>
          <p:cNvPr id="16386" name="Picture 2" descr="https://encrypted-tbn0.gstatic.com/images?q=tbn:ANd9GcQdMrxsMYUCLLtRKwzMk_yOwTo0BFgeGoL7B9m2ThQIK1BDNhhN"/>
          <p:cNvPicPr>
            <a:picLocks noChangeAspect="1" noChangeArrowheads="1"/>
          </p:cNvPicPr>
          <p:nvPr/>
        </p:nvPicPr>
        <p:blipFill>
          <a:blip r:embed="rId2" cstate="print"/>
          <a:srcRect/>
          <a:stretch>
            <a:fillRect/>
          </a:stretch>
        </p:blipFill>
        <p:spPr bwMode="auto">
          <a:xfrm>
            <a:off x="228600" y="228600"/>
            <a:ext cx="1133475" cy="129540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920" y="274638"/>
            <a:ext cx="7498080" cy="1143000"/>
          </a:xfrm>
        </p:spPr>
        <p:txBody>
          <a:bodyPr>
            <a:normAutofit/>
          </a:bodyPr>
          <a:lstStyle/>
          <a:p>
            <a:r>
              <a:rPr lang="en-US" sz="3600" b="1" dirty="0" smtClean="0"/>
              <a:t>History of Industrial Psychology</a:t>
            </a:r>
            <a:endParaRPr lang="en-US" sz="3600" dirty="0"/>
          </a:p>
        </p:txBody>
      </p:sp>
      <p:sp>
        <p:nvSpPr>
          <p:cNvPr id="3" name="Content Placeholder 2"/>
          <p:cNvSpPr>
            <a:spLocks noGrp="1"/>
          </p:cNvSpPr>
          <p:nvPr>
            <p:ph idx="1"/>
          </p:nvPr>
        </p:nvSpPr>
        <p:spPr/>
        <p:txBody>
          <a:bodyPr>
            <a:normAutofit/>
          </a:bodyPr>
          <a:lstStyle/>
          <a:p>
            <a:pPr algn="just"/>
            <a:r>
              <a:rPr lang="en-US" sz="1800" b="1" dirty="0" smtClean="0"/>
              <a:t>Industrial Psychology is almost as old as Psychology itself. Psychology came about in 1879 in the laboratory of Wilhelm Wundt in Germany and William James at Harvard. </a:t>
            </a:r>
          </a:p>
          <a:p>
            <a:pPr algn="just">
              <a:buNone/>
            </a:pPr>
            <a:endParaRPr lang="en-US" sz="1800" b="1" dirty="0" smtClean="0"/>
          </a:p>
          <a:p>
            <a:pPr algn="just"/>
            <a:r>
              <a:rPr lang="en-US" sz="1800" b="1" dirty="0" smtClean="0"/>
              <a:t>Both of them were philosophers and physicians fascinated with the mind-body debate. </a:t>
            </a:r>
          </a:p>
          <a:p>
            <a:pPr algn="just">
              <a:buNone/>
            </a:pPr>
            <a:endParaRPr lang="en-US" sz="1800" b="1" dirty="0" smtClean="0"/>
          </a:p>
          <a:p>
            <a:pPr algn="just"/>
            <a:r>
              <a:rPr lang="en-US" sz="1800" b="1" dirty="0" smtClean="0"/>
              <a:t>The older discipline of philosophy could not alone deal with this debate, more room and new tools were needed, giving way to Psychology. Texts applying psychology to business first appeared in 1903; the first Industrial-Organizational (I/O) psychology text appeared in 1910 (</a:t>
            </a:r>
            <a:r>
              <a:rPr lang="en-US" sz="1800" b="1" dirty="0" err="1" smtClean="0"/>
              <a:t>Landy</a:t>
            </a:r>
            <a:r>
              <a:rPr lang="en-US" sz="1800" b="1" dirty="0" smtClean="0"/>
              <a:t>, 1997). </a:t>
            </a:r>
            <a:endParaRPr lang="en-US" sz="1800" b="1" dirty="0"/>
          </a:p>
        </p:txBody>
      </p:sp>
      <p:pic>
        <p:nvPicPr>
          <p:cNvPr id="48130" name="Picture 2" descr="http://www.probiotixfoods.com/v/vspfiles/assets/images/history.jpg"/>
          <p:cNvPicPr>
            <a:picLocks noChangeAspect="1" noChangeArrowheads="1"/>
          </p:cNvPicPr>
          <p:nvPr/>
        </p:nvPicPr>
        <p:blipFill>
          <a:blip r:embed="rId2" cstate="print"/>
          <a:srcRect/>
          <a:stretch>
            <a:fillRect/>
          </a:stretch>
        </p:blipFill>
        <p:spPr bwMode="auto">
          <a:xfrm>
            <a:off x="76200" y="228600"/>
            <a:ext cx="1371600" cy="14859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920" y="304800"/>
            <a:ext cx="7498080" cy="1143000"/>
          </a:xfrm>
        </p:spPr>
        <p:txBody>
          <a:bodyPr>
            <a:normAutofit fontScale="90000"/>
          </a:bodyPr>
          <a:lstStyle/>
          <a:p>
            <a:r>
              <a:rPr lang="en-US" sz="4000" b="1" dirty="0" smtClean="0"/>
              <a:t>Scope of Industrial Psychology</a:t>
            </a:r>
            <a:endParaRPr lang="en-US" dirty="0"/>
          </a:p>
        </p:txBody>
      </p:sp>
      <p:sp>
        <p:nvSpPr>
          <p:cNvPr id="3" name="Content Placeholder 2"/>
          <p:cNvSpPr>
            <a:spLocks noGrp="1"/>
          </p:cNvSpPr>
          <p:nvPr>
            <p:ph idx="1"/>
          </p:nvPr>
        </p:nvSpPr>
        <p:spPr/>
        <p:txBody>
          <a:bodyPr>
            <a:normAutofit/>
          </a:bodyPr>
          <a:lstStyle/>
          <a:p>
            <a:pPr algn="just"/>
            <a:r>
              <a:rPr lang="en-US" sz="1800" b="1" dirty="0" smtClean="0">
                <a:solidFill>
                  <a:schemeClr val="tx1">
                    <a:lumMod val="95000"/>
                    <a:lumOff val="5000"/>
                  </a:schemeClr>
                </a:solidFill>
              </a:rPr>
              <a:t>Personnel Selection: Selection of employees, executives. Developing instruments of personnel selection.</a:t>
            </a:r>
          </a:p>
          <a:p>
            <a:pPr algn="just"/>
            <a:r>
              <a:rPr lang="en-US" sz="1800" b="1" dirty="0" smtClean="0">
                <a:solidFill>
                  <a:schemeClr val="tx1">
                    <a:lumMod val="95000"/>
                    <a:lumOff val="5000"/>
                  </a:schemeClr>
                </a:solidFill>
              </a:rPr>
              <a:t>Personnel Development: Developing means of appraisal of performance for all, measurement of attitudes, employee counseling for better adjustment with the environment.</a:t>
            </a:r>
          </a:p>
          <a:p>
            <a:pPr algn="just"/>
            <a:r>
              <a:rPr lang="en-US" sz="1800" b="1" dirty="0" smtClean="0">
                <a:solidFill>
                  <a:schemeClr val="tx1">
                    <a:lumMod val="95000"/>
                    <a:lumOff val="5000"/>
                  </a:schemeClr>
                </a:solidFill>
              </a:rPr>
              <a:t>Human Engineering: Suggesting changes, innovations in machines/ technology / operations/equipment for greater ease in operation in least possible human energy.</a:t>
            </a:r>
          </a:p>
          <a:p>
            <a:pPr algn="just"/>
            <a:r>
              <a:rPr lang="en-US" sz="1800" b="1" dirty="0" smtClean="0">
                <a:solidFill>
                  <a:schemeClr val="tx1">
                    <a:lumMod val="95000"/>
                    <a:lumOff val="5000"/>
                  </a:schemeClr>
                </a:solidFill>
              </a:rPr>
              <a:t>Productivity Study: Activities of lessening worker fatigue, improving work environmental conditions, Light, ventilation, work arrangements etc to maximize efficiency.</a:t>
            </a:r>
          </a:p>
          <a:p>
            <a:pPr algn="just"/>
            <a:r>
              <a:rPr lang="en-US" sz="1800" b="1" dirty="0" err="1" smtClean="0">
                <a:solidFill>
                  <a:schemeClr val="tx1">
                    <a:lumMod val="95000"/>
                    <a:lumOff val="5000"/>
                  </a:schemeClr>
                </a:solidFill>
              </a:rPr>
              <a:t>Management:Activities</a:t>
            </a:r>
            <a:r>
              <a:rPr lang="en-US" sz="1800" b="1" dirty="0" smtClean="0">
                <a:solidFill>
                  <a:schemeClr val="tx1">
                    <a:lumMod val="95000"/>
                    <a:lumOff val="5000"/>
                  </a:schemeClr>
                </a:solidFill>
              </a:rPr>
              <a:t> involving development of managerial skills.</a:t>
            </a:r>
          </a:p>
          <a:p>
            <a:pPr algn="just"/>
            <a:r>
              <a:rPr lang="en-US" sz="1800" b="1" dirty="0" smtClean="0">
                <a:solidFill>
                  <a:schemeClr val="tx1">
                    <a:lumMod val="95000"/>
                    <a:lumOff val="5000"/>
                  </a:schemeClr>
                </a:solidFill>
              </a:rPr>
              <a:t>Accident Prevention and </a:t>
            </a:r>
            <a:r>
              <a:rPr lang="en-US" sz="1800" b="1" smtClean="0">
                <a:solidFill>
                  <a:schemeClr val="tx1">
                    <a:lumMod val="95000"/>
                    <a:lumOff val="5000"/>
                  </a:schemeClr>
                </a:solidFill>
              </a:rPr>
              <a:t>Safety Measures</a:t>
            </a:r>
          </a:p>
          <a:p>
            <a:pPr algn="just"/>
            <a:r>
              <a:rPr lang="en-US" sz="1800" b="1" dirty="0" err="1" smtClean="0">
                <a:solidFill>
                  <a:schemeClr val="tx1">
                    <a:lumMod val="95000"/>
                    <a:lumOff val="5000"/>
                  </a:schemeClr>
                </a:solidFill>
              </a:rPr>
              <a:t>Labour</a:t>
            </a:r>
            <a:r>
              <a:rPr lang="en-US" sz="1800" b="1" dirty="0" smtClean="0">
                <a:solidFill>
                  <a:schemeClr val="tx1">
                    <a:lumMod val="95000"/>
                    <a:lumOff val="5000"/>
                  </a:schemeClr>
                </a:solidFill>
              </a:rPr>
              <a:t> Relations</a:t>
            </a:r>
          </a:p>
          <a:p>
            <a:pPr algn="just"/>
            <a:endParaRPr lang="en-US" sz="1800" b="1" dirty="0" smtClean="0">
              <a:solidFill>
                <a:schemeClr val="tx1">
                  <a:lumMod val="95000"/>
                  <a:lumOff val="5000"/>
                </a:schemeClr>
              </a:solidFill>
            </a:endParaRPr>
          </a:p>
          <a:p>
            <a:endParaRPr lang="en-US" sz="1800" b="1" dirty="0" smtClean="0">
              <a:solidFill>
                <a:schemeClr val="tx1">
                  <a:lumMod val="95000"/>
                  <a:lumOff val="5000"/>
                </a:schemeClr>
              </a:solidFill>
            </a:endParaRPr>
          </a:p>
          <a:p>
            <a:endParaRPr lang="en-US" sz="1800" b="1" dirty="0" smtClean="0">
              <a:solidFill>
                <a:schemeClr val="tx1">
                  <a:lumMod val="95000"/>
                  <a:lumOff val="5000"/>
                </a:schemeClr>
              </a:solidFill>
            </a:endParaRPr>
          </a:p>
          <a:p>
            <a:endParaRPr lang="en-US" dirty="0"/>
          </a:p>
        </p:txBody>
      </p:sp>
      <p:pic>
        <p:nvPicPr>
          <p:cNvPr id="9218" name="Picture 2" descr="http://blogs.msdn.com/blogfiles/willy-peter_schaub/WindowsLiveWriter/VSTSRangersProjectsMigrationGuidance_9A3C/CLIPART_OF_27038_SMJPG_2.jpg"/>
          <p:cNvPicPr>
            <a:picLocks noChangeAspect="1" noChangeArrowheads="1"/>
          </p:cNvPicPr>
          <p:nvPr/>
        </p:nvPicPr>
        <p:blipFill>
          <a:blip r:embed="rId2" cstate="print"/>
          <a:srcRect/>
          <a:stretch>
            <a:fillRect/>
          </a:stretch>
        </p:blipFill>
        <p:spPr bwMode="auto">
          <a:xfrm>
            <a:off x="76200" y="76200"/>
            <a:ext cx="1524000" cy="15240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Work Behavior</a:t>
            </a:r>
            <a:endParaRPr lang="en-US" sz="3600" b="1" dirty="0"/>
          </a:p>
        </p:txBody>
      </p:sp>
      <p:sp>
        <p:nvSpPr>
          <p:cNvPr id="3" name="Content Placeholder 2"/>
          <p:cNvSpPr>
            <a:spLocks noGrp="1"/>
          </p:cNvSpPr>
          <p:nvPr>
            <p:ph idx="1"/>
          </p:nvPr>
        </p:nvSpPr>
        <p:spPr/>
        <p:txBody>
          <a:bodyPr>
            <a:normAutofit/>
          </a:bodyPr>
          <a:lstStyle/>
          <a:p>
            <a:pPr algn="just"/>
            <a:r>
              <a:rPr lang="en-US" sz="1800" b="1" dirty="0" smtClean="0">
                <a:latin typeface="Arial" pitchFamily="34" charset="0"/>
                <a:cs typeface="Arial" pitchFamily="34" charset="0"/>
              </a:rPr>
              <a:t>The psychology of work behavior is one form of industrial psychology. Attitudes of employees as related to their performance is a main theme. </a:t>
            </a:r>
          </a:p>
          <a:p>
            <a:pPr algn="just"/>
            <a:r>
              <a:rPr lang="en-US" sz="1800" b="1" dirty="0" smtClean="0">
                <a:latin typeface="Arial" pitchFamily="34" charset="0"/>
                <a:cs typeface="Arial" pitchFamily="34" charset="0"/>
              </a:rPr>
              <a:t>Variables in employee personalities and abilities are listed and situational and background differences are studied. </a:t>
            </a:r>
          </a:p>
          <a:p>
            <a:pPr algn="just"/>
            <a:r>
              <a:rPr lang="en-US" sz="1800" b="1" dirty="0" smtClean="0">
                <a:latin typeface="Arial" pitchFamily="34" charset="0"/>
                <a:cs typeface="Arial" pitchFamily="34" charset="0"/>
              </a:rPr>
              <a:t>The industrial psychologist also studies human mental and physical abilities, administering tests and assessing values and establishing job-related criteria. </a:t>
            </a:r>
          </a:p>
          <a:p>
            <a:pPr algn="just"/>
            <a:r>
              <a:rPr lang="en-US" sz="1800" b="1" dirty="0" smtClean="0">
                <a:latin typeface="Arial" pitchFamily="34" charset="0"/>
                <a:cs typeface="Arial" pitchFamily="34" charset="0"/>
              </a:rPr>
              <a:t>Human-error factors also are monitored, as are costs and causes of accidents.</a:t>
            </a:r>
          </a:p>
          <a:p>
            <a:pPr algn="just">
              <a:buNone/>
            </a:pPr>
            <a:r>
              <a:rPr lang="en-US" sz="1800" b="1" dirty="0" smtClean="0">
                <a:latin typeface="Arial" pitchFamily="34" charset="0"/>
                <a:cs typeface="Arial" pitchFamily="34" charset="0"/>
              </a:rPr>
              <a:t/>
            </a:r>
            <a:br>
              <a:rPr lang="en-US" sz="1800" b="1" dirty="0" smtClean="0">
                <a:latin typeface="Arial" pitchFamily="34" charset="0"/>
                <a:cs typeface="Arial" pitchFamily="34" charset="0"/>
              </a:rPr>
            </a:br>
            <a:r>
              <a:rPr lang="en-US" dirty="0" smtClean="0"/>
              <a:t/>
            </a:r>
            <a:br>
              <a:rPr lang="en-US" dirty="0" smtClean="0"/>
            </a:br>
            <a:endParaRPr lang="en-US" dirty="0"/>
          </a:p>
        </p:txBody>
      </p:sp>
      <p:pic>
        <p:nvPicPr>
          <p:cNvPr id="18434" name="Picture 2" descr="http://www.peopleflow.co.uk/images/sized/images/uploads/6_iStock_000014665126Large-900x325.jpg"/>
          <p:cNvPicPr>
            <a:picLocks noChangeAspect="1" noChangeArrowheads="1"/>
          </p:cNvPicPr>
          <p:nvPr/>
        </p:nvPicPr>
        <p:blipFill>
          <a:blip r:embed="rId2" cstate="print"/>
          <a:srcRect/>
          <a:stretch>
            <a:fillRect/>
          </a:stretch>
        </p:blipFill>
        <p:spPr bwMode="auto">
          <a:xfrm>
            <a:off x="2590800" y="4682067"/>
            <a:ext cx="5181600" cy="1871133"/>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Management</a:t>
            </a:r>
            <a:endParaRPr lang="en-US" sz="3600" b="1" dirty="0"/>
          </a:p>
        </p:txBody>
      </p:sp>
      <p:sp>
        <p:nvSpPr>
          <p:cNvPr id="3" name="Content Placeholder 2"/>
          <p:cNvSpPr>
            <a:spLocks noGrp="1"/>
          </p:cNvSpPr>
          <p:nvPr>
            <p:ph idx="1"/>
          </p:nvPr>
        </p:nvSpPr>
        <p:spPr/>
        <p:txBody>
          <a:bodyPr>
            <a:normAutofit/>
          </a:bodyPr>
          <a:lstStyle/>
          <a:p>
            <a:pPr algn="just"/>
            <a:r>
              <a:rPr lang="en-US" sz="1800" b="1" dirty="0" smtClean="0"/>
              <a:t>Many management skills fall under the umbrella of industrial psychology. Managers must be educated concerning the area of employee supervision. </a:t>
            </a:r>
          </a:p>
          <a:p>
            <a:pPr algn="just"/>
            <a:r>
              <a:rPr lang="en-US" sz="1800" b="1" dirty="0" smtClean="0"/>
              <a:t>Motivational tactics are imperative to the success of industry, thus the industrial psychologist also may devise financial or other incentives.</a:t>
            </a:r>
          </a:p>
          <a:p>
            <a:pPr algn="just"/>
            <a:r>
              <a:rPr lang="en-US" sz="1800" b="1" dirty="0" smtClean="0"/>
              <a:t>Determination of training needs and abilities to resolve conflict are skills that managers would learn in their study of industrial psychology.</a:t>
            </a:r>
          </a:p>
          <a:p>
            <a:pPr algn="just">
              <a:buNone/>
            </a:pPr>
            <a:r>
              <a:rPr lang="en-US" sz="1800" dirty="0" smtClean="0"/>
              <a:t/>
            </a:r>
            <a:br>
              <a:rPr lang="en-US" sz="1800" dirty="0" smtClean="0"/>
            </a:br>
            <a:endParaRPr lang="en-US" sz="1800" b="1" dirty="0" smtClean="0"/>
          </a:p>
          <a:p>
            <a:pPr algn="just">
              <a:buNone/>
            </a:pPr>
            <a:endParaRPr lang="en-US" sz="1800" b="1" dirty="0" smtClean="0"/>
          </a:p>
          <a:p>
            <a:pPr algn="just">
              <a:buNone/>
            </a:pPr>
            <a:r>
              <a:rPr lang="en-US" dirty="0" smtClean="0"/>
              <a:t/>
            </a:r>
            <a:br>
              <a:rPr lang="en-US" dirty="0" smtClean="0"/>
            </a:br>
            <a:endParaRPr lang="en-US" dirty="0"/>
          </a:p>
        </p:txBody>
      </p:sp>
      <p:pic>
        <p:nvPicPr>
          <p:cNvPr id="17410" name="Picture 2" descr="http://ilm.com.pk/wp-content/uploads/2011/07/Operations-management.jpg"/>
          <p:cNvPicPr>
            <a:picLocks noChangeAspect="1" noChangeArrowheads="1"/>
          </p:cNvPicPr>
          <p:nvPr/>
        </p:nvPicPr>
        <p:blipFill>
          <a:blip r:embed="rId2" cstate="print"/>
          <a:srcRect/>
          <a:stretch>
            <a:fillRect/>
          </a:stretch>
        </p:blipFill>
        <p:spPr bwMode="auto">
          <a:xfrm>
            <a:off x="5105400" y="3962400"/>
            <a:ext cx="3657600" cy="27432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Workplace Interactions</a:t>
            </a:r>
            <a:endParaRPr lang="en-US" sz="3600" dirty="0"/>
          </a:p>
        </p:txBody>
      </p:sp>
      <p:sp>
        <p:nvSpPr>
          <p:cNvPr id="3" name="Content Placeholder 2"/>
          <p:cNvSpPr>
            <a:spLocks noGrp="1"/>
          </p:cNvSpPr>
          <p:nvPr>
            <p:ph idx="1"/>
          </p:nvPr>
        </p:nvSpPr>
        <p:spPr/>
        <p:txBody>
          <a:bodyPr>
            <a:normAutofit/>
          </a:bodyPr>
          <a:lstStyle/>
          <a:p>
            <a:pPr algn="just"/>
            <a:r>
              <a:rPr lang="en-US" sz="1800" b="1" dirty="0" smtClean="0"/>
              <a:t>Industrial psychology often focuses on worker interaction and satisfaction. </a:t>
            </a:r>
          </a:p>
          <a:p>
            <a:pPr algn="just"/>
            <a:r>
              <a:rPr lang="en-US" sz="1800" b="1" dirty="0" smtClean="0"/>
              <a:t>Employees who work together well and are happy in their jobs can significantly strengthen a business or organization.</a:t>
            </a:r>
          </a:p>
          <a:p>
            <a:pPr algn="just"/>
            <a:r>
              <a:rPr lang="en-US" sz="1800" b="1" dirty="0" smtClean="0"/>
              <a:t>Common workplace issues might include disruptive employee behavior, lack of teamwork, or personality clashes between employees.</a:t>
            </a:r>
            <a:endParaRPr lang="en-US" sz="1800" b="1" dirty="0"/>
          </a:p>
        </p:txBody>
      </p:sp>
      <p:pic>
        <p:nvPicPr>
          <p:cNvPr id="20482" name="Picture 2" descr="D:\Intro to psychology\Industrial Psychology\search\06_29_09_Workplace_web_small.jpg"/>
          <p:cNvPicPr>
            <a:picLocks noChangeAspect="1" noChangeArrowheads="1"/>
          </p:cNvPicPr>
          <p:nvPr/>
        </p:nvPicPr>
        <p:blipFill>
          <a:blip r:embed="rId2" cstate="print"/>
          <a:srcRect/>
          <a:stretch>
            <a:fillRect/>
          </a:stretch>
        </p:blipFill>
        <p:spPr bwMode="auto">
          <a:xfrm>
            <a:off x="3352800" y="3505200"/>
            <a:ext cx="3200400" cy="303724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1120" y="274638"/>
            <a:ext cx="7498080" cy="1143000"/>
          </a:xfrm>
        </p:spPr>
        <p:txBody>
          <a:bodyPr>
            <a:normAutofit/>
          </a:bodyPr>
          <a:lstStyle/>
          <a:p>
            <a:r>
              <a:rPr lang="en-US" sz="3600" b="1" dirty="0" smtClean="0"/>
              <a:t>Motivation</a:t>
            </a:r>
            <a:endParaRPr lang="en-US" sz="3600" dirty="0"/>
          </a:p>
        </p:txBody>
      </p:sp>
      <p:sp>
        <p:nvSpPr>
          <p:cNvPr id="3" name="Content Placeholder 2"/>
          <p:cNvSpPr>
            <a:spLocks noGrp="1"/>
          </p:cNvSpPr>
          <p:nvPr>
            <p:ph idx="1"/>
          </p:nvPr>
        </p:nvSpPr>
        <p:spPr>
          <a:xfrm>
            <a:off x="1036320" y="1447800"/>
            <a:ext cx="7498080" cy="4800600"/>
          </a:xfrm>
        </p:spPr>
        <p:txBody>
          <a:bodyPr>
            <a:normAutofit/>
          </a:bodyPr>
          <a:lstStyle/>
          <a:p>
            <a:pPr algn="just">
              <a:buNone/>
            </a:pPr>
            <a:r>
              <a:rPr lang="en-US" sz="1800" b="1" dirty="0" smtClean="0"/>
              <a:t>	Motivation is an area of psychology that has gotten a great deal of attention, especially in the recent years.</a:t>
            </a:r>
          </a:p>
          <a:p>
            <a:pPr algn="just">
              <a:buNone/>
            </a:pPr>
            <a:endParaRPr lang="en-US" sz="1800" b="1" dirty="0" smtClean="0"/>
          </a:p>
          <a:p>
            <a:pPr algn="just">
              <a:buNone/>
            </a:pPr>
            <a:r>
              <a:rPr lang="en-US" sz="1800" b="1" dirty="0" smtClean="0"/>
              <a:t>	Motivated employees are happy, productive and loyal, and that's what companies want. 	Motivation at work can be used as a basis for creating practices, procedures and processes to affect employee motivation.</a:t>
            </a:r>
            <a:endParaRPr lang="en-US" sz="1800" b="1" dirty="0"/>
          </a:p>
        </p:txBody>
      </p:sp>
      <p:pic>
        <p:nvPicPr>
          <p:cNvPr id="19458" name="Picture 2" descr="http://img.ehowcdn.com/article-new/ehow/images/a07/j0/64/financial-nonfinancial-theories-motivation-800x800.jpg"/>
          <p:cNvPicPr>
            <a:picLocks noChangeAspect="1" noChangeArrowheads="1"/>
          </p:cNvPicPr>
          <p:nvPr/>
        </p:nvPicPr>
        <p:blipFill>
          <a:blip r:embed="rId2" cstate="print"/>
          <a:srcRect/>
          <a:stretch>
            <a:fillRect/>
          </a:stretch>
        </p:blipFill>
        <p:spPr bwMode="auto">
          <a:xfrm>
            <a:off x="2514600" y="3733800"/>
            <a:ext cx="4953000" cy="282321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1371600"/>
            <a:ext cx="5029200" cy="1143000"/>
          </a:xfrm>
        </p:spPr>
        <p:txBody>
          <a:bodyPr>
            <a:noAutofit/>
          </a:bodyPr>
          <a:lstStyle/>
          <a:p>
            <a:r>
              <a:rPr lang="en-US" sz="6600" b="1" dirty="0" smtClean="0"/>
              <a:t>Theories</a:t>
            </a:r>
            <a:endParaRPr lang="en-US" sz="6600" dirty="0"/>
          </a:p>
        </p:txBody>
      </p:sp>
      <p:pic>
        <p:nvPicPr>
          <p:cNvPr id="2050" name="Picture 2" descr="http://school.discoveryeducation.com/clipart/images/presentation-boy.gif"/>
          <p:cNvPicPr>
            <a:picLocks noChangeAspect="1" noChangeArrowheads="1"/>
          </p:cNvPicPr>
          <p:nvPr/>
        </p:nvPicPr>
        <p:blipFill>
          <a:blip r:embed="rId2" cstate="print"/>
          <a:srcRect/>
          <a:stretch>
            <a:fillRect/>
          </a:stretch>
        </p:blipFill>
        <p:spPr bwMode="auto">
          <a:xfrm>
            <a:off x="2895600" y="2667000"/>
            <a:ext cx="3429000" cy="304800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Expectancy Theory</a:t>
            </a:r>
            <a:endParaRPr lang="en-US" sz="3200" b="1" dirty="0"/>
          </a:p>
        </p:txBody>
      </p:sp>
      <p:sp>
        <p:nvSpPr>
          <p:cNvPr id="3" name="Content Placeholder 2"/>
          <p:cNvSpPr>
            <a:spLocks noGrp="1"/>
          </p:cNvSpPr>
          <p:nvPr>
            <p:ph idx="1"/>
          </p:nvPr>
        </p:nvSpPr>
        <p:spPr/>
        <p:txBody>
          <a:bodyPr>
            <a:normAutofit/>
          </a:bodyPr>
          <a:lstStyle/>
          <a:p>
            <a:pPr algn="just"/>
            <a:r>
              <a:rPr lang="en-US" sz="1800" b="1" dirty="0" smtClean="0">
                <a:solidFill>
                  <a:srgbClr val="C00000"/>
                </a:solidFill>
              </a:rPr>
              <a:t>The Expectancy theory</a:t>
            </a:r>
            <a:r>
              <a:rPr lang="en-US" sz="1800" b="1" dirty="0" smtClean="0"/>
              <a:t> states that employee’s motivation is an outcome of how much an individual wants a reward (Valence), the assessment that the likelihood that the effort will lead to expected performance (Expectancy) and the belief that the performance will lead to reward (Instrumentality). </a:t>
            </a:r>
          </a:p>
          <a:p>
            <a:pPr algn="just"/>
            <a:r>
              <a:rPr lang="en-US" sz="1800" b="1" dirty="0" smtClean="0">
                <a:solidFill>
                  <a:srgbClr val="C00000"/>
                </a:solidFill>
              </a:rPr>
              <a:t>In short, Valence</a:t>
            </a:r>
            <a:r>
              <a:rPr lang="en-US" sz="1800" b="1" dirty="0" smtClean="0"/>
              <a:t> is the significance associated by an individual about the expected outcome. It is an expected and not the actual satisfaction that an employee expects to receive after achieving the goals.</a:t>
            </a:r>
            <a:endParaRPr lang="en-US" sz="1800" b="1" dirty="0"/>
          </a:p>
        </p:txBody>
      </p:sp>
      <p:pic>
        <p:nvPicPr>
          <p:cNvPr id="4098" name="Picture 2" descr="http://myhrm.wikispaces.com/file/view/vroom-expectancy-theory.jpg/297306412/622x303/vroom-expectancy-theory.jpg"/>
          <p:cNvPicPr>
            <a:picLocks noChangeAspect="1" noChangeArrowheads="1"/>
          </p:cNvPicPr>
          <p:nvPr/>
        </p:nvPicPr>
        <p:blipFill>
          <a:blip r:embed="rId2" cstate="print"/>
          <a:srcRect/>
          <a:stretch>
            <a:fillRect/>
          </a:stretch>
        </p:blipFill>
        <p:spPr bwMode="auto">
          <a:xfrm>
            <a:off x="2514600" y="4111124"/>
            <a:ext cx="5638800" cy="2746876"/>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Expectancy Theory</a:t>
            </a:r>
            <a:endParaRPr lang="en-US" sz="3600" dirty="0"/>
          </a:p>
        </p:txBody>
      </p:sp>
      <p:sp>
        <p:nvSpPr>
          <p:cNvPr id="3" name="Content Placeholder 2"/>
          <p:cNvSpPr>
            <a:spLocks noGrp="1"/>
          </p:cNvSpPr>
          <p:nvPr>
            <p:ph idx="1"/>
          </p:nvPr>
        </p:nvSpPr>
        <p:spPr/>
        <p:txBody>
          <a:bodyPr/>
          <a:lstStyle/>
          <a:p>
            <a:pPr>
              <a:buNone/>
            </a:pPr>
            <a:r>
              <a:rPr lang="en-US" sz="2400" b="1" dirty="0" smtClean="0">
                <a:solidFill>
                  <a:srgbClr val="C00000"/>
                </a:solidFill>
              </a:rPr>
              <a:t>	Instrumentality</a:t>
            </a:r>
          </a:p>
          <a:p>
            <a:pPr algn="just">
              <a:buNone/>
            </a:pPr>
            <a:r>
              <a:rPr lang="en-US" dirty="0" smtClean="0"/>
              <a:t>	</a:t>
            </a:r>
            <a:r>
              <a:rPr lang="en-US" sz="1800" b="1" dirty="0" smtClean="0"/>
              <a:t>Instrumentality is a personality trait associated with the ability to be focused in a competitive way, objective and to make decisions easily.</a:t>
            </a:r>
          </a:p>
          <a:p>
            <a:pPr algn="just">
              <a:buNone/>
            </a:pPr>
            <a:r>
              <a:rPr lang="en-US" sz="1800" b="1" dirty="0" smtClean="0"/>
              <a:t>	The instrumentality is the belief that if one does meet performance expectations, he or she will receive a greater reward. This reward may come in the form of a pay increase, promotion, recognition or sense of accomplishment. It is important to note that when it is perceived that valued rewards follow all levels of performance, then instrumentality is low. For example, if a professor is known to give everyone in the class an "A" regardless of performance level, then instrumentality is low.</a:t>
            </a:r>
            <a:endParaRPr lang="en-US" sz="1800" b="1" dirty="0"/>
          </a:p>
        </p:txBody>
      </p:sp>
      <p:pic>
        <p:nvPicPr>
          <p:cNvPr id="3074" name="Picture 2" descr="http://t3.gstatic.com/images?q=tbn:ANd9GcRm0vb_jHwXv-32Znn0-qaeqKehpEf3EwyTsesalQxh3aXYrsQq"/>
          <p:cNvPicPr>
            <a:picLocks noChangeAspect="1" noChangeArrowheads="1"/>
          </p:cNvPicPr>
          <p:nvPr/>
        </p:nvPicPr>
        <p:blipFill>
          <a:blip r:embed="rId2" cstate="print"/>
          <a:srcRect/>
          <a:stretch>
            <a:fillRect/>
          </a:stretch>
        </p:blipFill>
        <p:spPr bwMode="auto">
          <a:xfrm>
            <a:off x="0" y="4086225"/>
            <a:ext cx="1743075" cy="2619375"/>
          </a:xfrm>
          <a:prstGeom prst="rect">
            <a:avLst/>
          </a:prstGeom>
          <a:ln>
            <a:noFill/>
          </a:ln>
          <a:effectLst>
            <a:softEdge rad="112500"/>
          </a:effectLst>
        </p:spPr>
      </p:pic>
      <p:pic>
        <p:nvPicPr>
          <p:cNvPr id="3076" name="Picture 4" descr="http://blog.animeinstrumentality.net/wp-content/uploads/2011/11/Gokusen-class.jpg"/>
          <p:cNvPicPr>
            <a:picLocks noChangeAspect="1" noChangeArrowheads="1"/>
          </p:cNvPicPr>
          <p:nvPr/>
        </p:nvPicPr>
        <p:blipFill>
          <a:blip r:embed="rId3" cstate="print"/>
          <a:srcRect/>
          <a:stretch>
            <a:fillRect/>
          </a:stretch>
        </p:blipFill>
        <p:spPr bwMode="auto">
          <a:xfrm>
            <a:off x="6781800" y="5334000"/>
            <a:ext cx="2133600" cy="1436484"/>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Expectancy Theory</a:t>
            </a:r>
            <a:endParaRPr lang="en-US" sz="3600" dirty="0"/>
          </a:p>
        </p:txBody>
      </p:sp>
      <p:sp>
        <p:nvSpPr>
          <p:cNvPr id="3" name="Content Placeholder 2"/>
          <p:cNvSpPr>
            <a:spLocks noGrp="1"/>
          </p:cNvSpPr>
          <p:nvPr>
            <p:ph idx="1"/>
          </p:nvPr>
        </p:nvSpPr>
        <p:spPr/>
        <p:txBody>
          <a:bodyPr>
            <a:normAutofit/>
          </a:bodyPr>
          <a:lstStyle/>
          <a:p>
            <a:pPr algn="just">
              <a:buNone/>
            </a:pPr>
            <a:r>
              <a:rPr lang="en-US" sz="1800" b="1" dirty="0" smtClean="0">
                <a:solidFill>
                  <a:srgbClr val="C00000"/>
                </a:solidFill>
              </a:rPr>
              <a:t>	</a:t>
            </a:r>
            <a:r>
              <a:rPr lang="en-US" sz="2400" b="1" dirty="0" smtClean="0">
                <a:solidFill>
                  <a:srgbClr val="C00000"/>
                </a:solidFill>
              </a:rPr>
              <a:t>Valance</a:t>
            </a:r>
          </a:p>
          <a:p>
            <a:pPr algn="just">
              <a:buNone/>
            </a:pPr>
            <a:r>
              <a:rPr lang="en-US" sz="1800" b="1" dirty="0" smtClean="0"/>
              <a:t>	The valance refers the value the individual personally places on the rewards. This is a function of his or her needs, goals, values and Sources of Motivation.</a:t>
            </a:r>
            <a:endParaRPr lang="en-US" sz="1800" b="1" dirty="0"/>
          </a:p>
        </p:txBody>
      </p:sp>
      <p:pic>
        <p:nvPicPr>
          <p:cNvPr id="26626" name="Picture 2" descr="http://www.bounceenergy.com/blog/wp-content/uploads/2012/07/iStock_000005857420Medium.jpg"/>
          <p:cNvPicPr>
            <a:picLocks noChangeAspect="1" noChangeArrowheads="1"/>
          </p:cNvPicPr>
          <p:nvPr/>
        </p:nvPicPr>
        <p:blipFill>
          <a:blip r:embed="rId2" cstate="print"/>
          <a:srcRect t="12775" b="6317"/>
          <a:stretch>
            <a:fillRect/>
          </a:stretch>
        </p:blipFill>
        <p:spPr bwMode="auto">
          <a:xfrm>
            <a:off x="2895600" y="3048000"/>
            <a:ext cx="3962401" cy="320359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Expectancy Theory</a:t>
            </a:r>
            <a:endParaRPr lang="en-US" sz="3600" dirty="0"/>
          </a:p>
        </p:txBody>
      </p:sp>
      <p:pic>
        <p:nvPicPr>
          <p:cNvPr id="4" name="video 2.mp4">
            <a:hlinkClick r:id="" action="ppaction://media"/>
          </p:cNvPr>
          <p:cNvPicPr>
            <a:picLocks noGrp="1" noRot="1" noChangeAspect="1"/>
          </p:cNvPicPr>
          <p:nvPr>
            <p:ph idx="1"/>
            <a:videoFile r:link="rId1"/>
          </p:nvPr>
        </p:nvPicPr>
        <p:blipFill>
          <a:blip r:embed="rId3" cstate="print"/>
          <a:stretch>
            <a:fillRect/>
          </a:stretch>
        </p:blipFill>
        <p:spPr>
          <a:xfrm>
            <a:off x="2133600" y="2057400"/>
            <a:ext cx="4879975" cy="3659981"/>
          </a:xfrm>
          <a:prstGeom prst="rect">
            <a:avLst/>
          </a:prstGeom>
        </p:spPr>
      </p:pic>
      <p:sp>
        <p:nvSpPr>
          <p:cNvPr id="5" name="Title 1"/>
          <p:cNvSpPr txBox="1">
            <a:spLocks/>
          </p:cNvSpPr>
          <p:nvPr/>
        </p:nvSpPr>
        <p:spPr>
          <a:xfrm>
            <a:off x="7239000" y="5105400"/>
            <a:ext cx="990600" cy="533400"/>
          </a:xfrm>
          <a:prstGeom prst="rect">
            <a:avLst/>
          </a:prstGeom>
        </p:spPr>
        <p:txBody>
          <a:bodyPr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smtClean="0">
                <a:ln>
                  <a:noFill/>
                </a:ln>
                <a:solidFill>
                  <a:schemeClr val="tx2">
                    <a:satMod val="130000"/>
                  </a:schemeClr>
                </a:solidFill>
                <a:effectLst>
                  <a:outerShdw blurRad="50000" dist="30000" dir="5400000" algn="tl" rotWithShape="0">
                    <a:srgbClr val="000000">
                      <a:alpha val="30000"/>
                    </a:srgbClr>
                  </a:outerShdw>
                </a:effectLst>
                <a:uLnTx/>
                <a:uFillTx/>
                <a:latin typeface="+mn-lt"/>
                <a:ea typeface="+mj-ea"/>
                <a:cs typeface="+mj-cs"/>
              </a:rPr>
              <a:t>Video 2</a:t>
            </a:r>
            <a:endParaRPr kumimoji="0" lang="en-US" sz="1400" b="1" i="0" u="none" strike="noStrike" kern="1200" cap="none" spc="0" normalizeH="0" baseline="0" noProof="0" dirty="0">
              <a:ln>
                <a:noFill/>
              </a:ln>
              <a:solidFill>
                <a:schemeClr val="tx2">
                  <a:satMod val="130000"/>
                </a:schemeClr>
              </a:solidFill>
              <a:effectLst>
                <a:outerShdw blurRad="50000" dist="30000" dir="5400000" algn="tl" rotWithShape="0">
                  <a:srgbClr val="000000">
                    <a:alpha val="30000"/>
                  </a:srgbClr>
                </a:outerShdw>
              </a:effectLst>
              <a:uLnTx/>
              <a:uFillTx/>
              <a:latin typeface="+mn-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Expectancy Flow</a:t>
            </a:r>
            <a:endParaRPr lang="en-US" sz="3600" dirty="0"/>
          </a:p>
        </p:txBody>
      </p:sp>
      <p:pic>
        <p:nvPicPr>
          <p:cNvPr id="1026" name="Picture 2" descr="Expectancy Theory"/>
          <p:cNvPicPr>
            <a:picLocks noChangeAspect="1" noChangeArrowheads="1"/>
          </p:cNvPicPr>
          <p:nvPr/>
        </p:nvPicPr>
        <p:blipFill>
          <a:blip r:embed="rId2" cstate="print"/>
          <a:srcRect/>
          <a:stretch>
            <a:fillRect/>
          </a:stretch>
        </p:blipFill>
        <p:spPr bwMode="auto">
          <a:xfrm>
            <a:off x="381000" y="2514600"/>
            <a:ext cx="8397239" cy="22098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Goal Settings Theory</a:t>
            </a:r>
            <a:endParaRPr lang="en-US" sz="3600" dirty="0"/>
          </a:p>
        </p:txBody>
      </p:sp>
      <p:sp>
        <p:nvSpPr>
          <p:cNvPr id="3" name="Content Placeholder 2"/>
          <p:cNvSpPr>
            <a:spLocks noGrp="1"/>
          </p:cNvSpPr>
          <p:nvPr>
            <p:ph idx="1"/>
          </p:nvPr>
        </p:nvSpPr>
        <p:spPr/>
        <p:txBody>
          <a:bodyPr>
            <a:normAutofit/>
          </a:bodyPr>
          <a:lstStyle/>
          <a:p>
            <a:pPr algn="just"/>
            <a:r>
              <a:rPr lang="en-US" sz="1800" b="1" dirty="0" smtClean="0"/>
              <a:t>Goal-setting theory refers to the effects of setting goals on subsequent performance. </a:t>
            </a:r>
          </a:p>
          <a:p>
            <a:pPr algn="just"/>
            <a:r>
              <a:rPr lang="en-US" sz="1800" b="1" dirty="0" smtClean="0"/>
              <a:t>Researcher Edwin Locke found that individuals who set specific, difficult goals performed better than those who set general, easy goals. </a:t>
            </a:r>
          </a:p>
          <a:p>
            <a:pPr algn="just"/>
            <a:r>
              <a:rPr lang="en-US" sz="1800" b="1" dirty="0" smtClean="0"/>
              <a:t>Locke proposed five basic principles of goal-setting: clarity, challenge, commitment, feedback, and task complexity.</a:t>
            </a:r>
          </a:p>
          <a:p>
            <a:pPr algn="just"/>
            <a:r>
              <a:rPr lang="en-US" sz="1800" b="1" dirty="0" smtClean="0"/>
              <a:t>One of the most effective ways to stay motivated is to set goals for yourself. However, the type and quality of goals you set affects how well they will work.</a:t>
            </a:r>
            <a:endParaRPr lang="en-US" sz="1800" b="1" dirty="0"/>
          </a:p>
        </p:txBody>
      </p:sp>
      <p:pic>
        <p:nvPicPr>
          <p:cNvPr id="27650" name="Picture 2" descr="http://comps.canstockphoto.com/can-stock-photo_csp11679912.jpg"/>
          <p:cNvPicPr>
            <a:picLocks noChangeAspect="1" noChangeArrowheads="1"/>
          </p:cNvPicPr>
          <p:nvPr/>
        </p:nvPicPr>
        <p:blipFill>
          <a:blip r:embed="rId2" cstate="print"/>
          <a:srcRect b="6022"/>
          <a:stretch>
            <a:fillRect/>
          </a:stretch>
        </p:blipFill>
        <p:spPr bwMode="auto">
          <a:xfrm>
            <a:off x="6172200" y="4327398"/>
            <a:ext cx="2743200" cy="2378202"/>
          </a:xfrm>
          <a:prstGeom prst="rect">
            <a:avLst/>
          </a:prstGeom>
          <a:noFill/>
        </p:spPr>
      </p:pic>
      <p:pic>
        <p:nvPicPr>
          <p:cNvPr id="27652" name="Picture 4" descr="https://encrypted-tbn2.gstatic.com/images?q=tbn:ANd9GcRwB_-JKXEjAUaA3Fv5DU5GA-f-n1J9AcCQ5asFUq2Vo53efwLmSg"/>
          <p:cNvPicPr>
            <a:picLocks noChangeAspect="1" noChangeArrowheads="1"/>
          </p:cNvPicPr>
          <p:nvPr/>
        </p:nvPicPr>
        <p:blipFill>
          <a:blip r:embed="rId3" cstate="print"/>
          <a:srcRect/>
          <a:stretch>
            <a:fillRect/>
          </a:stretch>
        </p:blipFill>
        <p:spPr bwMode="auto">
          <a:xfrm>
            <a:off x="1828800" y="4562475"/>
            <a:ext cx="2143125" cy="214312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Goal Settings Theory</a:t>
            </a:r>
            <a:endParaRPr lang="en-US" sz="3600" dirty="0"/>
          </a:p>
        </p:txBody>
      </p:sp>
      <p:pic>
        <p:nvPicPr>
          <p:cNvPr id="4" name="video 3.avi">
            <a:hlinkClick r:id="" action="ppaction://media"/>
          </p:cNvPr>
          <p:cNvPicPr>
            <a:picLocks noGrp="1" noRot="1" noChangeAspect="1"/>
          </p:cNvPicPr>
          <p:nvPr>
            <p:ph idx="1"/>
            <a:videoFile r:link="rId1"/>
          </p:nvPr>
        </p:nvPicPr>
        <p:blipFill>
          <a:blip r:embed="rId3" cstate="print"/>
          <a:stretch>
            <a:fillRect/>
          </a:stretch>
        </p:blipFill>
        <p:spPr>
          <a:xfrm>
            <a:off x="1786467" y="1981200"/>
            <a:ext cx="5960533" cy="3352800"/>
          </a:xfrm>
          <a:prstGeom prst="rect">
            <a:avLst/>
          </a:prstGeom>
        </p:spPr>
      </p:pic>
      <p:sp>
        <p:nvSpPr>
          <p:cNvPr id="5" name="Title 1"/>
          <p:cNvSpPr txBox="1">
            <a:spLocks/>
          </p:cNvSpPr>
          <p:nvPr/>
        </p:nvSpPr>
        <p:spPr>
          <a:xfrm>
            <a:off x="7543800" y="5410200"/>
            <a:ext cx="990600" cy="533400"/>
          </a:xfrm>
          <a:prstGeom prst="rect">
            <a:avLst/>
          </a:prstGeom>
        </p:spPr>
        <p:txBody>
          <a:bodyPr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smtClean="0">
                <a:ln>
                  <a:noFill/>
                </a:ln>
                <a:solidFill>
                  <a:schemeClr val="tx2">
                    <a:satMod val="130000"/>
                  </a:schemeClr>
                </a:solidFill>
                <a:effectLst>
                  <a:outerShdw blurRad="50000" dist="30000" dir="5400000" algn="tl" rotWithShape="0">
                    <a:srgbClr val="000000">
                      <a:alpha val="30000"/>
                    </a:srgbClr>
                  </a:outerShdw>
                </a:effectLst>
                <a:uLnTx/>
                <a:uFillTx/>
                <a:latin typeface="+mn-lt"/>
                <a:ea typeface="+mj-ea"/>
                <a:cs typeface="+mj-cs"/>
              </a:rPr>
              <a:t>Video 3</a:t>
            </a:r>
            <a:endParaRPr kumimoji="0" lang="en-US" sz="1400" b="1" i="0" u="none" strike="noStrike" kern="1200" cap="none" spc="0" normalizeH="0" baseline="0" noProof="0" dirty="0">
              <a:ln>
                <a:noFill/>
              </a:ln>
              <a:solidFill>
                <a:schemeClr val="tx2">
                  <a:satMod val="130000"/>
                </a:schemeClr>
              </a:solidFill>
              <a:effectLst>
                <a:outerShdw blurRad="50000" dist="30000" dir="5400000" algn="tl" rotWithShape="0">
                  <a:srgbClr val="000000">
                    <a:alpha val="30000"/>
                  </a:srgbClr>
                </a:outerShdw>
              </a:effectLst>
              <a:uLnTx/>
              <a:uFillTx/>
              <a:latin typeface="+mn-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50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Effective goal-setting principles</a:t>
            </a:r>
            <a:endParaRPr lang="en-US" sz="3600" b="1" dirty="0"/>
          </a:p>
        </p:txBody>
      </p:sp>
      <p:sp>
        <p:nvSpPr>
          <p:cNvPr id="3" name="Content Placeholder 2"/>
          <p:cNvSpPr>
            <a:spLocks noGrp="1"/>
          </p:cNvSpPr>
          <p:nvPr>
            <p:ph idx="1"/>
          </p:nvPr>
        </p:nvSpPr>
        <p:spPr/>
        <p:txBody>
          <a:bodyPr>
            <a:normAutofit/>
          </a:bodyPr>
          <a:lstStyle/>
          <a:p>
            <a:pPr algn="just" fontAlgn="base"/>
            <a:r>
              <a:rPr lang="en-US" sz="1800" b="1" dirty="0" smtClean="0">
                <a:solidFill>
                  <a:srgbClr val="C00000"/>
                </a:solidFill>
              </a:rPr>
              <a:t>Clarity: </a:t>
            </a:r>
            <a:r>
              <a:rPr lang="en-US" sz="1800" b="1" dirty="0" smtClean="0"/>
              <a:t>A clear, measurable goal is more achievable than one that is poorly defined. In other words, be specific! The most effective goals have a specific timeline for completion.</a:t>
            </a:r>
          </a:p>
          <a:p>
            <a:pPr algn="just" fontAlgn="base"/>
            <a:r>
              <a:rPr lang="en-US" sz="1800" b="1" dirty="0" smtClean="0">
                <a:solidFill>
                  <a:srgbClr val="C00000"/>
                </a:solidFill>
              </a:rPr>
              <a:t>Challenge:</a:t>
            </a:r>
            <a:r>
              <a:rPr lang="en-US" sz="1800" b="1" dirty="0" smtClean="0"/>
              <a:t> The goal must have a decent level of difficulty in order to motivate you to strive toward the goal.</a:t>
            </a:r>
          </a:p>
          <a:p>
            <a:pPr algn="just" fontAlgn="base"/>
            <a:r>
              <a:rPr lang="en-US" sz="1800" b="1" dirty="0" smtClean="0">
                <a:solidFill>
                  <a:srgbClr val="C00000"/>
                </a:solidFill>
              </a:rPr>
              <a:t>Commitment:</a:t>
            </a:r>
            <a:r>
              <a:rPr lang="en-US" sz="1800" b="1" dirty="0" smtClean="0"/>
              <a:t> Put deliberate effort into meeting this goal. Share your goal with someone else in order to increase your accountability to meet that goal.</a:t>
            </a:r>
          </a:p>
          <a:p>
            <a:pPr algn="just"/>
            <a:endParaRPr lang="en-US" sz="1800" b="1" dirty="0"/>
          </a:p>
        </p:txBody>
      </p:sp>
      <p:pic>
        <p:nvPicPr>
          <p:cNvPr id="29698" name="Picture 2" descr="http://4.bp.blogspot.com/-Y1UBRuVviG4/TxmnVVvPW2I/AAAAAAAABQA/eYFmuhT3w4k/s1600/exercise-clipart.jpg"/>
          <p:cNvPicPr>
            <a:picLocks noChangeAspect="1" noChangeArrowheads="1"/>
          </p:cNvPicPr>
          <p:nvPr/>
        </p:nvPicPr>
        <p:blipFill>
          <a:blip r:embed="rId2" cstate="print"/>
          <a:srcRect/>
          <a:stretch>
            <a:fillRect/>
          </a:stretch>
        </p:blipFill>
        <p:spPr bwMode="auto">
          <a:xfrm>
            <a:off x="5943600" y="3733800"/>
            <a:ext cx="2971800" cy="1882659"/>
          </a:xfrm>
          <a:prstGeom prst="rect">
            <a:avLst/>
          </a:prstGeom>
          <a:noFill/>
        </p:spPr>
      </p:pic>
      <p:pic>
        <p:nvPicPr>
          <p:cNvPr id="29700" name="Picture 4" descr="http://sr.photos2.fotosearch.com/bthumb/CSP/CSP739/k7398292.jpg"/>
          <p:cNvPicPr>
            <a:picLocks noChangeAspect="1" noChangeArrowheads="1"/>
          </p:cNvPicPr>
          <p:nvPr/>
        </p:nvPicPr>
        <p:blipFill>
          <a:blip r:embed="rId3" cstate="print"/>
          <a:srcRect/>
          <a:stretch>
            <a:fillRect/>
          </a:stretch>
        </p:blipFill>
        <p:spPr bwMode="auto">
          <a:xfrm>
            <a:off x="3886200" y="4495800"/>
            <a:ext cx="2000250" cy="2000251"/>
          </a:xfrm>
          <a:prstGeom prst="rect">
            <a:avLst/>
          </a:prstGeom>
          <a:noFill/>
        </p:spPr>
      </p:pic>
      <p:pic>
        <p:nvPicPr>
          <p:cNvPr id="29702" name="Picture 6" descr="http://workitmom.com/bloggers/corneredoffice/files/2009/02/contract-hand-shake-clipart.gif"/>
          <p:cNvPicPr>
            <a:picLocks noChangeAspect="1" noChangeArrowheads="1"/>
          </p:cNvPicPr>
          <p:nvPr/>
        </p:nvPicPr>
        <p:blipFill>
          <a:blip r:embed="rId4" cstate="print"/>
          <a:srcRect/>
          <a:stretch>
            <a:fillRect/>
          </a:stretch>
        </p:blipFill>
        <p:spPr bwMode="auto">
          <a:xfrm>
            <a:off x="1371600" y="3962400"/>
            <a:ext cx="2438400" cy="243195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Effective goal-setting principles Conti…</a:t>
            </a:r>
            <a:endParaRPr lang="en-US" sz="3600" b="1" dirty="0"/>
          </a:p>
        </p:txBody>
      </p:sp>
      <p:sp>
        <p:nvSpPr>
          <p:cNvPr id="3" name="Content Placeholder 2"/>
          <p:cNvSpPr>
            <a:spLocks noGrp="1"/>
          </p:cNvSpPr>
          <p:nvPr>
            <p:ph idx="1"/>
          </p:nvPr>
        </p:nvSpPr>
        <p:spPr/>
        <p:txBody>
          <a:bodyPr>
            <a:normAutofit/>
          </a:bodyPr>
          <a:lstStyle/>
          <a:p>
            <a:pPr algn="just" fontAlgn="base"/>
            <a:r>
              <a:rPr lang="en-US" sz="1800" b="1" dirty="0" smtClean="0">
                <a:solidFill>
                  <a:srgbClr val="C00000"/>
                </a:solidFill>
              </a:rPr>
              <a:t>Feedback: </a:t>
            </a:r>
            <a:r>
              <a:rPr lang="en-US" sz="1800" b="1" dirty="0" smtClean="0"/>
              <a:t>Set up a method to receive information on your progress toward a goal. If losing 30 pounds in four months turns out to be too hard, it is better to adjust the difficulty of your goal mid-way through the timeline than to give up entirely.</a:t>
            </a:r>
          </a:p>
          <a:p>
            <a:pPr algn="just" fontAlgn="base"/>
            <a:r>
              <a:rPr lang="en-US" sz="1800" b="1" dirty="0" smtClean="0">
                <a:solidFill>
                  <a:srgbClr val="C00000"/>
                </a:solidFill>
              </a:rPr>
              <a:t>Task complexity:</a:t>
            </a:r>
            <a:r>
              <a:rPr lang="en-US" sz="1800" b="1" dirty="0" smtClean="0"/>
              <a:t> If a goal is especially complex, make sure you give yourself enough time to overcome the learning curve involved in completing the task. In other words, if a goal is really tough, make sure you give yourself some padding to give you the best chance at succeeding.</a:t>
            </a:r>
          </a:p>
          <a:p>
            <a:pPr algn="just"/>
            <a:endParaRPr lang="en-US" sz="1800" b="1" dirty="0"/>
          </a:p>
        </p:txBody>
      </p:sp>
      <p:pic>
        <p:nvPicPr>
          <p:cNvPr id="1026" name="Picture 2" descr="http://www.dreamstime.com/feedback-form-thumb15642346.jpg"/>
          <p:cNvPicPr>
            <a:picLocks noChangeAspect="1" noChangeArrowheads="1"/>
          </p:cNvPicPr>
          <p:nvPr/>
        </p:nvPicPr>
        <p:blipFill>
          <a:blip r:embed="rId2" cstate="print"/>
          <a:srcRect/>
          <a:stretch>
            <a:fillRect/>
          </a:stretch>
        </p:blipFill>
        <p:spPr bwMode="auto">
          <a:xfrm>
            <a:off x="5867400" y="4267200"/>
            <a:ext cx="2971800" cy="2251139"/>
          </a:xfrm>
          <a:prstGeom prst="rect">
            <a:avLst/>
          </a:prstGeom>
          <a:noFill/>
        </p:spPr>
      </p:pic>
      <p:pic>
        <p:nvPicPr>
          <p:cNvPr id="1028" name="Picture 4" descr="http://t2.gstatic.com/images?q=tbn:ANd9GcRf9G3usECCQlzV-mu1ImSYEZzG-_JzB6IgBWpHzzu-vgn1ka5C"/>
          <p:cNvPicPr>
            <a:picLocks noChangeAspect="1" noChangeArrowheads="1"/>
          </p:cNvPicPr>
          <p:nvPr/>
        </p:nvPicPr>
        <p:blipFill>
          <a:blip r:embed="rId3" cstate="print"/>
          <a:srcRect/>
          <a:stretch>
            <a:fillRect/>
          </a:stretch>
        </p:blipFill>
        <p:spPr bwMode="auto">
          <a:xfrm>
            <a:off x="2667000" y="4343400"/>
            <a:ext cx="2819400" cy="202145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S.M.A.R.T.  Method</a:t>
            </a:r>
            <a:endParaRPr lang="en-US" sz="3600" b="1" dirty="0"/>
          </a:p>
        </p:txBody>
      </p:sp>
      <p:sp>
        <p:nvSpPr>
          <p:cNvPr id="3" name="Content Placeholder 2"/>
          <p:cNvSpPr>
            <a:spLocks noGrp="1"/>
          </p:cNvSpPr>
          <p:nvPr>
            <p:ph idx="1"/>
          </p:nvPr>
        </p:nvSpPr>
        <p:spPr/>
        <p:txBody>
          <a:bodyPr>
            <a:normAutofit/>
          </a:bodyPr>
          <a:lstStyle/>
          <a:p>
            <a:pPr>
              <a:buNone/>
            </a:pPr>
            <a:r>
              <a:rPr lang="en-US" sz="1800" b="1" dirty="0" smtClean="0"/>
              <a:t>	The S.M.A.R.T. method assumes that if you set a goal that is:</a:t>
            </a:r>
          </a:p>
          <a:p>
            <a:r>
              <a:rPr lang="en-US" sz="1800" b="1" dirty="0" smtClean="0">
                <a:solidFill>
                  <a:srgbClr val="C00000"/>
                </a:solidFill>
              </a:rPr>
              <a:t>S</a:t>
            </a:r>
            <a:r>
              <a:rPr lang="en-US" sz="1800" b="1" dirty="0" smtClean="0"/>
              <a:t>pecific</a:t>
            </a:r>
          </a:p>
          <a:p>
            <a:r>
              <a:rPr lang="en-US" sz="1800" b="1" dirty="0" smtClean="0">
                <a:solidFill>
                  <a:srgbClr val="C00000"/>
                </a:solidFill>
              </a:rPr>
              <a:t>M</a:t>
            </a:r>
            <a:r>
              <a:rPr lang="en-US" sz="1800" b="1" dirty="0" smtClean="0"/>
              <a:t>easurable</a:t>
            </a:r>
          </a:p>
          <a:p>
            <a:r>
              <a:rPr lang="en-US" sz="1800" b="1" dirty="0" smtClean="0">
                <a:solidFill>
                  <a:srgbClr val="C00000"/>
                </a:solidFill>
              </a:rPr>
              <a:t>A</a:t>
            </a:r>
            <a:r>
              <a:rPr lang="en-US" sz="1800" b="1" dirty="0" smtClean="0"/>
              <a:t>ttainable</a:t>
            </a:r>
          </a:p>
          <a:p>
            <a:r>
              <a:rPr lang="en-US" sz="1800" b="1" dirty="0" smtClean="0">
                <a:solidFill>
                  <a:srgbClr val="C00000"/>
                </a:solidFill>
              </a:rPr>
              <a:t>R</a:t>
            </a:r>
            <a:r>
              <a:rPr lang="en-US" sz="1800" b="1" dirty="0" smtClean="0"/>
              <a:t>elevant</a:t>
            </a:r>
          </a:p>
          <a:p>
            <a:r>
              <a:rPr lang="en-US" sz="1800" b="1" dirty="0" smtClean="0">
                <a:solidFill>
                  <a:srgbClr val="C00000"/>
                </a:solidFill>
              </a:rPr>
              <a:t>T</a:t>
            </a:r>
            <a:r>
              <a:rPr lang="en-US" sz="1800" b="1" dirty="0" smtClean="0"/>
              <a:t>ime bound</a:t>
            </a:r>
          </a:p>
          <a:p>
            <a:endParaRPr lang="en-US" sz="1800" b="1" dirty="0"/>
          </a:p>
        </p:txBody>
      </p:sp>
      <p:pic>
        <p:nvPicPr>
          <p:cNvPr id="30722" name="Picture 2" descr="http://www.hometuitionagency.com.sg/img/blog-image/goal-setting-smart.png"/>
          <p:cNvPicPr>
            <a:picLocks noChangeAspect="1" noChangeArrowheads="1"/>
          </p:cNvPicPr>
          <p:nvPr/>
        </p:nvPicPr>
        <p:blipFill>
          <a:blip r:embed="rId2" cstate="print"/>
          <a:srcRect/>
          <a:stretch>
            <a:fillRect/>
          </a:stretch>
        </p:blipFill>
        <p:spPr bwMode="auto">
          <a:xfrm>
            <a:off x="3733800" y="1981200"/>
            <a:ext cx="5146813" cy="39624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Equity theory</a:t>
            </a:r>
            <a:endParaRPr lang="en-US" sz="3600" b="1" dirty="0"/>
          </a:p>
        </p:txBody>
      </p:sp>
      <p:sp>
        <p:nvSpPr>
          <p:cNvPr id="3" name="Content Placeholder 2"/>
          <p:cNvSpPr>
            <a:spLocks noGrp="1"/>
          </p:cNvSpPr>
          <p:nvPr>
            <p:ph idx="1"/>
          </p:nvPr>
        </p:nvSpPr>
        <p:spPr/>
        <p:txBody>
          <a:bodyPr>
            <a:normAutofit/>
          </a:bodyPr>
          <a:lstStyle/>
          <a:p>
            <a:pPr algn="just"/>
            <a:r>
              <a:rPr lang="en-US" sz="1800" b="1" dirty="0" smtClean="0">
                <a:solidFill>
                  <a:srgbClr val="C00000"/>
                </a:solidFill>
              </a:rPr>
              <a:t>Equity theory</a:t>
            </a:r>
            <a:r>
              <a:rPr lang="en-US" sz="1800" b="1" dirty="0" smtClean="0"/>
              <a:t> is a theory that attempts to explain relational satisfaction in terms of perceptions of fair/unfair distributions of resources within interpersonal relationships.</a:t>
            </a:r>
          </a:p>
          <a:p>
            <a:pPr algn="just"/>
            <a:endParaRPr lang="en-US" sz="1800" b="1" dirty="0" smtClean="0"/>
          </a:p>
          <a:p>
            <a:pPr algn="just"/>
            <a:r>
              <a:rPr lang="en-US" sz="1800" b="1" dirty="0" smtClean="0">
                <a:solidFill>
                  <a:srgbClr val="C00000"/>
                </a:solidFill>
              </a:rPr>
              <a:t>The core of the equity theory is the principle of balance or equity</a:t>
            </a:r>
            <a:r>
              <a:rPr lang="en-US" sz="1800" b="1" dirty="0" smtClean="0"/>
              <a:t>. As per this motivation theory, an individual’s motivation level is correlated to his perception of equity, fairness and justice practiced by the management. Higher is individual’s perception of fairness, greater is the motivation level and vice versa. </a:t>
            </a:r>
            <a:endParaRPr lang="en-US" sz="1800" b="1" dirty="0"/>
          </a:p>
        </p:txBody>
      </p:sp>
      <p:pic>
        <p:nvPicPr>
          <p:cNvPr id="31746" name="Picture 2" descr="http://img.docstoccdn.com/thumb/orig/3471374.png"/>
          <p:cNvPicPr>
            <a:picLocks noChangeAspect="1" noChangeArrowheads="1"/>
          </p:cNvPicPr>
          <p:nvPr/>
        </p:nvPicPr>
        <p:blipFill>
          <a:blip r:embed="rId2" cstate="print"/>
          <a:srcRect t="5185"/>
          <a:stretch>
            <a:fillRect/>
          </a:stretch>
        </p:blipFill>
        <p:spPr bwMode="auto">
          <a:xfrm>
            <a:off x="3048000" y="4267200"/>
            <a:ext cx="3429000" cy="24384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Equity theory Conti…</a:t>
            </a:r>
            <a:endParaRPr lang="en-US" sz="3600" dirty="0"/>
          </a:p>
        </p:txBody>
      </p:sp>
      <p:sp>
        <p:nvSpPr>
          <p:cNvPr id="3" name="Content Placeholder 2"/>
          <p:cNvSpPr>
            <a:spLocks noGrp="1"/>
          </p:cNvSpPr>
          <p:nvPr>
            <p:ph idx="1"/>
          </p:nvPr>
        </p:nvSpPr>
        <p:spPr>
          <a:xfrm>
            <a:off x="1341120" y="1447800"/>
            <a:ext cx="7498080" cy="4800600"/>
          </a:xfrm>
        </p:spPr>
        <p:txBody>
          <a:bodyPr>
            <a:normAutofit/>
          </a:bodyPr>
          <a:lstStyle/>
          <a:p>
            <a:pPr algn="just"/>
            <a:r>
              <a:rPr lang="en-US" sz="1800" b="1" dirty="0" smtClean="0"/>
              <a:t>People are happiest in relationships where the give and take are about equal. If one person is getting too little from the relationship, then not only are they going to be unhappy with this—the person getting the lion’s share will also be feeling rather guilty about this imbalance. This is reinforced by strong social norms about fairness.</a:t>
            </a:r>
          </a:p>
          <a:p>
            <a:pPr algn="just"/>
            <a:r>
              <a:rPr lang="en-US" sz="1800" b="1" dirty="0" smtClean="0"/>
              <a:t>In short-term relationships we tend to trade in things, such as loaning small sums or buying beers. In longer-term relationships the trade is more emotional.</a:t>
            </a:r>
          </a:p>
          <a:p>
            <a:pPr algn="just"/>
            <a:r>
              <a:rPr lang="en-US" sz="1800" b="1" dirty="0" smtClean="0"/>
              <a:t>Overall, though, it is still better to be getting more than less—although you could feel better about the </a:t>
            </a:r>
            <a:r>
              <a:rPr lang="en-US" sz="1800" b="1" i="1" dirty="0" smtClean="0"/>
              <a:t>relationship</a:t>
            </a:r>
            <a:r>
              <a:rPr lang="en-US" sz="1800" b="1" dirty="0" smtClean="0"/>
              <a:t>, the benefits you get from it can buy you compensatory happiness elsewhere.</a:t>
            </a:r>
          </a:p>
          <a:p>
            <a:pPr algn="just"/>
            <a:r>
              <a:rPr lang="en-US" sz="1800" b="1" dirty="0" smtClean="0"/>
              <a:t>Equity Theory is also called </a:t>
            </a:r>
            <a:r>
              <a:rPr lang="en-US" sz="1800" b="1" i="1" dirty="0" smtClean="0">
                <a:solidFill>
                  <a:srgbClr val="C00000"/>
                </a:solidFill>
              </a:rPr>
              <a:t>Inequity Theory </a:t>
            </a:r>
            <a:r>
              <a:rPr lang="en-US" sz="1800" b="1" dirty="0" smtClean="0"/>
              <a:t>as it is the unequal difference that is often the area of interest.</a:t>
            </a:r>
          </a:p>
          <a:p>
            <a:pPr algn="just"/>
            <a:endParaRPr lang="en-US" sz="1800"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371600"/>
            <a:ext cx="7162800" cy="1143000"/>
          </a:xfrm>
        </p:spPr>
        <p:txBody>
          <a:bodyPr>
            <a:noAutofit/>
          </a:bodyPr>
          <a:lstStyle/>
          <a:p>
            <a:r>
              <a:rPr lang="en-US" sz="3600" b="1" dirty="0" smtClean="0"/>
              <a:t>Industries and Organizations</a:t>
            </a:r>
            <a:endParaRPr lang="en-US" sz="3600" dirty="0"/>
          </a:p>
        </p:txBody>
      </p:sp>
      <p:pic>
        <p:nvPicPr>
          <p:cNvPr id="2050" name="Picture 2" descr="http://school.discoveryeducation.com/clipart/images/presentation-boy.gif"/>
          <p:cNvPicPr>
            <a:picLocks noChangeAspect="1" noChangeArrowheads="1"/>
          </p:cNvPicPr>
          <p:nvPr/>
        </p:nvPicPr>
        <p:blipFill>
          <a:blip r:embed="rId2" cstate="print"/>
          <a:srcRect/>
          <a:stretch>
            <a:fillRect/>
          </a:stretch>
        </p:blipFill>
        <p:spPr bwMode="auto">
          <a:xfrm>
            <a:off x="2895600" y="2667000"/>
            <a:ext cx="3429000" cy="3048001"/>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s://www.ncchomelearning.co.uk/secure/images/products/305.jpg"/>
          <p:cNvPicPr>
            <a:picLocks noChangeAspect="1" noChangeArrowheads="1"/>
          </p:cNvPicPr>
          <p:nvPr/>
        </p:nvPicPr>
        <p:blipFill>
          <a:blip r:embed="rId2" cstate="print"/>
          <a:srcRect/>
          <a:stretch>
            <a:fillRect/>
          </a:stretch>
        </p:blipFill>
        <p:spPr bwMode="auto">
          <a:xfrm>
            <a:off x="0" y="4495800"/>
            <a:ext cx="1676400" cy="2179321"/>
          </a:xfrm>
          <a:prstGeom prst="rect">
            <a:avLst/>
          </a:prstGeom>
          <a:noFill/>
        </p:spPr>
      </p:pic>
      <p:sp>
        <p:nvSpPr>
          <p:cNvPr id="2" name="Title 1"/>
          <p:cNvSpPr>
            <a:spLocks noGrp="1"/>
          </p:cNvSpPr>
          <p:nvPr>
            <p:ph type="title"/>
          </p:nvPr>
        </p:nvSpPr>
        <p:spPr/>
        <p:txBody>
          <a:bodyPr>
            <a:normAutofit/>
          </a:bodyPr>
          <a:lstStyle/>
          <a:p>
            <a:r>
              <a:rPr lang="en-US" sz="3600" b="1" dirty="0" smtClean="0"/>
              <a:t>Psychology of Workplace</a:t>
            </a:r>
            <a:endParaRPr lang="en-US" sz="3600" b="1" dirty="0"/>
          </a:p>
        </p:txBody>
      </p:sp>
      <p:sp>
        <p:nvSpPr>
          <p:cNvPr id="3" name="Content Placeholder 2"/>
          <p:cNvSpPr>
            <a:spLocks noGrp="1"/>
          </p:cNvSpPr>
          <p:nvPr>
            <p:ph idx="1"/>
          </p:nvPr>
        </p:nvSpPr>
        <p:spPr>
          <a:xfrm>
            <a:off x="1341120" y="1295400"/>
            <a:ext cx="7498080" cy="4800600"/>
          </a:xfrm>
        </p:spPr>
        <p:txBody>
          <a:bodyPr>
            <a:normAutofit/>
          </a:bodyPr>
          <a:lstStyle/>
          <a:p>
            <a:pPr algn="just"/>
            <a:r>
              <a:rPr lang="en-US" sz="1800" b="1" dirty="0" smtClean="0"/>
              <a:t>Positive psychology in the workplace is about shifting attention away from negative aspects such as work violence, stress, burnout, and job insecurity. </a:t>
            </a:r>
          </a:p>
          <a:p>
            <a:pPr algn="just"/>
            <a:r>
              <a:rPr lang="en-US" sz="1800" b="1" dirty="0" smtClean="0"/>
              <a:t>Positive psychology can help create a working environment goal of promoting positive affect in its employees.</a:t>
            </a:r>
          </a:p>
          <a:p>
            <a:pPr algn="just"/>
            <a:r>
              <a:rPr lang="en-US" sz="1800" b="1" dirty="0" smtClean="0"/>
              <a:t>Employers who understand the link between employee well-being and organizational performance strived to maintain a work environment characterized by openness, fairness, trust, and respect, even when difficult actions were required. </a:t>
            </a:r>
          </a:p>
          <a:p>
            <a:pPr algn="just"/>
            <a:r>
              <a:rPr lang="en-US" sz="1800" b="1" dirty="0" smtClean="0"/>
              <a:t>These employers are positioned for success in the economic recovery and will have a distinct competitive advantage in their ability to attract and retain the very best employees.</a:t>
            </a:r>
            <a:endParaRPr lang="en-US" sz="1800" b="1" dirty="0"/>
          </a:p>
        </p:txBody>
      </p:sp>
      <p:pic>
        <p:nvPicPr>
          <p:cNvPr id="38916" name="Picture 4" descr="http://skeptikai.com/wp-content/uploads/2012/12/Boring-meeting.jpg"/>
          <p:cNvPicPr>
            <a:picLocks noChangeAspect="1" noChangeArrowheads="1"/>
          </p:cNvPicPr>
          <p:nvPr/>
        </p:nvPicPr>
        <p:blipFill>
          <a:blip r:embed="rId3" cstate="print"/>
          <a:srcRect/>
          <a:stretch>
            <a:fillRect/>
          </a:stretch>
        </p:blipFill>
        <p:spPr bwMode="auto">
          <a:xfrm>
            <a:off x="6248400" y="4953000"/>
            <a:ext cx="2514600" cy="16764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Psychology of Workplace Conti…</a:t>
            </a:r>
            <a:endParaRPr lang="en-US" sz="3200" dirty="0"/>
          </a:p>
        </p:txBody>
      </p:sp>
      <p:sp>
        <p:nvSpPr>
          <p:cNvPr id="3" name="Content Placeholder 2"/>
          <p:cNvSpPr>
            <a:spLocks noGrp="1"/>
          </p:cNvSpPr>
          <p:nvPr>
            <p:ph idx="1"/>
          </p:nvPr>
        </p:nvSpPr>
        <p:spPr/>
        <p:txBody>
          <a:bodyPr>
            <a:normAutofit/>
          </a:bodyPr>
          <a:lstStyle/>
          <a:p>
            <a:pPr algn="just"/>
            <a:r>
              <a:rPr lang="en-US" sz="2400" b="1" dirty="0" smtClean="0">
                <a:solidFill>
                  <a:srgbClr val="C00000"/>
                </a:solidFill>
              </a:rPr>
              <a:t>Employee Involvement</a:t>
            </a:r>
          </a:p>
          <a:p>
            <a:pPr algn="just">
              <a:buNone/>
            </a:pPr>
            <a:r>
              <a:rPr lang="en-US" sz="1800" b="1" dirty="0" smtClean="0"/>
              <a:t> </a:t>
            </a:r>
            <a:br>
              <a:rPr lang="en-US" sz="1800" b="1" dirty="0" smtClean="0"/>
            </a:br>
            <a:r>
              <a:rPr lang="en-US" sz="1800" b="1" dirty="0" smtClean="0"/>
              <a:t>Efforts to increase employee involvement empower workers, involve them in decision-making and give them increased job autonomy. Employee involvement programs can increase job satisfaction, employee morale, and commitment to the organization as well as increase productivity, reduce turnover and absenteeism and enhance the quality of products and services.</a:t>
            </a:r>
            <a:endParaRPr lang="en-US" sz="1800" b="1" dirty="0"/>
          </a:p>
        </p:txBody>
      </p:sp>
      <p:pic>
        <p:nvPicPr>
          <p:cNvPr id="37890" name="Picture 2" descr="http://s4.hubimg.com/u/185787_f520.jpg"/>
          <p:cNvPicPr>
            <a:picLocks noChangeAspect="1" noChangeArrowheads="1"/>
          </p:cNvPicPr>
          <p:nvPr/>
        </p:nvPicPr>
        <p:blipFill>
          <a:blip r:embed="rId2" cstate="print"/>
          <a:srcRect/>
          <a:stretch>
            <a:fillRect/>
          </a:stretch>
        </p:blipFill>
        <p:spPr bwMode="auto">
          <a:xfrm>
            <a:off x="3124200" y="4038600"/>
            <a:ext cx="3810000" cy="254244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Psychology of Workplace Conti…</a:t>
            </a:r>
            <a:endParaRPr lang="en-US" sz="3200" dirty="0"/>
          </a:p>
        </p:txBody>
      </p:sp>
      <p:sp>
        <p:nvSpPr>
          <p:cNvPr id="3" name="Content Placeholder 2"/>
          <p:cNvSpPr>
            <a:spLocks noGrp="1"/>
          </p:cNvSpPr>
          <p:nvPr>
            <p:ph idx="1"/>
          </p:nvPr>
        </p:nvSpPr>
        <p:spPr/>
        <p:txBody>
          <a:bodyPr>
            <a:normAutofit/>
          </a:bodyPr>
          <a:lstStyle/>
          <a:p>
            <a:pPr algn="just"/>
            <a:r>
              <a:rPr lang="en-US" sz="2400" b="1" dirty="0" smtClean="0">
                <a:solidFill>
                  <a:srgbClr val="C00000"/>
                </a:solidFill>
              </a:rPr>
              <a:t>Work-Life Balance</a:t>
            </a:r>
          </a:p>
          <a:p>
            <a:pPr algn="just">
              <a:buNone/>
            </a:pPr>
            <a:r>
              <a:rPr lang="en-US" sz="1800" b="1" dirty="0" smtClean="0"/>
              <a:t> </a:t>
            </a:r>
            <a:br>
              <a:rPr lang="en-US" sz="1800" b="1" dirty="0" smtClean="0"/>
            </a:br>
            <a:r>
              <a:rPr lang="en-US" sz="1800" b="1" dirty="0" smtClean="0"/>
              <a:t>Programs and policies that facilitate work-life balance generally fall into two categories: flexible work arrangements and resources to help employees manage their non-work demands.  Conflict between work and other life responsibilities can diminish the quality of both work and home life for employees, which in turn can affect organizational outcomes such as productivity, absenteeism and turnover.  Efforts to help employees improve work-life balance can improve morale, increase job satisfaction and strengthen employees’ commitment to the organization.</a:t>
            </a:r>
            <a:endParaRPr lang="en-US" sz="1800" b="1" dirty="0"/>
          </a:p>
        </p:txBody>
      </p:sp>
      <p:pic>
        <p:nvPicPr>
          <p:cNvPr id="36866" name="Picture 2" descr="http://www.dbsbusinesscenterblog.com/wp-content/uploads/2013/01/Work-School-Life-Balance.jpg"/>
          <p:cNvPicPr>
            <a:picLocks noChangeAspect="1" noChangeArrowheads="1"/>
          </p:cNvPicPr>
          <p:nvPr/>
        </p:nvPicPr>
        <p:blipFill>
          <a:blip r:embed="rId2" cstate="print"/>
          <a:srcRect/>
          <a:stretch>
            <a:fillRect/>
          </a:stretch>
        </p:blipFill>
        <p:spPr bwMode="auto">
          <a:xfrm>
            <a:off x="5946649" y="4876800"/>
            <a:ext cx="2663951" cy="17526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Psychology of Workplace Conti…</a:t>
            </a:r>
            <a:endParaRPr lang="en-US" sz="3200" b="1" dirty="0"/>
          </a:p>
        </p:txBody>
      </p:sp>
      <p:sp>
        <p:nvSpPr>
          <p:cNvPr id="3" name="Content Placeholder 2"/>
          <p:cNvSpPr>
            <a:spLocks noGrp="1"/>
          </p:cNvSpPr>
          <p:nvPr>
            <p:ph idx="1"/>
          </p:nvPr>
        </p:nvSpPr>
        <p:spPr/>
        <p:txBody>
          <a:bodyPr>
            <a:normAutofit/>
          </a:bodyPr>
          <a:lstStyle/>
          <a:p>
            <a:pPr algn="just"/>
            <a:r>
              <a:rPr lang="en-US" sz="2400" b="1" dirty="0" smtClean="0">
                <a:solidFill>
                  <a:srgbClr val="C00000"/>
                </a:solidFill>
              </a:rPr>
              <a:t>Employee Recognition</a:t>
            </a:r>
          </a:p>
          <a:p>
            <a:pPr algn="just">
              <a:buNone/>
            </a:pPr>
            <a:r>
              <a:rPr lang="en-US" sz="1800" b="1" dirty="0" smtClean="0"/>
              <a:t> </a:t>
            </a:r>
            <a:br>
              <a:rPr lang="en-US" sz="1800" b="1" dirty="0" smtClean="0"/>
            </a:br>
            <a:r>
              <a:rPr lang="en-US" sz="1800" b="1" dirty="0" smtClean="0"/>
              <a:t>Employee recognition efforts reward employees both individually and collectively for their contributions to the organization.  Recognition can take various forms: formal and informal, monetary and non-monetary.  By acknowledging employee efforts and making them feel valued and appreciated, organizations can increase employee satisfaction, morale and self-esteem.  Additionally, the organization itself may benefit from greater employee engagement and productivity, lower turnover and the ability to attract and retain top-quality employees.</a:t>
            </a:r>
            <a:endParaRPr lang="en-US" sz="1800" b="1" dirty="0"/>
          </a:p>
        </p:txBody>
      </p:sp>
      <p:pic>
        <p:nvPicPr>
          <p:cNvPr id="35842" name="Picture 2" descr="http://www.vnahanover.org/images/employee-recognition-header.jpg"/>
          <p:cNvPicPr>
            <a:picLocks noChangeAspect="1" noChangeArrowheads="1"/>
          </p:cNvPicPr>
          <p:nvPr/>
        </p:nvPicPr>
        <p:blipFill>
          <a:blip r:embed="rId2" cstate="print"/>
          <a:srcRect/>
          <a:stretch>
            <a:fillRect/>
          </a:stretch>
        </p:blipFill>
        <p:spPr bwMode="auto">
          <a:xfrm>
            <a:off x="2514600" y="4953000"/>
            <a:ext cx="5257800" cy="1666875"/>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Psychology of Workplace Conti…</a:t>
            </a:r>
            <a:endParaRPr lang="en-US" sz="3600" b="1" dirty="0"/>
          </a:p>
        </p:txBody>
      </p:sp>
      <p:sp>
        <p:nvSpPr>
          <p:cNvPr id="3" name="Content Placeholder 2"/>
          <p:cNvSpPr>
            <a:spLocks noGrp="1"/>
          </p:cNvSpPr>
          <p:nvPr>
            <p:ph idx="1"/>
          </p:nvPr>
        </p:nvSpPr>
        <p:spPr/>
        <p:txBody>
          <a:bodyPr>
            <a:normAutofit/>
          </a:bodyPr>
          <a:lstStyle/>
          <a:p>
            <a:r>
              <a:rPr lang="en-US" sz="2400" b="1" dirty="0" smtClean="0">
                <a:solidFill>
                  <a:srgbClr val="C00000"/>
                </a:solidFill>
              </a:rPr>
              <a:t>Human resources</a:t>
            </a:r>
          </a:p>
          <a:p>
            <a:pPr algn="just">
              <a:buNone/>
            </a:pPr>
            <a:r>
              <a:rPr lang="en-US" sz="1900" b="1" dirty="0" smtClean="0"/>
              <a:t>	Human resources is the set of individuals who make up the workforce of an organization, business sector or an economy. "Human capital" is sometimes used synonymously with human resources, although human capital typically refers to a more narrow view; i.e., the knowledge the individuals embody and can contribute to an organization.</a:t>
            </a:r>
            <a:endParaRPr lang="en-US" sz="1900" b="1" dirty="0"/>
          </a:p>
        </p:txBody>
      </p:sp>
      <p:pic>
        <p:nvPicPr>
          <p:cNvPr id="1026" name="Picture 2" descr="http://www.wyandanch.k12.ny.us/images/mainstory/mainstory_human_resources.jpg"/>
          <p:cNvPicPr>
            <a:picLocks noChangeAspect="1" noChangeArrowheads="1"/>
          </p:cNvPicPr>
          <p:nvPr/>
        </p:nvPicPr>
        <p:blipFill>
          <a:blip r:embed="rId2" cstate="print"/>
          <a:srcRect/>
          <a:stretch>
            <a:fillRect/>
          </a:stretch>
        </p:blipFill>
        <p:spPr bwMode="auto">
          <a:xfrm>
            <a:off x="2514600" y="4114800"/>
            <a:ext cx="4724400" cy="2440941"/>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Prison Psychology</a:t>
            </a:r>
            <a:endParaRPr lang="en-US" sz="3600" dirty="0"/>
          </a:p>
        </p:txBody>
      </p:sp>
      <p:sp>
        <p:nvSpPr>
          <p:cNvPr id="3" name="Content Placeholder 2"/>
          <p:cNvSpPr>
            <a:spLocks noGrp="1"/>
          </p:cNvSpPr>
          <p:nvPr>
            <p:ph idx="1"/>
          </p:nvPr>
        </p:nvSpPr>
        <p:spPr>
          <a:xfrm>
            <a:off x="1341120" y="1447800"/>
            <a:ext cx="7498080" cy="4800600"/>
          </a:xfrm>
        </p:spPr>
        <p:txBody>
          <a:bodyPr>
            <a:normAutofit/>
          </a:bodyPr>
          <a:lstStyle/>
          <a:p>
            <a:pPr algn="just"/>
            <a:r>
              <a:rPr lang="en-US" sz="1800" b="1" dirty="0" smtClean="0"/>
              <a:t>Prison psychology relates to the application of psychology within a correctional setting. </a:t>
            </a:r>
          </a:p>
          <a:p>
            <a:pPr algn="just"/>
            <a:r>
              <a:rPr lang="en-US" sz="1800" b="1" dirty="0" smtClean="0"/>
              <a:t>Writing in his article "Ethical Concerns Within the Practice of Correctional Psychology", Michael </a:t>
            </a:r>
            <a:r>
              <a:rPr lang="en-US" sz="1800" b="1" dirty="0" err="1" smtClean="0"/>
              <a:t>Decaire</a:t>
            </a:r>
            <a:r>
              <a:rPr lang="en-US" sz="1800" b="1" dirty="0" smtClean="0"/>
              <a:t> notes that</a:t>
            </a:r>
          </a:p>
          <a:p>
            <a:pPr algn="ctr">
              <a:buNone/>
            </a:pPr>
            <a:r>
              <a:rPr lang="en-US" sz="1800" b="1" dirty="0" smtClean="0"/>
              <a:t> </a:t>
            </a:r>
            <a:r>
              <a:rPr lang="en-US" sz="1800" b="1" i="1" dirty="0" smtClean="0"/>
              <a:t>"The correctional psychologist’s primary mission is to assist in offender rehabilitation and reintegration. The psychologist enhances staff and inmate safety by promoting a healthy institutional environment."</a:t>
            </a:r>
            <a:endParaRPr lang="en-US" sz="1800" b="1" i="1" dirty="0"/>
          </a:p>
        </p:txBody>
      </p:sp>
      <p:pic>
        <p:nvPicPr>
          <p:cNvPr id="32770" name="Picture 2" descr="http://www.psychologytoday.com/files/u15/Prison.jpg"/>
          <p:cNvPicPr>
            <a:picLocks noChangeAspect="1" noChangeArrowheads="1"/>
          </p:cNvPicPr>
          <p:nvPr/>
        </p:nvPicPr>
        <p:blipFill>
          <a:blip r:embed="rId2" cstate="print"/>
          <a:srcRect/>
          <a:stretch>
            <a:fillRect/>
          </a:stretch>
        </p:blipFill>
        <p:spPr bwMode="auto">
          <a:xfrm>
            <a:off x="3124200" y="3962400"/>
            <a:ext cx="3810000" cy="2537847"/>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Psychology in Schools</a:t>
            </a:r>
            <a:endParaRPr lang="en-US" sz="3600" b="1" dirty="0"/>
          </a:p>
        </p:txBody>
      </p:sp>
      <p:sp>
        <p:nvSpPr>
          <p:cNvPr id="3" name="Content Placeholder 2"/>
          <p:cNvSpPr>
            <a:spLocks noGrp="1"/>
          </p:cNvSpPr>
          <p:nvPr>
            <p:ph idx="1"/>
          </p:nvPr>
        </p:nvSpPr>
        <p:spPr>
          <a:xfrm>
            <a:off x="990600" y="1447800"/>
            <a:ext cx="7498080" cy="4800600"/>
          </a:xfrm>
        </p:spPr>
        <p:txBody>
          <a:bodyPr>
            <a:normAutofit/>
          </a:bodyPr>
          <a:lstStyle/>
          <a:p>
            <a:pPr algn="just">
              <a:buNone/>
            </a:pPr>
            <a:r>
              <a:rPr lang="en-US" sz="1800" b="1" dirty="0" smtClean="0"/>
              <a:t>	Treatment of children's and adolescents' behavioral and learning problems, to teachers, politicians and other responsible persons in the institutionalized education systems with pedagogic, didactic or systemic-organizational problems, sometimes also integrating parents of school children to find common solutions.</a:t>
            </a:r>
            <a:endParaRPr lang="en-US" sz="1800" b="1" dirty="0"/>
          </a:p>
        </p:txBody>
      </p:sp>
      <p:pic>
        <p:nvPicPr>
          <p:cNvPr id="39938" name="Picture 2" descr="http://static.guim.co.uk/sys-images/Guardian/Pix/cartoons/2010/10/30/1288449658590/Secondary-school-classroo-005.jpg"/>
          <p:cNvPicPr>
            <a:picLocks noChangeAspect="1" noChangeArrowheads="1"/>
          </p:cNvPicPr>
          <p:nvPr/>
        </p:nvPicPr>
        <p:blipFill>
          <a:blip r:embed="rId2" cstate="print"/>
          <a:srcRect/>
          <a:stretch>
            <a:fillRect/>
          </a:stretch>
        </p:blipFill>
        <p:spPr bwMode="auto">
          <a:xfrm>
            <a:off x="2590800" y="3429000"/>
            <a:ext cx="4114800" cy="246888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Job Satisfaction</a:t>
            </a:r>
            <a:endParaRPr lang="en-US" sz="3600" dirty="0"/>
          </a:p>
        </p:txBody>
      </p:sp>
      <p:sp>
        <p:nvSpPr>
          <p:cNvPr id="3" name="Content Placeholder 2"/>
          <p:cNvSpPr>
            <a:spLocks noGrp="1"/>
          </p:cNvSpPr>
          <p:nvPr>
            <p:ph idx="1"/>
          </p:nvPr>
        </p:nvSpPr>
        <p:spPr/>
        <p:txBody>
          <a:bodyPr>
            <a:normAutofit/>
          </a:bodyPr>
          <a:lstStyle/>
          <a:p>
            <a:pPr algn="just"/>
            <a:r>
              <a:rPr lang="en-US" sz="1800" b="1" dirty="0" smtClean="0"/>
              <a:t>Job satisfaction is how content an individual is with his or her job. </a:t>
            </a:r>
          </a:p>
          <a:p>
            <a:pPr algn="just"/>
            <a:r>
              <a:rPr lang="en-US" sz="1800" b="1" dirty="0" smtClean="0"/>
              <a:t>Scholars and human resource professionals generally make a distinction between affective job satisfaction and cognitive job satisfaction. </a:t>
            </a:r>
          </a:p>
          <a:p>
            <a:pPr algn="just"/>
            <a:r>
              <a:rPr lang="en-US" sz="1800" b="1" dirty="0" smtClean="0"/>
              <a:t>Affective job satisfaction is the extent of pleasurable emotional feelings individuals have about their jobs overall, and is different to cognitive job satisfaction which is the extent of individuals’ satisfaction with particular facets of their jobs, such as pay, pension arrangements, working hours, and numerous other aspects of their jobs.</a:t>
            </a:r>
            <a:endParaRPr lang="en-US" sz="1800" b="1" dirty="0"/>
          </a:p>
        </p:txBody>
      </p:sp>
      <p:pic>
        <p:nvPicPr>
          <p:cNvPr id="40962" name="Picture 2" descr="http://t1.gstatic.com/images?q=tbn:ANd9GcQl81QMFuZaPXKZqe16zEGVqoVs1YGT6xRswZkq4BOjLjm4vTVqAw"/>
          <p:cNvPicPr>
            <a:picLocks noChangeAspect="1" noChangeArrowheads="1"/>
          </p:cNvPicPr>
          <p:nvPr/>
        </p:nvPicPr>
        <p:blipFill>
          <a:blip r:embed="rId2" cstate="print"/>
          <a:srcRect/>
          <a:stretch>
            <a:fillRect/>
          </a:stretch>
        </p:blipFill>
        <p:spPr bwMode="auto">
          <a:xfrm>
            <a:off x="6705600" y="4419600"/>
            <a:ext cx="1809750" cy="2204605"/>
          </a:xfrm>
          <a:prstGeom prst="rect">
            <a:avLst/>
          </a:prstGeom>
          <a:noFill/>
        </p:spPr>
      </p:pic>
      <p:pic>
        <p:nvPicPr>
          <p:cNvPr id="40964" name="Picture 4" descr="http://t1.gstatic.com/images?q=tbn:ANd9GcS4xLzlhRY8qEk4n69-O8rKGi_ZyRoblgCEMx0iUDcCSwWd6dGU"/>
          <p:cNvPicPr>
            <a:picLocks noChangeAspect="1" noChangeArrowheads="1"/>
          </p:cNvPicPr>
          <p:nvPr/>
        </p:nvPicPr>
        <p:blipFill>
          <a:blip r:embed="rId3" cstate="print"/>
          <a:srcRect/>
          <a:stretch>
            <a:fillRect/>
          </a:stretch>
        </p:blipFill>
        <p:spPr bwMode="auto">
          <a:xfrm>
            <a:off x="4191000" y="4724400"/>
            <a:ext cx="2286000" cy="2000251"/>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7498080" cy="1143000"/>
          </a:xfrm>
        </p:spPr>
        <p:txBody>
          <a:bodyPr>
            <a:normAutofit/>
          </a:bodyPr>
          <a:lstStyle/>
          <a:p>
            <a:r>
              <a:rPr lang="en-US" sz="3600" b="1" dirty="0" smtClean="0"/>
              <a:t>Job Satisfaction</a:t>
            </a:r>
            <a:endParaRPr lang="en-US" sz="3600" dirty="0"/>
          </a:p>
        </p:txBody>
      </p:sp>
      <p:pic>
        <p:nvPicPr>
          <p:cNvPr id="41986" name="Picture 2" descr="https://wikispaces.psu.edu/download/attachments/41095625/Redmond+Graphic.png?version=1&amp;modificationDate=1279478251000"/>
          <p:cNvPicPr>
            <a:picLocks noChangeAspect="1" noChangeArrowheads="1"/>
          </p:cNvPicPr>
          <p:nvPr/>
        </p:nvPicPr>
        <p:blipFill>
          <a:blip r:embed="rId2" cstate="print"/>
          <a:srcRect/>
          <a:stretch>
            <a:fillRect/>
          </a:stretch>
        </p:blipFill>
        <p:spPr bwMode="auto">
          <a:xfrm>
            <a:off x="1295400" y="1219200"/>
            <a:ext cx="7391400" cy="484314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t>Influence on Employees</a:t>
            </a:r>
            <a:endParaRPr lang="en-US" sz="3600" b="1" dirty="0"/>
          </a:p>
        </p:txBody>
      </p:sp>
      <p:sp>
        <p:nvSpPr>
          <p:cNvPr id="3" name="Content Placeholder 2"/>
          <p:cNvSpPr>
            <a:spLocks noGrp="1"/>
          </p:cNvSpPr>
          <p:nvPr>
            <p:ph idx="1"/>
          </p:nvPr>
        </p:nvSpPr>
        <p:spPr/>
        <p:txBody>
          <a:bodyPr>
            <a:normAutofit/>
          </a:bodyPr>
          <a:lstStyle/>
          <a:p>
            <a:pPr algn="just"/>
            <a:r>
              <a:rPr lang="en-US" sz="1800" b="1" dirty="0" smtClean="0"/>
              <a:t>Psychology of industry also play role in promotions by considers various parameters of an individual that affects his </a:t>
            </a:r>
            <a:r>
              <a:rPr lang="en-US" sz="1800" b="1" dirty="0" err="1" smtClean="0"/>
              <a:t>behaviour</a:t>
            </a:r>
            <a:r>
              <a:rPr lang="en-US" sz="1800" b="1" dirty="0" smtClean="0"/>
              <a:t> and so capability.</a:t>
            </a:r>
          </a:p>
          <a:p>
            <a:pPr algn="just"/>
            <a:r>
              <a:rPr lang="en-US" sz="1800" b="1" dirty="0" smtClean="0"/>
              <a:t>Helps an individual in dealing with particular conditions or environment while working and so helps in better adjustment and so relief of tension.</a:t>
            </a:r>
          </a:p>
          <a:p>
            <a:pPr algn="just"/>
            <a:r>
              <a:rPr lang="en-US" sz="1800" b="1" dirty="0" smtClean="0"/>
              <a:t>Helping to give businesses and organizations a more efficient structure.</a:t>
            </a:r>
          </a:p>
          <a:p>
            <a:pPr algn="just"/>
            <a:r>
              <a:rPr lang="en-US" sz="1800" b="1" dirty="0" smtClean="0"/>
              <a:t>Primitive and sometimes deadly attacks on the strikers would usually just increase the workers' resolve to struggle.</a:t>
            </a:r>
          </a:p>
          <a:p>
            <a:pPr algn="just"/>
            <a:r>
              <a:rPr lang="en-US" sz="1800" b="1" dirty="0" smtClean="0"/>
              <a:t>Industrial Psychology makes workers interchangeable and therefore expendable, as a problematic worker may easily be replaced with a more docile one.</a:t>
            </a:r>
            <a:endParaRPr lang="en-US" sz="1800" b="1" dirty="0"/>
          </a:p>
        </p:txBody>
      </p:sp>
      <p:pic>
        <p:nvPicPr>
          <p:cNvPr id="43010" name="Picture 2" descr="http://www.wordviewediting.com/wp-content/uploads/2013/02/influencer.jpg"/>
          <p:cNvPicPr>
            <a:picLocks noChangeAspect="1" noChangeArrowheads="1"/>
          </p:cNvPicPr>
          <p:nvPr/>
        </p:nvPicPr>
        <p:blipFill>
          <a:blip r:embed="rId2" cstate="print"/>
          <a:srcRect/>
          <a:stretch>
            <a:fillRect/>
          </a:stretch>
        </p:blipFill>
        <p:spPr bwMode="auto">
          <a:xfrm>
            <a:off x="6781800" y="5181600"/>
            <a:ext cx="1905000" cy="1495742"/>
          </a:xfrm>
          <a:prstGeom prst="rect">
            <a:avLst/>
          </a:prstGeom>
          <a:noFill/>
        </p:spPr>
      </p:pic>
      <p:pic>
        <p:nvPicPr>
          <p:cNvPr id="43012" name="Picture 4" descr="http://getentrepreneurial.com/wp-content/uploads/2010/08/How-to-Influence-without-Positional-Authority-and-Improve-Employee-Morale-Using-3-Simple-Strategies.jpg"/>
          <p:cNvPicPr>
            <a:picLocks noChangeAspect="1" noChangeArrowheads="1"/>
          </p:cNvPicPr>
          <p:nvPr/>
        </p:nvPicPr>
        <p:blipFill>
          <a:blip r:embed="rId3" cstate="print"/>
          <a:srcRect/>
          <a:stretch>
            <a:fillRect/>
          </a:stretch>
        </p:blipFill>
        <p:spPr bwMode="auto">
          <a:xfrm>
            <a:off x="5257800" y="5410200"/>
            <a:ext cx="1371600" cy="13716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mn-lt"/>
              </a:rPr>
              <a:t>Employee Psychology</a:t>
            </a:r>
            <a:endParaRPr lang="en-US" sz="3600" b="1" dirty="0">
              <a:latin typeface="+mn-lt"/>
            </a:endParaRPr>
          </a:p>
        </p:txBody>
      </p:sp>
      <p:pic>
        <p:nvPicPr>
          <p:cNvPr id="4" name="video 1.mp4">
            <a:hlinkClick r:id="" action="ppaction://media"/>
          </p:cNvPr>
          <p:cNvPicPr>
            <a:picLocks noGrp="1" noRot="1" noChangeAspect="1"/>
          </p:cNvPicPr>
          <p:nvPr>
            <p:ph idx="1"/>
            <a:videoFile r:link="rId1"/>
          </p:nvPr>
        </p:nvPicPr>
        <p:blipFill>
          <a:blip r:embed="rId3" cstate="print"/>
          <a:stretch>
            <a:fillRect/>
          </a:stretch>
        </p:blipFill>
        <p:spPr>
          <a:xfrm>
            <a:off x="1981200" y="1447800"/>
            <a:ext cx="5565775" cy="4174331"/>
          </a:xfrm>
          <a:prstGeom prst="rect">
            <a:avLst/>
          </a:prstGeom>
        </p:spPr>
      </p:pic>
      <p:sp>
        <p:nvSpPr>
          <p:cNvPr id="5" name="Title 1"/>
          <p:cNvSpPr txBox="1">
            <a:spLocks/>
          </p:cNvSpPr>
          <p:nvPr/>
        </p:nvSpPr>
        <p:spPr>
          <a:xfrm>
            <a:off x="7620000" y="5105400"/>
            <a:ext cx="990600" cy="533400"/>
          </a:xfrm>
          <a:prstGeom prst="rect">
            <a:avLst/>
          </a:prstGeom>
        </p:spPr>
        <p:txBody>
          <a:bodyPr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smtClean="0">
                <a:ln>
                  <a:noFill/>
                </a:ln>
                <a:solidFill>
                  <a:schemeClr val="tx2">
                    <a:satMod val="130000"/>
                  </a:schemeClr>
                </a:solidFill>
                <a:effectLst>
                  <a:outerShdw blurRad="50000" dist="30000" dir="5400000" algn="tl" rotWithShape="0">
                    <a:srgbClr val="000000">
                      <a:alpha val="30000"/>
                    </a:srgbClr>
                  </a:outerShdw>
                </a:effectLst>
                <a:uLnTx/>
                <a:uFillTx/>
                <a:latin typeface="+mn-lt"/>
                <a:ea typeface="+mj-ea"/>
                <a:cs typeface="+mj-cs"/>
              </a:rPr>
              <a:t>Video 1</a:t>
            </a:r>
            <a:endParaRPr kumimoji="0" lang="en-US" sz="1400" b="1" i="0" u="none" strike="noStrike" kern="1200" cap="none" spc="0" normalizeH="0" baseline="0" noProof="0" dirty="0">
              <a:ln>
                <a:noFill/>
              </a:ln>
              <a:solidFill>
                <a:schemeClr val="tx2">
                  <a:satMod val="130000"/>
                </a:schemeClr>
              </a:solidFill>
              <a:effectLst>
                <a:outerShdw blurRad="50000" dist="30000" dir="5400000" algn="tl" rotWithShape="0">
                  <a:srgbClr val="000000">
                    <a:alpha val="30000"/>
                  </a:srgbClr>
                </a:outerShdw>
              </a:effectLst>
              <a:uLnTx/>
              <a:uFillTx/>
              <a:latin typeface="+mn-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708392" cy="1143000"/>
          </a:xfrm>
        </p:spPr>
        <p:txBody>
          <a:bodyPr>
            <a:noAutofit/>
          </a:bodyPr>
          <a:lstStyle/>
          <a:p>
            <a:r>
              <a:rPr lang="en-US" sz="3600" b="1" dirty="0" smtClean="0"/>
              <a:t>Muchinsky’s key areas of I/O Psychology</a:t>
            </a:r>
            <a:endParaRPr lang="en-US" sz="3600" dirty="0"/>
          </a:p>
        </p:txBody>
      </p:sp>
      <p:sp>
        <p:nvSpPr>
          <p:cNvPr id="3" name="Content Placeholder 2"/>
          <p:cNvSpPr>
            <a:spLocks noGrp="1"/>
          </p:cNvSpPr>
          <p:nvPr>
            <p:ph idx="1"/>
          </p:nvPr>
        </p:nvSpPr>
        <p:spPr>
          <a:xfrm>
            <a:off x="1435608" y="1600200"/>
            <a:ext cx="7498080" cy="4800600"/>
          </a:xfrm>
        </p:spPr>
        <p:txBody>
          <a:bodyPr>
            <a:normAutofit/>
          </a:bodyPr>
          <a:lstStyle/>
          <a:p>
            <a:pPr algn="just">
              <a:buNone/>
            </a:pPr>
            <a:r>
              <a:rPr lang="en-US" sz="1800" dirty="0" smtClean="0"/>
              <a:t>	According to </a:t>
            </a:r>
            <a:r>
              <a:rPr lang="en-US" sz="1800" dirty="0" err="1" smtClean="0"/>
              <a:t>Muchinsky</a:t>
            </a:r>
            <a:r>
              <a:rPr lang="en-US" sz="1800" dirty="0" smtClean="0"/>
              <a:t> (2000), most industrial organizational psychologists work in one of six major subject areas:</a:t>
            </a:r>
          </a:p>
          <a:p>
            <a:pPr algn="just"/>
            <a:r>
              <a:rPr lang="en-US" sz="1800" b="1" dirty="0" smtClean="0">
                <a:solidFill>
                  <a:srgbClr val="C00000"/>
                </a:solidFill>
              </a:rPr>
              <a:t>Training and development:</a:t>
            </a:r>
            <a:r>
              <a:rPr lang="en-US" sz="1800" dirty="0" smtClean="0"/>
              <a:t> Professional in this area often determine what type of skills are necessary to perform specific jobs as well as develop and evaluate employee training programs.</a:t>
            </a:r>
          </a:p>
          <a:p>
            <a:pPr algn="just"/>
            <a:r>
              <a:rPr lang="en-US" sz="1800" b="1" dirty="0" smtClean="0">
                <a:solidFill>
                  <a:srgbClr val="C00000"/>
                </a:solidFill>
              </a:rPr>
              <a:t>Employee Selection:</a:t>
            </a:r>
            <a:r>
              <a:rPr lang="en-US" sz="1800" dirty="0" smtClean="0"/>
              <a:t> This area involves developing employee selection assessments, such as screening tests to determine if job applicants are qualified for a particular position.</a:t>
            </a:r>
          </a:p>
          <a:p>
            <a:pPr algn="just"/>
            <a:r>
              <a:rPr lang="en-US" sz="1800" b="1" dirty="0" smtClean="0">
                <a:solidFill>
                  <a:srgbClr val="C00000"/>
                </a:solidFill>
              </a:rPr>
              <a:t>Ergonomics:</a:t>
            </a:r>
            <a:r>
              <a:rPr lang="en-US" sz="1800" dirty="0" smtClean="0"/>
              <a:t> The field of ergonomics involves designing procedures and equipment designed to maximize performance and minimize injury.</a:t>
            </a:r>
          </a:p>
          <a:p>
            <a:pPr algn="just"/>
            <a:endParaRPr lang="en-US" sz="1800" dirty="0"/>
          </a:p>
        </p:txBody>
      </p:sp>
      <p:pic>
        <p:nvPicPr>
          <p:cNvPr id="50178" name="Picture 2" descr="http://img.ehowcdn.com/article-new/ehow/images/a06/a7/es/colleges-graduate-programs-industrial-psychology-1.1-800x800.jpg"/>
          <p:cNvPicPr>
            <a:picLocks noChangeAspect="1" noChangeArrowheads="1"/>
          </p:cNvPicPr>
          <p:nvPr/>
        </p:nvPicPr>
        <p:blipFill>
          <a:blip r:embed="rId2" cstate="print"/>
          <a:srcRect/>
          <a:stretch>
            <a:fillRect/>
          </a:stretch>
        </p:blipFill>
        <p:spPr bwMode="auto">
          <a:xfrm>
            <a:off x="5562600" y="4724400"/>
            <a:ext cx="3124200" cy="2085257"/>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t>Muchinsky’s key areas of I/O Psychology Conti…</a:t>
            </a:r>
            <a:endParaRPr lang="en-US" sz="3600" b="1" dirty="0"/>
          </a:p>
        </p:txBody>
      </p:sp>
      <p:sp>
        <p:nvSpPr>
          <p:cNvPr id="3" name="Content Placeholder 2"/>
          <p:cNvSpPr>
            <a:spLocks noGrp="1"/>
          </p:cNvSpPr>
          <p:nvPr>
            <p:ph idx="1"/>
          </p:nvPr>
        </p:nvSpPr>
        <p:spPr>
          <a:xfrm>
            <a:off x="1435608" y="1447800"/>
            <a:ext cx="7498080" cy="4800600"/>
          </a:xfrm>
        </p:spPr>
        <p:txBody>
          <a:bodyPr>
            <a:normAutofit/>
          </a:bodyPr>
          <a:lstStyle/>
          <a:p>
            <a:pPr algn="just"/>
            <a:r>
              <a:rPr lang="en-US" sz="1800" b="1" dirty="0" smtClean="0">
                <a:solidFill>
                  <a:srgbClr val="C00000"/>
                </a:solidFill>
              </a:rPr>
              <a:t>Performance Management:</a:t>
            </a:r>
            <a:r>
              <a:rPr lang="en-US" sz="1800" dirty="0" smtClean="0"/>
              <a:t> I/O psychologists who work in this area develop assessments and techniques to determine if employees are doing their jobs well.</a:t>
            </a:r>
          </a:p>
          <a:p>
            <a:pPr algn="just"/>
            <a:r>
              <a:rPr lang="en-US" sz="1800" b="1" dirty="0" smtClean="0">
                <a:solidFill>
                  <a:srgbClr val="C00000"/>
                </a:solidFill>
              </a:rPr>
              <a:t>Work Life:</a:t>
            </a:r>
            <a:r>
              <a:rPr lang="en-US" sz="1800" dirty="0" smtClean="0">
                <a:solidFill>
                  <a:srgbClr val="C00000"/>
                </a:solidFill>
              </a:rPr>
              <a:t> </a:t>
            </a:r>
            <a:r>
              <a:rPr lang="en-US" sz="1800" dirty="0" smtClean="0"/>
              <a:t>This area focuses on improving employee satisfaction and maximizing the productivity of the workforce. I/O psychologists in this area might work to find ways to make jobs more rewarding or design programs that improve the quality of life in the workplace.</a:t>
            </a:r>
          </a:p>
          <a:p>
            <a:pPr algn="just"/>
            <a:r>
              <a:rPr lang="en-US" sz="1800" b="1" dirty="0" smtClean="0">
                <a:solidFill>
                  <a:srgbClr val="C00000"/>
                </a:solidFill>
              </a:rPr>
              <a:t>Organizational Development:</a:t>
            </a:r>
            <a:r>
              <a:rPr lang="en-US" sz="1800" dirty="0" smtClean="0"/>
              <a:t> I/O psychologists who work in this area help improve organizations, often through increasing profits, redesigning products, and improving the organizational structure.</a:t>
            </a:r>
          </a:p>
          <a:p>
            <a:endParaRPr lang="en-US" dirty="0"/>
          </a:p>
        </p:txBody>
      </p:sp>
      <p:pic>
        <p:nvPicPr>
          <p:cNvPr id="49154" name="Picture 2" descr="https://s3.amazonaws.com/systemimage/41967700_Subscription_S.jpg"/>
          <p:cNvPicPr>
            <a:picLocks noChangeAspect="1" noChangeArrowheads="1"/>
          </p:cNvPicPr>
          <p:nvPr/>
        </p:nvPicPr>
        <p:blipFill>
          <a:blip r:embed="rId2" cstate="print"/>
          <a:srcRect/>
          <a:stretch>
            <a:fillRect/>
          </a:stretch>
        </p:blipFill>
        <p:spPr bwMode="auto">
          <a:xfrm>
            <a:off x="3657600" y="4572000"/>
            <a:ext cx="3200400" cy="21336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2514600"/>
            <a:ext cx="6492240" cy="1472184"/>
          </a:xfrm>
        </p:spPr>
        <p:txBody>
          <a:bodyPr>
            <a:noAutofit/>
          </a:bodyPr>
          <a:lstStyle/>
          <a:p>
            <a:r>
              <a:rPr lang="en-US" sz="8000" b="1" dirty="0" smtClean="0"/>
              <a:t>Thank You</a:t>
            </a:r>
            <a:endParaRPr lang="en-US" sz="8000" b="1" dirty="0">
              <a:latin typeface="+mn-l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399</TotalTime>
  <Words>1005</Words>
  <Application>Microsoft Office PowerPoint</Application>
  <PresentationFormat>On-screen Show (4:3)</PresentationFormat>
  <Paragraphs>146</Paragraphs>
  <Slides>38</Slides>
  <Notes>0</Notes>
  <HiddenSlides>0</HiddenSlides>
  <MMClips>3</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Solstice</vt:lpstr>
      <vt:lpstr>Industrial Psychology</vt:lpstr>
      <vt:lpstr>Definition</vt:lpstr>
      <vt:lpstr>The Basics </vt:lpstr>
      <vt:lpstr>Importance of Industrial Psychology</vt:lpstr>
      <vt:lpstr>History of Industrial Psychology</vt:lpstr>
      <vt:lpstr>Scope of Industrial Psychology</vt:lpstr>
      <vt:lpstr>Work Behavior</vt:lpstr>
      <vt:lpstr>Management</vt:lpstr>
      <vt:lpstr>Workplace Interactions</vt:lpstr>
      <vt:lpstr>Motivation</vt:lpstr>
      <vt:lpstr>Theories</vt:lpstr>
      <vt:lpstr>Expectancy Theory</vt:lpstr>
      <vt:lpstr>Expectancy Theory</vt:lpstr>
      <vt:lpstr>Expectancy Theory</vt:lpstr>
      <vt:lpstr>Expectancy Theory</vt:lpstr>
      <vt:lpstr>Expectancy Flow</vt:lpstr>
      <vt:lpstr>Goal Settings Theory</vt:lpstr>
      <vt:lpstr>Goal Settings Theory</vt:lpstr>
      <vt:lpstr>Effective goal-setting principles</vt:lpstr>
      <vt:lpstr>Effective goal-setting principles Conti…</vt:lpstr>
      <vt:lpstr>S.M.A.R.T.  Method</vt:lpstr>
      <vt:lpstr>Equity theory</vt:lpstr>
      <vt:lpstr>Equity theory Conti…</vt:lpstr>
      <vt:lpstr>Industries and Organizations</vt:lpstr>
      <vt:lpstr>Psychology of Workplace</vt:lpstr>
      <vt:lpstr>Psychology of Workplace Conti…</vt:lpstr>
      <vt:lpstr>Psychology of Workplace Conti…</vt:lpstr>
      <vt:lpstr>Psychology of Workplace Conti…</vt:lpstr>
      <vt:lpstr>Psychology of Workplace Conti…</vt:lpstr>
      <vt:lpstr>Prison Psychology</vt:lpstr>
      <vt:lpstr>Psychology in Schools</vt:lpstr>
      <vt:lpstr>Job Satisfaction</vt:lpstr>
      <vt:lpstr>Job Satisfaction</vt:lpstr>
      <vt:lpstr>Influence on Employees</vt:lpstr>
      <vt:lpstr>Employee Psychology</vt:lpstr>
      <vt:lpstr>Muchinsky’s key areas of I/O Psychology</vt:lpstr>
      <vt:lpstr>Muchinsky’s key areas of I/O Psychology Conti…</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Psychology</dc:title>
  <dc:creator>3D-GIT</dc:creator>
  <cp:lastModifiedBy>vcomsats</cp:lastModifiedBy>
  <cp:revision>218</cp:revision>
  <dcterms:created xsi:type="dcterms:W3CDTF">2013-03-28T07:22:25Z</dcterms:created>
  <dcterms:modified xsi:type="dcterms:W3CDTF">2013-04-03T05:41:03Z</dcterms:modified>
</cp:coreProperties>
</file>