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45"/>
  </p:notesMasterIdLst>
  <p:sldIdLst>
    <p:sldId id="256" r:id="rId2"/>
    <p:sldId id="257" r:id="rId3"/>
    <p:sldId id="258" r:id="rId4"/>
    <p:sldId id="297" r:id="rId5"/>
    <p:sldId id="259" r:id="rId6"/>
    <p:sldId id="260" r:id="rId7"/>
    <p:sldId id="261" r:id="rId8"/>
    <p:sldId id="265" r:id="rId9"/>
    <p:sldId id="263" r:id="rId10"/>
    <p:sldId id="262" r:id="rId11"/>
    <p:sldId id="266" r:id="rId12"/>
    <p:sldId id="264" r:id="rId13"/>
    <p:sldId id="267" r:id="rId14"/>
    <p:sldId id="268" r:id="rId15"/>
    <p:sldId id="269" r:id="rId16"/>
    <p:sldId id="298" r:id="rId17"/>
    <p:sldId id="271" r:id="rId18"/>
    <p:sldId id="272" r:id="rId19"/>
    <p:sldId id="273" r:id="rId20"/>
    <p:sldId id="274" r:id="rId21"/>
    <p:sldId id="270" r:id="rId22"/>
    <p:sldId id="299" r:id="rId23"/>
    <p:sldId id="276" r:id="rId24"/>
    <p:sldId id="277" r:id="rId25"/>
    <p:sldId id="279" r:id="rId26"/>
    <p:sldId id="278" r:id="rId27"/>
    <p:sldId id="280" r:id="rId28"/>
    <p:sldId id="300" r:id="rId29"/>
    <p:sldId id="275" r:id="rId30"/>
    <p:sldId id="281" r:id="rId31"/>
    <p:sldId id="282" r:id="rId32"/>
    <p:sldId id="284" r:id="rId33"/>
    <p:sldId id="285" r:id="rId34"/>
    <p:sldId id="287" r:id="rId35"/>
    <p:sldId id="288" r:id="rId36"/>
    <p:sldId id="290" r:id="rId37"/>
    <p:sldId id="289" r:id="rId38"/>
    <p:sldId id="291" r:id="rId39"/>
    <p:sldId id="292" r:id="rId40"/>
    <p:sldId id="293" r:id="rId41"/>
    <p:sldId id="294" r:id="rId42"/>
    <p:sldId id="295" r:id="rId43"/>
    <p:sldId id="296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269" autoAdjust="0"/>
  </p:normalViewPr>
  <p:slideViewPr>
    <p:cSldViewPr>
      <p:cViewPr varScale="1">
        <p:scale>
          <a:sx n="54" d="100"/>
          <a:sy n="54" d="100"/>
        </p:scale>
        <p:origin x="-18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C662B-934C-4185-8F95-DE4314A50164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CE055A-D8B2-456E-B583-28D76F12975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Video</a:t>
            </a:r>
            <a:r>
              <a:rPr lang="en-US" baseline="0" dirty="0" smtClean="0"/>
              <a:t> is a psychology project of students explaining the social psychology concepts.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Figure 11-2: </a:t>
            </a:r>
            <a:r>
              <a:rPr lang="en-US" b="1" dirty="0" smtClean="0"/>
              <a:t>The Mere-Exposure Effect</a:t>
            </a:r>
            <a:r>
              <a:rPr lang="en-US" dirty="0" smtClean="0"/>
              <a:t>. Students rated stimuli—a sample of which is shown here—more positively after being shown them repeatedly.</a:t>
            </a:r>
            <a:endParaRPr lang="en-US" altLang="ko-KR" dirty="0" smtClean="0">
              <a:ea typeface="Gulim" pitchFamily="34" charset="-127"/>
            </a:endParaRPr>
          </a:p>
          <a:p>
            <a:pPr eaLnBrk="1" hangingPunct="1"/>
            <a:r>
              <a:rPr lang="en-US" altLang="ko-KR" dirty="0" smtClean="0">
                <a:ea typeface="Gulim" pitchFamily="34" charset="-127"/>
              </a:rPr>
              <a:t>-We prefer things we are familiar with, whether these things are new foods, Chinese characters, or songs.</a:t>
            </a:r>
          </a:p>
          <a:p>
            <a:pPr eaLnBrk="1" hangingPunct="1"/>
            <a:r>
              <a:rPr lang="en-US" altLang="ko-KR" dirty="0" smtClean="0">
                <a:ea typeface="Gulim" pitchFamily="34" charset="-127"/>
              </a:rPr>
              <a:t>	-This exposure can even have occurred subliminally.</a:t>
            </a:r>
          </a:p>
          <a:p>
            <a:pPr eaLnBrk="1" hangingPunct="1"/>
            <a:r>
              <a:rPr lang="en-US" altLang="ko-KR" dirty="0" smtClean="0">
                <a:ea typeface="Gulim" pitchFamily="34" charset="-127"/>
              </a:rPr>
              <a:t>	-Has an evolutionary basis, if we are familiar with something, we must have already survived an interaction with it.</a:t>
            </a:r>
          </a:p>
          <a:p>
            <a:pPr eaLnBrk="1" hangingPunct="1"/>
            <a:r>
              <a:rPr lang="en-US" altLang="ko-KR" dirty="0" smtClean="0">
                <a:ea typeface="Gulim" pitchFamily="34" charset="-127"/>
              </a:rPr>
              <a:t>-If people are asked which photo they prefer, one of themselves normally, or one that is a mirror image, people prefer the mirror image since it is the image they are used to seeing in the mirror every morning.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of presentations. Dress well and</a:t>
            </a:r>
            <a:r>
              <a:rPr lang="en-US" baseline="0" dirty="0" smtClean="0"/>
              <a:t> communicate with audience. They will like you more and accept your opinion.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9D1AB93-8DF9-42DD-82E3-099DD030A8DC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B93-8DF9-42DD-82E3-099DD030A8DC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B93-8DF9-42DD-82E3-099DD030A8DC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B93-8DF9-42DD-82E3-099DD030A8DC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9D1AB93-8DF9-42DD-82E3-099DD030A8DC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9D1AB93-8DF9-42DD-82E3-099DD030A8DC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B93-8DF9-42DD-82E3-099DD030A8DC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B93-8DF9-42DD-82E3-099DD030A8DC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B93-8DF9-42DD-82E3-099DD030A8DC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B93-8DF9-42DD-82E3-099DD030A8DC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B93-8DF9-42DD-82E3-099DD030A8DC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9D1AB93-8DF9-42DD-82E3-099DD030A8DC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Ropbox%20Data\Psychology%20Lectures\L&amp;F%20Lecture\Video%201-AP%20Psych%20Project%20-%20Social%20Psychology%20Concepts.mp4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Ropbox%20Data\Psychology%20Lectures\L&amp;F%20Lecture\Video%202-Social%20Psychology%20Project-%20The%20Mere%20Exposure%20Effect.avi" TargetMode="Externa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cptpp030.psychologie.uni-regensburg.de/beautycheck/english/missgermany/missgermany_bild.htm" TargetMode="External"/><Relationship Id="rId5" Type="http://schemas.openxmlformats.org/officeDocument/2006/relationships/image" Target="../media/image15.jpeg"/><Relationship Id="rId4" Type="http://schemas.openxmlformats.org/officeDocument/2006/relationships/hyperlink" Target="http://pcptpp030.psychologie.uni-regensburg.de/beautycheck/english/missgermany/echtemissgermany_gr.jpg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amazon.com/images/P/B00003CXXI.01.LZZZZZZZ.jp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Ropbox%20Data\Psychology%20Lectures\L&amp;F%20Lecture\Video%203-Principle%20of%20Liking.mp4" TargetMode="Externa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Ropbox%20Data\Psychology%20Lectures\L&amp;F%20Lecture\Video%204-Social%20Psychology%20Attraction.mp4" TargetMode="Externa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Social Psychology-</a:t>
            </a:r>
            <a:br>
              <a:rPr lang="en-US" dirty="0" smtClean="0"/>
            </a:br>
            <a:r>
              <a:rPr lang="en-US" sz="4000" dirty="0" smtClean="0"/>
              <a:t>Liking and Friendship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8200" y="4114800"/>
            <a:ext cx="4953000" cy="1752600"/>
          </a:xfrm>
        </p:spPr>
        <p:txBody>
          <a:bodyPr/>
          <a:lstStyle/>
          <a:p>
            <a:pPr algn="ctr"/>
            <a:r>
              <a:rPr lang="en-US" dirty="0" smtClean="0"/>
              <a:t>Presented by</a:t>
            </a:r>
          </a:p>
          <a:p>
            <a:pPr algn="ctr"/>
            <a:r>
              <a:rPr lang="en-US" dirty="0" smtClean="0"/>
              <a:t>Clinical Psychologist</a:t>
            </a:r>
          </a:p>
          <a:p>
            <a:pPr algn="ctr"/>
            <a:r>
              <a:rPr lang="en-US" dirty="0" smtClean="0"/>
              <a:t>SADAF SAJJAD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Psychology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1103376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Study of how others influence our thoughts, feelings, and actions</a:t>
            </a:r>
          </a:p>
          <a:p>
            <a:endParaRPr lang="en-US" dirty="0"/>
          </a:p>
        </p:txBody>
      </p:sp>
      <p:pic>
        <p:nvPicPr>
          <p:cNvPr id="4" name="Picture 5" descr="pia10e_figun_16_p56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733800"/>
            <a:ext cx="2468298" cy="261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Are Social Psychology’s Big Lessons?</a:t>
            </a:r>
            <a:endParaRPr lang="en-US" dirty="0"/>
          </a:p>
        </p:txBody>
      </p:sp>
      <p:sp>
        <p:nvSpPr>
          <p:cNvPr id="4" name="Rectangle 1027"/>
          <p:cNvSpPr>
            <a:spLocks noGrp="1" noChangeArrowheads="1"/>
          </p:cNvSpPr>
          <p:nvPr>
            <p:ph idx="1"/>
          </p:nvPr>
        </p:nvSpPr>
        <p:spPr>
          <a:xfrm>
            <a:off x="228600" y="2209800"/>
            <a:ext cx="5562600" cy="44196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000" dirty="0"/>
              <a:t>We construct our social </a:t>
            </a:r>
            <a:r>
              <a:rPr lang="en-US" sz="2000" dirty="0" smtClean="0"/>
              <a:t>reality</a:t>
            </a:r>
          </a:p>
          <a:p>
            <a:pPr algn="just">
              <a:buNone/>
            </a:pPr>
            <a:endParaRPr lang="en-US" sz="2000" dirty="0"/>
          </a:p>
          <a:p>
            <a:pPr algn="just"/>
            <a:r>
              <a:rPr lang="en-US" sz="2000" dirty="0"/>
              <a:t>Our social intuitions are often powerful but sometimes </a:t>
            </a:r>
            <a:r>
              <a:rPr lang="en-US" sz="2000" dirty="0" smtClean="0"/>
              <a:t>perilous</a:t>
            </a:r>
          </a:p>
          <a:p>
            <a:pPr algn="just">
              <a:buNone/>
            </a:pPr>
            <a:endParaRPr lang="en-US" sz="2000" dirty="0"/>
          </a:p>
          <a:p>
            <a:pPr algn="just"/>
            <a:r>
              <a:rPr lang="en-US" sz="2000" dirty="0"/>
              <a:t>Social influences shape our </a:t>
            </a:r>
            <a:r>
              <a:rPr lang="en-US" sz="2000" dirty="0" smtClean="0"/>
              <a:t>behavior</a:t>
            </a:r>
          </a:p>
          <a:p>
            <a:pPr algn="just">
              <a:buNone/>
            </a:pPr>
            <a:endParaRPr lang="en-US" sz="2000" dirty="0" smtClean="0"/>
          </a:p>
          <a:p>
            <a:pPr algn="just"/>
            <a:r>
              <a:rPr lang="en-US" sz="2000" dirty="0" smtClean="0"/>
              <a:t>Personal attitudes and dispositions also shape behavior</a:t>
            </a:r>
          </a:p>
          <a:p>
            <a:pPr algn="just">
              <a:buNone/>
            </a:pPr>
            <a:endParaRPr lang="en-US" sz="2000" dirty="0" smtClean="0"/>
          </a:p>
          <a:p>
            <a:pPr algn="just"/>
            <a:r>
              <a:rPr lang="en-US" sz="2000" dirty="0" smtClean="0"/>
              <a:t>Social behavior is  biologically rooted </a:t>
            </a:r>
          </a:p>
          <a:p>
            <a:pPr algn="just">
              <a:buNone/>
            </a:pPr>
            <a:endParaRPr lang="en-US" sz="2000" dirty="0" smtClean="0"/>
          </a:p>
          <a:p>
            <a:pPr algn="just"/>
            <a:r>
              <a:rPr lang="en-US" sz="2000" dirty="0" smtClean="0"/>
              <a:t>Social psychology’s principles are applicable to everyday life and other disciplines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1026" name="Picture 2" descr="C:\Users\3D\Downloads\images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438400"/>
            <a:ext cx="3228975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Psychology Concept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15200" y="5562600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1</a:t>
            </a:r>
            <a:endParaRPr lang="en-US" dirty="0"/>
          </a:p>
        </p:txBody>
      </p:sp>
      <p:pic>
        <p:nvPicPr>
          <p:cNvPr id="7" name="Video 1-AP Psych Project - Social Psychology Concepts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0" y="3268663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Attribution Theory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1295400"/>
          </a:xfrm>
        </p:spPr>
        <p:txBody>
          <a:bodyPr/>
          <a:lstStyle/>
          <a:p>
            <a:pPr marL="365760" lvl="1" indent="-256032">
              <a:buClr>
                <a:schemeClr val="accent3"/>
              </a:buClr>
              <a:buFont typeface="Georgia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Tendency to give a causal explanation for someone’s behavior, often by crediting either the situation or the person’s disposition</a:t>
            </a:r>
          </a:p>
          <a:p>
            <a:endParaRPr lang="en-US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67000"/>
            <a:ext cx="9144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066800"/>
          </a:xfrm>
        </p:spPr>
        <p:txBody>
          <a:bodyPr/>
          <a:lstStyle/>
          <a:p>
            <a:r>
              <a:rPr lang="en-US" dirty="0" smtClean="0"/>
              <a:t>Social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45736"/>
          </a:xfrm>
        </p:spPr>
        <p:txBody>
          <a:bodyPr/>
          <a:lstStyle/>
          <a:p>
            <a:r>
              <a:rPr lang="en-US" dirty="0" smtClean="0"/>
              <a:t>Our behavior is affected by our inner attitudes as well as by external social influences</a:t>
            </a:r>
            <a:endParaRPr lang="en-US" sz="2400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524000" y="3429000"/>
            <a:ext cx="5867400" cy="2743200"/>
            <a:chOff x="960" y="2160"/>
            <a:chExt cx="3696" cy="1728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960" y="2160"/>
              <a:ext cx="1152" cy="720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000" b="1" dirty="0">
                  <a:latin typeface="Arial" charset="0"/>
                </a:rPr>
                <a:t>Internal</a:t>
              </a:r>
            </a:p>
            <a:p>
              <a:pPr algn="ctr"/>
              <a:r>
                <a:rPr lang="en-US" sz="2000" b="1" dirty="0">
                  <a:latin typeface="Arial" charset="0"/>
                </a:rPr>
                <a:t>attitudes</a:t>
              </a:r>
            </a:p>
          </p:txBody>
        </p:sp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3504" y="2160"/>
              <a:ext cx="1152" cy="7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000" b="1">
                  <a:latin typeface="Arial" charset="0"/>
                </a:rPr>
                <a:t>External</a:t>
              </a:r>
            </a:p>
            <a:p>
              <a:pPr algn="ctr"/>
              <a:r>
                <a:rPr lang="en-US" sz="2000" b="1">
                  <a:latin typeface="Arial" charset="0"/>
                </a:rPr>
                <a:t>influences</a:t>
              </a:r>
            </a:p>
          </p:txBody>
        </p:sp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>
              <a:off x="2256" y="3168"/>
              <a:ext cx="1152" cy="720"/>
            </a:xfrm>
            <a:prstGeom prst="rect">
              <a:avLst/>
            </a:prstGeom>
            <a:solidFill>
              <a:srgbClr val="33CC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000" b="1">
                  <a:latin typeface="Arial" charset="0"/>
                </a:rPr>
                <a:t>Behavior</a:t>
              </a:r>
            </a:p>
          </p:txBody>
        </p:sp>
        <p:sp>
          <p:nvSpPr>
            <p:cNvPr id="8" name="Line 12"/>
            <p:cNvSpPr>
              <a:spLocks noChangeShapeType="1"/>
            </p:cNvSpPr>
            <p:nvPr/>
          </p:nvSpPr>
          <p:spPr bwMode="auto">
            <a:xfrm>
              <a:off x="960" y="2160"/>
              <a:ext cx="115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13"/>
            <p:cNvSpPr>
              <a:spLocks noChangeShapeType="1"/>
            </p:cNvSpPr>
            <p:nvPr/>
          </p:nvSpPr>
          <p:spPr bwMode="auto">
            <a:xfrm>
              <a:off x="2256" y="3168"/>
              <a:ext cx="115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14"/>
            <p:cNvSpPr>
              <a:spLocks noChangeShapeType="1"/>
            </p:cNvSpPr>
            <p:nvPr/>
          </p:nvSpPr>
          <p:spPr bwMode="auto">
            <a:xfrm>
              <a:off x="3504" y="2160"/>
              <a:ext cx="115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AutoShape 15"/>
            <p:cNvSpPr>
              <a:spLocks noChangeArrowheads="1"/>
            </p:cNvSpPr>
            <p:nvPr/>
          </p:nvSpPr>
          <p:spPr bwMode="auto">
            <a:xfrm flipV="1">
              <a:off x="1344" y="3072"/>
              <a:ext cx="624" cy="62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AutoShape 16"/>
            <p:cNvSpPr>
              <a:spLocks noChangeArrowheads="1"/>
            </p:cNvSpPr>
            <p:nvPr/>
          </p:nvSpPr>
          <p:spPr bwMode="auto">
            <a:xfrm flipH="1" flipV="1">
              <a:off x="3696" y="3072"/>
              <a:ext cx="624" cy="62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Social Relations- Liking and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5638800" cy="489813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000" b="1" dirty="0" smtClean="0">
                <a:solidFill>
                  <a:schemeClr val="accent2"/>
                </a:solidFill>
              </a:rPr>
              <a:t>The Need to Belong</a:t>
            </a:r>
          </a:p>
          <a:p>
            <a:pPr>
              <a:buNone/>
            </a:pPr>
            <a:endParaRPr lang="en-US" sz="1800" b="1" dirty="0" smtClean="0">
              <a:solidFill>
                <a:schemeClr val="accent2"/>
              </a:solidFill>
            </a:endParaRPr>
          </a:p>
          <a:p>
            <a:pPr lvl="1" algn="just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</a:rPr>
              <a:t>The need to belong is a basic human motive</a:t>
            </a:r>
          </a:p>
          <a:p>
            <a:pPr lvl="1" algn="just">
              <a:lnSpc>
                <a:spcPct val="90000"/>
              </a:lnSpc>
            </a:pPr>
            <a:endParaRPr lang="en-US" sz="2000" dirty="0" smtClean="0">
              <a:solidFill>
                <a:schemeClr val="tx1"/>
              </a:solidFill>
            </a:endParaRPr>
          </a:p>
          <a:p>
            <a:pPr lvl="1" algn="just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</a:rPr>
              <a:t>We care deeply about what others think of us</a:t>
            </a:r>
          </a:p>
          <a:p>
            <a:pPr lvl="1" algn="just">
              <a:lnSpc>
                <a:spcPct val="90000"/>
              </a:lnSpc>
            </a:pPr>
            <a:endParaRPr lang="en-US" sz="2000" dirty="0" smtClean="0">
              <a:solidFill>
                <a:schemeClr val="tx1"/>
              </a:solidFill>
            </a:endParaRPr>
          </a:p>
          <a:p>
            <a:pPr lvl="1" algn="just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</a:rPr>
              <a:t>Those with a network of close social ties tend to be happier, healthier, and more satisfied with life than those who are more isolated</a:t>
            </a:r>
          </a:p>
          <a:p>
            <a:pPr lvl="1"/>
            <a:endParaRPr lang="en-US" sz="1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667000"/>
            <a:ext cx="28384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Social Relations- Liking and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4953000" cy="4325112"/>
          </a:xfrm>
        </p:spPr>
        <p:txBody>
          <a:bodyPr/>
          <a:lstStyle/>
          <a:p>
            <a:r>
              <a:rPr lang="en-US" altLang="ko-KR" sz="2000" b="1" dirty="0" smtClean="0">
                <a:solidFill>
                  <a:schemeClr val="accent2"/>
                </a:solidFill>
                <a:ea typeface="Gulim" pitchFamily="34" charset="-127"/>
              </a:rPr>
              <a:t>Ostracism</a:t>
            </a:r>
          </a:p>
          <a:p>
            <a:pPr lvl="1" algn="just"/>
            <a:r>
              <a:rPr lang="en-US" altLang="ko-KR" sz="2000" dirty="0" smtClean="0">
                <a:solidFill>
                  <a:schemeClr val="tx1"/>
                </a:solidFill>
                <a:ea typeface="Gulim" pitchFamily="34" charset="-127"/>
              </a:rPr>
              <a:t>Acts of excluding or ignoring.</a:t>
            </a:r>
          </a:p>
          <a:p>
            <a:pPr lvl="1" algn="just"/>
            <a:endParaRPr lang="en-US" altLang="ko-KR" sz="2000" dirty="0" smtClean="0">
              <a:solidFill>
                <a:schemeClr val="tx1"/>
              </a:solidFill>
              <a:ea typeface="Gulim" pitchFamily="34" charset="-127"/>
            </a:endParaRPr>
          </a:p>
          <a:p>
            <a:pPr lvl="1" algn="just"/>
            <a:r>
              <a:rPr lang="en-US" altLang="ko-KR" sz="2000" dirty="0" smtClean="0">
                <a:solidFill>
                  <a:schemeClr val="tx1"/>
                </a:solidFill>
                <a:ea typeface="Gulim" pitchFamily="34" charset="-127"/>
              </a:rPr>
              <a:t>Often used as social punishment.</a:t>
            </a:r>
          </a:p>
          <a:p>
            <a:pPr lvl="1" algn="just"/>
            <a:endParaRPr lang="en-US" altLang="ko-KR" sz="2000" dirty="0" smtClean="0">
              <a:solidFill>
                <a:schemeClr val="tx1"/>
              </a:solidFill>
              <a:ea typeface="Gulim" pitchFamily="34" charset="-127"/>
            </a:endParaRPr>
          </a:p>
          <a:p>
            <a:pPr lvl="1" algn="just"/>
            <a:r>
              <a:rPr lang="en-US" altLang="ko-KR" sz="2000" dirty="0" smtClean="0">
                <a:solidFill>
                  <a:schemeClr val="tx1"/>
                </a:solidFill>
                <a:ea typeface="Gulim" pitchFamily="34" charset="-127"/>
              </a:rPr>
              <a:t>Leads to multiple negative outcomes including self-defeating behaviors, an inability to regulate behaviors, and aggression.</a:t>
            </a:r>
            <a:endParaRPr lang="en-US" sz="20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4" name="Picture 4" descr="scan0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743200"/>
            <a:ext cx="3200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Social Relations- Liking and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5638800" cy="451713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000" b="1" dirty="0" smtClean="0">
                <a:solidFill>
                  <a:schemeClr val="accent2"/>
                </a:solidFill>
              </a:rPr>
              <a:t>Need for Affiliation</a:t>
            </a:r>
          </a:p>
          <a:p>
            <a:pPr lvl="1"/>
            <a:r>
              <a:rPr lang="en-US" sz="1900" dirty="0" smtClean="0">
                <a:solidFill>
                  <a:schemeClr val="tx1"/>
                </a:solidFill>
              </a:rPr>
              <a:t>The desire to establish social contact with others.</a:t>
            </a:r>
          </a:p>
          <a:p>
            <a:pPr lvl="1"/>
            <a:r>
              <a:rPr lang="en-US" sz="1900" dirty="0" smtClean="0">
                <a:solidFill>
                  <a:schemeClr val="tx1"/>
                </a:solidFill>
              </a:rPr>
              <a:t>We are motivated to establish and maintain an optimum balance of social contact.</a:t>
            </a:r>
          </a:p>
          <a:p>
            <a:pPr lvl="1"/>
            <a:endParaRPr lang="en-US" sz="1900" dirty="0" smtClean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accent2"/>
                </a:solidFill>
              </a:rPr>
              <a:t>Benefits of Affiliation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Sense of attachment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Social integration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Reassurance of worth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Sense of reliable alliance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Guidance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sz="1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667000"/>
            <a:ext cx="28384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Involved in Interpersonal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305800" cy="42672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accent2"/>
              </a:solidFill>
              <a:latin typeface="Verdana" pitchFamily="34" charset="0"/>
            </a:endParaRPr>
          </a:p>
          <a:p>
            <a:r>
              <a:rPr lang="en-US" b="1" dirty="0" smtClean="0">
                <a:solidFill>
                  <a:schemeClr val="accent2"/>
                </a:solidFill>
              </a:rPr>
              <a:t>Familiarity: Being There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Who are we most likely to become attracted to?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Two basic and necessary factors in the attraction process: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Proximity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Exposure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Involved in Interpersonal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305800" cy="42672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accent2"/>
              </a:solidFill>
              <a:latin typeface="Verdana" pitchFamily="34" charset="0"/>
            </a:endParaRPr>
          </a:p>
          <a:p>
            <a:r>
              <a:rPr lang="en-US" b="1" dirty="0" smtClean="0">
                <a:solidFill>
                  <a:schemeClr val="accent2"/>
                </a:solidFill>
              </a:rPr>
              <a:t>Proximity</a:t>
            </a:r>
          </a:p>
          <a:p>
            <a:pPr lvl="1" algn="just"/>
            <a:r>
              <a:rPr lang="en-US" sz="2400" dirty="0" smtClean="0">
                <a:solidFill>
                  <a:schemeClr val="tx1"/>
                </a:solidFill>
              </a:rPr>
              <a:t>The physical closeness of two people is </a:t>
            </a:r>
            <a:r>
              <a:rPr lang="en-US" sz="2400" i="1" u="sng" dirty="0" smtClean="0">
                <a:solidFill>
                  <a:schemeClr val="tx1"/>
                </a:solidFill>
              </a:rPr>
              <a:t>the single best predictor</a:t>
            </a:r>
            <a:r>
              <a:rPr lang="en-US" sz="2400" dirty="0" smtClean="0">
                <a:solidFill>
                  <a:schemeClr val="tx1"/>
                </a:solidFill>
              </a:rPr>
              <a:t> of the development of a social relationship</a:t>
            </a:r>
          </a:p>
          <a:p>
            <a:pPr lvl="1" algn="just"/>
            <a:endParaRPr lang="en-US" sz="2400" dirty="0" smtClean="0">
              <a:solidFill>
                <a:schemeClr val="tx1"/>
              </a:solidFill>
            </a:endParaRPr>
          </a:p>
          <a:p>
            <a:pPr lvl="2" algn="just"/>
            <a:r>
              <a:rPr lang="en-US" dirty="0" smtClean="0">
                <a:solidFill>
                  <a:schemeClr val="tx1"/>
                </a:solidFill>
              </a:rPr>
              <a:t>more likely to know our neighbors than people 10 blocks away.</a:t>
            </a:r>
          </a:p>
          <a:p>
            <a:pPr lvl="2" algn="just"/>
            <a:endParaRPr lang="en-US" dirty="0" smtClean="0">
              <a:solidFill>
                <a:schemeClr val="tx1"/>
              </a:solidFill>
            </a:endParaRPr>
          </a:p>
          <a:p>
            <a:pPr lvl="2" algn="just"/>
            <a:r>
              <a:rPr lang="en-US" sz="2400" dirty="0" smtClean="0">
                <a:solidFill>
                  <a:schemeClr val="tx1"/>
                </a:solidFill>
              </a:rPr>
              <a:t>what about recent technological advancements?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Proximity: </a:t>
            </a:r>
            <a:r>
              <a:rPr lang="en-US" sz="3600" dirty="0" smtClean="0">
                <a:cs typeface="Arial" charset="0"/>
              </a:rPr>
              <a:t>The Person Next Door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1242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200" dirty="0" err="1" smtClean="0"/>
              <a:t>Festinger</a:t>
            </a:r>
            <a:r>
              <a:rPr lang="en-US" sz="2200" dirty="0" smtClean="0"/>
              <a:t>, </a:t>
            </a:r>
            <a:r>
              <a:rPr lang="en-US" sz="2200" dirty="0" err="1" smtClean="0"/>
              <a:t>Schachter</a:t>
            </a:r>
            <a:r>
              <a:rPr lang="en-US" sz="2200" dirty="0" smtClean="0"/>
              <a:t>, and Back (1950) tracked friendship formation among the couples in various apartment buildings.</a:t>
            </a:r>
          </a:p>
          <a:p>
            <a:pPr algn="just">
              <a:lnSpc>
                <a:spcPct val="90000"/>
              </a:lnSpc>
            </a:pPr>
            <a:r>
              <a:rPr lang="en-US" sz="2200" dirty="0" smtClean="0"/>
              <a:t>Residents had been assigned to their apartments at random. Most were strangers when they moved in.</a:t>
            </a:r>
          </a:p>
          <a:p>
            <a:pPr algn="just">
              <a:lnSpc>
                <a:spcPct val="90000"/>
              </a:lnSpc>
            </a:pPr>
            <a:r>
              <a:rPr lang="en-US" sz="2200" dirty="0" smtClean="0"/>
              <a:t>The researchers asked the residents to name their three closest friends in the entire housing project.</a:t>
            </a:r>
          </a:p>
          <a:p>
            <a:pPr algn="just">
              <a:lnSpc>
                <a:spcPct val="90000"/>
              </a:lnSpc>
            </a:pPr>
            <a:r>
              <a:rPr lang="en-US" sz="2200" dirty="0" smtClean="0"/>
              <a:t>Just as the proximity effect would predict, 65% of the friends mentioned lived in the same building, even though the other buildings were not far away. </a:t>
            </a:r>
          </a:p>
          <a:p>
            <a:endParaRPr lang="en-US" dirty="0"/>
          </a:p>
        </p:txBody>
      </p:sp>
      <p:pic>
        <p:nvPicPr>
          <p:cNvPr id="4" name="Picture 8" descr="Fig10-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85800" y="4876800"/>
            <a:ext cx="8077200" cy="17827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Proximity: </a:t>
            </a:r>
            <a:r>
              <a:rPr lang="en-US" sz="3600" dirty="0" smtClean="0">
                <a:cs typeface="Arial" charset="0"/>
              </a:rPr>
              <a:t>The Person Next Door</a:t>
            </a:r>
            <a:endParaRPr lang="en-US" sz="3600" dirty="0"/>
          </a:p>
        </p:txBody>
      </p:sp>
      <p:pic>
        <p:nvPicPr>
          <p:cNvPr id="4" name="Picture 8" descr="Fig10-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85800" y="4876800"/>
            <a:ext cx="8077200" cy="1782763"/>
          </a:xfrm>
          <a:prstGeom prst="rect">
            <a:avLst/>
          </a:prstGeom>
          <a:noFill/>
        </p:spPr>
      </p:pic>
      <p:sp>
        <p:nvSpPr>
          <p:cNvPr id="6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457200" y="1828800"/>
            <a:ext cx="8229600" cy="28194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</a:pPr>
            <a:r>
              <a:rPr lang="en-US" sz="2400" dirty="0"/>
              <a:t>Even more striking was the pattern of friendships within a building: 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/>
              <a:t>41% of the next-door neighbors indicated they were close friends.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/>
              <a:t>22% of those who lived two doors apart said so.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/>
              <a:t>Only 10% of those who lived on opposite ends of the hall indicated they were close friends.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Involved in Interpersonal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4267200" cy="42672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accent2"/>
              </a:solidFill>
              <a:latin typeface="Verdana" pitchFamily="34" charset="0"/>
            </a:endParaRPr>
          </a:p>
          <a:p>
            <a:r>
              <a:rPr lang="en-US" b="1" dirty="0" smtClean="0">
                <a:solidFill>
                  <a:schemeClr val="accent2"/>
                </a:solidFill>
              </a:rPr>
              <a:t>Mere Exposure </a:t>
            </a:r>
          </a:p>
          <a:p>
            <a:pPr lvl="1" algn="just"/>
            <a:r>
              <a:rPr lang="en-US" sz="2000" dirty="0" smtClean="0">
                <a:solidFill>
                  <a:schemeClr val="tx1"/>
                </a:solidFill>
              </a:rPr>
              <a:t>Contrary to folk wisdom, familiarity does not breed contempt</a:t>
            </a:r>
          </a:p>
          <a:p>
            <a:pPr lvl="1" algn="just"/>
            <a:r>
              <a:rPr lang="en-US" sz="2000" dirty="0" smtClean="0">
                <a:solidFill>
                  <a:schemeClr val="tx1"/>
                </a:solidFill>
              </a:rPr>
              <a:t>The more often we are exposed to a stimulus, the more we come to like that stimulus</a:t>
            </a:r>
          </a:p>
          <a:p>
            <a:pPr lvl="1" algn="just"/>
            <a:r>
              <a:rPr lang="en-US" sz="2000" dirty="0" smtClean="0">
                <a:solidFill>
                  <a:schemeClr val="tx1"/>
                </a:solidFill>
              </a:rPr>
              <a:t>Familiarity can influence our self-evaluations</a:t>
            </a:r>
          </a:p>
          <a:p>
            <a:endParaRPr lang="en-US" dirty="0"/>
          </a:p>
        </p:txBody>
      </p:sp>
      <p:pic>
        <p:nvPicPr>
          <p:cNvPr id="4" name="Picture 21" descr="mye31898_1102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2209800"/>
            <a:ext cx="3733800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Mere Exposure 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5943600" cy="5105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If we simply recognize a brand, we will judge it more positively.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Researchers asked people to pick which of two airlines to fly on, one familiar, one unfamiliar.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People overwhelmingly chose the familiar.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Even after adding three troubling pieces of information, such as accidents, 67% still chose the familiar company.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One goal of advertising is to blitz us with a name so many times that it unconsciously triggers the recognition heuristic.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Children definitely preferred the taste of food in McDonalds wrappers over the same food in plain wrappers.</a:t>
            </a:r>
          </a:p>
        </p:txBody>
      </p:sp>
      <p:pic>
        <p:nvPicPr>
          <p:cNvPr id="5" name="Picture 7" descr="arc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5105400"/>
            <a:ext cx="184244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t3.gstatic.com/images?q=tbn:ANd9GcR-5XlmVuRzyWhohg4ZtflrM5NMsAq4F-wd0GPnvJ_ceP0bkEO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2971800"/>
            <a:ext cx="2743200" cy="1666875"/>
          </a:xfrm>
          <a:prstGeom prst="rect">
            <a:avLst/>
          </a:prstGeom>
          <a:noFill/>
        </p:spPr>
      </p:pic>
      <p:pic>
        <p:nvPicPr>
          <p:cNvPr id="1027" name="Picture 3" descr="C:\Users\3D\Downloads\images (6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5100" y="1828801"/>
            <a:ext cx="2628900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Mere Exposure Effect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0" y="5867400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2</a:t>
            </a:r>
            <a:endParaRPr lang="en-US" dirty="0"/>
          </a:p>
        </p:txBody>
      </p:sp>
      <p:pic>
        <p:nvPicPr>
          <p:cNvPr id="7" name="Video 2-Social Psychology Project- The Mere Exposure Effect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0" y="3268663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Involved in Interpersonal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305800" cy="42672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accent2"/>
              </a:solidFill>
              <a:latin typeface="Verdana" pitchFamily="34" charset="0"/>
            </a:endParaRPr>
          </a:p>
          <a:p>
            <a:r>
              <a:rPr lang="en-US" b="1" dirty="0" smtClean="0">
                <a:solidFill>
                  <a:schemeClr val="accent2"/>
                </a:solidFill>
              </a:rPr>
              <a:t>Physical Attractiveness</a:t>
            </a:r>
            <a:endParaRPr lang="en-US" dirty="0" smtClean="0">
              <a:solidFill>
                <a:schemeClr val="accent2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We react more favorably to others who are physically attractive than to those who are not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Bias for beauty is pervasive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066800"/>
          </a:xfrm>
        </p:spPr>
        <p:txBody>
          <a:bodyPr/>
          <a:lstStyle/>
          <a:p>
            <a:r>
              <a:rPr lang="en-US" dirty="0" smtClean="0"/>
              <a:t>Is Beauty an Objective Quality?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5638800" cy="4629912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Some argue that certain faces are inherently more attractive than others</a:t>
            </a:r>
          </a:p>
          <a:p>
            <a:pPr algn="just"/>
            <a:endParaRPr lang="en-US" sz="2000" dirty="0" smtClean="0"/>
          </a:p>
          <a:p>
            <a:pPr lvl="1" algn="just"/>
            <a:r>
              <a:rPr lang="en-US" sz="2000" dirty="0" smtClean="0">
                <a:solidFill>
                  <a:schemeClr val="tx1"/>
                </a:solidFill>
              </a:rPr>
              <a:t>High levels of agreement for facial ratings across ages and cultures</a:t>
            </a:r>
          </a:p>
          <a:p>
            <a:pPr lvl="1" algn="just"/>
            <a:endParaRPr lang="en-US" sz="2000" dirty="0" smtClean="0">
              <a:solidFill>
                <a:schemeClr val="tx1"/>
              </a:solidFill>
            </a:endParaRPr>
          </a:p>
          <a:p>
            <a:pPr lvl="1" algn="just"/>
            <a:r>
              <a:rPr lang="en-US" sz="2000" dirty="0" smtClean="0">
                <a:solidFill>
                  <a:schemeClr val="tx1"/>
                </a:solidFill>
              </a:rPr>
              <a:t>Physical features of the face are reliably associated with judgments of attractiveness</a:t>
            </a:r>
          </a:p>
          <a:p>
            <a:pPr lvl="1" algn="just"/>
            <a:endParaRPr lang="en-US" sz="2000" dirty="0" smtClean="0">
              <a:solidFill>
                <a:schemeClr val="tx1"/>
              </a:solidFill>
            </a:endParaRPr>
          </a:p>
          <a:p>
            <a:pPr lvl="1" algn="just"/>
            <a:r>
              <a:rPr lang="en-US" sz="2000" dirty="0" smtClean="0">
                <a:solidFill>
                  <a:schemeClr val="tx1"/>
                </a:solidFill>
              </a:rPr>
              <a:t>Babies prefer faces considered attractive by adults</a:t>
            </a:r>
          </a:p>
          <a:p>
            <a:endParaRPr lang="en-US" dirty="0"/>
          </a:p>
        </p:txBody>
      </p:sp>
      <p:pic>
        <p:nvPicPr>
          <p:cNvPr id="4" name="Picture 4" descr="scan0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2438400"/>
            <a:ext cx="2981325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echtemissgermany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4572000"/>
            <a:ext cx="1463040" cy="1828800"/>
          </a:xfrm>
          <a:prstGeom prst="rect">
            <a:avLst/>
          </a:prstGeom>
          <a:noFill/>
        </p:spPr>
      </p:pic>
      <p:pic>
        <p:nvPicPr>
          <p:cNvPr id="6" name="Picture 11" descr="virtuellemiss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80960" y="4572000"/>
            <a:ext cx="123444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</p:spPr>
        <p:txBody>
          <a:bodyPr/>
          <a:lstStyle/>
          <a:p>
            <a:r>
              <a:rPr lang="en-US" dirty="0" smtClean="0"/>
              <a:t>Is Beauty a Subjective Quality?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5052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People from different cultures enhance their beauty in very different ways</a:t>
            </a:r>
          </a:p>
          <a:p>
            <a:endParaRPr lang="en-US" sz="2400" dirty="0" smtClean="0"/>
          </a:p>
          <a:p>
            <a:r>
              <a:rPr lang="en-US" sz="2400" dirty="0" smtClean="0"/>
              <a:t>Ideal body shapes vary across cultures, as well as among racial groups within a culture</a:t>
            </a:r>
          </a:p>
          <a:p>
            <a:endParaRPr lang="en-US" sz="2400" dirty="0" smtClean="0"/>
          </a:p>
          <a:p>
            <a:r>
              <a:rPr lang="en-US" sz="2400" dirty="0" smtClean="0"/>
              <a:t>Standards of beauty change over time</a:t>
            </a:r>
          </a:p>
          <a:p>
            <a:endParaRPr lang="en-US" sz="2400" dirty="0" smtClean="0"/>
          </a:p>
          <a:p>
            <a:r>
              <a:rPr lang="en-US" sz="2400" dirty="0" smtClean="0"/>
              <a:t>Situational factors can influence judgments of beauty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/>
          <a:lstStyle/>
          <a:p>
            <a:r>
              <a:rPr lang="en-US" dirty="0" smtClean="0"/>
              <a:t>Why Are We Blinded by Beauty?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3922776"/>
          </a:xfrm>
        </p:spPr>
        <p:txBody>
          <a:bodyPr/>
          <a:lstStyle/>
          <a:p>
            <a:r>
              <a:rPr lang="en-US" sz="2400" dirty="0" smtClean="0"/>
              <a:t>Inherently rewarding to be in the company of people who are aesthetically appealing</a:t>
            </a:r>
          </a:p>
          <a:p>
            <a:endParaRPr lang="en-US" sz="2400" dirty="0" smtClean="0"/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Possible intrinsic and extrinsic rewards</a:t>
            </a:r>
          </a:p>
          <a:p>
            <a:pPr lvl="1"/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/>
              <a:t>Tendency to associate physical attractiveness with other desirable qualities</a:t>
            </a:r>
          </a:p>
          <a:p>
            <a:endParaRPr lang="en-US" sz="2400" dirty="0" smtClean="0"/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What-is-beautiful-is-good stereotype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066800"/>
          </a:xfrm>
        </p:spPr>
        <p:txBody>
          <a:bodyPr/>
          <a:lstStyle/>
          <a:p>
            <a:r>
              <a:rPr lang="en-US" dirty="0" smtClean="0"/>
              <a:t>Physical Attraction Stereotype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5029200" cy="432511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en-US" sz="2200" dirty="0" smtClean="0"/>
              <a:t>People within a culture, assume that attractive people have the traits that are valued by that culture</a:t>
            </a:r>
          </a:p>
          <a:p>
            <a:pPr algn="just">
              <a:lnSpc>
                <a:spcPct val="90000"/>
              </a:lnSpc>
            </a:pPr>
            <a:endParaRPr lang="en-US" sz="2200" dirty="0" smtClean="0"/>
          </a:p>
          <a:p>
            <a:pPr algn="just">
              <a:lnSpc>
                <a:spcPct val="90000"/>
              </a:lnSpc>
            </a:pPr>
            <a:r>
              <a:rPr lang="en-US" sz="2200" dirty="0" smtClean="0"/>
              <a:t>Adults and children are biased toward attractive people</a:t>
            </a:r>
          </a:p>
          <a:p>
            <a:pPr algn="just">
              <a:lnSpc>
                <a:spcPct val="90000"/>
              </a:lnSpc>
            </a:pPr>
            <a:endParaRPr lang="en-US" sz="2200" dirty="0" smtClean="0"/>
          </a:p>
          <a:p>
            <a:pPr algn="just">
              <a:lnSpc>
                <a:spcPct val="90000"/>
              </a:lnSpc>
            </a:pPr>
            <a:r>
              <a:rPr lang="en-US" sz="2200" dirty="0" smtClean="0"/>
              <a:t>Even infants stare at attractive people longer than unattractive people!</a:t>
            </a:r>
          </a:p>
          <a:p>
            <a:pPr algn="just">
              <a:lnSpc>
                <a:spcPct val="90000"/>
              </a:lnSpc>
            </a:pPr>
            <a:endParaRPr lang="en-US" sz="2200" dirty="0" smtClean="0"/>
          </a:p>
          <a:p>
            <a:pPr algn="just">
              <a:lnSpc>
                <a:spcPct val="90000"/>
              </a:lnSpc>
            </a:pPr>
            <a:r>
              <a:rPr lang="en-US" sz="2200" dirty="0" smtClean="0"/>
              <a:t>Lessons begin early – how many ugly heroes are there in children’s tales vs. the number of ugly </a:t>
            </a:r>
            <a:r>
              <a:rPr lang="en-US" sz="2200" dirty="0" err="1" smtClean="0"/>
              <a:t>villians</a:t>
            </a:r>
            <a:r>
              <a:rPr lang="en-US" sz="2200" dirty="0" smtClean="0"/>
              <a:t>?</a:t>
            </a:r>
          </a:p>
          <a:p>
            <a:endParaRPr lang="en-US" dirty="0"/>
          </a:p>
        </p:txBody>
      </p:sp>
      <p:pic>
        <p:nvPicPr>
          <p:cNvPr id="4" name="Picture 5" descr="B00003CXXI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638800" y="1752600"/>
            <a:ext cx="3505200" cy="51054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 of Liking-Example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0" y="5715000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3</a:t>
            </a:r>
            <a:endParaRPr lang="en-US" dirty="0"/>
          </a:p>
        </p:txBody>
      </p:sp>
      <p:pic>
        <p:nvPicPr>
          <p:cNvPr id="7" name="Video 3-Principle of Liking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0" y="3268663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Involved in Interpersonal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5257800" cy="42672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accent2"/>
              </a:solidFill>
              <a:latin typeface="Verdana" pitchFamily="34" charset="0"/>
            </a:endParaRPr>
          </a:p>
          <a:p>
            <a:r>
              <a:rPr lang="en-US" b="1" dirty="0" smtClean="0">
                <a:solidFill>
                  <a:schemeClr val="accent2"/>
                </a:solidFill>
              </a:rPr>
              <a:t>Similarity</a:t>
            </a:r>
            <a:endParaRPr lang="en-US" dirty="0" smtClean="0">
              <a:solidFill>
                <a:schemeClr val="accent2"/>
              </a:solidFill>
            </a:endParaRPr>
          </a:p>
          <a:p>
            <a:pPr lvl="2"/>
            <a:r>
              <a:rPr lang="en-US" sz="2000" dirty="0" smtClean="0">
                <a:solidFill>
                  <a:schemeClr val="tx1"/>
                </a:solidFill>
              </a:rPr>
              <a:t>Proximity increases familiarity, which leads to liking, but something more is needed to fuel a growing friendship. </a:t>
            </a:r>
          </a:p>
          <a:p>
            <a:pPr lvl="2"/>
            <a:endParaRPr lang="en-US" sz="2000" dirty="0" smtClean="0">
              <a:solidFill>
                <a:schemeClr val="tx1"/>
              </a:solidFill>
            </a:endParaRPr>
          </a:p>
          <a:p>
            <a:pPr lvl="2"/>
            <a:r>
              <a:rPr lang="en-US" sz="2000" dirty="0" smtClean="0">
                <a:solidFill>
                  <a:schemeClr val="tx1"/>
                </a:solidFill>
              </a:rPr>
              <a:t>That “fuel” is </a:t>
            </a:r>
            <a:r>
              <a:rPr lang="en-US" sz="2000" i="1" dirty="0" smtClean="0">
                <a:solidFill>
                  <a:schemeClr val="tx1"/>
                </a:solidFill>
              </a:rPr>
              <a:t>similarity</a:t>
            </a:r>
            <a:r>
              <a:rPr lang="en-US" sz="2000" dirty="0" smtClean="0">
                <a:solidFill>
                  <a:schemeClr val="tx1"/>
                </a:solidFill>
              </a:rPr>
              <a:t>—a match between our interests, attitudes, values, background, or personality and those of another person. </a:t>
            </a:r>
          </a:p>
          <a:p>
            <a:pPr lvl="2"/>
            <a:endParaRPr lang="en-US" sz="20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2819400"/>
            <a:ext cx="3048000" cy="35814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Similarity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5257800" cy="4267200"/>
          </a:xfrm>
        </p:spPr>
        <p:txBody>
          <a:bodyPr>
            <a:normAutofit lnSpcReduction="10000"/>
          </a:bodyPr>
          <a:lstStyle/>
          <a:p>
            <a:endParaRPr lang="en-US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400" dirty="0" smtClean="0"/>
              <a:t>Three Areas of Similarity that Increase Liking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Demographic Similarity</a:t>
            </a: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Attitudes and Values</a:t>
            </a: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Personality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</a:rPr>
              <a:t>Similar cognitive complexities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</a:rPr>
              <a:t>Similar emotional styles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</a:rPr>
              <a:t>Attachment styles</a:t>
            </a:r>
          </a:p>
          <a:p>
            <a:endParaRPr lang="en-US" dirty="0"/>
          </a:p>
        </p:txBody>
      </p:sp>
      <p:pic>
        <p:nvPicPr>
          <p:cNvPr id="4098" name="Picture 2" descr="http://www.colourbox.com/preview/3617483-947961-group-of-children-friends-playing-computer-gam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667000"/>
            <a:ext cx="3352800" cy="3038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Similarity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5257800" cy="4267200"/>
          </a:xfrm>
        </p:spPr>
        <p:txBody>
          <a:bodyPr>
            <a:normAutofit fontScale="92500" lnSpcReduction="10000"/>
          </a:bodyPr>
          <a:lstStyle/>
          <a:p>
            <a:endParaRPr lang="en-US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lvl="1" algn="just">
              <a:lnSpc>
                <a:spcPct val="90000"/>
              </a:lnSpc>
            </a:pPr>
            <a:r>
              <a:rPr lang="en-US" altLang="ko-KR" dirty="0" smtClean="0">
                <a:solidFill>
                  <a:schemeClr val="tx1"/>
                </a:solidFill>
                <a:ea typeface="Gulim" pitchFamily="34" charset="-127"/>
              </a:rPr>
              <a:t>The more similar to ourselves we find someone to be, the more we tend to like them.</a:t>
            </a:r>
          </a:p>
          <a:p>
            <a:pPr lvl="1" algn="just">
              <a:lnSpc>
                <a:spcPct val="90000"/>
              </a:lnSpc>
            </a:pPr>
            <a:endParaRPr lang="en-US" altLang="ko-KR" dirty="0" smtClean="0">
              <a:solidFill>
                <a:schemeClr val="tx1"/>
              </a:solidFill>
              <a:ea typeface="Gulim" pitchFamily="34" charset="-127"/>
            </a:endParaRPr>
          </a:p>
          <a:p>
            <a:pPr lvl="1" algn="just">
              <a:lnSpc>
                <a:spcPct val="90000"/>
              </a:lnSpc>
            </a:pPr>
            <a:r>
              <a:rPr lang="en-US" altLang="ko-KR" dirty="0" smtClean="0">
                <a:solidFill>
                  <a:schemeClr val="tx1"/>
                </a:solidFill>
                <a:ea typeface="Gulim" pitchFamily="34" charset="-127"/>
              </a:rPr>
              <a:t>Friends more likely to share opinions, attitudes, beliefs, and values.</a:t>
            </a:r>
          </a:p>
          <a:p>
            <a:pPr lvl="1" algn="just">
              <a:lnSpc>
                <a:spcPct val="90000"/>
              </a:lnSpc>
            </a:pPr>
            <a:endParaRPr lang="en-US" altLang="ko-KR" dirty="0" smtClean="0">
              <a:solidFill>
                <a:schemeClr val="tx1"/>
              </a:solidFill>
              <a:ea typeface="Gulim" pitchFamily="34" charset="-127"/>
            </a:endParaRPr>
          </a:p>
          <a:p>
            <a:pPr lvl="1" algn="just">
              <a:lnSpc>
                <a:spcPct val="90000"/>
              </a:lnSpc>
            </a:pPr>
            <a:r>
              <a:rPr lang="en-US" altLang="ko-KR" dirty="0" smtClean="0">
                <a:solidFill>
                  <a:schemeClr val="tx1"/>
                </a:solidFill>
                <a:ea typeface="Gulim" pitchFamily="34" charset="-127"/>
              </a:rPr>
              <a:t>Dissimilarity breeds dislike in an even stronger fashion that similarity breeds liking</a:t>
            </a:r>
            <a:r>
              <a:rPr lang="en-US" altLang="ko-KR" dirty="0" smtClean="0">
                <a:ea typeface="Gulim" pitchFamily="34" charset="-127"/>
              </a:rPr>
              <a:t>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0418" name="Picture 2" descr="http://www.dreamstime.com/group-of-children-friends-playing-computer-games-thumb240403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2590800"/>
            <a:ext cx="3103707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Involved in Interpersonal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7696200" cy="4267200"/>
          </a:xfrm>
        </p:spPr>
        <p:txBody>
          <a:bodyPr>
            <a:normAutofit fontScale="85000" lnSpcReduction="20000"/>
          </a:bodyPr>
          <a:lstStyle/>
          <a:p>
            <a:r>
              <a:rPr lang="en-US" sz="3100" b="1" dirty="0" smtClean="0">
                <a:solidFill>
                  <a:schemeClr val="accent2"/>
                </a:solidFill>
              </a:rPr>
              <a:t>Reciprocal Liking</a:t>
            </a:r>
            <a:endParaRPr lang="en-US" sz="3100" dirty="0" smtClean="0">
              <a:solidFill>
                <a:schemeClr val="accent2"/>
              </a:solidFill>
            </a:endParaRPr>
          </a:p>
          <a:p>
            <a:pPr lvl="1" algn="just" eaLnBrk="0" hangingPunct="0">
              <a:spcBef>
                <a:spcPct val="50000"/>
              </a:spcBef>
            </a:pPr>
            <a:r>
              <a:rPr lang="en-US" sz="3100" dirty="0" smtClean="0">
                <a:solidFill>
                  <a:schemeClr val="tx1"/>
                </a:solidFill>
              </a:rPr>
              <a:t>One of the </a:t>
            </a:r>
            <a:r>
              <a:rPr lang="en-US" sz="3100" i="1" dirty="0" smtClean="0">
                <a:solidFill>
                  <a:schemeClr val="tx1"/>
                </a:solidFill>
              </a:rPr>
              <a:t>most potent</a:t>
            </a:r>
            <a:r>
              <a:rPr lang="en-US" sz="3100" dirty="0" smtClean="0">
                <a:solidFill>
                  <a:schemeClr val="tx1"/>
                </a:solidFill>
              </a:rPr>
              <a:t> determinants of our liking someone is if we believe that that person likes us—</a:t>
            </a:r>
            <a:r>
              <a:rPr lang="en-US" sz="3100" i="1" dirty="0" smtClean="0">
                <a:solidFill>
                  <a:schemeClr val="tx1"/>
                </a:solidFill>
              </a:rPr>
              <a:t>reciprocal liking</a:t>
            </a:r>
            <a:r>
              <a:rPr lang="en-US" sz="3100" dirty="0" smtClean="0">
                <a:solidFill>
                  <a:schemeClr val="tx1"/>
                </a:solidFill>
              </a:rPr>
              <a:t>. </a:t>
            </a:r>
          </a:p>
          <a:p>
            <a:pPr lvl="1" algn="just" eaLnBrk="0" hangingPunct="0">
              <a:spcBef>
                <a:spcPct val="50000"/>
              </a:spcBef>
            </a:pPr>
            <a:r>
              <a:rPr lang="en-US" sz="3100" dirty="0" smtClean="0">
                <a:solidFill>
                  <a:schemeClr val="tx1"/>
                </a:solidFill>
              </a:rPr>
              <a:t>Reciprocal liking effects can only occur if we like ourselves. People with negative self-concepts tend to be skeptical that others actually do like them and therefore may not reciprocate liking.</a:t>
            </a:r>
          </a:p>
          <a:p>
            <a:pPr lvl="1" algn="just" eaLnBrk="0" hangingPunct="0">
              <a:spcBef>
                <a:spcPct val="50000"/>
              </a:spcBef>
            </a:pPr>
            <a:r>
              <a:rPr lang="en-US" sz="3100" dirty="0" smtClean="0">
                <a:solidFill>
                  <a:schemeClr val="tx1"/>
                </a:solidFill>
              </a:rPr>
              <a:t>Reciprocal liking can come about because of a </a:t>
            </a:r>
            <a:r>
              <a:rPr lang="en-US" sz="3100" i="1" dirty="0" smtClean="0">
                <a:solidFill>
                  <a:schemeClr val="tx1"/>
                </a:solidFill>
              </a:rPr>
              <a:t>self-fulfilling prophecy.</a:t>
            </a:r>
          </a:p>
          <a:p>
            <a:pPr lvl="2"/>
            <a:endParaRPr lang="en-US" sz="20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Reciprocal Liking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7924800" cy="4495800"/>
          </a:xfrm>
        </p:spPr>
        <p:txBody>
          <a:bodyPr>
            <a:normAutofit lnSpcReduction="10000"/>
          </a:bodyPr>
          <a:lstStyle/>
          <a:p>
            <a:endParaRPr lang="en-US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400" dirty="0" smtClean="0"/>
              <a:t>People with a negative self-concept respond quite differently: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US" sz="2400" dirty="0" smtClean="0"/>
          </a:p>
          <a:p>
            <a:pPr marL="0" indent="0" algn="just">
              <a:lnSpc>
                <a:spcPct val="90000"/>
              </a:lnSpc>
            </a:pPr>
            <a:r>
              <a:rPr lang="en-US" sz="2400" dirty="0" smtClean="0"/>
              <a:t>Such people indicate that they’d prefer to meet and talk to a person they know has criticized them earlier than meet and talk to a person they know has praised them earlier.</a:t>
            </a:r>
          </a:p>
          <a:p>
            <a:pPr marL="0" indent="0" algn="just">
              <a:lnSpc>
                <a:spcPct val="90000"/>
              </a:lnSpc>
            </a:pPr>
            <a:endParaRPr lang="en-US" sz="2400" dirty="0" smtClean="0"/>
          </a:p>
          <a:p>
            <a:pPr marL="0" indent="0" algn="just">
              <a:lnSpc>
                <a:spcPct val="90000"/>
              </a:lnSpc>
            </a:pPr>
            <a:r>
              <a:rPr lang="en-US" sz="2400" dirty="0" smtClean="0"/>
              <a:t>Thus if people think of themselves as unlikable, another person’s friendly behavior toward them will seem unwarranted, and they may not respond, setting in motion another self-fulfilling prophecy.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Attraction- An Example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10400" y="5715000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4</a:t>
            </a:r>
            <a:endParaRPr lang="en-US" dirty="0"/>
          </a:p>
        </p:txBody>
      </p:sp>
      <p:pic>
        <p:nvPicPr>
          <p:cNvPr id="7" name="Video 4-Social Psychology Attraction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0" y="3268663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Theories of Liking and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Exchange Theory</a:t>
            </a:r>
          </a:p>
          <a:p>
            <a:r>
              <a:rPr lang="en-US" dirty="0" smtClean="0"/>
              <a:t>Equity Theory</a:t>
            </a:r>
          </a:p>
          <a:p>
            <a:r>
              <a:rPr lang="en-US" dirty="0" smtClean="0"/>
              <a:t>Gain-Loss Theory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Exchange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6629400" cy="432511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GB" dirty="0" smtClean="0"/>
              <a:t>The main idea behind social exchange is everyone tries to maximise the rewards they obtain form a relationship and try to minimise the costs. If the a relationship is to be successful then both parties are expected to </a:t>
            </a:r>
            <a:r>
              <a:rPr lang="en-GB" i="1" u="sng" dirty="0" smtClean="0"/>
              <a:t>give</a:t>
            </a:r>
            <a:r>
              <a:rPr lang="en-GB" dirty="0" smtClean="0"/>
              <a:t> and </a:t>
            </a:r>
            <a:r>
              <a:rPr lang="en-GB" i="1" u="sng" dirty="0" smtClean="0"/>
              <a:t>take</a:t>
            </a:r>
            <a:r>
              <a:rPr lang="en-GB" dirty="0" smtClean="0"/>
              <a:t> in equal proportions.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exchange theory, there are 4 basic steps: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Reward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Cost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Outcome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Comparison level</a:t>
            </a:r>
          </a:p>
          <a:p>
            <a:pPr lvl="1"/>
            <a:endParaRPr lang="en-US" dirty="0"/>
          </a:p>
        </p:txBody>
      </p:sp>
      <p:pic>
        <p:nvPicPr>
          <p:cNvPr id="91138" name="Picture 2" descr="http://s1.hubimg.com/u/5392984_f2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00" y="4381499"/>
            <a:ext cx="2476500" cy="2476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Exchange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440936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chemeClr val="accent2"/>
                </a:solidFill>
              </a:rPr>
              <a:t>Rewards</a:t>
            </a:r>
            <a:r>
              <a:rPr lang="en-US" sz="2400" dirty="0" smtClean="0"/>
              <a:t> are the positive, gratifying aspects of the relationship that make it worthwhile and reinforcing, including:</a:t>
            </a:r>
          </a:p>
          <a:p>
            <a:pPr marL="457200" indent="-457200" algn="just">
              <a:lnSpc>
                <a:spcPct val="90000"/>
              </a:lnSpc>
              <a:buNone/>
            </a:pPr>
            <a:endParaRPr lang="en-US" sz="2400" dirty="0" smtClean="0"/>
          </a:p>
          <a:p>
            <a:pPr marL="457200" indent="-457200" algn="just">
              <a:lnSpc>
                <a:spcPct val="90000"/>
              </a:lnSpc>
            </a:pPr>
            <a:r>
              <a:rPr lang="en-US" sz="2400" dirty="0" smtClean="0"/>
              <a:t>The kinds of personal characteristics and behaviors of our relationship partner that we have already discussed, and</a:t>
            </a:r>
          </a:p>
          <a:p>
            <a:pPr marL="457200" indent="-457200" algn="just">
              <a:lnSpc>
                <a:spcPct val="90000"/>
              </a:lnSpc>
            </a:pPr>
            <a:endParaRPr lang="en-US" sz="2400" dirty="0" smtClean="0"/>
          </a:p>
          <a:p>
            <a:pPr marL="457200" indent="-457200" algn="just">
              <a:lnSpc>
                <a:spcPct val="90000"/>
              </a:lnSpc>
            </a:pPr>
            <a:r>
              <a:rPr lang="en-US" sz="2400" dirty="0" smtClean="0"/>
              <a:t>Our ability to acquire external resources by virtue of knowing this person (e.g., gaining access to money, status, activities, or other interesting people).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Exchange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1981200"/>
          </a:xfrm>
        </p:spPr>
        <p:txBody>
          <a:bodyPr>
            <a:normAutofit/>
          </a:bodyPr>
          <a:lstStyle/>
          <a:p>
            <a:pPr marL="457200" indent="-457200" algn="just">
              <a:buNone/>
            </a:pPr>
            <a:r>
              <a:rPr lang="en-US" sz="2400" b="1" dirty="0" smtClean="0">
                <a:solidFill>
                  <a:schemeClr val="accent2"/>
                </a:solidFill>
              </a:rPr>
              <a:t>Costs</a:t>
            </a:r>
            <a:r>
              <a:rPr lang="en-US" sz="2400" dirty="0" smtClean="0"/>
              <a:t> are, obviously, the other side of the coin, and all friendships and romantic relationships have some costs attached to them. (Such as putting up with someone’s annoying habits and characteristics)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Exchange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1981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accent2"/>
                </a:solidFill>
              </a:rPr>
              <a:t>Outcome</a:t>
            </a:r>
            <a:r>
              <a:rPr lang="en-US" sz="2400" b="1" dirty="0" smtClean="0"/>
              <a:t> </a:t>
            </a:r>
            <a:r>
              <a:rPr lang="en-US" sz="2400" dirty="0" smtClean="0"/>
              <a:t>If the cost is more than reward we have a negative outcome. If on the other hand there is a profit left over after we have subtracted the cost we have a positive outcome,</a:t>
            </a:r>
          </a:p>
          <a:p>
            <a:pPr lvl="3" algn="ctr">
              <a:buNone/>
            </a:pPr>
            <a:r>
              <a:rPr lang="en-US" sz="2400" i="1" dirty="0" smtClean="0">
                <a:solidFill>
                  <a:schemeClr val="tx1"/>
                </a:solidFill>
              </a:rPr>
              <a:t>Reward – cost = outcome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Exchange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1981200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buNone/>
            </a:pPr>
            <a:r>
              <a:rPr lang="en-AU" sz="2400" b="1" dirty="0" smtClean="0">
                <a:solidFill>
                  <a:schemeClr val="accent2"/>
                </a:solidFill>
              </a:rPr>
              <a:t>Comparison Level </a:t>
            </a:r>
            <a:r>
              <a:rPr lang="en-US" sz="2400" dirty="0" smtClean="0"/>
              <a:t>People’s expectations about the level of rewards and punishments they are likely to receive in a particular relationship. 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US" dirty="0" smtClean="0">
                <a:cs typeface="Arial" pitchFamily="34" charset="0"/>
              </a:rPr>
              <a:t>Equity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5486400" cy="482193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90000"/>
              </a:lnSpc>
            </a:pPr>
            <a:r>
              <a:rPr lang="en-US" sz="2400" dirty="0" smtClean="0">
                <a:cs typeface="Arial" pitchFamily="34" charset="0"/>
              </a:rPr>
              <a:t>Proponents of </a:t>
            </a:r>
            <a:r>
              <a:rPr lang="en-US" sz="2400" b="1" dirty="0" smtClean="0">
                <a:cs typeface="Arial" pitchFamily="34" charset="0"/>
              </a:rPr>
              <a:t>equity theory</a:t>
            </a:r>
            <a:r>
              <a:rPr lang="en-US" sz="2400" dirty="0" smtClean="0">
                <a:cs typeface="Arial" pitchFamily="34" charset="0"/>
              </a:rPr>
              <a:t> describe equitable relationships as the happiest and most stable. </a:t>
            </a:r>
          </a:p>
          <a:p>
            <a:pPr algn="just">
              <a:lnSpc>
                <a:spcPct val="90000"/>
              </a:lnSpc>
            </a:pPr>
            <a:endParaRPr lang="en-US" sz="2400" dirty="0" smtClean="0">
              <a:cs typeface="Arial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dirty="0" smtClean="0">
                <a:cs typeface="Arial" pitchFamily="34" charset="0"/>
              </a:rPr>
              <a:t>In comparison, inequitable relationships result in one person feeling:</a:t>
            </a:r>
          </a:p>
          <a:p>
            <a:pPr algn="just">
              <a:lnSpc>
                <a:spcPct val="90000"/>
              </a:lnSpc>
            </a:pPr>
            <a:endParaRPr lang="en-US" sz="2400" dirty="0" smtClean="0">
              <a:cs typeface="Arial" pitchFamily="34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dirty="0" smtClean="0">
                <a:solidFill>
                  <a:schemeClr val="tx1"/>
                </a:solidFill>
                <a:cs typeface="Arial" pitchFamily="34" charset="0"/>
              </a:rPr>
              <a:t>Over-benefited (getting a lot of rewards, incurring few costs, having to devote little time or energy to the relationship), or </a:t>
            </a:r>
          </a:p>
          <a:p>
            <a:pPr lvl="1" algn="just">
              <a:lnSpc>
                <a:spcPct val="90000"/>
              </a:lnSpc>
            </a:pPr>
            <a:endParaRPr lang="en-US" sz="2400" dirty="0" smtClean="0">
              <a:solidFill>
                <a:schemeClr val="tx1"/>
              </a:solidFill>
              <a:cs typeface="Arial" pitchFamily="34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dirty="0" smtClean="0">
                <a:solidFill>
                  <a:schemeClr val="tx1"/>
                </a:solidFill>
                <a:cs typeface="Arial" pitchFamily="34" charset="0"/>
              </a:rPr>
              <a:t>Under-benefited (getting few rewards, incurring a lot of costs, having to devote a lot of time and energy to the relationship). </a:t>
            </a:r>
          </a:p>
          <a:p>
            <a:endParaRPr lang="en-US" dirty="0"/>
          </a:p>
        </p:txBody>
      </p:sp>
      <p:pic>
        <p:nvPicPr>
          <p:cNvPr id="80898" name="Picture 2" descr="https://wikispaces.psu.edu/download/attachments/41095601/Scales+of+Inequity.jpg?version=1&amp;modificationDate=12534980900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2743200"/>
            <a:ext cx="3429000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Gain- loss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32888"/>
            <a:ext cx="8229600" cy="4325112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200" dirty="0" smtClean="0"/>
              <a:t>This deals with the area of liking and feedback. </a:t>
            </a:r>
          </a:p>
          <a:p>
            <a:pPr algn="just"/>
            <a:endParaRPr lang="en-US" sz="2200" dirty="0" smtClean="0"/>
          </a:p>
          <a:p>
            <a:pPr algn="just"/>
            <a:r>
              <a:rPr lang="en-US" sz="2200" dirty="0" smtClean="0"/>
              <a:t>According to this theory changes in another person evaluation of us will have more impact on our liking for him/ her then if the evaluation were constant. </a:t>
            </a:r>
          </a:p>
          <a:p>
            <a:pPr algn="just"/>
            <a:endParaRPr lang="en-US" sz="2200" dirty="0" smtClean="0"/>
          </a:p>
          <a:p>
            <a:pPr algn="just"/>
            <a:r>
              <a:rPr lang="en-US" sz="2200" dirty="0" smtClean="0"/>
              <a:t>Thus we like a person who is esteemed for us increases overtime better than someone, who has always liked us. (</a:t>
            </a:r>
            <a:r>
              <a:rPr lang="en-US" sz="2200" b="1" dirty="0" smtClean="0"/>
              <a:t>a gain situation</a:t>
            </a:r>
            <a:r>
              <a:rPr lang="en-US" sz="2200" dirty="0" smtClean="0"/>
              <a:t>)</a:t>
            </a:r>
          </a:p>
          <a:p>
            <a:pPr algn="just"/>
            <a:endParaRPr lang="en-US" sz="2200" dirty="0" smtClean="0"/>
          </a:p>
          <a:p>
            <a:pPr algn="just"/>
            <a:r>
              <a:rPr lang="en-US" sz="2200" dirty="0" smtClean="0"/>
              <a:t>Similarly, we dislike a person whose evaluation of us become negative over time. More than some one who has always disliked us. (</a:t>
            </a:r>
            <a:r>
              <a:rPr lang="en-US" sz="2200" b="1" dirty="0" smtClean="0"/>
              <a:t>a loss situation</a:t>
            </a:r>
            <a:r>
              <a:rPr lang="en-US" sz="2200" dirty="0" smtClean="0"/>
              <a:t>)</a:t>
            </a:r>
          </a:p>
          <a:p>
            <a:endParaRPr lang="en-US" dirty="0"/>
          </a:p>
        </p:txBody>
      </p:sp>
      <p:pic>
        <p:nvPicPr>
          <p:cNvPr id="77826" name="Picture 2" descr="http://farm6.staticflickr.com/5156/5873815259_35861cfd6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838200"/>
            <a:ext cx="2438400" cy="1628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Social Relations- Friendship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6400800" cy="4745736"/>
          </a:xfrm>
        </p:spPr>
        <p:txBody>
          <a:bodyPr/>
          <a:lstStyle/>
          <a:p>
            <a:r>
              <a:rPr lang="en-US" dirty="0" smtClean="0"/>
              <a:t>Definition: Reciprocal relationship with positive affect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Distinct from popularity</a:t>
            </a:r>
          </a:p>
          <a:p>
            <a:pPr lvl="1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dirty="0" smtClean="0"/>
              <a:t>Importance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Source of social support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Conflict resolution skills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Preparation for adulthood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Can have bad consequences as well: Quality of friendships</a:t>
            </a:r>
          </a:p>
          <a:p>
            <a:endParaRPr lang="en-US" dirty="0"/>
          </a:p>
        </p:txBody>
      </p:sp>
      <p:pic>
        <p:nvPicPr>
          <p:cNvPr id="63491" name="Picture 3" descr="C:\Users\3D\Desktop\L&amp;F\friendship psycholog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2514600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Stages of Friendship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21936"/>
          </a:xfrm>
        </p:spPr>
        <p:txBody>
          <a:bodyPr/>
          <a:lstStyle/>
          <a:p>
            <a:r>
              <a:rPr lang="en-US" dirty="0" smtClean="0"/>
              <a:t>There are 4 stages of friendship.</a:t>
            </a:r>
          </a:p>
          <a:p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Formative stage.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Exploratory research.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Negotiation (Bargaining) State.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Commitment.</a:t>
            </a:r>
          </a:p>
          <a:p>
            <a:endParaRPr lang="en-US" dirty="0"/>
          </a:p>
        </p:txBody>
      </p:sp>
      <p:pic>
        <p:nvPicPr>
          <p:cNvPr id="4" name="Picture 4" descr="j02629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2743200"/>
            <a:ext cx="28956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Formative 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45736"/>
          </a:xfrm>
        </p:spPr>
        <p:txBody>
          <a:bodyPr/>
          <a:lstStyle/>
          <a:p>
            <a:pPr algn="just"/>
            <a:r>
              <a:rPr lang="en-US" dirty="0" smtClean="0"/>
              <a:t>Analysis focuses upon the sequence of events and stages that led to the development of friendship.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 The sequence may be examined as we described the process of an imaginary group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A group of students lets say from various universities are strangers to each other who are brought together for a weekend conference.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Exploratory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At the first meeting of the imaginary group, the students who are attending the conference, look each other and engage in a process term as sampling and estimation.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Each person explores a varying degree of cost to him or herself and the rewards available in potential relations with other persons around the room.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Negotiating / Bargaining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The process is not conscious or rational.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Each person makes evaluations and attempts to negotiate a definition of the situation and of the resultant relationship that will maximize the outputs.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In parts such attempts take the form of strategies.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Commitment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Members of pair progressively reduce their sampling and bargaining with other person.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 They stop looking around the room, stop thinking about other possibilities and commit themselves to a particular other person.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Thus, find a stage called institutionalization.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Users\3D\Downloads\485023-friendship--toddler-art-serie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752600"/>
            <a:ext cx="4540000" cy="4324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487</TotalTime>
  <Words>1931</Words>
  <Application>Microsoft Office PowerPoint</Application>
  <PresentationFormat>On-screen Show (4:3)</PresentationFormat>
  <Paragraphs>305</Paragraphs>
  <Slides>43</Slides>
  <Notes>43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Urban</vt:lpstr>
      <vt:lpstr>Social Psychology- Liking and Friendship</vt:lpstr>
      <vt:lpstr>Social Psychology</vt:lpstr>
      <vt:lpstr>What Are Social Psychology’s Big Lessons?</vt:lpstr>
      <vt:lpstr>Social Psychology Concept</vt:lpstr>
      <vt:lpstr>Attribution Theory</vt:lpstr>
      <vt:lpstr>Social Thinking</vt:lpstr>
      <vt:lpstr>Social Relations- Liking and Attraction</vt:lpstr>
      <vt:lpstr>Social Relations- Liking and Attraction</vt:lpstr>
      <vt:lpstr>Social Relations- Liking and Attraction</vt:lpstr>
      <vt:lpstr>Factors Involved in Interpersonal Attraction</vt:lpstr>
      <vt:lpstr>Factors Involved in Interpersonal Attraction</vt:lpstr>
      <vt:lpstr>Proximity: The Person Next Door</vt:lpstr>
      <vt:lpstr>Proximity: The Person Next Door</vt:lpstr>
      <vt:lpstr>Factors Involved in Interpersonal Attraction</vt:lpstr>
      <vt:lpstr>Mere Exposure </vt:lpstr>
      <vt:lpstr>Mere Exposure Effect</vt:lpstr>
      <vt:lpstr>Factors Involved in Interpersonal Attraction</vt:lpstr>
      <vt:lpstr>Is Beauty an Objective Quality?</vt:lpstr>
      <vt:lpstr>Is Beauty a Subjective Quality?</vt:lpstr>
      <vt:lpstr>Why Are We Blinded by Beauty?</vt:lpstr>
      <vt:lpstr>Physical Attraction Stereotype</vt:lpstr>
      <vt:lpstr>Principle of Liking-Example</vt:lpstr>
      <vt:lpstr>Factors Involved in Interpersonal Attraction</vt:lpstr>
      <vt:lpstr>Similarity</vt:lpstr>
      <vt:lpstr>Similarity</vt:lpstr>
      <vt:lpstr>Factors Involved in Interpersonal Attraction</vt:lpstr>
      <vt:lpstr>Reciprocal Liking</vt:lpstr>
      <vt:lpstr>Attraction- An Example</vt:lpstr>
      <vt:lpstr>Theories of Liking and Attraction</vt:lpstr>
      <vt:lpstr>Exchange Theory</vt:lpstr>
      <vt:lpstr>Exchange Theory</vt:lpstr>
      <vt:lpstr>Exchange Theory</vt:lpstr>
      <vt:lpstr>Exchange Theory</vt:lpstr>
      <vt:lpstr>Exchange Theory</vt:lpstr>
      <vt:lpstr>Equity Theory</vt:lpstr>
      <vt:lpstr>Gain- loss Theory</vt:lpstr>
      <vt:lpstr>Social Relations- Friendship</vt:lpstr>
      <vt:lpstr>Stages of Friendship</vt:lpstr>
      <vt:lpstr>Formative Stage</vt:lpstr>
      <vt:lpstr>Exploratory Research</vt:lpstr>
      <vt:lpstr>Negotiating / Bargaining </vt:lpstr>
      <vt:lpstr>Commitment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3D</dc:creator>
  <cp:lastModifiedBy>3D</cp:lastModifiedBy>
  <cp:revision>116</cp:revision>
  <dcterms:created xsi:type="dcterms:W3CDTF">2013-03-29T07:24:16Z</dcterms:created>
  <dcterms:modified xsi:type="dcterms:W3CDTF">2013-04-03T08:29:51Z</dcterms:modified>
</cp:coreProperties>
</file>