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7" r:id="rId3"/>
    <p:sldId id="257" r:id="rId4"/>
    <p:sldId id="258" r:id="rId5"/>
    <p:sldId id="276" r:id="rId6"/>
    <p:sldId id="259" r:id="rId7"/>
    <p:sldId id="260" r:id="rId8"/>
    <p:sldId id="261" r:id="rId9"/>
    <p:sldId id="286" r:id="rId10"/>
    <p:sldId id="262" r:id="rId11"/>
    <p:sldId id="277" r:id="rId12"/>
    <p:sldId id="289" r:id="rId13"/>
    <p:sldId id="263" r:id="rId14"/>
    <p:sldId id="264" r:id="rId15"/>
    <p:sldId id="265" r:id="rId16"/>
    <p:sldId id="266" r:id="rId17"/>
    <p:sldId id="288" r:id="rId18"/>
    <p:sldId id="293" r:id="rId19"/>
    <p:sldId id="292" r:id="rId20"/>
    <p:sldId id="267" r:id="rId21"/>
    <p:sldId id="268" r:id="rId22"/>
    <p:sldId id="269" r:id="rId23"/>
    <p:sldId id="270" r:id="rId24"/>
    <p:sldId id="271" r:id="rId25"/>
    <p:sldId id="272" r:id="rId26"/>
    <p:sldId id="273" r:id="rId27"/>
    <p:sldId id="274" r:id="rId28"/>
    <p:sldId id="275" r:id="rId29"/>
    <p:sldId id="278" r:id="rId30"/>
    <p:sldId id="279" r:id="rId31"/>
    <p:sldId id="280" r:id="rId32"/>
    <p:sldId id="281" r:id="rId33"/>
    <p:sldId id="282" r:id="rId34"/>
    <p:sldId id="283" r:id="rId35"/>
    <p:sldId id="284" r:id="rId36"/>
    <p:sldId id="290" r:id="rId37"/>
    <p:sldId id="291" r:id="rId38"/>
    <p:sldId id="285"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4/1/2013</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4/1/2013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4/1/2013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4/1/2013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4/1/2013</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4/1/2013</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4/1/2013</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t>4/1/2013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t>4/1/2013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t>4/1/2013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t>4/1/2013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t>4/1/2013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t>4/1/2013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t>4/1/2013</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t>4/1/2013</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4/1/2013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4/1/2013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4/1/2013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dirty="0"/>
              <a:t>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6736" y="2261739"/>
            <a:ext cx="9144000" cy="1641490"/>
          </a:xfrm>
        </p:spPr>
        <p:txBody>
          <a:bodyPr/>
          <a:lstStyle/>
          <a:p>
            <a:r>
              <a:rPr lang="en-US" b="1" dirty="0" smtClean="0">
                <a:effectLst>
                  <a:outerShdw blurRad="38100" dist="38100" dir="2700000" algn="tl">
                    <a:srgbClr val="000000">
                      <a:alpha val="43137"/>
                    </a:srgbClr>
                  </a:outerShdw>
                </a:effectLst>
              </a:rPr>
              <a:t>LEADERSHIP</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816736" y="3509494"/>
            <a:ext cx="9144000" cy="1482932"/>
          </a:xfrm>
        </p:spPr>
        <p:txBody>
          <a:bodyPr>
            <a:normAutofit fontScale="92500" lnSpcReduction="10000"/>
          </a:bodyPr>
          <a:lstStyle/>
          <a:p>
            <a:r>
              <a:rPr lang="en-US" b="1" dirty="0" smtClean="0">
                <a:solidFill>
                  <a:schemeClr val="tx1"/>
                </a:solidFill>
                <a:effectLst>
                  <a:outerShdw blurRad="38100" dist="38100" dir="2700000" algn="tl">
                    <a:srgbClr val="000000">
                      <a:alpha val="43137"/>
                    </a:srgbClr>
                  </a:outerShdw>
                </a:effectLst>
              </a:rPr>
              <a:t>Presented by</a:t>
            </a:r>
          </a:p>
          <a:p>
            <a:r>
              <a:rPr lang="en-US" b="1" dirty="0" smtClean="0">
                <a:solidFill>
                  <a:schemeClr val="tx1"/>
                </a:solidFill>
                <a:effectLst>
                  <a:outerShdw blurRad="38100" dist="38100" dir="2700000" algn="tl">
                    <a:srgbClr val="000000">
                      <a:alpha val="43137"/>
                    </a:srgbClr>
                  </a:outerShdw>
                </a:effectLst>
              </a:rPr>
              <a:t>Clinical Psychologist</a:t>
            </a:r>
          </a:p>
          <a:p>
            <a:r>
              <a:rPr lang="en-US" b="1" dirty="0" smtClean="0">
                <a:solidFill>
                  <a:schemeClr val="tx1"/>
                </a:solidFill>
                <a:effectLst>
                  <a:outerShdw blurRad="38100" dist="38100" dir="2700000" algn="tl">
                    <a:srgbClr val="000000">
                      <a:alpha val="43137"/>
                    </a:srgbClr>
                  </a:outerShdw>
                </a:effectLst>
              </a:rPr>
              <a:t>SADAF SAJJAD</a:t>
            </a:r>
            <a:endParaRPr lang="en-US" b="1" dirty="0">
              <a:solidFill>
                <a:schemeClr val="tx1"/>
              </a:solidFill>
              <a:effectLst>
                <a:outerShdw blurRad="38100" dist="38100" dir="2700000" algn="tl">
                  <a:srgbClr val="000000">
                    <a:alpha val="43137"/>
                  </a:srgbClr>
                </a:outerShdw>
              </a:effectLst>
            </a:endParaRPr>
          </a:p>
        </p:txBody>
      </p:sp>
      <p:pic>
        <p:nvPicPr>
          <p:cNvPr id="1028" name="Picture 4" descr="http://architectureofleadership.com/wp-content/uploads/2011/05/leadership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5522" y="2034862"/>
            <a:ext cx="3354947" cy="335494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19823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730" y="426344"/>
            <a:ext cx="10515600" cy="1325563"/>
          </a:xfrm>
        </p:spPr>
        <p:txBody>
          <a:bodyPr>
            <a:normAutofit/>
          </a:bodyPr>
          <a:lstStyle/>
          <a:p>
            <a:r>
              <a:rPr lang="en-US" sz="4000" b="1" dirty="0" smtClean="0">
                <a:effectLst>
                  <a:outerShdw blurRad="38100" dist="38100" dir="2700000" algn="tl">
                    <a:srgbClr val="000000">
                      <a:alpha val="43137"/>
                    </a:srgbClr>
                  </a:outerShdw>
                </a:effectLst>
              </a:rPr>
              <a:t>Social psychology</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47730" y="1616299"/>
            <a:ext cx="9762185" cy="5241701"/>
          </a:xfrm>
        </p:spPr>
        <p:txBody>
          <a:bodyPr/>
          <a:lstStyle/>
          <a:p>
            <a:pPr marL="0" indent="0" algn="just">
              <a:buNone/>
            </a:pPr>
            <a:r>
              <a:rPr lang="en-US" b="1" dirty="0">
                <a:effectLst>
                  <a:outerShdw blurRad="38100" dist="38100" dir="2700000" algn="tl">
                    <a:srgbClr val="000000">
                      <a:alpha val="43137"/>
                    </a:srgbClr>
                  </a:outerShdw>
                </a:effectLst>
              </a:rPr>
              <a:t>Social psychology is about understanding individual behavior in a social context.</a:t>
            </a:r>
          </a:p>
          <a:p>
            <a:pPr marL="0" indent="0" algn="ctr">
              <a:buNone/>
            </a:pPr>
            <a:r>
              <a:rPr lang="en-US" b="1" dirty="0" smtClean="0">
                <a:effectLst>
                  <a:outerShdw blurRad="38100" dist="38100" dir="2700000" algn="tl">
                    <a:srgbClr val="000000">
                      <a:alpha val="43137"/>
                    </a:srgbClr>
                  </a:outerShdw>
                </a:effectLst>
              </a:rPr>
              <a:t>“The </a:t>
            </a:r>
            <a:r>
              <a:rPr lang="en-US" b="1" dirty="0">
                <a:effectLst>
                  <a:outerShdw blurRad="38100" dist="38100" dir="2700000" algn="tl">
                    <a:srgbClr val="000000">
                      <a:alpha val="43137"/>
                    </a:srgbClr>
                  </a:outerShdw>
                </a:effectLst>
              </a:rPr>
              <a:t>scientific field that seeks to understand the nature and causes of individual behavior in social situations</a:t>
            </a:r>
            <a:r>
              <a:rPr lang="en-US" b="1" dirty="0" smtClean="0">
                <a:effectLst>
                  <a:outerShdw blurRad="38100" dist="38100" dir="2700000" algn="tl">
                    <a:srgbClr val="000000">
                      <a:alpha val="43137"/>
                    </a:srgbClr>
                  </a:outerShdw>
                </a:effectLst>
              </a:rPr>
              <a:t>”</a:t>
            </a:r>
          </a:p>
          <a:p>
            <a:pPr marL="0" indent="0" algn="just">
              <a:buNone/>
            </a:pPr>
            <a:r>
              <a:rPr lang="en-US" b="1" dirty="0">
                <a:effectLst>
                  <a:outerShdw blurRad="38100" dist="38100" dir="2700000" algn="tl">
                    <a:srgbClr val="000000">
                      <a:alpha val="43137"/>
                    </a:srgbClr>
                  </a:outerShdw>
                </a:effectLst>
              </a:rPr>
              <a:t>Social psychologists therefore deal with the factors that lead us to behave in a given way in the presence of others, and look at the conditions under which certain behavior/actions and feelings occur. Social psychology is to do with the way these feelings, thoughts, beliefs, intentions and goals are constructed and how such psychological factors, in turn, influence our interactions with others.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7637"/>
          <a:stretch/>
        </p:blipFill>
        <p:spPr>
          <a:xfrm>
            <a:off x="10200068" y="2448999"/>
            <a:ext cx="1780839" cy="2114550"/>
          </a:xfrm>
          <a:prstGeom prst="rect">
            <a:avLst/>
          </a:prstGeom>
        </p:spPr>
      </p:pic>
    </p:spTree>
    <p:extLst>
      <p:ext uri="{BB962C8B-B14F-4D97-AF65-F5344CB8AC3E}">
        <p14:creationId xmlns:p14="http://schemas.microsoft.com/office/powerpoint/2010/main" val="2729886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9701" y="426344"/>
            <a:ext cx="10515600" cy="1325563"/>
          </a:xfrm>
        </p:spPr>
        <p:txBody>
          <a:bodyPr/>
          <a:lstStyle/>
          <a:p>
            <a:r>
              <a:rPr lang="en-US" b="1" dirty="0" smtClean="0">
                <a:effectLst>
                  <a:outerShdw blurRad="38100" dist="38100" dir="2700000" algn="tl">
                    <a:srgbClr val="000000">
                      <a:alpha val="43137"/>
                    </a:srgbClr>
                  </a:outerShdw>
                </a:effectLst>
              </a:rPr>
              <a:t>Leadership?</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69701" y="1825625"/>
            <a:ext cx="10684099" cy="4351338"/>
          </a:xfrm>
        </p:spPr>
        <p:txBody>
          <a:bodyPr/>
          <a:lstStyle/>
          <a:p>
            <a:pPr marL="0" indent="0" algn="just">
              <a:buNone/>
            </a:pPr>
            <a:r>
              <a:rPr lang="en-US" b="1" dirty="0">
                <a:effectLst>
                  <a:outerShdw blurRad="38100" dist="38100" dir="2700000" algn="tl">
                    <a:srgbClr val="000000">
                      <a:alpha val="43137"/>
                    </a:srgbClr>
                  </a:outerShdw>
                </a:effectLst>
              </a:rPr>
              <a:t>Leadership </a:t>
            </a:r>
            <a:r>
              <a:rPr lang="en-US" b="1" dirty="0" smtClean="0">
                <a:effectLst>
                  <a:outerShdw blurRad="38100" dist="38100" dir="2700000" algn="tl">
                    <a:srgbClr val="000000">
                      <a:alpha val="43137"/>
                    </a:srgbClr>
                  </a:outerShdw>
                </a:effectLst>
              </a:rPr>
              <a:t>is “a </a:t>
            </a:r>
            <a:r>
              <a:rPr lang="en-US" b="1" dirty="0">
                <a:effectLst>
                  <a:outerShdw blurRad="38100" dist="38100" dir="2700000" algn="tl">
                    <a:srgbClr val="000000">
                      <a:alpha val="43137"/>
                    </a:srgbClr>
                  </a:outerShdw>
                </a:effectLst>
              </a:rPr>
              <a:t>process of social influence in which one person can enlist the aid and support of others in the accomplishment of a common task</a:t>
            </a:r>
            <a:r>
              <a:rPr lang="en-US" b="1" dirty="0" smtClean="0">
                <a:effectLst>
                  <a:outerShdw blurRad="38100" dist="38100" dir="2700000" algn="tl">
                    <a:srgbClr val="000000">
                      <a:alpha val="43137"/>
                    </a:srgbClr>
                  </a:outerShdw>
                </a:effectLst>
              </a:rPr>
              <a:t>".</a:t>
            </a:r>
            <a:endParaRPr lang="en-US" b="1" dirty="0">
              <a:effectLst>
                <a:outerShdw blurRad="38100" dist="38100" dir="2700000" algn="tl">
                  <a:srgbClr val="000000">
                    <a:alpha val="43137"/>
                  </a:srgbClr>
                </a:outerShdw>
              </a:effectLst>
            </a:endParaRPr>
          </a:p>
          <a:p>
            <a:pPr marL="0" indent="0" algn="just">
              <a:buNone/>
            </a:pPr>
            <a:r>
              <a:rPr lang="en-US" b="1" dirty="0">
                <a:effectLst>
                  <a:outerShdw blurRad="38100" dist="38100" dir="2700000" algn="tl">
                    <a:srgbClr val="000000">
                      <a:alpha val="43137"/>
                    </a:srgbClr>
                  </a:outerShdw>
                </a:effectLst>
              </a:rPr>
              <a:t>Leadership is "organizing a group of people to achieve a common goal". The leader may or may not have any formal authority.</a:t>
            </a:r>
          </a:p>
        </p:txBody>
      </p:sp>
      <p:pic>
        <p:nvPicPr>
          <p:cNvPr id="2050" name="Picture 2" descr="http://t2.gstatic.com/images?q=tbn:ANd9GcS-jYAuc703L77tK5hDRS7ZpwGgZeUxq2pFv236Yw8uXoyLRPnPR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3181" y="4101181"/>
            <a:ext cx="3141416" cy="2470917"/>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03866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Leader</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458868"/>
            <a:ext cx="10515600" cy="4351338"/>
          </a:xfrm>
        </p:spPr>
        <p:txBody>
          <a:bodyPr/>
          <a:lstStyle/>
          <a:p>
            <a:pPr marL="0" indent="0" algn="just">
              <a:buNone/>
            </a:pPr>
            <a:r>
              <a:rPr lang="en-US" b="1" dirty="0">
                <a:effectLst>
                  <a:outerShdw blurRad="38100" dist="38100" dir="2700000" algn="tl">
                    <a:srgbClr val="000000">
                      <a:alpha val="43137"/>
                    </a:srgbClr>
                  </a:outerShdw>
                </a:effectLst>
              </a:rPr>
              <a:t>A leader is a person who has a vision, a drive and a commitment to achieve that vision, and the skills to make it happen</a:t>
            </a:r>
            <a:r>
              <a:rPr lang="en-US" b="1" dirty="0" smtClean="0">
                <a:effectLst>
                  <a:outerShdw blurRad="38100" dist="38100" dir="2700000" algn="tl">
                    <a:srgbClr val="000000">
                      <a:alpha val="43137"/>
                    </a:srgbClr>
                  </a:outerShdw>
                </a:effectLst>
              </a:rPr>
              <a:t>.</a:t>
            </a:r>
          </a:p>
          <a:p>
            <a:pPr marL="0" indent="0" algn="just">
              <a:buNone/>
            </a:pPr>
            <a:r>
              <a:rPr lang="en-US" b="1" dirty="0" smtClean="0">
                <a:effectLst>
                  <a:outerShdw blurRad="38100" dist="38100" dir="2700000" algn="tl">
                    <a:srgbClr val="000000">
                      <a:alpha val="43137"/>
                    </a:srgbClr>
                  </a:outerShdw>
                </a:effectLst>
              </a:rPr>
              <a:t>Having </a:t>
            </a:r>
            <a:r>
              <a:rPr lang="en-US" b="1" dirty="0">
                <a:effectLst>
                  <a:outerShdw blurRad="38100" dist="38100" dir="2700000" algn="tl">
                    <a:srgbClr val="000000">
                      <a:alpha val="43137"/>
                    </a:srgbClr>
                  </a:outerShdw>
                </a:effectLst>
              </a:rPr>
              <a:t>a great idea, and assembling a team to bring that concept to life is the first step in creating a successful business venture. While finding a new and unique idea is rare enough; the ability to successfully execute this idea is what separates the dreamers from leaders. </a:t>
            </a:r>
          </a:p>
        </p:txBody>
      </p:sp>
      <p:pic>
        <p:nvPicPr>
          <p:cNvPr id="3074" name="Picture 2" descr="http://t3.gstatic.com/images?q=tbn:ANd9GcSXEB1JXA1evMfVuaYanz6BTBZf_PvWQPu6ysTflS2eC6h-rByrB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0600" y="4144851"/>
            <a:ext cx="4609608" cy="2549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9290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883" y="0"/>
            <a:ext cx="10515600" cy="1325563"/>
          </a:xfrm>
        </p:spPr>
        <p:txBody>
          <a:bodyPr/>
          <a:lstStyle/>
          <a:p>
            <a:r>
              <a:rPr lang="en-US" b="1" dirty="0" smtClean="0">
                <a:effectLst>
                  <a:outerShdw blurRad="38100" dist="38100" dir="2700000" algn="tl">
                    <a:srgbClr val="000000">
                      <a:alpha val="43137"/>
                    </a:srgbClr>
                  </a:outerShdw>
                </a:effectLst>
              </a:rPr>
              <a:t>Leader </a:t>
            </a:r>
            <a:r>
              <a:rPr lang="en-US" sz="4000" b="1" dirty="0" smtClean="0">
                <a:effectLst>
                  <a:outerShdw blurRad="38100" dist="38100" dir="2700000" algn="tl">
                    <a:srgbClr val="000000">
                      <a:alpha val="43137"/>
                    </a:srgbClr>
                  </a:outerShdw>
                </a:effectLst>
              </a:rPr>
              <a:t>(continued…)</a:t>
            </a:r>
            <a:endParaRPr lang="en-US" sz="4000" dirty="0"/>
          </a:p>
        </p:txBody>
      </p:sp>
      <p:sp>
        <p:nvSpPr>
          <p:cNvPr id="3" name="Content Placeholder 2"/>
          <p:cNvSpPr>
            <a:spLocks noGrp="1"/>
          </p:cNvSpPr>
          <p:nvPr>
            <p:ph idx="1"/>
          </p:nvPr>
        </p:nvSpPr>
        <p:spPr>
          <a:xfrm>
            <a:off x="579549" y="1325563"/>
            <a:ext cx="8976575" cy="5431621"/>
          </a:xfrm>
        </p:spPr>
        <p:txBody>
          <a:bodyPr>
            <a:normAutofit/>
          </a:bodyPr>
          <a:lstStyle/>
          <a:p>
            <a:pPr marL="0" indent="0" algn="just">
              <a:buNone/>
            </a:pPr>
            <a:r>
              <a:rPr lang="en-US" sz="2700" b="1" dirty="0"/>
              <a:t>A leader has a vision. Leaders see a problem that needs to be fixed or a goal that needs to be achieved. It may be something that no one else sees or simply something that no one else wants to tackle. Whatever it is, it is the focus of the leader's attention and they attack it with a single-minded determination</a:t>
            </a:r>
            <a:r>
              <a:rPr lang="en-US" sz="2700" b="1" dirty="0" smtClean="0"/>
              <a:t>.</a:t>
            </a:r>
          </a:p>
          <a:p>
            <a:pPr marL="0" indent="0" algn="just">
              <a:buNone/>
            </a:pPr>
            <a:r>
              <a:rPr lang="en-US" sz="2700" b="1" dirty="0">
                <a:solidFill>
                  <a:srgbClr val="FFFF00"/>
                </a:solidFill>
              </a:rPr>
              <a:t>The Drive To See It </a:t>
            </a:r>
            <a:r>
              <a:rPr lang="en-US" sz="2700" b="1" dirty="0" smtClean="0">
                <a:solidFill>
                  <a:srgbClr val="FFFF00"/>
                </a:solidFill>
              </a:rPr>
              <a:t>Through:</a:t>
            </a:r>
          </a:p>
          <a:p>
            <a:pPr marL="0" indent="0" algn="just">
              <a:buNone/>
            </a:pPr>
            <a:r>
              <a:rPr lang="en-US" sz="2700" b="1" dirty="0"/>
              <a:t>It is not enough to just have a vision. Lots of people see things that should be done, things that should be fixed, great step forward that could be taken. What makes leaders different is that they act. They take the steps to achieve their vision.</a:t>
            </a:r>
          </a:p>
          <a:p>
            <a:pPr marL="0" indent="0" algn="just">
              <a:buNone/>
            </a:pPr>
            <a:endParaRPr lang="en-US" b="1" dirty="0">
              <a:effectLst>
                <a:outerShdw blurRad="38100" dist="38100" dir="2700000" algn="tl">
                  <a:srgbClr val="000000">
                    <a:alpha val="43137"/>
                  </a:srgbClr>
                </a:outerShdw>
              </a:effectLst>
            </a:endParaRPr>
          </a:p>
        </p:txBody>
      </p:sp>
      <p:pic>
        <p:nvPicPr>
          <p:cNvPr id="1026" name="Picture 2" descr="http://t3.gstatic.com/images?q=tbn:ANd9GcQWVWjP7L4g-XnWK-tPJmjfXyauKEC-8mu_ZvG42da33XAnEV5D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97790" y="1845973"/>
            <a:ext cx="2264631" cy="3228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6040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Leadership begins with Self-knowledge</a:t>
            </a:r>
          </a:p>
        </p:txBody>
      </p:sp>
      <p:sp>
        <p:nvSpPr>
          <p:cNvPr id="3" name="Content Placeholder 2"/>
          <p:cNvSpPr>
            <a:spLocks noGrp="1"/>
          </p:cNvSpPr>
          <p:nvPr>
            <p:ph idx="1"/>
          </p:nvPr>
        </p:nvSpPr>
        <p:spPr>
          <a:xfrm>
            <a:off x="838200" y="1967293"/>
            <a:ext cx="10233800" cy="4351338"/>
          </a:xfrm>
        </p:spPr>
        <p:txBody>
          <a:bodyPr/>
          <a:lstStyle/>
          <a:p>
            <a:pPr marL="0" indent="0" algn="ctr">
              <a:buNone/>
            </a:pPr>
            <a:r>
              <a:rPr lang="en-US" b="1" dirty="0">
                <a:effectLst>
                  <a:outerShdw blurRad="38100" dist="38100" dir="2700000" algn="tl">
                    <a:srgbClr val="000000">
                      <a:alpha val="43137"/>
                    </a:srgbClr>
                  </a:outerShdw>
                </a:effectLst>
              </a:rPr>
              <a:t>Self-knowledge is the basis for character...                      </a:t>
            </a:r>
            <a:endParaRPr lang="en-US" b="1" dirty="0" smtClean="0">
              <a:effectLst>
                <a:outerShdw blurRad="38100" dist="38100" dir="2700000" algn="tl">
                  <a:srgbClr val="000000">
                    <a:alpha val="43137"/>
                  </a:srgbClr>
                </a:outerShdw>
              </a:effectLst>
            </a:endParaRPr>
          </a:p>
          <a:p>
            <a:pPr marL="0" indent="0" algn="ctr">
              <a:buNone/>
            </a:pPr>
            <a:r>
              <a:rPr lang="en-US" b="1" dirty="0" smtClean="0">
                <a:effectLst>
                  <a:outerShdw blurRad="38100" dist="38100" dir="2700000" algn="tl">
                    <a:srgbClr val="000000">
                      <a:alpha val="43137"/>
                    </a:srgbClr>
                  </a:outerShdw>
                </a:effectLst>
              </a:rPr>
              <a:t>Character </a:t>
            </a:r>
            <a:r>
              <a:rPr lang="en-US" b="1" dirty="0">
                <a:effectLst>
                  <a:outerShdw blurRad="38100" dist="38100" dir="2700000" algn="tl">
                    <a:srgbClr val="000000">
                      <a:alpha val="43137"/>
                    </a:srgbClr>
                  </a:outerShdw>
                </a:effectLst>
              </a:rPr>
              <a:t>is the root of integrity...                                 </a:t>
            </a:r>
            <a:endParaRPr lang="en-US" b="1" dirty="0" smtClean="0">
              <a:effectLst>
                <a:outerShdw blurRad="38100" dist="38100" dir="2700000" algn="tl">
                  <a:srgbClr val="000000">
                    <a:alpha val="43137"/>
                  </a:srgbClr>
                </a:outerShdw>
              </a:effectLst>
            </a:endParaRPr>
          </a:p>
          <a:p>
            <a:pPr marL="0" indent="0" algn="ctr">
              <a:buNone/>
            </a:pPr>
            <a:r>
              <a:rPr lang="en-US" b="1" dirty="0" smtClean="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Integrity provides the foundation for leadership”.</a:t>
            </a:r>
          </a:p>
          <a:p>
            <a:pPr marL="0" indent="0" algn="ctr">
              <a:buNone/>
            </a:pPr>
            <a:r>
              <a:rPr lang="en-US" b="1" dirty="0">
                <a:effectLst>
                  <a:outerShdw blurRad="38100" dist="38100" dir="2700000" algn="tl">
                    <a:srgbClr val="000000">
                      <a:alpha val="43137"/>
                    </a:srgbClr>
                  </a:outerShdw>
                </a:effectLst>
              </a:rPr>
              <a:t> (Lombardi, 2001)</a:t>
            </a:r>
          </a:p>
          <a:p>
            <a:endParaRPr lang="en-US" dirty="0"/>
          </a:p>
        </p:txBody>
      </p:sp>
      <p:pic>
        <p:nvPicPr>
          <p:cNvPr id="4098" name="Picture 2" descr="http://1.bp.blogspot.com/-rkyx5De_X-M/UHQPUDSGzNI/AAAAAAAABHc/hKEHJvqXAvM/s1600/knowled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6047" y="4088637"/>
            <a:ext cx="3870370" cy="2506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08389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Leadership is about</a:t>
            </a:r>
            <a:r>
              <a:rPr lang="en-US" sz="4000" b="1" dirty="0" smtClean="0">
                <a:effectLst>
                  <a:outerShdw blurRad="38100" dist="38100" dir="2700000" algn="tl">
                    <a:srgbClr val="000000">
                      <a:alpha val="43137"/>
                    </a:srgbClr>
                  </a:outerShdw>
                </a:effectLst>
              </a:rPr>
              <a:t>:</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979100" y="1690688"/>
            <a:ext cx="10233800" cy="4747408"/>
          </a:xfrm>
        </p:spPr>
        <p:txBody>
          <a:bodyPr>
            <a:normAutofit lnSpcReduction="10000"/>
          </a:bodyPr>
          <a:lstStyle/>
          <a:p>
            <a:pPr marL="514350" indent="-514350">
              <a:buFont typeface="+mj-lt"/>
              <a:buAutoNum type="arabicPeriod"/>
            </a:pPr>
            <a:r>
              <a:rPr lang="en-US" b="1" dirty="0">
                <a:effectLst>
                  <a:outerShdw blurRad="38100" dist="38100" dir="2700000" algn="tl">
                    <a:srgbClr val="000000">
                      <a:alpha val="43137"/>
                    </a:srgbClr>
                  </a:outerShdw>
                </a:effectLst>
              </a:rPr>
              <a:t>Motivating</a:t>
            </a:r>
          </a:p>
          <a:p>
            <a:pPr marL="514350" indent="-514350">
              <a:buFont typeface="+mj-lt"/>
              <a:buAutoNum type="arabicPeriod"/>
            </a:pPr>
            <a:r>
              <a:rPr lang="en-US" b="1" dirty="0">
                <a:effectLst>
                  <a:outerShdw blurRad="38100" dist="38100" dir="2700000" algn="tl">
                    <a:srgbClr val="000000">
                      <a:alpha val="43137"/>
                    </a:srgbClr>
                  </a:outerShdw>
                </a:effectLst>
              </a:rPr>
              <a:t>Inspiring</a:t>
            </a:r>
          </a:p>
          <a:p>
            <a:pPr marL="514350" indent="-514350">
              <a:buFont typeface="+mj-lt"/>
              <a:buAutoNum type="arabicPeriod"/>
            </a:pPr>
            <a:r>
              <a:rPr lang="en-US" b="1" dirty="0">
                <a:effectLst>
                  <a:outerShdw blurRad="38100" dist="38100" dir="2700000" algn="tl">
                    <a:srgbClr val="000000">
                      <a:alpha val="43137"/>
                    </a:srgbClr>
                  </a:outerShdw>
                </a:effectLst>
              </a:rPr>
              <a:t>Taking people to greater heights</a:t>
            </a:r>
          </a:p>
          <a:p>
            <a:pPr marL="514350" indent="-514350">
              <a:buFont typeface="+mj-lt"/>
              <a:buAutoNum type="arabicPeriod"/>
            </a:pPr>
            <a:r>
              <a:rPr lang="en-US" b="1" dirty="0">
                <a:effectLst>
                  <a:outerShdw blurRad="38100" dist="38100" dir="2700000" algn="tl">
                    <a:srgbClr val="000000">
                      <a:alpha val="43137"/>
                    </a:srgbClr>
                  </a:outerShdw>
                </a:effectLst>
              </a:rPr>
              <a:t>Working with participants on the how and helping them figure out </a:t>
            </a:r>
            <a:r>
              <a:rPr lang="en-US" b="1" dirty="0" smtClean="0">
                <a:effectLst>
                  <a:outerShdw blurRad="38100" dist="38100" dir="2700000" algn="tl">
                    <a:srgbClr val="000000">
                      <a:alpha val="43137"/>
                    </a:srgbClr>
                  </a:outerShdw>
                </a:effectLst>
              </a:rPr>
              <a:t>what </a:t>
            </a:r>
            <a:r>
              <a:rPr lang="en-US" b="1" dirty="0">
                <a:effectLst>
                  <a:outerShdw blurRad="38100" dist="38100" dir="2700000" algn="tl">
                    <a:srgbClr val="000000">
                      <a:alpha val="43137"/>
                    </a:srgbClr>
                  </a:outerShdw>
                </a:effectLst>
              </a:rPr>
              <a:t>and why</a:t>
            </a:r>
          </a:p>
          <a:p>
            <a:pPr marL="514350" indent="-514350">
              <a:buFont typeface="+mj-lt"/>
              <a:buAutoNum type="arabicPeriod"/>
            </a:pPr>
            <a:r>
              <a:rPr lang="en-US" b="1" dirty="0">
                <a:effectLst>
                  <a:outerShdw blurRad="38100" dist="38100" dir="2700000" algn="tl">
                    <a:srgbClr val="000000">
                      <a:alpha val="43137"/>
                    </a:srgbClr>
                  </a:outerShdw>
                </a:effectLst>
              </a:rPr>
              <a:t>Encouraging them to push themselves to achieve the highest possible performance</a:t>
            </a:r>
          </a:p>
          <a:p>
            <a:pPr marL="514350" indent="-514350">
              <a:buFont typeface="+mj-lt"/>
              <a:buAutoNum type="arabicPeriod"/>
            </a:pPr>
            <a:r>
              <a:rPr lang="en-US" b="1" dirty="0">
                <a:effectLst>
                  <a:outerShdw blurRad="38100" dist="38100" dir="2700000" algn="tl">
                    <a:srgbClr val="000000">
                      <a:alpha val="43137"/>
                    </a:srgbClr>
                  </a:outerShdw>
                </a:effectLst>
              </a:rPr>
              <a:t>Action</a:t>
            </a:r>
          </a:p>
          <a:p>
            <a:pPr marL="514350" indent="-514350">
              <a:buFont typeface="+mj-lt"/>
              <a:buAutoNum type="arabicPeriod"/>
            </a:pPr>
            <a:r>
              <a:rPr lang="en-US" b="1" dirty="0">
                <a:effectLst>
                  <a:outerShdw blurRad="38100" dist="38100" dir="2700000" algn="tl">
                    <a:srgbClr val="000000">
                      <a:alpha val="43137"/>
                    </a:srgbClr>
                  </a:outerShdw>
                </a:effectLst>
              </a:rPr>
              <a:t>Enabling, not telling</a:t>
            </a:r>
          </a:p>
          <a:p>
            <a:pPr marL="514350" indent="-514350">
              <a:buFont typeface="+mj-lt"/>
              <a:buAutoNum type="arabicPeriod"/>
            </a:pPr>
            <a:r>
              <a:rPr lang="en-US" b="1" dirty="0">
                <a:effectLst>
                  <a:outerShdw blurRad="38100" dist="38100" dir="2700000" algn="tl">
                    <a:srgbClr val="000000">
                      <a:alpha val="43137"/>
                    </a:srgbClr>
                  </a:outerShdw>
                </a:effectLst>
              </a:rPr>
              <a:t>Talking the talk and walking the walk...walking alongside</a:t>
            </a:r>
          </a:p>
          <a:p>
            <a:endParaRPr lang="en-US" dirty="0"/>
          </a:p>
        </p:txBody>
      </p:sp>
    </p:spTree>
    <p:extLst>
      <p:ext uri="{BB962C8B-B14F-4D97-AF65-F5344CB8AC3E}">
        <p14:creationId xmlns:p14="http://schemas.microsoft.com/office/powerpoint/2010/main" val="20945586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100" y="500062"/>
            <a:ext cx="10515600" cy="1325563"/>
          </a:xfrm>
        </p:spPr>
        <p:txBody>
          <a:bodyPr>
            <a:normAutofit/>
          </a:bodyPr>
          <a:lstStyle/>
          <a:p>
            <a:r>
              <a:rPr lang="en-US" sz="4000" b="1" dirty="0">
                <a:effectLst>
                  <a:outerShdw blurRad="38100" dist="38100" dir="2700000" algn="tl">
                    <a:srgbClr val="000000">
                      <a:alpha val="43137"/>
                    </a:srgbClr>
                  </a:outerShdw>
                </a:effectLst>
              </a:rPr>
              <a:t>The Leadership Role</a:t>
            </a:r>
          </a:p>
        </p:txBody>
      </p:sp>
      <p:sp>
        <p:nvSpPr>
          <p:cNvPr id="3" name="Content Placeholder 2"/>
          <p:cNvSpPr>
            <a:spLocks noGrp="1"/>
          </p:cNvSpPr>
          <p:nvPr>
            <p:ph idx="1"/>
          </p:nvPr>
        </p:nvSpPr>
        <p:spPr/>
        <p:txBody>
          <a:bodyPr/>
          <a:lstStyle/>
          <a:p>
            <a:pPr marL="0" indent="0">
              <a:buNone/>
            </a:pPr>
            <a:r>
              <a:rPr lang="en-US" b="1" dirty="0">
                <a:effectLst>
                  <a:outerShdw blurRad="38100" dist="38100" dir="2700000" algn="tl">
                    <a:srgbClr val="000000">
                      <a:alpha val="43137"/>
                    </a:srgbClr>
                  </a:outerShdw>
                </a:effectLst>
              </a:rPr>
              <a:t>A good leader is a person who:</a:t>
            </a:r>
          </a:p>
          <a:p>
            <a:pPr marL="514350" indent="-514350">
              <a:buFont typeface="+mj-lt"/>
              <a:buAutoNum type="arabicPeriod"/>
            </a:pPr>
            <a:r>
              <a:rPr lang="en-US" b="1" dirty="0">
                <a:effectLst>
                  <a:outerShdw blurRad="38100" dist="38100" dir="2700000" algn="tl">
                    <a:srgbClr val="000000">
                      <a:alpha val="43137"/>
                    </a:srgbClr>
                  </a:outerShdw>
                </a:effectLst>
              </a:rPr>
              <a:t>Is a good teacher</a:t>
            </a:r>
          </a:p>
          <a:p>
            <a:pPr marL="514350" indent="-514350">
              <a:buFont typeface="+mj-lt"/>
              <a:buAutoNum type="arabicPeriod"/>
            </a:pPr>
            <a:r>
              <a:rPr lang="en-US" b="1" dirty="0">
                <a:effectLst>
                  <a:outerShdw blurRad="38100" dist="38100" dir="2700000" algn="tl">
                    <a:srgbClr val="000000">
                      <a:alpha val="43137"/>
                    </a:srgbClr>
                  </a:outerShdw>
                </a:effectLst>
              </a:rPr>
              <a:t>Doesn’t put down those they are working with</a:t>
            </a:r>
          </a:p>
          <a:p>
            <a:pPr marL="514350" indent="-514350">
              <a:buFont typeface="+mj-lt"/>
              <a:buAutoNum type="arabicPeriod"/>
            </a:pPr>
            <a:r>
              <a:rPr lang="en-US" b="1" dirty="0">
                <a:effectLst>
                  <a:outerShdw blurRad="38100" dist="38100" dir="2700000" algn="tl">
                    <a:srgbClr val="000000">
                      <a:alpha val="43137"/>
                    </a:srgbClr>
                  </a:outerShdw>
                </a:effectLst>
              </a:rPr>
              <a:t>Gets the most from those they are working with</a:t>
            </a:r>
          </a:p>
          <a:p>
            <a:pPr marL="514350" indent="-514350">
              <a:buFont typeface="+mj-lt"/>
              <a:buAutoNum type="arabicPeriod"/>
            </a:pPr>
            <a:r>
              <a:rPr lang="en-US" b="1" dirty="0">
                <a:effectLst>
                  <a:outerShdw blurRad="38100" dist="38100" dir="2700000" algn="tl">
                    <a:srgbClr val="000000">
                      <a:alpha val="43137"/>
                    </a:srgbClr>
                  </a:outerShdw>
                </a:effectLst>
              </a:rPr>
              <a:t>Works within the framework of the rules</a:t>
            </a:r>
          </a:p>
        </p:txBody>
      </p:sp>
      <p:pic>
        <p:nvPicPr>
          <p:cNvPr id="5122" name="Picture 2" descr="http://scm-l3.technorati.com/11/09/10/50949/teacher.gif?t=20110910204904"/>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311425" y="3977425"/>
            <a:ext cx="2880575" cy="2880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7005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effectLst>
                  <a:outerShdw blurRad="38100" dist="38100" dir="2700000" algn="tl">
                    <a:srgbClr val="000000">
                      <a:alpha val="43137"/>
                    </a:srgbClr>
                  </a:outerShdw>
                </a:effectLst>
              </a:rPr>
              <a:t>The Leadership </a:t>
            </a:r>
            <a:r>
              <a:rPr lang="en-US" sz="4000" b="1" dirty="0" smtClean="0">
                <a:effectLst>
                  <a:outerShdw blurRad="38100" dist="38100" dir="2700000" algn="tl">
                    <a:srgbClr val="000000">
                      <a:alpha val="43137"/>
                    </a:srgbClr>
                  </a:outerShdw>
                </a:effectLst>
              </a:rPr>
              <a:t>Role </a:t>
            </a:r>
            <a:r>
              <a:rPr lang="en-US" sz="2800" b="1" dirty="0" smtClean="0">
                <a:effectLst>
                  <a:outerShdw blurRad="38100" dist="38100" dir="2700000" algn="tl">
                    <a:srgbClr val="000000">
                      <a:alpha val="43137"/>
                    </a:srgbClr>
                  </a:outerShdw>
                </a:effectLst>
              </a:rPr>
              <a:t>(continued…)</a:t>
            </a:r>
            <a:endParaRPr lang="en-US" sz="2800" dirty="0"/>
          </a:p>
        </p:txBody>
      </p:sp>
      <p:sp>
        <p:nvSpPr>
          <p:cNvPr id="3" name="Content Placeholder 2"/>
          <p:cNvSpPr>
            <a:spLocks noGrp="1"/>
          </p:cNvSpPr>
          <p:nvPr>
            <p:ph idx="1"/>
          </p:nvPr>
        </p:nvSpPr>
        <p:spPr>
          <a:xfrm>
            <a:off x="979100" y="1825625"/>
            <a:ext cx="10233800" cy="4351338"/>
          </a:xfrm>
        </p:spPr>
        <p:txBody>
          <a:bodyPr>
            <a:normAutofit/>
          </a:bodyPr>
          <a:lstStyle/>
          <a:p>
            <a:pPr marL="514350" indent="-514350" algn="just">
              <a:buFont typeface="+mj-lt"/>
              <a:buAutoNum type="arabicPeriod"/>
            </a:pPr>
            <a:r>
              <a:rPr lang="en-US" b="1" dirty="0">
                <a:effectLst>
                  <a:outerShdw blurRad="38100" dist="38100" dir="2700000" algn="tl">
                    <a:srgbClr val="000000">
                      <a:alpha val="43137"/>
                    </a:srgbClr>
                  </a:outerShdw>
                </a:effectLst>
              </a:rPr>
              <a:t>Leadership style is the manner and approach of providing direction, implementing plans, and motivating people.</a:t>
            </a:r>
          </a:p>
          <a:p>
            <a:pPr marL="514350" indent="-514350" algn="just">
              <a:buFont typeface="+mj-lt"/>
              <a:buAutoNum type="arabicPeriod"/>
            </a:pPr>
            <a:r>
              <a:rPr lang="en-US" b="1" dirty="0" smtClean="0">
                <a:effectLst>
                  <a:outerShdw blurRad="38100" dist="38100" dir="2700000" algn="tl">
                    <a:srgbClr val="000000">
                      <a:alpha val="43137"/>
                    </a:srgbClr>
                  </a:outerShdw>
                </a:effectLst>
              </a:rPr>
              <a:t>Positive </a:t>
            </a:r>
            <a:r>
              <a:rPr lang="en-US" b="1" dirty="0">
                <a:effectLst>
                  <a:outerShdw blurRad="38100" dist="38100" dir="2700000" algn="tl">
                    <a:srgbClr val="000000">
                      <a:alpha val="43137"/>
                    </a:srgbClr>
                  </a:outerShdw>
                </a:effectLst>
              </a:rPr>
              <a:t>Leaders use rewards (independence, education) to motivate employees.</a:t>
            </a:r>
          </a:p>
          <a:p>
            <a:pPr marL="514350" indent="-514350" algn="just">
              <a:buFont typeface="+mj-lt"/>
              <a:buAutoNum type="arabicPeriod"/>
            </a:pPr>
            <a:r>
              <a:rPr lang="en-US" b="1" dirty="0">
                <a:effectLst>
                  <a:outerShdw blurRad="38100" dist="38100" dir="2700000" algn="tl">
                    <a:srgbClr val="000000">
                      <a:alpha val="43137"/>
                    </a:srgbClr>
                  </a:outerShdw>
                </a:effectLst>
              </a:rPr>
              <a:t>Negative Leaders use penalties with employees.  These leaders act domineering and superior w/people.  Negative penalties include:  days off without pay, reprimanding in front of others, assigning unpleasant job tasks. </a:t>
            </a:r>
          </a:p>
        </p:txBody>
      </p:sp>
    </p:spTree>
    <p:extLst>
      <p:ext uri="{BB962C8B-B14F-4D97-AF65-F5344CB8AC3E}">
        <p14:creationId xmlns:p14="http://schemas.microsoft.com/office/powerpoint/2010/main" val="3764915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en-US" sz="4000" b="1" dirty="0">
                <a:effectLst>
                  <a:outerShdw blurRad="38100" dist="38100" dir="2700000" algn="tl">
                    <a:srgbClr val="000000">
                      <a:alpha val="43137"/>
                    </a:srgbClr>
                  </a:outerShdw>
                </a:effectLst>
              </a:rPr>
              <a:t>What are the </a:t>
            </a:r>
            <a:r>
              <a:rPr lang="en-US" sz="4000" b="1" dirty="0" smtClean="0">
                <a:effectLst>
                  <a:outerShdw blurRad="38100" dist="38100" dir="2700000" algn="tl">
                    <a:srgbClr val="000000">
                      <a:alpha val="43137"/>
                    </a:srgbClr>
                  </a:outerShdw>
                </a:effectLst>
              </a:rPr>
              <a:t>three </a:t>
            </a:r>
            <a:r>
              <a:rPr lang="en-US" sz="4000" b="1" dirty="0">
                <a:effectLst>
                  <a:outerShdw blurRad="38100" dist="38100" dir="2700000" algn="tl">
                    <a:srgbClr val="000000">
                      <a:alpha val="43137"/>
                    </a:srgbClr>
                  </a:outerShdw>
                </a:effectLst>
              </a:rPr>
              <a:t>primary tasks of a leader?</a:t>
            </a:r>
          </a:p>
        </p:txBody>
      </p:sp>
      <p:sp>
        <p:nvSpPr>
          <p:cNvPr id="3" name="Content Placeholder 2"/>
          <p:cNvSpPr>
            <a:spLocks noGrp="1"/>
          </p:cNvSpPr>
          <p:nvPr>
            <p:ph idx="1"/>
          </p:nvPr>
        </p:nvSpPr>
        <p:spPr>
          <a:xfrm>
            <a:off x="1119999" y="1825625"/>
            <a:ext cx="10754321" cy="4351338"/>
          </a:xfrm>
        </p:spPr>
        <p:txBody>
          <a:bodyPr/>
          <a:lstStyle/>
          <a:p>
            <a:pPr marL="514350" indent="-514350" algn="just">
              <a:buFont typeface="+mj-lt"/>
              <a:buAutoNum type="arabicPeriod"/>
            </a:pPr>
            <a:r>
              <a:rPr lang="en-US" b="1" dirty="0">
                <a:effectLst>
                  <a:outerShdw blurRad="38100" dist="38100" dir="2700000" algn="tl">
                    <a:srgbClr val="000000">
                      <a:alpha val="43137"/>
                    </a:srgbClr>
                  </a:outerShdw>
                </a:effectLst>
              </a:rPr>
              <a:t>Set direction: mission, goals, vision</a:t>
            </a:r>
          </a:p>
          <a:p>
            <a:pPr marL="514350" indent="-514350" algn="just">
              <a:buFont typeface="+mj-lt"/>
              <a:buAutoNum type="arabicPeriod"/>
            </a:pPr>
            <a:endParaRPr lang="en-US" b="1" dirty="0">
              <a:effectLst>
                <a:outerShdw blurRad="38100" dist="38100" dir="2700000" algn="tl">
                  <a:srgbClr val="000000">
                    <a:alpha val="43137"/>
                  </a:srgbClr>
                </a:outerShdw>
              </a:effectLst>
            </a:endParaRPr>
          </a:p>
          <a:p>
            <a:pPr marL="514350" indent="-514350" algn="just">
              <a:buFont typeface="+mj-lt"/>
              <a:buAutoNum type="arabicPeriod"/>
            </a:pPr>
            <a:r>
              <a:rPr lang="en-US" b="1" dirty="0">
                <a:effectLst>
                  <a:outerShdw blurRad="38100" dist="38100" dir="2700000" algn="tl">
                    <a:srgbClr val="000000">
                      <a:alpha val="43137"/>
                    </a:srgbClr>
                  </a:outerShdw>
                </a:effectLst>
              </a:rPr>
              <a:t>Build commitment: motivate &amp; inspire</a:t>
            </a:r>
          </a:p>
          <a:p>
            <a:pPr marL="514350" indent="-514350" algn="just">
              <a:buFont typeface="+mj-lt"/>
              <a:buAutoNum type="arabicPeriod"/>
            </a:pPr>
            <a:endParaRPr lang="en-US" b="1" dirty="0">
              <a:effectLst>
                <a:outerShdw blurRad="38100" dist="38100" dir="2700000" algn="tl">
                  <a:srgbClr val="000000">
                    <a:alpha val="43137"/>
                  </a:srgbClr>
                </a:outerShdw>
              </a:effectLst>
            </a:endParaRPr>
          </a:p>
          <a:p>
            <a:pPr marL="514350" indent="-514350" algn="just">
              <a:buFont typeface="+mj-lt"/>
              <a:buAutoNum type="arabicPeriod"/>
            </a:pPr>
            <a:r>
              <a:rPr lang="en-US" b="1" dirty="0">
                <a:effectLst>
                  <a:outerShdw blurRad="38100" dist="38100" dir="2700000" algn="tl">
                    <a:srgbClr val="000000">
                      <a:alpha val="43137"/>
                    </a:srgbClr>
                  </a:outerShdw>
                </a:effectLst>
              </a:rPr>
              <a:t>Confront challenges: innovation, deal with change, turbulence, take risks</a:t>
            </a:r>
          </a:p>
          <a:p>
            <a:endParaRPr lang="en-US" dirty="0"/>
          </a:p>
        </p:txBody>
      </p:sp>
    </p:spTree>
    <p:extLst>
      <p:ext uri="{BB962C8B-B14F-4D97-AF65-F5344CB8AC3E}">
        <p14:creationId xmlns:p14="http://schemas.microsoft.com/office/powerpoint/2010/main" val="31925031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effectLst>
                  <a:outerShdw blurRad="38100" dist="38100" dir="2700000" algn="tl">
                    <a:srgbClr val="000000">
                      <a:alpha val="43137"/>
                    </a:srgbClr>
                  </a:outerShdw>
                </a:effectLst>
              </a:rPr>
              <a:t>Watch video on leadership</a:t>
            </a:r>
            <a:endParaRPr lang="en-US" sz="4000" b="1" dirty="0">
              <a:effectLst>
                <a:outerShdw blurRad="38100" dist="38100" dir="2700000" algn="tl">
                  <a:srgbClr val="000000">
                    <a:alpha val="43137"/>
                  </a:srgbClr>
                </a:outerShdw>
              </a:effectLst>
            </a:endParaRPr>
          </a:p>
        </p:txBody>
      </p:sp>
      <p:pic>
        <p:nvPicPr>
          <p:cNvPr id="4" name="video 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739980" y="1352281"/>
            <a:ext cx="6497392" cy="4873044"/>
          </a:xfrm>
          <a:prstGeom prst="rect">
            <a:avLst/>
          </a:prstGeom>
        </p:spPr>
      </p:pic>
      <p:sp>
        <p:nvSpPr>
          <p:cNvPr id="5" name="TextBox 4"/>
          <p:cNvSpPr txBox="1"/>
          <p:nvPr/>
        </p:nvSpPr>
        <p:spPr>
          <a:xfrm>
            <a:off x="10109915" y="6117465"/>
            <a:ext cx="926857"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Video 1</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192903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245" y="323313"/>
            <a:ext cx="11495468" cy="1325563"/>
          </a:xfrm>
        </p:spPr>
        <p:txBody>
          <a:bodyPr>
            <a:normAutofit/>
          </a:bodyPr>
          <a:lstStyle/>
          <a:p>
            <a:r>
              <a:rPr lang="en-US" sz="3600" b="1" dirty="0" smtClean="0">
                <a:effectLst>
                  <a:outerShdw blurRad="38100" dist="38100" dir="2700000" algn="tl">
                    <a:srgbClr val="000000">
                      <a:alpha val="43137"/>
                    </a:srgbClr>
                  </a:outerShdw>
                </a:effectLst>
              </a:rPr>
              <a:t>How people become leaders (Bass</a:t>
            </a:r>
            <a:r>
              <a:rPr lang="en-US" sz="3600" b="1" dirty="0">
                <a:effectLst>
                  <a:outerShdw blurRad="38100" dist="38100" dir="2700000" algn="tl">
                    <a:srgbClr val="000000">
                      <a:alpha val="43137"/>
                    </a:srgbClr>
                  </a:outerShdw>
                </a:effectLst>
              </a:rPr>
              <a:t>' Theory of </a:t>
            </a:r>
            <a:r>
              <a:rPr lang="en-US" sz="3600" b="1" dirty="0" smtClean="0">
                <a:effectLst>
                  <a:outerShdw blurRad="38100" dist="38100" dir="2700000" algn="tl">
                    <a:srgbClr val="000000">
                      <a:alpha val="43137"/>
                    </a:srgbClr>
                  </a:outerShdw>
                </a:effectLst>
              </a:rPr>
              <a:t>Leadership)</a:t>
            </a:r>
            <a:endParaRPr lang="en-US" sz="36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99245" y="1648876"/>
            <a:ext cx="8977037" cy="4832752"/>
          </a:xfrm>
        </p:spPr>
        <p:txBody>
          <a:bodyPr>
            <a:normAutofit lnSpcReduction="10000"/>
          </a:bodyPr>
          <a:lstStyle/>
          <a:p>
            <a:pPr marL="0" indent="0" algn="just">
              <a:buNone/>
            </a:pPr>
            <a:r>
              <a:rPr lang="en-US" b="1" dirty="0" smtClean="0">
                <a:effectLst>
                  <a:outerShdw blurRad="38100" dist="38100" dir="2700000" algn="tl">
                    <a:srgbClr val="000000">
                      <a:alpha val="43137"/>
                    </a:srgbClr>
                  </a:outerShdw>
                </a:effectLst>
              </a:rPr>
              <a:t>Bass' theory of leadership notes there are three basic ways to explain how people become leaders:</a:t>
            </a:r>
          </a:p>
          <a:p>
            <a:pPr marL="514350" indent="-514350" algn="just">
              <a:buFont typeface="+mj-lt"/>
              <a:buAutoNum type="arabicPeriod"/>
            </a:pPr>
            <a:r>
              <a:rPr lang="en-US" b="1" dirty="0" smtClean="0">
                <a:effectLst>
                  <a:outerShdw blurRad="38100" dist="38100" dir="2700000" algn="tl">
                    <a:srgbClr val="000000">
                      <a:alpha val="43137"/>
                    </a:srgbClr>
                  </a:outerShdw>
                </a:effectLst>
              </a:rPr>
              <a:t>A crisis or important event may cause a person to rise to the occasion, which brings out extraordinary leadership qualities in an ordinary person. </a:t>
            </a:r>
          </a:p>
          <a:p>
            <a:pPr marL="514350" indent="-514350" algn="just">
              <a:buFont typeface="+mj-lt"/>
              <a:buAutoNum type="arabicPeriod"/>
            </a:pPr>
            <a:r>
              <a:rPr lang="en-US" b="1" dirty="0" smtClean="0">
                <a:effectLst>
                  <a:outerShdw blurRad="38100" dist="38100" dir="2700000" algn="tl">
                    <a:srgbClr val="000000">
                      <a:alpha val="43137"/>
                    </a:srgbClr>
                  </a:outerShdw>
                </a:effectLst>
              </a:rPr>
              <a:t>Some personality traits may lead people naturally into leadership roles. </a:t>
            </a:r>
          </a:p>
          <a:p>
            <a:pPr marL="514350" indent="-514350" algn="just">
              <a:buFont typeface="+mj-lt"/>
              <a:buAutoNum type="arabicPeriod"/>
            </a:pPr>
            <a:r>
              <a:rPr lang="en-US" b="1" dirty="0" smtClean="0">
                <a:effectLst>
                  <a:outerShdw blurRad="38100" dist="38100" dir="2700000" algn="tl">
                    <a:srgbClr val="000000">
                      <a:alpha val="43137"/>
                    </a:srgbClr>
                  </a:outerShdw>
                </a:effectLst>
              </a:rPr>
              <a:t>People can choose to become leaders. People can learn leadership skills. This is the Transformational or Process Leadership Theory. It is the most widely accepted theory today and the premise on which this guide is based.</a:t>
            </a:r>
            <a:endParaRPr lang="en-US"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8864" y="2292439"/>
            <a:ext cx="2454499" cy="2723277"/>
          </a:xfrm>
          <a:prstGeom prst="rect">
            <a:avLst/>
          </a:prstGeom>
        </p:spPr>
      </p:pic>
    </p:spTree>
    <p:extLst>
      <p:ext uri="{BB962C8B-B14F-4D97-AF65-F5344CB8AC3E}">
        <p14:creationId xmlns:p14="http://schemas.microsoft.com/office/powerpoint/2010/main" val="1379666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Leadership styles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marL="0" indent="0" algn="just">
              <a:buNone/>
            </a:pPr>
            <a:r>
              <a:rPr lang="en-US" b="1" dirty="0">
                <a:effectLst>
                  <a:outerShdw blurRad="38100" dist="38100" dir="2700000" algn="tl">
                    <a:srgbClr val="000000">
                      <a:alpha val="43137"/>
                    </a:srgbClr>
                  </a:outerShdw>
                </a:effectLst>
              </a:rPr>
              <a:t>Leadership style is the manner and approach of providing direction, implementing plans, and motivating people. Kurt </a:t>
            </a:r>
            <a:r>
              <a:rPr lang="en-US" b="1" dirty="0" err="1">
                <a:effectLst>
                  <a:outerShdw blurRad="38100" dist="38100" dir="2700000" algn="tl">
                    <a:srgbClr val="000000">
                      <a:alpha val="43137"/>
                    </a:srgbClr>
                  </a:outerShdw>
                </a:effectLst>
              </a:rPr>
              <a:t>Lewin</a:t>
            </a:r>
            <a:r>
              <a:rPr lang="en-US" b="1" dirty="0">
                <a:effectLst>
                  <a:outerShdw blurRad="38100" dist="38100" dir="2700000" algn="tl">
                    <a:srgbClr val="000000">
                      <a:alpha val="43137"/>
                    </a:srgbClr>
                  </a:outerShdw>
                </a:effectLst>
              </a:rPr>
              <a:t> (1939) led a group of researchers to identify different styles of leadership. This early study has been very influential and established three major leadership styles. The three major styles of leadership </a:t>
            </a:r>
            <a:r>
              <a:rPr lang="en-US" b="1" dirty="0" smtClean="0">
                <a:effectLst>
                  <a:outerShdw blurRad="38100" dist="38100" dir="2700000" algn="tl">
                    <a:srgbClr val="000000">
                      <a:alpha val="43137"/>
                    </a:srgbClr>
                  </a:outerShdw>
                </a:effectLst>
              </a:rPr>
              <a:t>are:</a:t>
            </a:r>
            <a:endParaRPr lang="en-US" b="1" dirty="0">
              <a:effectLst>
                <a:outerShdw blurRad="38100" dist="38100" dir="2700000" algn="tl">
                  <a:srgbClr val="000000">
                    <a:alpha val="43137"/>
                  </a:srgbClr>
                </a:outerShdw>
              </a:effectLst>
            </a:endParaRPr>
          </a:p>
          <a:p>
            <a:pPr algn="just"/>
            <a:r>
              <a:rPr lang="en-US" b="1" dirty="0">
                <a:effectLst>
                  <a:outerShdw blurRad="38100" dist="38100" dir="2700000" algn="tl">
                    <a:srgbClr val="000000">
                      <a:alpha val="43137"/>
                    </a:srgbClr>
                  </a:outerShdw>
                </a:effectLst>
              </a:rPr>
              <a:t>Authoritarian or autocratic</a:t>
            </a:r>
          </a:p>
          <a:p>
            <a:pPr algn="just"/>
            <a:r>
              <a:rPr lang="en-US" b="1" dirty="0">
                <a:effectLst>
                  <a:outerShdw blurRad="38100" dist="38100" dir="2700000" algn="tl">
                    <a:srgbClr val="000000">
                      <a:alpha val="43137"/>
                    </a:srgbClr>
                  </a:outerShdw>
                </a:effectLst>
              </a:rPr>
              <a:t>Participative or democratic</a:t>
            </a:r>
          </a:p>
          <a:p>
            <a:pPr algn="just"/>
            <a:r>
              <a:rPr lang="en-US" b="1" dirty="0">
                <a:effectLst>
                  <a:outerShdw blurRad="38100" dist="38100" dir="2700000" algn="tl">
                    <a:srgbClr val="000000">
                      <a:alpha val="43137"/>
                    </a:srgbClr>
                  </a:outerShdw>
                </a:effectLst>
              </a:rPr>
              <a:t>Delegative or Free Reign</a:t>
            </a:r>
          </a:p>
        </p:txBody>
      </p:sp>
    </p:spTree>
    <p:extLst>
      <p:ext uri="{BB962C8B-B14F-4D97-AF65-F5344CB8AC3E}">
        <p14:creationId xmlns:p14="http://schemas.microsoft.com/office/powerpoint/2010/main" val="1907217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1. Authoritarian (autocratic)</a:t>
            </a:r>
          </a:p>
        </p:txBody>
      </p:sp>
      <p:sp>
        <p:nvSpPr>
          <p:cNvPr id="3" name="Content Placeholder 2"/>
          <p:cNvSpPr>
            <a:spLocks noGrp="1"/>
          </p:cNvSpPr>
          <p:nvPr>
            <p:ph idx="1"/>
          </p:nvPr>
        </p:nvSpPr>
        <p:spPr>
          <a:xfrm>
            <a:off x="489702" y="1493949"/>
            <a:ext cx="8615659" cy="4876197"/>
          </a:xfrm>
        </p:spPr>
        <p:txBody>
          <a:bodyPr>
            <a:normAutofit/>
          </a:bodyPr>
          <a:lstStyle/>
          <a:p>
            <a:pPr marL="514350" indent="-514350" algn="just">
              <a:buFont typeface="+mj-lt"/>
              <a:buAutoNum type="arabicPeriod"/>
            </a:pPr>
            <a:r>
              <a:rPr lang="en-US" sz="2400" b="1" dirty="0">
                <a:effectLst>
                  <a:outerShdw blurRad="38100" dist="38100" dir="2700000" algn="tl">
                    <a:srgbClr val="000000">
                      <a:alpha val="43137"/>
                    </a:srgbClr>
                  </a:outerShdw>
                </a:effectLst>
              </a:rPr>
              <a:t>This style is used when leaders tell their employees what they want done and how they want it accomplished, without getting the advice of their followers. Some of the appropriate conditions to use it is when you have all the information to solve the problem, you are short on time, and your employees are well motivated</a:t>
            </a:r>
            <a:r>
              <a:rPr lang="en-US" sz="2400" b="1" dirty="0" smtClean="0">
                <a:effectLst>
                  <a:outerShdw blurRad="38100" dist="38100" dir="2700000" algn="tl">
                    <a:srgbClr val="000000">
                      <a:alpha val="43137"/>
                    </a:srgbClr>
                  </a:outerShdw>
                </a:effectLst>
              </a:rPr>
              <a:t>.</a:t>
            </a:r>
            <a:endParaRPr lang="en-US" sz="2400" b="1" dirty="0">
              <a:effectLst>
                <a:outerShdw blurRad="38100" dist="38100" dir="2700000" algn="tl">
                  <a:srgbClr val="000000">
                    <a:alpha val="43137"/>
                  </a:srgbClr>
                </a:outerShdw>
              </a:effectLst>
            </a:endParaRPr>
          </a:p>
          <a:p>
            <a:pPr marL="514350" indent="-514350" algn="just">
              <a:buFont typeface="+mj-lt"/>
              <a:buAutoNum type="arabicPeriod"/>
            </a:pPr>
            <a:r>
              <a:rPr lang="en-US" sz="2400" b="1" dirty="0">
                <a:effectLst>
                  <a:outerShdw blurRad="38100" dist="38100" dir="2700000" algn="tl">
                    <a:srgbClr val="000000">
                      <a:alpha val="43137"/>
                    </a:srgbClr>
                  </a:outerShdw>
                </a:effectLst>
              </a:rPr>
              <a:t>Some people tend to think of this style as a vehicle for yelling, using demeaning language, and leading by threats and abusing their power. This is not the authoritarian style, rather it is an abusive, unprofessional style called “bossing people around</a:t>
            </a:r>
            <a:r>
              <a:rPr lang="en-US" sz="2400" b="1" dirty="0" smtClean="0">
                <a:effectLst>
                  <a:outerShdw blurRad="38100" dist="38100" dir="2700000" algn="tl">
                    <a:srgbClr val="000000">
                      <a:alpha val="43137"/>
                    </a:srgbClr>
                  </a:outerShdw>
                </a:effectLst>
              </a:rPr>
              <a:t>.”</a:t>
            </a:r>
            <a:endParaRPr lang="en-US" sz="2400" b="1" dirty="0">
              <a:effectLst>
                <a:outerShdw blurRad="38100" dist="38100" dir="2700000" algn="tl">
                  <a:srgbClr val="000000">
                    <a:alpha val="43137"/>
                  </a:srgbClr>
                </a:outerShdw>
              </a:effectLst>
            </a:endParaRPr>
          </a:p>
          <a:p>
            <a:pPr marL="514350" indent="-514350" algn="just">
              <a:buFont typeface="+mj-lt"/>
              <a:buAutoNum type="arabicPeriod"/>
            </a:pPr>
            <a:r>
              <a:rPr lang="en-US" sz="2400" b="1" dirty="0">
                <a:effectLst>
                  <a:outerShdw blurRad="38100" dist="38100" dir="2700000" algn="tl">
                    <a:srgbClr val="000000">
                      <a:alpha val="43137"/>
                    </a:srgbClr>
                  </a:outerShdw>
                </a:effectLst>
              </a:rPr>
              <a:t>The authoritarian style should normally only be used on rare occasions. </a:t>
            </a:r>
          </a:p>
        </p:txBody>
      </p:sp>
      <p:pic>
        <p:nvPicPr>
          <p:cNvPr id="6146" name="Picture 2" descr="Leadership Style - Authoritarian"/>
          <p:cNvPicPr>
            <a:picLocks noChangeAspect="1" noChangeArrowheads="1"/>
          </p:cNvPicPr>
          <p:nvPr/>
        </p:nvPicPr>
        <p:blipFill rotWithShape="1">
          <a:blip r:embed="rId2">
            <a:extLst>
              <a:ext uri="{28A0092B-C50C-407E-A947-70E740481C1C}">
                <a14:useLocalDpi xmlns:a14="http://schemas.microsoft.com/office/drawing/2010/main" val="0"/>
              </a:ext>
            </a:extLst>
          </a:blip>
          <a:srcRect l="9935" r="3037" b="15528"/>
          <a:stretch/>
        </p:blipFill>
        <p:spPr bwMode="auto">
          <a:xfrm>
            <a:off x="9208393" y="2511381"/>
            <a:ext cx="2820475" cy="2047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7390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2. Participative (democratic)</a:t>
            </a:r>
          </a:p>
        </p:txBody>
      </p:sp>
      <p:sp>
        <p:nvSpPr>
          <p:cNvPr id="3" name="Content Placeholder 2"/>
          <p:cNvSpPr>
            <a:spLocks noGrp="1"/>
          </p:cNvSpPr>
          <p:nvPr>
            <p:ph idx="1"/>
          </p:nvPr>
        </p:nvSpPr>
        <p:spPr>
          <a:xfrm>
            <a:off x="488935" y="1812746"/>
            <a:ext cx="9002794" cy="5045254"/>
          </a:xfrm>
        </p:spPr>
        <p:txBody>
          <a:bodyPr>
            <a:normAutofit fontScale="92500" lnSpcReduction="10000"/>
          </a:bodyPr>
          <a:lstStyle/>
          <a:p>
            <a:pPr marL="514350" indent="-514350" algn="just">
              <a:buFont typeface="+mj-lt"/>
              <a:buAutoNum type="arabicPeriod"/>
            </a:pPr>
            <a:r>
              <a:rPr lang="en-US" b="1" dirty="0">
                <a:effectLst>
                  <a:outerShdw blurRad="38100" dist="38100" dir="2700000" algn="tl">
                    <a:srgbClr val="000000">
                      <a:alpha val="43137"/>
                    </a:srgbClr>
                  </a:outerShdw>
                </a:effectLst>
              </a:rPr>
              <a:t>This style involves the leader including one or more employees in the decision making process (determining what to do and how to do it). However, the leader maintains the final decision making authority.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Using </a:t>
            </a:r>
            <a:r>
              <a:rPr lang="en-US" b="1" dirty="0">
                <a:effectLst>
                  <a:outerShdw blurRad="38100" dist="38100" dir="2700000" algn="tl">
                    <a:srgbClr val="000000">
                      <a:alpha val="43137"/>
                    </a:srgbClr>
                  </a:outerShdw>
                </a:effectLst>
              </a:rPr>
              <a:t>this style is not a sign of weakness, rather it is a sign of strength that your employees will respect</a:t>
            </a:r>
            <a:r>
              <a:rPr lang="en-US" b="1" dirty="0" smtClean="0">
                <a:effectLst>
                  <a:outerShdw blurRad="38100" dist="38100" dir="2700000" algn="tl">
                    <a:srgbClr val="000000">
                      <a:alpha val="43137"/>
                    </a:srgbClr>
                  </a:outerShdw>
                </a:effectLst>
              </a:rPr>
              <a:t>.</a:t>
            </a:r>
            <a:endParaRPr lang="en-US" b="1" dirty="0">
              <a:effectLst>
                <a:outerShdw blurRad="38100" dist="38100" dir="2700000" algn="tl">
                  <a:srgbClr val="000000">
                    <a:alpha val="43137"/>
                  </a:srgbClr>
                </a:outerShdw>
              </a:effectLst>
            </a:endParaRPr>
          </a:p>
          <a:p>
            <a:pPr marL="514350" indent="-514350" algn="just">
              <a:buFont typeface="+mj-lt"/>
              <a:buAutoNum type="arabicPeriod"/>
            </a:pPr>
            <a:r>
              <a:rPr lang="en-US" b="1" dirty="0">
                <a:effectLst>
                  <a:outerShdw blurRad="38100" dist="38100" dir="2700000" algn="tl">
                    <a:srgbClr val="000000">
                      <a:alpha val="43137"/>
                    </a:srgbClr>
                  </a:outerShdw>
                </a:effectLst>
              </a:rPr>
              <a:t>This is normally used when </a:t>
            </a:r>
            <a:r>
              <a:rPr lang="en-US" b="1" dirty="0" smtClean="0">
                <a:effectLst>
                  <a:outerShdw blurRad="38100" dist="38100" dir="2700000" algn="tl">
                    <a:srgbClr val="000000">
                      <a:alpha val="43137"/>
                    </a:srgbClr>
                  </a:outerShdw>
                </a:effectLst>
              </a:rPr>
              <a:t>leader has one part </a:t>
            </a:r>
            <a:r>
              <a:rPr lang="en-US" b="1" dirty="0">
                <a:effectLst>
                  <a:outerShdw blurRad="38100" dist="38100" dir="2700000" algn="tl">
                    <a:srgbClr val="000000">
                      <a:alpha val="43137"/>
                    </a:srgbClr>
                  </a:outerShdw>
                </a:effectLst>
              </a:rPr>
              <a:t>of the information, and </a:t>
            </a:r>
            <a:r>
              <a:rPr lang="en-US" b="1" dirty="0" smtClean="0">
                <a:effectLst>
                  <a:outerShdw blurRad="38100" dist="38100" dir="2700000" algn="tl">
                    <a:srgbClr val="000000">
                      <a:alpha val="43137"/>
                    </a:srgbClr>
                  </a:outerShdw>
                </a:effectLst>
              </a:rPr>
              <a:t>employees </a:t>
            </a:r>
            <a:r>
              <a:rPr lang="en-US" b="1" dirty="0">
                <a:effectLst>
                  <a:outerShdw blurRad="38100" dist="38100" dir="2700000" algn="tl">
                    <a:srgbClr val="000000">
                      <a:alpha val="43137"/>
                    </a:srgbClr>
                  </a:outerShdw>
                </a:effectLst>
              </a:rPr>
              <a:t>have other parts.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Leader </a:t>
            </a:r>
            <a:r>
              <a:rPr lang="en-US" b="1" dirty="0">
                <a:effectLst>
                  <a:outerShdw blurRad="38100" dist="38100" dir="2700000" algn="tl">
                    <a:srgbClr val="000000">
                      <a:alpha val="43137"/>
                    </a:srgbClr>
                  </a:outerShdw>
                </a:effectLst>
              </a:rPr>
              <a:t>is not expected to know everything — this is why </a:t>
            </a:r>
            <a:r>
              <a:rPr lang="en-US" b="1" dirty="0" smtClean="0">
                <a:effectLst>
                  <a:outerShdw blurRad="38100" dist="38100" dir="2700000" algn="tl">
                    <a:srgbClr val="000000">
                      <a:alpha val="43137"/>
                    </a:srgbClr>
                  </a:outerShdw>
                </a:effectLst>
              </a:rPr>
              <a:t>knowledgeable </a:t>
            </a:r>
            <a:r>
              <a:rPr lang="en-US" b="1" dirty="0">
                <a:effectLst>
                  <a:outerShdw blurRad="38100" dist="38100" dir="2700000" algn="tl">
                    <a:srgbClr val="000000">
                      <a:alpha val="43137"/>
                    </a:srgbClr>
                  </a:outerShdw>
                </a:effectLst>
              </a:rPr>
              <a:t>and skillful </a:t>
            </a:r>
            <a:r>
              <a:rPr lang="en-US" b="1" dirty="0" smtClean="0">
                <a:effectLst>
                  <a:outerShdw blurRad="38100" dist="38100" dir="2700000" algn="tl">
                    <a:srgbClr val="000000">
                      <a:alpha val="43137"/>
                    </a:srgbClr>
                  </a:outerShdw>
                </a:effectLst>
              </a:rPr>
              <a:t>employees are employed. </a:t>
            </a:r>
            <a:r>
              <a:rPr lang="en-US" b="1" dirty="0">
                <a:effectLst>
                  <a:outerShdw blurRad="38100" dist="38100" dir="2700000" algn="tl">
                    <a:srgbClr val="000000">
                      <a:alpha val="43137"/>
                    </a:srgbClr>
                  </a:outerShdw>
                </a:effectLst>
              </a:rPr>
              <a:t>Using this style is of mutual benefit — it allows them to become part of the team and allows you to make better decisions.</a:t>
            </a:r>
          </a:p>
        </p:txBody>
      </p:sp>
      <p:pic>
        <p:nvPicPr>
          <p:cNvPr id="7170" name="Picture 2" descr="Leadership Style - Participative"/>
          <p:cNvPicPr>
            <a:picLocks noChangeAspect="1" noChangeArrowheads="1"/>
          </p:cNvPicPr>
          <p:nvPr/>
        </p:nvPicPr>
        <p:blipFill rotWithShape="1">
          <a:blip r:embed="rId2">
            <a:extLst>
              <a:ext uri="{28A0092B-C50C-407E-A947-70E740481C1C}">
                <a14:useLocalDpi xmlns:a14="http://schemas.microsoft.com/office/drawing/2010/main" val="0"/>
              </a:ext>
            </a:extLst>
          </a:blip>
          <a:srcRect l="14985" r="12002" b="21365"/>
          <a:stretch/>
        </p:blipFill>
        <p:spPr bwMode="auto">
          <a:xfrm>
            <a:off x="9674339" y="2717443"/>
            <a:ext cx="2174223" cy="1751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217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3. Delegative (free reign)</a:t>
            </a:r>
          </a:p>
        </p:txBody>
      </p:sp>
      <p:sp>
        <p:nvSpPr>
          <p:cNvPr id="3" name="Content Placeholder 2"/>
          <p:cNvSpPr>
            <a:spLocks noGrp="1"/>
          </p:cNvSpPr>
          <p:nvPr>
            <p:ph idx="1"/>
          </p:nvPr>
        </p:nvSpPr>
        <p:spPr>
          <a:xfrm>
            <a:off x="566208" y="1812746"/>
            <a:ext cx="8861127" cy="4884268"/>
          </a:xfrm>
        </p:spPr>
        <p:txBody>
          <a:bodyPr>
            <a:normAutofit/>
          </a:bodyPr>
          <a:lstStyle/>
          <a:p>
            <a:pPr marL="514350" indent="-514350" algn="just">
              <a:buFont typeface="+mj-lt"/>
              <a:buAutoNum type="arabicPeriod"/>
            </a:pPr>
            <a:r>
              <a:rPr lang="en-US" b="1" dirty="0">
                <a:effectLst>
                  <a:outerShdw blurRad="38100" dist="38100" dir="2700000" algn="tl">
                    <a:srgbClr val="000000">
                      <a:alpha val="43137"/>
                    </a:srgbClr>
                  </a:outerShdw>
                </a:effectLst>
              </a:rPr>
              <a:t>In this style, the leader allows the employees to make the decisions. However, the leader is still responsible for the decisions that are made. This is used when employees are able to analyze the situation and determine what needs to be done and how to do it. You cannot do everything! You must set priorities and delegate certain tasks</a:t>
            </a:r>
            <a:r>
              <a:rPr lang="en-US" b="1" dirty="0" smtClean="0">
                <a:effectLst>
                  <a:outerShdw blurRad="38100" dist="38100" dir="2700000" algn="tl">
                    <a:srgbClr val="000000">
                      <a:alpha val="43137"/>
                    </a:srgbClr>
                  </a:outerShdw>
                </a:effectLst>
              </a:rPr>
              <a:t>.</a:t>
            </a:r>
            <a:endParaRPr lang="en-US" b="1" dirty="0">
              <a:effectLst>
                <a:outerShdw blurRad="38100" dist="38100" dir="2700000" algn="tl">
                  <a:srgbClr val="000000">
                    <a:alpha val="43137"/>
                  </a:srgbClr>
                </a:outerShdw>
              </a:effectLst>
            </a:endParaRPr>
          </a:p>
          <a:p>
            <a:pPr marL="514350" indent="-514350" algn="just">
              <a:buFont typeface="+mj-lt"/>
              <a:buAutoNum type="arabicPeriod"/>
            </a:pPr>
            <a:r>
              <a:rPr lang="en-US" b="1" dirty="0">
                <a:effectLst>
                  <a:outerShdw blurRad="38100" dist="38100" dir="2700000" algn="tl">
                    <a:srgbClr val="000000">
                      <a:alpha val="43137"/>
                    </a:srgbClr>
                  </a:outerShdw>
                </a:effectLst>
              </a:rPr>
              <a:t>This is not a style to use so that you can blame others when things go wrong, rather this is a style to be used when you fully trust and confidence in the people below you. </a:t>
            </a:r>
          </a:p>
        </p:txBody>
      </p:sp>
      <p:pic>
        <p:nvPicPr>
          <p:cNvPr id="8194" name="Picture 2" descr="Leadership Style - Delegative"/>
          <p:cNvPicPr>
            <a:picLocks noChangeAspect="1" noChangeArrowheads="1"/>
          </p:cNvPicPr>
          <p:nvPr/>
        </p:nvPicPr>
        <p:blipFill rotWithShape="1">
          <a:blip r:embed="rId2">
            <a:extLst>
              <a:ext uri="{28A0092B-C50C-407E-A947-70E740481C1C}">
                <a14:useLocalDpi xmlns:a14="http://schemas.microsoft.com/office/drawing/2010/main" val="0"/>
              </a:ext>
            </a:extLst>
          </a:blip>
          <a:srcRect l="24046" r="20518"/>
          <a:stretch/>
        </p:blipFill>
        <p:spPr bwMode="auto">
          <a:xfrm>
            <a:off x="9723379" y="2189409"/>
            <a:ext cx="2215336" cy="2989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1576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6984" y="1253095"/>
            <a:ext cx="2295821" cy="430887"/>
          </a:xfrm>
          <a:prstGeom prst="rect">
            <a:avLst/>
          </a:prstGeom>
          <a:noFill/>
        </p:spPr>
        <p:txBody>
          <a:bodyPr wrap="none" rtlCol="0">
            <a:spAutoFit/>
          </a:bodyPr>
          <a:lstStyle/>
          <a:p>
            <a:r>
              <a:rPr lang="en-US" sz="2200" b="1" dirty="0" smtClean="0">
                <a:effectLst>
                  <a:outerShdw blurRad="38100" dist="38100" dir="2700000" algn="tl">
                    <a:srgbClr val="000000">
                      <a:alpha val="43137"/>
                    </a:srgbClr>
                  </a:outerShdw>
                </a:effectLst>
              </a:rPr>
              <a:t>Leadership styles</a:t>
            </a:r>
            <a:endParaRPr lang="en-US" sz="2200" b="1" dirty="0">
              <a:effectLst>
                <a:outerShdw blurRad="38100" dist="38100" dir="2700000" algn="tl">
                  <a:srgbClr val="000000">
                    <a:alpha val="43137"/>
                  </a:srgbClr>
                </a:outerShdw>
              </a:effectLst>
            </a:endParaRPr>
          </a:p>
        </p:txBody>
      </p:sp>
      <p:sp>
        <p:nvSpPr>
          <p:cNvPr id="6" name="Rectangle 5"/>
          <p:cNvSpPr/>
          <p:nvPr/>
        </p:nvSpPr>
        <p:spPr>
          <a:xfrm>
            <a:off x="426376" y="1948554"/>
            <a:ext cx="3400023" cy="8242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bg1"/>
                </a:solidFill>
                <a:effectLst>
                  <a:outerShdw blurRad="38100" dist="38100" dir="2700000" algn="tl">
                    <a:srgbClr val="000000">
                      <a:alpha val="43137"/>
                    </a:srgbClr>
                  </a:outerShdw>
                </a:effectLst>
              </a:rPr>
              <a:t>Authoritarian (autocratic)</a:t>
            </a:r>
          </a:p>
        </p:txBody>
      </p:sp>
      <p:sp>
        <p:nvSpPr>
          <p:cNvPr id="9" name="Rectangle 8"/>
          <p:cNvSpPr/>
          <p:nvPr/>
        </p:nvSpPr>
        <p:spPr>
          <a:xfrm>
            <a:off x="426375" y="3440357"/>
            <a:ext cx="3400023" cy="8242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bg1"/>
                </a:solidFill>
                <a:effectLst>
                  <a:outerShdw blurRad="38100" dist="38100" dir="2700000" algn="tl">
                    <a:srgbClr val="000000">
                      <a:alpha val="43137"/>
                    </a:srgbClr>
                  </a:outerShdw>
                </a:effectLst>
              </a:rPr>
              <a:t>Participative (democratic)</a:t>
            </a:r>
          </a:p>
        </p:txBody>
      </p:sp>
      <p:sp>
        <p:nvSpPr>
          <p:cNvPr id="10" name="Rectangle 9"/>
          <p:cNvSpPr/>
          <p:nvPr/>
        </p:nvSpPr>
        <p:spPr>
          <a:xfrm>
            <a:off x="426375" y="4932160"/>
            <a:ext cx="3400023" cy="8242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bg1"/>
                </a:solidFill>
                <a:effectLst>
                  <a:outerShdw blurRad="38100" dist="38100" dir="2700000" algn="tl">
                    <a:srgbClr val="000000">
                      <a:alpha val="43137"/>
                    </a:srgbClr>
                  </a:outerShdw>
                </a:effectLst>
              </a:rPr>
              <a:t>Delegative (free reign)</a:t>
            </a:r>
          </a:p>
        </p:txBody>
      </p:sp>
      <p:sp>
        <p:nvSpPr>
          <p:cNvPr id="11" name="TextBox 10"/>
          <p:cNvSpPr txBox="1"/>
          <p:nvPr/>
        </p:nvSpPr>
        <p:spPr>
          <a:xfrm>
            <a:off x="4196578" y="1331973"/>
            <a:ext cx="2161169" cy="430887"/>
          </a:xfrm>
          <a:prstGeom prst="rect">
            <a:avLst/>
          </a:prstGeom>
          <a:noFill/>
        </p:spPr>
        <p:txBody>
          <a:bodyPr wrap="none" rtlCol="0">
            <a:spAutoFit/>
          </a:bodyPr>
          <a:lstStyle/>
          <a:p>
            <a:r>
              <a:rPr lang="en-US" sz="2200" b="1" dirty="0" smtClean="0">
                <a:effectLst>
                  <a:outerShdw blurRad="38100" dist="38100" dir="2700000" algn="tl">
                    <a:srgbClr val="000000">
                      <a:alpha val="43137"/>
                    </a:srgbClr>
                  </a:outerShdw>
                </a:effectLst>
              </a:rPr>
              <a:t>Liking for leader</a:t>
            </a:r>
            <a:endParaRPr lang="en-US" sz="2200" b="1" dirty="0">
              <a:effectLst>
                <a:outerShdw blurRad="38100" dist="38100" dir="2700000" algn="tl">
                  <a:srgbClr val="000000">
                    <a:alpha val="43137"/>
                  </a:srgbClr>
                </a:outerShdw>
              </a:effectLst>
            </a:endParaRPr>
          </a:p>
        </p:txBody>
      </p:sp>
      <p:sp>
        <p:nvSpPr>
          <p:cNvPr id="13" name="TextBox 12"/>
          <p:cNvSpPr txBox="1"/>
          <p:nvPr/>
        </p:nvSpPr>
        <p:spPr>
          <a:xfrm>
            <a:off x="6386427" y="1311330"/>
            <a:ext cx="2465740" cy="430887"/>
          </a:xfrm>
          <a:prstGeom prst="rect">
            <a:avLst/>
          </a:prstGeom>
          <a:noFill/>
        </p:spPr>
        <p:txBody>
          <a:bodyPr wrap="none" rtlCol="0">
            <a:spAutoFit/>
          </a:bodyPr>
          <a:lstStyle/>
          <a:p>
            <a:r>
              <a:rPr lang="en-US" sz="2200" b="1" dirty="0" smtClean="0">
                <a:effectLst>
                  <a:outerShdw blurRad="38100" dist="38100" dir="2700000" algn="tl">
                    <a:srgbClr val="000000">
                      <a:alpha val="43137"/>
                    </a:srgbClr>
                  </a:outerShdw>
                </a:effectLst>
              </a:rPr>
              <a:t>Group atmosphere</a:t>
            </a:r>
            <a:endParaRPr lang="en-US" sz="2200" b="1" dirty="0">
              <a:effectLst>
                <a:outerShdw blurRad="38100" dist="38100" dir="2700000" algn="tl">
                  <a:srgbClr val="000000">
                    <a:alpha val="43137"/>
                  </a:srgbClr>
                </a:outerShdw>
              </a:effectLst>
            </a:endParaRPr>
          </a:p>
        </p:txBody>
      </p:sp>
      <p:sp>
        <p:nvSpPr>
          <p:cNvPr id="14" name="TextBox 13"/>
          <p:cNvSpPr txBox="1"/>
          <p:nvPr/>
        </p:nvSpPr>
        <p:spPr>
          <a:xfrm>
            <a:off x="9414007" y="1267651"/>
            <a:ext cx="1683474" cy="430887"/>
          </a:xfrm>
          <a:prstGeom prst="rect">
            <a:avLst/>
          </a:prstGeom>
          <a:noFill/>
        </p:spPr>
        <p:txBody>
          <a:bodyPr wrap="none" rtlCol="0">
            <a:spAutoFit/>
          </a:bodyPr>
          <a:lstStyle/>
          <a:p>
            <a:r>
              <a:rPr lang="en-US" sz="2200" b="1" dirty="0" smtClean="0">
                <a:effectLst>
                  <a:outerShdw blurRad="38100" dist="38100" dir="2700000" algn="tl">
                    <a:srgbClr val="000000">
                      <a:alpha val="43137"/>
                    </a:srgbClr>
                  </a:outerShdw>
                </a:effectLst>
              </a:rPr>
              <a:t>Productivity</a:t>
            </a:r>
            <a:endParaRPr lang="en-US" sz="2200" b="1" dirty="0">
              <a:effectLst>
                <a:outerShdw blurRad="38100" dist="38100" dir="2700000" algn="tl">
                  <a:srgbClr val="000000">
                    <a:alpha val="43137"/>
                  </a:srgbClr>
                </a:outerShdw>
              </a:effectLst>
            </a:endParaRPr>
          </a:p>
        </p:txBody>
      </p:sp>
      <p:sp>
        <p:nvSpPr>
          <p:cNvPr id="15" name="Rectangle 14"/>
          <p:cNvSpPr/>
          <p:nvPr/>
        </p:nvSpPr>
        <p:spPr>
          <a:xfrm>
            <a:off x="4196578" y="1825374"/>
            <a:ext cx="7644935" cy="437293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16" name="TextBox 15"/>
          <p:cNvSpPr txBox="1"/>
          <p:nvPr/>
        </p:nvSpPr>
        <p:spPr>
          <a:xfrm>
            <a:off x="4596079" y="2184254"/>
            <a:ext cx="1362168" cy="430887"/>
          </a:xfrm>
          <a:prstGeom prst="rect">
            <a:avLst/>
          </a:prstGeom>
          <a:noFill/>
        </p:spPr>
        <p:txBody>
          <a:bodyPr wrap="none" rtlCol="0">
            <a:spAutoFit/>
          </a:bodyPr>
          <a:lstStyle/>
          <a:p>
            <a:r>
              <a:rPr lang="en-US" sz="2200" b="1" dirty="0" smtClean="0">
                <a:solidFill>
                  <a:schemeClr val="bg1"/>
                </a:solidFill>
                <a:effectLst>
                  <a:outerShdw blurRad="38100" dist="38100" dir="2700000" algn="tl">
                    <a:srgbClr val="000000">
                      <a:alpha val="43137"/>
                    </a:srgbClr>
                  </a:outerShdw>
                </a:effectLst>
              </a:rPr>
              <a:t>Liked less</a:t>
            </a:r>
            <a:endParaRPr lang="en-US" sz="2200" b="1" dirty="0">
              <a:solidFill>
                <a:schemeClr val="bg1"/>
              </a:solidFill>
              <a:effectLst>
                <a:outerShdw blurRad="38100" dist="38100" dir="2700000" algn="tl">
                  <a:srgbClr val="000000">
                    <a:alpha val="43137"/>
                  </a:srgbClr>
                </a:outerShdw>
              </a:effectLst>
            </a:endParaRPr>
          </a:p>
        </p:txBody>
      </p:sp>
      <p:sp>
        <p:nvSpPr>
          <p:cNvPr id="17" name="TextBox 16"/>
          <p:cNvSpPr txBox="1"/>
          <p:nvPr/>
        </p:nvSpPr>
        <p:spPr>
          <a:xfrm>
            <a:off x="4619944" y="3659023"/>
            <a:ext cx="1538498" cy="430887"/>
          </a:xfrm>
          <a:prstGeom prst="rect">
            <a:avLst/>
          </a:prstGeom>
          <a:noFill/>
        </p:spPr>
        <p:txBody>
          <a:bodyPr wrap="none" rtlCol="0">
            <a:spAutoFit/>
          </a:bodyPr>
          <a:lstStyle/>
          <a:p>
            <a:r>
              <a:rPr lang="en-US" sz="2200" b="1" dirty="0" smtClean="0">
                <a:solidFill>
                  <a:schemeClr val="bg1"/>
                </a:solidFill>
                <a:effectLst>
                  <a:outerShdw blurRad="38100" dist="38100" dir="2700000" algn="tl">
                    <a:srgbClr val="000000">
                      <a:alpha val="43137"/>
                    </a:srgbClr>
                  </a:outerShdw>
                </a:effectLst>
              </a:rPr>
              <a:t>Liked More</a:t>
            </a:r>
            <a:endParaRPr lang="en-US" sz="2200" b="1" dirty="0">
              <a:solidFill>
                <a:schemeClr val="bg1"/>
              </a:solidFill>
              <a:effectLst>
                <a:outerShdw blurRad="38100" dist="38100" dir="2700000" algn="tl">
                  <a:srgbClr val="000000">
                    <a:alpha val="43137"/>
                  </a:srgbClr>
                </a:outerShdw>
              </a:effectLst>
            </a:endParaRPr>
          </a:p>
        </p:txBody>
      </p:sp>
      <p:sp>
        <p:nvSpPr>
          <p:cNvPr id="18" name="TextBox 17"/>
          <p:cNvSpPr txBox="1"/>
          <p:nvPr/>
        </p:nvSpPr>
        <p:spPr>
          <a:xfrm>
            <a:off x="4671460" y="5132719"/>
            <a:ext cx="1362168" cy="430887"/>
          </a:xfrm>
          <a:prstGeom prst="rect">
            <a:avLst/>
          </a:prstGeom>
          <a:noFill/>
        </p:spPr>
        <p:txBody>
          <a:bodyPr wrap="none" rtlCol="0">
            <a:spAutoFit/>
          </a:bodyPr>
          <a:lstStyle/>
          <a:p>
            <a:r>
              <a:rPr lang="en-US" sz="2200" b="1" dirty="0" smtClean="0">
                <a:solidFill>
                  <a:schemeClr val="bg1"/>
                </a:solidFill>
                <a:effectLst>
                  <a:outerShdw blurRad="38100" dist="38100" dir="2700000" algn="tl">
                    <a:srgbClr val="000000">
                      <a:alpha val="43137"/>
                    </a:srgbClr>
                  </a:outerShdw>
                </a:effectLst>
              </a:rPr>
              <a:t>Liked less</a:t>
            </a:r>
            <a:endParaRPr lang="en-US" sz="2200" b="1" dirty="0">
              <a:solidFill>
                <a:schemeClr val="bg1"/>
              </a:solidFill>
              <a:effectLst>
                <a:outerShdw blurRad="38100" dist="38100" dir="2700000" algn="tl">
                  <a:srgbClr val="000000">
                    <a:alpha val="43137"/>
                  </a:srgbClr>
                </a:outerShdw>
              </a:effectLst>
            </a:endParaRPr>
          </a:p>
        </p:txBody>
      </p:sp>
      <p:sp>
        <p:nvSpPr>
          <p:cNvPr id="19" name="TextBox 18"/>
          <p:cNvSpPr txBox="1"/>
          <p:nvPr/>
        </p:nvSpPr>
        <p:spPr>
          <a:xfrm>
            <a:off x="6609146" y="2089946"/>
            <a:ext cx="1742785" cy="1107996"/>
          </a:xfrm>
          <a:prstGeom prst="rect">
            <a:avLst/>
          </a:prstGeom>
          <a:noFill/>
        </p:spPr>
        <p:txBody>
          <a:bodyPr wrap="none" rtlCol="0">
            <a:spAutoFit/>
          </a:bodyPr>
          <a:lstStyle/>
          <a:p>
            <a:r>
              <a:rPr lang="en-US" sz="2200" b="1" dirty="0" smtClean="0">
                <a:solidFill>
                  <a:schemeClr val="bg1"/>
                </a:solidFill>
                <a:effectLst>
                  <a:outerShdw blurRad="38100" dist="38100" dir="2700000" algn="tl">
                    <a:srgbClr val="000000">
                      <a:alpha val="43137"/>
                    </a:srgbClr>
                  </a:outerShdw>
                </a:effectLst>
              </a:rPr>
              <a:t>Aggressive, </a:t>
            </a:r>
          </a:p>
          <a:p>
            <a:r>
              <a:rPr lang="en-US" sz="2200" b="1" dirty="0" smtClean="0">
                <a:solidFill>
                  <a:schemeClr val="bg1"/>
                </a:solidFill>
                <a:effectLst>
                  <a:outerShdw blurRad="38100" dist="38100" dir="2700000" algn="tl">
                    <a:srgbClr val="000000">
                      <a:alpha val="43137"/>
                    </a:srgbClr>
                  </a:outerShdw>
                </a:effectLst>
              </a:rPr>
              <a:t>dependent, </a:t>
            </a:r>
          </a:p>
          <a:p>
            <a:r>
              <a:rPr lang="en-US" sz="2200" b="1" dirty="0" smtClean="0">
                <a:solidFill>
                  <a:schemeClr val="bg1"/>
                </a:solidFill>
                <a:effectLst>
                  <a:outerShdw blurRad="38100" dist="38100" dir="2700000" algn="tl">
                    <a:srgbClr val="000000">
                      <a:alpha val="43137"/>
                    </a:srgbClr>
                  </a:outerShdw>
                </a:effectLst>
              </a:rPr>
              <a:t>self-oriented</a:t>
            </a:r>
            <a:endParaRPr lang="en-US" sz="2200" b="1" dirty="0">
              <a:solidFill>
                <a:schemeClr val="bg1"/>
              </a:solidFill>
              <a:effectLst>
                <a:outerShdw blurRad="38100" dist="38100" dir="2700000" algn="tl">
                  <a:srgbClr val="000000">
                    <a:alpha val="43137"/>
                  </a:srgbClr>
                </a:outerShdw>
              </a:effectLst>
            </a:endParaRPr>
          </a:p>
        </p:txBody>
      </p:sp>
      <p:sp>
        <p:nvSpPr>
          <p:cNvPr id="21" name="TextBox 20"/>
          <p:cNvSpPr txBox="1"/>
          <p:nvPr/>
        </p:nvSpPr>
        <p:spPr>
          <a:xfrm>
            <a:off x="6657851" y="3361741"/>
            <a:ext cx="2258952" cy="1107996"/>
          </a:xfrm>
          <a:prstGeom prst="rect">
            <a:avLst/>
          </a:prstGeom>
          <a:noFill/>
        </p:spPr>
        <p:txBody>
          <a:bodyPr wrap="none" rtlCol="0">
            <a:spAutoFit/>
          </a:bodyPr>
          <a:lstStyle/>
          <a:p>
            <a:r>
              <a:rPr lang="en-US" sz="2200" b="1" dirty="0" smtClean="0">
                <a:solidFill>
                  <a:schemeClr val="bg1"/>
                </a:solidFill>
                <a:effectLst>
                  <a:outerShdw blurRad="38100" dist="38100" dir="2700000" algn="tl">
                    <a:srgbClr val="000000">
                      <a:alpha val="43137"/>
                    </a:srgbClr>
                  </a:outerShdw>
                </a:effectLst>
              </a:rPr>
              <a:t>Friendly, </a:t>
            </a:r>
          </a:p>
          <a:p>
            <a:r>
              <a:rPr lang="en-US" sz="2200" b="1" dirty="0" smtClean="0">
                <a:solidFill>
                  <a:schemeClr val="bg1"/>
                </a:solidFill>
                <a:effectLst>
                  <a:outerShdw blurRad="38100" dist="38100" dir="2700000" algn="tl">
                    <a:srgbClr val="000000">
                      <a:alpha val="43137"/>
                    </a:srgbClr>
                  </a:outerShdw>
                </a:effectLst>
              </a:rPr>
              <a:t>Group-centered, </a:t>
            </a:r>
          </a:p>
          <a:p>
            <a:r>
              <a:rPr lang="en-US" sz="2200" b="1" dirty="0" smtClean="0">
                <a:solidFill>
                  <a:schemeClr val="bg1"/>
                </a:solidFill>
                <a:effectLst>
                  <a:outerShdw blurRad="38100" dist="38100" dir="2700000" algn="tl">
                    <a:srgbClr val="000000">
                      <a:alpha val="43137"/>
                    </a:srgbClr>
                  </a:outerShdw>
                </a:effectLst>
              </a:rPr>
              <a:t>task-oriented</a:t>
            </a:r>
            <a:endParaRPr lang="en-US" sz="2200" b="1" dirty="0">
              <a:solidFill>
                <a:schemeClr val="bg1"/>
              </a:solidFill>
              <a:effectLst>
                <a:outerShdw blurRad="38100" dist="38100" dir="2700000" algn="tl">
                  <a:srgbClr val="000000">
                    <a:alpha val="43137"/>
                  </a:srgbClr>
                </a:outerShdw>
              </a:effectLst>
            </a:endParaRPr>
          </a:p>
        </p:txBody>
      </p:sp>
      <p:sp>
        <p:nvSpPr>
          <p:cNvPr id="23" name="TextBox 22"/>
          <p:cNvSpPr txBox="1"/>
          <p:nvPr/>
        </p:nvSpPr>
        <p:spPr>
          <a:xfrm>
            <a:off x="6657851" y="4801075"/>
            <a:ext cx="2258952" cy="1107996"/>
          </a:xfrm>
          <a:prstGeom prst="rect">
            <a:avLst/>
          </a:prstGeom>
          <a:noFill/>
        </p:spPr>
        <p:txBody>
          <a:bodyPr wrap="none" rtlCol="0">
            <a:spAutoFit/>
          </a:bodyPr>
          <a:lstStyle/>
          <a:p>
            <a:r>
              <a:rPr lang="en-US" sz="2200" b="1" dirty="0" smtClean="0">
                <a:solidFill>
                  <a:schemeClr val="bg1"/>
                </a:solidFill>
                <a:effectLst>
                  <a:outerShdw blurRad="38100" dist="38100" dir="2700000" algn="tl">
                    <a:srgbClr val="000000">
                      <a:alpha val="43137"/>
                    </a:srgbClr>
                  </a:outerShdw>
                </a:effectLst>
              </a:rPr>
              <a:t>Friendly, </a:t>
            </a:r>
          </a:p>
          <a:p>
            <a:r>
              <a:rPr lang="en-US" sz="2200" b="1" dirty="0" smtClean="0">
                <a:solidFill>
                  <a:schemeClr val="bg1"/>
                </a:solidFill>
                <a:effectLst>
                  <a:outerShdw blurRad="38100" dist="38100" dir="2700000" algn="tl">
                    <a:srgbClr val="000000">
                      <a:alpha val="43137"/>
                    </a:srgbClr>
                  </a:outerShdw>
                </a:effectLst>
              </a:rPr>
              <a:t>Group-centered, </a:t>
            </a:r>
          </a:p>
          <a:p>
            <a:r>
              <a:rPr lang="en-US" sz="2200" b="1" dirty="0" smtClean="0">
                <a:solidFill>
                  <a:schemeClr val="bg1"/>
                </a:solidFill>
                <a:effectLst>
                  <a:outerShdw blurRad="38100" dist="38100" dir="2700000" algn="tl">
                    <a:srgbClr val="000000">
                      <a:alpha val="43137"/>
                    </a:srgbClr>
                  </a:outerShdw>
                </a:effectLst>
              </a:rPr>
              <a:t>play-oriented</a:t>
            </a:r>
            <a:endParaRPr lang="en-US" sz="2200" b="1" dirty="0">
              <a:solidFill>
                <a:schemeClr val="bg1"/>
              </a:solidFill>
              <a:effectLst>
                <a:outerShdw blurRad="38100" dist="38100" dir="2700000" algn="tl">
                  <a:srgbClr val="000000">
                    <a:alpha val="43137"/>
                  </a:srgbClr>
                </a:outerShdw>
              </a:effectLst>
            </a:endParaRPr>
          </a:p>
        </p:txBody>
      </p:sp>
      <p:sp>
        <p:nvSpPr>
          <p:cNvPr id="24" name="TextBox 23"/>
          <p:cNvSpPr txBox="1"/>
          <p:nvPr/>
        </p:nvSpPr>
        <p:spPr>
          <a:xfrm>
            <a:off x="8932107" y="2108157"/>
            <a:ext cx="2743059" cy="769441"/>
          </a:xfrm>
          <a:prstGeom prst="rect">
            <a:avLst/>
          </a:prstGeom>
          <a:noFill/>
        </p:spPr>
        <p:txBody>
          <a:bodyPr wrap="none" rtlCol="0">
            <a:spAutoFit/>
          </a:bodyPr>
          <a:lstStyle/>
          <a:p>
            <a:r>
              <a:rPr lang="en-US" sz="2200" b="1" dirty="0" smtClean="0">
                <a:solidFill>
                  <a:schemeClr val="bg1"/>
                </a:solidFill>
                <a:effectLst>
                  <a:outerShdw blurRad="38100" dist="38100" dir="2700000" algn="tl">
                    <a:srgbClr val="000000">
                      <a:alpha val="43137"/>
                    </a:srgbClr>
                  </a:outerShdw>
                </a:effectLst>
              </a:rPr>
              <a:t>High (leader present)</a:t>
            </a:r>
          </a:p>
          <a:p>
            <a:r>
              <a:rPr lang="en-US" sz="2200" b="1" dirty="0" smtClean="0">
                <a:solidFill>
                  <a:schemeClr val="bg1"/>
                </a:solidFill>
                <a:effectLst>
                  <a:outerShdw blurRad="38100" dist="38100" dir="2700000" algn="tl">
                    <a:srgbClr val="000000">
                      <a:alpha val="43137"/>
                    </a:srgbClr>
                  </a:outerShdw>
                </a:effectLst>
              </a:rPr>
              <a:t>Low (leader absent)</a:t>
            </a:r>
            <a:endParaRPr lang="en-US" sz="2200" b="1" dirty="0">
              <a:solidFill>
                <a:schemeClr val="bg1"/>
              </a:solidFill>
              <a:effectLst>
                <a:outerShdw blurRad="38100" dist="38100" dir="2700000" algn="tl">
                  <a:srgbClr val="000000">
                    <a:alpha val="43137"/>
                  </a:srgbClr>
                </a:outerShdw>
              </a:effectLst>
            </a:endParaRPr>
          </a:p>
        </p:txBody>
      </p:sp>
      <p:sp>
        <p:nvSpPr>
          <p:cNvPr id="25" name="TextBox 24"/>
          <p:cNvSpPr txBox="1"/>
          <p:nvPr/>
        </p:nvSpPr>
        <p:spPr>
          <a:xfrm>
            <a:off x="8939757" y="3260230"/>
            <a:ext cx="2901756" cy="1446550"/>
          </a:xfrm>
          <a:prstGeom prst="rect">
            <a:avLst/>
          </a:prstGeom>
          <a:noFill/>
        </p:spPr>
        <p:txBody>
          <a:bodyPr wrap="none" rtlCol="0">
            <a:spAutoFit/>
          </a:bodyPr>
          <a:lstStyle/>
          <a:p>
            <a:r>
              <a:rPr lang="en-US" sz="2200" b="1" dirty="0" smtClean="0">
                <a:solidFill>
                  <a:schemeClr val="bg1"/>
                </a:solidFill>
                <a:effectLst>
                  <a:outerShdw blurRad="38100" dist="38100" dir="2700000" algn="tl">
                    <a:srgbClr val="000000">
                      <a:alpha val="43137"/>
                    </a:srgbClr>
                  </a:outerShdw>
                </a:effectLst>
              </a:rPr>
              <a:t>Relatively high </a:t>
            </a:r>
          </a:p>
          <a:p>
            <a:r>
              <a:rPr lang="en-US" sz="2200" b="1" dirty="0" smtClean="0">
                <a:solidFill>
                  <a:schemeClr val="bg1"/>
                </a:solidFill>
                <a:effectLst>
                  <a:outerShdw blurRad="38100" dist="38100" dir="2700000" algn="tl">
                    <a:srgbClr val="000000">
                      <a:alpha val="43137"/>
                    </a:srgbClr>
                  </a:outerShdw>
                </a:effectLst>
              </a:rPr>
              <a:t>(unaffected by </a:t>
            </a:r>
          </a:p>
          <a:p>
            <a:r>
              <a:rPr lang="en-US" sz="2200" b="1" dirty="0" smtClean="0">
                <a:solidFill>
                  <a:schemeClr val="bg1"/>
                </a:solidFill>
                <a:effectLst>
                  <a:outerShdw blurRad="38100" dist="38100" dir="2700000" algn="tl">
                    <a:srgbClr val="000000">
                      <a:alpha val="43137"/>
                    </a:srgbClr>
                  </a:outerShdw>
                </a:effectLst>
              </a:rPr>
              <a:t>presence and absence </a:t>
            </a:r>
          </a:p>
          <a:p>
            <a:r>
              <a:rPr lang="en-US" sz="2200" b="1" dirty="0" smtClean="0">
                <a:solidFill>
                  <a:schemeClr val="bg1"/>
                </a:solidFill>
                <a:effectLst>
                  <a:outerShdw blurRad="38100" dist="38100" dir="2700000" algn="tl">
                    <a:srgbClr val="000000">
                      <a:alpha val="43137"/>
                    </a:srgbClr>
                  </a:outerShdw>
                </a:effectLst>
              </a:rPr>
              <a:t>of leader)</a:t>
            </a:r>
            <a:endParaRPr lang="en-US" sz="2200" b="1" dirty="0">
              <a:solidFill>
                <a:schemeClr val="bg1"/>
              </a:solidFill>
              <a:effectLst>
                <a:outerShdw blurRad="38100" dist="38100" dir="2700000" algn="tl">
                  <a:srgbClr val="000000">
                    <a:alpha val="43137"/>
                  </a:srgbClr>
                </a:outerShdw>
              </a:effectLst>
            </a:endParaRPr>
          </a:p>
        </p:txBody>
      </p:sp>
      <p:sp>
        <p:nvSpPr>
          <p:cNvPr id="26" name="TextBox 25"/>
          <p:cNvSpPr txBox="1"/>
          <p:nvPr/>
        </p:nvSpPr>
        <p:spPr>
          <a:xfrm>
            <a:off x="8916803" y="4963441"/>
            <a:ext cx="2390398" cy="769441"/>
          </a:xfrm>
          <a:prstGeom prst="rect">
            <a:avLst/>
          </a:prstGeom>
          <a:noFill/>
        </p:spPr>
        <p:txBody>
          <a:bodyPr wrap="none" rtlCol="0">
            <a:spAutoFit/>
          </a:bodyPr>
          <a:lstStyle/>
          <a:p>
            <a:r>
              <a:rPr lang="en-US" sz="2200" b="1" dirty="0" smtClean="0">
                <a:solidFill>
                  <a:schemeClr val="bg1"/>
                </a:solidFill>
                <a:effectLst>
                  <a:outerShdw blurRad="38100" dist="38100" dir="2700000" algn="tl">
                    <a:srgbClr val="000000">
                      <a:alpha val="43137"/>
                    </a:srgbClr>
                  </a:outerShdw>
                </a:effectLst>
              </a:rPr>
              <a:t>Low (Increased in </a:t>
            </a:r>
          </a:p>
          <a:p>
            <a:r>
              <a:rPr lang="en-US" sz="2200" b="1" dirty="0" smtClean="0">
                <a:solidFill>
                  <a:schemeClr val="bg1"/>
                </a:solidFill>
                <a:effectLst>
                  <a:outerShdw blurRad="38100" dist="38100" dir="2700000" algn="tl">
                    <a:srgbClr val="000000">
                      <a:alpha val="43137"/>
                    </a:srgbClr>
                  </a:outerShdw>
                </a:effectLst>
              </a:rPr>
              <a:t>absence of leader)</a:t>
            </a:r>
            <a:endParaRPr lang="en-US" sz="2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280587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effectLst>
                  <a:outerShdw blurRad="38100" dist="38100" dir="2700000" algn="tl">
                    <a:srgbClr val="000000">
                      <a:alpha val="43137"/>
                    </a:srgbClr>
                  </a:outerShdw>
                </a:effectLst>
              </a:rPr>
              <a:t>Emotion-laden </a:t>
            </a:r>
            <a:r>
              <a:rPr lang="en-US" sz="4000" b="1" dirty="0">
                <a:effectLst>
                  <a:outerShdw blurRad="38100" dist="38100" dir="2700000" algn="tl">
                    <a:srgbClr val="000000">
                      <a:alpha val="43137"/>
                    </a:srgbClr>
                  </a:outerShdw>
                </a:effectLst>
              </a:rPr>
              <a:t>process</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556801"/>
            <a:ext cx="8242479" cy="5417109"/>
          </a:xfrm>
        </p:spPr>
        <p:txBody>
          <a:bodyPr>
            <a:normAutofit/>
          </a:bodyPr>
          <a:lstStyle/>
          <a:p>
            <a:pPr marL="0" indent="0" algn="just">
              <a:buNone/>
            </a:pPr>
            <a:r>
              <a:rPr lang="en-US" sz="2600" b="1" dirty="0">
                <a:effectLst>
                  <a:outerShdw blurRad="38100" dist="38100" dir="2700000" algn="tl">
                    <a:srgbClr val="000000">
                      <a:alpha val="43137"/>
                    </a:srgbClr>
                  </a:outerShdw>
                </a:effectLst>
              </a:rPr>
              <a:t>Leadership can be perceived as a particularly emotion-laden process, with emotions entwined with the social influence process</a:t>
            </a:r>
            <a:r>
              <a:rPr lang="en-US" sz="2600" b="1" dirty="0" smtClean="0">
                <a:effectLst>
                  <a:outerShdw blurRad="38100" dist="38100" dir="2700000" algn="tl">
                    <a:srgbClr val="000000">
                      <a:alpha val="43137"/>
                    </a:srgbClr>
                  </a:outerShdw>
                </a:effectLst>
              </a:rPr>
              <a:t>.</a:t>
            </a:r>
            <a:r>
              <a:rPr lang="en-US" sz="2600" b="1" dirty="0">
                <a:effectLst>
                  <a:outerShdw blurRad="38100" dist="38100" dir="2700000" algn="tl">
                    <a:srgbClr val="000000">
                      <a:alpha val="43137"/>
                    </a:srgbClr>
                  </a:outerShdw>
                </a:effectLst>
              </a:rPr>
              <a:t> In an organization, the leader's mood has some effects on his/her group. These effects can be described in three levels</a:t>
            </a:r>
            <a:r>
              <a:rPr lang="en-US" sz="2600" b="1" dirty="0" smtClean="0">
                <a:effectLst>
                  <a:outerShdw blurRad="38100" dist="38100" dir="2700000" algn="tl">
                    <a:srgbClr val="000000">
                      <a:alpha val="43137"/>
                    </a:srgbClr>
                  </a:outerShdw>
                </a:effectLst>
              </a:rPr>
              <a:t>:</a:t>
            </a:r>
            <a:endParaRPr lang="en-US" sz="2600" b="1" dirty="0">
              <a:effectLst>
                <a:outerShdw blurRad="38100" dist="38100" dir="2700000" algn="tl">
                  <a:srgbClr val="000000">
                    <a:alpha val="43137"/>
                  </a:srgbClr>
                </a:outerShdw>
              </a:effectLst>
            </a:endParaRPr>
          </a:p>
          <a:p>
            <a:pPr marL="514350" indent="-514350" algn="just">
              <a:buFont typeface="+mj-lt"/>
              <a:buAutoNum type="arabicPeriod"/>
            </a:pPr>
            <a:r>
              <a:rPr lang="en-US" sz="2600" b="1" dirty="0">
                <a:solidFill>
                  <a:srgbClr val="FFFF00"/>
                </a:solidFill>
                <a:effectLst>
                  <a:outerShdw blurRad="38100" dist="38100" dir="2700000" algn="tl">
                    <a:srgbClr val="000000">
                      <a:alpha val="43137"/>
                    </a:srgbClr>
                  </a:outerShdw>
                </a:effectLst>
              </a:rPr>
              <a:t>The mood of individual group </a:t>
            </a:r>
            <a:r>
              <a:rPr lang="en-US" sz="2600" b="1" dirty="0" smtClean="0">
                <a:solidFill>
                  <a:srgbClr val="FFFF00"/>
                </a:solidFill>
                <a:effectLst>
                  <a:outerShdw blurRad="38100" dist="38100" dir="2700000" algn="tl">
                    <a:srgbClr val="000000">
                      <a:alpha val="43137"/>
                    </a:srgbClr>
                  </a:outerShdw>
                </a:effectLst>
              </a:rPr>
              <a:t>members: </a:t>
            </a:r>
            <a:r>
              <a:rPr lang="en-US" sz="2600" b="1" dirty="0" smtClean="0">
                <a:effectLst>
                  <a:outerShdw blurRad="38100" dist="38100" dir="2700000" algn="tl">
                    <a:srgbClr val="000000">
                      <a:alpha val="43137"/>
                    </a:srgbClr>
                  </a:outerShdw>
                </a:effectLst>
              </a:rPr>
              <a:t>Group </a:t>
            </a:r>
            <a:r>
              <a:rPr lang="en-US" sz="2600" b="1" dirty="0">
                <a:effectLst>
                  <a:outerShdw blurRad="38100" dist="38100" dir="2700000" algn="tl">
                    <a:srgbClr val="000000">
                      <a:alpha val="43137"/>
                    </a:srgbClr>
                  </a:outerShdw>
                </a:effectLst>
              </a:rPr>
              <a:t>members with leaders in a positive mood experience more positive mood than do group members with leaders in a negative mood. The leaders transmit their moods to other group members through the mechanism of emotional </a:t>
            </a:r>
            <a:r>
              <a:rPr lang="en-US" sz="2600" b="1" dirty="0" smtClean="0">
                <a:effectLst>
                  <a:outerShdw blurRad="38100" dist="38100" dir="2700000" algn="tl">
                    <a:srgbClr val="000000">
                      <a:alpha val="43137"/>
                    </a:srgbClr>
                  </a:outerShdw>
                </a:effectLst>
              </a:rPr>
              <a:t>contagion.</a:t>
            </a:r>
            <a:r>
              <a:rPr lang="en-US" sz="2600" b="1" baseline="30000" dirty="0">
                <a:effectLst>
                  <a:outerShdw blurRad="38100" dist="38100" dir="2700000" algn="tl">
                    <a:srgbClr val="000000">
                      <a:alpha val="43137"/>
                    </a:srgbClr>
                  </a:outerShdw>
                </a:effectLst>
              </a:rPr>
              <a:t> </a:t>
            </a:r>
            <a:r>
              <a:rPr lang="en-US" sz="2600" b="1" dirty="0" smtClean="0">
                <a:effectLst>
                  <a:outerShdw blurRad="38100" dist="38100" dir="2700000" algn="tl">
                    <a:srgbClr val="000000">
                      <a:alpha val="43137"/>
                    </a:srgbClr>
                  </a:outerShdw>
                </a:effectLst>
              </a:rPr>
              <a:t>Mood </a:t>
            </a:r>
            <a:r>
              <a:rPr lang="en-US" sz="2600" b="1" dirty="0" smtClean="0">
                <a:effectLst>
                  <a:outerShdw blurRad="38100" dist="38100" dir="2700000" algn="tl">
                    <a:srgbClr val="000000">
                      <a:alpha val="43137"/>
                    </a:srgbClr>
                  </a:outerShdw>
                </a:effectLst>
              </a:rPr>
              <a:t>impurity </a:t>
            </a:r>
            <a:r>
              <a:rPr lang="en-US" sz="2600" b="1" dirty="0">
                <a:effectLst>
                  <a:outerShdw blurRad="38100" dist="38100" dir="2700000" algn="tl">
                    <a:srgbClr val="000000">
                      <a:alpha val="43137"/>
                    </a:srgbClr>
                  </a:outerShdw>
                </a:effectLst>
              </a:rPr>
              <a:t>may be one of the psychological mechanisms by which charismatic leaders influence followers</a:t>
            </a:r>
            <a:r>
              <a:rPr lang="en-US" sz="2600" b="1" dirty="0" smtClean="0">
                <a:effectLst>
                  <a:outerShdw blurRad="38100" dist="38100" dir="2700000" algn="tl">
                    <a:srgbClr val="000000">
                      <a:alpha val="43137"/>
                    </a:srgbClr>
                  </a:outerShdw>
                </a:effectLst>
              </a:rPr>
              <a:t>.</a:t>
            </a:r>
            <a:endParaRPr lang="en-US" sz="2600"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2844" y="2484449"/>
            <a:ext cx="2466975" cy="1847850"/>
          </a:xfrm>
          <a:prstGeom prst="rect">
            <a:avLst/>
          </a:prstGeom>
        </p:spPr>
      </p:pic>
    </p:spTree>
    <p:extLst>
      <p:ext uri="{BB962C8B-B14F-4D97-AF65-F5344CB8AC3E}">
        <p14:creationId xmlns:p14="http://schemas.microsoft.com/office/powerpoint/2010/main" val="2814926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effectLst>
                  <a:outerShdw blurRad="38100" dist="38100" dir="2700000" algn="tl">
                    <a:srgbClr val="000000">
                      <a:alpha val="43137"/>
                    </a:srgbClr>
                  </a:outerShdw>
                </a:effectLst>
              </a:rPr>
              <a:t>Emotion-laden process</a:t>
            </a:r>
            <a:r>
              <a:rPr lang="en-US" b="1" dirty="0" smtClean="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(continued…)</a:t>
            </a:r>
            <a:endParaRPr lang="en-US" sz="28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76056" y="1440891"/>
            <a:ext cx="9157341" cy="5417109"/>
          </a:xfrm>
        </p:spPr>
        <p:txBody>
          <a:bodyPr>
            <a:normAutofit fontScale="70000" lnSpcReduction="20000"/>
          </a:bodyPr>
          <a:lstStyle/>
          <a:p>
            <a:pPr marL="514350" indent="-514350" algn="just">
              <a:buFont typeface="+mj-lt"/>
              <a:buAutoNum type="arabicPeriod" startAt="2"/>
            </a:pPr>
            <a:r>
              <a:rPr lang="en-US" sz="3500" b="1" dirty="0" smtClean="0">
                <a:solidFill>
                  <a:srgbClr val="FFFF00"/>
                </a:solidFill>
                <a:effectLst>
                  <a:outerShdw blurRad="38100" dist="38100" dir="2700000" algn="tl">
                    <a:srgbClr val="000000">
                      <a:alpha val="43137"/>
                    </a:srgbClr>
                  </a:outerShdw>
                </a:effectLst>
              </a:rPr>
              <a:t>The </a:t>
            </a:r>
            <a:r>
              <a:rPr lang="en-US" sz="3500" b="1" dirty="0">
                <a:solidFill>
                  <a:srgbClr val="FFFF00"/>
                </a:solidFill>
                <a:effectLst>
                  <a:outerShdw blurRad="38100" dist="38100" dir="2700000" algn="tl">
                    <a:srgbClr val="000000">
                      <a:alpha val="43137"/>
                    </a:srgbClr>
                  </a:outerShdw>
                </a:effectLst>
              </a:rPr>
              <a:t>affective tone of the </a:t>
            </a:r>
            <a:r>
              <a:rPr lang="en-US" sz="3500" b="1" dirty="0" smtClean="0">
                <a:solidFill>
                  <a:srgbClr val="FFFF00"/>
                </a:solidFill>
                <a:effectLst>
                  <a:outerShdw blurRad="38100" dist="38100" dir="2700000" algn="tl">
                    <a:srgbClr val="000000">
                      <a:alpha val="43137"/>
                    </a:srgbClr>
                  </a:outerShdw>
                </a:effectLst>
              </a:rPr>
              <a:t>group:</a:t>
            </a:r>
            <a:r>
              <a:rPr lang="en-US" sz="3500" b="1" dirty="0">
                <a:effectLst>
                  <a:outerShdw blurRad="38100" dist="38100" dir="2700000" algn="tl">
                    <a:srgbClr val="000000">
                      <a:alpha val="43137"/>
                    </a:srgbClr>
                  </a:outerShdw>
                </a:effectLst>
              </a:rPr>
              <a:t> </a:t>
            </a:r>
            <a:r>
              <a:rPr lang="en-US" sz="3500" b="1" dirty="0">
                <a:solidFill>
                  <a:schemeClr val="tx1"/>
                </a:solidFill>
                <a:effectLst>
                  <a:outerShdw blurRad="38100" dist="38100" dir="2700000" algn="tl">
                    <a:srgbClr val="000000">
                      <a:alpha val="43137"/>
                    </a:srgbClr>
                  </a:outerShdw>
                </a:effectLst>
              </a:rPr>
              <a:t>Group affective tone represents the consistent or homogeneous affective reactions within a group. Group affective tone is an aggregate of the moods of the individual members of the group and refers to mood at the group level of analysis. Groups with leaders in a positive mood have a more positive affective tone than do groups with leaders in a negative mood</a:t>
            </a:r>
            <a:r>
              <a:rPr lang="en-US" sz="3500" b="1" dirty="0" smtClean="0">
                <a:solidFill>
                  <a:schemeClr val="tx1"/>
                </a:solidFill>
                <a:effectLst>
                  <a:outerShdw blurRad="38100" dist="38100" dir="2700000" algn="tl">
                    <a:srgbClr val="000000">
                      <a:alpha val="43137"/>
                    </a:srgbClr>
                  </a:outerShdw>
                </a:effectLst>
              </a:rPr>
              <a:t>.</a:t>
            </a:r>
          </a:p>
          <a:p>
            <a:pPr marL="514350" indent="-514350" algn="just">
              <a:buFont typeface="+mj-lt"/>
              <a:buAutoNum type="arabicPeriod" startAt="2"/>
            </a:pPr>
            <a:r>
              <a:rPr lang="en-US" sz="3500" b="1" dirty="0" smtClean="0">
                <a:solidFill>
                  <a:srgbClr val="FFFF00"/>
                </a:solidFill>
                <a:effectLst>
                  <a:outerShdw blurRad="38100" dist="38100" dir="2700000" algn="tl">
                    <a:srgbClr val="000000">
                      <a:alpha val="43137"/>
                    </a:srgbClr>
                  </a:outerShdw>
                </a:effectLst>
              </a:rPr>
              <a:t>Group processes like coordination, effort expenditure, and task strategy: </a:t>
            </a:r>
            <a:r>
              <a:rPr lang="en-US" sz="3500" b="1" dirty="0" smtClean="0">
                <a:effectLst>
                  <a:outerShdw blurRad="38100" dist="38100" dir="2700000" algn="tl">
                    <a:srgbClr val="000000">
                      <a:alpha val="43137"/>
                    </a:srgbClr>
                  </a:outerShdw>
                </a:effectLst>
              </a:rPr>
              <a:t>Public expressions of mood impact how group members think and act. When people experience and express mood, they send signals to others. Leaders signal their goals, intentions, and attitudes through their expressions of moods. </a:t>
            </a:r>
          </a:p>
          <a:p>
            <a:pPr marL="0" indent="0" algn="just">
              <a:buNone/>
            </a:pPr>
            <a:r>
              <a:rPr lang="en-US" sz="3500" b="1" dirty="0">
                <a:effectLst>
                  <a:outerShdw blurRad="38100" dist="38100" dir="2700000" algn="tl">
                    <a:srgbClr val="000000">
                      <a:alpha val="43137"/>
                    </a:srgbClr>
                  </a:outerShdw>
                </a:effectLst>
              </a:rPr>
              <a:t>	</a:t>
            </a:r>
            <a:r>
              <a:rPr lang="en-US" sz="3500" b="1" dirty="0" smtClean="0">
                <a:effectLst>
                  <a:outerShdw blurRad="38100" dist="38100" dir="2700000" algn="tl">
                    <a:srgbClr val="000000">
                      <a:alpha val="43137"/>
                    </a:srgbClr>
                  </a:outerShdw>
                </a:effectLst>
              </a:rPr>
              <a:t>For example, expressions of positive moods by leaders 	signal that leaders deem progress toward goals to be 	good. The group members respond to those signals 	cognitively and behaviorally in ways that are reflected in 	the group processes.</a:t>
            </a:r>
          </a:p>
          <a:p>
            <a:pPr marL="0" indent="0">
              <a:buNone/>
            </a:pP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67766" y="2142387"/>
            <a:ext cx="2038350" cy="2238375"/>
          </a:xfrm>
          <a:prstGeom prst="rect">
            <a:avLst/>
          </a:prstGeom>
        </p:spPr>
      </p:pic>
    </p:spTree>
    <p:extLst>
      <p:ext uri="{BB962C8B-B14F-4D97-AF65-F5344CB8AC3E}">
        <p14:creationId xmlns:p14="http://schemas.microsoft.com/office/powerpoint/2010/main" val="308239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Leadership theories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indent="0" algn="just">
              <a:buNone/>
            </a:pPr>
            <a:r>
              <a:rPr lang="en-US" b="1" dirty="0">
                <a:effectLst>
                  <a:outerShdw blurRad="38100" dist="38100" dir="2700000" algn="tl">
                    <a:srgbClr val="000000">
                      <a:alpha val="43137"/>
                    </a:srgbClr>
                  </a:outerShdw>
                </a:effectLst>
              </a:rPr>
              <a:t>Early leadership theories focused on what qualities distinguished between leaders and followers, while subsequent theories looked at other variables such as situational factors and skill levels. </a:t>
            </a:r>
            <a:endParaRPr lang="en-US" b="1" dirty="0" smtClean="0">
              <a:effectLst>
                <a:outerShdw blurRad="38100" dist="38100" dir="2700000" algn="tl">
                  <a:srgbClr val="000000">
                    <a:alpha val="43137"/>
                  </a:srgbClr>
                </a:outerShdw>
              </a:effectLst>
            </a:endParaRPr>
          </a:p>
          <a:p>
            <a:pPr marL="0" indent="0" algn="just">
              <a:buNone/>
            </a:pPr>
            <a:r>
              <a:rPr lang="en-US" b="1" dirty="0" smtClean="0">
                <a:effectLst>
                  <a:outerShdw blurRad="38100" dist="38100" dir="2700000" algn="tl">
                    <a:srgbClr val="000000">
                      <a:alpha val="43137"/>
                    </a:srgbClr>
                  </a:outerShdw>
                </a:effectLst>
              </a:rPr>
              <a:t>While </a:t>
            </a:r>
            <a:r>
              <a:rPr lang="en-US" b="1" dirty="0">
                <a:effectLst>
                  <a:outerShdw blurRad="38100" dist="38100" dir="2700000" algn="tl">
                    <a:srgbClr val="000000">
                      <a:alpha val="43137"/>
                    </a:srgbClr>
                  </a:outerShdw>
                </a:effectLst>
              </a:rPr>
              <a:t>many different leadership theories have emerged, most can be classified as one of eight major </a:t>
            </a:r>
            <a:r>
              <a:rPr lang="en-US" b="1" dirty="0" smtClean="0">
                <a:effectLst>
                  <a:outerShdw blurRad="38100" dist="38100" dir="2700000" algn="tl">
                    <a:srgbClr val="000000">
                      <a:alpha val="43137"/>
                    </a:srgbClr>
                  </a:outerShdw>
                </a:effectLst>
              </a:rPr>
              <a:t>types.</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712395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1. Great Man Theory</a:t>
            </a:r>
          </a:p>
        </p:txBody>
      </p:sp>
      <p:sp>
        <p:nvSpPr>
          <p:cNvPr id="3" name="Content Placeholder 2"/>
          <p:cNvSpPr>
            <a:spLocks noGrp="1"/>
          </p:cNvSpPr>
          <p:nvPr>
            <p:ph idx="1"/>
          </p:nvPr>
        </p:nvSpPr>
        <p:spPr>
          <a:xfrm>
            <a:off x="540450" y="1851382"/>
            <a:ext cx="8822490" cy="4351338"/>
          </a:xfrm>
        </p:spPr>
        <p:txBody>
          <a:bodyPr/>
          <a:lstStyle/>
          <a:p>
            <a:pPr marL="0" indent="0" algn="just">
              <a:buNone/>
            </a:pPr>
            <a:r>
              <a:rPr lang="en-US" b="1" dirty="0">
                <a:effectLst>
                  <a:outerShdw blurRad="38100" dist="38100" dir="2700000" algn="tl">
                    <a:srgbClr val="000000">
                      <a:alpha val="43137"/>
                    </a:srgbClr>
                  </a:outerShdw>
                </a:effectLst>
              </a:rPr>
              <a:t>Great man </a:t>
            </a:r>
            <a:r>
              <a:rPr lang="en-US" b="1" dirty="0" smtClean="0">
                <a:effectLst>
                  <a:outerShdw blurRad="38100" dist="38100" dir="2700000" algn="tl">
                    <a:srgbClr val="000000">
                      <a:alpha val="43137"/>
                    </a:srgbClr>
                  </a:outerShdw>
                </a:effectLst>
              </a:rPr>
              <a:t>theory assumes </a:t>
            </a:r>
            <a:r>
              <a:rPr lang="en-US" b="1" dirty="0">
                <a:effectLst>
                  <a:outerShdw blurRad="38100" dist="38100" dir="2700000" algn="tl">
                    <a:srgbClr val="000000">
                      <a:alpha val="43137"/>
                    </a:srgbClr>
                  </a:outerShdw>
                </a:effectLst>
              </a:rPr>
              <a:t>that the capacity for leadership is inherent – that great leaders are born, not made.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It portrays that great </a:t>
            </a:r>
            <a:r>
              <a:rPr lang="en-US" b="1" dirty="0">
                <a:effectLst>
                  <a:outerShdw blurRad="38100" dist="38100" dir="2700000" algn="tl">
                    <a:srgbClr val="000000">
                      <a:alpha val="43137"/>
                    </a:srgbClr>
                  </a:outerShdw>
                </a:effectLst>
              </a:rPr>
              <a:t>leaders as heroic, mythic and destined to rise to leadership when needed.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The </a:t>
            </a:r>
            <a:r>
              <a:rPr lang="en-US" b="1" dirty="0">
                <a:effectLst>
                  <a:outerShdw blurRad="38100" dist="38100" dir="2700000" algn="tl">
                    <a:srgbClr val="000000">
                      <a:alpha val="43137"/>
                    </a:srgbClr>
                  </a:outerShdw>
                </a:effectLst>
              </a:rPr>
              <a:t>term "Great Man" was used because, at the time, leadership was thought of primarily as a male quality, especially in terms of military leadership. </a:t>
            </a:r>
          </a:p>
        </p:txBody>
      </p:sp>
      <p:pic>
        <p:nvPicPr>
          <p:cNvPr id="9218" name="Picture 2" descr="http://t2.gstatic.com/images?q=tbn:ANd9GcSbVS68pEv7lGvURdll0JIYgitLTCvabFMMZaml3srbhaWi-C04L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3367" y="2231601"/>
            <a:ext cx="2406814" cy="2800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3010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effectLst>
                  <a:outerShdw blurRad="38100" dist="38100" dir="2700000" algn="tl">
                    <a:srgbClr val="000000">
                      <a:alpha val="43137"/>
                    </a:srgbClr>
                  </a:outerShdw>
                </a:effectLst>
              </a:rPr>
              <a:t>2. Trait Theory:</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89398" y="1825625"/>
            <a:ext cx="9259910" cy="4351338"/>
          </a:xfrm>
        </p:spPr>
        <p:txBody>
          <a:bodyPr/>
          <a:lstStyle/>
          <a:p>
            <a:pPr marL="0" indent="0" algn="just">
              <a:buNone/>
            </a:pPr>
            <a:r>
              <a:rPr lang="en-US" b="1" dirty="0">
                <a:effectLst>
                  <a:outerShdw blurRad="38100" dist="38100" dir="2700000" algn="tl">
                    <a:srgbClr val="000000">
                      <a:alpha val="43137"/>
                    </a:srgbClr>
                  </a:outerShdw>
                </a:effectLst>
              </a:rPr>
              <a:t>Similar in some ways to "Great Man" </a:t>
            </a:r>
            <a:r>
              <a:rPr lang="en-US" b="1" dirty="0" smtClean="0">
                <a:effectLst>
                  <a:outerShdw blurRad="38100" dist="38100" dir="2700000" algn="tl">
                    <a:srgbClr val="000000">
                      <a:alpha val="43137"/>
                    </a:srgbClr>
                  </a:outerShdw>
                </a:effectLst>
              </a:rPr>
              <a:t>theory, </a:t>
            </a:r>
            <a:r>
              <a:rPr lang="en-US" b="1" dirty="0">
                <a:effectLst>
                  <a:outerShdw blurRad="38100" dist="38100" dir="2700000" algn="tl">
                    <a:srgbClr val="000000">
                      <a:alpha val="43137"/>
                    </a:srgbClr>
                  </a:outerShdw>
                </a:effectLst>
              </a:rPr>
              <a:t>trait </a:t>
            </a:r>
            <a:r>
              <a:rPr lang="en-US" b="1" dirty="0" smtClean="0">
                <a:effectLst>
                  <a:outerShdw blurRad="38100" dist="38100" dir="2700000" algn="tl">
                    <a:srgbClr val="000000">
                      <a:alpha val="43137"/>
                    </a:srgbClr>
                  </a:outerShdw>
                </a:effectLst>
              </a:rPr>
              <a:t>theory assumes </a:t>
            </a:r>
            <a:r>
              <a:rPr lang="en-US" b="1" dirty="0">
                <a:effectLst>
                  <a:outerShdw blurRad="38100" dist="38100" dir="2700000" algn="tl">
                    <a:srgbClr val="000000">
                      <a:alpha val="43137"/>
                    </a:srgbClr>
                  </a:outerShdw>
                </a:effectLst>
              </a:rPr>
              <a:t>that people inherit certain qualities and traits that make them better suited to leadership.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Trait theory </a:t>
            </a:r>
            <a:r>
              <a:rPr lang="en-US" b="1" dirty="0">
                <a:effectLst>
                  <a:outerShdw blurRad="38100" dist="38100" dir="2700000" algn="tl">
                    <a:srgbClr val="000000">
                      <a:alpha val="43137"/>
                    </a:srgbClr>
                  </a:outerShdw>
                </a:effectLst>
              </a:rPr>
              <a:t>often </a:t>
            </a:r>
            <a:r>
              <a:rPr lang="en-US" b="1" dirty="0" smtClean="0">
                <a:effectLst>
                  <a:outerShdw blurRad="38100" dist="38100" dir="2700000" algn="tl">
                    <a:srgbClr val="000000">
                      <a:alpha val="43137"/>
                    </a:srgbClr>
                  </a:outerShdw>
                </a:effectLst>
              </a:rPr>
              <a:t>identifies </a:t>
            </a:r>
            <a:r>
              <a:rPr lang="en-US" b="1" dirty="0">
                <a:effectLst>
                  <a:outerShdw blurRad="38100" dist="38100" dir="2700000" algn="tl">
                    <a:srgbClr val="000000">
                      <a:alpha val="43137"/>
                    </a:srgbClr>
                  </a:outerShdw>
                </a:effectLst>
              </a:rPr>
              <a:t>particular personality or behavioral characteristics shared by leaders.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If </a:t>
            </a:r>
            <a:r>
              <a:rPr lang="en-US" b="1" dirty="0">
                <a:effectLst>
                  <a:outerShdw blurRad="38100" dist="38100" dir="2700000" algn="tl">
                    <a:srgbClr val="000000">
                      <a:alpha val="43137"/>
                    </a:srgbClr>
                  </a:outerShdw>
                </a:effectLst>
              </a:rPr>
              <a:t>particular traits are key features of leadership, then how do we explain people who possess those qualities but are not leaders? This question is one of the difficulties in using trait </a:t>
            </a:r>
            <a:r>
              <a:rPr lang="en-US" b="1" dirty="0" smtClean="0">
                <a:effectLst>
                  <a:outerShdw blurRad="38100" dist="38100" dir="2700000" algn="tl">
                    <a:srgbClr val="000000">
                      <a:alpha val="43137"/>
                    </a:srgbClr>
                  </a:outerShdw>
                </a:effectLst>
              </a:rPr>
              <a:t>theory </a:t>
            </a:r>
            <a:r>
              <a:rPr lang="en-US" b="1" dirty="0">
                <a:effectLst>
                  <a:outerShdw blurRad="38100" dist="38100" dir="2700000" algn="tl">
                    <a:srgbClr val="000000">
                      <a:alpha val="43137"/>
                    </a:srgbClr>
                  </a:outerShdw>
                </a:effectLst>
              </a:rPr>
              <a:t>to explain leadership.</a:t>
            </a:r>
          </a:p>
        </p:txBody>
      </p:sp>
      <p:pic>
        <p:nvPicPr>
          <p:cNvPr id="10242" name="Picture 2" descr="http://t3.gstatic.com/images?q=tbn:ANd9GcRNdqfx9nMS8QvwTIe5CIf1ZyR6dtIEO6r264yeHGt9nemNqwR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9124" y="2179748"/>
            <a:ext cx="2162622" cy="2700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6005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3. Contingency </a:t>
            </a:r>
            <a:r>
              <a:rPr lang="en-US" sz="4000" b="1" dirty="0" smtClean="0">
                <a:effectLst>
                  <a:outerShdw blurRad="38100" dist="38100" dir="2700000" algn="tl">
                    <a:srgbClr val="000000">
                      <a:alpha val="43137"/>
                    </a:srgbClr>
                  </a:outerShdw>
                </a:effectLst>
              </a:rPr>
              <a:t>Theory</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99246" y="1786988"/>
            <a:ext cx="9002332" cy="4351338"/>
          </a:xfrm>
        </p:spPr>
        <p:txBody>
          <a:bodyPr/>
          <a:lstStyle/>
          <a:p>
            <a:pPr marL="0" indent="0" algn="just">
              <a:buNone/>
            </a:pPr>
            <a:r>
              <a:rPr lang="en-US" b="1" dirty="0">
                <a:effectLst>
                  <a:outerShdw blurRad="38100" dist="38100" dir="2700000" algn="tl">
                    <a:srgbClr val="000000">
                      <a:alpha val="43137"/>
                    </a:srgbClr>
                  </a:outerShdw>
                </a:effectLst>
              </a:rPr>
              <a:t>Contingency </a:t>
            </a:r>
            <a:r>
              <a:rPr lang="en-US" b="1" dirty="0" smtClean="0">
                <a:effectLst>
                  <a:outerShdw blurRad="38100" dist="38100" dir="2700000" algn="tl">
                    <a:srgbClr val="000000">
                      <a:alpha val="43137"/>
                    </a:srgbClr>
                  </a:outerShdw>
                </a:effectLst>
              </a:rPr>
              <a:t>theory of </a:t>
            </a:r>
            <a:r>
              <a:rPr lang="en-US" b="1" dirty="0">
                <a:effectLst>
                  <a:outerShdw blurRad="38100" dist="38100" dir="2700000" algn="tl">
                    <a:srgbClr val="000000">
                      <a:alpha val="43137"/>
                    </a:srgbClr>
                  </a:outerShdw>
                </a:effectLst>
              </a:rPr>
              <a:t>leadership </a:t>
            </a:r>
            <a:r>
              <a:rPr lang="en-US" b="1" dirty="0" smtClean="0">
                <a:effectLst>
                  <a:outerShdw blurRad="38100" dist="38100" dir="2700000" algn="tl">
                    <a:srgbClr val="000000">
                      <a:alpha val="43137"/>
                    </a:srgbClr>
                  </a:outerShdw>
                </a:effectLst>
              </a:rPr>
              <a:t>focuses </a:t>
            </a:r>
            <a:r>
              <a:rPr lang="en-US" b="1" dirty="0">
                <a:effectLst>
                  <a:outerShdw blurRad="38100" dist="38100" dir="2700000" algn="tl">
                    <a:srgbClr val="000000">
                      <a:alpha val="43137"/>
                    </a:srgbClr>
                  </a:outerShdw>
                </a:effectLst>
              </a:rPr>
              <a:t>on particular variables related to the environment that might determine which particular style of leadership is best suited for the situation.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According </a:t>
            </a:r>
            <a:r>
              <a:rPr lang="en-US" b="1" dirty="0">
                <a:effectLst>
                  <a:outerShdw blurRad="38100" dist="38100" dir="2700000" algn="tl">
                    <a:srgbClr val="000000">
                      <a:alpha val="43137"/>
                    </a:srgbClr>
                  </a:outerShdw>
                </a:effectLst>
              </a:rPr>
              <a:t>to this theory, no leadership style is best in all situations.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Success </a:t>
            </a:r>
            <a:r>
              <a:rPr lang="en-US" b="1" dirty="0">
                <a:effectLst>
                  <a:outerShdw blurRad="38100" dist="38100" dir="2700000" algn="tl">
                    <a:srgbClr val="000000">
                      <a:alpha val="43137"/>
                    </a:srgbClr>
                  </a:outerShdw>
                </a:effectLst>
              </a:rPr>
              <a:t>depends upon a number of variables, including the leadership style, qualities of the followers and aspects of the situation.</a:t>
            </a:r>
          </a:p>
        </p:txBody>
      </p:sp>
      <p:pic>
        <p:nvPicPr>
          <p:cNvPr id="1026" name="Picture 2" descr="http://t2.gstatic.com/images?q=tbn:ANd9GcS_bXtLIME5rerCMl85zHedtwZiXq8MOI8FygDvUsPfJSSR_Qm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82909" y="1690688"/>
            <a:ext cx="2466975" cy="18478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t0.gstatic.com/images?q=tbn:ANd9GcQUMs_cVO2UmvxU-31mQ9ChGolydrRj4yfGhnkQBVF_SFQxF1h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87710" y="3750748"/>
            <a:ext cx="1857375" cy="2457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8982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a:t>
            </a:r>
            <a:r>
              <a:rPr lang="en-US" sz="4000" b="1" dirty="0">
                <a:effectLst>
                  <a:outerShdw blurRad="38100" dist="38100" dir="2700000" algn="tl">
                    <a:srgbClr val="000000">
                      <a:alpha val="43137"/>
                    </a:srgbClr>
                  </a:outerShdw>
                </a:effectLst>
              </a:rPr>
              <a:t> Situational </a:t>
            </a:r>
            <a:r>
              <a:rPr lang="en-US" sz="4000" b="1" dirty="0" smtClean="0">
                <a:effectLst>
                  <a:outerShdw blurRad="38100" dist="38100" dir="2700000" algn="tl">
                    <a:srgbClr val="000000">
                      <a:alpha val="43137"/>
                    </a:srgbClr>
                  </a:outerShdw>
                </a:effectLst>
              </a:rPr>
              <a:t>Theory</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43482" y="1786988"/>
            <a:ext cx="8552034" cy="4351338"/>
          </a:xfrm>
        </p:spPr>
        <p:txBody>
          <a:bodyPr>
            <a:normAutofit lnSpcReduction="10000"/>
          </a:bodyPr>
          <a:lstStyle/>
          <a:p>
            <a:pPr marL="0" indent="0" algn="just">
              <a:buNone/>
            </a:pPr>
            <a:r>
              <a:rPr lang="en-US" b="1" dirty="0">
                <a:effectLst>
                  <a:outerShdw blurRad="38100" dist="38100" dir="2700000" algn="tl">
                    <a:srgbClr val="000000">
                      <a:alpha val="43137"/>
                    </a:srgbClr>
                  </a:outerShdw>
                </a:effectLst>
              </a:rPr>
              <a:t>Situational </a:t>
            </a:r>
            <a:r>
              <a:rPr lang="en-US" b="1" dirty="0" smtClean="0">
                <a:effectLst>
                  <a:outerShdw blurRad="38100" dist="38100" dir="2700000" algn="tl">
                    <a:srgbClr val="000000">
                      <a:alpha val="43137"/>
                    </a:srgbClr>
                  </a:outerShdw>
                </a:effectLst>
              </a:rPr>
              <a:t>theory proposes </a:t>
            </a:r>
            <a:r>
              <a:rPr lang="en-US" b="1" dirty="0">
                <a:effectLst>
                  <a:outerShdw blurRad="38100" dist="38100" dir="2700000" algn="tl">
                    <a:srgbClr val="000000">
                      <a:alpha val="43137"/>
                    </a:srgbClr>
                  </a:outerShdw>
                </a:effectLst>
              </a:rPr>
              <a:t>that leaders choose the best course of action based upon situational variables.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Different </a:t>
            </a:r>
            <a:r>
              <a:rPr lang="en-US" b="1" dirty="0">
                <a:effectLst>
                  <a:outerShdw blurRad="38100" dist="38100" dir="2700000" algn="tl">
                    <a:srgbClr val="000000">
                      <a:alpha val="43137"/>
                    </a:srgbClr>
                  </a:outerShdw>
                </a:effectLst>
              </a:rPr>
              <a:t>styles of leadership may be more appropriate for certain types of decision-making. For example, in a situation where the leader is the most knowledgeable and experienced member of a group, an authoritarian style might be most appropriate.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In </a:t>
            </a:r>
            <a:r>
              <a:rPr lang="en-US" b="1" dirty="0">
                <a:effectLst>
                  <a:outerShdw blurRad="38100" dist="38100" dir="2700000" algn="tl">
                    <a:srgbClr val="000000">
                      <a:alpha val="43137"/>
                    </a:srgbClr>
                  </a:outerShdw>
                </a:effectLst>
              </a:rPr>
              <a:t>other instances where group members are skilled experts, a democratic style would be more effective.</a:t>
            </a:r>
          </a:p>
        </p:txBody>
      </p:sp>
      <p:pic>
        <p:nvPicPr>
          <p:cNvPr id="2050" name="Picture 2" descr="http://t3.gstatic.com/images?q=tbn:ANd9GcQRN_yAo3CP-cT8-RFHr0xOYXQFv3PKyTWaUR8QW0-23ui0Qs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9727" y="1786988"/>
            <a:ext cx="2590800" cy="17621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1.gstatic.com/images?q=tbn:ANd9GcT97DdsLsr28cFQEq1Rm6bbrthJYN-9CSdg_9GGm44D_5Ll1yav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61336" y="3747529"/>
            <a:ext cx="2000250" cy="200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3592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a:t>
            </a:r>
            <a:r>
              <a:rPr lang="en-US" sz="4000" b="1" dirty="0">
                <a:effectLst>
                  <a:outerShdw blurRad="38100" dist="38100" dir="2700000" algn="tl">
                    <a:srgbClr val="000000">
                      <a:alpha val="43137"/>
                    </a:srgbClr>
                  </a:outerShdw>
                </a:effectLst>
              </a:rPr>
              <a:t>Behavioral </a:t>
            </a:r>
            <a:r>
              <a:rPr lang="en-US" sz="4000" b="1" dirty="0" smtClean="0">
                <a:effectLst>
                  <a:outerShdw blurRad="38100" dist="38100" dir="2700000" algn="tl">
                    <a:srgbClr val="000000">
                      <a:alpha val="43137"/>
                    </a:srgbClr>
                  </a:outerShdw>
                </a:effectLst>
              </a:rPr>
              <a:t>Theory</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40913" y="1825625"/>
            <a:ext cx="8306873" cy="4351338"/>
          </a:xfrm>
        </p:spPr>
        <p:txBody>
          <a:bodyPr/>
          <a:lstStyle/>
          <a:p>
            <a:pPr marL="0" indent="0" algn="just">
              <a:buNone/>
            </a:pPr>
            <a:r>
              <a:rPr lang="en-US" b="1" dirty="0">
                <a:effectLst>
                  <a:outerShdw blurRad="38100" dist="38100" dir="2700000" algn="tl">
                    <a:srgbClr val="000000">
                      <a:alpha val="43137"/>
                    </a:srgbClr>
                  </a:outerShdw>
                </a:effectLst>
              </a:rPr>
              <a:t>Behavioral theories of leadership are based upon the belief that great leaders are made, not born.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Rooted </a:t>
            </a:r>
            <a:r>
              <a:rPr lang="en-US" b="1" dirty="0">
                <a:effectLst>
                  <a:outerShdw blurRad="38100" dist="38100" dir="2700000" algn="tl">
                    <a:srgbClr val="000000">
                      <a:alpha val="43137"/>
                    </a:srgbClr>
                  </a:outerShdw>
                </a:effectLst>
              </a:rPr>
              <a:t>in behaviorism, this leadership theory focuses on the actions of leaders not on mental qualities or internal states.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According </a:t>
            </a:r>
            <a:r>
              <a:rPr lang="en-US" b="1" dirty="0">
                <a:effectLst>
                  <a:outerShdw blurRad="38100" dist="38100" dir="2700000" algn="tl">
                    <a:srgbClr val="000000">
                      <a:alpha val="43137"/>
                    </a:srgbClr>
                  </a:outerShdw>
                </a:effectLst>
              </a:rPr>
              <a:t>to this theory, people can learn to become leaders through teaching and observation.</a:t>
            </a:r>
          </a:p>
        </p:txBody>
      </p:sp>
      <p:pic>
        <p:nvPicPr>
          <p:cNvPr id="3074" name="Picture 2" descr="http://t3.gstatic.com/images?q=tbn:ANd9GcT29gUTEu_pIY-ld5kgacDYiDhO5HzVaWMUxv25dSy_8IMyLDPOH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7554" y="2204545"/>
            <a:ext cx="2969868" cy="2084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64281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6. Participative </a:t>
            </a:r>
            <a:r>
              <a:rPr lang="en-US" sz="4000" b="1" dirty="0" smtClean="0">
                <a:effectLst>
                  <a:outerShdw blurRad="38100" dist="38100" dir="2700000" algn="tl">
                    <a:srgbClr val="000000">
                      <a:alpha val="43137"/>
                    </a:srgbClr>
                  </a:outerShdw>
                </a:effectLst>
              </a:rPr>
              <a:t>Theory</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95459" y="1825625"/>
            <a:ext cx="8036417" cy="4351338"/>
          </a:xfrm>
        </p:spPr>
        <p:txBody>
          <a:bodyPr/>
          <a:lstStyle/>
          <a:p>
            <a:pPr marL="0" indent="0" algn="just">
              <a:buNone/>
            </a:pPr>
            <a:r>
              <a:rPr lang="en-US" b="1" dirty="0">
                <a:effectLst>
                  <a:outerShdw blurRad="38100" dist="38100" dir="2700000" algn="tl">
                    <a:srgbClr val="000000">
                      <a:alpha val="43137"/>
                    </a:srgbClr>
                  </a:outerShdw>
                </a:effectLst>
              </a:rPr>
              <a:t>Participative leadership </a:t>
            </a:r>
            <a:r>
              <a:rPr lang="en-US" b="1" dirty="0" smtClean="0">
                <a:effectLst>
                  <a:outerShdw blurRad="38100" dist="38100" dir="2700000" algn="tl">
                    <a:srgbClr val="000000">
                      <a:alpha val="43137"/>
                    </a:srgbClr>
                  </a:outerShdw>
                </a:effectLst>
              </a:rPr>
              <a:t>theory suggests </a:t>
            </a:r>
            <a:r>
              <a:rPr lang="en-US" b="1" dirty="0">
                <a:effectLst>
                  <a:outerShdw blurRad="38100" dist="38100" dir="2700000" algn="tl">
                    <a:srgbClr val="000000">
                      <a:alpha val="43137"/>
                    </a:srgbClr>
                  </a:outerShdw>
                </a:effectLst>
              </a:rPr>
              <a:t>that the ideal leadership style is one that takes the input of others into account.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These </a:t>
            </a:r>
            <a:r>
              <a:rPr lang="en-US" b="1" dirty="0">
                <a:effectLst>
                  <a:outerShdw blurRad="38100" dist="38100" dir="2700000" algn="tl">
                    <a:srgbClr val="000000">
                      <a:alpha val="43137"/>
                    </a:srgbClr>
                  </a:outerShdw>
                </a:effectLst>
              </a:rPr>
              <a:t>leaders encourage participation and contributions from group members and help group members feel more relevant and committed to the decision-making process.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In it, </a:t>
            </a:r>
            <a:r>
              <a:rPr lang="en-US" b="1" dirty="0">
                <a:effectLst>
                  <a:outerShdw blurRad="38100" dist="38100" dir="2700000" algn="tl">
                    <a:srgbClr val="000000">
                      <a:alpha val="43137"/>
                    </a:srgbClr>
                  </a:outerShdw>
                </a:effectLst>
              </a:rPr>
              <a:t>however, the leader retains the right to allow the input of others.</a:t>
            </a:r>
          </a:p>
        </p:txBody>
      </p:sp>
      <p:pic>
        <p:nvPicPr>
          <p:cNvPr id="4098" name="Picture 2" descr="http://staytrueforyou.files.wordpress.com/2012/03/strategic-plannin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2181" y="2385728"/>
            <a:ext cx="2998854" cy="2120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40040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7. Management </a:t>
            </a:r>
            <a:r>
              <a:rPr lang="en-US" sz="4000" b="1" dirty="0" smtClean="0">
                <a:effectLst>
                  <a:outerShdw blurRad="38100" dist="38100" dir="2700000" algn="tl">
                    <a:srgbClr val="000000">
                      <a:alpha val="43137"/>
                    </a:srgbClr>
                  </a:outerShdw>
                </a:effectLst>
              </a:rPr>
              <a:t>Theory</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04845" y="1568047"/>
            <a:ext cx="11230840" cy="4351338"/>
          </a:xfrm>
        </p:spPr>
        <p:txBody>
          <a:bodyPr/>
          <a:lstStyle/>
          <a:p>
            <a:pPr marL="0" indent="0" algn="just">
              <a:buNone/>
            </a:pPr>
            <a:r>
              <a:rPr lang="en-US" b="1" dirty="0">
                <a:effectLst>
                  <a:outerShdw blurRad="38100" dist="38100" dir="2700000" algn="tl">
                    <a:srgbClr val="000000">
                      <a:alpha val="43137"/>
                    </a:srgbClr>
                  </a:outerShdw>
                </a:effectLst>
              </a:rPr>
              <a:t>Management </a:t>
            </a:r>
            <a:r>
              <a:rPr lang="en-US" b="1" dirty="0" smtClean="0">
                <a:effectLst>
                  <a:outerShdw blurRad="38100" dist="38100" dir="2700000" algn="tl">
                    <a:srgbClr val="000000">
                      <a:alpha val="43137"/>
                    </a:srgbClr>
                  </a:outerShdw>
                </a:effectLst>
              </a:rPr>
              <a:t>theory, </a:t>
            </a:r>
            <a:r>
              <a:rPr lang="en-US" b="1" dirty="0">
                <a:effectLst>
                  <a:outerShdw blurRad="38100" dist="38100" dir="2700000" algn="tl">
                    <a:srgbClr val="000000">
                      <a:alpha val="43137"/>
                    </a:srgbClr>
                  </a:outerShdw>
                </a:effectLst>
              </a:rPr>
              <a:t>also known as transactional </a:t>
            </a:r>
            <a:r>
              <a:rPr lang="en-US" b="1" dirty="0" smtClean="0">
                <a:effectLst>
                  <a:outerShdw blurRad="38100" dist="38100" dir="2700000" algn="tl">
                    <a:srgbClr val="000000">
                      <a:alpha val="43137"/>
                    </a:srgbClr>
                  </a:outerShdw>
                </a:effectLst>
              </a:rPr>
              <a:t>theory, focuses </a:t>
            </a:r>
            <a:r>
              <a:rPr lang="en-US" b="1" dirty="0">
                <a:effectLst>
                  <a:outerShdw blurRad="38100" dist="38100" dir="2700000" algn="tl">
                    <a:srgbClr val="000000">
                      <a:alpha val="43137"/>
                    </a:srgbClr>
                  </a:outerShdw>
                </a:effectLst>
              </a:rPr>
              <a:t>on the role of supervision, organization and group performance.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This theory bases </a:t>
            </a:r>
            <a:r>
              <a:rPr lang="en-US" b="1" dirty="0">
                <a:effectLst>
                  <a:outerShdw blurRad="38100" dist="38100" dir="2700000" algn="tl">
                    <a:srgbClr val="000000">
                      <a:alpha val="43137"/>
                    </a:srgbClr>
                  </a:outerShdw>
                </a:effectLst>
              </a:rPr>
              <a:t>leadership on a system of rewards and punishments.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It is often </a:t>
            </a:r>
            <a:r>
              <a:rPr lang="en-US" b="1" dirty="0">
                <a:effectLst>
                  <a:outerShdw blurRad="38100" dist="38100" dir="2700000" algn="tl">
                    <a:srgbClr val="000000">
                      <a:alpha val="43137"/>
                    </a:srgbClr>
                  </a:outerShdw>
                </a:effectLst>
              </a:rPr>
              <a:t>used in business; when employees are successful, they are rewarded; when they fail, they are reprimanded or punished. </a:t>
            </a:r>
          </a:p>
        </p:txBody>
      </p:sp>
      <p:pic>
        <p:nvPicPr>
          <p:cNvPr id="5122" name="Picture 2" descr="http://atig.emmanuel.edu/wp-content/uploads/2013/01/clipart_of_15085_sm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9476" y="4277329"/>
            <a:ext cx="3151031" cy="2363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37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8. Relationship </a:t>
            </a:r>
            <a:r>
              <a:rPr lang="en-US" sz="4000" b="1" dirty="0" smtClean="0">
                <a:effectLst>
                  <a:outerShdw blurRad="38100" dist="38100" dir="2700000" algn="tl">
                    <a:srgbClr val="000000">
                      <a:alpha val="43137"/>
                    </a:srgbClr>
                  </a:outerShdw>
                </a:effectLst>
              </a:rPr>
              <a:t>Theory</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93502" y="1707122"/>
            <a:ext cx="8486104" cy="4351338"/>
          </a:xfrm>
        </p:spPr>
        <p:txBody>
          <a:bodyPr>
            <a:normAutofit lnSpcReduction="10000"/>
          </a:bodyPr>
          <a:lstStyle/>
          <a:p>
            <a:pPr marL="0" indent="0" algn="just">
              <a:buNone/>
            </a:pPr>
            <a:r>
              <a:rPr lang="en-US" b="1" dirty="0">
                <a:effectLst>
                  <a:outerShdw blurRad="38100" dist="38100" dir="2700000" algn="tl">
                    <a:srgbClr val="000000">
                      <a:alpha val="43137"/>
                    </a:srgbClr>
                  </a:outerShdw>
                </a:effectLst>
              </a:rPr>
              <a:t>Relationship theories, also known as transformational theories, focus upon the connections formed between leaders and followers.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Transformational </a:t>
            </a:r>
            <a:r>
              <a:rPr lang="en-US" b="1" dirty="0">
                <a:effectLst>
                  <a:outerShdw blurRad="38100" dist="38100" dir="2700000" algn="tl">
                    <a:srgbClr val="000000">
                      <a:alpha val="43137"/>
                    </a:srgbClr>
                  </a:outerShdw>
                </a:effectLst>
              </a:rPr>
              <a:t>leaders motivate and inspire people by helping group members see the importance and higher good of the task.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These </a:t>
            </a:r>
            <a:r>
              <a:rPr lang="en-US" b="1" dirty="0">
                <a:effectLst>
                  <a:outerShdw blurRad="38100" dist="38100" dir="2700000" algn="tl">
                    <a:srgbClr val="000000">
                      <a:alpha val="43137"/>
                    </a:srgbClr>
                  </a:outerShdw>
                </a:effectLst>
              </a:rPr>
              <a:t>leaders are focused on the performance of group members, but also want each person to fulfill his or her potential.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Leaders </a:t>
            </a:r>
            <a:r>
              <a:rPr lang="en-US" b="1" dirty="0">
                <a:effectLst>
                  <a:outerShdw blurRad="38100" dist="38100" dir="2700000" algn="tl">
                    <a:srgbClr val="000000">
                      <a:alpha val="43137"/>
                    </a:srgbClr>
                  </a:outerShdw>
                </a:effectLst>
              </a:rPr>
              <a:t>with this style often have high ethical and moral standards.</a:t>
            </a:r>
          </a:p>
        </p:txBody>
      </p:sp>
      <p:pic>
        <p:nvPicPr>
          <p:cNvPr id="6146" name="Picture 2" descr="http://meditation.dmc.tv/images/meditationNAW/boss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9698" y="2253803"/>
            <a:ext cx="2630626" cy="2624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69789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000" y="165211"/>
            <a:ext cx="10515600" cy="1325563"/>
          </a:xfrm>
        </p:spPr>
        <p:txBody>
          <a:bodyPr>
            <a:normAutofit/>
          </a:bodyPr>
          <a:lstStyle/>
          <a:p>
            <a:r>
              <a:rPr lang="en-US" sz="4000" b="1" dirty="0">
                <a:effectLst>
                  <a:outerShdw blurRad="38100" dist="38100" dir="2700000" algn="tl">
                    <a:srgbClr val="000000">
                      <a:alpha val="43137"/>
                    </a:srgbClr>
                  </a:outerShdw>
                </a:effectLst>
              </a:rPr>
              <a:t>Leadership qualities </a:t>
            </a:r>
          </a:p>
        </p:txBody>
      </p:sp>
      <p:sp>
        <p:nvSpPr>
          <p:cNvPr id="3" name="Content Placeholder 2"/>
          <p:cNvSpPr>
            <a:spLocks noGrp="1"/>
          </p:cNvSpPr>
          <p:nvPr>
            <p:ph idx="1"/>
          </p:nvPr>
        </p:nvSpPr>
        <p:spPr>
          <a:xfrm>
            <a:off x="560000" y="1323349"/>
            <a:ext cx="9124913" cy="5296392"/>
          </a:xfrm>
        </p:spPr>
        <p:txBody>
          <a:bodyPr>
            <a:normAutofit/>
          </a:bodyPr>
          <a:lstStyle/>
          <a:p>
            <a:pPr marL="0" indent="0" algn="just">
              <a:buNone/>
            </a:pPr>
            <a:r>
              <a:rPr lang="en-US" b="1" dirty="0">
                <a:effectLst>
                  <a:outerShdw blurRad="38100" dist="38100" dir="2700000" algn="tl">
                    <a:srgbClr val="000000">
                      <a:alpha val="43137"/>
                    </a:srgbClr>
                  </a:outerShdw>
                </a:effectLst>
              </a:rPr>
              <a:t>Leadership qualities associated with exceptional leadership include such </a:t>
            </a:r>
            <a:r>
              <a:rPr lang="en-US" b="1" dirty="0" smtClean="0">
                <a:effectLst>
                  <a:outerShdw blurRad="38100" dist="38100" dir="2700000" algn="tl">
                    <a:srgbClr val="000000">
                      <a:alpha val="43137"/>
                    </a:srgbClr>
                  </a:outerShdw>
                </a:effectLst>
              </a:rPr>
              <a:t>attributes as:</a:t>
            </a:r>
          </a:p>
          <a:p>
            <a:pPr marL="514350" indent="-514350" algn="just">
              <a:buFont typeface="+mj-lt"/>
              <a:buAutoNum type="arabicPeriod"/>
            </a:pPr>
            <a:r>
              <a:rPr lang="en-US" sz="2400" b="1" dirty="0">
                <a:solidFill>
                  <a:srgbClr val="FFFF00"/>
                </a:solidFill>
                <a:effectLst>
                  <a:outerShdw blurRad="38100" dist="38100" dir="2700000" algn="tl">
                    <a:srgbClr val="000000">
                      <a:alpha val="43137"/>
                    </a:srgbClr>
                  </a:outerShdw>
                </a:effectLst>
              </a:rPr>
              <a:t>Self </a:t>
            </a:r>
            <a:r>
              <a:rPr lang="en-US" sz="2400" b="1" dirty="0" smtClean="0">
                <a:solidFill>
                  <a:srgbClr val="FFFF00"/>
                </a:solidFill>
                <a:effectLst>
                  <a:outerShdw blurRad="38100" dist="38100" dir="2700000" algn="tl">
                    <a:srgbClr val="000000">
                      <a:alpha val="43137"/>
                    </a:srgbClr>
                  </a:outerShdw>
                </a:effectLst>
              </a:rPr>
              <a:t>Awareness</a:t>
            </a:r>
            <a:r>
              <a:rPr lang="en-US" sz="2400" b="1" dirty="0">
                <a:solidFill>
                  <a:srgbClr val="FFFF00"/>
                </a:solidFill>
                <a:effectLst>
                  <a:outerShdw blurRad="38100" dist="38100" dir="2700000" algn="tl">
                    <a:srgbClr val="000000">
                      <a:alpha val="43137"/>
                    </a:srgbClr>
                  </a:outerShdw>
                </a:effectLst>
              </a:rPr>
              <a:t>: </a:t>
            </a:r>
            <a:r>
              <a:rPr lang="en-US" sz="2400" b="1" dirty="0">
                <a:solidFill>
                  <a:schemeClr val="tx1"/>
                </a:solidFill>
                <a:effectLst>
                  <a:outerShdw blurRad="38100" dist="38100" dir="2700000" algn="tl">
                    <a:srgbClr val="000000">
                      <a:alpha val="43137"/>
                    </a:srgbClr>
                  </a:outerShdw>
                </a:effectLst>
              </a:rPr>
              <a:t>Self Awareness is having a clear perception of your personality, including strengths, weaknesses, thoughts, beliefs, motivation, and emotions. Self Awareness allows you to understand other people, how they perceive you, your attitude and your responses to them in the moment</a:t>
            </a:r>
            <a:r>
              <a:rPr lang="en-US" sz="2400" b="1" dirty="0" smtClean="0">
                <a:solidFill>
                  <a:schemeClr val="tx1"/>
                </a:solidFill>
                <a:effectLst>
                  <a:outerShdw blurRad="38100" dist="38100" dir="2700000" algn="tl">
                    <a:srgbClr val="000000">
                      <a:alpha val="43137"/>
                    </a:srgbClr>
                  </a:outerShdw>
                </a:effectLst>
              </a:rPr>
              <a:t>.</a:t>
            </a:r>
          </a:p>
          <a:p>
            <a:pPr marL="514350" indent="-514350" algn="just">
              <a:buFont typeface="+mj-lt"/>
              <a:buAutoNum type="arabicPeriod"/>
            </a:pPr>
            <a:r>
              <a:rPr lang="en-US" sz="2400" b="1" dirty="0">
                <a:solidFill>
                  <a:schemeClr val="accent5"/>
                </a:solidFill>
                <a:effectLst>
                  <a:outerShdw blurRad="38100" dist="38100" dir="2700000" algn="tl">
                    <a:srgbClr val="000000">
                      <a:alpha val="43137"/>
                    </a:srgbClr>
                  </a:outerShdw>
                </a:effectLst>
              </a:rPr>
              <a:t>Mission: </a:t>
            </a:r>
            <a:r>
              <a:rPr lang="en-US" sz="2400" b="1" dirty="0">
                <a:solidFill>
                  <a:schemeClr val="tx1"/>
                </a:solidFill>
                <a:effectLst>
                  <a:outerShdw blurRad="38100" dist="38100" dir="2700000" algn="tl">
                    <a:srgbClr val="000000">
                      <a:alpha val="43137"/>
                    </a:srgbClr>
                  </a:outerShdw>
                </a:effectLst>
              </a:rPr>
              <a:t>Leaders know what their mission is. They know why the organization exists. A superior leader has a well thought out (often written) mission describing the purpose of the organization. That purpose need not be esoteric or abstract, but rather descriptive, clear and understandable.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57153" y="1490774"/>
            <a:ext cx="2053380" cy="256448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67408" y="4309257"/>
            <a:ext cx="2143125" cy="2143125"/>
          </a:xfrm>
          <a:prstGeom prst="rect">
            <a:avLst/>
          </a:prstGeom>
        </p:spPr>
      </p:pic>
    </p:spTree>
    <p:extLst>
      <p:ext uri="{BB962C8B-B14F-4D97-AF65-F5344CB8AC3E}">
        <p14:creationId xmlns:p14="http://schemas.microsoft.com/office/powerpoint/2010/main" val="15158083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000" y="165211"/>
            <a:ext cx="10515600" cy="1325563"/>
          </a:xfrm>
        </p:spPr>
        <p:txBody>
          <a:bodyPr>
            <a:normAutofit/>
          </a:bodyPr>
          <a:lstStyle/>
          <a:p>
            <a:r>
              <a:rPr lang="en-US" sz="4000" b="1" dirty="0">
                <a:effectLst>
                  <a:outerShdw blurRad="38100" dist="38100" dir="2700000" algn="tl">
                    <a:srgbClr val="000000">
                      <a:alpha val="43137"/>
                    </a:srgbClr>
                  </a:outerShdw>
                </a:effectLst>
              </a:rPr>
              <a:t>Leadership </a:t>
            </a:r>
            <a:r>
              <a:rPr lang="en-US" sz="4000" b="1" dirty="0" smtClean="0">
                <a:effectLst>
                  <a:outerShdw blurRad="38100" dist="38100" dir="2700000" algn="tl">
                    <a:srgbClr val="000000">
                      <a:alpha val="43137"/>
                    </a:srgbClr>
                  </a:outerShdw>
                </a:effectLst>
              </a:rPr>
              <a:t>qualities </a:t>
            </a:r>
            <a:r>
              <a:rPr lang="en-US" sz="2800" b="1" dirty="0" smtClean="0">
                <a:effectLst>
                  <a:outerShdw blurRad="38100" dist="38100" dir="2700000" algn="tl">
                    <a:srgbClr val="000000">
                      <a:alpha val="43137"/>
                    </a:srgbClr>
                  </a:outerShdw>
                </a:effectLst>
              </a:rPr>
              <a:t>(continued…) </a:t>
            </a:r>
            <a:endParaRPr lang="en-US" sz="28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60001" y="1561608"/>
            <a:ext cx="8931730" cy="5296392"/>
          </a:xfrm>
        </p:spPr>
        <p:txBody>
          <a:bodyPr>
            <a:normAutofit/>
          </a:bodyPr>
          <a:lstStyle/>
          <a:p>
            <a:pPr marL="514350" indent="-514350" algn="just">
              <a:buFont typeface="+mj-lt"/>
              <a:buAutoNum type="arabicPeriod" startAt="3"/>
            </a:pPr>
            <a:r>
              <a:rPr lang="en-US" sz="2400" b="1" dirty="0">
                <a:solidFill>
                  <a:srgbClr val="FFFF00"/>
                </a:solidFill>
                <a:effectLst>
                  <a:outerShdw blurRad="38100" dist="38100" dir="2700000" algn="tl">
                    <a:srgbClr val="000000">
                      <a:alpha val="43137"/>
                    </a:srgbClr>
                  </a:outerShdw>
                </a:effectLst>
              </a:rPr>
              <a:t>Vision: </a:t>
            </a:r>
            <a:r>
              <a:rPr lang="en-US" sz="2400" b="1" dirty="0">
                <a:solidFill>
                  <a:schemeClr val="tx1"/>
                </a:solidFill>
                <a:effectLst>
                  <a:outerShdw blurRad="38100" dist="38100" dir="2700000" algn="tl">
                    <a:srgbClr val="000000">
                      <a:alpha val="43137"/>
                    </a:srgbClr>
                  </a:outerShdw>
                </a:effectLst>
              </a:rPr>
              <a:t>Where do you want your </a:t>
            </a:r>
            <a:r>
              <a:rPr lang="en-US" sz="2400" b="1" dirty="0" smtClean="0">
                <a:solidFill>
                  <a:schemeClr val="tx1"/>
                </a:solidFill>
                <a:effectLst>
                  <a:outerShdw blurRad="38100" dist="38100" dir="2700000" algn="tl">
                    <a:srgbClr val="000000">
                      <a:alpha val="43137"/>
                    </a:srgbClr>
                  </a:outerShdw>
                </a:effectLst>
              </a:rPr>
              <a:t>group/team/organization </a:t>
            </a:r>
            <a:r>
              <a:rPr lang="en-US" sz="2400" b="1" dirty="0">
                <a:solidFill>
                  <a:schemeClr val="tx1"/>
                </a:solidFill>
                <a:effectLst>
                  <a:outerShdw blurRad="38100" dist="38100" dir="2700000" algn="tl">
                    <a:srgbClr val="000000">
                      <a:alpha val="43137"/>
                    </a:srgbClr>
                  </a:outerShdw>
                </a:effectLst>
              </a:rPr>
              <a:t>to go? A vision needs to be abstract enough to encourage people to imagine it but concrete enough for followers to see it, understand it and be willing to climb onboard to fulfill it</a:t>
            </a:r>
            <a:r>
              <a:rPr lang="en-US" sz="2400" b="1" dirty="0" smtClean="0">
                <a:solidFill>
                  <a:schemeClr val="tx1"/>
                </a:solidFill>
                <a:effectLst>
                  <a:outerShdw blurRad="38100" dist="38100" dir="2700000" algn="tl">
                    <a:srgbClr val="000000">
                      <a:alpha val="43137"/>
                    </a:srgbClr>
                  </a:outerShdw>
                </a:effectLst>
              </a:rPr>
              <a:t>.</a:t>
            </a:r>
          </a:p>
          <a:p>
            <a:pPr marL="514350" indent="-514350" algn="just">
              <a:buFont typeface="+mj-lt"/>
              <a:buAutoNum type="arabicPeriod" startAt="3"/>
            </a:pPr>
            <a:r>
              <a:rPr lang="en-US" sz="2400" b="1" dirty="0">
                <a:solidFill>
                  <a:srgbClr val="FFFF00"/>
                </a:solidFill>
                <a:effectLst>
                  <a:outerShdw blurRad="38100" dist="38100" dir="2700000" algn="tl">
                    <a:srgbClr val="000000">
                      <a:alpha val="43137"/>
                    </a:srgbClr>
                  </a:outerShdw>
                </a:effectLst>
              </a:rPr>
              <a:t>Goal: </a:t>
            </a:r>
            <a:r>
              <a:rPr lang="en-US" sz="2400" b="1" dirty="0">
                <a:solidFill>
                  <a:schemeClr val="tx1"/>
                </a:solidFill>
                <a:effectLst>
                  <a:outerShdw blurRad="38100" dist="38100" dir="2700000" algn="tl">
                    <a:srgbClr val="000000">
                      <a:alpha val="43137"/>
                    </a:srgbClr>
                  </a:outerShdw>
                </a:effectLst>
              </a:rPr>
              <a:t>How is the </a:t>
            </a:r>
            <a:r>
              <a:rPr lang="en-US" sz="2400" b="1" dirty="0" smtClean="0">
                <a:solidFill>
                  <a:schemeClr val="tx1"/>
                </a:solidFill>
                <a:effectLst>
                  <a:outerShdw blurRad="38100" dist="38100" dir="2700000" algn="tl">
                    <a:srgbClr val="000000">
                      <a:alpha val="43137"/>
                    </a:srgbClr>
                  </a:outerShdw>
                </a:effectLst>
              </a:rPr>
              <a:t>organization/team/group is </a:t>
            </a:r>
            <a:r>
              <a:rPr lang="en-US" sz="2400" b="1" dirty="0">
                <a:solidFill>
                  <a:schemeClr val="tx1"/>
                </a:solidFill>
                <a:effectLst>
                  <a:outerShdw blurRad="38100" dist="38100" dir="2700000" algn="tl">
                    <a:srgbClr val="000000">
                      <a:alpha val="43137"/>
                    </a:srgbClr>
                  </a:outerShdw>
                </a:effectLst>
              </a:rPr>
              <a:t>going to achieve its mission and vision and how will you measure your progress? Like a vision, goals need to be operational; that is specific and measurable. If your output and results can't be readily measured, then it will be difficult to know if you have achieved your purpose. </a:t>
            </a:r>
            <a:r>
              <a:rPr lang="en-US" sz="2400" b="1" dirty="0" smtClean="0">
                <a:solidFill>
                  <a:schemeClr val="tx1"/>
                </a:solidFill>
                <a:effectLst>
                  <a:outerShdw blurRad="38100" dist="38100" dir="2700000" algn="tl">
                    <a:srgbClr val="000000">
                      <a:alpha val="43137"/>
                    </a:srgbClr>
                  </a:outerShdw>
                </a:effectLst>
              </a:rPr>
              <a:t>The leader may </a:t>
            </a:r>
            <a:r>
              <a:rPr lang="en-US" sz="2400" b="1" dirty="0">
                <a:solidFill>
                  <a:schemeClr val="tx1"/>
                </a:solidFill>
                <a:effectLst>
                  <a:outerShdw blurRad="38100" dist="38100" dir="2700000" algn="tl">
                    <a:srgbClr val="000000">
                      <a:alpha val="43137"/>
                    </a:srgbClr>
                  </a:outerShdw>
                </a:effectLst>
              </a:rPr>
              <a:t>have wasted important resources (time, money, people, and equipment) pursuing a strategy or plan without knowing if it truly succeeded</a:t>
            </a:r>
            <a:r>
              <a:rPr lang="en-US" sz="2400" b="1" dirty="0" smtClean="0">
                <a:solidFill>
                  <a:schemeClr val="tx1"/>
                </a:solidFill>
                <a:effectLst>
                  <a:outerShdw blurRad="38100" dist="38100" dir="2700000" algn="tl">
                    <a:srgbClr val="000000">
                      <a:alpha val="43137"/>
                    </a:srgbClr>
                  </a:outerShdw>
                </a:effectLst>
              </a:rPr>
              <a:t>.</a:t>
            </a:r>
          </a:p>
          <a:p>
            <a:pPr marL="514350" indent="-514350" algn="just">
              <a:buFont typeface="+mj-lt"/>
              <a:buAutoNum type="arabicPeriod" startAt="3"/>
            </a:pPr>
            <a:endParaRPr lang="en-US" sz="2400"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1731" y="2260376"/>
            <a:ext cx="2466975" cy="1847850"/>
          </a:xfrm>
          <a:prstGeom prst="rect">
            <a:avLst/>
          </a:prstGeom>
        </p:spPr>
      </p:pic>
    </p:spTree>
    <p:extLst>
      <p:ext uri="{BB962C8B-B14F-4D97-AF65-F5344CB8AC3E}">
        <p14:creationId xmlns:p14="http://schemas.microsoft.com/office/powerpoint/2010/main" val="20911104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000" y="165211"/>
            <a:ext cx="10515600" cy="1325563"/>
          </a:xfrm>
        </p:spPr>
        <p:txBody>
          <a:bodyPr>
            <a:normAutofit/>
          </a:bodyPr>
          <a:lstStyle/>
          <a:p>
            <a:r>
              <a:rPr lang="en-US" sz="4000" b="1" dirty="0">
                <a:effectLst>
                  <a:outerShdw blurRad="38100" dist="38100" dir="2700000" algn="tl">
                    <a:srgbClr val="000000">
                      <a:alpha val="43137"/>
                    </a:srgbClr>
                  </a:outerShdw>
                </a:effectLst>
              </a:rPr>
              <a:t>Leadership </a:t>
            </a:r>
            <a:r>
              <a:rPr lang="en-US" sz="4000" b="1" dirty="0" smtClean="0">
                <a:effectLst>
                  <a:outerShdw blurRad="38100" dist="38100" dir="2700000" algn="tl">
                    <a:srgbClr val="000000">
                      <a:alpha val="43137"/>
                    </a:srgbClr>
                  </a:outerShdw>
                </a:effectLst>
              </a:rPr>
              <a:t>qualities </a:t>
            </a:r>
            <a:r>
              <a:rPr lang="en-US" sz="2800" b="1" dirty="0" smtClean="0">
                <a:effectLst>
                  <a:outerShdw blurRad="38100" dist="38100" dir="2700000" algn="tl">
                    <a:srgbClr val="000000">
                      <a:alpha val="43137"/>
                    </a:srgbClr>
                  </a:outerShdw>
                </a:effectLst>
              </a:rPr>
              <a:t>(continued…) </a:t>
            </a:r>
            <a:endParaRPr lang="en-US" sz="28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69848" y="1107583"/>
            <a:ext cx="9086276" cy="6445876"/>
          </a:xfrm>
        </p:spPr>
        <p:txBody>
          <a:bodyPr>
            <a:normAutofit/>
          </a:bodyPr>
          <a:lstStyle/>
          <a:p>
            <a:pPr marL="514350" indent="-514350" algn="just">
              <a:buFont typeface="+mj-lt"/>
              <a:buAutoNum type="arabicPeriod" startAt="5"/>
            </a:pPr>
            <a:r>
              <a:rPr lang="en-US" sz="2400" b="1" dirty="0">
                <a:solidFill>
                  <a:srgbClr val="FFFF00"/>
                </a:solidFill>
                <a:effectLst>
                  <a:outerShdw blurRad="38100" dist="38100" dir="2700000" algn="tl">
                    <a:srgbClr val="000000">
                      <a:alpha val="43137"/>
                    </a:srgbClr>
                  </a:outerShdw>
                </a:effectLst>
              </a:rPr>
              <a:t>Communication skills: </a:t>
            </a:r>
            <a:r>
              <a:rPr lang="en-US" sz="2400" b="1" dirty="0">
                <a:solidFill>
                  <a:schemeClr val="tx1"/>
                </a:solidFill>
                <a:effectLst>
                  <a:outerShdw blurRad="38100" dist="38100" dir="2700000" algn="tl">
                    <a:srgbClr val="000000">
                      <a:alpha val="43137"/>
                    </a:srgbClr>
                  </a:outerShdw>
                </a:effectLst>
              </a:rPr>
              <a:t>For leaders it is not enough to just know what to say—but how to say it in a way that persuades people to act. </a:t>
            </a:r>
            <a:endParaRPr lang="en-US" sz="2400" b="1" dirty="0" smtClean="0">
              <a:solidFill>
                <a:schemeClr val="tx1"/>
              </a:solidFill>
              <a:effectLst>
                <a:outerShdw blurRad="38100" dist="38100" dir="2700000" algn="tl">
                  <a:srgbClr val="000000">
                    <a:alpha val="43137"/>
                  </a:srgbClr>
                </a:outerShdw>
              </a:effectLst>
            </a:endParaRPr>
          </a:p>
          <a:p>
            <a:pPr marL="914400" lvl="1" indent="-45720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Leadership </a:t>
            </a:r>
            <a:r>
              <a:rPr lang="en-US" sz="2300" b="1" dirty="0">
                <a:solidFill>
                  <a:schemeClr val="tx1"/>
                </a:solidFill>
                <a:effectLst>
                  <a:outerShdw blurRad="38100" dist="38100" dir="2700000" algn="tl">
                    <a:srgbClr val="000000">
                      <a:alpha val="43137"/>
                    </a:srgbClr>
                  </a:outerShdw>
                </a:effectLst>
              </a:rPr>
              <a:t>communication skills help </a:t>
            </a:r>
            <a:r>
              <a:rPr lang="en-US" sz="2300" b="1" dirty="0" smtClean="0">
                <a:solidFill>
                  <a:schemeClr val="tx1"/>
                </a:solidFill>
                <a:effectLst>
                  <a:outerShdw blurRad="38100" dist="38100" dir="2700000" algn="tl">
                    <a:srgbClr val="000000">
                      <a:alpha val="43137"/>
                    </a:srgbClr>
                  </a:outerShdw>
                </a:effectLst>
              </a:rPr>
              <a:t>leaders </a:t>
            </a:r>
            <a:r>
              <a:rPr lang="en-US" sz="2300" b="1" dirty="0">
                <a:solidFill>
                  <a:schemeClr val="tx1"/>
                </a:solidFill>
                <a:effectLst>
                  <a:outerShdw blurRad="38100" dist="38100" dir="2700000" algn="tl">
                    <a:srgbClr val="000000">
                      <a:alpha val="43137"/>
                    </a:srgbClr>
                  </a:outerShdw>
                </a:effectLst>
              </a:rPr>
              <a:t>covey their principles and intelligence within all of their business communications. </a:t>
            </a:r>
            <a:endParaRPr lang="en-US" sz="2300" b="1" dirty="0" smtClean="0">
              <a:solidFill>
                <a:schemeClr val="tx1"/>
              </a:solidFill>
              <a:effectLst>
                <a:outerShdw blurRad="38100" dist="38100" dir="2700000" algn="tl">
                  <a:srgbClr val="000000">
                    <a:alpha val="43137"/>
                  </a:srgbClr>
                </a:outerShdw>
              </a:effectLst>
            </a:endParaRPr>
          </a:p>
          <a:p>
            <a:pPr marL="914400" lvl="1" indent="-45720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Developed </a:t>
            </a:r>
            <a:r>
              <a:rPr lang="en-US" sz="2300" b="1" dirty="0">
                <a:solidFill>
                  <a:schemeClr val="tx1"/>
                </a:solidFill>
                <a:effectLst>
                  <a:outerShdw blurRad="38100" dist="38100" dir="2700000" algn="tl">
                    <a:srgbClr val="000000">
                      <a:alpha val="43137"/>
                    </a:srgbClr>
                  </a:outerShdw>
                </a:effectLst>
              </a:rPr>
              <a:t>leadership skills inspire other people and help develop a sense of purpose surrounding business </a:t>
            </a:r>
            <a:r>
              <a:rPr lang="en-US" sz="2300" b="1" dirty="0" smtClean="0">
                <a:solidFill>
                  <a:schemeClr val="tx1"/>
                </a:solidFill>
                <a:effectLst>
                  <a:outerShdw blurRad="38100" dist="38100" dir="2700000" algn="tl">
                    <a:srgbClr val="000000">
                      <a:alpha val="43137"/>
                    </a:srgbClr>
                  </a:outerShdw>
                </a:effectLst>
              </a:rPr>
              <a:t>goals.</a:t>
            </a:r>
          </a:p>
          <a:p>
            <a:pPr marL="914400" lvl="1" indent="-45720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Leadership </a:t>
            </a:r>
            <a:r>
              <a:rPr lang="en-US" sz="2300" b="1" dirty="0">
                <a:solidFill>
                  <a:schemeClr val="tx1"/>
                </a:solidFill>
                <a:effectLst>
                  <a:outerShdw blurRad="38100" dist="38100" dir="2700000" algn="tl">
                    <a:srgbClr val="000000">
                      <a:alpha val="43137"/>
                    </a:srgbClr>
                  </a:outerShdw>
                </a:effectLst>
              </a:rPr>
              <a:t>communication skills often focus on the recipient of your message. </a:t>
            </a:r>
            <a:endParaRPr lang="en-US" sz="2300" b="1" dirty="0" smtClean="0">
              <a:solidFill>
                <a:schemeClr val="tx1"/>
              </a:solidFill>
              <a:effectLst>
                <a:outerShdw blurRad="38100" dist="38100" dir="2700000" algn="tl">
                  <a:srgbClr val="000000">
                    <a:alpha val="43137"/>
                  </a:srgbClr>
                </a:outerShdw>
              </a:effectLst>
            </a:endParaRPr>
          </a:p>
          <a:p>
            <a:pPr marL="914400" lvl="1" indent="-45720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Learning </a:t>
            </a:r>
            <a:r>
              <a:rPr lang="en-US" sz="2300" b="1" dirty="0">
                <a:solidFill>
                  <a:schemeClr val="tx1"/>
                </a:solidFill>
                <a:effectLst>
                  <a:outerShdw blurRad="38100" dist="38100" dir="2700000" algn="tl">
                    <a:srgbClr val="000000">
                      <a:alpha val="43137"/>
                    </a:srgbClr>
                  </a:outerShdw>
                </a:effectLst>
              </a:rPr>
              <a:t>how to motivate and inspire action in team members is an acquired skill. </a:t>
            </a:r>
            <a:endParaRPr lang="en-US" sz="2300" b="1" dirty="0" smtClean="0">
              <a:solidFill>
                <a:schemeClr val="tx1"/>
              </a:solidFill>
              <a:effectLst>
                <a:outerShdw blurRad="38100" dist="38100" dir="2700000" algn="tl">
                  <a:srgbClr val="000000">
                    <a:alpha val="43137"/>
                  </a:srgbClr>
                </a:outerShdw>
              </a:effectLst>
            </a:endParaRPr>
          </a:p>
          <a:p>
            <a:pPr marL="914400" lvl="1" indent="-45720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Like </a:t>
            </a:r>
            <a:r>
              <a:rPr lang="en-US" sz="2300" b="1" dirty="0">
                <a:solidFill>
                  <a:schemeClr val="tx1"/>
                </a:solidFill>
                <a:effectLst>
                  <a:outerShdw blurRad="38100" dist="38100" dir="2700000" algn="tl">
                    <a:srgbClr val="000000">
                      <a:alpha val="43137"/>
                    </a:srgbClr>
                  </a:outerShdw>
                </a:effectLst>
              </a:rPr>
              <a:t>any skill worth having, it requires an investment of practice and coaching and the dividends are valuable. </a:t>
            </a:r>
            <a:endParaRPr lang="en-US" sz="2300" b="1" dirty="0" smtClean="0">
              <a:solidFill>
                <a:schemeClr val="tx1"/>
              </a:solidFill>
              <a:effectLst>
                <a:outerShdw blurRad="38100" dist="38100" dir="2700000" algn="tl">
                  <a:srgbClr val="000000">
                    <a:alpha val="43137"/>
                  </a:srgbClr>
                </a:outerShdw>
              </a:effectLst>
            </a:endParaRPr>
          </a:p>
          <a:p>
            <a:pPr marL="914400" lvl="1" indent="-45720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Mastering </a:t>
            </a:r>
            <a:r>
              <a:rPr lang="en-US" sz="2300" b="1" dirty="0">
                <a:solidFill>
                  <a:schemeClr val="tx1"/>
                </a:solidFill>
                <a:effectLst>
                  <a:outerShdw blurRad="38100" dist="38100" dir="2700000" algn="tl">
                    <a:srgbClr val="000000">
                      <a:alpha val="43137"/>
                    </a:srgbClr>
                  </a:outerShdw>
                </a:effectLst>
              </a:rPr>
              <a:t>leadership communication skills can improve </a:t>
            </a:r>
            <a:r>
              <a:rPr lang="en-US" sz="2300" b="1" dirty="0" smtClean="0">
                <a:solidFill>
                  <a:schemeClr val="tx1"/>
                </a:solidFill>
                <a:effectLst>
                  <a:outerShdw blurRad="38100" dist="38100" dir="2700000" algn="tl">
                    <a:srgbClr val="000000">
                      <a:alpha val="43137"/>
                    </a:srgbClr>
                  </a:outerShdw>
                </a:effectLst>
              </a:rPr>
              <a:t>effectiveness </a:t>
            </a:r>
            <a:r>
              <a:rPr lang="en-US" sz="2300" b="1" dirty="0">
                <a:solidFill>
                  <a:schemeClr val="tx1"/>
                </a:solidFill>
                <a:effectLst>
                  <a:outerShdw blurRad="38100" dist="38100" dir="2700000" algn="tl">
                    <a:srgbClr val="000000">
                      <a:alpha val="43137"/>
                    </a:srgbClr>
                  </a:outerShdw>
                </a:effectLst>
              </a:rPr>
              <a:t>and showcase a high level of business </a:t>
            </a:r>
            <a:r>
              <a:rPr lang="en-US" sz="2300" b="1" dirty="0" smtClean="0">
                <a:solidFill>
                  <a:schemeClr val="tx1"/>
                </a:solidFill>
                <a:effectLst>
                  <a:outerShdw blurRad="38100" dist="38100" dir="2700000" algn="tl">
                    <a:srgbClr val="000000">
                      <a:alpha val="43137"/>
                    </a:srgbClr>
                  </a:outerShdw>
                </a:effectLst>
              </a:rPr>
              <a:t>acumen.</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5628" t="8677" r="13358" b="12275"/>
          <a:stretch/>
        </p:blipFill>
        <p:spPr>
          <a:xfrm>
            <a:off x="9620519" y="2218386"/>
            <a:ext cx="2434107" cy="2112135"/>
          </a:xfrm>
          <a:prstGeom prst="rect">
            <a:avLst/>
          </a:prstGeom>
        </p:spPr>
      </p:pic>
    </p:spTree>
    <p:extLst>
      <p:ext uri="{BB962C8B-B14F-4D97-AF65-F5344CB8AC3E}">
        <p14:creationId xmlns:p14="http://schemas.microsoft.com/office/powerpoint/2010/main" val="1121044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000" y="165211"/>
            <a:ext cx="10515600" cy="1325563"/>
          </a:xfrm>
        </p:spPr>
        <p:txBody>
          <a:bodyPr>
            <a:normAutofit/>
          </a:bodyPr>
          <a:lstStyle/>
          <a:p>
            <a:r>
              <a:rPr lang="en-US" sz="4000" b="1" dirty="0">
                <a:effectLst>
                  <a:outerShdw blurRad="38100" dist="38100" dir="2700000" algn="tl">
                    <a:srgbClr val="000000">
                      <a:alpha val="43137"/>
                    </a:srgbClr>
                  </a:outerShdw>
                </a:effectLst>
              </a:rPr>
              <a:t>Leadership </a:t>
            </a:r>
            <a:r>
              <a:rPr lang="en-US" sz="4000" b="1" dirty="0" smtClean="0">
                <a:effectLst>
                  <a:outerShdw blurRad="38100" dist="38100" dir="2700000" algn="tl">
                    <a:srgbClr val="000000">
                      <a:alpha val="43137"/>
                    </a:srgbClr>
                  </a:outerShdw>
                </a:effectLst>
              </a:rPr>
              <a:t>qualities </a:t>
            </a:r>
            <a:r>
              <a:rPr lang="en-US" sz="2800" b="1" dirty="0" smtClean="0">
                <a:effectLst>
                  <a:outerShdw blurRad="38100" dist="38100" dir="2700000" algn="tl">
                    <a:srgbClr val="000000">
                      <a:alpha val="43137"/>
                    </a:srgbClr>
                  </a:outerShdw>
                </a:effectLst>
              </a:rPr>
              <a:t>(continued…) </a:t>
            </a:r>
            <a:endParaRPr lang="en-US" sz="28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60000" y="1561608"/>
            <a:ext cx="9330975" cy="5296392"/>
          </a:xfrm>
        </p:spPr>
        <p:txBody>
          <a:bodyPr>
            <a:normAutofit/>
          </a:bodyPr>
          <a:lstStyle/>
          <a:p>
            <a:pPr marL="514350" indent="-514350" algn="just">
              <a:buFont typeface="+mj-lt"/>
              <a:buAutoNum type="arabicPeriod" startAt="6"/>
            </a:pPr>
            <a:r>
              <a:rPr lang="en-US" sz="2400" b="1" dirty="0">
                <a:solidFill>
                  <a:srgbClr val="FFFF00"/>
                </a:solidFill>
                <a:effectLst>
                  <a:outerShdw blurRad="38100" dist="38100" dir="2700000" algn="tl">
                    <a:srgbClr val="000000">
                      <a:alpha val="43137"/>
                    </a:srgbClr>
                  </a:outerShdw>
                </a:effectLst>
              </a:rPr>
              <a:t>Facilitating skills: </a:t>
            </a:r>
            <a:r>
              <a:rPr lang="en-US" sz="2400" b="1" dirty="0">
                <a:solidFill>
                  <a:schemeClr val="tx1"/>
                </a:solidFill>
                <a:effectLst>
                  <a:outerShdw blurRad="38100" dist="38100" dir="2700000" algn="tl">
                    <a:srgbClr val="000000">
                      <a:alpha val="43137"/>
                    </a:srgbClr>
                  </a:outerShdw>
                </a:effectLst>
              </a:rPr>
              <a:t>Liaise with team-members and arrive at the best possible solution. There could be diverse ideas and perspectives for any single agenda, but an effective leader will work towards reaching a consensus. </a:t>
            </a:r>
            <a:endParaRPr lang="en-US" sz="24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It </a:t>
            </a:r>
            <a:r>
              <a:rPr lang="en-US" sz="2300" b="1" dirty="0">
                <a:solidFill>
                  <a:schemeClr val="tx1"/>
                </a:solidFill>
                <a:effectLst>
                  <a:outerShdw blurRad="38100" dist="38100" dir="2700000" algn="tl">
                    <a:srgbClr val="000000">
                      <a:alpha val="43137"/>
                    </a:srgbClr>
                  </a:outerShdw>
                </a:effectLst>
              </a:rPr>
              <a:t>ensures that discussions take place in a structured manner without losing sight of the outcome. </a:t>
            </a:r>
            <a:endParaRPr lang="en-US" sz="23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Acts </a:t>
            </a:r>
            <a:r>
              <a:rPr lang="en-US" sz="2300" b="1" dirty="0">
                <a:solidFill>
                  <a:schemeClr val="tx1"/>
                </a:solidFill>
                <a:effectLst>
                  <a:outerShdw blurRad="38100" dist="38100" dir="2700000" algn="tl">
                    <a:srgbClr val="000000">
                      <a:alpha val="43137"/>
                    </a:srgbClr>
                  </a:outerShdw>
                </a:effectLst>
              </a:rPr>
              <a:t>as an icebreaker by engaging followers and keeping up the momentum</a:t>
            </a:r>
            <a:r>
              <a:rPr lang="en-US" sz="2300" b="1" dirty="0" smtClean="0">
                <a:solidFill>
                  <a:schemeClr val="tx1"/>
                </a:solidFill>
                <a:effectLst>
                  <a:outerShdw blurRad="38100" dist="38100" dir="2700000" algn="tl">
                    <a:srgbClr val="000000">
                      <a:alpha val="43137"/>
                    </a:srgbClr>
                  </a:outerShdw>
                </a:effectLst>
              </a:rPr>
              <a:t>.</a:t>
            </a:r>
          </a:p>
          <a:p>
            <a:pPr marL="514350" indent="-514350" algn="just">
              <a:buFont typeface="+mj-lt"/>
              <a:buAutoNum type="arabicPeriod" startAt="6"/>
            </a:pPr>
            <a:r>
              <a:rPr lang="en-US" sz="2400" b="1" dirty="0">
                <a:solidFill>
                  <a:srgbClr val="FFFF00"/>
                </a:solidFill>
                <a:effectLst>
                  <a:outerShdw blurRad="38100" dist="38100" dir="2700000" algn="tl">
                    <a:srgbClr val="000000">
                      <a:alpha val="43137"/>
                    </a:srgbClr>
                  </a:outerShdw>
                </a:effectLst>
              </a:rPr>
              <a:t>Mentoring skills: </a:t>
            </a:r>
            <a:r>
              <a:rPr lang="en-US" sz="2400" b="1" dirty="0">
                <a:solidFill>
                  <a:schemeClr val="tx1"/>
                </a:solidFill>
                <a:effectLst>
                  <a:outerShdw blurRad="38100" dist="38100" dir="2700000" algn="tl">
                    <a:srgbClr val="000000">
                      <a:alpha val="43137"/>
                    </a:srgbClr>
                  </a:outerShdw>
                </a:effectLst>
              </a:rPr>
              <a:t>It involves providing constructive guidance wisely as and when required. This helps followers in recovering from any glitch or stumbling block. </a:t>
            </a:r>
            <a:endParaRPr lang="en-US" sz="24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It </a:t>
            </a:r>
            <a:r>
              <a:rPr lang="en-US" sz="2300" b="1" dirty="0">
                <a:solidFill>
                  <a:schemeClr val="tx1"/>
                </a:solidFill>
                <a:effectLst>
                  <a:outerShdw blurRad="38100" dist="38100" dir="2700000" algn="tl">
                    <a:srgbClr val="000000">
                      <a:alpha val="43137"/>
                    </a:srgbClr>
                  </a:outerShdw>
                </a:effectLst>
              </a:rPr>
              <a:t>gives the chance to know the other person well</a:t>
            </a:r>
            <a:r>
              <a:rPr lang="en-US" sz="2300" b="1" dirty="0" smtClean="0">
                <a:solidFill>
                  <a:schemeClr val="tx1"/>
                </a:solidFill>
                <a:effectLst>
                  <a:outerShdw blurRad="38100" dist="38100" dir="2700000" algn="tl">
                    <a:srgbClr val="000000">
                      <a:alpha val="43137"/>
                    </a:srgbClr>
                  </a:outerShdw>
                </a:effectLst>
              </a:rPr>
              <a:t>.</a:t>
            </a: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It </a:t>
            </a:r>
            <a:r>
              <a:rPr lang="en-US" sz="2300" b="1" dirty="0">
                <a:solidFill>
                  <a:schemeClr val="tx1"/>
                </a:solidFill>
                <a:effectLst>
                  <a:outerShdw blurRad="38100" dist="38100" dir="2700000" algn="tl">
                    <a:srgbClr val="000000">
                      <a:alpha val="43137"/>
                    </a:srgbClr>
                  </a:outerShdw>
                </a:effectLst>
              </a:rPr>
              <a:t>gives a fair idea where to draw the line</a:t>
            </a:r>
            <a:r>
              <a:rPr lang="en-US" sz="2300" b="1" dirty="0" smtClean="0">
                <a:solidFill>
                  <a:schemeClr val="tx1"/>
                </a:solidFill>
                <a:effectLst>
                  <a:outerShdw blurRad="38100" dist="38100" dir="2700000" algn="tl">
                    <a:srgbClr val="000000">
                      <a:alpha val="43137"/>
                    </a:srgbClr>
                  </a:outerShdw>
                </a:effectLst>
              </a:rPr>
              <a:t>.</a:t>
            </a:r>
            <a:endParaRPr lang="en-US" sz="2300"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1128" y="1716156"/>
            <a:ext cx="2045733" cy="158544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9208" y="4185634"/>
            <a:ext cx="2212792" cy="1666002"/>
          </a:xfrm>
          <a:prstGeom prst="rect">
            <a:avLst/>
          </a:prstGeom>
        </p:spPr>
      </p:pic>
    </p:spTree>
    <p:extLst>
      <p:ext uri="{BB962C8B-B14F-4D97-AF65-F5344CB8AC3E}">
        <p14:creationId xmlns:p14="http://schemas.microsoft.com/office/powerpoint/2010/main" val="13043297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000" y="165211"/>
            <a:ext cx="10515600" cy="1325563"/>
          </a:xfrm>
        </p:spPr>
        <p:txBody>
          <a:bodyPr>
            <a:normAutofit/>
          </a:bodyPr>
          <a:lstStyle/>
          <a:p>
            <a:r>
              <a:rPr lang="en-US" sz="4000" b="1" dirty="0">
                <a:effectLst>
                  <a:outerShdw blurRad="38100" dist="38100" dir="2700000" algn="tl">
                    <a:srgbClr val="000000">
                      <a:alpha val="43137"/>
                    </a:srgbClr>
                  </a:outerShdw>
                </a:effectLst>
              </a:rPr>
              <a:t>Leadership </a:t>
            </a:r>
            <a:r>
              <a:rPr lang="en-US" sz="4000" b="1" dirty="0" smtClean="0">
                <a:effectLst>
                  <a:outerShdw blurRad="38100" dist="38100" dir="2700000" algn="tl">
                    <a:srgbClr val="000000">
                      <a:alpha val="43137"/>
                    </a:srgbClr>
                  </a:outerShdw>
                </a:effectLst>
              </a:rPr>
              <a:t>qualities </a:t>
            </a:r>
            <a:r>
              <a:rPr lang="en-US" sz="2800" b="1" dirty="0" smtClean="0">
                <a:effectLst>
                  <a:outerShdw blurRad="38100" dist="38100" dir="2700000" algn="tl">
                    <a:srgbClr val="000000">
                      <a:alpha val="43137"/>
                    </a:srgbClr>
                  </a:outerShdw>
                </a:effectLst>
              </a:rPr>
              <a:t>(continued…) </a:t>
            </a:r>
            <a:endParaRPr lang="en-US" sz="28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60001" y="1677518"/>
            <a:ext cx="8725668" cy="5296392"/>
          </a:xfrm>
        </p:spPr>
        <p:txBody>
          <a:bodyPr>
            <a:normAutofit/>
          </a:bodyPr>
          <a:lstStyle/>
          <a:p>
            <a:pPr marL="514350" indent="-514350" algn="just">
              <a:buFont typeface="+mj-lt"/>
              <a:buAutoNum type="arabicPeriod" startAt="8"/>
            </a:pPr>
            <a:r>
              <a:rPr lang="en-US" sz="2300" b="1" dirty="0">
                <a:solidFill>
                  <a:srgbClr val="FFFF00"/>
                </a:solidFill>
                <a:effectLst>
                  <a:outerShdw blurRad="38100" dist="38100" dir="2700000" algn="tl">
                    <a:srgbClr val="000000">
                      <a:alpha val="43137"/>
                    </a:srgbClr>
                  </a:outerShdw>
                </a:effectLst>
              </a:rPr>
              <a:t>Influence and Motivation skills: </a:t>
            </a:r>
            <a:r>
              <a:rPr lang="en-US" sz="2300" b="1" dirty="0">
                <a:solidFill>
                  <a:schemeClr val="tx1"/>
                </a:solidFill>
                <a:effectLst>
                  <a:outerShdw blurRad="38100" dist="38100" dir="2700000" algn="tl">
                    <a:srgbClr val="000000">
                      <a:alpha val="43137"/>
                    </a:srgbClr>
                  </a:outerShdw>
                </a:effectLst>
              </a:rPr>
              <a:t>It is a conglomeration of both communication skills and leadership skills. While, through good communication one can influence and persuade others, through leadership skills one can demonstrate his/her motivational skills which boost the spirits of the followers. Motivational skills instill confidence in the mind of the follower. It helps inspire the followers, instead of commanding them. </a:t>
            </a:r>
            <a:endParaRPr lang="en-US" sz="2300" b="1" dirty="0" smtClean="0">
              <a:solidFill>
                <a:schemeClr val="tx1"/>
              </a:solidFill>
              <a:effectLst>
                <a:outerShdw blurRad="38100" dist="38100" dir="2700000" algn="tl">
                  <a:srgbClr val="000000">
                    <a:alpha val="43137"/>
                  </a:srgbClr>
                </a:outerShdw>
              </a:effectLst>
            </a:endParaRPr>
          </a:p>
          <a:p>
            <a:pPr marL="514350" indent="-514350" algn="just">
              <a:buFont typeface="+mj-lt"/>
              <a:buAutoNum type="arabicPeriod" startAt="8"/>
            </a:pPr>
            <a:r>
              <a:rPr lang="en-US" sz="2300" b="1" dirty="0" smtClean="0">
                <a:solidFill>
                  <a:srgbClr val="FFFF00"/>
                </a:solidFill>
                <a:effectLst>
                  <a:outerShdw blurRad="38100" dist="38100" dir="2700000" algn="tl">
                    <a:srgbClr val="000000">
                      <a:alpha val="43137"/>
                    </a:srgbClr>
                  </a:outerShdw>
                </a:effectLst>
              </a:rPr>
              <a:t>Decision </a:t>
            </a:r>
            <a:r>
              <a:rPr lang="en-US" sz="2300" b="1" dirty="0">
                <a:solidFill>
                  <a:srgbClr val="FFFF00"/>
                </a:solidFill>
                <a:effectLst>
                  <a:outerShdw blurRad="38100" dist="38100" dir="2700000" algn="tl">
                    <a:srgbClr val="000000">
                      <a:alpha val="43137"/>
                    </a:srgbClr>
                  </a:outerShdw>
                </a:effectLst>
              </a:rPr>
              <a:t>making skills: </a:t>
            </a:r>
            <a:r>
              <a:rPr lang="en-US" sz="2300" b="1" dirty="0">
                <a:solidFill>
                  <a:schemeClr val="tx1"/>
                </a:solidFill>
                <a:effectLst>
                  <a:outerShdw blurRad="38100" dist="38100" dir="2700000" algn="tl">
                    <a:srgbClr val="000000">
                      <a:alpha val="43137"/>
                    </a:srgbClr>
                  </a:outerShdw>
                </a:effectLst>
              </a:rPr>
              <a:t>A leader has to make countless decisions. A wrong decision may prove costly while a right decision at a crucial time may bring favorable results. Tackle issues as and when required without conflict. Steer the dynamics of the team “to the next level</a:t>
            </a:r>
            <a:r>
              <a:rPr lang="en-US" sz="2300" b="1" dirty="0" smtClean="0">
                <a:solidFill>
                  <a:schemeClr val="tx1"/>
                </a:solidFill>
                <a:effectLst>
                  <a:outerShdw blurRad="38100" dist="38100" dir="2700000" algn="tl">
                    <a:srgbClr val="000000">
                      <a:alpha val="43137"/>
                    </a:srgbClr>
                  </a:outerShdw>
                </a:effectLst>
              </a:rPr>
              <a:t>”.</a:t>
            </a:r>
            <a:endParaRPr lang="en-US" sz="2300"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3559" y="1677518"/>
            <a:ext cx="2143125" cy="21431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4971" y="4007387"/>
            <a:ext cx="2400300" cy="1905000"/>
          </a:xfrm>
          <a:prstGeom prst="rect">
            <a:avLst/>
          </a:prstGeom>
        </p:spPr>
      </p:pic>
    </p:spTree>
    <p:extLst>
      <p:ext uri="{BB962C8B-B14F-4D97-AF65-F5344CB8AC3E}">
        <p14:creationId xmlns:p14="http://schemas.microsoft.com/office/powerpoint/2010/main" val="41108786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000" y="165211"/>
            <a:ext cx="10515600" cy="1325563"/>
          </a:xfrm>
        </p:spPr>
        <p:txBody>
          <a:bodyPr>
            <a:normAutofit/>
          </a:bodyPr>
          <a:lstStyle/>
          <a:p>
            <a:r>
              <a:rPr lang="en-US" sz="4000" b="1" dirty="0">
                <a:effectLst>
                  <a:outerShdw blurRad="38100" dist="38100" dir="2700000" algn="tl">
                    <a:srgbClr val="000000">
                      <a:alpha val="43137"/>
                    </a:srgbClr>
                  </a:outerShdw>
                </a:effectLst>
              </a:rPr>
              <a:t>Leadership </a:t>
            </a:r>
            <a:r>
              <a:rPr lang="en-US" sz="4000" b="1" dirty="0" smtClean="0">
                <a:effectLst>
                  <a:outerShdw blurRad="38100" dist="38100" dir="2700000" algn="tl">
                    <a:srgbClr val="000000">
                      <a:alpha val="43137"/>
                    </a:srgbClr>
                  </a:outerShdw>
                </a:effectLst>
              </a:rPr>
              <a:t>qualities </a:t>
            </a:r>
            <a:r>
              <a:rPr lang="en-US" sz="2800" b="1" dirty="0" smtClean="0">
                <a:effectLst>
                  <a:outerShdw blurRad="38100" dist="38100" dir="2700000" algn="tl">
                    <a:srgbClr val="000000">
                      <a:alpha val="43137"/>
                    </a:srgbClr>
                  </a:outerShdw>
                </a:effectLst>
              </a:rPr>
              <a:t>(continued…) </a:t>
            </a:r>
            <a:endParaRPr lang="en-US" sz="28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38029" y="1249250"/>
            <a:ext cx="9318096" cy="5737538"/>
          </a:xfrm>
        </p:spPr>
        <p:txBody>
          <a:bodyPr>
            <a:normAutofit/>
          </a:bodyPr>
          <a:lstStyle/>
          <a:p>
            <a:pPr marL="514350" indent="-514350" algn="just">
              <a:buFont typeface="+mj-lt"/>
              <a:buAutoNum type="arabicPeriod" startAt="10"/>
            </a:pPr>
            <a:r>
              <a:rPr lang="en-US" sz="2300" b="1" dirty="0">
                <a:solidFill>
                  <a:srgbClr val="FFFF00"/>
                </a:solidFill>
                <a:effectLst>
                  <a:outerShdw blurRad="38100" dist="38100" dir="2700000" algn="tl">
                    <a:srgbClr val="000000">
                      <a:alpha val="43137"/>
                    </a:srgbClr>
                  </a:outerShdw>
                </a:effectLst>
              </a:rPr>
              <a:t>Planning: </a:t>
            </a:r>
            <a:r>
              <a:rPr lang="en-US" sz="2300" b="1" dirty="0">
                <a:solidFill>
                  <a:schemeClr val="tx1"/>
                </a:solidFill>
                <a:effectLst>
                  <a:outerShdw blurRad="38100" dist="38100" dir="2700000" algn="tl">
                    <a:srgbClr val="000000">
                      <a:alpha val="43137"/>
                    </a:srgbClr>
                  </a:outerShdw>
                </a:effectLst>
              </a:rPr>
              <a:t>Planning involves taking certain strategic decision about the future. Planning includes the list of activities and the contingency plan that needs to be carried forward. </a:t>
            </a:r>
            <a:endParaRPr lang="en-US" sz="23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Proper </a:t>
            </a:r>
            <a:r>
              <a:rPr lang="en-US" sz="2300" b="1" dirty="0">
                <a:solidFill>
                  <a:schemeClr val="tx1"/>
                </a:solidFill>
                <a:effectLst>
                  <a:outerShdw blurRad="38100" dist="38100" dir="2700000" algn="tl">
                    <a:srgbClr val="000000">
                      <a:alpha val="43137"/>
                    </a:srgbClr>
                  </a:outerShdw>
                </a:effectLst>
              </a:rPr>
              <a:t>planning is like choosing the right track to get onto. </a:t>
            </a:r>
            <a:endParaRPr lang="en-US" sz="23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With </a:t>
            </a:r>
            <a:r>
              <a:rPr lang="en-US" sz="2300" b="1" dirty="0">
                <a:solidFill>
                  <a:schemeClr val="tx1"/>
                </a:solidFill>
                <a:effectLst>
                  <a:outerShdw blurRad="38100" dist="38100" dir="2700000" algn="tl">
                    <a:srgbClr val="000000">
                      <a:alpha val="43137"/>
                    </a:srgbClr>
                  </a:outerShdw>
                </a:effectLst>
              </a:rPr>
              <a:t>the correct direction in mind, you can move towards the fulfillment of the goal</a:t>
            </a:r>
            <a:r>
              <a:rPr lang="en-US" sz="2300" b="1" dirty="0" smtClean="0">
                <a:solidFill>
                  <a:schemeClr val="tx1"/>
                </a:solidFill>
                <a:effectLst>
                  <a:outerShdw blurRad="38100" dist="38100" dir="2700000" algn="tl">
                    <a:srgbClr val="000000">
                      <a:alpha val="43137"/>
                    </a:srgbClr>
                  </a:outerShdw>
                </a:effectLst>
              </a:rPr>
              <a:t>.</a:t>
            </a: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It </a:t>
            </a:r>
            <a:r>
              <a:rPr lang="en-US" sz="2300" b="1" dirty="0">
                <a:solidFill>
                  <a:schemeClr val="tx1"/>
                </a:solidFill>
                <a:effectLst>
                  <a:outerShdw blurRad="38100" dist="38100" dir="2700000" algn="tl">
                    <a:srgbClr val="000000">
                      <a:alpha val="43137"/>
                    </a:srgbClr>
                  </a:outerShdw>
                </a:effectLst>
              </a:rPr>
              <a:t>also makes a leader organize his/her agenda by arranging “first things first”. </a:t>
            </a:r>
            <a:endParaRPr lang="en-US" sz="2300" b="1" dirty="0" smtClean="0">
              <a:solidFill>
                <a:schemeClr val="tx1"/>
              </a:solidFill>
              <a:effectLst>
                <a:outerShdw blurRad="38100" dist="38100" dir="2700000" algn="tl">
                  <a:srgbClr val="000000">
                    <a:alpha val="43137"/>
                  </a:srgbClr>
                </a:outerShdw>
              </a:effectLst>
            </a:endParaRPr>
          </a:p>
          <a:p>
            <a:pPr marL="514350" indent="-514350" algn="just">
              <a:buFont typeface="+mj-lt"/>
              <a:buAutoNum type="arabicPeriod" startAt="10"/>
            </a:pPr>
            <a:r>
              <a:rPr lang="en-US" sz="2300" b="1" dirty="0" smtClean="0">
                <a:solidFill>
                  <a:srgbClr val="FFFF00"/>
                </a:solidFill>
                <a:effectLst>
                  <a:outerShdw blurRad="38100" dist="38100" dir="2700000" algn="tl">
                    <a:srgbClr val="000000">
                      <a:alpha val="43137"/>
                    </a:srgbClr>
                  </a:outerShdw>
                </a:effectLst>
              </a:rPr>
              <a:t>Integrity</a:t>
            </a:r>
            <a:r>
              <a:rPr lang="en-US" sz="2300" b="1" dirty="0">
                <a:solidFill>
                  <a:srgbClr val="FFFF00"/>
                </a:solidFill>
                <a:effectLst>
                  <a:outerShdw blurRad="38100" dist="38100" dir="2700000" algn="tl">
                    <a:srgbClr val="000000">
                      <a:alpha val="43137"/>
                    </a:srgbClr>
                  </a:outerShdw>
                </a:effectLst>
              </a:rPr>
              <a:t>: </a:t>
            </a:r>
            <a:r>
              <a:rPr lang="en-US" sz="2300" b="1" dirty="0">
                <a:solidFill>
                  <a:schemeClr val="tx1"/>
                </a:solidFill>
                <a:effectLst>
                  <a:outerShdw blurRad="38100" dist="38100" dir="2700000" algn="tl">
                    <a:srgbClr val="000000">
                      <a:alpha val="43137"/>
                    </a:srgbClr>
                  </a:outerShdw>
                </a:effectLst>
              </a:rPr>
              <a:t>A leader builds trust and this fosters collaboration and facilitates sharing of information. In this way, he creates a solid team who supports each other’s views. </a:t>
            </a:r>
            <a:endParaRPr lang="en-US" sz="23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Integrity </a:t>
            </a:r>
            <a:r>
              <a:rPr lang="en-US" sz="2300" b="1" dirty="0">
                <a:solidFill>
                  <a:schemeClr val="tx1"/>
                </a:solidFill>
                <a:effectLst>
                  <a:outerShdw blurRad="38100" dist="38100" dir="2700000" algn="tl">
                    <a:srgbClr val="000000">
                      <a:alpha val="43137"/>
                    </a:srgbClr>
                  </a:outerShdw>
                </a:effectLst>
              </a:rPr>
              <a:t>means honesty, fairness and creating good relationships. </a:t>
            </a:r>
            <a:endParaRPr lang="en-US" sz="23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It </a:t>
            </a:r>
            <a:r>
              <a:rPr lang="en-US" sz="2300" b="1" dirty="0">
                <a:solidFill>
                  <a:schemeClr val="tx1"/>
                </a:solidFill>
                <a:effectLst>
                  <a:outerShdw blurRad="38100" dist="38100" dir="2700000" algn="tl">
                    <a:srgbClr val="000000">
                      <a:alpha val="43137"/>
                    </a:srgbClr>
                  </a:outerShdw>
                </a:effectLst>
              </a:rPr>
              <a:t>is about personal values that cannot be compromised. </a:t>
            </a:r>
            <a:endParaRPr lang="en-US" sz="23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Integrity </a:t>
            </a:r>
            <a:r>
              <a:rPr lang="en-US" sz="2300" b="1" dirty="0">
                <a:solidFill>
                  <a:schemeClr val="tx1"/>
                </a:solidFill>
                <a:effectLst>
                  <a:outerShdw blurRad="38100" dist="38100" dir="2700000" algn="tl">
                    <a:srgbClr val="000000">
                      <a:alpha val="43137"/>
                    </a:srgbClr>
                  </a:outerShdw>
                </a:effectLst>
              </a:rPr>
              <a:t>speaks volumes on emotional intelligence</a:t>
            </a:r>
            <a:r>
              <a:rPr lang="en-US" sz="2300" b="1" dirty="0" smtClean="0">
                <a:solidFill>
                  <a:schemeClr val="tx1"/>
                </a:solidFill>
                <a:effectLst>
                  <a:outerShdw blurRad="38100" dist="38100" dir="2700000" algn="tl">
                    <a:srgbClr val="000000">
                      <a:alpha val="43137"/>
                    </a:srgbClr>
                  </a:outerShdw>
                </a:effectLst>
              </a:rPr>
              <a:t>.</a:t>
            </a:r>
            <a:endParaRPr lang="en-US" sz="2300"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6428" y="1703596"/>
            <a:ext cx="2249510" cy="13543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2235" y="3304444"/>
            <a:ext cx="2163703" cy="2955701"/>
          </a:xfrm>
          <a:prstGeom prst="rect">
            <a:avLst/>
          </a:prstGeom>
        </p:spPr>
      </p:pic>
    </p:spTree>
    <p:extLst>
      <p:ext uri="{BB962C8B-B14F-4D97-AF65-F5344CB8AC3E}">
        <p14:creationId xmlns:p14="http://schemas.microsoft.com/office/powerpoint/2010/main" val="36795181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000" y="165211"/>
            <a:ext cx="10515600" cy="1325563"/>
          </a:xfrm>
        </p:spPr>
        <p:txBody>
          <a:bodyPr>
            <a:normAutofit/>
          </a:bodyPr>
          <a:lstStyle/>
          <a:p>
            <a:r>
              <a:rPr lang="en-US" sz="4000" b="1" dirty="0">
                <a:effectLst>
                  <a:outerShdw blurRad="38100" dist="38100" dir="2700000" algn="tl">
                    <a:srgbClr val="000000">
                      <a:alpha val="43137"/>
                    </a:srgbClr>
                  </a:outerShdw>
                </a:effectLst>
              </a:rPr>
              <a:t>Leadership </a:t>
            </a:r>
            <a:r>
              <a:rPr lang="en-US" sz="4000" b="1" dirty="0" smtClean="0">
                <a:effectLst>
                  <a:outerShdw blurRad="38100" dist="38100" dir="2700000" algn="tl">
                    <a:srgbClr val="000000">
                      <a:alpha val="43137"/>
                    </a:srgbClr>
                  </a:outerShdw>
                </a:effectLst>
              </a:rPr>
              <a:t>qualities </a:t>
            </a:r>
            <a:r>
              <a:rPr lang="en-US" sz="2800" b="1" dirty="0" smtClean="0">
                <a:effectLst>
                  <a:outerShdw blurRad="38100" dist="38100" dir="2700000" algn="tl">
                    <a:srgbClr val="000000">
                      <a:alpha val="43137"/>
                    </a:srgbClr>
                  </a:outerShdw>
                </a:effectLst>
              </a:rPr>
              <a:t>(continued…) </a:t>
            </a:r>
            <a:endParaRPr lang="en-US" sz="28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60000" y="1683957"/>
            <a:ext cx="8687031" cy="5737538"/>
          </a:xfrm>
        </p:spPr>
        <p:txBody>
          <a:bodyPr>
            <a:normAutofit/>
          </a:bodyPr>
          <a:lstStyle/>
          <a:p>
            <a:pPr marL="514350" indent="-514350" algn="just">
              <a:buFont typeface="+mj-lt"/>
              <a:buAutoNum type="arabicPeriod" startAt="12"/>
            </a:pPr>
            <a:r>
              <a:rPr lang="en-US" sz="2300" b="1" dirty="0">
                <a:solidFill>
                  <a:srgbClr val="FFFF00"/>
                </a:solidFill>
                <a:effectLst>
                  <a:outerShdw blurRad="38100" dist="38100" dir="2700000" algn="tl">
                    <a:srgbClr val="000000">
                      <a:alpha val="43137"/>
                    </a:srgbClr>
                  </a:outerShdw>
                </a:effectLst>
              </a:rPr>
              <a:t>Team work: </a:t>
            </a:r>
            <a:r>
              <a:rPr lang="en-US" sz="2300" b="1" dirty="0">
                <a:solidFill>
                  <a:schemeClr val="tx1"/>
                </a:solidFill>
                <a:effectLst>
                  <a:outerShdw blurRad="38100" dist="38100" dir="2700000" algn="tl">
                    <a:srgbClr val="000000">
                      <a:alpha val="43137"/>
                    </a:srgbClr>
                  </a:outerShdw>
                </a:effectLst>
              </a:rPr>
              <a:t>It involves co-operating with fellow members while nurturing their aspirations. Through team work, a leader develops a sense of collaboration while working with his peers and subordinates. </a:t>
            </a:r>
            <a:endParaRPr lang="en-US" sz="23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It </a:t>
            </a:r>
            <a:r>
              <a:rPr lang="en-US" sz="2300" b="1" dirty="0">
                <a:solidFill>
                  <a:schemeClr val="tx1"/>
                </a:solidFill>
                <a:effectLst>
                  <a:outerShdw blurRad="38100" dist="38100" dir="2700000" algn="tl">
                    <a:srgbClr val="000000">
                      <a:alpha val="43137"/>
                    </a:srgbClr>
                  </a:outerShdw>
                </a:effectLst>
              </a:rPr>
              <a:t>teaches the art of delegating work among fellow members. </a:t>
            </a:r>
            <a:endParaRPr lang="en-US" sz="23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Derive </a:t>
            </a:r>
            <a:r>
              <a:rPr lang="en-US" sz="2300" b="1" dirty="0">
                <a:solidFill>
                  <a:schemeClr val="tx1"/>
                </a:solidFill>
                <a:effectLst>
                  <a:outerShdw blurRad="38100" dist="38100" dir="2700000" algn="tl">
                    <a:srgbClr val="000000">
                      <a:alpha val="43137"/>
                    </a:srgbClr>
                  </a:outerShdw>
                </a:effectLst>
              </a:rPr>
              <a:t>the support of others by emphasizing their good qualities. </a:t>
            </a:r>
            <a:endParaRPr lang="en-US" sz="2300" b="1" dirty="0" smtClean="0">
              <a:solidFill>
                <a:schemeClr val="tx1"/>
              </a:solidFill>
              <a:effectLst>
                <a:outerShdw blurRad="38100" dist="38100" dir="2700000" algn="tl">
                  <a:srgbClr val="000000">
                    <a:alpha val="43137"/>
                  </a:srgbClr>
                </a:outerShdw>
              </a:effectLst>
            </a:endParaRPr>
          </a:p>
          <a:p>
            <a:pPr marL="514350" indent="-514350" algn="just">
              <a:buFont typeface="+mj-lt"/>
              <a:buAutoNum type="arabicPeriod" startAt="12"/>
            </a:pPr>
            <a:r>
              <a:rPr lang="en-US" sz="2300" b="1" dirty="0" smtClean="0">
                <a:solidFill>
                  <a:srgbClr val="FFFF00"/>
                </a:solidFill>
                <a:effectLst>
                  <a:outerShdw blurRad="38100" dist="38100" dir="2700000" algn="tl">
                    <a:srgbClr val="000000">
                      <a:alpha val="43137"/>
                    </a:srgbClr>
                  </a:outerShdw>
                </a:effectLst>
              </a:rPr>
              <a:t>Stress </a:t>
            </a:r>
            <a:r>
              <a:rPr lang="en-US" sz="2300" b="1" dirty="0">
                <a:solidFill>
                  <a:srgbClr val="FFFF00"/>
                </a:solidFill>
                <a:effectLst>
                  <a:outerShdw blurRad="38100" dist="38100" dir="2700000" algn="tl">
                    <a:srgbClr val="000000">
                      <a:alpha val="43137"/>
                    </a:srgbClr>
                  </a:outerShdw>
                </a:effectLst>
              </a:rPr>
              <a:t>management: </a:t>
            </a:r>
            <a:r>
              <a:rPr lang="en-US" sz="2300" b="1" dirty="0">
                <a:solidFill>
                  <a:schemeClr val="tx1"/>
                </a:solidFill>
                <a:effectLst>
                  <a:outerShdw blurRad="38100" dist="38100" dir="2700000" algn="tl">
                    <a:srgbClr val="000000">
                      <a:alpha val="43137"/>
                    </a:srgbClr>
                  </a:outerShdw>
                </a:effectLst>
              </a:rPr>
              <a:t>A leader manages stress effectively. </a:t>
            </a:r>
            <a:endParaRPr lang="en-US" sz="23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It </a:t>
            </a:r>
            <a:r>
              <a:rPr lang="en-US" sz="2300" b="1" dirty="0">
                <a:solidFill>
                  <a:schemeClr val="tx1"/>
                </a:solidFill>
                <a:effectLst>
                  <a:outerShdw blurRad="38100" dist="38100" dir="2700000" algn="tl">
                    <a:srgbClr val="000000">
                      <a:alpha val="43137"/>
                    </a:srgbClr>
                  </a:outerShdw>
                </a:effectLst>
              </a:rPr>
              <a:t>teaches a leader to develop the ability to bounce back from setbacks without dwelling on negative thoughts</a:t>
            </a:r>
            <a:r>
              <a:rPr lang="en-US" sz="2300" b="1" dirty="0" smtClean="0">
                <a:solidFill>
                  <a:schemeClr val="tx1"/>
                </a:solidFill>
                <a:effectLst>
                  <a:outerShdw blurRad="38100" dist="38100" dir="2700000" algn="tl">
                    <a:srgbClr val="000000">
                      <a:alpha val="43137"/>
                    </a:srgbClr>
                  </a:outerShdw>
                </a:effectLst>
              </a:rPr>
              <a:t>.</a:t>
            </a: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It </a:t>
            </a:r>
            <a:r>
              <a:rPr lang="en-US" sz="2300" b="1" dirty="0">
                <a:solidFill>
                  <a:schemeClr val="tx1"/>
                </a:solidFill>
                <a:effectLst>
                  <a:outerShdw blurRad="38100" dist="38100" dir="2700000" algn="tl">
                    <a:srgbClr val="000000">
                      <a:alpha val="43137"/>
                    </a:srgbClr>
                  </a:outerShdw>
                </a:effectLst>
              </a:rPr>
              <a:t>also develops the habit of being patient in any </a:t>
            </a:r>
            <a:r>
              <a:rPr lang="en-US" sz="2300" b="1" dirty="0" smtClean="0">
                <a:solidFill>
                  <a:schemeClr val="tx1"/>
                </a:solidFill>
                <a:effectLst>
                  <a:outerShdw blurRad="38100" dist="38100" dir="2700000" algn="tl">
                    <a:srgbClr val="000000">
                      <a:alpha val="43137"/>
                    </a:srgbClr>
                  </a:outerShdw>
                </a:effectLst>
              </a:rPr>
              <a:t>situation.</a:t>
            </a:r>
            <a:endParaRPr lang="en-US" sz="2300"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8850" y="1858665"/>
            <a:ext cx="2498836" cy="1662862"/>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7811" r="26841"/>
          <a:stretch/>
        </p:blipFill>
        <p:spPr>
          <a:xfrm>
            <a:off x="10178020" y="3631843"/>
            <a:ext cx="1271298" cy="2684372"/>
          </a:xfrm>
          <a:prstGeom prst="rect">
            <a:avLst/>
          </a:prstGeom>
        </p:spPr>
      </p:pic>
    </p:spTree>
    <p:extLst>
      <p:ext uri="{BB962C8B-B14F-4D97-AF65-F5344CB8AC3E}">
        <p14:creationId xmlns:p14="http://schemas.microsoft.com/office/powerpoint/2010/main" val="40793680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r>
              <a:rPr lang="en-US" sz="4000" b="1" dirty="0">
                <a:effectLst>
                  <a:outerShdw blurRad="38100" dist="38100" dir="2700000" algn="tl">
                    <a:srgbClr val="000000">
                      <a:alpha val="43137"/>
                    </a:srgbClr>
                  </a:outerShdw>
                </a:effectLst>
              </a:rPr>
              <a:t>Leadership Traits</a:t>
            </a:r>
          </a:p>
        </p:txBody>
      </p:sp>
      <p:sp>
        <p:nvSpPr>
          <p:cNvPr id="14339" name="Rectangle 3"/>
          <p:cNvSpPr>
            <a:spLocks noGrp="1" noChangeArrowheads="1"/>
          </p:cNvSpPr>
          <p:nvPr>
            <p:ph type="body" sz="half" idx="1"/>
          </p:nvPr>
        </p:nvSpPr>
        <p:spPr>
          <a:xfrm>
            <a:off x="1556197" y="1648664"/>
            <a:ext cx="4013200" cy="5257800"/>
          </a:xfrm>
        </p:spPr>
        <p:txBody>
          <a:bodyPr>
            <a:normAutofit/>
          </a:bodyPr>
          <a:lstStyle/>
          <a:p>
            <a:pPr marL="0" indent="0">
              <a:buNone/>
            </a:pPr>
            <a:r>
              <a:rPr lang="en-US" sz="3000" b="1" dirty="0">
                <a:effectLst>
                  <a:outerShdw blurRad="38100" dist="38100" dir="2700000" algn="tl">
                    <a:srgbClr val="000000">
                      <a:alpha val="43137"/>
                    </a:srgbClr>
                  </a:outerShdw>
                </a:effectLst>
              </a:rPr>
              <a:t>Intelligence</a:t>
            </a:r>
          </a:p>
          <a:p>
            <a:pPr marL="914400" lvl="1" indent="-457200">
              <a:buFont typeface="+mj-lt"/>
              <a:buAutoNum type="alphaLcParenR"/>
            </a:pPr>
            <a:r>
              <a:rPr lang="en-US" sz="3000" b="1" dirty="0">
                <a:effectLst>
                  <a:outerShdw blurRad="38100" dist="38100" dir="2700000" algn="tl">
                    <a:srgbClr val="000000">
                      <a:alpha val="43137"/>
                    </a:srgbClr>
                  </a:outerShdw>
                </a:effectLst>
              </a:rPr>
              <a:t>More intelligent than non-leaders</a:t>
            </a:r>
          </a:p>
          <a:p>
            <a:pPr marL="914400" lvl="1" indent="-457200">
              <a:buFont typeface="+mj-lt"/>
              <a:buAutoNum type="alphaLcParenR"/>
            </a:pPr>
            <a:r>
              <a:rPr lang="en-US" sz="3000" b="1" dirty="0" smtClean="0">
                <a:effectLst>
                  <a:outerShdw blurRad="38100" dist="38100" dir="2700000" algn="tl">
                    <a:srgbClr val="000000">
                      <a:alpha val="43137"/>
                    </a:srgbClr>
                  </a:outerShdw>
                </a:effectLst>
              </a:rPr>
              <a:t>Knowledge</a:t>
            </a:r>
            <a:endParaRPr lang="en-US" sz="3000" b="1" dirty="0">
              <a:effectLst>
                <a:outerShdw blurRad="38100" dist="38100" dir="2700000" algn="tl">
                  <a:srgbClr val="000000">
                    <a:alpha val="43137"/>
                  </a:srgbClr>
                </a:outerShdw>
              </a:effectLst>
            </a:endParaRPr>
          </a:p>
          <a:p>
            <a:pPr marL="914400" lvl="1" indent="-457200">
              <a:buFont typeface="+mj-lt"/>
              <a:buAutoNum type="alphaLcParenR"/>
            </a:pPr>
            <a:r>
              <a:rPr lang="en-US" sz="3000" b="1" dirty="0">
                <a:effectLst>
                  <a:outerShdw blurRad="38100" dist="38100" dir="2700000" algn="tl">
                    <a:srgbClr val="000000">
                      <a:alpha val="43137"/>
                    </a:srgbClr>
                  </a:outerShdw>
                </a:effectLst>
              </a:rPr>
              <a:t>Being able to get things </a:t>
            </a:r>
            <a:r>
              <a:rPr lang="en-US" sz="3000" b="1" dirty="0" smtClean="0">
                <a:effectLst>
                  <a:outerShdw blurRad="38100" dist="38100" dir="2700000" algn="tl">
                    <a:srgbClr val="000000">
                      <a:alpha val="43137"/>
                    </a:srgbClr>
                  </a:outerShdw>
                </a:effectLst>
              </a:rPr>
              <a:t>done</a:t>
            </a:r>
          </a:p>
          <a:p>
            <a:pPr marL="914400" lvl="1" indent="-457200">
              <a:buFont typeface="+mj-lt"/>
              <a:buAutoNum type="alphaLcParenR"/>
            </a:pPr>
            <a:r>
              <a:rPr lang="en-US" sz="3000" b="1" dirty="0" smtClean="0">
                <a:effectLst>
                  <a:outerShdw blurRad="38100" dist="38100" dir="2700000" algn="tl">
                    <a:srgbClr val="000000">
                      <a:alpha val="43137"/>
                    </a:srgbClr>
                  </a:outerShdw>
                </a:effectLst>
              </a:rPr>
              <a:t>knowledge</a:t>
            </a:r>
            <a:endParaRPr lang="en-US" sz="3000" b="1" dirty="0">
              <a:effectLst>
                <a:outerShdw blurRad="38100" dist="38100" dir="2700000" algn="tl">
                  <a:srgbClr val="000000">
                    <a:alpha val="43137"/>
                  </a:srgbClr>
                </a:outerShdw>
              </a:effectLst>
            </a:endParaRPr>
          </a:p>
        </p:txBody>
      </p:sp>
      <p:sp>
        <p:nvSpPr>
          <p:cNvPr id="14341" name="Rectangle 5"/>
          <p:cNvSpPr>
            <a:spLocks noGrp="1" noChangeArrowheads="1"/>
          </p:cNvSpPr>
          <p:nvPr>
            <p:ph type="body" sz="half" idx="2"/>
          </p:nvPr>
        </p:nvSpPr>
        <p:spPr>
          <a:xfrm>
            <a:off x="6454998" y="1600200"/>
            <a:ext cx="4013200" cy="5257800"/>
          </a:xfrm>
        </p:spPr>
        <p:txBody>
          <a:bodyPr>
            <a:normAutofit/>
          </a:bodyPr>
          <a:lstStyle/>
          <a:p>
            <a:pPr marL="0" indent="0">
              <a:buNone/>
            </a:pPr>
            <a:r>
              <a:rPr lang="en-US" sz="3000" b="1" dirty="0">
                <a:effectLst>
                  <a:outerShdw blurRad="38100" dist="38100" dir="2700000" algn="tl">
                    <a:srgbClr val="000000">
                      <a:alpha val="43137"/>
                    </a:srgbClr>
                  </a:outerShdw>
                </a:effectLst>
              </a:rPr>
              <a:t>Personality </a:t>
            </a:r>
          </a:p>
          <a:p>
            <a:pPr marL="914400" lvl="1" indent="-457200">
              <a:buFont typeface="+mj-lt"/>
              <a:buAutoNum type="alphaLcParenR"/>
            </a:pPr>
            <a:r>
              <a:rPr lang="en-US" sz="3000" b="1" dirty="0">
                <a:effectLst>
                  <a:outerShdw blurRad="38100" dist="38100" dir="2700000" algn="tl">
                    <a:srgbClr val="000000">
                      <a:alpha val="43137"/>
                    </a:srgbClr>
                  </a:outerShdw>
                </a:effectLst>
              </a:rPr>
              <a:t>Verbal facility </a:t>
            </a:r>
          </a:p>
          <a:p>
            <a:pPr marL="914400" lvl="1" indent="-457200">
              <a:buFont typeface="+mj-lt"/>
              <a:buAutoNum type="alphaLcParenR"/>
            </a:pPr>
            <a:r>
              <a:rPr lang="en-US" sz="3000" b="1" dirty="0">
                <a:effectLst>
                  <a:outerShdw blurRad="38100" dist="38100" dir="2700000" algn="tl">
                    <a:srgbClr val="000000">
                      <a:alpha val="43137"/>
                    </a:srgbClr>
                  </a:outerShdw>
                </a:effectLst>
              </a:rPr>
              <a:t>Honesty </a:t>
            </a:r>
          </a:p>
          <a:p>
            <a:pPr marL="914400" lvl="1" indent="-457200">
              <a:buFont typeface="+mj-lt"/>
              <a:buAutoNum type="alphaLcParenR"/>
            </a:pPr>
            <a:r>
              <a:rPr lang="en-US" sz="3000" b="1" dirty="0">
                <a:effectLst>
                  <a:outerShdw blurRad="38100" dist="38100" dir="2700000" algn="tl">
                    <a:srgbClr val="000000">
                      <a:alpha val="43137"/>
                    </a:srgbClr>
                  </a:outerShdw>
                </a:effectLst>
              </a:rPr>
              <a:t>Initiative</a:t>
            </a:r>
          </a:p>
          <a:p>
            <a:pPr marL="914400" lvl="1" indent="-457200">
              <a:buFont typeface="+mj-lt"/>
              <a:buAutoNum type="alphaLcParenR"/>
            </a:pPr>
            <a:r>
              <a:rPr lang="en-US" sz="3000" b="1" dirty="0">
                <a:effectLst>
                  <a:outerShdw blurRad="38100" dist="38100" dir="2700000" algn="tl">
                    <a:srgbClr val="000000">
                      <a:alpha val="43137"/>
                    </a:srgbClr>
                  </a:outerShdw>
                </a:effectLst>
              </a:rPr>
              <a:t>Aggressive</a:t>
            </a:r>
          </a:p>
          <a:p>
            <a:pPr marL="914400" lvl="1" indent="-457200">
              <a:buFont typeface="+mj-lt"/>
              <a:buAutoNum type="alphaLcParenR"/>
            </a:pPr>
            <a:r>
              <a:rPr lang="en-US" sz="3000" b="1" dirty="0">
                <a:effectLst>
                  <a:outerShdw blurRad="38100" dist="38100" dir="2700000" algn="tl">
                    <a:srgbClr val="000000">
                      <a:alpha val="43137"/>
                    </a:srgbClr>
                  </a:outerShdw>
                </a:effectLst>
              </a:rPr>
              <a:t>Self-confident</a:t>
            </a:r>
          </a:p>
          <a:p>
            <a:pPr marL="914400" lvl="1" indent="-457200">
              <a:buFont typeface="+mj-lt"/>
              <a:buAutoNum type="alphaLcParenR"/>
            </a:pPr>
            <a:r>
              <a:rPr lang="en-US" sz="3000" b="1" dirty="0">
                <a:effectLst>
                  <a:outerShdw blurRad="38100" dist="38100" dir="2700000" algn="tl">
                    <a:srgbClr val="000000">
                      <a:alpha val="43137"/>
                    </a:srgbClr>
                  </a:outerShdw>
                </a:effectLst>
              </a:rPr>
              <a:t>Ambitious</a:t>
            </a:r>
          </a:p>
          <a:p>
            <a:pPr marL="914400" lvl="1" indent="-457200">
              <a:buFont typeface="+mj-lt"/>
              <a:buAutoNum type="alphaLcParenR"/>
            </a:pPr>
            <a:r>
              <a:rPr lang="en-US" sz="3000" b="1" dirty="0">
                <a:effectLst>
                  <a:outerShdw blurRad="38100" dist="38100" dir="2700000" algn="tl">
                    <a:srgbClr val="000000">
                      <a:alpha val="43137"/>
                    </a:srgbClr>
                  </a:outerShdw>
                </a:effectLst>
              </a:rPr>
              <a:t>Originality</a:t>
            </a:r>
          </a:p>
          <a:p>
            <a:pPr marL="914400" lvl="1" indent="-457200">
              <a:buFont typeface="+mj-lt"/>
              <a:buAutoNum type="alphaLcParenR"/>
            </a:pPr>
            <a:r>
              <a:rPr lang="en-US" sz="3000" b="1" dirty="0">
                <a:effectLst>
                  <a:outerShdw blurRad="38100" dist="38100" dir="2700000" algn="tl">
                    <a:srgbClr val="000000">
                      <a:alpha val="43137"/>
                    </a:srgbClr>
                  </a:outerShdw>
                </a:effectLst>
              </a:rPr>
              <a:t>Sociability</a:t>
            </a:r>
          </a:p>
          <a:p>
            <a:pPr marL="914400" lvl="1" indent="-457200">
              <a:buFont typeface="+mj-lt"/>
              <a:buAutoNum type="alphaLcParenR"/>
            </a:pPr>
            <a:r>
              <a:rPr lang="en-US" sz="3000" b="1" dirty="0">
                <a:effectLst>
                  <a:outerShdw blurRad="38100" dist="38100" dir="2700000" algn="tl">
                    <a:srgbClr val="000000">
                      <a:alpha val="43137"/>
                    </a:srgbClr>
                  </a:outerShdw>
                </a:effectLst>
              </a:rPr>
              <a:t>Adaptability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377" y="4789895"/>
            <a:ext cx="1753428" cy="175342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68198" y="4308744"/>
            <a:ext cx="1594709" cy="2098301"/>
          </a:xfrm>
          <a:prstGeom prst="rect">
            <a:avLst/>
          </a:prstGeom>
        </p:spPr>
      </p:pic>
    </p:spTree>
    <p:extLst>
      <p:ext uri="{BB962C8B-B14F-4D97-AF65-F5344CB8AC3E}">
        <p14:creationId xmlns:p14="http://schemas.microsoft.com/office/powerpoint/2010/main" val="36699913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r>
              <a:rPr lang="en-US" sz="4000" b="1" dirty="0">
                <a:effectLst>
                  <a:outerShdw blurRad="38100" dist="38100" dir="2700000" algn="tl">
                    <a:srgbClr val="000000">
                      <a:alpha val="43137"/>
                    </a:srgbClr>
                  </a:outerShdw>
                </a:effectLst>
              </a:rPr>
              <a:t>Managers vs. Leaders</a:t>
            </a:r>
          </a:p>
        </p:txBody>
      </p:sp>
      <p:sp>
        <p:nvSpPr>
          <p:cNvPr id="7171" name="Rectangle 3"/>
          <p:cNvSpPr>
            <a:spLocks noGrp="1" noChangeArrowheads="1"/>
          </p:cNvSpPr>
          <p:nvPr>
            <p:ph type="body" sz="half" idx="1"/>
          </p:nvPr>
        </p:nvSpPr>
        <p:spPr>
          <a:xfrm>
            <a:off x="1981200" y="1676400"/>
            <a:ext cx="4013200" cy="4724400"/>
          </a:xfrm>
        </p:spPr>
        <p:txBody>
          <a:bodyPr/>
          <a:lstStyle/>
          <a:p>
            <a:pPr>
              <a:buFont typeface="Monotype Sorts" pitchFamily="2" charset="2"/>
              <a:buNone/>
            </a:pPr>
            <a:r>
              <a:rPr lang="en-US" sz="3000" b="1" dirty="0">
                <a:effectLst>
                  <a:outerShdw blurRad="38100" dist="38100" dir="2700000" algn="tl">
                    <a:srgbClr val="000000">
                      <a:alpha val="43137"/>
                    </a:srgbClr>
                  </a:outerShdw>
                </a:effectLst>
              </a:rPr>
              <a:t>Managers</a:t>
            </a:r>
          </a:p>
          <a:p>
            <a:pPr marL="514350" indent="-514350">
              <a:buFont typeface="+mj-lt"/>
              <a:buAutoNum type="arabicPeriod"/>
            </a:pPr>
            <a:r>
              <a:rPr lang="en-US" sz="3000" b="1" dirty="0">
                <a:effectLst>
                  <a:outerShdw blurRad="38100" dist="38100" dir="2700000" algn="tl">
                    <a:srgbClr val="000000">
                      <a:alpha val="43137"/>
                    </a:srgbClr>
                  </a:outerShdw>
                </a:effectLst>
              </a:rPr>
              <a:t>Focus on things</a:t>
            </a:r>
          </a:p>
          <a:p>
            <a:pPr marL="514350" indent="-514350">
              <a:buFont typeface="+mj-lt"/>
              <a:buAutoNum type="arabicPeriod"/>
            </a:pPr>
            <a:r>
              <a:rPr lang="en-US" sz="3000" b="1" dirty="0">
                <a:effectLst>
                  <a:outerShdw blurRad="38100" dist="38100" dir="2700000" algn="tl">
                    <a:srgbClr val="000000">
                      <a:alpha val="43137"/>
                    </a:srgbClr>
                  </a:outerShdw>
                </a:effectLst>
              </a:rPr>
              <a:t>Do things right</a:t>
            </a:r>
          </a:p>
          <a:p>
            <a:pPr marL="514350" indent="-514350">
              <a:buFont typeface="+mj-lt"/>
              <a:buAutoNum type="arabicPeriod"/>
            </a:pPr>
            <a:r>
              <a:rPr lang="en-US" sz="3000" b="1" dirty="0">
                <a:effectLst>
                  <a:outerShdw blurRad="38100" dist="38100" dir="2700000" algn="tl">
                    <a:srgbClr val="000000">
                      <a:alpha val="43137"/>
                    </a:srgbClr>
                  </a:outerShdw>
                </a:effectLst>
              </a:rPr>
              <a:t>Plan</a:t>
            </a:r>
          </a:p>
          <a:p>
            <a:pPr marL="514350" indent="-514350">
              <a:buFont typeface="+mj-lt"/>
              <a:buAutoNum type="arabicPeriod"/>
            </a:pPr>
            <a:r>
              <a:rPr lang="en-US" sz="3000" b="1" dirty="0">
                <a:effectLst>
                  <a:outerShdw blurRad="38100" dist="38100" dir="2700000" algn="tl">
                    <a:srgbClr val="000000">
                      <a:alpha val="43137"/>
                    </a:srgbClr>
                  </a:outerShdw>
                </a:effectLst>
              </a:rPr>
              <a:t>Organize</a:t>
            </a:r>
          </a:p>
          <a:p>
            <a:pPr marL="514350" indent="-514350">
              <a:buFont typeface="+mj-lt"/>
              <a:buAutoNum type="arabicPeriod"/>
            </a:pPr>
            <a:r>
              <a:rPr lang="en-US" sz="3000" b="1" dirty="0">
                <a:effectLst>
                  <a:outerShdw blurRad="38100" dist="38100" dir="2700000" algn="tl">
                    <a:srgbClr val="000000">
                      <a:alpha val="43137"/>
                    </a:srgbClr>
                  </a:outerShdw>
                </a:effectLst>
              </a:rPr>
              <a:t>Direct</a:t>
            </a:r>
          </a:p>
          <a:p>
            <a:pPr marL="514350" indent="-514350">
              <a:buFont typeface="+mj-lt"/>
              <a:buAutoNum type="arabicPeriod"/>
            </a:pPr>
            <a:r>
              <a:rPr lang="en-US" sz="3000" b="1" dirty="0">
                <a:effectLst>
                  <a:outerShdw blurRad="38100" dist="38100" dir="2700000" algn="tl">
                    <a:srgbClr val="000000">
                      <a:alpha val="43137"/>
                    </a:srgbClr>
                  </a:outerShdw>
                </a:effectLst>
              </a:rPr>
              <a:t>Control</a:t>
            </a:r>
          </a:p>
          <a:p>
            <a:pPr marL="514350" indent="-514350">
              <a:buFont typeface="+mj-lt"/>
              <a:buAutoNum type="arabicPeriod"/>
            </a:pPr>
            <a:r>
              <a:rPr lang="en-US" sz="3000" b="1" dirty="0">
                <a:effectLst>
                  <a:outerShdw blurRad="38100" dist="38100" dir="2700000" algn="tl">
                    <a:srgbClr val="000000">
                      <a:alpha val="43137"/>
                    </a:srgbClr>
                  </a:outerShdw>
                </a:effectLst>
              </a:rPr>
              <a:t>Follows the rules</a:t>
            </a:r>
          </a:p>
          <a:p>
            <a:endParaRPr lang="en-US" b="1" dirty="0">
              <a:effectLst>
                <a:outerShdw blurRad="38100" dist="38100" dir="2700000" algn="tl">
                  <a:srgbClr val="000000">
                    <a:alpha val="43137"/>
                  </a:srgbClr>
                </a:outerShdw>
              </a:effectLst>
            </a:endParaRPr>
          </a:p>
        </p:txBody>
      </p:sp>
      <p:sp>
        <p:nvSpPr>
          <p:cNvPr id="7172" name="Rectangle 4"/>
          <p:cNvSpPr>
            <a:spLocks noGrp="1" noChangeArrowheads="1"/>
          </p:cNvSpPr>
          <p:nvPr>
            <p:ph type="body" sz="half" idx="2"/>
          </p:nvPr>
        </p:nvSpPr>
        <p:spPr>
          <a:xfrm>
            <a:off x="6146800" y="1676400"/>
            <a:ext cx="4521200" cy="4724400"/>
          </a:xfrm>
        </p:spPr>
        <p:txBody>
          <a:bodyPr>
            <a:normAutofit/>
          </a:bodyPr>
          <a:lstStyle/>
          <a:p>
            <a:pPr>
              <a:buFont typeface="Monotype Sorts" pitchFamily="2" charset="2"/>
              <a:buNone/>
            </a:pPr>
            <a:r>
              <a:rPr lang="en-US" sz="3000" b="1" dirty="0">
                <a:effectLst>
                  <a:outerShdw blurRad="38100" dist="38100" dir="2700000" algn="tl">
                    <a:srgbClr val="000000">
                      <a:alpha val="43137"/>
                    </a:srgbClr>
                  </a:outerShdw>
                </a:effectLst>
              </a:rPr>
              <a:t>Leaders</a:t>
            </a:r>
          </a:p>
          <a:p>
            <a:pPr marL="514350" indent="-514350">
              <a:buFont typeface="+mj-lt"/>
              <a:buAutoNum type="arabicPeriod"/>
            </a:pPr>
            <a:r>
              <a:rPr lang="en-US" sz="3000" b="1" dirty="0">
                <a:effectLst>
                  <a:outerShdw blurRad="38100" dist="38100" dir="2700000" algn="tl">
                    <a:srgbClr val="000000">
                      <a:alpha val="43137"/>
                    </a:srgbClr>
                  </a:outerShdw>
                </a:effectLst>
              </a:rPr>
              <a:t>Focus on people</a:t>
            </a:r>
          </a:p>
          <a:p>
            <a:pPr marL="514350" indent="-514350">
              <a:buFont typeface="+mj-lt"/>
              <a:buAutoNum type="arabicPeriod"/>
            </a:pPr>
            <a:r>
              <a:rPr lang="en-US" sz="3000" b="1" dirty="0">
                <a:effectLst>
                  <a:outerShdw blurRad="38100" dist="38100" dir="2700000" algn="tl">
                    <a:srgbClr val="000000">
                      <a:alpha val="43137"/>
                    </a:srgbClr>
                  </a:outerShdw>
                </a:effectLst>
              </a:rPr>
              <a:t>Do the right things</a:t>
            </a:r>
          </a:p>
          <a:p>
            <a:pPr marL="514350" indent="-514350">
              <a:buFont typeface="+mj-lt"/>
              <a:buAutoNum type="arabicPeriod"/>
            </a:pPr>
            <a:r>
              <a:rPr lang="en-US" sz="3000" b="1" dirty="0">
                <a:effectLst>
                  <a:outerShdw blurRad="38100" dist="38100" dir="2700000" algn="tl">
                    <a:srgbClr val="000000">
                      <a:alpha val="43137"/>
                    </a:srgbClr>
                  </a:outerShdw>
                </a:effectLst>
              </a:rPr>
              <a:t>Inspire</a:t>
            </a:r>
          </a:p>
          <a:p>
            <a:pPr marL="514350" indent="-514350">
              <a:buFont typeface="+mj-lt"/>
              <a:buAutoNum type="arabicPeriod"/>
            </a:pPr>
            <a:r>
              <a:rPr lang="en-US" sz="3000" b="1" dirty="0">
                <a:effectLst>
                  <a:outerShdw blurRad="38100" dist="38100" dir="2700000" algn="tl">
                    <a:srgbClr val="000000">
                      <a:alpha val="43137"/>
                    </a:srgbClr>
                  </a:outerShdw>
                </a:effectLst>
              </a:rPr>
              <a:t>Influence</a:t>
            </a:r>
          </a:p>
          <a:p>
            <a:pPr marL="514350" indent="-514350">
              <a:buFont typeface="+mj-lt"/>
              <a:buAutoNum type="arabicPeriod"/>
            </a:pPr>
            <a:r>
              <a:rPr lang="en-US" sz="3000" b="1" dirty="0">
                <a:effectLst>
                  <a:outerShdw blurRad="38100" dist="38100" dir="2700000" algn="tl">
                    <a:srgbClr val="000000">
                      <a:alpha val="43137"/>
                    </a:srgbClr>
                  </a:outerShdw>
                </a:effectLst>
              </a:rPr>
              <a:t>Motivate</a:t>
            </a:r>
          </a:p>
          <a:p>
            <a:pPr marL="514350" indent="-514350">
              <a:buFont typeface="+mj-lt"/>
              <a:buAutoNum type="arabicPeriod"/>
            </a:pPr>
            <a:r>
              <a:rPr lang="en-US" sz="3000" b="1" dirty="0">
                <a:effectLst>
                  <a:outerShdw blurRad="38100" dist="38100" dir="2700000" algn="tl">
                    <a:srgbClr val="000000">
                      <a:alpha val="43137"/>
                    </a:srgbClr>
                  </a:outerShdw>
                </a:effectLst>
              </a:rPr>
              <a:t>Build </a:t>
            </a:r>
          </a:p>
          <a:p>
            <a:pPr marL="514350" indent="-514350">
              <a:buFont typeface="+mj-lt"/>
              <a:buAutoNum type="arabicPeriod"/>
            </a:pPr>
            <a:r>
              <a:rPr lang="en-US" sz="3000" b="1" dirty="0">
                <a:effectLst>
                  <a:outerShdw blurRad="38100" dist="38100" dir="2700000" algn="tl">
                    <a:srgbClr val="000000">
                      <a:alpha val="43137"/>
                    </a:srgbClr>
                  </a:outerShdw>
                </a:effectLst>
              </a:rPr>
              <a:t>Shape entities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3392" y="127388"/>
            <a:ext cx="3297663" cy="1918028"/>
          </a:xfrm>
          <a:prstGeom prst="rect">
            <a:avLst/>
          </a:prstGeom>
        </p:spPr>
      </p:pic>
    </p:spTree>
    <p:extLst>
      <p:ext uri="{BB962C8B-B14F-4D97-AF65-F5344CB8AC3E}">
        <p14:creationId xmlns:p14="http://schemas.microsoft.com/office/powerpoint/2010/main" val="39633678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effectLst>
                  <a:outerShdw blurRad="38100" dist="38100" dir="2700000" algn="tl">
                    <a:srgbClr val="000000">
                      <a:alpha val="43137"/>
                    </a:srgbClr>
                  </a:outerShdw>
                </a:effectLst>
              </a:rPr>
              <a:t>Watch video on skills of a leader</a:t>
            </a:r>
            <a:endParaRPr lang="en-US" sz="4000" b="1" dirty="0">
              <a:effectLst>
                <a:outerShdw blurRad="38100" dist="38100" dir="2700000" algn="tl">
                  <a:srgbClr val="000000">
                    <a:alpha val="43137"/>
                  </a:srgbClr>
                </a:outerShdw>
              </a:effectLst>
            </a:endParaRPr>
          </a:p>
        </p:txBody>
      </p:sp>
      <p:pic>
        <p:nvPicPr>
          <p:cNvPr id="3" name="video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95470" y="1326523"/>
            <a:ext cx="6885905" cy="5164429"/>
          </a:xfrm>
          <a:prstGeom prst="rect">
            <a:avLst/>
          </a:prstGeom>
        </p:spPr>
      </p:pic>
      <p:sp>
        <p:nvSpPr>
          <p:cNvPr id="4" name="TextBox 3"/>
          <p:cNvSpPr txBox="1"/>
          <p:nvPr/>
        </p:nvSpPr>
        <p:spPr>
          <a:xfrm>
            <a:off x="9839459" y="6181859"/>
            <a:ext cx="1090363" cy="430887"/>
          </a:xfrm>
          <a:prstGeom prst="rect">
            <a:avLst/>
          </a:prstGeom>
          <a:noFill/>
        </p:spPr>
        <p:txBody>
          <a:bodyPr wrap="none" rtlCol="0">
            <a:spAutoFit/>
          </a:bodyPr>
          <a:lstStyle/>
          <a:p>
            <a:r>
              <a:rPr lang="en-US" sz="2200" b="1" dirty="0" smtClean="0">
                <a:effectLst>
                  <a:outerShdw blurRad="38100" dist="38100" dir="2700000" algn="tl">
                    <a:srgbClr val="000000">
                      <a:alpha val="43137"/>
                    </a:srgbClr>
                  </a:outerShdw>
                </a:effectLst>
              </a:rPr>
              <a:t>Video 2</a:t>
            </a:r>
            <a:endParaRPr lang="en-US" sz="2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980897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TC104033923[[fn=Depth]]</Template>
  <TotalTime>343</TotalTime>
  <Words>2816</Words>
  <Application>Microsoft Office PowerPoint</Application>
  <PresentationFormat>Widescreen</PresentationFormat>
  <Paragraphs>218</Paragraphs>
  <Slides>38</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Corbel</vt:lpstr>
      <vt:lpstr>Monotype Sorts</vt:lpstr>
      <vt:lpstr>Depth</vt:lpstr>
      <vt:lpstr>LEADERSHIP</vt:lpstr>
      <vt:lpstr>Social psychology</vt:lpstr>
      <vt:lpstr>Leadership?</vt:lpstr>
      <vt:lpstr>Leader</vt:lpstr>
      <vt:lpstr>Leader (continued…)</vt:lpstr>
      <vt:lpstr>Leadership begins with Self-knowledge</vt:lpstr>
      <vt:lpstr>Leadership is about:</vt:lpstr>
      <vt:lpstr>The Leadership Role</vt:lpstr>
      <vt:lpstr>The Leadership Role (continued…)</vt:lpstr>
      <vt:lpstr>What are the three primary tasks of a leader?</vt:lpstr>
      <vt:lpstr>Watch video on leadership</vt:lpstr>
      <vt:lpstr>How people become leaders (Bass' Theory of Leadership)</vt:lpstr>
      <vt:lpstr>Leadership styles</vt:lpstr>
      <vt:lpstr>1. Authoritarian (autocratic)</vt:lpstr>
      <vt:lpstr>2. Participative (democratic)</vt:lpstr>
      <vt:lpstr>3. Delegative (free reign)</vt:lpstr>
      <vt:lpstr>PowerPoint Presentation</vt:lpstr>
      <vt:lpstr>Emotion-laden process</vt:lpstr>
      <vt:lpstr>Emotion-laden process (continued…)</vt:lpstr>
      <vt:lpstr>Leadership theories</vt:lpstr>
      <vt:lpstr>1. Great Man Theory</vt:lpstr>
      <vt:lpstr>2. Trait Theory:</vt:lpstr>
      <vt:lpstr>3. Contingency Theory</vt:lpstr>
      <vt:lpstr>4. Situational Theory</vt:lpstr>
      <vt:lpstr>5. Behavioral Theory</vt:lpstr>
      <vt:lpstr>6. Participative Theory</vt:lpstr>
      <vt:lpstr>7. Management Theory</vt:lpstr>
      <vt:lpstr>8. Relationship Theory</vt:lpstr>
      <vt:lpstr>Leadership qualities </vt:lpstr>
      <vt:lpstr>Leadership qualities (continued…) </vt:lpstr>
      <vt:lpstr>Leadership qualities (continued…) </vt:lpstr>
      <vt:lpstr>Leadership qualities (continued…) </vt:lpstr>
      <vt:lpstr>Leadership qualities (continued…) </vt:lpstr>
      <vt:lpstr>Leadership qualities (continued…) </vt:lpstr>
      <vt:lpstr>Leadership qualities (continued…) </vt:lpstr>
      <vt:lpstr>Leadership Traits</vt:lpstr>
      <vt:lpstr>Managers vs. Leaders</vt:lpstr>
      <vt:lpstr>Watch video on skills of a leader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Animator</dc:creator>
  <cp:lastModifiedBy>Animator</cp:lastModifiedBy>
  <cp:revision>280</cp:revision>
  <dcterms:created xsi:type="dcterms:W3CDTF">2013-03-27T04:43:44Z</dcterms:created>
  <dcterms:modified xsi:type="dcterms:W3CDTF">2013-04-01T07:40:41Z</dcterms:modified>
</cp:coreProperties>
</file>