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72" r:id="rId2"/>
  </p:sldMasterIdLst>
  <p:notesMasterIdLst>
    <p:notesMasterId r:id="rId47"/>
  </p:notesMasterIdLst>
  <p:handoutMasterIdLst>
    <p:handoutMasterId r:id="rId48"/>
  </p:handoutMasterIdLst>
  <p:sldIdLst>
    <p:sldId id="259" r:id="rId3"/>
    <p:sldId id="261" r:id="rId4"/>
    <p:sldId id="262" r:id="rId5"/>
    <p:sldId id="263" r:id="rId6"/>
    <p:sldId id="267" r:id="rId7"/>
    <p:sldId id="264" r:id="rId8"/>
    <p:sldId id="301" r:id="rId9"/>
    <p:sldId id="266" r:id="rId10"/>
    <p:sldId id="265" r:id="rId11"/>
    <p:sldId id="268" r:id="rId12"/>
    <p:sldId id="269" r:id="rId13"/>
    <p:sldId id="272" r:id="rId14"/>
    <p:sldId id="273" r:id="rId15"/>
    <p:sldId id="275" r:id="rId16"/>
    <p:sldId id="300" r:id="rId17"/>
    <p:sldId id="276" r:id="rId18"/>
    <p:sldId id="271" r:id="rId19"/>
    <p:sldId id="277" r:id="rId20"/>
    <p:sldId id="270" r:id="rId21"/>
    <p:sldId id="278" r:id="rId22"/>
    <p:sldId id="282" r:id="rId23"/>
    <p:sldId id="283" r:id="rId24"/>
    <p:sldId id="279" r:id="rId25"/>
    <p:sldId id="280" r:id="rId26"/>
    <p:sldId id="284" r:id="rId27"/>
    <p:sldId id="285" r:id="rId28"/>
    <p:sldId id="286" r:id="rId29"/>
    <p:sldId id="302" r:id="rId30"/>
    <p:sldId id="287" r:id="rId31"/>
    <p:sldId id="288" r:id="rId32"/>
    <p:sldId id="289" r:id="rId33"/>
    <p:sldId id="290" r:id="rId34"/>
    <p:sldId id="291" r:id="rId35"/>
    <p:sldId id="292" r:id="rId36"/>
    <p:sldId id="293" r:id="rId37"/>
    <p:sldId id="294" r:id="rId38"/>
    <p:sldId id="295" r:id="rId39"/>
    <p:sldId id="296" r:id="rId40"/>
    <p:sldId id="299" r:id="rId41"/>
    <p:sldId id="297" r:id="rId42"/>
    <p:sldId id="298" r:id="rId43"/>
    <p:sldId id="303" r:id="rId44"/>
    <p:sldId id="305" r:id="rId45"/>
    <p:sldId id="304" r:id="rId46"/>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orient="horz" pos="304" userDrawn="1">
          <p15:clr>
            <a:srgbClr val="A4A3A4"/>
          </p15:clr>
        </p15:guide>
        <p15:guide id="3" orient="horz" pos="4144" userDrawn="1">
          <p15:clr>
            <a:srgbClr val="A4A3A4"/>
          </p15:clr>
        </p15:guide>
        <p15:guide id="4" orient="horz" pos="3952" userDrawn="1">
          <p15:clr>
            <a:srgbClr val="A4A3A4"/>
          </p15:clr>
        </p15:guide>
        <p15:guide id="5" orient="horz" pos="1136" userDrawn="1">
          <p15:clr>
            <a:srgbClr val="A4A3A4"/>
          </p15:clr>
        </p15:guide>
        <p15:guide id="6" pos="3839" userDrawn="1">
          <p15:clr>
            <a:srgbClr val="A4A3A4"/>
          </p15:clr>
        </p15:guide>
        <p15:guide id="7" pos="191" userDrawn="1">
          <p15:clr>
            <a:srgbClr val="A4A3A4"/>
          </p15:clr>
        </p15:guide>
        <p15:guide id="8" pos="7486" userDrawn="1">
          <p15:clr>
            <a:srgbClr val="A4A3A4"/>
          </p15:clr>
        </p15:guide>
        <p15:guide id="9" pos="576" userDrawn="1">
          <p15:clr>
            <a:srgbClr val="A4A3A4"/>
          </p15:clr>
        </p15:guide>
        <p15:guide id="10" pos="7102"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3" d="100"/>
          <a:sy n="63" d="100"/>
        </p:scale>
        <p:origin x="-126" y="-210"/>
      </p:cViewPr>
      <p:guideLst>
        <p:guide orient="horz" pos="2160"/>
        <p:guide orient="horz" pos="304"/>
        <p:guide orient="horz" pos="4144"/>
        <p:guide orient="horz" pos="3952"/>
        <p:guide orient="horz" pos="1136"/>
        <p:guide pos="3839"/>
        <p:guide pos="191"/>
        <p:guide pos="7486"/>
        <p:guide pos="576"/>
        <p:guide pos="7102"/>
      </p:guideLst>
    </p:cSldViewPr>
  </p:slideViewPr>
  <p:notesTextViewPr>
    <p:cViewPr>
      <p:scale>
        <a:sx n="1" d="1"/>
        <a:sy n="1" d="1"/>
      </p:scale>
      <p:origin x="0" y="0"/>
    </p:cViewPr>
  </p:notesTextViewPr>
  <p:notesViewPr>
    <p:cSldViewPr showGuides="1">
      <p:cViewPr varScale="1">
        <p:scale>
          <a:sx n="76" d="100"/>
          <a:sy n="76" d="100"/>
        </p:scale>
        <p:origin x="1680"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4C6E1-AF92-4FB7-A013-0B520EBC30AE}" type="datetimeFigureOut">
              <a:rPr lang="en-US"/>
              <a:pPr/>
              <a:t>4/1/2013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A52D9BF-D574-4807-B36C-9E2A025BE826}" type="slidenum">
              <a:rPr/>
              <a:pPr/>
              <a:t>‹#›</a:t>
            </a:fld>
            <a:endParaRPr/>
          </a:p>
        </p:txBody>
      </p:sp>
    </p:spTree>
    <p:extLst>
      <p:ext uri="{BB962C8B-B14F-4D97-AF65-F5344CB8AC3E}">
        <p14:creationId xmlns:p14="http://schemas.microsoft.com/office/powerpoint/2010/main" xmlns=""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C10850-0874-4A61-99B4-D613C5E8D9EA}" type="datetimeFigureOut">
              <a:rPr lang="en-US"/>
              <a:pPr/>
              <a:t>4/1/2013</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1EC53-F507-411E-9ADC-FBCFECE09D3D}" type="slidenum">
              <a:rPr/>
              <a:pPr/>
              <a:t>‹#›</a:t>
            </a:fld>
            <a:endParaRPr/>
          </a:p>
        </p:txBody>
      </p:sp>
    </p:spTree>
    <p:extLst>
      <p:ext uri="{BB962C8B-B14F-4D97-AF65-F5344CB8AC3E}">
        <p14:creationId xmlns:p14="http://schemas.microsoft.com/office/powerpoint/2010/main" xmlns=""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11EC53-F507-411E-9ADC-FBCFECE09D3D}" type="slidenum">
              <a:rPr lang="en-US" smtClean="0"/>
              <a:pPr/>
              <a:t>1</a:t>
            </a:fld>
            <a:endParaRPr lang="en-US"/>
          </a:p>
        </p:txBody>
      </p:sp>
    </p:spTree>
    <p:extLst>
      <p:ext uri="{BB962C8B-B14F-4D97-AF65-F5344CB8AC3E}">
        <p14:creationId xmlns:p14="http://schemas.microsoft.com/office/powerpoint/2010/main" xmlns="" val="2908644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11EC53-F507-411E-9ADC-FBCFECE09D3D}"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11EC53-F507-411E-9ADC-FBCFECE09D3D}" type="slidenum">
              <a:rPr lang="en-US" smtClean="0"/>
              <a:pPr/>
              <a:t>44</a:t>
            </a:fld>
            <a:endParaRPr lang="en-US"/>
          </a:p>
        </p:txBody>
      </p:sp>
    </p:spTree>
    <p:extLst>
      <p:ext uri="{BB962C8B-B14F-4D97-AF65-F5344CB8AC3E}">
        <p14:creationId xmlns:p14="http://schemas.microsoft.com/office/powerpoint/2010/main" xmlns="" val="29086440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198275"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914162" y="1752602"/>
            <a:ext cx="10360501"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162" y="3611607"/>
            <a:ext cx="10360501"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8" y="4953000"/>
            <a:ext cx="12193844"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B9B9059-F1D6-41D0-95CF-D21CAA096B3A}" type="datetimeFigureOut">
              <a:rPr lang="en-US" smtClean="0"/>
              <a:pPr/>
              <a:t>4/1/2013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5FD5434-F838-4DD4-A17B-1CB1A1850DF4}"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B9B9059-F1D6-41D0-95CF-D21CAA096B3A}" type="datetimeFigureOut">
              <a:rPr lang="en-US" smtClean="0"/>
              <a:pPr/>
              <a:t>4/1/2013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5FD5434-F838-4DD4-A17B-1CB1A1850DF4}"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17" y="1059712"/>
            <a:ext cx="10360501"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28922" y="2931712"/>
            <a:ext cx="6094413"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B9B9059-F1D6-41D0-95CF-D21CAA096B3A}" type="datetimeFigureOut">
              <a:rPr lang="en-US" smtClean="0"/>
              <a:pPr/>
              <a:t>4/1/2013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5FD5434-F838-4DD4-A17B-1CB1A1850DF4}" type="slidenum">
              <a:rPr lang="en-US" smtClean="0"/>
              <a:pPr/>
              <a:t>‹#›</a:t>
            </a:fld>
            <a:endParaRPr lang="en-US"/>
          </a:p>
        </p:txBody>
      </p:sp>
      <p:sp>
        <p:nvSpPr>
          <p:cNvPr id="7" name="Chevron 6"/>
          <p:cNvSpPr/>
          <p:nvPr/>
        </p:nvSpPr>
        <p:spPr>
          <a:xfrm>
            <a:off x="4847644" y="3005472"/>
            <a:ext cx="24377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4599154" y="3005472"/>
            <a:ext cx="24377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441" y="1481329"/>
            <a:ext cx="5383398"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5986" y="1481329"/>
            <a:ext cx="5383398"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B9B9059-F1D6-41D0-95CF-D21CAA096B3A}" type="datetimeFigureOut">
              <a:rPr lang="en-US" smtClean="0"/>
              <a:pPr/>
              <a:t>4/1/2013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5FD5434-F838-4DD4-A17B-1CB1A1850DF4}"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3050"/>
            <a:ext cx="10969943"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441" y="5410200"/>
            <a:ext cx="5385514"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1756" y="5410200"/>
            <a:ext cx="5387630"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441" y="1444295"/>
            <a:ext cx="5385514"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1754" y="1444295"/>
            <a:ext cx="5387630"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B9B9059-F1D6-41D0-95CF-D21CAA096B3A}" type="datetimeFigureOut">
              <a:rPr lang="en-US" smtClean="0"/>
              <a:pPr/>
              <a:t>4/1/2013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5FD5434-F838-4DD4-A17B-1CB1A1850DF4}"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B9B9059-F1D6-41D0-95CF-D21CAA096B3A}" type="datetimeFigureOut">
              <a:rPr lang="en-US" smtClean="0"/>
              <a:pPr/>
              <a:t>4/1/2013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5FD5434-F838-4DD4-A17B-1CB1A1850DF4}"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B9B9059-F1D6-41D0-95CF-D21CAA096B3A}" type="datetimeFigureOut">
              <a:rPr lang="en-US" smtClean="0"/>
              <a:pPr/>
              <a:t>4/1/2013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5FD5434-F838-4DD4-A17B-1CB1A1850DF4}"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3" y="4876800"/>
            <a:ext cx="9973103"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1265" y="5355102"/>
            <a:ext cx="529807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8882" y="274320"/>
            <a:ext cx="9970459"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7040" y="6407944"/>
            <a:ext cx="2559653" cy="365760"/>
          </a:xfrm>
        </p:spPr>
        <p:txBody>
          <a:bodyPr/>
          <a:lstStyle>
            <a:extLst/>
          </a:lstStyle>
          <a:p>
            <a:fld id="{3B9B9059-F1D6-41D0-95CF-D21CAA096B3A}" type="datetimeFigureOut">
              <a:rPr lang="en-US" smtClean="0"/>
              <a:pPr/>
              <a:t>4/1/2013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5FD5434-F838-4DD4-A17B-1CB1A1850DF4}"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246" y="5443402"/>
            <a:ext cx="9547913"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721" y="189968"/>
            <a:ext cx="11579384"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B9B9059-F1D6-41D0-95CF-D21CAA096B3A}" type="datetimeFigureOut">
              <a:rPr lang="en-US" smtClean="0"/>
              <a:pPr/>
              <a:t>4/1/2013</a:t>
            </a:fld>
            <a:endParaRPr lang="en-US"/>
          </a:p>
        </p:txBody>
      </p:sp>
      <p:sp>
        <p:nvSpPr>
          <p:cNvPr id="6" name="Footer Placeholder 5"/>
          <p:cNvSpPr>
            <a:spLocks noGrp="1"/>
          </p:cNvSpPr>
          <p:nvPr>
            <p:ph type="ftr" sz="quarter" idx="11"/>
          </p:nvPr>
        </p:nvSpPr>
        <p:spPr>
          <a:xfrm>
            <a:off x="5838576" y="6407945"/>
            <a:ext cx="3133425"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5FD5434-F838-4DD4-A17B-1CB1A1850DF4}" type="slidenum">
              <a:rPr lang="en-US" smtClean="0"/>
              <a:pPr/>
              <a:t>‹#›</a:t>
            </a:fld>
            <a:endParaRPr lang="en-US"/>
          </a:p>
        </p:txBody>
      </p:sp>
      <p:sp>
        <p:nvSpPr>
          <p:cNvPr id="2" name="Title 1"/>
          <p:cNvSpPr>
            <a:spLocks noGrp="1"/>
          </p:cNvSpPr>
          <p:nvPr>
            <p:ph type="title"/>
          </p:nvPr>
        </p:nvSpPr>
        <p:spPr>
          <a:xfrm>
            <a:off x="304720" y="4865122"/>
            <a:ext cx="10764439"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524" y="5944936"/>
            <a:ext cx="6585783"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647455" y="5939011"/>
            <a:ext cx="4919320"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8054" y="5791253"/>
            <a:ext cx="4535237"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12312" y="5787739"/>
            <a:ext cx="4539496"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49141" y="4988440"/>
            <a:ext cx="24377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11300651" y="4988440"/>
            <a:ext cx="24377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441" y="1481330"/>
            <a:ext cx="10969943"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B9B9059-F1D6-41D0-95CF-D21CAA096B3A}" type="datetimeFigureOut">
              <a:rPr lang="en-US" smtClean="0"/>
              <a:pPr/>
              <a:t>4/1/2013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5FD5434-F838-4DD4-A17B-1CB1A1850DF4}"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2974" y="274641"/>
            <a:ext cx="2369343"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441" y="274641"/>
            <a:ext cx="8430604"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B9B9059-F1D6-41D0-95CF-D21CAA096B3A}" type="datetimeFigureOut">
              <a:rPr lang="en-US" smtClean="0"/>
              <a:pPr/>
              <a:t>4/1/2013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5FD5434-F838-4DD4-A17B-1CB1A1850DF4}"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3" name="Freeform 12"/>
          <p:cNvSpPr>
            <a:spLocks/>
          </p:cNvSpPr>
          <p:nvPr/>
        </p:nvSpPr>
        <p:spPr bwMode="auto">
          <a:xfrm>
            <a:off x="665524" y="5944936"/>
            <a:ext cx="6585783"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647455" y="5939011"/>
            <a:ext cx="4919320"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8054" y="5791253"/>
            <a:ext cx="4535237"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12312" y="5787739"/>
            <a:ext cx="4539496"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441" y="274638"/>
            <a:ext cx="10969943"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441" y="1481329"/>
            <a:ext cx="10969943"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7040" y="6407944"/>
            <a:ext cx="2559653" cy="365760"/>
          </a:xfrm>
          <a:prstGeom prst="rect">
            <a:avLst/>
          </a:prstGeom>
        </p:spPr>
        <p:txBody>
          <a:bodyPr vert="horz" anchor="b"/>
          <a:lstStyle>
            <a:lvl1pPr algn="l" eaLnBrk="1" latinLnBrk="0" hangingPunct="1">
              <a:defRPr kumimoji="0" sz="1000">
                <a:solidFill>
                  <a:schemeClr val="tx1"/>
                </a:solidFill>
              </a:defRPr>
            </a:lvl1pPr>
            <a:extLst/>
          </a:lstStyle>
          <a:p>
            <a:fld id="{3B9B9059-F1D6-41D0-95CF-D21CAA096B3A}" type="datetimeFigureOut">
              <a:rPr lang="en-US" smtClean="0"/>
              <a:pPr/>
              <a:t>4/1/2013</a:t>
            </a:fld>
            <a:endParaRPr lang="en-US"/>
          </a:p>
        </p:txBody>
      </p:sp>
      <p:sp>
        <p:nvSpPr>
          <p:cNvPr id="22" name="Footer Placeholder 21"/>
          <p:cNvSpPr>
            <a:spLocks noGrp="1"/>
          </p:cNvSpPr>
          <p:nvPr>
            <p:ph type="ftr" sz="quarter" idx="3"/>
          </p:nvPr>
        </p:nvSpPr>
        <p:spPr>
          <a:xfrm>
            <a:off x="5838576" y="6407945"/>
            <a:ext cx="3133425"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11526693" y="6407945"/>
            <a:ext cx="487553" cy="365125"/>
          </a:xfrm>
          <a:prstGeom prst="rect">
            <a:avLst/>
          </a:prstGeom>
        </p:spPr>
        <p:txBody>
          <a:bodyPr vert="horz" anchor="b"/>
          <a:lstStyle>
            <a:lvl1pPr algn="r" eaLnBrk="1" latinLnBrk="0" hangingPunct="1">
              <a:defRPr kumimoji="0" sz="1000" b="0">
                <a:solidFill>
                  <a:schemeClr val="tx1"/>
                </a:solidFill>
              </a:defRPr>
            </a:lvl1pPr>
            <a:extLst/>
          </a:lstStyle>
          <a:p>
            <a:fld id="{E5FD5434-F838-4DD4-A17B-1CB1A1850DF4}"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ransition spd="med">
    <p:fade/>
  </p:transition>
  <p:timing>
    <p:tnLst>
      <p:par>
        <p:cTn id="1" dur="indefinite" restart="never" nodeType="tmRoot"/>
      </p:par>
    </p:tnLst>
  </p:timing>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gif"/><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file:///D:\Intro%20to%20psychology\Lecture%2010\video\video%203.avi" TargetMode="Externa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video" Target="file:///D:\Intro%20to%20psychology\Lecture%2010\video\video%201.avi"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video" Target="file:///D:\Intro%20to%20psychology\Lecture%2010\video\video%202.avi"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bg1"/>
                </a:solidFill>
                <a:latin typeface="Arial" pitchFamily="34" charset="0"/>
                <a:cs typeface="Arial" pitchFamily="34" charset="0"/>
              </a:rPr>
              <a:t>Cognitive Processes</a:t>
            </a:r>
            <a:endParaRPr lang="en-US" dirty="0">
              <a:solidFill>
                <a:schemeClr val="bg1"/>
              </a:solidFill>
              <a:latin typeface="Arial" pitchFamily="34" charset="0"/>
              <a:cs typeface="Arial" pitchFamily="34" charset="0"/>
            </a:endParaRPr>
          </a:p>
        </p:txBody>
      </p:sp>
      <p:sp>
        <p:nvSpPr>
          <p:cNvPr id="3" name="Subtitle 2"/>
          <p:cNvSpPr>
            <a:spLocks noGrp="1"/>
          </p:cNvSpPr>
          <p:nvPr>
            <p:ph type="subTitle" idx="1"/>
          </p:nvPr>
        </p:nvSpPr>
        <p:spPr/>
        <p:txBody>
          <a:bodyPr/>
          <a:lstStyle/>
          <a:p>
            <a:r>
              <a:rPr lang="en-US" sz="2800" b="1" dirty="0" smtClean="0">
                <a:solidFill>
                  <a:schemeClr val="bg1"/>
                </a:solidFill>
                <a:latin typeface="Arial" pitchFamily="34" charset="0"/>
                <a:cs typeface="Arial" pitchFamily="34" charset="0"/>
              </a:rPr>
              <a:t>Presented By</a:t>
            </a:r>
          </a:p>
          <a:p>
            <a:r>
              <a:rPr lang="en-US" sz="2800" b="1" dirty="0" smtClean="0">
                <a:solidFill>
                  <a:schemeClr val="bg1"/>
                </a:solidFill>
                <a:latin typeface="Arial" pitchFamily="34" charset="0"/>
                <a:cs typeface="Arial" pitchFamily="34" charset="0"/>
              </a:rPr>
              <a:t>Clinical Psychologist </a:t>
            </a:r>
            <a:r>
              <a:rPr lang="en-US" sz="2800" b="1" dirty="0" err="1" smtClean="0">
                <a:solidFill>
                  <a:schemeClr val="bg1"/>
                </a:solidFill>
                <a:latin typeface="Arial" pitchFamily="34" charset="0"/>
                <a:cs typeface="Arial" pitchFamily="34" charset="0"/>
              </a:rPr>
              <a:t>Sadaf</a:t>
            </a:r>
            <a:r>
              <a:rPr lang="en-US" sz="2800" b="1" dirty="0" smtClean="0">
                <a:solidFill>
                  <a:schemeClr val="bg1"/>
                </a:solidFill>
                <a:latin typeface="Arial" pitchFamily="34" charset="0"/>
                <a:cs typeface="Arial" pitchFamily="34" charset="0"/>
              </a:rPr>
              <a:t> </a:t>
            </a:r>
            <a:r>
              <a:rPr lang="en-US" sz="2800" b="1" dirty="0" err="1" smtClean="0">
                <a:solidFill>
                  <a:schemeClr val="bg1"/>
                </a:solidFill>
                <a:latin typeface="Arial" pitchFamily="34" charset="0"/>
                <a:cs typeface="Arial" pitchFamily="34" charset="0"/>
              </a:rPr>
              <a:t>Sajjad</a:t>
            </a:r>
            <a:endParaRPr lang="en-US" sz="2800" b="1" dirty="0" smtClean="0">
              <a:solidFill>
                <a:schemeClr val="bg1"/>
              </a:solidFill>
              <a:latin typeface="Arial" pitchFamily="34" charset="0"/>
              <a:cs typeface="Arial" pitchFamily="34" charset="0"/>
            </a:endParaRPr>
          </a:p>
          <a:p>
            <a:endParaRPr lang="en-US" dirty="0" smtClean="0"/>
          </a:p>
          <a:p>
            <a:endParaRPr lang="en-US" dirty="0" smtClean="0"/>
          </a:p>
        </p:txBody>
      </p:sp>
      <p:pic>
        <p:nvPicPr>
          <p:cNvPr id="4" name="Picture 2" descr="http://ccrg.cs.memphis.edu/tutorial/images/wrcmlogo.gif"/>
          <p:cNvPicPr>
            <a:picLocks noChangeAspect="1" noChangeArrowheads="1"/>
          </p:cNvPicPr>
          <p:nvPr/>
        </p:nvPicPr>
        <p:blipFill>
          <a:blip r:embed="rId3" cstate="print"/>
          <a:srcRect/>
          <a:stretch>
            <a:fillRect/>
          </a:stretch>
        </p:blipFill>
        <p:spPr bwMode="auto">
          <a:xfrm>
            <a:off x="1370012" y="3429000"/>
            <a:ext cx="2679065" cy="2853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101702950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chemeClr val="bg1"/>
                </a:solidFill>
                <a:latin typeface="Arial" pitchFamily="34" charset="0"/>
                <a:cs typeface="Arial" pitchFamily="34" charset="0"/>
              </a:rPr>
              <a:t> </a:t>
            </a:r>
            <a:r>
              <a:rPr lang="en-US" b="1" dirty="0" smtClean="0">
                <a:solidFill>
                  <a:schemeClr val="bg1"/>
                </a:solidFill>
                <a:latin typeface="Arial" pitchFamily="34" charset="0"/>
                <a:cs typeface="Arial" pitchFamily="34" charset="0"/>
              </a:rPr>
              <a:t>Cognition </a:t>
            </a:r>
            <a:endParaRPr lang="en-US" b="1" dirty="0">
              <a:solidFill>
                <a:schemeClr val="bg1"/>
              </a:solidFill>
              <a:latin typeface="Arial" pitchFamily="34" charset="0"/>
              <a:cs typeface="Arial" pitchFamily="34" charset="0"/>
            </a:endParaRPr>
          </a:p>
        </p:txBody>
      </p:sp>
      <p:sp>
        <p:nvSpPr>
          <p:cNvPr id="3" name="Content Placeholder 2"/>
          <p:cNvSpPr>
            <a:spLocks noGrp="1"/>
          </p:cNvSpPr>
          <p:nvPr>
            <p:ph idx="1"/>
          </p:nvPr>
        </p:nvSpPr>
        <p:spPr>
          <a:xfrm>
            <a:off x="379412" y="1507448"/>
            <a:ext cx="10668470" cy="3880773"/>
          </a:xfrm>
        </p:spPr>
        <p:txBody>
          <a:bodyPr/>
          <a:lstStyle/>
          <a:p>
            <a:pPr>
              <a:buNone/>
            </a:pPr>
            <a:r>
              <a:rPr lang="en-US" b="1" dirty="0" smtClean="0">
                <a:solidFill>
                  <a:schemeClr val="bg1"/>
                </a:solidFill>
                <a:latin typeface="Arial" pitchFamily="34" charset="0"/>
                <a:cs typeface="Arial" pitchFamily="34" charset="0"/>
              </a:rPr>
              <a:t>	Perception, thinking, problem solving, memory, language and attention</a:t>
            </a:r>
          </a:p>
          <a:p>
            <a:endParaRPr lang="en-US" dirty="0">
              <a:solidFill>
                <a:schemeClr val="bg1"/>
              </a:solidFill>
            </a:endParaRPr>
          </a:p>
        </p:txBody>
      </p:sp>
      <p:sp>
        <p:nvSpPr>
          <p:cNvPr id="4" name="Content Placeholder 2"/>
          <p:cNvSpPr txBox="1">
            <a:spLocks/>
          </p:cNvSpPr>
          <p:nvPr/>
        </p:nvSpPr>
        <p:spPr>
          <a:xfrm>
            <a:off x="437735" y="2580778"/>
            <a:ext cx="10381077" cy="1762622"/>
          </a:xfrm>
          <a:prstGeom prst="rect">
            <a:avLst/>
          </a:prstGeom>
        </p:spPr>
        <p:txBody>
          <a:bodyPr vert="horz" lIns="91440" tIns="45720" rIns="91440" bIns="45720" rtlCol="0">
            <a:normAutofit/>
          </a:bodyPr>
          <a:lstStyle/>
          <a:p>
            <a:pPr marL="342900" marR="0" lvl="0" indent="-342900" algn="just" defTabSz="457200" rtl="0" eaLnBrk="1" fontAlgn="auto" latinLnBrk="0" hangingPunct="1">
              <a:lnSpc>
                <a:spcPct val="100000"/>
              </a:lnSpc>
              <a:spcBef>
                <a:spcPts val="1000"/>
              </a:spcBef>
              <a:spcAft>
                <a:spcPts val="0"/>
              </a:spcAft>
              <a:buClr>
                <a:schemeClr val="accent1"/>
              </a:buClr>
              <a:buSzPct val="80000"/>
              <a:tabLst/>
              <a:defRPr/>
            </a:pPr>
            <a:r>
              <a:rPr kumimoji="0" lang="en-US" sz="1800" b="1"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rPr>
              <a:t>	</a:t>
            </a:r>
            <a:r>
              <a:rPr kumimoji="0" lang="en-US" sz="2000" b="1"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rPr>
              <a:t>The collection of mental processes and activities used in perceiving,  thinking and understanding, as well as the act of using these processes. </a:t>
            </a:r>
            <a:endParaRPr kumimoji="0" lang="en-US" sz="2000" b="0" i="0" u="none" strike="noStrike" kern="1200" cap="none" spc="0" normalizeH="0" baseline="0" noProof="0" dirty="0">
              <a:ln>
                <a:noFill/>
              </a:ln>
              <a:solidFill>
                <a:schemeClr val="bg1"/>
              </a:solidFill>
              <a:effectLst/>
              <a:uLnTx/>
              <a:uFillTx/>
              <a:latin typeface="+mn-lt"/>
              <a:ea typeface="+mn-ea"/>
              <a:cs typeface="+mn-cs"/>
            </a:endParaRPr>
          </a:p>
        </p:txBody>
      </p:sp>
      <p:pic>
        <p:nvPicPr>
          <p:cNvPr id="5" name="Picture 2" descr="https://encrypted-tbn1.gstatic.com/images?q=tbn:ANd9GcRKQ-fXcyqaLXyN0wZGsSz2AlszAcsT51d-dMPlf-r-F2zFwe2mPQ"/>
          <p:cNvPicPr>
            <a:picLocks noChangeAspect="1" noChangeArrowheads="1"/>
          </p:cNvPicPr>
          <p:nvPr/>
        </p:nvPicPr>
        <p:blipFill>
          <a:blip r:embed="rId2" cstate="print"/>
          <a:srcRect/>
          <a:stretch>
            <a:fillRect/>
          </a:stretch>
        </p:blipFill>
        <p:spPr bwMode="auto">
          <a:xfrm>
            <a:off x="6627812" y="3505200"/>
            <a:ext cx="3387018" cy="293805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chemeClr val="bg1"/>
                </a:solidFill>
                <a:latin typeface="Arial" pitchFamily="34" charset="0"/>
                <a:cs typeface="Arial" pitchFamily="34" charset="0"/>
              </a:rPr>
              <a:t> </a:t>
            </a:r>
            <a:r>
              <a:rPr lang="en-US" b="1" dirty="0" smtClean="0">
                <a:solidFill>
                  <a:schemeClr val="bg1"/>
                </a:solidFill>
                <a:latin typeface="Arial" pitchFamily="34" charset="0"/>
                <a:cs typeface="Arial" pitchFamily="34" charset="0"/>
              </a:rPr>
              <a:t>Cognition </a:t>
            </a:r>
            <a:endParaRPr lang="en-US" dirty="0">
              <a:solidFill>
                <a:schemeClr val="bg1"/>
              </a:solidFill>
            </a:endParaRPr>
          </a:p>
        </p:txBody>
      </p:sp>
      <p:sp>
        <p:nvSpPr>
          <p:cNvPr id="3" name="Content Placeholder 2"/>
          <p:cNvSpPr>
            <a:spLocks noGrp="1"/>
          </p:cNvSpPr>
          <p:nvPr>
            <p:ph idx="1"/>
          </p:nvPr>
        </p:nvSpPr>
        <p:spPr>
          <a:xfrm>
            <a:off x="781634" y="1474789"/>
            <a:ext cx="8594429" cy="4697411"/>
          </a:xfrm>
        </p:spPr>
        <p:txBody>
          <a:bodyPr>
            <a:normAutofit/>
          </a:bodyPr>
          <a:lstStyle/>
          <a:p>
            <a:r>
              <a:rPr lang="en-US" b="1" dirty="0" smtClean="0">
                <a:solidFill>
                  <a:schemeClr val="bg1"/>
                </a:solidFill>
                <a:latin typeface="Arial" pitchFamily="34" charset="0"/>
                <a:cs typeface="Arial" pitchFamily="34" charset="0"/>
              </a:rPr>
              <a:t>Thinking</a:t>
            </a:r>
          </a:p>
          <a:p>
            <a:pPr>
              <a:buNone/>
            </a:pPr>
            <a:endParaRPr lang="en-US" b="1" dirty="0" smtClean="0">
              <a:solidFill>
                <a:schemeClr val="bg1"/>
              </a:solidFill>
              <a:latin typeface="Arial" pitchFamily="34" charset="0"/>
              <a:cs typeface="Arial" pitchFamily="34" charset="0"/>
            </a:endParaRPr>
          </a:p>
          <a:p>
            <a:pPr>
              <a:buNone/>
            </a:pPr>
            <a:endParaRPr lang="en-US" b="1" dirty="0" smtClean="0">
              <a:solidFill>
                <a:schemeClr val="bg1"/>
              </a:solidFill>
              <a:latin typeface="Arial" pitchFamily="34" charset="0"/>
              <a:cs typeface="Arial" pitchFamily="34" charset="0"/>
            </a:endParaRPr>
          </a:p>
          <a:p>
            <a:r>
              <a:rPr lang="en-US" b="1" dirty="0" smtClean="0">
                <a:solidFill>
                  <a:schemeClr val="bg1"/>
                </a:solidFill>
                <a:latin typeface="Arial" pitchFamily="34" charset="0"/>
                <a:cs typeface="Arial" pitchFamily="34" charset="0"/>
              </a:rPr>
              <a:t>Knowing </a:t>
            </a:r>
          </a:p>
          <a:p>
            <a:pPr>
              <a:buNone/>
            </a:pPr>
            <a:endParaRPr lang="en-US" b="1" dirty="0" smtClean="0">
              <a:solidFill>
                <a:schemeClr val="bg1"/>
              </a:solidFill>
              <a:latin typeface="Arial" pitchFamily="34" charset="0"/>
              <a:cs typeface="Arial" pitchFamily="34" charset="0"/>
            </a:endParaRPr>
          </a:p>
          <a:p>
            <a:pPr>
              <a:buNone/>
            </a:pPr>
            <a:endParaRPr lang="en-US" b="1" dirty="0" smtClean="0">
              <a:solidFill>
                <a:schemeClr val="bg1"/>
              </a:solidFill>
              <a:latin typeface="Arial" pitchFamily="34" charset="0"/>
              <a:cs typeface="Arial" pitchFamily="34" charset="0"/>
            </a:endParaRPr>
          </a:p>
          <a:p>
            <a:r>
              <a:rPr lang="en-US" b="1" dirty="0" smtClean="0">
                <a:solidFill>
                  <a:schemeClr val="bg1"/>
                </a:solidFill>
                <a:latin typeface="Arial" pitchFamily="34" charset="0"/>
                <a:cs typeface="Arial" pitchFamily="34" charset="0"/>
              </a:rPr>
              <a:t>Remembering </a:t>
            </a:r>
          </a:p>
          <a:p>
            <a:pPr>
              <a:buNone/>
            </a:pPr>
            <a:endParaRPr lang="en-US" b="1" dirty="0" smtClean="0">
              <a:solidFill>
                <a:schemeClr val="bg1"/>
              </a:solidFill>
              <a:latin typeface="Arial" pitchFamily="34" charset="0"/>
              <a:cs typeface="Arial" pitchFamily="34" charset="0"/>
            </a:endParaRPr>
          </a:p>
          <a:p>
            <a:pPr>
              <a:buNone/>
            </a:pPr>
            <a:endParaRPr lang="en-US" b="1" dirty="0" smtClean="0">
              <a:solidFill>
                <a:schemeClr val="bg1"/>
              </a:solidFill>
              <a:latin typeface="Arial" pitchFamily="34" charset="0"/>
              <a:cs typeface="Arial" pitchFamily="34" charset="0"/>
            </a:endParaRPr>
          </a:p>
          <a:p>
            <a:r>
              <a:rPr lang="en-US" b="1" dirty="0" smtClean="0">
                <a:solidFill>
                  <a:schemeClr val="bg1"/>
                </a:solidFill>
                <a:latin typeface="Arial" pitchFamily="34" charset="0"/>
                <a:cs typeface="Arial" pitchFamily="34" charset="0"/>
              </a:rPr>
              <a:t>Communicating </a:t>
            </a:r>
            <a:endParaRPr lang="en-US" b="1" dirty="0">
              <a:solidFill>
                <a:schemeClr val="bg1"/>
              </a:solidFill>
              <a:latin typeface="Arial" pitchFamily="34" charset="0"/>
              <a:cs typeface="Arial" pitchFamily="34" charset="0"/>
            </a:endParaRPr>
          </a:p>
        </p:txBody>
      </p:sp>
      <p:pic>
        <p:nvPicPr>
          <p:cNvPr id="23554" name="Picture 2" descr="http://catcatsee.files.wordpress.com/2008/03/thinking.jpg"/>
          <p:cNvPicPr>
            <a:picLocks noChangeAspect="1" noChangeArrowheads="1"/>
          </p:cNvPicPr>
          <p:nvPr/>
        </p:nvPicPr>
        <p:blipFill>
          <a:blip r:embed="rId2" cstate="print"/>
          <a:srcRect/>
          <a:stretch>
            <a:fillRect/>
          </a:stretch>
        </p:blipFill>
        <p:spPr bwMode="auto">
          <a:xfrm>
            <a:off x="7466012" y="457200"/>
            <a:ext cx="1489957" cy="1447764"/>
          </a:xfrm>
          <a:prstGeom prst="rect">
            <a:avLst/>
          </a:prstGeom>
          <a:ln>
            <a:noFill/>
          </a:ln>
          <a:effectLst>
            <a:outerShdw blurRad="292100" dist="139700" dir="2700000" algn="tl" rotWithShape="0">
              <a:srgbClr val="333333">
                <a:alpha val="65000"/>
              </a:srgbClr>
            </a:outerShdw>
          </a:effectLst>
        </p:spPr>
      </p:pic>
      <p:pic>
        <p:nvPicPr>
          <p:cNvPr id="23556" name="Picture 4" descr="http://www.clker.com/cliparts/4/1/4/b/1194986510209566846blueman_301_01.svg.hi.png"/>
          <p:cNvPicPr>
            <a:picLocks noChangeAspect="1" noChangeArrowheads="1"/>
          </p:cNvPicPr>
          <p:nvPr/>
        </p:nvPicPr>
        <p:blipFill>
          <a:blip r:embed="rId3" cstate="print"/>
          <a:srcRect/>
          <a:stretch>
            <a:fillRect/>
          </a:stretch>
        </p:blipFill>
        <p:spPr bwMode="auto">
          <a:xfrm>
            <a:off x="6018212" y="1981200"/>
            <a:ext cx="1153802" cy="18614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3558" name="Picture 6" descr="https://encrypted-tbn3.gstatic.com/images?q=tbn:ANd9GcRHY7LwYUuncUQvywItzLihfqjBBQpAlJocI-pvmG8kjnAa16Cp"/>
          <p:cNvPicPr>
            <a:picLocks noChangeAspect="1" noChangeArrowheads="1"/>
          </p:cNvPicPr>
          <p:nvPr/>
        </p:nvPicPr>
        <p:blipFill>
          <a:blip r:embed="rId4" cstate="print"/>
          <a:srcRect/>
          <a:stretch>
            <a:fillRect/>
          </a:stretch>
        </p:blipFill>
        <p:spPr bwMode="auto">
          <a:xfrm>
            <a:off x="8685212" y="2895600"/>
            <a:ext cx="1072055" cy="1748636"/>
          </a:xfrm>
          <a:prstGeom prst="rect">
            <a:avLst/>
          </a:prstGeom>
          <a:ln>
            <a:noFill/>
          </a:ln>
          <a:effectLst>
            <a:outerShdw blurRad="292100" dist="139700" dir="2700000" algn="tl" rotWithShape="0">
              <a:srgbClr val="333333">
                <a:alpha val="65000"/>
              </a:srgbClr>
            </a:outerShdw>
          </a:effectLst>
        </p:spPr>
      </p:pic>
      <p:pic>
        <p:nvPicPr>
          <p:cNvPr id="23560" name="Picture 8" descr="http://1.bp.blogspot.com/-EOmWgykm-Tk/TZUrYXOLB9I/AAAAAAAAAaE/uB_9Gh0ZXi0/s320/clipart.gif"/>
          <p:cNvPicPr>
            <a:picLocks noChangeAspect="1" noChangeArrowheads="1"/>
          </p:cNvPicPr>
          <p:nvPr/>
        </p:nvPicPr>
        <p:blipFill>
          <a:blip r:embed="rId5" cstate="print"/>
          <a:srcRect/>
          <a:stretch>
            <a:fillRect/>
          </a:stretch>
        </p:blipFill>
        <p:spPr bwMode="auto">
          <a:xfrm>
            <a:off x="6018212" y="4800600"/>
            <a:ext cx="1829501" cy="177178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b="1" dirty="0" smtClean="0">
                <a:solidFill>
                  <a:schemeClr val="bg1"/>
                </a:solidFill>
                <a:latin typeface="Arial" pitchFamily="34" charset="0"/>
                <a:cs typeface="Arial" pitchFamily="34" charset="0"/>
              </a:rPr>
              <a:t>Psychology and Cognition</a:t>
            </a:r>
            <a:endParaRPr lang="en-US" b="1" dirty="0">
              <a:solidFill>
                <a:schemeClr val="bg1"/>
              </a:solidFill>
              <a:latin typeface="Arial" pitchFamily="34" charset="0"/>
              <a:cs typeface="Arial" pitchFamily="34" charset="0"/>
            </a:endParaRPr>
          </a:p>
        </p:txBody>
      </p:sp>
      <p:sp>
        <p:nvSpPr>
          <p:cNvPr id="3" name="Content Placeholder 2"/>
          <p:cNvSpPr>
            <a:spLocks noGrp="1"/>
          </p:cNvSpPr>
          <p:nvPr>
            <p:ph idx="1"/>
          </p:nvPr>
        </p:nvSpPr>
        <p:spPr>
          <a:xfrm>
            <a:off x="520444" y="1618478"/>
            <a:ext cx="10298368" cy="2724922"/>
          </a:xfrm>
        </p:spPr>
        <p:txBody>
          <a:bodyPr>
            <a:normAutofit/>
          </a:bodyPr>
          <a:lstStyle/>
          <a:p>
            <a:r>
              <a:rPr lang="en-US" sz="1800" b="1" dirty="0" smtClean="0">
                <a:solidFill>
                  <a:schemeClr val="bg1"/>
                </a:solidFill>
                <a:latin typeface="Arial" pitchFamily="34" charset="0"/>
                <a:cs typeface="Arial" pitchFamily="34" charset="0"/>
              </a:rPr>
              <a:t>There is a relationship between how people think about themselves and how they behave.   (Carol </a:t>
            </a:r>
            <a:r>
              <a:rPr lang="en-US" sz="1800" b="1" dirty="0" err="1" smtClean="0">
                <a:solidFill>
                  <a:schemeClr val="bg1"/>
                </a:solidFill>
                <a:latin typeface="Arial" pitchFamily="34" charset="0"/>
                <a:cs typeface="Arial" pitchFamily="34" charset="0"/>
              </a:rPr>
              <a:t>Dweck’s</a:t>
            </a:r>
            <a:r>
              <a:rPr lang="en-US" sz="1800" b="1" dirty="0" smtClean="0">
                <a:solidFill>
                  <a:schemeClr val="bg1"/>
                </a:solidFill>
                <a:latin typeface="Arial" pitchFamily="34" charset="0"/>
                <a:cs typeface="Arial" pitchFamily="34" charset="0"/>
              </a:rPr>
              <a:t> Mindset)</a:t>
            </a:r>
          </a:p>
          <a:p>
            <a:r>
              <a:rPr lang="en-US" sz="1800" b="1" dirty="0" smtClean="0">
                <a:solidFill>
                  <a:schemeClr val="bg1"/>
                </a:solidFill>
                <a:latin typeface="Arial" pitchFamily="34" charset="0"/>
                <a:cs typeface="Arial" pitchFamily="34" charset="0"/>
              </a:rPr>
              <a:t>Fixed ideas about other people – Stereotyping</a:t>
            </a:r>
          </a:p>
          <a:p>
            <a:pPr algn="just"/>
            <a:r>
              <a:rPr lang="en-US" sz="1800" b="1" dirty="0" smtClean="0">
                <a:solidFill>
                  <a:schemeClr val="bg1"/>
                </a:solidFill>
                <a:latin typeface="Arial" pitchFamily="34" charset="0"/>
                <a:cs typeface="Arial" pitchFamily="34" charset="0"/>
              </a:rPr>
              <a:t>The term "cognition" is also used in a wider sense to mean the act of knowing or knowledge, and may be interpreted in a social or cultural sense to describe the emergent development of knowledge and concepts within a group that culminate in both thought and action.</a:t>
            </a:r>
          </a:p>
          <a:p>
            <a:endParaRPr lang="en-US" sz="1800" b="1" dirty="0" smtClean="0">
              <a:solidFill>
                <a:schemeClr val="bg1"/>
              </a:solidFill>
              <a:latin typeface="Arial" pitchFamily="34" charset="0"/>
              <a:cs typeface="Arial" pitchFamily="34" charset="0"/>
            </a:endParaRPr>
          </a:p>
          <a:p>
            <a:endParaRPr lang="en-US" sz="1800" dirty="0">
              <a:solidFill>
                <a:schemeClr val="bg1"/>
              </a:solidFill>
            </a:endParaRPr>
          </a:p>
        </p:txBody>
      </p:sp>
      <p:pic>
        <p:nvPicPr>
          <p:cNvPr id="3074" name="Picture 2" descr="http://www.mcgill.ca/cogsci/sites/mcgill.ca.cogsci/files/images/CognitiveScience.gif"/>
          <p:cNvPicPr>
            <a:picLocks noChangeAspect="1" noChangeArrowheads="1"/>
          </p:cNvPicPr>
          <p:nvPr/>
        </p:nvPicPr>
        <p:blipFill>
          <a:blip r:embed="rId2" cstate="print"/>
          <a:srcRect/>
          <a:stretch>
            <a:fillRect/>
          </a:stretch>
        </p:blipFill>
        <p:spPr bwMode="auto">
          <a:xfrm>
            <a:off x="7847012" y="3581400"/>
            <a:ext cx="2759365" cy="29130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441" y="1143000"/>
            <a:ext cx="11047571" cy="4525963"/>
          </a:xfrm>
        </p:spPr>
        <p:txBody>
          <a:bodyPr>
            <a:normAutofit/>
          </a:bodyPr>
          <a:lstStyle/>
          <a:p>
            <a:pPr algn="just"/>
            <a:r>
              <a:rPr lang="en-US" sz="1800" b="1" dirty="0" smtClean="0">
                <a:solidFill>
                  <a:schemeClr val="bg1"/>
                </a:solidFill>
                <a:latin typeface="Arial" pitchFamily="34" charset="0"/>
                <a:cs typeface="Arial" pitchFamily="34" charset="0"/>
              </a:rPr>
              <a:t>Approach to human </a:t>
            </a:r>
            <a:r>
              <a:rPr lang="en-US" sz="1800" b="1" dirty="0" err="1" smtClean="0">
                <a:solidFill>
                  <a:schemeClr val="bg1"/>
                </a:solidFill>
                <a:latin typeface="Arial" pitchFamily="34" charset="0"/>
                <a:cs typeface="Arial" pitchFamily="34" charset="0"/>
              </a:rPr>
              <a:t>behaviour</a:t>
            </a:r>
            <a:r>
              <a:rPr lang="en-US" sz="1800" b="1" dirty="0" smtClean="0">
                <a:solidFill>
                  <a:schemeClr val="bg1"/>
                </a:solidFill>
                <a:latin typeface="Arial" pitchFamily="34" charset="0"/>
                <a:cs typeface="Arial" pitchFamily="34" charset="0"/>
              </a:rPr>
              <a:t> that focuses on how we think, with the belief that such thought processes affect the way in which we behave (other approaches take other factors into account, such as the biological approach, which acknowledges the influences of genetics and chemical imbalances on our </a:t>
            </a:r>
            <a:r>
              <a:rPr lang="en-US" sz="1800" b="1" dirty="0" err="1" smtClean="0">
                <a:solidFill>
                  <a:schemeClr val="bg1"/>
                </a:solidFill>
                <a:latin typeface="Arial" pitchFamily="34" charset="0"/>
                <a:cs typeface="Arial" pitchFamily="34" charset="0"/>
              </a:rPr>
              <a:t>behaviour</a:t>
            </a:r>
            <a:r>
              <a:rPr lang="en-US" sz="1800" b="1" dirty="0" smtClean="0">
                <a:solidFill>
                  <a:schemeClr val="bg1"/>
                </a:solidFill>
                <a:latin typeface="Arial" pitchFamily="34" charset="0"/>
                <a:cs typeface="Arial" pitchFamily="34" charset="0"/>
              </a:rPr>
              <a:t>).</a:t>
            </a:r>
          </a:p>
          <a:p>
            <a:pPr algn="just">
              <a:buNone/>
            </a:pPr>
            <a:endParaRPr lang="en-US" sz="1800" b="1" dirty="0" smtClean="0">
              <a:solidFill>
                <a:schemeClr val="bg1"/>
              </a:solidFill>
              <a:latin typeface="Arial" pitchFamily="34" charset="0"/>
              <a:cs typeface="Arial" pitchFamily="34" charset="0"/>
            </a:endParaRPr>
          </a:p>
          <a:p>
            <a:pPr algn="just"/>
            <a:r>
              <a:rPr lang="en-US" sz="1800" b="1" dirty="0" smtClean="0">
                <a:solidFill>
                  <a:schemeClr val="bg1"/>
                </a:solidFill>
                <a:latin typeface="Arial" pitchFamily="34" charset="0"/>
                <a:cs typeface="Arial" pitchFamily="34" charset="0"/>
              </a:rPr>
              <a:t>Cognitive (meaning "knowing") psychologists attempt to create rules and explanations of human behavior and eventually generalize them to everyone's </a:t>
            </a:r>
            <a:r>
              <a:rPr lang="en-US" sz="1800" b="1" dirty="0" err="1" smtClean="0">
                <a:solidFill>
                  <a:schemeClr val="bg1"/>
                </a:solidFill>
                <a:latin typeface="Arial" pitchFamily="34" charset="0"/>
                <a:cs typeface="Arial" pitchFamily="34" charset="0"/>
              </a:rPr>
              <a:t>behaviour</a:t>
            </a:r>
            <a:r>
              <a:rPr lang="en-US" sz="1800" b="1" dirty="0" smtClean="0">
                <a:solidFill>
                  <a:schemeClr val="bg1"/>
                </a:solidFill>
                <a:latin typeface="Arial" pitchFamily="34" charset="0"/>
                <a:cs typeface="Arial" pitchFamily="34" charset="0"/>
              </a:rPr>
              <a:t>. </a:t>
            </a:r>
          </a:p>
          <a:p>
            <a:pPr algn="just"/>
            <a:endParaRPr lang="en-US" sz="1800" b="1" dirty="0" smtClean="0">
              <a:solidFill>
                <a:schemeClr val="bg1"/>
              </a:solidFill>
              <a:latin typeface="Arial" pitchFamily="34" charset="0"/>
              <a:cs typeface="Arial" pitchFamily="34" charset="0"/>
            </a:endParaRPr>
          </a:p>
          <a:p>
            <a:pPr algn="just"/>
            <a:r>
              <a:rPr lang="en-US" sz="1800" b="1" dirty="0" smtClean="0">
                <a:solidFill>
                  <a:schemeClr val="bg1"/>
                </a:solidFill>
                <a:latin typeface="Arial" pitchFamily="34" charset="0"/>
                <a:cs typeface="Arial" pitchFamily="34" charset="0"/>
              </a:rPr>
              <a:t>The Humanist approach opposes this, taking into account individual differences that make us each behave differently. The cognitive approach attempts to apply a scientific approach to human </a:t>
            </a:r>
            <a:r>
              <a:rPr lang="en-US" sz="1800" b="1" dirty="0" err="1" smtClean="0">
                <a:solidFill>
                  <a:schemeClr val="bg1"/>
                </a:solidFill>
                <a:latin typeface="Arial" pitchFamily="34" charset="0"/>
                <a:cs typeface="Arial" pitchFamily="34" charset="0"/>
              </a:rPr>
              <a:t>behaviour</a:t>
            </a:r>
            <a:r>
              <a:rPr lang="en-US" sz="1800" b="1" dirty="0" smtClean="0">
                <a:solidFill>
                  <a:schemeClr val="bg1"/>
                </a:solidFill>
                <a:latin typeface="Arial" pitchFamily="34" charset="0"/>
                <a:cs typeface="Arial" pitchFamily="34" charset="0"/>
              </a:rPr>
              <a:t>, which is reductionist in that it doesn't necessarily take into account such differences.</a:t>
            </a:r>
          </a:p>
          <a:p>
            <a:pPr algn="just"/>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a:xfrm>
            <a:off x="687069" y="152400"/>
            <a:ext cx="10969943" cy="1143000"/>
          </a:xfrm>
        </p:spPr>
        <p:txBody>
          <a:bodyPr/>
          <a:lstStyle/>
          <a:p>
            <a:r>
              <a:rPr lang="en-US" dirty="0" smtClean="0">
                <a:solidFill>
                  <a:schemeClr val="bg1"/>
                </a:solidFill>
                <a:latin typeface="Arial" pitchFamily="34" charset="0"/>
                <a:cs typeface="Arial" pitchFamily="34" charset="0"/>
              </a:rPr>
              <a:t>Psychology and Cognition</a:t>
            </a:r>
            <a:endParaRPr lang="en-US" dirty="0"/>
          </a:p>
        </p:txBody>
      </p:sp>
      <p:pic>
        <p:nvPicPr>
          <p:cNvPr id="4098" name="Picture 2" descr="https://encrypted-tbn3.gstatic.com/images?q=tbn:ANd9GcS4cUcHr40USTYaJQjl_WjeHVTLFgKpRN5_AzPwPx5fizihgOH4"/>
          <p:cNvPicPr>
            <a:picLocks noChangeAspect="1" noChangeArrowheads="1"/>
          </p:cNvPicPr>
          <p:nvPr/>
        </p:nvPicPr>
        <p:blipFill>
          <a:blip r:embed="rId2" cstate="print"/>
          <a:srcRect/>
          <a:stretch>
            <a:fillRect/>
          </a:stretch>
        </p:blipFill>
        <p:spPr bwMode="auto">
          <a:xfrm>
            <a:off x="8961437" y="4505325"/>
            <a:ext cx="2009775" cy="22764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100" name="Picture 4" descr="http://cyborganthropology.com/images/thumb/7/7f/Distributed-cognition-maggie-nichols.jpg/600px-Distributed-cognition-maggie-nichols.jpg"/>
          <p:cNvPicPr>
            <a:picLocks noChangeAspect="1" noChangeArrowheads="1"/>
          </p:cNvPicPr>
          <p:nvPr/>
        </p:nvPicPr>
        <p:blipFill>
          <a:blip r:embed="rId3" cstate="print"/>
          <a:srcRect/>
          <a:stretch>
            <a:fillRect/>
          </a:stretch>
        </p:blipFill>
        <p:spPr bwMode="auto">
          <a:xfrm>
            <a:off x="6094412" y="4724400"/>
            <a:ext cx="2667000" cy="188468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latin typeface="Arial" pitchFamily="34" charset="0"/>
                <a:cs typeface="Arial" pitchFamily="34" charset="0"/>
              </a:rPr>
              <a:t>Cognitive categories</a:t>
            </a:r>
            <a:endParaRPr lang="en-US" b="1" dirty="0">
              <a:solidFill>
                <a:schemeClr val="bg1"/>
              </a:solidFill>
              <a:latin typeface="Arial" pitchFamily="34" charset="0"/>
              <a:cs typeface="Arial" pitchFamily="34" charset="0"/>
            </a:endParaRPr>
          </a:p>
        </p:txBody>
      </p:sp>
      <p:pic>
        <p:nvPicPr>
          <p:cNvPr id="21506" name="Picture 2" descr="http://newvaluestreams.com/wordpress/wp-content/uploads/2009/02/cognition-at-work.jpg"/>
          <p:cNvPicPr>
            <a:picLocks noChangeAspect="1" noChangeArrowheads="1"/>
          </p:cNvPicPr>
          <p:nvPr/>
        </p:nvPicPr>
        <p:blipFill>
          <a:blip r:embed="rId2" cstate="print"/>
          <a:srcRect t="12345"/>
          <a:stretch>
            <a:fillRect/>
          </a:stretch>
        </p:blipFill>
        <p:spPr bwMode="auto">
          <a:xfrm>
            <a:off x="2589212" y="1524000"/>
            <a:ext cx="6893182" cy="453281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box(in)">
                                      <p:cBhvr>
                                        <p:cTn id="7"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Cognition</a:t>
            </a:r>
            <a:endParaRPr lang="en-US" sz="3600" dirty="0">
              <a:solidFill>
                <a:schemeClr val="bg1"/>
              </a:solidFill>
              <a:latin typeface="Arial" pitchFamily="34" charset="0"/>
              <a:cs typeface="Arial" pitchFamily="34" charset="0"/>
            </a:endParaRPr>
          </a:p>
        </p:txBody>
      </p:sp>
      <p:pic>
        <p:nvPicPr>
          <p:cNvPr id="4" name="video 3.avi">
            <a:hlinkClick r:id="" action="ppaction://media"/>
          </p:cNvPr>
          <p:cNvPicPr>
            <a:picLocks noGrp="1" noRot="1" noChangeAspect="1"/>
          </p:cNvPicPr>
          <p:nvPr>
            <p:ph idx="1"/>
            <a:videoFile r:link="rId1"/>
          </p:nvPr>
        </p:nvPicPr>
        <p:blipFill>
          <a:blip r:embed="rId4" cstate="print"/>
          <a:stretch>
            <a:fillRect/>
          </a:stretch>
        </p:blipFill>
        <p:spPr>
          <a:xfrm>
            <a:off x="2513012" y="1143000"/>
            <a:ext cx="6172200" cy="4629150"/>
          </a:xfrm>
          <a:prstGeom prst="rect">
            <a:avLst/>
          </a:prstGeom>
        </p:spPr>
      </p:pic>
      <p:sp>
        <p:nvSpPr>
          <p:cNvPr id="5" name="Rectangle 2"/>
          <p:cNvSpPr txBox="1">
            <a:spLocks noChangeArrowheads="1"/>
          </p:cNvSpPr>
          <p:nvPr/>
        </p:nvSpPr>
        <p:spPr>
          <a:xfrm>
            <a:off x="8761412" y="5181600"/>
            <a:ext cx="914400" cy="533400"/>
          </a:xfrm>
          <a:prstGeom prst="rect">
            <a:avLst/>
          </a:prstGeom>
        </p:spPr>
        <p:txBody>
          <a:bodyPr vert="horz" rtlCol="0" anchor="ctr">
            <a:norm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400" b="1" dirty="0" smtClean="0">
                <a:solidFill>
                  <a:schemeClr val="bg1"/>
                </a:solidFill>
                <a:effectLst>
                  <a:outerShdw blurRad="31750" dist="25400" dir="5400000" algn="tl" rotWithShape="0">
                    <a:srgbClr val="000000">
                      <a:alpha val="25000"/>
                    </a:srgbClr>
                  </a:outerShdw>
                </a:effectLst>
                <a:latin typeface="Arial" pitchFamily="34" charset="0"/>
                <a:ea typeface="+mj-ea"/>
                <a:cs typeface="Arial" pitchFamily="34" charset="0"/>
              </a:rPr>
              <a:t>Video 3</a:t>
            </a:r>
            <a:endParaRPr kumimoji="0" lang="en-US" sz="1400" b="1" i="0" u="none" strike="noStrike" kern="1200" cap="none" spc="0" normalizeH="0" baseline="0" noProof="0" dirty="0">
              <a:ln>
                <a:noFill/>
              </a:ln>
              <a:solidFill>
                <a:schemeClr val="bg1"/>
              </a:solidFill>
              <a:effectLst>
                <a:outerShdw blurRad="31750" dist="25400" dir="5400000" algn="tl" rotWithShape="0">
                  <a:srgbClr val="000000">
                    <a:alpha val="25000"/>
                  </a:srgbClr>
                </a:outerShdw>
              </a:effectLst>
              <a:uLnTx/>
              <a:uFillTx/>
              <a:latin typeface="Arial" pitchFamily="34" charset="0"/>
              <a:ea typeface="+mj-ea"/>
              <a:cs typeface="Arial"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69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2812" y="1752600"/>
            <a:ext cx="4875371" cy="3733800"/>
          </a:xfrm>
        </p:spPr>
        <p:txBody>
          <a:bodyPr>
            <a:normAutofit fontScale="92500" lnSpcReduction="20000"/>
          </a:bodyPr>
          <a:lstStyle/>
          <a:p>
            <a:r>
              <a:rPr lang="en-US" sz="1900" b="1" dirty="0" smtClean="0">
                <a:solidFill>
                  <a:schemeClr val="bg1"/>
                </a:solidFill>
                <a:latin typeface="Arial" pitchFamily="34" charset="0"/>
                <a:cs typeface="Arial" pitchFamily="34" charset="0"/>
              </a:rPr>
              <a:t>Processing Speed</a:t>
            </a:r>
          </a:p>
          <a:p>
            <a:pPr>
              <a:buNone/>
            </a:pPr>
            <a:endParaRPr lang="en-US" sz="1900" b="1" dirty="0" smtClean="0">
              <a:solidFill>
                <a:schemeClr val="bg1"/>
              </a:solidFill>
              <a:latin typeface="Arial" pitchFamily="34" charset="0"/>
              <a:cs typeface="Arial" pitchFamily="34" charset="0"/>
            </a:endParaRPr>
          </a:p>
          <a:p>
            <a:r>
              <a:rPr lang="en-US" sz="1900" b="1" dirty="0" smtClean="0">
                <a:solidFill>
                  <a:schemeClr val="bg1"/>
                </a:solidFill>
                <a:latin typeface="Arial" pitchFamily="34" charset="0"/>
                <a:cs typeface="Arial" pitchFamily="34" charset="0"/>
              </a:rPr>
              <a:t>Auditory Processing</a:t>
            </a:r>
          </a:p>
          <a:p>
            <a:pPr>
              <a:buNone/>
            </a:pPr>
            <a:endParaRPr lang="en-US" sz="1900" b="1" dirty="0" smtClean="0">
              <a:solidFill>
                <a:schemeClr val="bg1"/>
              </a:solidFill>
              <a:latin typeface="Arial" pitchFamily="34" charset="0"/>
              <a:cs typeface="Arial" pitchFamily="34" charset="0"/>
            </a:endParaRPr>
          </a:p>
          <a:p>
            <a:r>
              <a:rPr lang="en-US" sz="1900" b="1" dirty="0" smtClean="0">
                <a:solidFill>
                  <a:schemeClr val="bg1"/>
                </a:solidFill>
                <a:latin typeface="Arial" pitchFamily="34" charset="0"/>
                <a:cs typeface="Arial" pitchFamily="34" charset="0"/>
              </a:rPr>
              <a:t>Visual Processing</a:t>
            </a:r>
          </a:p>
          <a:p>
            <a:pPr>
              <a:buNone/>
            </a:pPr>
            <a:endParaRPr lang="en-US" sz="1900" b="1" dirty="0" smtClean="0">
              <a:solidFill>
                <a:schemeClr val="bg1"/>
              </a:solidFill>
              <a:latin typeface="Arial" pitchFamily="34" charset="0"/>
              <a:cs typeface="Arial" pitchFamily="34" charset="0"/>
            </a:endParaRPr>
          </a:p>
          <a:p>
            <a:r>
              <a:rPr lang="en-US" sz="1900" b="1" dirty="0" smtClean="0">
                <a:solidFill>
                  <a:schemeClr val="bg1"/>
                </a:solidFill>
                <a:latin typeface="Arial" pitchFamily="34" charset="0"/>
                <a:cs typeface="Arial" pitchFamily="34" charset="0"/>
              </a:rPr>
              <a:t>Long-Term Memory</a:t>
            </a:r>
          </a:p>
          <a:p>
            <a:pPr>
              <a:buNone/>
            </a:pPr>
            <a:endParaRPr lang="en-US" sz="1900" b="1" dirty="0" smtClean="0">
              <a:solidFill>
                <a:schemeClr val="bg1"/>
              </a:solidFill>
              <a:latin typeface="Arial" pitchFamily="34" charset="0"/>
              <a:cs typeface="Arial" pitchFamily="34" charset="0"/>
            </a:endParaRPr>
          </a:p>
          <a:p>
            <a:r>
              <a:rPr lang="en-US" sz="1900" b="1" dirty="0" smtClean="0">
                <a:solidFill>
                  <a:schemeClr val="bg1"/>
                </a:solidFill>
                <a:latin typeface="Arial" pitchFamily="34" charset="0"/>
                <a:cs typeface="Arial" pitchFamily="34" charset="0"/>
              </a:rPr>
              <a:t>Short-Term Memory</a:t>
            </a:r>
          </a:p>
          <a:p>
            <a:pPr>
              <a:buNone/>
            </a:pPr>
            <a:endParaRPr lang="en-US" sz="1900" b="1" dirty="0" smtClean="0">
              <a:solidFill>
                <a:schemeClr val="bg1"/>
              </a:solidFill>
              <a:latin typeface="Arial" pitchFamily="34" charset="0"/>
              <a:cs typeface="Arial" pitchFamily="34" charset="0"/>
            </a:endParaRPr>
          </a:p>
          <a:p>
            <a:r>
              <a:rPr lang="en-US" sz="1900" b="1" dirty="0" smtClean="0">
                <a:solidFill>
                  <a:schemeClr val="bg1"/>
                </a:solidFill>
                <a:latin typeface="Arial" pitchFamily="34" charset="0"/>
                <a:cs typeface="Arial" pitchFamily="34" charset="0"/>
              </a:rPr>
              <a:t>Logic and Reasoning</a:t>
            </a:r>
          </a:p>
          <a:p>
            <a:pPr>
              <a:buNone/>
            </a:pPr>
            <a:endParaRPr lang="en-US" sz="1900" b="1" dirty="0" smtClean="0">
              <a:solidFill>
                <a:schemeClr val="bg1"/>
              </a:solidFill>
              <a:latin typeface="Arial" pitchFamily="34" charset="0"/>
              <a:cs typeface="Arial" pitchFamily="34" charset="0"/>
            </a:endParaRPr>
          </a:p>
          <a:p>
            <a:r>
              <a:rPr lang="en-US" sz="1900" b="1" dirty="0" smtClean="0">
                <a:solidFill>
                  <a:schemeClr val="bg1"/>
                </a:solidFill>
                <a:latin typeface="Arial" pitchFamily="34" charset="0"/>
                <a:cs typeface="Arial" pitchFamily="34" charset="0"/>
              </a:rPr>
              <a:t>Attention Skills</a:t>
            </a:r>
          </a:p>
          <a:p>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lstStyle/>
          <a:p>
            <a:r>
              <a:rPr lang="en-US" dirty="0" smtClean="0">
                <a:solidFill>
                  <a:schemeClr val="bg1"/>
                </a:solidFill>
                <a:latin typeface="Arial" pitchFamily="34" charset="0"/>
                <a:cs typeface="Arial" pitchFamily="34" charset="0"/>
              </a:rPr>
              <a:t>Cognitive categories</a:t>
            </a:r>
            <a:endParaRPr lang="en-US" dirty="0"/>
          </a:p>
        </p:txBody>
      </p:sp>
      <p:pic>
        <p:nvPicPr>
          <p:cNvPr id="2050" name="Picture 2" descr="https://encrypted-tbn1.gstatic.com/images?q=tbn:ANd9GcT_X2k7wcueY-Jq4GmPwhStZAULoNV6DuIzXRp6Mr2zFLWpCZr4"/>
          <p:cNvPicPr>
            <a:picLocks noChangeAspect="1" noChangeArrowheads="1"/>
          </p:cNvPicPr>
          <p:nvPr/>
        </p:nvPicPr>
        <p:blipFill>
          <a:blip r:embed="rId2" cstate="print"/>
          <a:srcRect/>
          <a:stretch>
            <a:fillRect/>
          </a:stretch>
        </p:blipFill>
        <p:spPr bwMode="auto">
          <a:xfrm>
            <a:off x="6475412" y="2286000"/>
            <a:ext cx="4286250" cy="27207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9412" y="1219200"/>
            <a:ext cx="10969943" cy="4525963"/>
          </a:xfrm>
        </p:spPr>
        <p:txBody>
          <a:bodyPr>
            <a:normAutofit/>
          </a:bodyPr>
          <a:lstStyle/>
          <a:p>
            <a:pPr>
              <a:buNone/>
            </a:pPr>
            <a:endParaRPr lang="en-US" sz="1800" b="1" dirty="0" smtClean="0">
              <a:solidFill>
                <a:schemeClr val="bg1"/>
              </a:solidFill>
              <a:latin typeface="Arial" pitchFamily="34" charset="0"/>
              <a:cs typeface="Arial" pitchFamily="34" charset="0"/>
            </a:endParaRPr>
          </a:p>
          <a:p>
            <a:r>
              <a:rPr lang="en-US" sz="1800" b="1" dirty="0" smtClean="0">
                <a:solidFill>
                  <a:schemeClr val="bg1"/>
                </a:solidFill>
                <a:latin typeface="Arial" pitchFamily="34" charset="0"/>
                <a:cs typeface="Arial" pitchFamily="34" charset="0"/>
              </a:rPr>
              <a:t>This is the speed at which your brain processes information. Faster processing speed means more efficient thinking and learning.</a:t>
            </a:r>
          </a:p>
          <a:p>
            <a:r>
              <a:rPr lang="en-US" sz="1800" b="1" dirty="0" smtClean="0">
                <a:solidFill>
                  <a:schemeClr val="bg1"/>
                </a:solidFill>
                <a:latin typeface="Arial" pitchFamily="34" charset="0"/>
                <a:cs typeface="Arial" pitchFamily="34" charset="0"/>
              </a:rPr>
              <a:t>Processing speed declines consistently across the adult lifespan, thus compromising higher cognitive performance. It is possible that by challenging your cognitive abilities and pushing the limits of your processing speed, you may allay these age-related changes.</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a:xfrm>
            <a:off x="687069" y="381000"/>
            <a:ext cx="10969943" cy="1143000"/>
          </a:xfrm>
        </p:spPr>
        <p:txBody>
          <a:bodyPr>
            <a:normAutofit/>
          </a:bodyPr>
          <a:lstStyle/>
          <a:p>
            <a:r>
              <a:rPr lang="en-US" sz="3600" dirty="0" smtClean="0">
                <a:solidFill>
                  <a:schemeClr val="bg1"/>
                </a:solidFill>
                <a:latin typeface="Arial" pitchFamily="34" charset="0"/>
                <a:cs typeface="Arial" pitchFamily="34" charset="0"/>
              </a:rPr>
              <a:t>Processing Speed</a:t>
            </a:r>
            <a:endParaRPr lang="en-US" sz="3600" dirty="0">
              <a:solidFill>
                <a:schemeClr val="bg1"/>
              </a:solidFill>
              <a:latin typeface="Arial" pitchFamily="34" charset="0"/>
              <a:cs typeface="Arial" pitchFamily="34" charset="0"/>
            </a:endParaRPr>
          </a:p>
        </p:txBody>
      </p:sp>
      <p:pic>
        <p:nvPicPr>
          <p:cNvPr id="14338" name="Picture 2" descr="https://encrypted-tbn2.gstatic.com/images?q=tbn:ANd9GcQK-cYyfnh5MeJIK-A9KWgcZKyYgL_RcYztxGhnFhutARN1eYmy"/>
          <p:cNvPicPr>
            <a:picLocks noChangeAspect="1" noChangeArrowheads="1"/>
          </p:cNvPicPr>
          <p:nvPr/>
        </p:nvPicPr>
        <p:blipFill>
          <a:blip r:embed="rId2" cstate="print"/>
          <a:srcRect/>
          <a:stretch>
            <a:fillRect/>
          </a:stretch>
        </p:blipFill>
        <p:spPr bwMode="auto">
          <a:xfrm>
            <a:off x="5637212" y="3352800"/>
            <a:ext cx="2895600" cy="327202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chemeClr val="bg1"/>
                </a:solidFill>
                <a:latin typeface="Arial" pitchFamily="34" charset="0"/>
                <a:cs typeface="Arial" pitchFamily="34" charset="0"/>
              </a:rPr>
              <a:t>This is the ability to analyze, blend and segment sounds. It's also known as phonemic awareness. </a:t>
            </a:r>
          </a:p>
          <a:p>
            <a:pPr algn="just"/>
            <a:r>
              <a:rPr lang="en-US" sz="1800" b="1" dirty="0" smtClean="0">
                <a:solidFill>
                  <a:schemeClr val="bg1"/>
                </a:solidFill>
                <a:latin typeface="Arial" pitchFamily="34" charset="0"/>
                <a:cs typeface="Arial" pitchFamily="34" charset="0"/>
              </a:rPr>
              <a:t>Auditory processing is crucial not just for speaking, but also for reading and spelling. </a:t>
            </a:r>
          </a:p>
          <a:p>
            <a:pPr algn="just"/>
            <a:r>
              <a:rPr lang="en-US" sz="1800" b="1" dirty="0" smtClean="0">
                <a:solidFill>
                  <a:schemeClr val="bg1"/>
                </a:solidFill>
                <a:latin typeface="Arial" pitchFamily="34" charset="0"/>
                <a:cs typeface="Arial" pitchFamily="34" charset="0"/>
              </a:rPr>
              <a:t>This is because when you read, you need to be able to identify the individual and blended sounds that make each word unique and recognizable.</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a:xfrm>
            <a:off x="839469" y="304800"/>
            <a:ext cx="10969943" cy="1143000"/>
          </a:xfrm>
        </p:spPr>
        <p:txBody>
          <a:bodyPr>
            <a:normAutofit/>
          </a:bodyPr>
          <a:lstStyle/>
          <a:p>
            <a:r>
              <a:rPr lang="en-US" sz="3600" dirty="0" smtClean="0">
                <a:solidFill>
                  <a:schemeClr val="bg1"/>
                </a:solidFill>
                <a:latin typeface="Arial" pitchFamily="34" charset="0"/>
                <a:cs typeface="Arial" pitchFamily="34" charset="0"/>
              </a:rPr>
              <a:t>Auditory Processing</a:t>
            </a:r>
            <a:endParaRPr lang="en-US" sz="3600" dirty="0">
              <a:solidFill>
                <a:schemeClr val="bg1"/>
              </a:solidFill>
              <a:latin typeface="Arial" pitchFamily="34" charset="0"/>
              <a:cs typeface="Arial" pitchFamily="34" charset="0"/>
            </a:endParaRPr>
          </a:p>
        </p:txBody>
      </p:sp>
      <p:pic>
        <p:nvPicPr>
          <p:cNvPr id="13314" name="Picture 2" descr="https://encrypted-tbn2.gstatic.com/images?q=tbn:ANd9GcSorzywvFNJ7BTc7zc0NxtHTxwgyi81k7_xzxRS9Z37aG7NfZKg"/>
          <p:cNvPicPr>
            <a:picLocks noChangeAspect="1" noChangeArrowheads="1"/>
          </p:cNvPicPr>
          <p:nvPr/>
        </p:nvPicPr>
        <p:blipFill>
          <a:blip r:embed="rId2" cstate="print"/>
          <a:srcRect/>
          <a:stretch>
            <a:fillRect/>
          </a:stretch>
        </p:blipFill>
        <p:spPr bwMode="auto">
          <a:xfrm>
            <a:off x="5408612" y="3733800"/>
            <a:ext cx="2743200" cy="1828801"/>
          </a:xfrm>
          <a:prstGeom prst="rect">
            <a:avLst/>
          </a:prstGeom>
          <a:ln>
            <a:noFill/>
          </a:ln>
          <a:effectLst>
            <a:outerShdw blurRad="292100" dist="139700" dir="2700000" algn="tl" rotWithShape="0">
              <a:srgbClr val="333333">
                <a:alpha val="65000"/>
              </a:srgbClr>
            </a:outerShdw>
          </a:effectLst>
        </p:spPr>
      </p:pic>
      <p:pic>
        <p:nvPicPr>
          <p:cNvPr id="13316" name="Picture 4" descr="https://encrypted-tbn3.gstatic.com/images?q=tbn:ANd9GcRgAtZEGlg0AI0k8ZmoeZpvAPnmP4osYv2Qgw_JMeZ2gxLgtd5wYQ"/>
          <p:cNvPicPr>
            <a:picLocks noChangeAspect="1" noChangeArrowheads="1"/>
          </p:cNvPicPr>
          <p:nvPr/>
        </p:nvPicPr>
        <p:blipFill>
          <a:blip r:embed="rId3" cstate="print"/>
          <a:srcRect/>
          <a:stretch>
            <a:fillRect/>
          </a:stretch>
        </p:blipFill>
        <p:spPr bwMode="auto">
          <a:xfrm>
            <a:off x="8685212" y="3429000"/>
            <a:ext cx="1962150" cy="2324101"/>
          </a:xfrm>
          <a:prstGeom prst="rect">
            <a:avLst/>
          </a:prstGeom>
          <a:ln>
            <a:noFill/>
          </a:ln>
          <a:effectLst>
            <a:outerShdw blurRad="292100" dist="139700" dir="2700000" algn="tl" rotWithShape="0">
              <a:srgbClr val="333333">
                <a:alpha val="65000"/>
              </a:srgbClr>
            </a:outerShdw>
          </a:effectLst>
        </p:spPr>
      </p:pic>
      <p:pic>
        <p:nvPicPr>
          <p:cNvPr id="13318" name="Picture 6" descr="https://encrypted-tbn1.gstatic.com/images?q=tbn:ANd9GcQ_ss1QJ7Y8THHGxr4bH6135Rv7efhOg_qizNZ7G_8z93OGPpzSdQ"/>
          <p:cNvPicPr>
            <a:picLocks noChangeAspect="1" noChangeArrowheads="1"/>
          </p:cNvPicPr>
          <p:nvPr/>
        </p:nvPicPr>
        <p:blipFill>
          <a:blip r:embed="rId4" cstate="print"/>
          <a:srcRect/>
          <a:stretch>
            <a:fillRect/>
          </a:stretch>
        </p:blipFill>
        <p:spPr bwMode="auto">
          <a:xfrm>
            <a:off x="3275012" y="3352800"/>
            <a:ext cx="1752600" cy="22860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441" y="1481329"/>
            <a:ext cx="10209371" cy="4525963"/>
          </a:xfrm>
        </p:spPr>
        <p:txBody>
          <a:bodyPr>
            <a:normAutofit/>
          </a:bodyPr>
          <a:lstStyle/>
          <a:p>
            <a:r>
              <a:rPr lang="en-US" sz="1800" b="1" dirty="0" smtClean="0">
                <a:solidFill>
                  <a:schemeClr val="bg1"/>
                </a:solidFill>
                <a:latin typeface="Arial" pitchFamily="34" charset="0"/>
                <a:cs typeface="Arial" pitchFamily="34" charset="0"/>
              </a:rPr>
              <a:t>This is the ability to perceive, analyze and think in visual images. </a:t>
            </a:r>
          </a:p>
          <a:p>
            <a:pPr algn="just"/>
            <a:r>
              <a:rPr lang="en-US" sz="1800" b="1" dirty="0" smtClean="0">
                <a:solidFill>
                  <a:schemeClr val="bg1"/>
                </a:solidFill>
                <a:latin typeface="Arial" pitchFamily="34" charset="0"/>
                <a:cs typeface="Arial" pitchFamily="34" charset="0"/>
              </a:rPr>
              <a:t>Visual processing is imperative for reading, remembering, walking, driving, playing sports and literally thousands of other tasks you do every day.</a:t>
            </a:r>
          </a:p>
          <a:p>
            <a:r>
              <a:rPr lang="en-US" sz="1800" b="1" dirty="0" smtClean="0">
                <a:solidFill>
                  <a:schemeClr val="bg1"/>
                </a:solidFill>
                <a:latin typeface="Arial" pitchFamily="34" charset="0"/>
                <a:cs typeface="Arial" pitchFamily="34" charset="0"/>
              </a:rPr>
              <a:t>Visual perception is an ongoing process involving selecting, grouping, and interpreting visual information.</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a:xfrm>
            <a:off x="915669" y="274638"/>
            <a:ext cx="10969943" cy="1143000"/>
          </a:xfrm>
        </p:spPr>
        <p:txBody>
          <a:bodyPr>
            <a:normAutofit/>
          </a:bodyPr>
          <a:lstStyle/>
          <a:p>
            <a:pPr algn="just"/>
            <a:r>
              <a:rPr lang="en-US" sz="3600" dirty="0" smtClean="0">
                <a:solidFill>
                  <a:schemeClr val="bg1"/>
                </a:solidFill>
                <a:latin typeface="Arial" pitchFamily="34" charset="0"/>
                <a:cs typeface="Arial" pitchFamily="34" charset="0"/>
              </a:rPr>
              <a:t>Visual Processing</a:t>
            </a:r>
            <a:endParaRPr lang="en-US" sz="3600" dirty="0">
              <a:solidFill>
                <a:schemeClr val="bg1"/>
              </a:solidFill>
              <a:latin typeface="Arial" pitchFamily="34" charset="0"/>
              <a:cs typeface="Arial" pitchFamily="34" charset="0"/>
            </a:endParaRPr>
          </a:p>
        </p:txBody>
      </p:sp>
      <p:pic>
        <p:nvPicPr>
          <p:cNvPr id="12290" name="Picture 2" descr="https://encrypted-tbn0.gstatic.com/images?q=tbn:ANd9GcQV7BOKj5pD3EkVRsB2eHjHFv17TxdMwUQQkMXYcA7W3RcL6xgqkw"/>
          <p:cNvPicPr>
            <a:picLocks noChangeAspect="1" noChangeArrowheads="1"/>
          </p:cNvPicPr>
          <p:nvPr/>
        </p:nvPicPr>
        <p:blipFill>
          <a:blip r:embed="rId2" cstate="print"/>
          <a:srcRect/>
          <a:stretch>
            <a:fillRect/>
          </a:stretch>
        </p:blipFill>
        <p:spPr bwMode="auto">
          <a:xfrm>
            <a:off x="4037012" y="3352800"/>
            <a:ext cx="3962400" cy="274433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1800" b="1" dirty="0" smtClean="0">
                <a:solidFill>
                  <a:schemeClr val="bg1"/>
                </a:solidFill>
                <a:latin typeface="Arial" pitchFamily="34" charset="0"/>
                <a:cs typeface="Arial" pitchFamily="34" charset="0"/>
              </a:rPr>
              <a:t>This is the ability to reason, form concepts, and solve problems using unfamiliar information or new procedures. </a:t>
            </a:r>
          </a:p>
          <a:p>
            <a:r>
              <a:rPr lang="en-US" sz="1800" b="1" dirty="0" smtClean="0">
                <a:solidFill>
                  <a:schemeClr val="bg1"/>
                </a:solidFill>
                <a:latin typeface="Arial" pitchFamily="34" charset="0"/>
                <a:cs typeface="Arial" pitchFamily="34" charset="0"/>
              </a:rPr>
              <a:t>It enables you to create correlations, solve problems, plan ahead and draw conclusions.</a:t>
            </a:r>
          </a:p>
          <a:p>
            <a:r>
              <a:rPr lang="en-US" sz="1800" b="1" dirty="0" smtClean="0">
                <a:latin typeface="Arial" pitchFamily="34" charset="0"/>
                <a:cs typeface="Arial" pitchFamily="34" charset="0"/>
              </a:rPr>
              <a:t>Deductive reasoning</a:t>
            </a:r>
            <a:r>
              <a:rPr lang="en-US" sz="1800" b="1" dirty="0" smtClean="0">
                <a:solidFill>
                  <a:schemeClr val="bg1"/>
                </a:solidFill>
                <a:latin typeface="Arial" pitchFamily="34" charset="0"/>
                <a:cs typeface="Arial" pitchFamily="34" charset="0"/>
              </a:rPr>
              <a:t> determines whether the truth of a conclusion can be determined for that rule, based solely on the truth of the premises.</a:t>
            </a:r>
          </a:p>
          <a:p>
            <a:r>
              <a:rPr lang="en-US" sz="1800" b="1" dirty="0" smtClean="0">
                <a:latin typeface="Arial" pitchFamily="34" charset="0"/>
                <a:cs typeface="Arial" pitchFamily="34" charset="0"/>
              </a:rPr>
              <a:t>Inductive reasoning</a:t>
            </a:r>
            <a:r>
              <a:rPr lang="en-US" sz="1800" b="1" dirty="0" smtClean="0">
                <a:solidFill>
                  <a:schemeClr val="bg1"/>
                </a:solidFill>
                <a:latin typeface="Arial" pitchFamily="34" charset="0"/>
                <a:cs typeface="Arial" pitchFamily="34" charset="0"/>
              </a:rPr>
              <a:t> attempts to support a determination of the rule. </a:t>
            </a:r>
          </a:p>
          <a:p>
            <a:pPr>
              <a:buNone/>
            </a:pP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a:xfrm>
            <a:off x="991869" y="274638"/>
            <a:ext cx="10969943" cy="1143000"/>
          </a:xfrm>
        </p:spPr>
        <p:txBody>
          <a:bodyPr>
            <a:normAutofit/>
          </a:bodyPr>
          <a:lstStyle/>
          <a:p>
            <a:r>
              <a:rPr lang="en-US" sz="3600" dirty="0" smtClean="0">
                <a:solidFill>
                  <a:schemeClr val="bg1"/>
                </a:solidFill>
                <a:latin typeface="Arial" pitchFamily="34" charset="0"/>
                <a:cs typeface="Arial" pitchFamily="34" charset="0"/>
              </a:rPr>
              <a:t>Logic and Reasoning</a:t>
            </a:r>
            <a:endParaRPr lang="en-US" sz="3600" dirty="0">
              <a:solidFill>
                <a:schemeClr val="bg1"/>
              </a:solidFill>
              <a:latin typeface="Arial" pitchFamily="34" charset="0"/>
              <a:cs typeface="Arial" pitchFamily="34" charset="0"/>
            </a:endParaRPr>
          </a:p>
        </p:txBody>
      </p:sp>
      <p:pic>
        <p:nvPicPr>
          <p:cNvPr id="3074" name="Picture 2" descr="http://blueprintprep.com/lsatblog/wp-content/uploads/2011/08/nick-lsat-blog-lr-quiz.jpg"/>
          <p:cNvPicPr>
            <a:picLocks noChangeAspect="1" noChangeArrowheads="1"/>
          </p:cNvPicPr>
          <p:nvPr/>
        </p:nvPicPr>
        <p:blipFill>
          <a:blip r:embed="rId2" cstate="print"/>
          <a:srcRect/>
          <a:stretch>
            <a:fillRect/>
          </a:stretch>
        </p:blipFill>
        <p:spPr bwMode="auto">
          <a:xfrm>
            <a:off x="5103812" y="3581400"/>
            <a:ext cx="4647045" cy="26670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1812" y="1524000"/>
            <a:ext cx="10969943" cy="2773363"/>
          </a:xfrm>
        </p:spPr>
        <p:txBody>
          <a:bodyPr>
            <a:normAutofit/>
          </a:bodyPr>
          <a:lstStyle/>
          <a:p>
            <a:r>
              <a:rPr lang="en-US" sz="1800" b="1" dirty="0" smtClean="0">
                <a:solidFill>
                  <a:schemeClr val="bg1"/>
                </a:solidFill>
                <a:latin typeface="Arial" pitchFamily="34" charset="0"/>
                <a:cs typeface="Arial" pitchFamily="34" charset="0"/>
              </a:rPr>
              <a:t>There are three types of attention skills. Sustained </a:t>
            </a:r>
            <a:r>
              <a:rPr lang="en-US" sz="1800" b="1" dirty="0" err="1" smtClean="0">
                <a:solidFill>
                  <a:schemeClr val="bg1"/>
                </a:solidFill>
                <a:latin typeface="Arial" pitchFamily="34" charset="0"/>
                <a:cs typeface="Arial" pitchFamily="34" charset="0"/>
              </a:rPr>
              <a:t>Attentionis</a:t>
            </a:r>
            <a:r>
              <a:rPr lang="en-US" sz="1800" b="1" dirty="0" smtClean="0">
                <a:solidFill>
                  <a:schemeClr val="bg1"/>
                </a:solidFill>
                <a:latin typeface="Arial" pitchFamily="34" charset="0"/>
                <a:cs typeface="Arial" pitchFamily="34" charset="0"/>
              </a:rPr>
              <a:t> the ability to stay focused and on-task for a period of time. </a:t>
            </a:r>
          </a:p>
          <a:p>
            <a:r>
              <a:rPr lang="en-US" sz="1800" b="1" dirty="0" smtClean="0">
                <a:solidFill>
                  <a:schemeClr val="bg1"/>
                </a:solidFill>
                <a:latin typeface="Arial" pitchFamily="34" charset="0"/>
                <a:cs typeface="Arial" pitchFamily="34" charset="0"/>
              </a:rPr>
              <a:t>Selective Attention is the ability to quickly sort through incoming information and stay focused on one thing in spite of distractions. </a:t>
            </a:r>
          </a:p>
          <a:p>
            <a:r>
              <a:rPr lang="en-US" sz="1800" b="1" dirty="0" smtClean="0">
                <a:solidFill>
                  <a:schemeClr val="bg1"/>
                </a:solidFill>
                <a:latin typeface="Arial" pitchFamily="34" charset="0"/>
                <a:cs typeface="Arial" pitchFamily="34" charset="0"/>
              </a:rPr>
              <a:t>Divided Attention is the ability to multi-task.</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a:xfrm>
            <a:off x="915669" y="274638"/>
            <a:ext cx="10969943" cy="1143000"/>
          </a:xfrm>
        </p:spPr>
        <p:txBody>
          <a:bodyPr>
            <a:normAutofit/>
          </a:bodyPr>
          <a:lstStyle/>
          <a:p>
            <a:r>
              <a:rPr lang="en-US" sz="3600" dirty="0" smtClean="0">
                <a:solidFill>
                  <a:schemeClr val="bg1"/>
                </a:solidFill>
                <a:latin typeface="Arial" pitchFamily="34" charset="0"/>
                <a:cs typeface="Arial" pitchFamily="34" charset="0"/>
              </a:rPr>
              <a:t>Attention Skills</a:t>
            </a:r>
            <a:endParaRPr lang="en-US" sz="3600" dirty="0">
              <a:solidFill>
                <a:schemeClr val="bg1"/>
              </a:solidFill>
              <a:latin typeface="Arial" pitchFamily="34" charset="0"/>
              <a:cs typeface="Arial" pitchFamily="34" charset="0"/>
            </a:endParaRPr>
          </a:p>
        </p:txBody>
      </p:sp>
      <p:pic>
        <p:nvPicPr>
          <p:cNvPr id="2052" name="Picture 4" descr="https://encrypted-tbn0.gstatic.com/images?q=tbn:ANd9GcRfZ0-VuIA6kccCzEJQVEoANsKiZbO2mLjw4tgWtiPbVpx0_FPdDA"/>
          <p:cNvPicPr>
            <a:picLocks noChangeAspect="1" noChangeArrowheads="1"/>
          </p:cNvPicPr>
          <p:nvPr/>
        </p:nvPicPr>
        <p:blipFill>
          <a:blip r:embed="rId2" cstate="print"/>
          <a:srcRect/>
          <a:stretch>
            <a:fillRect/>
          </a:stretch>
        </p:blipFill>
        <p:spPr bwMode="auto">
          <a:xfrm>
            <a:off x="5942012" y="3352800"/>
            <a:ext cx="3048000" cy="273934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ChangeArrowheads="1"/>
          </p:cNvSpPr>
          <p:nvPr>
            <p:ph type="title"/>
          </p:nvPr>
        </p:nvSpPr>
        <p:spPr/>
        <p:txBody>
          <a:bodyPr>
            <a:normAutofit/>
          </a:bodyPr>
          <a:lstStyle/>
          <a:p>
            <a:r>
              <a:rPr lang="en-US" sz="3600" dirty="0">
                <a:solidFill>
                  <a:schemeClr val="bg1"/>
                </a:solidFill>
                <a:latin typeface="Arial" pitchFamily="34" charset="0"/>
                <a:cs typeface="Arial" pitchFamily="34" charset="0"/>
              </a:rPr>
              <a:t>Memory</a:t>
            </a:r>
          </a:p>
        </p:txBody>
      </p:sp>
      <p:sp>
        <p:nvSpPr>
          <p:cNvPr id="467971" name="Rectangle 3"/>
          <p:cNvSpPr>
            <a:spLocks noGrp="1" noChangeArrowheads="1"/>
          </p:cNvSpPr>
          <p:nvPr>
            <p:ph type="body" idx="1"/>
          </p:nvPr>
        </p:nvSpPr>
        <p:spPr>
          <a:xfrm>
            <a:off x="609441" y="1219200"/>
            <a:ext cx="10437971" cy="4876800"/>
          </a:xfrm>
        </p:spPr>
        <p:txBody>
          <a:bodyPr>
            <a:normAutofit lnSpcReduction="10000"/>
          </a:bodyPr>
          <a:lstStyle/>
          <a:p>
            <a:pPr algn="just">
              <a:buNone/>
            </a:pPr>
            <a:r>
              <a:rPr lang="en-US" sz="2400" b="1" dirty="0" smtClean="0">
                <a:solidFill>
                  <a:schemeClr val="tx1">
                    <a:lumMod val="95000"/>
                  </a:schemeClr>
                </a:solidFill>
                <a:latin typeface="Arial" pitchFamily="34" charset="0"/>
                <a:cs typeface="Arial" pitchFamily="34" charset="0"/>
              </a:rPr>
              <a:t>	“Memory is the means by which we draw on our past experiences in order to use this information in the present.’ (Sternberg, 1999).</a:t>
            </a:r>
          </a:p>
          <a:p>
            <a:pPr algn="just"/>
            <a:endParaRPr lang="en-US" sz="2400" b="1" dirty="0" smtClean="0">
              <a:solidFill>
                <a:schemeClr val="tx1">
                  <a:lumMod val="95000"/>
                </a:schemeClr>
              </a:solidFill>
              <a:latin typeface="Arial" pitchFamily="34" charset="0"/>
              <a:cs typeface="Arial" pitchFamily="34" charset="0"/>
            </a:endParaRPr>
          </a:p>
          <a:p>
            <a:pPr algn="just">
              <a:buNone/>
            </a:pPr>
            <a:endParaRPr lang="en-US" sz="2400" b="1" dirty="0" smtClean="0">
              <a:solidFill>
                <a:schemeClr val="tx1">
                  <a:lumMod val="95000"/>
                </a:schemeClr>
              </a:solidFill>
              <a:latin typeface="Arial" pitchFamily="34" charset="0"/>
              <a:cs typeface="Arial" pitchFamily="34" charset="0"/>
            </a:endParaRPr>
          </a:p>
          <a:p>
            <a:pPr algn="just">
              <a:buNone/>
            </a:pPr>
            <a:endParaRPr lang="en-US" sz="2400" b="1" dirty="0" smtClean="0">
              <a:solidFill>
                <a:schemeClr val="tx1">
                  <a:lumMod val="95000"/>
                </a:schemeClr>
              </a:solidFill>
              <a:latin typeface="Arial" pitchFamily="34" charset="0"/>
              <a:cs typeface="Arial" pitchFamily="34" charset="0"/>
            </a:endParaRPr>
          </a:p>
          <a:p>
            <a:pPr algn="just">
              <a:buNone/>
            </a:pPr>
            <a:endParaRPr lang="en-US" sz="2400" b="1" dirty="0" smtClean="0">
              <a:solidFill>
                <a:schemeClr val="tx1">
                  <a:lumMod val="95000"/>
                </a:schemeClr>
              </a:solidFill>
              <a:latin typeface="Arial" pitchFamily="34" charset="0"/>
              <a:cs typeface="Arial" pitchFamily="34" charset="0"/>
            </a:endParaRPr>
          </a:p>
          <a:p>
            <a:pPr algn="just">
              <a:buNone/>
            </a:pPr>
            <a:endParaRPr lang="en-US" sz="2400" b="1" dirty="0" smtClean="0">
              <a:solidFill>
                <a:schemeClr val="tx1">
                  <a:lumMod val="95000"/>
                </a:schemeClr>
              </a:solidFill>
              <a:latin typeface="Arial" pitchFamily="34" charset="0"/>
              <a:cs typeface="Arial" pitchFamily="34" charset="0"/>
            </a:endParaRPr>
          </a:p>
          <a:p>
            <a:pPr algn="just">
              <a:buNone/>
            </a:pPr>
            <a:endParaRPr lang="en-US" sz="2400" b="1" dirty="0" smtClean="0">
              <a:solidFill>
                <a:schemeClr val="tx1">
                  <a:lumMod val="95000"/>
                </a:schemeClr>
              </a:solidFill>
              <a:latin typeface="Arial" pitchFamily="34" charset="0"/>
              <a:cs typeface="Arial" pitchFamily="34" charset="0"/>
            </a:endParaRPr>
          </a:p>
          <a:p>
            <a:pPr algn="just">
              <a:buNone/>
            </a:pPr>
            <a:endParaRPr lang="en-US" sz="2400" b="1" dirty="0" smtClean="0">
              <a:solidFill>
                <a:schemeClr val="tx1">
                  <a:lumMod val="95000"/>
                </a:schemeClr>
              </a:solidFill>
              <a:latin typeface="Arial" pitchFamily="34" charset="0"/>
              <a:cs typeface="Arial" pitchFamily="34" charset="0"/>
            </a:endParaRPr>
          </a:p>
          <a:p>
            <a:pPr algn="just">
              <a:buNone/>
            </a:pPr>
            <a:r>
              <a:rPr lang="en-US" sz="1800" b="1" dirty="0" smtClean="0">
                <a:solidFill>
                  <a:schemeClr val="tx1">
                    <a:lumMod val="95000"/>
                  </a:schemeClr>
                </a:solidFill>
                <a:latin typeface="Arial" pitchFamily="34" charset="0"/>
                <a:cs typeface="Arial" pitchFamily="34" charset="0"/>
              </a:rPr>
              <a:t>	</a:t>
            </a:r>
            <a:r>
              <a:rPr lang="en-US" sz="1800" b="1" dirty="0" smtClean="0">
                <a:solidFill>
                  <a:schemeClr val="bg1"/>
                </a:solidFill>
                <a:latin typeface="Arial" pitchFamily="34" charset="0"/>
                <a:cs typeface="Arial" pitchFamily="34" charset="0"/>
              </a:rPr>
              <a:t>It is the process by which information is encoded, stored, and retrieved. Encoding allows information that is from the outside world to reach our senses in the forms of chemical and physical stimuli. In this first stage we must change the information so that we may put the memory into the encoding process. Storage is the second memory stage or process.</a:t>
            </a:r>
            <a:endParaRPr lang="en-US" sz="1800" b="1" dirty="0">
              <a:solidFill>
                <a:schemeClr val="bg1"/>
              </a:solidFill>
              <a:latin typeface="Arial" pitchFamily="34" charset="0"/>
              <a:cs typeface="Arial" pitchFamily="34" charset="0"/>
            </a:endParaRPr>
          </a:p>
        </p:txBody>
      </p:sp>
      <p:pic>
        <p:nvPicPr>
          <p:cNvPr id="9220" name="Picture 4" descr="http://24.media.tumblr.com/tumblr_lji1ddiVXy1qih95ro1_500.jpg"/>
          <p:cNvPicPr>
            <a:picLocks noChangeAspect="1" noChangeArrowheads="1"/>
          </p:cNvPicPr>
          <p:nvPr/>
        </p:nvPicPr>
        <p:blipFill>
          <a:blip r:embed="rId2" cstate="print"/>
          <a:srcRect/>
          <a:stretch>
            <a:fillRect/>
          </a:stretch>
        </p:blipFill>
        <p:spPr bwMode="auto">
          <a:xfrm>
            <a:off x="4646612" y="2057400"/>
            <a:ext cx="2286000" cy="242016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ChangeArrowheads="1"/>
          </p:cNvSpPr>
          <p:nvPr>
            <p:ph type="title"/>
          </p:nvPr>
        </p:nvSpPr>
        <p:spPr/>
        <p:txBody>
          <a:bodyPr>
            <a:normAutofit/>
          </a:bodyPr>
          <a:lstStyle/>
          <a:p>
            <a:r>
              <a:rPr lang="en-US" sz="3600" dirty="0">
                <a:solidFill>
                  <a:schemeClr val="bg1"/>
                </a:solidFill>
                <a:latin typeface="Arial" pitchFamily="34" charset="0"/>
                <a:cs typeface="Arial" pitchFamily="34" charset="0"/>
              </a:rPr>
              <a:t>Memory</a:t>
            </a:r>
          </a:p>
        </p:txBody>
      </p:sp>
      <p:sp>
        <p:nvSpPr>
          <p:cNvPr id="467971" name="Rectangle 3"/>
          <p:cNvSpPr>
            <a:spLocks noGrp="1" noChangeArrowheads="1"/>
          </p:cNvSpPr>
          <p:nvPr>
            <p:ph type="body" idx="1"/>
          </p:nvPr>
        </p:nvSpPr>
        <p:spPr>
          <a:xfrm>
            <a:off x="609441" y="1219200"/>
            <a:ext cx="10437971" cy="4876800"/>
          </a:xfrm>
        </p:spPr>
        <p:txBody>
          <a:bodyPr>
            <a:normAutofit/>
          </a:bodyPr>
          <a:lstStyle/>
          <a:p>
            <a:pPr algn="just">
              <a:buNone/>
            </a:pPr>
            <a:endParaRPr lang="en-US" sz="1800" b="1" dirty="0">
              <a:solidFill>
                <a:schemeClr val="bg1"/>
              </a:solidFill>
              <a:latin typeface="Arial" pitchFamily="34" charset="0"/>
              <a:cs typeface="Arial" pitchFamily="34" charset="0"/>
            </a:endParaRPr>
          </a:p>
        </p:txBody>
      </p:sp>
      <p:pic>
        <p:nvPicPr>
          <p:cNvPr id="5" name="video 1.avi">
            <a:hlinkClick r:id="" action="ppaction://media"/>
          </p:cNvPr>
          <p:cNvPicPr>
            <a:picLocks noRot="1" noChangeAspect="1"/>
          </p:cNvPicPr>
          <p:nvPr>
            <a:videoFile r:link="rId1"/>
          </p:nvPr>
        </p:nvPicPr>
        <p:blipFill>
          <a:blip r:embed="rId3" cstate="print"/>
          <a:stretch>
            <a:fillRect/>
          </a:stretch>
        </p:blipFill>
        <p:spPr>
          <a:xfrm>
            <a:off x="2055812" y="1295400"/>
            <a:ext cx="6553200" cy="4914900"/>
          </a:xfrm>
          <a:prstGeom prst="rect">
            <a:avLst/>
          </a:prstGeom>
        </p:spPr>
      </p:pic>
      <p:sp>
        <p:nvSpPr>
          <p:cNvPr id="6" name="Rectangle 2"/>
          <p:cNvSpPr txBox="1">
            <a:spLocks noChangeArrowheads="1"/>
          </p:cNvSpPr>
          <p:nvPr/>
        </p:nvSpPr>
        <p:spPr>
          <a:xfrm>
            <a:off x="8685212" y="4876800"/>
            <a:ext cx="914400" cy="533400"/>
          </a:xfrm>
          <a:prstGeom prst="rect">
            <a:avLst/>
          </a:prstGeom>
        </p:spPr>
        <p:txBody>
          <a:bodyPr vert="horz" rtlCol="0" anchor="ctr">
            <a:norm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400" b="1" dirty="0" smtClean="0">
                <a:solidFill>
                  <a:schemeClr val="bg1"/>
                </a:solidFill>
                <a:effectLst>
                  <a:outerShdw blurRad="31750" dist="25400" dir="5400000" algn="tl" rotWithShape="0">
                    <a:srgbClr val="000000">
                      <a:alpha val="25000"/>
                    </a:srgbClr>
                  </a:outerShdw>
                </a:effectLst>
                <a:latin typeface="Arial" pitchFamily="34" charset="0"/>
                <a:ea typeface="+mj-ea"/>
                <a:cs typeface="Arial" pitchFamily="34" charset="0"/>
              </a:rPr>
              <a:t>Video 1</a:t>
            </a:r>
            <a:endParaRPr kumimoji="0" lang="en-US" sz="1400" b="1" i="0" u="none" strike="noStrike" kern="1200" cap="none" spc="0" normalizeH="0" baseline="0" noProof="0" dirty="0">
              <a:ln>
                <a:noFill/>
              </a:ln>
              <a:solidFill>
                <a:schemeClr val="bg1"/>
              </a:solidFill>
              <a:effectLst>
                <a:outerShdw blurRad="31750" dist="25400" dir="5400000" algn="tl" rotWithShape="0">
                  <a:srgbClr val="000000">
                    <a:alpha val="25000"/>
                  </a:srgbClr>
                </a:outerShdw>
              </a:effectLst>
              <a:uLnTx/>
              <a:uFillTx/>
              <a:latin typeface="Arial" pitchFamily="34" charset="0"/>
              <a:ea typeface="+mj-ea"/>
              <a:cs typeface="Arial" pitchFamily="34" charset="0"/>
            </a:endParaRP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4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21" name="Oval 5"/>
          <p:cNvSpPr>
            <a:spLocks noChangeArrowheads="1"/>
          </p:cNvSpPr>
          <p:nvPr/>
        </p:nvSpPr>
        <p:spPr bwMode="auto">
          <a:xfrm>
            <a:off x="8075612" y="3048000"/>
            <a:ext cx="1524000" cy="1143000"/>
          </a:xfrm>
          <a:prstGeom prst="ellipse">
            <a:avLst/>
          </a:prstGeom>
          <a:noFill/>
          <a:ln w="57150">
            <a:solidFill>
              <a:schemeClr val="bg1"/>
            </a:solidFill>
            <a:round/>
            <a:headEnd/>
            <a:tailEnd/>
          </a:ln>
          <a:effectLst/>
        </p:spPr>
        <p:txBody>
          <a:bodyPr wrap="none" anchor="ctr"/>
          <a:lstStyle/>
          <a:p>
            <a:endParaRPr lang="en-US"/>
          </a:p>
        </p:txBody>
      </p:sp>
      <p:sp>
        <p:nvSpPr>
          <p:cNvPr id="444418" name="Rectangle 2"/>
          <p:cNvSpPr>
            <a:spLocks noGrp="1" noChangeArrowheads="1"/>
          </p:cNvSpPr>
          <p:nvPr>
            <p:ph type="title"/>
          </p:nvPr>
        </p:nvSpPr>
        <p:spPr/>
        <p:txBody>
          <a:bodyPr>
            <a:normAutofit/>
          </a:bodyPr>
          <a:lstStyle/>
          <a:p>
            <a:r>
              <a:rPr lang="en-US" sz="3600" dirty="0">
                <a:solidFill>
                  <a:schemeClr val="bg1"/>
                </a:solidFill>
                <a:latin typeface="Arial" pitchFamily="34" charset="0"/>
                <a:cs typeface="Arial" pitchFamily="34" charset="0"/>
              </a:rPr>
              <a:t>A Model of Memory</a:t>
            </a:r>
          </a:p>
        </p:txBody>
      </p:sp>
      <p:sp>
        <p:nvSpPr>
          <p:cNvPr id="444419" name="Rectangle 3"/>
          <p:cNvSpPr>
            <a:spLocks noGrp="1" noChangeArrowheads="1"/>
          </p:cNvSpPr>
          <p:nvPr>
            <p:ph type="body" idx="1"/>
          </p:nvPr>
        </p:nvSpPr>
        <p:spPr>
          <a:xfrm>
            <a:off x="609441" y="1600201"/>
            <a:ext cx="4951571" cy="4525963"/>
          </a:xfrm>
        </p:spPr>
        <p:txBody>
          <a:bodyPr>
            <a:normAutofit/>
          </a:bodyPr>
          <a:lstStyle/>
          <a:p>
            <a:r>
              <a:rPr lang="en-US" sz="1800" b="1" dirty="0">
                <a:solidFill>
                  <a:schemeClr val="bg1"/>
                </a:solidFill>
                <a:latin typeface="Arial" pitchFamily="34" charset="0"/>
                <a:cs typeface="Arial" pitchFamily="34" charset="0"/>
              </a:rPr>
              <a:t>Three memory stores</a:t>
            </a:r>
          </a:p>
          <a:p>
            <a:pPr lvl="1"/>
            <a:r>
              <a:rPr lang="en-US" sz="1800" b="1" dirty="0">
                <a:solidFill>
                  <a:schemeClr val="bg1"/>
                </a:solidFill>
                <a:latin typeface="Arial" pitchFamily="34" charset="0"/>
                <a:cs typeface="Arial" pitchFamily="34" charset="0"/>
              </a:rPr>
              <a:t>sensory memory</a:t>
            </a:r>
          </a:p>
          <a:p>
            <a:pPr lvl="2"/>
            <a:r>
              <a:rPr lang="en-US" sz="1800" b="1" dirty="0">
                <a:solidFill>
                  <a:schemeClr val="bg1"/>
                </a:solidFill>
                <a:latin typeface="Arial" pitchFamily="34" charset="0"/>
                <a:cs typeface="Arial" pitchFamily="34" charset="0"/>
              </a:rPr>
              <a:t>input buffer</a:t>
            </a:r>
          </a:p>
          <a:p>
            <a:pPr lvl="2"/>
            <a:r>
              <a:rPr lang="en-US" sz="1800" b="1" dirty="0">
                <a:solidFill>
                  <a:schemeClr val="bg1"/>
                </a:solidFill>
                <a:latin typeface="Arial" pitchFamily="34" charset="0"/>
                <a:cs typeface="Arial" pitchFamily="34" charset="0"/>
              </a:rPr>
              <a:t>visual or acoustic</a:t>
            </a:r>
          </a:p>
          <a:p>
            <a:pPr lvl="1"/>
            <a:r>
              <a:rPr lang="en-US" sz="1800" b="1" dirty="0">
                <a:solidFill>
                  <a:schemeClr val="bg1"/>
                </a:solidFill>
                <a:latin typeface="Arial" pitchFamily="34" charset="0"/>
                <a:cs typeface="Arial" pitchFamily="34" charset="0"/>
              </a:rPr>
              <a:t>short term memory</a:t>
            </a:r>
          </a:p>
          <a:p>
            <a:pPr lvl="2"/>
            <a:r>
              <a:rPr lang="en-US" sz="1800" b="1" dirty="0">
                <a:solidFill>
                  <a:schemeClr val="bg1"/>
                </a:solidFill>
                <a:latin typeface="Arial" pitchFamily="34" charset="0"/>
                <a:cs typeface="Arial" pitchFamily="34" charset="0"/>
              </a:rPr>
              <a:t>‘scratchpad’ store</a:t>
            </a:r>
          </a:p>
          <a:p>
            <a:pPr lvl="2"/>
            <a:r>
              <a:rPr lang="en-US" sz="1800" b="1" dirty="0">
                <a:solidFill>
                  <a:schemeClr val="bg1"/>
                </a:solidFill>
                <a:latin typeface="Arial" pitchFamily="34" charset="0"/>
                <a:cs typeface="Arial" pitchFamily="34" charset="0"/>
              </a:rPr>
              <a:t>visual or acoustic</a:t>
            </a:r>
          </a:p>
          <a:p>
            <a:pPr lvl="1"/>
            <a:r>
              <a:rPr lang="en-US" sz="1800" b="1" dirty="0">
                <a:solidFill>
                  <a:schemeClr val="bg1"/>
                </a:solidFill>
                <a:latin typeface="Arial" pitchFamily="34" charset="0"/>
                <a:cs typeface="Arial" pitchFamily="34" charset="0"/>
              </a:rPr>
              <a:t>Long term memory</a:t>
            </a:r>
          </a:p>
          <a:p>
            <a:pPr lvl="2"/>
            <a:r>
              <a:rPr lang="en-US" sz="1800" b="1" dirty="0">
                <a:solidFill>
                  <a:schemeClr val="bg1"/>
                </a:solidFill>
                <a:latin typeface="Arial" pitchFamily="34" charset="0"/>
                <a:cs typeface="Arial" pitchFamily="34" charset="0"/>
              </a:rPr>
              <a:t>stores facts and meanings</a:t>
            </a:r>
          </a:p>
          <a:p>
            <a:pPr lvl="2"/>
            <a:r>
              <a:rPr lang="en-US" sz="1800" b="1" dirty="0">
                <a:solidFill>
                  <a:schemeClr val="bg1"/>
                </a:solidFill>
                <a:latin typeface="Arial" pitchFamily="34" charset="0"/>
                <a:cs typeface="Arial" pitchFamily="34" charset="0"/>
              </a:rPr>
              <a:t>semantically </a:t>
            </a:r>
            <a:r>
              <a:rPr lang="en-US" sz="1800" b="1" dirty="0" smtClean="0">
                <a:solidFill>
                  <a:schemeClr val="bg1"/>
                </a:solidFill>
                <a:latin typeface="Arial" pitchFamily="34" charset="0"/>
                <a:cs typeface="Arial" pitchFamily="34" charset="0"/>
              </a:rPr>
              <a:t>organized</a:t>
            </a:r>
            <a:endParaRPr lang="en-US" sz="1800" b="1" dirty="0">
              <a:solidFill>
                <a:schemeClr val="bg1"/>
              </a:solidFill>
              <a:latin typeface="Arial" pitchFamily="34" charset="0"/>
              <a:cs typeface="Arial" pitchFamily="34" charset="0"/>
            </a:endParaRPr>
          </a:p>
        </p:txBody>
      </p:sp>
      <p:sp>
        <p:nvSpPr>
          <p:cNvPr id="444422" name="Text Box 6"/>
          <p:cNvSpPr txBox="1">
            <a:spLocks noChangeArrowheads="1"/>
          </p:cNvSpPr>
          <p:nvPr/>
        </p:nvSpPr>
        <p:spPr bwMode="auto">
          <a:xfrm>
            <a:off x="7008574" y="1524000"/>
            <a:ext cx="2234618" cy="850900"/>
          </a:xfrm>
          <a:prstGeom prst="rect">
            <a:avLst/>
          </a:prstGeom>
          <a:solidFill>
            <a:schemeClr val="tx1"/>
          </a:solidFill>
          <a:ln w="28575">
            <a:solidFill>
              <a:schemeClr val="tx2">
                <a:lumMod val="10000"/>
              </a:schemeClr>
            </a:solidFill>
            <a:miter lim="800000"/>
            <a:headEnd/>
            <a:tailEnd/>
          </a:ln>
          <a:effectLst/>
        </p:spPr>
        <p:txBody>
          <a:bodyPr>
            <a:spAutoFit/>
          </a:bodyPr>
          <a:lstStyle/>
          <a:p>
            <a:pPr eaLnBrk="0" hangingPunct="0">
              <a:spcBef>
                <a:spcPct val="50000"/>
              </a:spcBef>
            </a:pPr>
            <a:r>
              <a:rPr lang="en-US" sz="2400" b="0" dirty="0">
                <a:solidFill>
                  <a:schemeClr val="bg1"/>
                </a:solidFill>
                <a:latin typeface="Tahoma" pitchFamily="34" charset="0"/>
              </a:rPr>
              <a:t>Sensory memory</a:t>
            </a:r>
          </a:p>
        </p:txBody>
      </p:sp>
      <p:sp>
        <p:nvSpPr>
          <p:cNvPr id="444424" name="Text Box 8"/>
          <p:cNvSpPr txBox="1">
            <a:spLocks noChangeArrowheads="1"/>
          </p:cNvSpPr>
          <p:nvPr/>
        </p:nvSpPr>
        <p:spPr bwMode="auto">
          <a:xfrm>
            <a:off x="7008574" y="4419600"/>
            <a:ext cx="2234618" cy="850900"/>
          </a:xfrm>
          <a:prstGeom prst="rect">
            <a:avLst/>
          </a:prstGeom>
          <a:solidFill>
            <a:schemeClr val="tx1"/>
          </a:solidFill>
          <a:ln w="28575">
            <a:solidFill>
              <a:schemeClr val="bg1"/>
            </a:solidFill>
            <a:miter lim="800000"/>
            <a:headEnd/>
            <a:tailEnd/>
          </a:ln>
          <a:effectLst/>
        </p:spPr>
        <p:txBody>
          <a:bodyPr>
            <a:spAutoFit/>
          </a:bodyPr>
          <a:lstStyle/>
          <a:p>
            <a:pPr eaLnBrk="0" hangingPunct="0">
              <a:spcBef>
                <a:spcPct val="50000"/>
              </a:spcBef>
            </a:pPr>
            <a:r>
              <a:rPr lang="en-US" sz="2400" b="0" dirty="0">
                <a:solidFill>
                  <a:schemeClr val="bg1"/>
                </a:solidFill>
                <a:latin typeface="Tahoma" pitchFamily="34" charset="0"/>
              </a:rPr>
              <a:t>Long term memory</a:t>
            </a:r>
          </a:p>
        </p:txBody>
      </p:sp>
      <p:sp>
        <p:nvSpPr>
          <p:cNvPr id="444425" name="Line 9"/>
          <p:cNvSpPr>
            <a:spLocks noChangeShapeType="1"/>
          </p:cNvSpPr>
          <p:nvPr/>
        </p:nvSpPr>
        <p:spPr bwMode="auto">
          <a:xfrm>
            <a:off x="7922736" y="990600"/>
            <a:ext cx="0" cy="457200"/>
          </a:xfrm>
          <a:prstGeom prst="line">
            <a:avLst/>
          </a:prstGeom>
          <a:noFill/>
          <a:ln w="57150">
            <a:solidFill>
              <a:schemeClr val="bg1"/>
            </a:solidFill>
            <a:round/>
            <a:headEnd/>
            <a:tailEnd type="triangle" w="med" len="med"/>
          </a:ln>
          <a:effectLst/>
        </p:spPr>
        <p:txBody>
          <a:bodyPr wrap="none" anchor="ctr"/>
          <a:lstStyle/>
          <a:p>
            <a:endParaRPr lang="en-US"/>
          </a:p>
        </p:txBody>
      </p:sp>
      <p:sp>
        <p:nvSpPr>
          <p:cNvPr id="444426" name="Line 10"/>
          <p:cNvSpPr>
            <a:spLocks noChangeShapeType="1"/>
          </p:cNvSpPr>
          <p:nvPr/>
        </p:nvSpPr>
        <p:spPr bwMode="auto">
          <a:xfrm>
            <a:off x="7922736" y="2438400"/>
            <a:ext cx="0" cy="457200"/>
          </a:xfrm>
          <a:prstGeom prst="line">
            <a:avLst/>
          </a:prstGeom>
          <a:noFill/>
          <a:ln w="57150">
            <a:solidFill>
              <a:schemeClr val="bg1"/>
            </a:solidFill>
            <a:round/>
            <a:headEnd/>
            <a:tailEnd type="triangle" w="med" len="med"/>
          </a:ln>
          <a:effectLst/>
        </p:spPr>
        <p:txBody>
          <a:bodyPr wrap="none" anchor="ctr"/>
          <a:lstStyle/>
          <a:p>
            <a:endParaRPr lang="en-US"/>
          </a:p>
        </p:txBody>
      </p:sp>
      <p:sp>
        <p:nvSpPr>
          <p:cNvPr id="444427" name="Line 11"/>
          <p:cNvSpPr>
            <a:spLocks noChangeShapeType="1"/>
          </p:cNvSpPr>
          <p:nvPr/>
        </p:nvSpPr>
        <p:spPr bwMode="auto">
          <a:xfrm>
            <a:off x="7922736" y="3886200"/>
            <a:ext cx="0" cy="533400"/>
          </a:xfrm>
          <a:prstGeom prst="line">
            <a:avLst/>
          </a:prstGeom>
          <a:noFill/>
          <a:ln w="57150">
            <a:solidFill>
              <a:schemeClr val="bg1"/>
            </a:solidFill>
            <a:round/>
            <a:headEnd/>
            <a:tailEnd type="triangle" w="med" len="med"/>
          </a:ln>
          <a:effectLst/>
        </p:spPr>
        <p:txBody>
          <a:bodyPr wrap="none" anchor="ctr"/>
          <a:lstStyle/>
          <a:p>
            <a:endParaRPr lang="en-US"/>
          </a:p>
        </p:txBody>
      </p:sp>
      <p:sp>
        <p:nvSpPr>
          <p:cNvPr id="11" name="Text Box 6"/>
          <p:cNvSpPr txBox="1">
            <a:spLocks noChangeArrowheads="1"/>
          </p:cNvSpPr>
          <p:nvPr/>
        </p:nvSpPr>
        <p:spPr bwMode="auto">
          <a:xfrm>
            <a:off x="6932612" y="2971800"/>
            <a:ext cx="2234618" cy="830997"/>
          </a:xfrm>
          <a:prstGeom prst="rect">
            <a:avLst/>
          </a:prstGeom>
          <a:solidFill>
            <a:schemeClr val="tx1"/>
          </a:solidFill>
          <a:ln w="28575">
            <a:solidFill>
              <a:schemeClr val="bg1"/>
            </a:solidFill>
            <a:miter lim="800000"/>
            <a:headEnd/>
            <a:tailEnd/>
          </a:ln>
          <a:effectLst/>
        </p:spPr>
        <p:txBody>
          <a:bodyPr>
            <a:spAutoFit/>
          </a:bodyPr>
          <a:lstStyle/>
          <a:p>
            <a:pPr eaLnBrk="0" hangingPunct="0">
              <a:spcBef>
                <a:spcPct val="50000"/>
              </a:spcBef>
            </a:pPr>
            <a:r>
              <a:rPr lang="en-US" sz="2400" b="0" dirty="0" smtClean="0">
                <a:solidFill>
                  <a:schemeClr val="bg1"/>
                </a:solidFill>
                <a:latin typeface="Tahoma" pitchFamily="34" charset="0"/>
              </a:rPr>
              <a:t>Short term memory</a:t>
            </a:r>
            <a:endParaRPr lang="en-US" sz="2400" b="0" dirty="0">
              <a:solidFill>
                <a:schemeClr val="bg1"/>
              </a:solidFill>
              <a:latin typeface="Tahoma" pitchFamily="34" charset="0"/>
            </a:endParaRPr>
          </a:p>
        </p:txBody>
      </p:sp>
    </p:spTree>
  </p:cSld>
  <p:clrMapOvr>
    <a:masterClrMapping/>
  </p:clrMapOvr>
  <p:transition spd="med">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2628" indent="-342900"/>
            <a:r>
              <a:rPr lang="en-US" sz="1800" b="1" dirty="0" smtClean="0">
                <a:solidFill>
                  <a:schemeClr val="bg1"/>
                </a:solidFill>
                <a:latin typeface="Arial" pitchFamily="34" charset="0"/>
                <a:cs typeface="Arial" pitchFamily="34" charset="0"/>
              </a:rPr>
              <a:t>Also called </a:t>
            </a:r>
            <a:r>
              <a:rPr lang="en-US" sz="2400" b="1" dirty="0" smtClean="0">
                <a:solidFill>
                  <a:schemeClr val="tx1">
                    <a:lumMod val="95000"/>
                  </a:schemeClr>
                </a:solidFill>
                <a:latin typeface="Arial" pitchFamily="34" charset="0"/>
                <a:cs typeface="Arial" pitchFamily="34" charset="0"/>
              </a:rPr>
              <a:t>working memory</a:t>
            </a:r>
          </a:p>
          <a:p>
            <a:pPr marL="452628" indent="-342900"/>
            <a:r>
              <a:rPr lang="en-US" sz="1800" b="1" dirty="0" smtClean="0">
                <a:solidFill>
                  <a:schemeClr val="bg1"/>
                </a:solidFill>
                <a:latin typeface="Arial" pitchFamily="34" charset="0"/>
                <a:cs typeface="Arial" pitchFamily="34" charset="0"/>
              </a:rPr>
              <a:t>This skill handles the dynamic job of keeping at the forefront of your mind the information you need to complete immediate and short-term tasks.</a:t>
            </a:r>
          </a:p>
          <a:p>
            <a:pPr marL="452628" indent="-342900"/>
            <a:r>
              <a:rPr lang="en-US" sz="1800" b="1" dirty="0" smtClean="0">
                <a:solidFill>
                  <a:schemeClr val="bg1"/>
                </a:solidFill>
                <a:latin typeface="Arial" pitchFamily="34" charset="0"/>
                <a:cs typeface="Arial" pitchFamily="34" charset="0"/>
              </a:rPr>
              <a:t>In short-term/working memory, we encode information from the sensory registers for transfer into long-term memory.</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a:xfrm>
            <a:off x="839469" y="274638"/>
            <a:ext cx="10969943" cy="1143000"/>
          </a:xfrm>
        </p:spPr>
        <p:txBody>
          <a:bodyPr>
            <a:normAutofit/>
          </a:bodyPr>
          <a:lstStyle/>
          <a:p>
            <a:r>
              <a:rPr lang="en-US" sz="3600" dirty="0" smtClean="0">
                <a:solidFill>
                  <a:schemeClr val="bg1"/>
                </a:solidFill>
                <a:latin typeface="Arial" pitchFamily="34" charset="0"/>
                <a:cs typeface="Arial" pitchFamily="34" charset="0"/>
              </a:rPr>
              <a:t>Short-Term Memory</a:t>
            </a:r>
            <a:endParaRPr lang="en-US" sz="3600" dirty="0">
              <a:solidFill>
                <a:schemeClr val="bg1"/>
              </a:solidFill>
              <a:latin typeface="Arial" pitchFamily="34" charset="0"/>
              <a:cs typeface="Arial" pitchFamily="34" charset="0"/>
            </a:endParaRPr>
          </a:p>
        </p:txBody>
      </p:sp>
      <p:sp>
        <p:nvSpPr>
          <p:cNvPr id="4" name="Rectangle 3"/>
          <p:cNvSpPr/>
          <p:nvPr/>
        </p:nvSpPr>
        <p:spPr>
          <a:xfrm>
            <a:off x="3884612" y="3810000"/>
            <a:ext cx="6092825" cy="1938992"/>
          </a:xfrm>
          <a:prstGeom prst="rect">
            <a:avLst/>
          </a:prstGeom>
        </p:spPr>
        <p:txBody>
          <a:bodyPr>
            <a:spAutoFit/>
          </a:bodyPr>
          <a:lstStyle/>
          <a:p>
            <a:r>
              <a:rPr lang="en-US" b="1" dirty="0" smtClean="0">
                <a:latin typeface="Arial" pitchFamily="34" charset="0"/>
                <a:cs typeface="Arial" pitchFamily="34" charset="0"/>
              </a:rPr>
              <a:t>Example</a:t>
            </a:r>
          </a:p>
          <a:p>
            <a:endParaRPr lang="en-US" b="1" dirty="0" smtClean="0">
              <a:latin typeface="Arial" pitchFamily="34" charset="0"/>
              <a:cs typeface="Arial" pitchFamily="34" charset="0"/>
            </a:endParaRPr>
          </a:p>
          <a:p>
            <a:r>
              <a:rPr lang="en-US" b="1" dirty="0" smtClean="0">
                <a:latin typeface="Arial" pitchFamily="34" charset="0"/>
                <a:cs typeface="Arial" pitchFamily="34" charset="0"/>
              </a:rPr>
              <a:t>212348278493202 (difficult)</a:t>
            </a:r>
          </a:p>
          <a:p>
            <a:endParaRPr lang="en-US" b="1" dirty="0" smtClean="0">
              <a:latin typeface="Arial" pitchFamily="34" charset="0"/>
              <a:cs typeface="Arial" pitchFamily="34" charset="0"/>
            </a:endParaRPr>
          </a:p>
          <a:p>
            <a:r>
              <a:rPr lang="en-US" b="1" dirty="0" smtClean="0">
                <a:latin typeface="Arial" pitchFamily="34" charset="0"/>
                <a:cs typeface="Arial" pitchFamily="34" charset="0"/>
              </a:rPr>
              <a:t>0121 414 2626 (easy)</a:t>
            </a:r>
            <a:endParaRPr lang="en-US" b="1" dirty="0">
              <a:latin typeface="Arial" pitchFamily="34" charset="0"/>
              <a:cs typeface="Arial" pitchFamily="34" charset="0"/>
            </a:endParaRPr>
          </a:p>
        </p:txBody>
      </p:sp>
      <p:pic>
        <p:nvPicPr>
          <p:cNvPr id="7170" name="Picture 2" descr="https://encrypted-tbn0.gstatic.com/images?q=tbn:ANd9GcQC4tvJfPgZjLfZsqfJETkKARjvJt4YGQfbHRj9metDiIftaEGP"/>
          <p:cNvPicPr>
            <a:picLocks noChangeAspect="1" noChangeArrowheads="1"/>
          </p:cNvPicPr>
          <p:nvPr/>
        </p:nvPicPr>
        <p:blipFill>
          <a:blip r:embed="rId2" cstate="print"/>
          <a:srcRect/>
          <a:stretch>
            <a:fillRect/>
          </a:stretch>
        </p:blipFill>
        <p:spPr bwMode="auto">
          <a:xfrm>
            <a:off x="8151812" y="3124200"/>
            <a:ext cx="3352800" cy="345899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900" b="1" dirty="0" smtClean="0">
                <a:solidFill>
                  <a:schemeClr val="bg1"/>
                </a:solidFill>
                <a:latin typeface="Arial" pitchFamily="34" charset="0"/>
                <a:cs typeface="Arial" pitchFamily="34" charset="0"/>
              </a:rPr>
              <a:t>Short-term/ working memory characteristics, important for the design of human-to-system interfaces as well as training/learning programs, are:</a:t>
            </a:r>
          </a:p>
          <a:p>
            <a:pPr algn="just"/>
            <a:r>
              <a:rPr lang="en-US" sz="1900" b="1" dirty="0" smtClean="0">
                <a:solidFill>
                  <a:schemeClr val="bg1"/>
                </a:solidFill>
                <a:latin typeface="Arial" pitchFamily="34" charset="0"/>
                <a:cs typeface="Arial" pitchFamily="34" charset="0"/>
              </a:rPr>
              <a:t>Capacity - Very limited and in some models considered a "bottleneck" in human information processing. The classic work of Miller (1956) determined the number of units that can be processed at any one time as 7 + 2. Subsequent studies have indicated that 5 + 2 may apply to most of the items we wish to remember.</a:t>
            </a:r>
          </a:p>
          <a:p>
            <a:pPr algn="just"/>
            <a:r>
              <a:rPr lang="en-US" sz="1900" b="1" dirty="0" smtClean="0">
                <a:solidFill>
                  <a:schemeClr val="bg1"/>
                </a:solidFill>
                <a:latin typeface="Arial" pitchFamily="34" charset="0"/>
                <a:cs typeface="Arial" pitchFamily="34" charset="0"/>
              </a:rPr>
              <a:t>Duration - About 15 to 30 seconds, however, it can be indefinite if one continues to concentrate on, attend to, and rehearse the information in its store.</a:t>
            </a:r>
          </a:p>
          <a:p>
            <a:endParaRPr lang="en-US" dirty="0"/>
          </a:p>
        </p:txBody>
      </p:sp>
      <p:sp>
        <p:nvSpPr>
          <p:cNvPr id="3" name="Title 2"/>
          <p:cNvSpPr>
            <a:spLocks noGrp="1"/>
          </p:cNvSpPr>
          <p:nvPr>
            <p:ph type="title"/>
          </p:nvPr>
        </p:nvSpPr>
        <p:spPr>
          <a:xfrm>
            <a:off x="836612" y="304800"/>
            <a:ext cx="10969943" cy="1143000"/>
          </a:xfrm>
        </p:spPr>
        <p:txBody>
          <a:bodyPr>
            <a:normAutofit/>
          </a:bodyPr>
          <a:lstStyle/>
          <a:p>
            <a:r>
              <a:rPr lang="en-US" sz="3600" dirty="0" smtClean="0">
                <a:solidFill>
                  <a:schemeClr val="bg1"/>
                </a:solidFill>
                <a:latin typeface="Arial" pitchFamily="34" charset="0"/>
                <a:cs typeface="Arial" pitchFamily="34" charset="0"/>
              </a:rPr>
              <a:t>Short-term characteristics</a:t>
            </a:r>
            <a:endParaRPr lang="en-US" sz="3600" dirty="0"/>
          </a:p>
        </p:txBody>
      </p:sp>
      <p:pic>
        <p:nvPicPr>
          <p:cNvPr id="8194" name="Picture 2" descr="https://encrypted-tbn0.gstatic.com/images?q=tbn:ANd9GcTRfDEVijIDz1sGNapyy3hS0wbFnuWYuZL6o6M2n86ZO_8nLwID"/>
          <p:cNvPicPr>
            <a:picLocks noChangeAspect="1" noChangeArrowheads="1"/>
          </p:cNvPicPr>
          <p:nvPr/>
        </p:nvPicPr>
        <p:blipFill>
          <a:blip r:embed="rId2" cstate="print"/>
          <a:srcRect/>
          <a:stretch>
            <a:fillRect/>
          </a:stretch>
        </p:blipFill>
        <p:spPr bwMode="auto">
          <a:xfrm>
            <a:off x="8456612" y="3962400"/>
            <a:ext cx="2743200" cy="255482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1800" b="1" dirty="0" smtClean="0">
                <a:solidFill>
                  <a:schemeClr val="bg1"/>
                </a:solidFill>
                <a:latin typeface="Arial" pitchFamily="34" charset="0"/>
                <a:cs typeface="Arial" pitchFamily="34" charset="0"/>
              </a:rPr>
              <a:t>This is the "library" of facts and knowledge you have accumulated in the past.</a:t>
            </a:r>
          </a:p>
          <a:p>
            <a:pPr algn="just"/>
            <a:r>
              <a:rPr lang="en-US" sz="1800" b="1" dirty="0" smtClean="0">
                <a:solidFill>
                  <a:schemeClr val="bg1"/>
                </a:solidFill>
                <a:latin typeface="Arial" pitchFamily="34" charset="0"/>
                <a:cs typeface="Arial" pitchFamily="34" charset="0"/>
              </a:rPr>
              <a:t>Its size is considered to be infinite for practical purposes. In other words, we will not run out of memory in our lifetimes. Long-term memory has a relatively slow access time of 100 milliseconds.  </a:t>
            </a:r>
            <a:br>
              <a:rPr lang="en-US" sz="1800" b="1" dirty="0" smtClean="0">
                <a:solidFill>
                  <a:schemeClr val="bg1"/>
                </a:solidFill>
                <a:latin typeface="Arial" pitchFamily="34" charset="0"/>
                <a:cs typeface="Arial" pitchFamily="34" charset="0"/>
              </a:rPr>
            </a:b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a:xfrm>
            <a:off x="763269" y="274638"/>
            <a:ext cx="10969943" cy="1143000"/>
          </a:xfrm>
        </p:spPr>
        <p:txBody>
          <a:bodyPr>
            <a:normAutofit/>
          </a:bodyPr>
          <a:lstStyle/>
          <a:p>
            <a:r>
              <a:rPr lang="en-US" sz="3600" dirty="0" smtClean="0">
                <a:solidFill>
                  <a:schemeClr val="bg1"/>
                </a:solidFill>
                <a:latin typeface="Arial" pitchFamily="34" charset="0"/>
                <a:cs typeface="Arial" pitchFamily="34" charset="0"/>
              </a:rPr>
              <a:t>Long-Term Memory</a:t>
            </a:r>
            <a:endParaRPr lang="en-US" sz="3600" dirty="0">
              <a:solidFill>
                <a:schemeClr val="bg1"/>
              </a:solidFill>
              <a:latin typeface="Arial" pitchFamily="34" charset="0"/>
              <a:cs typeface="Arial" pitchFamily="34" charset="0"/>
            </a:endParaRPr>
          </a:p>
        </p:txBody>
      </p:sp>
      <p:pic>
        <p:nvPicPr>
          <p:cNvPr id="5124" name="Picture 4" descr="http://projects.coe.uga.edu/epltt/images/8/8f/Information_2.jpg"/>
          <p:cNvPicPr>
            <a:picLocks noChangeAspect="1" noChangeArrowheads="1"/>
          </p:cNvPicPr>
          <p:nvPr/>
        </p:nvPicPr>
        <p:blipFill>
          <a:blip r:embed="rId2" cstate="print"/>
          <a:srcRect/>
          <a:stretch>
            <a:fillRect/>
          </a:stretch>
        </p:blipFill>
        <p:spPr bwMode="auto">
          <a:xfrm>
            <a:off x="5180012" y="2514600"/>
            <a:ext cx="6181725" cy="42104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441" y="1143000"/>
            <a:ext cx="10969943" cy="4525963"/>
          </a:xfrm>
        </p:spPr>
        <p:txBody>
          <a:bodyPr>
            <a:normAutofit/>
          </a:bodyPr>
          <a:lstStyle/>
          <a:p>
            <a:pPr algn="just"/>
            <a:r>
              <a:rPr lang="en-US" sz="1800" b="1" dirty="0" smtClean="0">
                <a:solidFill>
                  <a:schemeClr val="tx1">
                    <a:lumMod val="95000"/>
                  </a:schemeClr>
                </a:solidFill>
                <a:latin typeface="Arial" pitchFamily="34" charset="0"/>
                <a:cs typeface="Arial" pitchFamily="34" charset="0"/>
              </a:rPr>
              <a:t>Declarative or Explicit Knowledge - </a:t>
            </a:r>
            <a:r>
              <a:rPr lang="en-US" sz="1800" b="1" dirty="0" smtClean="0">
                <a:solidFill>
                  <a:schemeClr val="bg1"/>
                </a:solidFill>
                <a:latin typeface="Arial" pitchFamily="34" charset="0"/>
                <a:cs typeface="Arial" pitchFamily="34" charset="0"/>
              </a:rPr>
              <a:t>Static knowledge about things in the world such as facts and experiences that we can recall under conscious control.</a:t>
            </a:r>
          </a:p>
          <a:p>
            <a:pPr algn="just"/>
            <a:r>
              <a:rPr lang="en-US" sz="1800" b="1" dirty="0" smtClean="0">
                <a:solidFill>
                  <a:schemeClr val="tx1">
                    <a:lumMod val="95000"/>
                  </a:schemeClr>
                </a:solidFill>
                <a:latin typeface="Arial" pitchFamily="34" charset="0"/>
                <a:cs typeface="Arial" pitchFamily="34" charset="0"/>
              </a:rPr>
              <a:t>Semantic Memory - </a:t>
            </a:r>
            <a:r>
              <a:rPr lang="en-US" sz="1800" b="1" dirty="0" smtClean="0">
                <a:solidFill>
                  <a:schemeClr val="bg1"/>
                </a:solidFill>
                <a:latin typeface="Arial" pitchFamily="34" charset="0"/>
                <a:cs typeface="Arial" pitchFamily="34" charset="0"/>
              </a:rPr>
              <a:t>This is information that has lost its time reference. That is, we know the information, facts, and concepts, but we cannot remember where or when the information was acquired. This is our generic knowledge of the world.</a:t>
            </a:r>
          </a:p>
          <a:p>
            <a:pPr algn="just"/>
            <a:r>
              <a:rPr lang="en-US" sz="1800" b="1" dirty="0" smtClean="0">
                <a:solidFill>
                  <a:schemeClr val="tx1">
                    <a:lumMod val="95000"/>
                  </a:schemeClr>
                </a:solidFill>
                <a:latin typeface="Arial" pitchFamily="34" charset="0"/>
                <a:cs typeface="Arial" pitchFamily="34" charset="0"/>
              </a:rPr>
              <a:t>Episodic Memory - </a:t>
            </a:r>
            <a:r>
              <a:rPr lang="en-US" sz="1800" b="1" dirty="0" smtClean="0">
                <a:solidFill>
                  <a:schemeClr val="bg1"/>
                </a:solidFill>
                <a:latin typeface="Arial" pitchFamily="34" charset="0"/>
                <a:cs typeface="Arial" pitchFamily="34" charset="0"/>
              </a:rPr>
              <a:t>These memories are associated with a specific time or episode in our life and is in serial form. These are specific incidents from our past that we can "relive" by remembering incidental details of an event.</a:t>
            </a:r>
          </a:p>
          <a:p>
            <a:endParaRPr lang="en-US" dirty="0"/>
          </a:p>
        </p:txBody>
      </p:sp>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Long-Term Memory Characteristics</a:t>
            </a:r>
            <a:endParaRPr lang="en-US" sz="3600" dirty="0"/>
          </a:p>
        </p:txBody>
      </p:sp>
      <p:pic>
        <p:nvPicPr>
          <p:cNvPr id="5122" name="Picture 2" descr="http://www.abacon.com/slavin/images/t58.gif"/>
          <p:cNvPicPr>
            <a:picLocks noChangeAspect="1" noChangeArrowheads="1"/>
          </p:cNvPicPr>
          <p:nvPr/>
        </p:nvPicPr>
        <p:blipFill>
          <a:blip r:embed="rId2" cstate="print"/>
          <a:srcRect b="66510"/>
          <a:stretch>
            <a:fillRect/>
          </a:stretch>
        </p:blipFill>
        <p:spPr bwMode="auto">
          <a:xfrm>
            <a:off x="2638518" y="3505200"/>
            <a:ext cx="4446494" cy="1679787"/>
          </a:xfrm>
          <a:prstGeom prst="rect">
            <a:avLst/>
          </a:prstGeom>
          <a:ln>
            <a:noFill/>
          </a:ln>
          <a:effectLst>
            <a:outerShdw blurRad="292100" dist="139700" dir="2700000" algn="tl" rotWithShape="0">
              <a:srgbClr val="333333">
                <a:alpha val="65000"/>
              </a:srgbClr>
            </a:outerShdw>
          </a:effectLst>
        </p:spPr>
      </p:pic>
      <p:pic>
        <p:nvPicPr>
          <p:cNvPr id="5124" name="Picture 4" descr="http://www.abacon.com/slavin/images/t58.gif"/>
          <p:cNvPicPr>
            <a:picLocks noChangeAspect="1" noChangeArrowheads="1"/>
          </p:cNvPicPr>
          <p:nvPr/>
        </p:nvPicPr>
        <p:blipFill>
          <a:blip r:embed="rId2" cstate="print"/>
          <a:srcRect t="33153" b="29369"/>
          <a:stretch>
            <a:fillRect/>
          </a:stretch>
        </p:blipFill>
        <p:spPr bwMode="auto">
          <a:xfrm>
            <a:off x="7161212" y="3505200"/>
            <a:ext cx="3962400" cy="1675161"/>
          </a:xfrm>
          <a:prstGeom prst="rect">
            <a:avLst/>
          </a:prstGeom>
          <a:ln>
            <a:noFill/>
          </a:ln>
          <a:effectLst>
            <a:outerShdw blurRad="292100" dist="139700" dir="2700000" algn="tl" rotWithShape="0">
              <a:srgbClr val="333333">
                <a:alpha val="65000"/>
              </a:srgbClr>
            </a:outerShdw>
          </a:effectLst>
        </p:spPr>
      </p:pic>
      <p:pic>
        <p:nvPicPr>
          <p:cNvPr id="5126" name="Picture 6" descr="http://www.abacon.com/slavin/images/t58.gif"/>
          <p:cNvPicPr>
            <a:picLocks noChangeAspect="1" noChangeArrowheads="1"/>
          </p:cNvPicPr>
          <p:nvPr/>
        </p:nvPicPr>
        <p:blipFill>
          <a:blip r:embed="rId2" cstate="print"/>
          <a:srcRect t="69189"/>
          <a:stretch>
            <a:fillRect/>
          </a:stretch>
        </p:blipFill>
        <p:spPr bwMode="auto">
          <a:xfrm>
            <a:off x="5103812" y="5275456"/>
            <a:ext cx="4114800" cy="143014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59805" y="320676"/>
            <a:ext cx="9954207" cy="1431925"/>
          </a:xfrm>
        </p:spPr>
        <p:txBody>
          <a:bodyPr>
            <a:normAutofit/>
          </a:bodyPr>
          <a:lstStyle/>
          <a:p>
            <a:r>
              <a:rPr lang="en-US" sz="3600" dirty="0">
                <a:solidFill>
                  <a:schemeClr val="bg1"/>
                </a:solidFill>
                <a:latin typeface="Arial" pitchFamily="34" charset="0"/>
                <a:cs typeface="Arial" pitchFamily="34" charset="0"/>
              </a:rPr>
              <a:t>Comparison of Short- &amp; Long Term Memory</a:t>
            </a:r>
          </a:p>
        </p:txBody>
      </p:sp>
      <p:sp>
        <p:nvSpPr>
          <p:cNvPr id="73731" name="Rectangle 3"/>
          <p:cNvSpPr>
            <a:spLocks noGrp="1" noChangeArrowheads="1"/>
          </p:cNvSpPr>
          <p:nvPr>
            <p:ph type="body" sz="half" idx="1"/>
          </p:nvPr>
        </p:nvSpPr>
        <p:spPr/>
        <p:txBody>
          <a:bodyPr>
            <a:normAutofit/>
          </a:bodyPr>
          <a:lstStyle/>
          <a:p>
            <a:pPr>
              <a:lnSpc>
                <a:spcPct val="90000"/>
              </a:lnSpc>
              <a:buFont typeface="Wingdings" pitchFamily="2" charset="2"/>
              <a:buNone/>
            </a:pPr>
            <a:r>
              <a:rPr lang="en-US" sz="1800" b="1" dirty="0">
                <a:solidFill>
                  <a:schemeClr val="tx1">
                    <a:lumMod val="95000"/>
                  </a:schemeClr>
                </a:solidFill>
                <a:latin typeface="Arial" pitchFamily="34" charset="0"/>
                <a:cs typeface="Arial" pitchFamily="34" charset="0"/>
              </a:rPr>
              <a:t>Short </a:t>
            </a:r>
            <a:r>
              <a:rPr lang="en-US" sz="1800" b="1" dirty="0" smtClean="0">
                <a:solidFill>
                  <a:schemeClr val="tx1">
                    <a:lumMod val="95000"/>
                  </a:schemeClr>
                </a:solidFill>
                <a:latin typeface="Arial" pitchFamily="34" charset="0"/>
                <a:cs typeface="Arial" pitchFamily="34" charset="0"/>
              </a:rPr>
              <a:t>Term</a:t>
            </a:r>
          </a:p>
          <a:p>
            <a:pPr>
              <a:lnSpc>
                <a:spcPct val="90000"/>
              </a:lnSpc>
              <a:buFont typeface="Wingdings" pitchFamily="2" charset="2"/>
              <a:buNone/>
            </a:pPr>
            <a:endParaRPr lang="en-US" sz="1800" b="1" dirty="0">
              <a:solidFill>
                <a:schemeClr val="bg1"/>
              </a:solidFill>
              <a:latin typeface="Arial" pitchFamily="34" charset="0"/>
              <a:cs typeface="Arial" pitchFamily="34" charset="0"/>
            </a:endParaRPr>
          </a:p>
          <a:p>
            <a:pPr>
              <a:lnSpc>
                <a:spcPct val="90000"/>
              </a:lnSpc>
            </a:pPr>
            <a:r>
              <a:rPr lang="en-US" sz="1800" b="1" dirty="0">
                <a:solidFill>
                  <a:schemeClr val="bg1"/>
                </a:solidFill>
                <a:latin typeface="Arial" pitchFamily="34" charset="0"/>
                <a:cs typeface="Arial" pitchFamily="34" charset="0"/>
              </a:rPr>
              <a:t>Very fast input</a:t>
            </a:r>
          </a:p>
          <a:p>
            <a:pPr>
              <a:lnSpc>
                <a:spcPct val="90000"/>
              </a:lnSpc>
            </a:pPr>
            <a:r>
              <a:rPr lang="en-US" sz="1800" b="1" dirty="0">
                <a:solidFill>
                  <a:schemeClr val="bg1"/>
                </a:solidFill>
                <a:latin typeface="Arial" pitchFamily="34" charset="0"/>
                <a:cs typeface="Arial" pitchFamily="34" charset="0"/>
              </a:rPr>
              <a:t>Limited capacity</a:t>
            </a:r>
          </a:p>
          <a:p>
            <a:pPr>
              <a:lnSpc>
                <a:spcPct val="90000"/>
              </a:lnSpc>
            </a:pPr>
            <a:r>
              <a:rPr lang="en-US" sz="1800" b="1" dirty="0">
                <a:solidFill>
                  <a:schemeClr val="bg1"/>
                </a:solidFill>
                <a:latin typeface="Arial" pitchFamily="34" charset="0"/>
                <a:cs typeface="Arial" pitchFamily="34" charset="0"/>
              </a:rPr>
              <a:t>5 – 20 seconds duration</a:t>
            </a:r>
          </a:p>
          <a:p>
            <a:pPr>
              <a:lnSpc>
                <a:spcPct val="90000"/>
              </a:lnSpc>
            </a:pPr>
            <a:r>
              <a:rPr lang="en-US" sz="1800" b="1" dirty="0">
                <a:solidFill>
                  <a:schemeClr val="bg1"/>
                </a:solidFill>
                <a:latin typeface="Arial" pitchFamily="34" charset="0"/>
                <a:cs typeface="Arial" pitchFamily="34" charset="0"/>
              </a:rPr>
              <a:t>Contains words, images, ideas, sentences</a:t>
            </a:r>
          </a:p>
          <a:p>
            <a:pPr>
              <a:lnSpc>
                <a:spcPct val="90000"/>
              </a:lnSpc>
            </a:pPr>
            <a:r>
              <a:rPr lang="en-US" sz="1800" b="1" dirty="0">
                <a:solidFill>
                  <a:schemeClr val="bg1"/>
                </a:solidFill>
                <a:latin typeface="Arial" pitchFamily="34" charset="0"/>
                <a:cs typeface="Arial" pitchFamily="34" charset="0"/>
              </a:rPr>
              <a:t>Immediate retrieval</a:t>
            </a:r>
          </a:p>
        </p:txBody>
      </p:sp>
      <p:sp>
        <p:nvSpPr>
          <p:cNvPr id="73732" name="Rectangle 4"/>
          <p:cNvSpPr>
            <a:spLocks noGrp="1" noChangeArrowheads="1"/>
          </p:cNvSpPr>
          <p:nvPr>
            <p:ph type="body" sz="half" idx="2"/>
          </p:nvPr>
        </p:nvSpPr>
        <p:spPr>
          <a:xfrm>
            <a:off x="5637212" y="1524000"/>
            <a:ext cx="4926317" cy="4876800"/>
          </a:xfrm>
        </p:spPr>
        <p:txBody>
          <a:bodyPr>
            <a:normAutofit/>
          </a:bodyPr>
          <a:lstStyle/>
          <a:p>
            <a:pPr>
              <a:lnSpc>
                <a:spcPct val="90000"/>
              </a:lnSpc>
              <a:buFont typeface="Wingdings" pitchFamily="2" charset="2"/>
              <a:buNone/>
            </a:pPr>
            <a:r>
              <a:rPr lang="en-US" sz="1800" b="1" dirty="0" smtClean="0">
                <a:solidFill>
                  <a:schemeClr val="tx1">
                    <a:lumMod val="95000"/>
                  </a:schemeClr>
                </a:solidFill>
                <a:latin typeface="Arial" pitchFamily="34" charset="0"/>
                <a:cs typeface="Arial" pitchFamily="34" charset="0"/>
              </a:rPr>
              <a:t>Long </a:t>
            </a:r>
            <a:r>
              <a:rPr lang="en-US" sz="1800" b="1" dirty="0">
                <a:solidFill>
                  <a:schemeClr val="tx1">
                    <a:lumMod val="95000"/>
                  </a:schemeClr>
                </a:solidFill>
                <a:latin typeface="Arial" pitchFamily="34" charset="0"/>
                <a:cs typeface="Arial" pitchFamily="34" charset="0"/>
              </a:rPr>
              <a:t>Term</a:t>
            </a:r>
          </a:p>
          <a:p>
            <a:pPr>
              <a:lnSpc>
                <a:spcPct val="90000"/>
              </a:lnSpc>
              <a:buFont typeface="Wingdings" pitchFamily="2" charset="2"/>
              <a:buNone/>
            </a:pPr>
            <a:endParaRPr lang="en-US" sz="1800" b="1" dirty="0" smtClean="0">
              <a:solidFill>
                <a:schemeClr val="bg1"/>
              </a:solidFill>
              <a:latin typeface="Arial" pitchFamily="34" charset="0"/>
              <a:cs typeface="Arial" pitchFamily="34" charset="0"/>
            </a:endParaRPr>
          </a:p>
          <a:p>
            <a:pPr>
              <a:lnSpc>
                <a:spcPct val="90000"/>
              </a:lnSpc>
            </a:pPr>
            <a:r>
              <a:rPr lang="en-US" sz="1800" b="1" dirty="0" smtClean="0">
                <a:solidFill>
                  <a:schemeClr val="bg1"/>
                </a:solidFill>
                <a:latin typeface="Arial" pitchFamily="34" charset="0"/>
                <a:cs typeface="Arial" pitchFamily="34" charset="0"/>
              </a:rPr>
              <a:t>Relatively </a:t>
            </a:r>
            <a:r>
              <a:rPr lang="en-US" sz="1800" b="1" dirty="0">
                <a:solidFill>
                  <a:schemeClr val="bg1"/>
                </a:solidFill>
                <a:latin typeface="Arial" pitchFamily="34" charset="0"/>
                <a:cs typeface="Arial" pitchFamily="34" charset="0"/>
              </a:rPr>
              <a:t>slow input</a:t>
            </a:r>
          </a:p>
          <a:p>
            <a:pPr>
              <a:lnSpc>
                <a:spcPct val="90000"/>
              </a:lnSpc>
            </a:pPr>
            <a:r>
              <a:rPr lang="en-US" sz="1800" b="1" dirty="0">
                <a:solidFill>
                  <a:schemeClr val="bg1"/>
                </a:solidFill>
                <a:latin typeface="Arial" pitchFamily="34" charset="0"/>
                <a:cs typeface="Arial" pitchFamily="34" charset="0"/>
              </a:rPr>
              <a:t>Practically unlimited capacity</a:t>
            </a:r>
          </a:p>
          <a:p>
            <a:pPr>
              <a:lnSpc>
                <a:spcPct val="90000"/>
              </a:lnSpc>
            </a:pPr>
            <a:r>
              <a:rPr lang="en-US" sz="1800" b="1" dirty="0">
                <a:solidFill>
                  <a:schemeClr val="bg1"/>
                </a:solidFill>
                <a:latin typeface="Arial" pitchFamily="34" charset="0"/>
                <a:cs typeface="Arial" pitchFamily="34" charset="0"/>
              </a:rPr>
              <a:t>Practically unlimited duration</a:t>
            </a:r>
          </a:p>
          <a:p>
            <a:pPr>
              <a:lnSpc>
                <a:spcPct val="90000"/>
              </a:lnSpc>
            </a:pPr>
            <a:r>
              <a:rPr lang="en-US" sz="1800" b="1" dirty="0">
                <a:solidFill>
                  <a:schemeClr val="bg1"/>
                </a:solidFill>
                <a:latin typeface="Arial" pitchFamily="34" charset="0"/>
                <a:cs typeface="Arial" pitchFamily="34" charset="0"/>
              </a:rPr>
              <a:t>Contains networks, schemata</a:t>
            </a:r>
          </a:p>
          <a:p>
            <a:pPr>
              <a:lnSpc>
                <a:spcPct val="90000"/>
              </a:lnSpc>
            </a:pPr>
            <a:r>
              <a:rPr lang="en-US" sz="1800" b="1" dirty="0">
                <a:solidFill>
                  <a:schemeClr val="bg1"/>
                </a:solidFill>
                <a:latin typeface="Arial" pitchFamily="34" charset="0"/>
                <a:cs typeface="Arial" pitchFamily="34" charset="0"/>
              </a:rPr>
              <a:t>Retrieval depends on connections</a:t>
            </a:r>
          </a:p>
          <a:p>
            <a:pPr>
              <a:lnSpc>
                <a:spcPct val="90000"/>
              </a:lnSpc>
              <a:buFont typeface="Wingdings" pitchFamily="2" charset="2"/>
              <a:buNone/>
            </a:pPr>
            <a:endParaRPr lang="en-US" sz="1800" b="1" dirty="0">
              <a:solidFill>
                <a:schemeClr val="bg1"/>
              </a:solidFill>
              <a:latin typeface="Arial" pitchFamily="34" charset="0"/>
              <a:cs typeface="Arial" pitchFamily="34" charset="0"/>
            </a:endParaRPr>
          </a:p>
        </p:txBody>
      </p:sp>
      <p:pic>
        <p:nvPicPr>
          <p:cNvPr id="4098" name="Picture 2" descr="http://web.neurobio.arizona.edu/gronenberg/nrsc581/memmolecules/memory.gif"/>
          <p:cNvPicPr>
            <a:picLocks noChangeAspect="1" noChangeArrowheads="1"/>
          </p:cNvPicPr>
          <p:nvPr/>
        </p:nvPicPr>
        <p:blipFill>
          <a:blip r:embed="rId2" cstate="print"/>
          <a:srcRect/>
          <a:stretch>
            <a:fillRect/>
          </a:stretch>
        </p:blipFill>
        <p:spPr bwMode="auto">
          <a:xfrm>
            <a:off x="8151812" y="3886200"/>
            <a:ext cx="3083480" cy="256222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Memory flow</a:t>
            </a:r>
            <a:endParaRPr lang="en-US" sz="3600" dirty="0">
              <a:solidFill>
                <a:schemeClr val="bg1"/>
              </a:solidFill>
              <a:latin typeface="Arial" pitchFamily="34" charset="0"/>
              <a:cs typeface="Arial" pitchFamily="34" charset="0"/>
            </a:endParaRPr>
          </a:p>
        </p:txBody>
      </p:sp>
      <p:pic>
        <p:nvPicPr>
          <p:cNvPr id="37890" name="Picture 2" descr="http://thebrain.mcgill.ca/flash/i/i_07/i_07_p/i_07_p_tra/i_07_p_tra_2a%20copy.jpg"/>
          <p:cNvPicPr>
            <a:picLocks noChangeAspect="1" noChangeArrowheads="1"/>
          </p:cNvPicPr>
          <p:nvPr/>
        </p:nvPicPr>
        <p:blipFill>
          <a:blip r:embed="rId2" cstate="print"/>
          <a:srcRect/>
          <a:stretch>
            <a:fillRect/>
          </a:stretch>
        </p:blipFill>
        <p:spPr bwMode="auto">
          <a:xfrm>
            <a:off x="3732212" y="990600"/>
            <a:ext cx="5448300" cy="53884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box(in)">
                                      <p:cBhvr>
                                        <p:cTn id="7" dur="5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441" y="1371600"/>
            <a:ext cx="10969943" cy="4525963"/>
          </a:xfrm>
        </p:spPr>
        <p:txBody>
          <a:bodyPr>
            <a:normAutofit/>
          </a:bodyPr>
          <a:lstStyle/>
          <a:p>
            <a:pPr algn="just">
              <a:buNone/>
            </a:pPr>
            <a:r>
              <a:rPr lang="en-US" sz="1800" b="1" dirty="0" smtClean="0">
                <a:solidFill>
                  <a:schemeClr val="bg1"/>
                </a:solidFill>
                <a:latin typeface="Arial" pitchFamily="34" charset="0"/>
                <a:cs typeface="Arial" pitchFamily="34" charset="0"/>
              </a:rPr>
              <a:t>	Long-term memory (LTM) includes both recent information, which can be fragile, and information that has been consolidated and in store for some time. The process of consolidation is thought to take place in the hippocampus which creates the memory traces and transfers the memories to other parts of the cerebral cortex for long-term store. </a:t>
            </a:r>
          </a:p>
          <a:p>
            <a:pPr algn="just">
              <a:buNone/>
            </a:pPr>
            <a:endParaRPr lang="en-US" sz="1800" b="1" dirty="0" smtClean="0">
              <a:solidFill>
                <a:schemeClr val="bg1"/>
              </a:solidFill>
              <a:latin typeface="Arial" pitchFamily="34" charset="0"/>
              <a:cs typeface="Arial" pitchFamily="34" charset="0"/>
            </a:endParaRPr>
          </a:p>
          <a:p>
            <a:pPr algn="just"/>
            <a:r>
              <a:rPr lang="en-US" sz="1800" b="1" dirty="0" smtClean="0">
                <a:solidFill>
                  <a:schemeClr val="tx1">
                    <a:lumMod val="95000"/>
                  </a:schemeClr>
                </a:solidFill>
                <a:latin typeface="Arial" pitchFamily="34" charset="0"/>
                <a:cs typeface="Arial" pitchFamily="34" charset="0"/>
              </a:rPr>
              <a:t>Recognition - </a:t>
            </a:r>
            <a:r>
              <a:rPr lang="en-US" sz="1800" b="1" dirty="0" smtClean="0">
                <a:solidFill>
                  <a:schemeClr val="bg1"/>
                </a:solidFill>
                <a:latin typeface="Arial" pitchFamily="34" charset="0"/>
                <a:cs typeface="Arial" pitchFamily="34" charset="0"/>
              </a:rPr>
              <a:t>Recognition is the identification of items based on prior learning and LTM storage. It can be thought of as a "pattern" match of the item (or person) with a pattern in memory. We are much better at recognition than recall. </a:t>
            </a:r>
            <a:br>
              <a:rPr lang="en-US" sz="1800" b="1" dirty="0" smtClean="0">
                <a:solidFill>
                  <a:schemeClr val="bg1"/>
                </a:solidFill>
                <a:latin typeface="Arial" pitchFamily="34" charset="0"/>
                <a:cs typeface="Arial" pitchFamily="34" charset="0"/>
              </a:rPr>
            </a:br>
            <a:endParaRPr lang="en-US" sz="1800" b="1" dirty="0" smtClean="0">
              <a:solidFill>
                <a:schemeClr val="bg1"/>
              </a:solidFill>
              <a:latin typeface="Arial" pitchFamily="34" charset="0"/>
              <a:cs typeface="Arial" pitchFamily="34" charset="0"/>
            </a:endParaRPr>
          </a:p>
          <a:p>
            <a:pPr algn="just"/>
            <a:r>
              <a:rPr lang="en-US" sz="1800" b="1" dirty="0" smtClean="0">
                <a:solidFill>
                  <a:schemeClr val="tx1">
                    <a:lumMod val="95000"/>
                  </a:schemeClr>
                </a:solidFill>
                <a:latin typeface="Arial" pitchFamily="34" charset="0"/>
                <a:cs typeface="Arial" pitchFamily="34" charset="0"/>
              </a:rPr>
              <a:t>Recall - </a:t>
            </a:r>
            <a:r>
              <a:rPr lang="en-US" sz="1800" b="1" dirty="0" smtClean="0">
                <a:solidFill>
                  <a:schemeClr val="bg1"/>
                </a:solidFill>
                <a:latin typeface="Arial" pitchFamily="34" charset="0"/>
                <a:cs typeface="Arial" pitchFamily="34" charset="0"/>
              </a:rPr>
              <a:t>Recall is more difficult than recognition because the item (or person) must first be recognized and then specific, associated information found and retrieved from long-term memory. Recall is more like a fill-in-the-blank test.</a:t>
            </a:r>
          </a:p>
          <a:p>
            <a:pPr algn="just"/>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Memory Retrieval</a:t>
            </a:r>
            <a:endParaRPr lang="en-US" sz="3600" dirty="0">
              <a:solidFill>
                <a:schemeClr val="bg1"/>
              </a:solidFill>
              <a:latin typeface="Arial" pitchFamily="34" charset="0"/>
              <a:cs typeface="Arial" pitchFamily="34" charset="0"/>
            </a:endParaRPr>
          </a:p>
        </p:txBody>
      </p:sp>
      <p:pic>
        <p:nvPicPr>
          <p:cNvPr id="1026" name="Picture 2" descr="https://www.hf.faa.gov/Webtraining/Cognition/cognition_images/hippocampus_sm.gif"/>
          <p:cNvPicPr>
            <a:picLocks noChangeAspect="1" noChangeArrowheads="1"/>
          </p:cNvPicPr>
          <p:nvPr/>
        </p:nvPicPr>
        <p:blipFill>
          <a:blip r:embed="rId2" cstate="print"/>
          <a:srcRect/>
          <a:stretch>
            <a:fillRect/>
          </a:stretch>
        </p:blipFill>
        <p:spPr bwMode="auto">
          <a:xfrm>
            <a:off x="9142412" y="4724400"/>
            <a:ext cx="2143125" cy="19335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chemeClr val="bg1"/>
                </a:solidFill>
                <a:latin typeface="Arial" pitchFamily="34" charset="0"/>
                <a:cs typeface="Arial" pitchFamily="34" charset="0"/>
              </a:rPr>
              <a:t>In one sense, we have our memories. If we had no long-term memory, we would be locked in a world of immediate sensory experience with no means by which to interpret our environment or determine our actions within it. </a:t>
            </a:r>
          </a:p>
          <a:p>
            <a:pPr algn="just"/>
            <a:r>
              <a:rPr lang="en-US" sz="1800" b="1" dirty="0" smtClean="0">
                <a:solidFill>
                  <a:schemeClr val="bg1"/>
                </a:solidFill>
                <a:latin typeface="Arial" pitchFamily="34" charset="0"/>
                <a:cs typeface="Arial" pitchFamily="34" charset="0"/>
              </a:rPr>
              <a:t>Our learning, encoded in memory, determines our belief systems, influences our perceptions, and defines "the self." Cognition, learning, and memory are inexorably linked.</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Memories &amp; the Self</a:t>
            </a:r>
            <a:endParaRPr lang="en-US" sz="3600" dirty="0">
              <a:solidFill>
                <a:schemeClr val="bg1"/>
              </a:solidFill>
              <a:latin typeface="Arial" pitchFamily="34" charset="0"/>
              <a:cs typeface="Arial" pitchFamily="34" charset="0"/>
            </a:endParaRPr>
          </a:p>
        </p:txBody>
      </p:sp>
      <p:pic>
        <p:nvPicPr>
          <p:cNvPr id="36866" name="Picture 2" descr="https://www.hf.faa.gov/Webtraining/Cognition/cognition_images/fMRI_seizures.gif"/>
          <p:cNvPicPr>
            <a:picLocks noChangeAspect="1" noChangeArrowheads="1"/>
          </p:cNvPicPr>
          <p:nvPr/>
        </p:nvPicPr>
        <p:blipFill>
          <a:blip r:embed="rId2" cstate="print"/>
          <a:srcRect/>
          <a:stretch>
            <a:fillRect/>
          </a:stretch>
        </p:blipFill>
        <p:spPr bwMode="auto">
          <a:xfrm>
            <a:off x="4189412" y="3276600"/>
            <a:ext cx="4191000" cy="27734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chemeClr val="bg1"/>
                </a:solidFill>
                <a:latin typeface="Arial" pitchFamily="34" charset="0"/>
                <a:cs typeface="Arial" pitchFamily="34" charset="0"/>
              </a:rPr>
              <a:t>Language accumulates cultural wisdom; cognition develops mental representations modeling surrounding world and adapts cultural knowledge to concrete circumstances of life. </a:t>
            </a:r>
          </a:p>
          <a:p>
            <a:pPr algn="just"/>
            <a:r>
              <a:rPr lang="en-US" sz="1800" b="1" dirty="0" smtClean="0">
                <a:solidFill>
                  <a:schemeClr val="bg1"/>
                </a:solidFill>
                <a:latin typeface="Arial" pitchFamily="34" charset="0"/>
                <a:cs typeface="Arial" pitchFamily="34" charset="0"/>
              </a:rPr>
              <a:t>Language is acquired from surrounding language “ready-made” and therefore can be acquired early in life. </a:t>
            </a:r>
          </a:p>
          <a:p>
            <a:pPr algn="just"/>
            <a:r>
              <a:rPr lang="en-US" sz="1800" b="1" dirty="0" smtClean="0">
                <a:solidFill>
                  <a:schemeClr val="bg1"/>
                </a:solidFill>
                <a:latin typeface="Arial" pitchFamily="34" charset="0"/>
                <a:cs typeface="Arial" pitchFamily="34" charset="0"/>
              </a:rPr>
              <a:t>This early acquisition of language in childhood encompasses the entire hierarchy from sounds to words, to phrases, and to highest concepts existing in culture. </a:t>
            </a:r>
          </a:p>
          <a:p>
            <a:pPr algn="just"/>
            <a:r>
              <a:rPr lang="en-US" sz="1800" b="1" dirty="0" smtClean="0">
                <a:solidFill>
                  <a:schemeClr val="bg1"/>
                </a:solidFill>
                <a:latin typeface="Arial" pitchFamily="34" charset="0"/>
                <a:cs typeface="Arial" pitchFamily="34" charset="0"/>
              </a:rPr>
              <a:t>Cognition is developed from experience.</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lstStyle/>
          <a:p>
            <a:r>
              <a:rPr lang="en-US" dirty="0" smtClean="0">
                <a:solidFill>
                  <a:schemeClr val="bg1"/>
                </a:solidFill>
                <a:latin typeface="Arial" pitchFamily="34" charset="0"/>
                <a:cs typeface="Arial" pitchFamily="34" charset="0"/>
              </a:rPr>
              <a:t>Language in Cognition</a:t>
            </a:r>
            <a:endParaRPr lang="en-US" dirty="0">
              <a:solidFill>
                <a:schemeClr val="bg1"/>
              </a:solidFill>
              <a:latin typeface="Arial" pitchFamily="34" charset="0"/>
              <a:cs typeface="Arial" pitchFamily="34" charset="0"/>
            </a:endParaRPr>
          </a:p>
        </p:txBody>
      </p:sp>
      <p:sp>
        <p:nvSpPr>
          <p:cNvPr id="5" name="Rectangle 4"/>
          <p:cNvSpPr/>
          <p:nvPr/>
        </p:nvSpPr>
        <p:spPr>
          <a:xfrm>
            <a:off x="1827212" y="4038600"/>
            <a:ext cx="8305800" cy="646331"/>
          </a:xfrm>
          <a:prstGeom prst="rect">
            <a:avLst/>
          </a:prstGeom>
        </p:spPr>
        <p:txBody>
          <a:bodyPr wrap="square">
            <a:spAutoFit/>
          </a:bodyPr>
          <a:lstStyle/>
          <a:p>
            <a:pPr algn="just"/>
            <a:r>
              <a:rPr lang="en-US" sz="1800" b="1" dirty="0" smtClean="0">
                <a:solidFill>
                  <a:schemeClr val="bg1"/>
                </a:solidFill>
                <a:latin typeface="Arial" pitchFamily="34" charset="0"/>
                <a:cs typeface="Arial" pitchFamily="34" charset="0"/>
              </a:rPr>
              <a:t>Language and cognition use similar mechanisms. It is embodied and situated in the environment. </a:t>
            </a:r>
            <a:endParaRPr lang="en-US" sz="1800" b="1" dirty="0">
              <a:solidFill>
                <a:schemeClr val="bg1"/>
              </a:solidFill>
              <a:latin typeface="Arial" pitchFamily="34" charset="0"/>
              <a:cs typeface="Arial" pitchFamily="34" charset="0"/>
            </a:endParaRPr>
          </a:p>
        </p:txBody>
      </p:sp>
      <p:pic>
        <p:nvPicPr>
          <p:cNvPr id="2050" name="Picture 2" descr="https://encrypted-tbn2.gstatic.com/images?q=tbn:ANd9GcRvIKqb_VTYRG267yrNZ4SLg6TDGhX67hyBPINd3wKm1OI9ZhJ5pg"/>
          <p:cNvPicPr>
            <a:picLocks noChangeAspect="1" noChangeArrowheads="1"/>
          </p:cNvPicPr>
          <p:nvPr/>
        </p:nvPicPr>
        <p:blipFill>
          <a:blip r:embed="rId2" cstate="print"/>
          <a:srcRect/>
          <a:stretch>
            <a:fillRect/>
          </a:stretch>
        </p:blipFill>
        <p:spPr bwMode="auto">
          <a:xfrm>
            <a:off x="6780212" y="4495800"/>
            <a:ext cx="4572000" cy="20410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441" y="1646237"/>
            <a:ext cx="10969943" cy="4525963"/>
          </a:xfrm>
        </p:spPr>
        <p:txBody>
          <a:bodyPr>
            <a:normAutofit/>
          </a:bodyPr>
          <a:lstStyle/>
          <a:p>
            <a:pPr algn="just"/>
            <a:r>
              <a:rPr lang="en-US" sz="1800" b="1" dirty="0" smtClean="0">
                <a:latin typeface="Arial" pitchFamily="34" charset="0"/>
                <a:cs typeface="Arial" pitchFamily="34" charset="0"/>
              </a:rPr>
              <a:t>Phonemes - </a:t>
            </a:r>
            <a:r>
              <a:rPr lang="en-US" sz="1800" b="1" dirty="0" smtClean="0">
                <a:solidFill>
                  <a:schemeClr val="bg1"/>
                </a:solidFill>
                <a:latin typeface="Arial" pitchFamily="34" charset="0"/>
                <a:cs typeface="Arial" pitchFamily="34" charset="0"/>
              </a:rPr>
              <a:t>phonetics which is the study how speech sounds are produced. These phonemes such as an a that can be used in different ways like using the word back and baby. Each word is said differently but the a does double duty in this case. This is not the only letter in the alphabet that does this double duty.</a:t>
            </a:r>
          </a:p>
          <a:p>
            <a:pPr algn="just"/>
            <a:endParaRPr lang="en-US" sz="1800" b="1" dirty="0" smtClean="0">
              <a:solidFill>
                <a:schemeClr val="bg1"/>
              </a:solidFill>
              <a:latin typeface="Arial" pitchFamily="34" charset="0"/>
              <a:cs typeface="Arial" pitchFamily="34" charset="0"/>
            </a:endParaRPr>
          </a:p>
          <a:p>
            <a:pPr algn="just"/>
            <a:r>
              <a:rPr lang="en-US" sz="1800" b="1" dirty="0" smtClean="0">
                <a:latin typeface="Arial" pitchFamily="34" charset="0"/>
                <a:cs typeface="Arial" pitchFamily="34" charset="0"/>
              </a:rPr>
              <a:t>Words - </a:t>
            </a:r>
            <a:r>
              <a:rPr lang="en-US" sz="1800" b="1" dirty="0" smtClean="0">
                <a:solidFill>
                  <a:schemeClr val="bg1"/>
                </a:solidFill>
                <a:latin typeface="Arial" pitchFamily="34" charset="0"/>
                <a:cs typeface="Arial" pitchFamily="34" charset="0"/>
              </a:rPr>
              <a:t>are the phonemes that fit together to produce the some 600,000 words in the English language. While much of the English language may make sense to </a:t>
            </a:r>
            <a:r>
              <a:rPr lang="en-US" sz="1800" b="1" smtClean="0">
                <a:solidFill>
                  <a:schemeClr val="bg1"/>
                </a:solidFill>
                <a:latin typeface="Arial" pitchFamily="34" charset="0"/>
                <a:cs typeface="Arial" pitchFamily="34" charset="0"/>
              </a:rPr>
              <a:t>us </a:t>
            </a:r>
            <a:r>
              <a:rPr lang="en-US" sz="1800" b="1" smtClean="0">
                <a:solidFill>
                  <a:schemeClr val="bg1"/>
                </a:solidFill>
                <a:latin typeface="Arial" pitchFamily="34" charset="0"/>
                <a:cs typeface="Arial" pitchFamily="34" charset="0"/>
              </a:rPr>
              <a:t>in </a:t>
            </a:r>
            <a:r>
              <a:rPr lang="en-US" sz="1800" b="1" dirty="0" smtClean="0">
                <a:solidFill>
                  <a:schemeClr val="bg1"/>
                </a:solidFill>
                <a:latin typeface="Arial" pitchFamily="34" charset="0"/>
                <a:cs typeface="Arial" pitchFamily="34" charset="0"/>
              </a:rPr>
              <a:t>the United States; this same idea in foreign languages such as </a:t>
            </a:r>
            <a:r>
              <a:rPr lang="en-US" sz="1800" b="1" dirty="0" err="1" smtClean="0">
                <a:solidFill>
                  <a:schemeClr val="bg1"/>
                </a:solidFill>
                <a:latin typeface="Arial" pitchFamily="34" charset="0"/>
                <a:cs typeface="Arial" pitchFamily="34" charset="0"/>
              </a:rPr>
              <a:t>bdat</a:t>
            </a:r>
            <a:r>
              <a:rPr lang="en-US" sz="1800" b="1" dirty="0" smtClean="0">
                <a:solidFill>
                  <a:schemeClr val="bg1"/>
                </a:solidFill>
                <a:latin typeface="Arial" pitchFamily="34" charset="0"/>
                <a:cs typeface="Arial" pitchFamily="34" charset="0"/>
              </a:rPr>
              <a:t> is not allowed in the United States but used elsewhere in the world.     </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noAutofit/>
          </a:bodyPr>
          <a:lstStyle/>
          <a:p>
            <a:r>
              <a:rPr lang="en-US" sz="3600" dirty="0" smtClean="0">
                <a:solidFill>
                  <a:schemeClr val="bg1"/>
                </a:solidFill>
                <a:latin typeface="Arial" pitchFamily="34" charset="0"/>
                <a:cs typeface="Arial" pitchFamily="34" charset="0"/>
              </a:rPr>
              <a:t>Language structure and processing within cognitive psychology</a:t>
            </a:r>
            <a:endParaRPr lang="en-US" sz="3600" dirty="0">
              <a:solidFill>
                <a:schemeClr val="bg1"/>
              </a:solidFill>
              <a:latin typeface="Arial" pitchFamily="34" charset="0"/>
              <a:cs typeface="Arial" pitchFamily="34" charset="0"/>
            </a:endParaRPr>
          </a:p>
        </p:txBody>
      </p:sp>
      <p:pic>
        <p:nvPicPr>
          <p:cNvPr id="40962" name="Picture 2" descr="http://www.livoniapublicschools.org/webpages/jklatt/imageGallery/word%20clip%20art.gif"/>
          <p:cNvPicPr>
            <a:picLocks noChangeAspect="1" noChangeArrowheads="1"/>
          </p:cNvPicPr>
          <p:nvPr/>
        </p:nvPicPr>
        <p:blipFill>
          <a:blip r:embed="rId2" cstate="print"/>
          <a:srcRect/>
          <a:stretch>
            <a:fillRect/>
          </a:stretch>
        </p:blipFill>
        <p:spPr bwMode="auto">
          <a:xfrm>
            <a:off x="7770812" y="4038600"/>
            <a:ext cx="3810000" cy="2447926"/>
          </a:xfrm>
          <a:prstGeom prst="rect">
            <a:avLst/>
          </a:prstGeom>
          <a:ln>
            <a:noFill/>
          </a:ln>
          <a:effectLst>
            <a:outerShdw blurRad="292100" dist="139700" dir="2700000" algn="tl" rotWithShape="0">
              <a:srgbClr val="333333">
                <a:alpha val="65000"/>
              </a:srgbClr>
            </a:outerShdw>
          </a:effectLst>
        </p:spPr>
      </p:pic>
      <p:pic>
        <p:nvPicPr>
          <p:cNvPr id="40964" name="Picture 4" descr="http://4.bp.blogspot.com/-OaQh1EEOY2U/TfuR1aVueEI/AAAAAAAAAdU/39TeF47C6VY/s1600/school_clipart_boy_writting.gif"/>
          <p:cNvPicPr>
            <a:picLocks noChangeAspect="1" noChangeArrowheads="1"/>
          </p:cNvPicPr>
          <p:nvPr/>
        </p:nvPicPr>
        <p:blipFill>
          <a:blip r:embed="rId3" cstate="print"/>
          <a:srcRect/>
          <a:stretch>
            <a:fillRect/>
          </a:stretch>
        </p:blipFill>
        <p:spPr bwMode="auto">
          <a:xfrm>
            <a:off x="5256212" y="4495800"/>
            <a:ext cx="2362200" cy="188976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8012" y="1798637"/>
            <a:ext cx="10437971" cy="1935163"/>
          </a:xfrm>
        </p:spPr>
        <p:txBody>
          <a:bodyPr>
            <a:normAutofit/>
          </a:bodyPr>
          <a:lstStyle/>
          <a:p>
            <a:pPr algn="just"/>
            <a:r>
              <a:rPr lang="en-US" sz="1800" b="1" dirty="0" smtClean="0">
                <a:latin typeface="Arial" pitchFamily="34" charset="0"/>
                <a:cs typeface="Arial" pitchFamily="34" charset="0"/>
              </a:rPr>
              <a:t>Sentences</a:t>
            </a:r>
            <a:r>
              <a:rPr lang="en-US" sz="1800" b="1" dirty="0" smtClean="0">
                <a:solidFill>
                  <a:schemeClr val="bg1"/>
                </a:solidFill>
                <a:latin typeface="Arial" pitchFamily="34" charset="0"/>
                <a:cs typeface="Arial" pitchFamily="34" charset="0"/>
              </a:rPr>
              <a:t> are the grammatical arrangements of words that help us construct thoughts when trying to speak or write.   </a:t>
            </a:r>
          </a:p>
          <a:p>
            <a:pPr algn="just">
              <a:buNone/>
            </a:pPr>
            <a:endParaRPr lang="en-US" sz="1800" b="1" dirty="0" smtClean="0">
              <a:solidFill>
                <a:schemeClr val="bg1"/>
              </a:solidFill>
              <a:latin typeface="Arial" pitchFamily="34" charset="0"/>
              <a:cs typeface="Arial" pitchFamily="34" charset="0"/>
            </a:endParaRPr>
          </a:p>
          <a:p>
            <a:pPr algn="just"/>
            <a:r>
              <a:rPr lang="en-US" sz="1800" b="1" dirty="0" smtClean="0">
                <a:latin typeface="Arial" pitchFamily="34" charset="0"/>
                <a:cs typeface="Arial" pitchFamily="34" charset="0"/>
              </a:rPr>
              <a:t>Text</a:t>
            </a:r>
            <a:r>
              <a:rPr lang="en-US" sz="1800" b="1" dirty="0" smtClean="0">
                <a:solidFill>
                  <a:schemeClr val="bg1"/>
                </a:solidFill>
                <a:latin typeface="Arial" pitchFamily="34" charset="0"/>
                <a:cs typeface="Arial" pitchFamily="34" charset="0"/>
              </a:rPr>
              <a:t> is when one uses a group of related sentences to form a paragraph that explains a subject.  </a:t>
            </a:r>
          </a:p>
        </p:txBody>
      </p:sp>
      <p:sp>
        <p:nvSpPr>
          <p:cNvPr id="3" name="Title 2"/>
          <p:cNvSpPr>
            <a:spLocks noGrp="1"/>
          </p:cNvSpPr>
          <p:nvPr>
            <p:ph type="title"/>
          </p:nvPr>
        </p:nvSpPr>
        <p:spPr/>
        <p:txBody>
          <a:bodyPr>
            <a:noAutofit/>
          </a:bodyPr>
          <a:lstStyle/>
          <a:p>
            <a:r>
              <a:rPr lang="en-US" sz="3600" dirty="0" smtClean="0">
                <a:solidFill>
                  <a:schemeClr val="bg1"/>
                </a:solidFill>
                <a:latin typeface="Arial" pitchFamily="34" charset="0"/>
                <a:cs typeface="Arial" pitchFamily="34" charset="0"/>
              </a:rPr>
              <a:t>Language structure and processing within cognitive psychology Conti…</a:t>
            </a:r>
            <a:endParaRPr lang="en-US" sz="3600" dirty="0">
              <a:solidFill>
                <a:schemeClr val="bg1"/>
              </a:solidFill>
              <a:latin typeface="Arial" pitchFamily="34" charset="0"/>
              <a:cs typeface="Arial" pitchFamily="34" charset="0"/>
            </a:endParaRPr>
          </a:p>
        </p:txBody>
      </p:sp>
      <p:pic>
        <p:nvPicPr>
          <p:cNvPr id="39938" name="Picture 2" descr="https://encrypted-tbn1.gstatic.com/images?q=tbn:ANd9GcTpKcWajiRhaMG8a6uDGMKeVOQZ9s1QFHlhOqudxvDHh7yAqdvB"/>
          <p:cNvPicPr>
            <a:picLocks noChangeAspect="1" noChangeArrowheads="1"/>
          </p:cNvPicPr>
          <p:nvPr/>
        </p:nvPicPr>
        <p:blipFill>
          <a:blip r:embed="rId2" cstate="print"/>
          <a:srcRect/>
          <a:stretch>
            <a:fillRect/>
          </a:stretch>
        </p:blipFill>
        <p:spPr bwMode="auto">
          <a:xfrm>
            <a:off x="8304212" y="3581400"/>
            <a:ext cx="2447925" cy="2447925"/>
          </a:xfrm>
          <a:prstGeom prst="rect">
            <a:avLst/>
          </a:prstGeom>
          <a:ln>
            <a:noFill/>
          </a:ln>
          <a:effectLst>
            <a:outerShdw blurRad="292100" dist="139700" dir="2700000" algn="tl" rotWithShape="0">
              <a:srgbClr val="333333">
                <a:alpha val="65000"/>
              </a:srgbClr>
            </a:outerShdw>
          </a:effectLst>
        </p:spPr>
      </p:pic>
      <p:pic>
        <p:nvPicPr>
          <p:cNvPr id="39940" name="Picture 4" descr="https://encrypted-tbn3.gstatic.com/images?q=tbn:ANd9GcR1sfFdgidzK0F_pLIJPOwr8IvC_o8GuSlM38berKk3yE_w9YL30w"/>
          <p:cNvPicPr>
            <a:picLocks noChangeAspect="1" noChangeArrowheads="1"/>
          </p:cNvPicPr>
          <p:nvPr/>
        </p:nvPicPr>
        <p:blipFill>
          <a:blip r:embed="rId3" cstate="print"/>
          <a:srcRect/>
          <a:stretch>
            <a:fillRect/>
          </a:stretch>
        </p:blipFill>
        <p:spPr bwMode="auto">
          <a:xfrm>
            <a:off x="5418138" y="3581400"/>
            <a:ext cx="2438400" cy="24384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Language</a:t>
            </a:r>
            <a:endParaRPr lang="en-US" sz="3600" dirty="0">
              <a:solidFill>
                <a:schemeClr val="bg1"/>
              </a:solidFill>
              <a:latin typeface="Arial" pitchFamily="34" charset="0"/>
              <a:cs typeface="Arial" pitchFamily="34" charset="0"/>
            </a:endParaRPr>
          </a:p>
        </p:txBody>
      </p:sp>
      <p:pic>
        <p:nvPicPr>
          <p:cNvPr id="4" name="video 2.avi">
            <a:hlinkClick r:id="" action="ppaction://media"/>
          </p:cNvPr>
          <p:cNvPicPr>
            <a:picLocks noGrp="1" noRot="1" noChangeAspect="1"/>
          </p:cNvPicPr>
          <p:nvPr>
            <p:ph idx="1"/>
            <a:videoFile r:link="rId1"/>
          </p:nvPr>
        </p:nvPicPr>
        <p:blipFill>
          <a:blip r:embed="rId3" cstate="print"/>
          <a:stretch>
            <a:fillRect/>
          </a:stretch>
        </p:blipFill>
        <p:spPr>
          <a:xfrm>
            <a:off x="2055812" y="1447800"/>
            <a:ext cx="7044267" cy="3962400"/>
          </a:xfrm>
          <a:prstGeom prst="rect">
            <a:avLst/>
          </a:prstGeom>
        </p:spPr>
      </p:pic>
      <p:sp>
        <p:nvSpPr>
          <p:cNvPr id="5" name="Rectangle 2"/>
          <p:cNvSpPr txBox="1">
            <a:spLocks noChangeArrowheads="1"/>
          </p:cNvSpPr>
          <p:nvPr/>
        </p:nvSpPr>
        <p:spPr>
          <a:xfrm>
            <a:off x="9218612" y="4876800"/>
            <a:ext cx="914400" cy="533400"/>
          </a:xfrm>
          <a:prstGeom prst="rect">
            <a:avLst/>
          </a:prstGeom>
        </p:spPr>
        <p:txBody>
          <a:bodyPr vert="horz" rtlCol="0" anchor="ctr">
            <a:norm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400" b="1" dirty="0" smtClean="0">
                <a:solidFill>
                  <a:schemeClr val="bg1"/>
                </a:solidFill>
                <a:effectLst>
                  <a:outerShdw blurRad="31750" dist="25400" dir="5400000" algn="tl" rotWithShape="0">
                    <a:srgbClr val="000000">
                      <a:alpha val="25000"/>
                    </a:srgbClr>
                  </a:outerShdw>
                </a:effectLst>
                <a:latin typeface="Arial" pitchFamily="34" charset="0"/>
                <a:ea typeface="+mj-ea"/>
                <a:cs typeface="Arial" pitchFamily="34" charset="0"/>
              </a:rPr>
              <a:t>Video 2</a:t>
            </a:r>
            <a:endParaRPr kumimoji="0" lang="en-US" sz="1400" b="1" i="0" u="none" strike="noStrike" kern="1200" cap="none" spc="0" normalizeH="0" baseline="0" noProof="0" dirty="0">
              <a:ln>
                <a:noFill/>
              </a:ln>
              <a:solidFill>
                <a:schemeClr val="bg1"/>
              </a:solidFill>
              <a:effectLst>
                <a:outerShdw blurRad="31750" dist="25400" dir="5400000" algn="tl" rotWithShape="0">
                  <a:srgbClr val="000000">
                    <a:alpha val="25000"/>
                  </a:srgbClr>
                </a:outerShdw>
              </a:effectLst>
              <a:uLnTx/>
              <a:uFillTx/>
              <a:latin typeface="Arial" pitchFamily="34" charset="0"/>
              <a:ea typeface="+mj-ea"/>
              <a:cs typeface="Arial"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700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441" y="1371600"/>
            <a:ext cx="10969943" cy="4525963"/>
          </a:xfrm>
        </p:spPr>
        <p:txBody>
          <a:bodyPr>
            <a:normAutofit/>
          </a:bodyPr>
          <a:lstStyle/>
          <a:p>
            <a:pPr algn="just"/>
            <a:r>
              <a:rPr lang="en-US" sz="1800" b="1" dirty="0" smtClean="0">
                <a:latin typeface="Arial" pitchFamily="34" charset="0"/>
                <a:cs typeface="Arial" pitchFamily="34" charset="0"/>
              </a:rPr>
              <a:t>Visual cognition </a:t>
            </a:r>
            <a:r>
              <a:rPr lang="en-US" sz="1800" b="1" dirty="0" smtClean="0">
                <a:solidFill>
                  <a:schemeClr val="bg1"/>
                </a:solidFill>
                <a:latin typeface="Arial" pitchFamily="34" charset="0"/>
                <a:cs typeface="Arial" pitchFamily="34" charset="0"/>
              </a:rPr>
              <a:t>covers many aspects such as face, scene and object recognition, visual attention and search, visual word recognition and reading, eye movement control and active vision, short-term and long-term visual memory and visual imagery. </a:t>
            </a:r>
          </a:p>
          <a:p>
            <a:pPr algn="just">
              <a:buNone/>
            </a:pPr>
            <a:endParaRPr lang="en-US" sz="1800" b="1" dirty="0" smtClean="0">
              <a:solidFill>
                <a:schemeClr val="bg1"/>
              </a:solidFill>
              <a:latin typeface="Arial" pitchFamily="34" charset="0"/>
              <a:cs typeface="Arial" pitchFamily="34" charset="0"/>
            </a:endParaRPr>
          </a:p>
          <a:p>
            <a:pPr algn="just"/>
            <a:r>
              <a:rPr lang="en-US" sz="1800" b="1" dirty="0" smtClean="0">
                <a:latin typeface="Arial" pitchFamily="34" charset="0"/>
                <a:cs typeface="Arial" pitchFamily="34" charset="0"/>
              </a:rPr>
              <a:t>Cognition</a:t>
            </a:r>
            <a:r>
              <a:rPr lang="en-US" sz="1800" b="1" dirty="0" smtClean="0">
                <a:solidFill>
                  <a:schemeClr val="bg1"/>
                </a:solidFill>
                <a:latin typeface="Arial" pitchFamily="34" charset="0"/>
                <a:cs typeface="Arial" pitchFamily="34" charset="0"/>
              </a:rPr>
              <a:t> refers to the way an individual acquires and processes information and those who veer toward a visual cognitive style prefer to process visual information rather than, for example, acoustic or verbal information. There are several strategies one can use when processing visual information.</a:t>
            </a:r>
          </a:p>
          <a:p>
            <a:pPr algn="just"/>
            <a:endParaRPr lang="en-US" sz="1800" b="1" dirty="0" smtClean="0">
              <a:solidFill>
                <a:schemeClr val="bg1"/>
              </a:solidFill>
              <a:latin typeface="Arial" pitchFamily="34" charset="0"/>
              <a:cs typeface="Arial" pitchFamily="34" charset="0"/>
            </a:endParaRPr>
          </a:p>
          <a:p>
            <a:pPr algn="just"/>
            <a:r>
              <a:rPr lang="en-US" sz="1800" b="1" dirty="0" smtClean="0">
                <a:latin typeface="Arial" pitchFamily="34" charset="0"/>
                <a:cs typeface="Arial" pitchFamily="34" charset="0"/>
              </a:rPr>
              <a:t>Visual cognition </a:t>
            </a:r>
            <a:r>
              <a:rPr lang="en-US" sz="1800" b="1" dirty="0" smtClean="0">
                <a:solidFill>
                  <a:schemeClr val="bg1"/>
                </a:solidFill>
                <a:latin typeface="Arial" pitchFamily="34" charset="0"/>
                <a:cs typeface="Arial" pitchFamily="34" charset="0"/>
              </a:rPr>
              <a:t>refers to the way the brain responds to visual stimuli; in other words, the subjective process where the seeing becomes, through an objective process, an object, word or memory.</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Visual Cognition</a:t>
            </a:r>
            <a:endParaRPr lang="en-US" sz="3600" dirty="0">
              <a:solidFill>
                <a:schemeClr val="bg1"/>
              </a:solidFill>
              <a:latin typeface="Arial" pitchFamily="34" charset="0"/>
              <a:cs typeface="Arial" pitchFamily="34" charset="0"/>
            </a:endParaRPr>
          </a:p>
        </p:txBody>
      </p:sp>
      <p:pic>
        <p:nvPicPr>
          <p:cNvPr id="41986" name="Picture 2" descr="http://t2.gstatic.com/images?q=tbn:ANd9GcRxLeCcleOVAQVDGEWJmMiztrevMUGvDXQlOGCb7B_2QM2jh-uK"/>
          <p:cNvPicPr>
            <a:picLocks noChangeAspect="1" noChangeArrowheads="1"/>
          </p:cNvPicPr>
          <p:nvPr/>
        </p:nvPicPr>
        <p:blipFill>
          <a:blip r:embed="rId2" cstate="print"/>
          <a:srcRect/>
          <a:stretch>
            <a:fillRect/>
          </a:stretch>
        </p:blipFill>
        <p:spPr bwMode="auto">
          <a:xfrm>
            <a:off x="8189912" y="4800600"/>
            <a:ext cx="3314700" cy="185623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sz="1800" b="1" dirty="0" smtClean="0">
                <a:solidFill>
                  <a:schemeClr val="bg1"/>
                </a:solidFill>
                <a:latin typeface="Arial" pitchFamily="34" charset="0"/>
                <a:cs typeface="Arial" pitchFamily="34" charset="0"/>
              </a:rPr>
              <a:t>Visual cognition can be conveniently divided into two subtopics.</a:t>
            </a:r>
          </a:p>
          <a:p>
            <a:pPr algn="just"/>
            <a:r>
              <a:rPr lang="en-US" sz="1800" b="1" dirty="0" smtClean="0">
                <a:solidFill>
                  <a:schemeClr val="tx1">
                    <a:lumMod val="95000"/>
                  </a:schemeClr>
                </a:solidFill>
                <a:latin typeface="Arial" pitchFamily="34" charset="0"/>
                <a:cs typeface="Arial" pitchFamily="34" charset="0"/>
              </a:rPr>
              <a:t>The first is the representation of information </a:t>
            </a:r>
            <a:r>
              <a:rPr lang="en-US" sz="1800" b="1" dirty="0" smtClean="0">
                <a:solidFill>
                  <a:schemeClr val="bg1"/>
                </a:solidFill>
                <a:latin typeface="Arial" pitchFamily="34" charset="0"/>
                <a:cs typeface="Arial" pitchFamily="34" charset="0"/>
              </a:rPr>
              <a:t>concerning the visual world currently. before a person . When we behave in certain ways or change our knowledge about the world in response to visual input , what guides our behavior or thought is rarely some simple physical property of the input such as overall brightness or contrast . </a:t>
            </a:r>
          </a:p>
          <a:p>
            <a:pPr algn="just">
              <a:buNone/>
            </a:pPr>
            <a:endParaRPr lang="en-US" sz="1800" b="1" dirty="0" smtClean="0">
              <a:solidFill>
                <a:schemeClr val="bg1"/>
              </a:solidFill>
              <a:latin typeface="Arial" pitchFamily="34" charset="0"/>
              <a:cs typeface="Arial" pitchFamily="34" charset="0"/>
            </a:endParaRPr>
          </a:p>
          <a:p>
            <a:pPr algn="just"/>
            <a:r>
              <a:rPr lang="en-US" sz="1800" b="1" dirty="0" smtClean="0">
                <a:solidFill>
                  <a:schemeClr val="tx1">
                    <a:lumMod val="95000"/>
                  </a:schemeClr>
                </a:solidFill>
                <a:latin typeface="Arial" pitchFamily="34" charset="0"/>
                <a:cs typeface="Arial" pitchFamily="34" charset="0"/>
              </a:rPr>
              <a:t>The second subtopic is the process of remembering or reasoning </a:t>
            </a:r>
            <a:r>
              <a:rPr lang="en-US" sz="1800" b="1" dirty="0" smtClean="0">
                <a:solidFill>
                  <a:schemeClr val="bg1"/>
                </a:solidFill>
                <a:latin typeface="Arial" pitchFamily="34" charset="0"/>
                <a:cs typeface="Arial" pitchFamily="34" charset="0"/>
              </a:rPr>
              <a:t>about shapes or 9bjects that are not currently before us but must be retrieved from memory or constructed from a description . This is usually associated with the topic of 'visual imagery ' </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Visual Cognition Conti…</a:t>
            </a:r>
            <a:endParaRPr lang="en-US" sz="3600" dirty="0"/>
          </a:p>
        </p:txBody>
      </p:sp>
      <p:pic>
        <p:nvPicPr>
          <p:cNvPr id="1026" name="Picture 2" descr="https://encrypted-tbn3.gstatic.com/images?q=tbn:ANd9GcTBa8dp9HfbAi-zQMv7xcHvvs7L-Tbb2gNFc5LRGQNh3VGTnO7c1w"/>
          <p:cNvPicPr>
            <a:picLocks noChangeAspect="1" noChangeArrowheads="1"/>
          </p:cNvPicPr>
          <p:nvPr/>
        </p:nvPicPr>
        <p:blipFill>
          <a:blip r:embed="rId2" cstate="print"/>
          <a:srcRect/>
          <a:stretch>
            <a:fillRect/>
          </a:stretch>
        </p:blipFill>
        <p:spPr bwMode="auto">
          <a:xfrm>
            <a:off x="6932612" y="4343400"/>
            <a:ext cx="3752850" cy="238213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441" y="1481329"/>
            <a:ext cx="10818971" cy="4525963"/>
          </a:xfrm>
        </p:spPr>
        <p:txBody>
          <a:bodyPr>
            <a:normAutofit/>
          </a:bodyPr>
          <a:lstStyle/>
          <a:p>
            <a:pPr algn="just"/>
            <a:r>
              <a:rPr lang="en-US" sz="1800" b="1" dirty="0" smtClean="0">
                <a:solidFill>
                  <a:schemeClr val="bg1"/>
                </a:solidFill>
                <a:latin typeface="Arial" pitchFamily="34" charset="0"/>
                <a:cs typeface="Arial" pitchFamily="34" charset="0"/>
              </a:rPr>
              <a:t>Problem-solving is a mental process that involves discovering, analyzing and solving problems. </a:t>
            </a:r>
          </a:p>
          <a:p>
            <a:pPr algn="just"/>
            <a:r>
              <a:rPr lang="en-US" sz="1800" b="1" dirty="0" smtClean="0">
                <a:solidFill>
                  <a:schemeClr val="bg1"/>
                </a:solidFill>
                <a:latin typeface="Arial" pitchFamily="34" charset="0"/>
                <a:cs typeface="Arial" pitchFamily="34" charset="0"/>
              </a:rPr>
              <a:t>The ultimate goal of problem-solving is to overcome obstacles and find a solution that best resolves the issue.</a:t>
            </a:r>
          </a:p>
          <a:p>
            <a:pPr algn="just"/>
            <a:r>
              <a:rPr lang="en-US" sz="1800" b="1" dirty="0" smtClean="0">
                <a:solidFill>
                  <a:schemeClr val="bg1"/>
                </a:solidFill>
                <a:latin typeface="Arial" pitchFamily="34" charset="0"/>
                <a:cs typeface="Arial" pitchFamily="34" charset="0"/>
              </a:rPr>
              <a:t>he best strategy for solving a problem depends largely on the unique situation. In some cases, people are better off learning everything they can about the issue and then using factual knowledge to come up with a solution. In other instances, creativity and insight are the best options.</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Problem Solving</a:t>
            </a:r>
            <a:endParaRPr lang="en-US" sz="3600" dirty="0"/>
          </a:p>
        </p:txBody>
      </p:sp>
      <p:pic>
        <p:nvPicPr>
          <p:cNvPr id="44034" name="Picture 2" descr="https://encrypted-tbn2.gstatic.com/images?q=tbn:ANd9GcTvJoJr8hS6dGyxTJBglRh3quTblHgJKYfsKi1WdHVfmnjp3ws-"/>
          <p:cNvPicPr>
            <a:picLocks noChangeAspect="1" noChangeArrowheads="1"/>
          </p:cNvPicPr>
          <p:nvPr/>
        </p:nvPicPr>
        <p:blipFill>
          <a:blip r:embed="rId2" cstate="print"/>
          <a:srcRect/>
          <a:stretch>
            <a:fillRect/>
          </a:stretch>
        </p:blipFill>
        <p:spPr bwMode="auto">
          <a:xfrm>
            <a:off x="8685212" y="3733800"/>
            <a:ext cx="2667000" cy="2461847"/>
          </a:xfrm>
          <a:prstGeom prst="rect">
            <a:avLst/>
          </a:prstGeom>
          <a:ln>
            <a:noFill/>
          </a:ln>
          <a:effectLst>
            <a:outerShdw blurRad="292100" dist="139700" dir="2700000" algn="tl" rotWithShape="0">
              <a:srgbClr val="333333">
                <a:alpha val="65000"/>
              </a:srgbClr>
            </a:outerShdw>
          </a:effectLst>
        </p:spPr>
      </p:pic>
      <p:pic>
        <p:nvPicPr>
          <p:cNvPr id="6" name="Picture 2" descr="https://encrypted-tbn3.gstatic.com/images?q=tbn:ANd9GcR1CnEijc-JFylykwoNI7BA7AIGGzwmeBHcV24AElP1wUwbExdiAA"/>
          <p:cNvPicPr>
            <a:picLocks noChangeAspect="1" noChangeArrowheads="1"/>
          </p:cNvPicPr>
          <p:nvPr/>
        </p:nvPicPr>
        <p:blipFill>
          <a:blip r:embed="rId3" cstate="print"/>
          <a:srcRect/>
          <a:stretch>
            <a:fillRect/>
          </a:stretch>
        </p:blipFill>
        <p:spPr bwMode="auto">
          <a:xfrm>
            <a:off x="4951412" y="3810000"/>
            <a:ext cx="3153657" cy="23622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441" y="1481329"/>
            <a:ext cx="10818971" cy="4525963"/>
          </a:xfrm>
        </p:spPr>
        <p:txBody>
          <a:bodyPr>
            <a:normAutofit/>
          </a:bodyPr>
          <a:lstStyle/>
          <a:p>
            <a:pPr algn="just"/>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Problem-Solving Cycle</a:t>
            </a:r>
            <a:endParaRPr lang="en-US" sz="3600" dirty="0"/>
          </a:p>
        </p:txBody>
      </p:sp>
      <p:pic>
        <p:nvPicPr>
          <p:cNvPr id="7" name="Picture 2" descr="probsolvcycle"/>
          <p:cNvPicPr>
            <a:picLocks noChangeAspect="1" noChangeArrowheads="1"/>
          </p:cNvPicPr>
          <p:nvPr/>
        </p:nvPicPr>
        <p:blipFill>
          <a:blip r:embed="rId2" cstate="print"/>
          <a:srcRect/>
          <a:stretch>
            <a:fillRect/>
          </a:stretch>
        </p:blipFill>
        <p:spPr bwMode="auto">
          <a:xfrm>
            <a:off x="1446212" y="1066800"/>
            <a:ext cx="9601200" cy="547721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441" y="1371600"/>
            <a:ext cx="10361771" cy="4525963"/>
          </a:xfrm>
        </p:spPr>
        <p:txBody>
          <a:bodyPr>
            <a:normAutofit/>
          </a:bodyPr>
          <a:lstStyle/>
          <a:p>
            <a:pPr algn="just"/>
            <a:r>
              <a:rPr lang="en-US" sz="1800" b="1" dirty="0" err="1" smtClean="0">
                <a:solidFill>
                  <a:schemeClr val="tx1">
                    <a:lumMod val="95000"/>
                  </a:schemeClr>
                </a:solidFill>
                <a:latin typeface="Arial" pitchFamily="34" charset="0"/>
                <a:cs typeface="Arial" pitchFamily="34" charset="0"/>
              </a:rPr>
              <a:t>Behaviourist</a:t>
            </a:r>
            <a:r>
              <a:rPr lang="en-US" sz="1800" b="1" dirty="0" smtClean="0">
                <a:solidFill>
                  <a:schemeClr val="bg1"/>
                </a:solidFill>
                <a:latin typeface="Arial" pitchFamily="34" charset="0"/>
                <a:cs typeface="Arial" pitchFamily="34" charset="0"/>
              </a:rPr>
              <a:t> researchers argued that problem solving was a reproductive process; that is, organisms faced with a problem applied </a:t>
            </a:r>
            <a:r>
              <a:rPr lang="en-US" sz="1800" b="1" dirty="0" err="1" smtClean="0">
                <a:solidFill>
                  <a:schemeClr val="bg1"/>
                </a:solidFill>
                <a:latin typeface="Arial" pitchFamily="34" charset="0"/>
                <a:cs typeface="Arial" pitchFamily="34" charset="0"/>
              </a:rPr>
              <a:t>behaviour</a:t>
            </a:r>
            <a:r>
              <a:rPr lang="en-US" sz="1800" b="1" dirty="0" smtClean="0">
                <a:solidFill>
                  <a:schemeClr val="bg1"/>
                </a:solidFill>
                <a:latin typeface="Arial" pitchFamily="34" charset="0"/>
                <a:cs typeface="Arial" pitchFamily="34" charset="0"/>
              </a:rPr>
              <a:t> that had been successful on a previous occasion. </a:t>
            </a:r>
          </a:p>
          <a:p>
            <a:pPr algn="just"/>
            <a:r>
              <a:rPr lang="en-US" sz="1800" b="1" dirty="0" smtClean="0">
                <a:solidFill>
                  <a:schemeClr val="bg1"/>
                </a:solidFill>
                <a:latin typeface="Arial" pitchFamily="34" charset="0"/>
                <a:cs typeface="Arial" pitchFamily="34" charset="0"/>
              </a:rPr>
              <a:t>Successful </a:t>
            </a:r>
            <a:r>
              <a:rPr lang="en-US" sz="1800" b="1" dirty="0" err="1" smtClean="0">
                <a:solidFill>
                  <a:schemeClr val="bg1"/>
                </a:solidFill>
                <a:latin typeface="Arial" pitchFamily="34" charset="0"/>
                <a:cs typeface="Arial" pitchFamily="34" charset="0"/>
              </a:rPr>
              <a:t>behaviour</a:t>
            </a:r>
            <a:r>
              <a:rPr lang="en-US" sz="1800" b="1" dirty="0" smtClean="0">
                <a:solidFill>
                  <a:schemeClr val="bg1"/>
                </a:solidFill>
                <a:latin typeface="Arial" pitchFamily="34" charset="0"/>
                <a:cs typeface="Arial" pitchFamily="34" charset="0"/>
              </a:rPr>
              <a:t> was itself believed to have been arrived at through a process of </a:t>
            </a:r>
            <a:r>
              <a:rPr lang="en-US" sz="1800" b="1" dirty="0" smtClean="0">
                <a:solidFill>
                  <a:schemeClr val="tx1">
                    <a:lumMod val="95000"/>
                  </a:schemeClr>
                </a:solidFill>
                <a:latin typeface="Arial" pitchFamily="34" charset="0"/>
                <a:cs typeface="Arial" pitchFamily="34" charset="0"/>
              </a:rPr>
              <a:t>trial-and-error</a:t>
            </a:r>
            <a:r>
              <a:rPr lang="en-US" sz="1800" b="1" dirty="0" smtClean="0">
                <a:solidFill>
                  <a:schemeClr val="bg1"/>
                </a:solidFill>
                <a:latin typeface="Arial" pitchFamily="34" charset="0"/>
                <a:cs typeface="Arial" pitchFamily="34" charset="0"/>
              </a:rPr>
              <a:t>.</a:t>
            </a:r>
          </a:p>
          <a:p>
            <a:pPr algn="just"/>
            <a:endParaRPr lang="en-US" sz="1800" b="1" dirty="0" smtClean="0">
              <a:solidFill>
                <a:schemeClr val="bg1"/>
              </a:solidFill>
              <a:latin typeface="Arial" pitchFamily="34" charset="0"/>
              <a:cs typeface="Arial" pitchFamily="34" charset="0"/>
            </a:endParaRPr>
          </a:p>
          <a:p>
            <a:pPr algn="just"/>
            <a:r>
              <a:rPr lang="en-US" sz="1800" b="1" dirty="0" smtClean="0">
                <a:solidFill>
                  <a:schemeClr val="tx1">
                    <a:lumMod val="95000"/>
                  </a:schemeClr>
                </a:solidFill>
                <a:latin typeface="Arial" pitchFamily="34" charset="0"/>
                <a:cs typeface="Arial" pitchFamily="34" charset="0"/>
              </a:rPr>
              <a:t>Behaviorism</a:t>
            </a:r>
            <a:r>
              <a:rPr lang="en-US" sz="1800" b="1" dirty="0" smtClean="0">
                <a:solidFill>
                  <a:schemeClr val="bg1"/>
                </a:solidFill>
                <a:latin typeface="Arial" pitchFamily="34" charset="0"/>
                <a:cs typeface="Arial" pitchFamily="34" charset="0"/>
              </a:rPr>
              <a:t> is primarily concerned with observable behavior, as opposed to internal events like thinking and emotion.  Observable (i.e. external) behavior can be objectively and scientifically measured. Internal events, such as thinking should be explained through behavioral terms (or eliminated altogether).</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The </a:t>
            </a:r>
            <a:r>
              <a:rPr lang="en-US" sz="3600" dirty="0" err="1" smtClean="0">
                <a:solidFill>
                  <a:schemeClr val="bg1"/>
                </a:solidFill>
                <a:latin typeface="Arial" pitchFamily="34" charset="0"/>
                <a:cs typeface="Arial" pitchFamily="34" charset="0"/>
              </a:rPr>
              <a:t>behaviourist</a:t>
            </a:r>
            <a:r>
              <a:rPr lang="en-US" sz="3600" dirty="0" smtClean="0">
                <a:solidFill>
                  <a:schemeClr val="bg1"/>
                </a:solidFill>
                <a:latin typeface="Arial" pitchFamily="34" charset="0"/>
                <a:cs typeface="Arial" pitchFamily="34" charset="0"/>
              </a:rPr>
              <a:t> approach</a:t>
            </a:r>
          </a:p>
        </p:txBody>
      </p:sp>
      <p:pic>
        <p:nvPicPr>
          <p:cNvPr id="48130" name="Picture 2" descr="http://www.emitten.org.uk/Training/Training%20Days/2010/Feb%202010/childrens_behaviour.jpg"/>
          <p:cNvPicPr>
            <a:picLocks noChangeAspect="1" noChangeArrowheads="1"/>
          </p:cNvPicPr>
          <p:nvPr/>
        </p:nvPicPr>
        <p:blipFill>
          <a:blip r:embed="rId2" cstate="print"/>
          <a:srcRect/>
          <a:stretch>
            <a:fillRect/>
          </a:stretch>
        </p:blipFill>
        <p:spPr bwMode="auto">
          <a:xfrm>
            <a:off x="7542212" y="4191000"/>
            <a:ext cx="3352800" cy="25146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441" y="1481329"/>
            <a:ext cx="10818971" cy="4525963"/>
          </a:xfrm>
        </p:spPr>
        <p:txBody>
          <a:bodyPr>
            <a:normAutofit/>
          </a:bodyPr>
          <a:lstStyle/>
          <a:p>
            <a:pPr algn="just"/>
            <a:r>
              <a:rPr lang="en-US" sz="1800" b="1" dirty="0" smtClean="0">
                <a:latin typeface="Arial" pitchFamily="34" charset="0"/>
                <a:cs typeface="Arial" pitchFamily="34" charset="0"/>
              </a:rPr>
              <a:t>Gestalt psychologists</a:t>
            </a:r>
            <a:r>
              <a:rPr lang="en-US" sz="1800" b="1" dirty="0" smtClean="0">
                <a:solidFill>
                  <a:schemeClr val="bg1"/>
                </a:solidFill>
                <a:latin typeface="Arial" pitchFamily="34" charset="0"/>
                <a:cs typeface="Arial" pitchFamily="34" charset="0"/>
              </a:rPr>
              <a:t> argued that problem solving was a productive process. In particular, in the process of thinking about a problem individuals sometimes "restructured" their representation of the problem, leading to a flash of insight that enabled them to reach a solution.</a:t>
            </a:r>
          </a:p>
          <a:p>
            <a:pPr algn="just"/>
            <a:endParaRPr lang="en-US" sz="1800" b="1" dirty="0" smtClean="0">
              <a:solidFill>
                <a:schemeClr val="bg1"/>
              </a:solidFill>
              <a:latin typeface="Arial" pitchFamily="34" charset="0"/>
              <a:cs typeface="Arial" pitchFamily="34" charset="0"/>
            </a:endParaRPr>
          </a:p>
          <a:p>
            <a:pPr algn="just"/>
            <a:r>
              <a:rPr lang="en-US" sz="1800" b="1" dirty="0" smtClean="0">
                <a:latin typeface="Arial" pitchFamily="34" charset="0"/>
                <a:cs typeface="Arial" pitchFamily="34" charset="0"/>
              </a:rPr>
              <a:t>The Gestalt psychologists </a:t>
            </a:r>
            <a:r>
              <a:rPr lang="en-US" sz="1800" b="1" dirty="0" smtClean="0">
                <a:solidFill>
                  <a:schemeClr val="bg1"/>
                </a:solidFill>
                <a:latin typeface="Arial" pitchFamily="34" charset="0"/>
                <a:cs typeface="Arial" pitchFamily="34" charset="0"/>
              </a:rPr>
              <a:t>described several aspects of thought that acted as barriers to successful problem solving. One of these was called the </a:t>
            </a:r>
            <a:r>
              <a:rPr lang="en-US" sz="1800" b="1" dirty="0" err="1" smtClean="0">
                <a:solidFill>
                  <a:schemeClr val="bg1"/>
                </a:solidFill>
                <a:latin typeface="Arial" pitchFamily="34" charset="0"/>
                <a:cs typeface="Arial" pitchFamily="34" charset="0"/>
              </a:rPr>
              <a:t>Einstellung</a:t>
            </a:r>
            <a:r>
              <a:rPr lang="en-US" sz="1800" b="1" dirty="0" smtClean="0">
                <a:solidFill>
                  <a:schemeClr val="bg1"/>
                </a:solidFill>
                <a:latin typeface="Arial" pitchFamily="34" charset="0"/>
                <a:cs typeface="Arial" pitchFamily="34" charset="0"/>
              </a:rPr>
              <a:t> effect, now more commonly referred to as mental set or entrenchment. This occurs when a problem solver becomes fixated on applying a strategy that has previously worked, but is less helpful for the current problem.</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The Gestalt approach</a:t>
            </a:r>
          </a:p>
        </p:txBody>
      </p:sp>
      <p:pic>
        <p:nvPicPr>
          <p:cNvPr id="47106" name="Picture 2" descr="https://encrypted-tbn3.gstatic.com/images?q=tbn:ANd9GcSNeTStk_NXvTBdYqyTc4byxQzXzESOZa_Z2aEOIFnLXy674uHpIQ"/>
          <p:cNvPicPr>
            <a:picLocks noChangeAspect="1" noChangeArrowheads="1"/>
          </p:cNvPicPr>
          <p:nvPr/>
        </p:nvPicPr>
        <p:blipFill>
          <a:blip r:embed="rId2" cstate="print"/>
          <a:srcRect/>
          <a:stretch>
            <a:fillRect/>
          </a:stretch>
        </p:blipFill>
        <p:spPr bwMode="auto">
          <a:xfrm>
            <a:off x="9447212" y="4400550"/>
            <a:ext cx="1981200" cy="2305050"/>
          </a:xfrm>
          <a:prstGeom prst="rect">
            <a:avLst/>
          </a:prstGeom>
          <a:ln>
            <a:noFill/>
          </a:ln>
          <a:effectLst>
            <a:outerShdw blurRad="292100" dist="139700" dir="2700000" algn="tl" rotWithShape="0">
              <a:srgbClr val="333333">
                <a:alpha val="65000"/>
              </a:srgbClr>
            </a:outerShdw>
          </a:effectLst>
        </p:spPr>
      </p:pic>
      <p:pic>
        <p:nvPicPr>
          <p:cNvPr id="47110" name="Picture 6" descr="http://mathwire.com/images/animatedthinkingcap.gif"/>
          <p:cNvPicPr>
            <a:picLocks noChangeAspect="1" noChangeArrowheads="1" noCrop="1"/>
          </p:cNvPicPr>
          <p:nvPr/>
        </p:nvPicPr>
        <p:blipFill>
          <a:blip r:embed="rId3" cstate="print"/>
          <a:srcRect/>
          <a:stretch>
            <a:fillRect/>
          </a:stretch>
        </p:blipFill>
        <p:spPr bwMode="auto">
          <a:xfrm>
            <a:off x="7313612" y="4333874"/>
            <a:ext cx="1905000" cy="237172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441" y="1481329"/>
            <a:ext cx="10437971" cy="4525963"/>
          </a:xfrm>
        </p:spPr>
        <p:txBody>
          <a:bodyPr>
            <a:normAutofit/>
          </a:bodyPr>
          <a:lstStyle/>
          <a:p>
            <a:pPr algn="just">
              <a:buNone/>
            </a:pPr>
            <a:r>
              <a:rPr lang="en-US" sz="1800" b="1" dirty="0" smtClean="0">
                <a:solidFill>
                  <a:schemeClr val="tx1">
                    <a:lumMod val="95000"/>
                  </a:schemeClr>
                </a:solidFill>
                <a:latin typeface="Arial" pitchFamily="34" charset="0"/>
                <a:cs typeface="Arial" pitchFamily="34" charset="0"/>
              </a:rPr>
              <a:t>Problem space theory</a:t>
            </a:r>
          </a:p>
          <a:p>
            <a:pPr algn="just"/>
            <a:r>
              <a:rPr lang="en-US" sz="1800" b="1" dirty="0" smtClean="0">
                <a:solidFill>
                  <a:schemeClr val="bg1"/>
                </a:solidFill>
                <a:latin typeface="Arial" pitchFamily="34" charset="0"/>
                <a:cs typeface="Arial" pitchFamily="34" charset="0"/>
              </a:rPr>
              <a:t>In this theory, people solve problems by searching in a problem space. The problem space consists of the initial (current) state, the goal state, and all possible states in between. The actions that people take in order to move from one state to another are known as operators. </a:t>
            </a:r>
          </a:p>
          <a:p>
            <a:pPr algn="just">
              <a:buNone/>
            </a:pPr>
            <a:endParaRPr lang="en-US" sz="1800" b="1" dirty="0" smtClean="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The cognitive approach to problem solving</a:t>
            </a:r>
          </a:p>
        </p:txBody>
      </p:sp>
      <p:pic>
        <p:nvPicPr>
          <p:cNvPr id="46082" name="Picture 2" descr="http://3.bp.blogspot.com/-V_IefqaIfDk/T-n1P2DFdsI/AAAAAAAAA9o/2__HDoqzyng/s1600/Working-with-the-Problem-Statement-of-Your-Thesis.jpg"/>
          <p:cNvPicPr>
            <a:picLocks noChangeAspect="1" noChangeArrowheads="1"/>
          </p:cNvPicPr>
          <p:nvPr/>
        </p:nvPicPr>
        <p:blipFill>
          <a:blip r:embed="rId2" cstate="print"/>
          <a:srcRect/>
          <a:stretch>
            <a:fillRect/>
          </a:stretch>
        </p:blipFill>
        <p:spPr bwMode="auto">
          <a:xfrm>
            <a:off x="7466012" y="3276600"/>
            <a:ext cx="3215596" cy="2990851"/>
          </a:xfrm>
          <a:prstGeom prst="rect">
            <a:avLst/>
          </a:prstGeom>
          <a:ln>
            <a:noFill/>
          </a:ln>
          <a:effectLst>
            <a:outerShdw blurRad="292100" dist="139700" dir="2700000" algn="tl" rotWithShape="0">
              <a:srgbClr val="333333">
                <a:alpha val="65000"/>
              </a:srgbClr>
            </a:outerShdw>
          </a:effectLst>
        </p:spPr>
      </p:pic>
      <p:pic>
        <p:nvPicPr>
          <p:cNvPr id="46086" name="Picture 6" descr="https://encrypted-tbn1.gstatic.com/images?q=tbn:ANd9GcQ-Y-IF8CMgQJQwIVhYNALUWQrRcpM749xtnAWl2d1tVg-RL-Fd"/>
          <p:cNvPicPr>
            <a:picLocks noChangeAspect="1" noChangeArrowheads="1"/>
          </p:cNvPicPr>
          <p:nvPr/>
        </p:nvPicPr>
        <p:blipFill>
          <a:blip r:embed="rId3" cstate="print"/>
          <a:srcRect/>
          <a:stretch>
            <a:fillRect/>
          </a:stretch>
        </p:blipFill>
        <p:spPr bwMode="auto">
          <a:xfrm>
            <a:off x="5408612" y="3581400"/>
            <a:ext cx="1895475" cy="240982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1800" b="1" dirty="0" smtClean="0">
                <a:solidFill>
                  <a:schemeClr val="bg1"/>
                </a:solidFill>
                <a:latin typeface="Arial" pitchFamily="34" charset="0"/>
                <a:cs typeface="Arial" pitchFamily="34" charset="0"/>
              </a:rPr>
              <a:t>Solving a problem involves negotiating alternative paths to a solution</a:t>
            </a:r>
          </a:p>
          <a:p>
            <a:r>
              <a:rPr lang="en-US" sz="1800" b="1" dirty="0" smtClean="0">
                <a:solidFill>
                  <a:schemeClr val="bg1"/>
                </a:solidFill>
                <a:latin typeface="Arial" pitchFamily="34" charset="0"/>
                <a:cs typeface="Arial" pitchFamily="34" charset="0"/>
              </a:rPr>
              <a:t>Initial state is linked to goal state by a path</a:t>
            </a:r>
          </a:p>
          <a:p>
            <a:r>
              <a:rPr lang="en-US" sz="1800" b="1" dirty="0" smtClean="0">
                <a:solidFill>
                  <a:schemeClr val="bg1"/>
                </a:solidFill>
                <a:latin typeface="Arial" pitchFamily="34" charset="0"/>
                <a:cs typeface="Arial" pitchFamily="34" charset="0"/>
              </a:rPr>
              <a:t>Knowledge states are produced by the application of mental operators</a:t>
            </a:r>
          </a:p>
          <a:p>
            <a:r>
              <a:rPr lang="en-US" sz="1800" b="1" dirty="0" smtClean="0">
                <a:solidFill>
                  <a:schemeClr val="bg1"/>
                </a:solidFill>
                <a:latin typeface="Arial" pitchFamily="34" charset="0"/>
                <a:cs typeface="Arial" pitchFamily="34" charset="0"/>
              </a:rPr>
              <a:t>Algorithms vs. heuristics are used to move along the path</a:t>
            </a:r>
          </a:p>
          <a:p>
            <a:r>
              <a:rPr lang="en-US" sz="1800" b="1" dirty="0" smtClean="0">
                <a:solidFill>
                  <a:schemeClr val="bg1"/>
                </a:solidFill>
                <a:latin typeface="Arial" pitchFamily="34" charset="0"/>
                <a:cs typeface="Arial" pitchFamily="34" charset="0"/>
              </a:rPr>
              <a:t>Limited processing resources provide constraints on the degree to which multiple moves can be considered</a:t>
            </a:r>
          </a:p>
          <a:p>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a:xfrm>
            <a:off x="609441" y="609600"/>
            <a:ext cx="10969943" cy="1143000"/>
          </a:xfrm>
        </p:spPr>
        <p:txBody>
          <a:bodyPr>
            <a:noAutofit/>
          </a:bodyPr>
          <a:lstStyle/>
          <a:p>
            <a:r>
              <a:rPr lang="en-US" sz="3600" dirty="0" smtClean="0">
                <a:solidFill>
                  <a:schemeClr val="bg1"/>
                </a:solidFill>
                <a:latin typeface="Arial" pitchFamily="34" charset="0"/>
                <a:cs typeface="Arial" pitchFamily="34" charset="0"/>
              </a:rPr>
              <a:t>Problem space theory</a:t>
            </a:r>
            <a:br>
              <a:rPr lang="en-US" sz="3600" dirty="0" smtClean="0">
                <a:solidFill>
                  <a:schemeClr val="bg1"/>
                </a:solidFill>
                <a:latin typeface="Arial" pitchFamily="34" charset="0"/>
                <a:cs typeface="Arial" pitchFamily="34" charset="0"/>
              </a:rPr>
            </a:br>
            <a:endParaRPr lang="en-US" sz="3600" dirty="0">
              <a:solidFill>
                <a:schemeClr val="bg1"/>
              </a:solidFill>
              <a:latin typeface="Arial" pitchFamily="34" charset="0"/>
              <a:cs typeface="Arial" pitchFamily="34" charset="0"/>
            </a:endParaRPr>
          </a:p>
        </p:txBody>
      </p:sp>
      <p:pic>
        <p:nvPicPr>
          <p:cNvPr id="4" name="Picture 2" descr="prob4"/>
          <p:cNvPicPr>
            <a:picLocks noChangeAspect="1" noChangeArrowheads="1"/>
          </p:cNvPicPr>
          <p:nvPr/>
        </p:nvPicPr>
        <p:blipFill>
          <a:blip r:embed="rId2" cstate="print"/>
          <a:srcRect/>
          <a:stretch>
            <a:fillRect/>
          </a:stretch>
        </p:blipFill>
        <p:spPr bwMode="auto">
          <a:xfrm>
            <a:off x="5103812" y="3200400"/>
            <a:ext cx="6400800" cy="343993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chemeClr val="bg1"/>
                </a:solidFill>
                <a:latin typeface="Arial" pitchFamily="34" charset="0"/>
                <a:cs typeface="Arial" pitchFamily="34" charset="0"/>
              </a:rPr>
              <a:t>The set of </a:t>
            </a:r>
            <a:r>
              <a:rPr lang="en-US" sz="1800" b="1" dirty="0" smtClean="0">
                <a:solidFill>
                  <a:schemeClr val="tx1">
                    <a:lumMod val="95000"/>
                  </a:schemeClr>
                </a:solidFill>
                <a:latin typeface="Arial" pitchFamily="34" charset="0"/>
                <a:cs typeface="Arial" pitchFamily="34" charset="0"/>
              </a:rPr>
              <a:t>mental processes </a:t>
            </a:r>
            <a:r>
              <a:rPr lang="en-US" sz="1800" b="1" dirty="0" smtClean="0">
                <a:solidFill>
                  <a:schemeClr val="bg1"/>
                </a:solidFill>
                <a:latin typeface="Arial" pitchFamily="34" charset="0"/>
                <a:cs typeface="Arial" pitchFamily="34" charset="0"/>
              </a:rPr>
              <a:t>used to derive inferences or conclusions from premises. Reasoning helps to generate new knowledge and to organize existing knowledge, rendering it more usable for future mental work. </a:t>
            </a:r>
          </a:p>
          <a:p>
            <a:pPr algn="just"/>
            <a:endParaRPr lang="en-US" sz="1800" b="1" dirty="0" smtClean="0">
              <a:solidFill>
                <a:schemeClr val="bg1"/>
              </a:solidFill>
              <a:latin typeface="Arial" pitchFamily="34" charset="0"/>
              <a:cs typeface="Arial" pitchFamily="34" charset="0"/>
            </a:endParaRPr>
          </a:p>
          <a:p>
            <a:pPr algn="just"/>
            <a:r>
              <a:rPr lang="en-US" sz="1800" b="1" dirty="0" smtClean="0">
                <a:solidFill>
                  <a:schemeClr val="tx1">
                    <a:lumMod val="95000"/>
                  </a:schemeClr>
                </a:solidFill>
                <a:latin typeface="Arial" pitchFamily="34" charset="0"/>
                <a:cs typeface="Arial" pitchFamily="34" charset="0"/>
              </a:rPr>
              <a:t>Reasoning</a:t>
            </a:r>
            <a:r>
              <a:rPr lang="en-US" sz="1800" b="1" dirty="0" smtClean="0">
                <a:solidFill>
                  <a:schemeClr val="bg1"/>
                </a:solidFill>
                <a:latin typeface="Arial" pitchFamily="34" charset="0"/>
                <a:cs typeface="Arial" pitchFamily="34" charset="0"/>
              </a:rPr>
              <a:t> is therefore central to many forms of thought such as scientific, critical, and creative thinking, argumentation, problem solving, and decision making.</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Reasoning</a:t>
            </a:r>
            <a:endParaRPr lang="en-US" sz="3600" dirty="0">
              <a:solidFill>
                <a:schemeClr val="bg1"/>
              </a:solidFill>
              <a:latin typeface="Arial" pitchFamily="34" charset="0"/>
              <a:cs typeface="Arial" pitchFamily="34" charset="0"/>
            </a:endParaRPr>
          </a:p>
        </p:txBody>
      </p:sp>
      <p:pic>
        <p:nvPicPr>
          <p:cNvPr id="3076" name="Picture 4" descr="http://www.gmatpill.com/images/logic.jpg"/>
          <p:cNvPicPr>
            <a:picLocks noChangeAspect="1" noChangeArrowheads="1" noCrop="1"/>
          </p:cNvPicPr>
          <p:nvPr/>
        </p:nvPicPr>
        <p:blipFill>
          <a:blip r:embed="rId2" cstate="print"/>
          <a:srcRect/>
          <a:stretch>
            <a:fillRect/>
          </a:stretch>
        </p:blipFill>
        <p:spPr bwMode="auto">
          <a:xfrm>
            <a:off x="8075612" y="3352800"/>
            <a:ext cx="3333750" cy="33337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chemeClr val="bg1"/>
                </a:solidFill>
                <a:latin typeface="Arial" pitchFamily="34" charset="0"/>
                <a:cs typeface="Arial" pitchFamily="34" charset="0"/>
              </a:rPr>
              <a:t>Inductive reasoning is implicative; it generates new knowledge. </a:t>
            </a:r>
          </a:p>
          <a:p>
            <a:pPr algn="just"/>
            <a:r>
              <a:rPr lang="en-US" sz="1800" b="1" dirty="0" smtClean="0">
                <a:solidFill>
                  <a:schemeClr val="bg1"/>
                </a:solidFill>
                <a:latin typeface="Arial" pitchFamily="34" charset="0"/>
                <a:cs typeface="Arial" pitchFamily="34" charset="0"/>
              </a:rPr>
              <a:t>Inductive reasoning supports inferences but does not guarantee that the inferences are true.</a:t>
            </a:r>
          </a:p>
          <a:p>
            <a:pPr algn="just">
              <a:buNone/>
            </a:pPr>
            <a:r>
              <a:rPr lang="en-US" sz="1800" b="1" dirty="0" smtClean="0">
                <a:solidFill>
                  <a:schemeClr val="bg1"/>
                </a:solidFill>
                <a:latin typeface="Arial" pitchFamily="34" charset="0"/>
                <a:cs typeface="Arial" pitchFamily="34" charset="0"/>
              </a:rPr>
              <a:t> </a:t>
            </a:r>
          </a:p>
          <a:p>
            <a:pPr algn="just"/>
            <a:r>
              <a:rPr lang="en-US" sz="1800" b="1" dirty="0" smtClean="0">
                <a:solidFill>
                  <a:schemeClr val="bg1"/>
                </a:solidFill>
                <a:latin typeface="Arial" pitchFamily="34" charset="0"/>
                <a:cs typeface="Arial" pitchFamily="34" charset="0"/>
              </a:rPr>
              <a:t>There are many </a:t>
            </a:r>
            <a:r>
              <a:rPr lang="en-US" sz="1800" b="1" dirty="0" smtClean="0">
                <a:latin typeface="Arial" pitchFamily="34" charset="0"/>
                <a:cs typeface="Arial" pitchFamily="34" charset="0"/>
              </a:rPr>
              <a:t>forms of inductive reasoning </a:t>
            </a:r>
            <a:r>
              <a:rPr lang="en-US" sz="1800" b="1" dirty="0" smtClean="0">
                <a:solidFill>
                  <a:schemeClr val="bg1"/>
                </a:solidFill>
                <a:latin typeface="Arial" pitchFamily="34" charset="0"/>
                <a:cs typeface="Arial" pitchFamily="34" charset="0"/>
              </a:rPr>
              <a:t>such as enumerative induction and analogical reasoning. The best known form is enumerative induction in which the general properties of a class are inferred from a specific set of empirical observations. For example, upon observing that all the birds in the neighborhood have wings and fly, a person infers that all birds have wings and fly.</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Inductive reasoning </a:t>
            </a:r>
            <a:endParaRPr lang="en-US" sz="3600" dirty="0">
              <a:solidFill>
                <a:schemeClr val="bg1"/>
              </a:solidFill>
              <a:latin typeface="Arial" pitchFamily="34" charset="0"/>
              <a:cs typeface="Arial" pitchFamily="34" charset="0"/>
            </a:endParaRPr>
          </a:p>
        </p:txBody>
      </p:sp>
      <p:pic>
        <p:nvPicPr>
          <p:cNvPr id="2050" name="Picture 2" descr="https://encrypted-tbn3.gstatic.com/images?q=tbn:ANd9GcRdH07t2JN-ipHnVndurG-QBaqHp0jnfDi8Cx-AyCPJN4rMJZw-zw"/>
          <p:cNvPicPr>
            <a:picLocks noChangeAspect="1" noChangeArrowheads="1"/>
          </p:cNvPicPr>
          <p:nvPr/>
        </p:nvPicPr>
        <p:blipFill>
          <a:blip r:embed="rId2" cstate="print"/>
          <a:srcRect/>
          <a:stretch>
            <a:fillRect/>
          </a:stretch>
        </p:blipFill>
        <p:spPr bwMode="auto">
          <a:xfrm>
            <a:off x="7770812" y="3810000"/>
            <a:ext cx="3381375" cy="253276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chemeClr val="bg1"/>
                </a:solidFill>
                <a:latin typeface="Arial" pitchFamily="34" charset="0"/>
                <a:cs typeface="Arial" pitchFamily="34" charset="0"/>
              </a:rPr>
              <a:t>Inductive reasoning would work in the opposite order. The specific observation would be that a particular wasp has a stinger. </a:t>
            </a:r>
          </a:p>
          <a:p>
            <a:pPr algn="just">
              <a:buNone/>
            </a:pPr>
            <a:endParaRPr lang="en-US" sz="1800" b="1" dirty="0" smtClean="0">
              <a:solidFill>
                <a:schemeClr val="bg1"/>
              </a:solidFill>
              <a:latin typeface="Arial" pitchFamily="34" charset="0"/>
              <a:cs typeface="Arial" pitchFamily="34" charset="0"/>
            </a:endParaRPr>
          </a:p>
          <a:p>
            <a:pPr algn="just"/>
            <a:r>
              <a:rPr lang="en-US" sz="1800" b="1" dirty="0" smtClean="0">
                <a:solidFill>
                  <a:schemeClr val="bg1"/>
                </a:solidFill>
                <a:latin typeface="Arial" pitchFamily="34" charset="0"/>
                <a:cs typeface="Arial" pitchFamily="34" charset="0"/>
              </a:rPr>
              <a:t>One could then induce that all wasps have stingers. Inducing that all cats have orange fur because one cat has orange fur, for example, could be easily disproved by observing cats that do not have orange fur.</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normAutofit/>
          </a:bodyPr>
          <a:lstStyle/>
          <a:p>
            <a:pPr algn="just"/>
            <a:r>
              <a:rPr lang="en-US" sz="3600" dirty="0" smtClean="0">
                <a:solidFill>
                  <a:schemeClr val="bg1"/>
                </a:solidFill>
                <a:latin typeface="Arial" pitchFamily="34" charset="0"/>
                <a:cs typeface="Arial" pitchFamily="34" charset="0"/>
              </a:rPr>
              <a:t>Inductive reasoning Conti…</a:t>
            </a:r>
            <a:endParaRPr lang="en-US" sz="3600" dirty="0">
              <a:solidFill>
                <a:schemeClr val="bg1"/>
              </a:solidFill>
              <a:latin typeface="Arial" pitchFamily="34" charset="0"/>
              <a:cs typeface="Arial" pitchFamily="34" charset="0"/>
            </a:endParaRPr>
          </a:p>
        </p:txBody>
      </p:sp>
      <p:pic>
        <p:nvPicPr>
          <p:cNvPr id="4098" name="Picture 2" descr="http://www.pamsclipart.com/clipart_images/cartoon_of_an_orange_cat_with_green_eyes_0515-0907-1313-1136_SMU.jpg"/>
          <p:cNvPicPr>
            <a:picLocks noChangeAspect="1" noChangeArrowheads="1"/>
          </p:cNvPicPr>
          <p:nvPr/>
        </p:nvPicPr>
        <p:blipFill>
          <a:blip r:embed="rId2" cstate="print"/>
          <a:srcRect/>
          <a:stretch>
            <a:fillRect/>
          </a:stretch>
        </p:blipFill>
        <p:spPr bwMode="auto">
          <a:xfrm>
            <a:off x="8532812" y="3276600"/>
            <a:ext cx="2933700" cy="247408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chemeClr val="tx1">
                    <a:lumMod val="95000"/>
                  </a:schemeClr>
                </a:solidFill>
                <a:latin typeface="Arial" pitchFamily="34" charset="0"/>
                <a:cs typeface="Arial" pitchFamily="34" charset="0"/>
              </a:rPr>
              <a:t>Deduction</a:t>
            </a:r>
            <a:r>
              <a:rPr lang="en-US" sz="1800" b="1" dirty="0" smtClean="0">
                <a:solidFill>
                  <a:schemeClr val="bg1"/>
                </a:solidFill>
                <a:latin typeface="Arial" pitchFamily="34" charset="0"/>
                <a:cs typeface="Arial" pitchFamily="34" charset="0"/>
              </a:rPr>
              <a:t> refers to processes of inference which guarantee logically valid conclusions from a set of premises. In other words, assuming that the premises are correct, the conclusions deduced from these premises must also be correct.</a:t>
            </a:r>
          </a:p>
          <a:p>
            <a:pPr algn="just">
              <a:buNone/>
            </a:pPr>
            <a:endParaRPr lang="en-US" sz="1800" b="1" dirty="0" smtClean="0">
              <a:solidFill>
                <a:schemeClr val="bg1"/>
              </a:solidFill>
              <a:latin typeface="Arial" pitchFamily="34" charset="0"/>
              <a:cs typeface="Arial" pitchFamily="34" charset="0"/>
            </a:endParaRPr>
          </a:p>
          <a:p>
            <a:r>
              <a:rPr lang="en-US" sz="1800" b="1" dirty="0" smtClean="0">
                <a:solidFill>
                  <a:schemeClr val="bg1"/>
                </a:solidFill>
                <a:latin typeface="Arial" pitchFamily="34" charset="0"/>
                <a:cs typeface="Arial" pitchFamily="34" charset="0"/>
              </a:rPr>
              <a:t>Deduction also plays an important role in categorical reasoning. </a:t>
            </a:r>
          </a:p>
          <a:p>
            <a:pPr>
              <a:buNone/>
            </a:pPr>
            <a:endParaRPr lang="en-US" sz="1800" b="1" dirty="0" smtClean="0">
              <a:solidFill>
                <a:schemeClr val="bg1"/>
              </a:solidFill>
              <a:latin typeface="Arial" pitchFamily="34" charset="0"/>
              <a:cs typeface="Arial" pitchFamily="34" charset="0"/>
            </a:endParaRPr>
          </a:p>
          <a:p>
            <a:r>
              <a:rPr lang="en-US" sz="1800" b="1" dirty="0" smtClean="0">
                <a:solidFill>
                  <a:schemeClr val="bg1"/>
                </a:solidFill>
                <a:latin typeface="Arial" pitchFamily="34" charset="0"/>
                <a:cs typeface="Arial" pitchFamily="34" charset="0"/>
              </a:rPr>
              <a:t>One of the </a:t>
            </a:r>
            <a:r>
              <a:rPr lang="en-US" sz="1800" b="1" dirty="0" smtClean="0">
                <a:solidFill>
                  <a:schemeClr val="tx1">
                    <a:lumMod val="95000"/>
                  </a:schemeClr>
                </a:solidFill>
                <a:latin typeface="Arial" pitchFamily="34" charset="0"/>
                <a:cs typeface="Arial" pitchFamily="34" charset="0"/>
              </a:rPr>
              <a:t>main cognitive functions </a:t>
            </a:r>
            <a:r>
              <a:rPr lang="en-US" sz="1800" b="1" dirty="0" smtClean="0">
                <a:solidFill>
                  <a:schemeClr val="bg1"/>
                </a:solidFill>
                <a:latin typeface="Arial" pitchFamily="34" charset="0"/>
                <a:cs typeface="Arial" pitchFamily="34" charset="0"/>
              </a:rPr>
              <a:t>of deductive reasoning is to organize knowledge in ways that allow one to derive parsimonious conclusions from sets of premises.</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Deductive Reasoning</a:t>
            </a:r>
            <a:endParaRPr lang="en-US" sz="3600" dirty="0">
              <a:solidFill>
                <a:schemeClr val="bg1"/>
              </a:solidFill>
              <a:latin typeface="Arial" pitchFamily="34" charset="0"/>
              <a:cs typeface="Arial" pitchFamily="34" charset="0"/>
            </a:endParaRPr>
          </a:p>
        </p:txBody>
      </p:sp>
      <p:pic>
        <p:nvPicPr>
          <p:cNvPr id="52226" name="Picture 2" descr="https://encrypted-tbn2.gstatic.com/images?q=tbn:ANd9GcSr1elsb7EhGIgsU8nG5j0j4R2eTQDPS0gLZtZ52vtrAAKRPfWa"/>
          <p:cNvPicPr>
            <a:picLocks noChangeAspect="1" noChangeArrowheads="1"/>
          </p:cNvPicPr>
          <p:nvPr/>
        </p:nvPicPr>
        <p:blipFill>
          <a:blip r:embed="rId2" cstate="print"/>
          <a:srcRect/>
          <a:stretch>
            <a:fillRect/>
          </a:stretch>
        </p:blipFill>
        <p:spPr bwMode="auto">
          <a:xfrm>
            <a:off x="6704012" y="4038600"/>
            <a:ext cx="4562475" cy="237659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chemeClr val="bg1"/>
                </a:solidFill>
                <a:latin typeface="Arial" pitchFamily="34" charset="0"/>
                <a:cs typeface="Arial" pitchFamily="34" charset="0"/>
              </a:rPr>
              <a:t>Deductive reasoning is one of the two basic forms of valid reasoning. It begins with a general hypothesis or known fact and creates a specific conclusion from that generalization.</a:t>
            </a:r>
          </a:p>
          <a:p>
            <a:pPr algn="just"/>
            <a:endParaRPr lang="en-US" sz="1800" b="1" dirty="0" smtClean="0">
              <a:solidFill>
                <a:schemeClr val="bg1"/>
              </a:solidFill>
              <a:latin typeface="Arial" pitchFamily="34" charset="0"/>
              <a:cs typeface="Arial" pitchFamily="34" charset="0"/>
            </a:endParaRPr>
          </a:p>
          <a:p>
            <a:pPr algn="just"/>
            <a:r>
              <a:rPr lang="en-US" sz="1800" b="1" dirty="0" smtClean="0">
                <a:solidFill>
                  <a:schemeClr val="bg1"/>
                </a:solidFill>
                <a:latin typeface="Arial" pitchFamily="34" charset="0"/>
                <a:cs typeface="Arial" pitchFamily="34" charset="0"/>
              </a:rPr>
              <a:t>The basic idea of deductive reasoning is that if something is true of a class of things in general, this truth applies to all members of that class. One of the keys for sound deductive reasoning, then, is to be able to properly identify members of the class, because incorrect categorizations will result in unsound conclusions.</a:t>
            </a:r>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Deductive Reasoning Conti…</a:t>
            </a:r>
            <a:endParaRPr lang="en-US" sz="3600" dirty="0"/>
          </a:p>
        </p:txBody>
      </p:sp>
    </p:spTree>
  </p:cSld>
  <p:clrMapOvr>
    <a:masterClrMapping/>
  </p:clrMapOvr>
  <p:transition spd="med">
    <p:wipe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chemeClr val="bg1"/>
                </a:solidFill>
                <a:latin typeface="Arial" pitchFamily="34" charset="0"/>
                <a:cs typeface="Arial" pitchFamily="34" charset="0"/>
              </a:rPr>
              <a:t>Decision making is one of the basic cognitive processes of human behaviors by which a preferred option or a course of actions is chosen from among a set of alternatives based on certain criteria. </a:t>
            </a:r>
          </a:p>
          <a:p>
            <a:pPr algn="just"/>
            <a:endParaRPr lang="en-US" sz="1800" b="1" dirty="0" smtClean="0">
              <a:solidFill>
                <a:schemeClr val="bg1"/>
              </a:solidFill>
              <a:latin typeface="Arial" pitchFamily="34" charset="0"/>
              <a:cs typeface="Arial" pitchFamily="34" charset="0"/>
            </a:endParaRPr>
          </a:p>
          <a:p>
            <a:pPr algn="just"/>
            <a:r>
              <a:rPr lang="en-US" sz="1800" b="1" dirty="0" smtClean="0">
                <a:solidFill>
                  <a:schemeClr val="bg1"/>
                </a:solidFill>
                <a:latin typeface="Arial" pitchFamily="34" charset="0"/>
                <a:cs typeface="Arial" pitchFamily="34" charset="0"/>
              </a:rPr>
              <a:t>Decision making process depends upon the amount of time and information available. The psychology involves careful planning, thin slicing and extra sensory perception</a:t>
            </a:r>
            <a:r>
              <a:rPr lang="en-US" sz="1800" dirty="0" smtClean="0">
                <a:solidFill>
                  <a:schemeClr val="bg1"/>
                </a:solidFill>
              </a:rPr>
              <a:t>.</a:t>
            </a:r>
          </a:p>
          <a:p>
            <a:pPr algn="just"/>
            <a:endParaRPr lang="en-US" sz="1800" b="1" dirty="0" smtClean="0">
              <a:solidFill>
                <a:schemeClr val="bg1"/>
              </a:solidFill>
              <a:latin typeface="Arial" pitchFamily="34" charset="0"/>
              <a:cs typeface="Arial" pitchFamily="34" charset="0"/>
            </a:endParaRPr>
          </a:p>
          <a:p>
            <a:pPr algn="just"/>
            <a:r>
              <a:rPr lang="en-US" sz="1800" b="1" dirty="0" smtClean="0">
                <a:solidFill>
                  <a:schemeClr val="bg1"/>
                </a:solidFill>
                <a:latin typeface="Arial" pitchFamily="34" charset="0"/>
                <a:cs typeface="Arial" pitchFamily="34" charset="0"/>
              </a:rPr>
              <a:t>There are many theories which deal with decision making process. Some of them are explained below with their merits and demerits. These three methods of decision making are consciously or unconsciously considered by the human brain during the decision making process.</a:t>
            </a: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
            </a:r>
            <a:br>
              <a:rPr lang="en-US" sz="1800" dirty="0" smtClean="0"/>
            </a:br>
            <a:endParaRPr lang="en-US" sz="1800" dirty="0" smtClean="0"/>
          </a:p>
          <a:p>
            <a:pPr algn="just"/>
            <a:endParaRPr lang="en-US" sz="1800" b="1" dirty="0" smtClean="0">
              <a:solidFill>
                <a:schemeClr val="bg1"/>
              </a:solidFill>
              <a:latin typeface="Arial" pitchFamily="34" charset="0"/>
              <a:cs typeface="Arial" pitchFamily="34" charset="0"/>
            </a:endParaRPr>
          </a:p>
          <a:p>
            <a:pPr algn="just"/>
            <a:endParaRPr lang="en-US" sz="1800" b="1" dirty="0">
              <a:solidFill>
                <a:schemeClr val="bg1"/>
              </a:solidFill>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Judgment and Decision</a:t>
            </a:r>
            <a:endParaRPr lang="en-US" sz="3600" dirty="0">
              <a:solidFill>
                <a:schemeClr val="bg1"/>
              </a:solidFill>
              <a:latin typeface="Arial" pitchFamily="34" charset="0"/>
              <a:cs typeface="Arial" pitchFamily="34" charset="0"/>
            </a:endParaRPr>
          </a:p>
        </p:txBody>
      </p:sp>
      <p:pic>
        <p:nvPicPr>
          <p:cNvPr id="1028" name="Picture 4" descr="http://www.learning-mind.com/wp-content/uploads/2012/05/decision-making.jpg"/>
          <p:cNvPicPr>
            <a:picLocks noChangeAspect="1" noChangeArrowheads="1"/>
          </p:cNvPicPr>
          <p:nvPr/>
        </p:nvPicPr>
        <p:blipFill>
          <a:blip r:embed="rId2" cstate="print"/>
          <a:srcRect/>
          <a:stretch>
            <a:fillRect/>
          </a:stretch>
        </p:blipFill>
        <p:spPr bwMode="auto">
          <a:xfrm>
            <a:off x="8609012" y="4495800"/>
            <a:ext cx="2895600" cy="230603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normAutofit/>
          </a:bodyPr>
          <a:lstStyle/>
          <a:p>
            <a:r>
              <a:rPr lang="en-US" sz="3600" dirty="0" smtClean="0">
                <a:solidFill>
                  <a:schemeClr val="bg1"/>
                </a:solidFill>
                <a:latin typeface="Arial" pitchFamily="34" charset="0"/>
                <a:cs typeface="Arial" pitchFamily="34" charset="0"/>
              </a:rPr>
              <a:t>Judgment and Decision</a:t>
            </a:r>
            <a:endParaRPr lang="en-US" sz="3600" dirty="0"/>
          </a:p>
        </p:txBody>
      </p:sp>
      <p:pic>
        <p:nvPicPr>
          <p:cNvPr id="4" name="Picture 2" descr="framework"/>
          <p:cNvPicPr>
            <a:picLocks noChangeAspect="1" noChangeArrowheads="1"/>
          </p:cNvPicPr>
          <p:nvPr/>
        </p:nvPicPr>
        <p:blipFill>
          <a:blip r:embed="rId2" cstate="print"/>
          <a:srcRect/>
          <a:stretch>
            <a:fillRect/>
          </a:stretch>
        </p:blipFill>
        <p:spPr bwMode="auto">
          <a:xfrm>
            <a:off x="3046412" y="1295400"/>
            <a:ext cx="6938128" cy="49530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txBox="1">
            <a:spLocks/>
          </p:cNvSpPr>
          <p:nvPr/>
        </p:nvSpPr>
        <p:spPr>
          <a:xfrm>
            <a:off x="2741612" y="2743200"/>
            <a:ext cx="6397943" cy="1143000"/>
          </a:xfrm>
          <a:prstGeom prst="rect">
            <a:avLst/>
          </a:prstGeom>
        </p:spPr>
        <p:txBody>
          <a:bodyPr vert="horz" anchor="b">
            <a:noAutofit/>
            <a:scene3d>
              <a:camera prst="orthographicFront"/>
              <a:lightRig rig="soft" dir="t"/>
            </a:scene3d>
            <a:sp3d prstMaterial="softEdge">
              <a:bevelT w="25400" h="25400"/>
            </a:sp3d>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9600" b="1" i="0" u="none" strike="noStrike" kern="1200" cap="none" spc="0" normalizeH="0" baseline="0" noProof="0" dirty="0" smtClean="0">
                <a:ln>
                  <a:noFill/>
                </a:ln>
                <a:solidFill>
                  <a:schemeClr val="bg1"/>
                </a:solidFill>
                <a:effectLst>
                  <a:outerShdw blurRad="31750" dist="25400" dir="5400000" algn="tl" rotWithShape="0">
                    <a:srgbClr val="000000">
                      <a:alpha val="25000"/>
                    </a:srgbClr>
                  </a:outerShdw>
                </a:effectLst>
                <a:uLnTx/>
                <a:uFillTx/>
                <a:latin typeface="Arial" pitchFamily="34" charset="0"/>
                <a:ea typeface="+mj-ea"/>
                <a:cs typeface="Arial" pitchFamily="34" charset="0"/>
              </a:rPr>
              <a:t>Thank You</a:t>
            </a:r>
            <a:endParaRPr kumimoji="0" lang="en-US" sz="9600" b="1" i="0" u="none" strike="noStrike" kern="1200" cap="none" spc="0" normalizeH="0" baseline="0" noProof="0" dirty="0">
              <a:ln>
                <a:noFill/>
              </a:ln>
              <a:solidFill>
                <a:schemeClr val="bg1"/>
              </a:solidFill>
              <a:effectLst>
                <a:outerShdw blurRad="31750" dist="25400" dir="5400000" algn="tl" rotWithShape="0">
                  <a:srgbClr val="000000">
                    <a:alpha val="25000"/>
                  </a:srgbClr>
                </a:outerShdw>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xmlns="" val="101702950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DE82CB02-9625-4F39-9A5B-61405831A8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1632</Words>
  <Application>Microsoft Office PowerPoint</Application>
  <PresentationFormat>Custom</PresentationFormat>
  <Paragraphs>219</Paragraphs>
  <Slides>44</Slides>
  <Notes>3</Notes>
  <HiddenSlides>0</HiddenSlides>
  <MMClips>3</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Concourse</vt:lpstr>
      <vt:lpstr>Cognitive Processes</vt:lpstr>
      <vt:lpstr> Cognition </vt:lpstr>
      <vt:lpstr> Cognition </vt:lpstr>
      <vt:lpstr>Psychology and Cognition</vt:lpstr>
      <vt:lpstr>Psychology and Cognition</vt:lpstr>
      <vt:lpstr>Cognitive categories</vt:lpstr>
      <vt:lpstr>Cognition</vt:lpstr>
      <vt:lpstr>Cognitive categories</vt:lpstr>
      <vt:lpstr>Processing Speed</vt:lpstr>
      <vt:lpstr>Auditory Processing</vt:lpstr>
      <vt:lpstr>Visual Processing</vt:lpstr>
      <vt:lpstr>Logic and Reasoning</vt:lpstr>
      <vt:lpstr>Attention Skills</vt:lpstr>
      <vt:lpstr>Memory</vt:lpstr>
      <vt:lpstr>Memory</vt:lpstr>
      <vt:lpstr>A Model of Memory</vt:lpstr>
      <vt:lpstr>Short-Term Memory</vt:lpstr>
      <vt:lpstr>Short-term characteristics</vt:lpstr>
      <vt:lpstr>Long-Term Memory</vt:lpstr>
      <vt:lpstr>Long-Term Memory Characteristics</vt:lpstr>
      <vt:lpstr>Comparison of Short- &amp; Long Term Memory</vt:lpstr>
      <vt:lpstr>Memory flow</vt:lpstr>
      <vt:lpstr>Memory Retrieval</vt:lpstr>
      <vt:lpstr>Memories &amp; the Self</vt:lpstr>
      <vt:lpstr>Language in Cognition</vt:lpstr>
      <vt:lpstr>Language structure and processing within cognitive psychology</vt:lpstr>
      <vt:lpstr>Language structure and processing within cognitive psychology Conti…</vt:lpstr>
      <vt:lpstr>Language</vt:lpstr>
      <vt:lpstr>Visual Cognition</vt:lpstr>
      <vt:lpstr>Visual Cognition Conti…</vt:lpstr>
      <vt:lpstr>Problem Solving</vt:lpstr>
      <vt:lpstr>Problem-Solving Cycle</vt:lpstr>
      <vt:lpstr>The behaviourist approach</vt:lpstr>
      <vt:lpstr>The Gestalt approach</vt:lpstr>
      <vt:lpstr>The cognitive approach to problem solving</vt:lpstr>
      <vt:lpstr>Problem space theory </vt:lpstr>
      <vt:lpstr>Reasoning</vt:lpstr>
      <vt:lpstr>Inductive reasoning </vt:lpstr>
      <vt:lpstr>Inductive reasoning Conti…</vt:lpstr>
      <vt:lpstr>Deductive Reasoning</vt:lpstr>
      <vt:lpstr>Deductive Reasoning Conti…</vt:lpstr>
      <vt:lpstr>Judgment and Decision</vt:lpstr>
      <vt:lpstr>Judgment and Decision</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2013-04-01T06:45:00Z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TC034605129991</vt:lpwstr>
  </property>
</Properties>
</file>