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Default Extension="gif" ContentType="image/gif"/>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Default Extension="png" ContentType="image/png"/>
  <Default Extension="bin" ContentType="application/vnd.openxmlformats-officedocument.oleObject"/>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04" r:id="rId1"/>
  </p:sldMasterIdLst>
  <p:sldIdLst>
    <p:sldId id="256" r:id="rId2"/>
    <p:sldId id="286" r:id="rId3"/>
    <p:sldId id="293" r:id="rId4"/>
    <p:sldId id="287" r:id="rId5"/>
    <p:sldId id="257" r:id="rId6"/>
    <p:sldId id="258" r:id="rId7"/>
    <p:sldId id="265" r:id="rId8"/>
    <p:sldId id="266" r:id="rId9"/>
    <p:sldId id="262" r:id="rId10"/>
    <p:sldId id="267" r:id="rId11"/>
    <p:sldId id="259" r:id="rId12"/>
    <p:sldId id="260" r:id="rId13"/>
    <p:sldId id="261" r:id="rId14"/>
    <p:sldId id="263" r:id="rId15"/>
    <p:sldId id="264" r:id="rId16"/>
    <p:sldId id="268" r:id="rId17"/>
    <p:sldId id="269" r:id="rId18"/>
    <p:sldId id="270" r:id="rId19"/>
    <p:sldId id="292" r:id="rId20"/>
    <p:sldId id="271" r:id="rId21"/>
    <p:sldId id="294" r:id="rId22"/>
    <p:sldId id="272" r:id="rId23"/>
    <p:sldId id="273" r:id="rId24"/>
    <p:sldId id="274" r:id="rId25"/>
    <p:sldId id="276" r:id="rId26"/>
    <p:sldId id="275" r:id="rId27"/>
    <p:sldId id="277" r:id="rId28"/>
    <p:sldId id="278" r:id="rId29"/>
    <p:sldId id="295" r:id="rId30"/>
    <p:sldId id="279" r:id="rId31"/>
    <p:sldId id="280" r:id="rId32"/>
    <p:sldId id="281" r:id="rId33"/>
    <p:sldId id="282" r:id="rId34"/>
    <p:sldId id="288" r:id="rId35"/>
    <p:sldId id="289" r:id="rId36"/>
    <p:sldId id="290" r:id="rId37"/>
    <p:sldId id="283" r:id="rId38"/>
    <p:sldId id="291" r:id="rId39"/>
    <p:sldId id="284"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p:scale>
          <a:sx n="75" d="100"/>
          <a:sy n="75" d="100"/>
        </p:scale>
        <p:origin x="-1236" y="-102"/>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heme" Target="theme/theme1.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wmf"/></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8"/>
          <p:cNvSpPr>
            <a:spLocks noGrp="1"/>
          </p:cNvSpPr>
          <p:nvPr>
            <p:ph type="ctrTitle"/>
          </p:nvPr>
        </p:nvSpPr>
        <p:spPr>
          <a:xfrm>
            <a:off x="429064" y="3337560"/>
            <a:ext cx="6480048" cy="2301240"/>
          </a:xfrm>
        </p:spPr>
        <p:txBody>
          <a:bodyPr rIns="45720" anchor="t"/>
          <a:lstStyle>
            <a:lvl1pPr algn="r">
              <a:defRPr lang="en-US" b="1" cap="all" baseline="0" dirty="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17" name="Subtitle 16"/>
          <p:cNvSpPr>
            <a:spLocks noGrp="1"/>
          </p:cNvSpPr>
          <p:nvPr>
            <p:ph type="subTitle" idx="1"/>
          </p:nvPr>
        </p:nvSpPr>
        <p:spPr>
          <a:xfrm>
            <a:off x="433050" y="1544812"/>
            <a:ext cx="6480048" cy="1752600"/>
          </a:xfrm>
        </p:spPr>
        <p:txBody>
          <a:bodyPr tIns="0" rIns="45720" bIns="0" anchor="b">
            <a:normAutofit/>
          </a:bodyPr>
          <a:lstStyle>
            <a:lvl1pPr marL="0" indent="0" algn="r">
              <a:buNone/>
              <a:defRPr sz="2000">
                <a:solidFill>
                  <a:schemeClr val="tx1"/>
                </a:solidFill>
                <a:effectLst/>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30" name="Date Placeholder 29"/>
          <p:cNvSpPr>
            <a:spLocks noGrp="1"/>
          </p:cNvSpPr>
          <p:nvPr>
            <p:ph type="dt" sz="half" idx="10"/>
          </p:nvPr>
        </p:nvSpPr>
        <p:spPr/>
        <p:txBody>
          <a:bodyPr/>
          <a:lstStyle/>
          <a:p>
            <a:fld id="{C6040022-97E1-48DA-A76C-16AE0976AA30}" type="datetimeFigureOut">
              <a:rPr lang="en-US" smtClean="0"/>
              <a:pPr/>
              <a:t>3/20/2013</a:t>
            </a:fld>
            <a:endParaRPr lang="en-US"/>
          </a:p>
        </p:txBody>
      </p:sp>
      <p:sp>
        <p:nvSpPr>
          <p:cNvPr id="19" name="Footer Placeholder 18"/>
          <p:cNvSpPr>
            <a:spLocks noGrp="1"/>
          </p:cNvSpPr>
          <p:nvPr>
            <p:ph type="ftr" sz="quarter" idx="11"/>
          </p:nvPr>
        </p:nvSpPr>
        <p:spPr/>
        <p:txBody>
          <a:bodyPr/>
          <a:lstStyle/>
          <a:p>
            <a:endParaRPr lang="en-US"/>
          </a:p>
        </p:txBody>
      </p:sp>
      <p:sp>
        <p:nvSpPr>
          <p:cNvPr id="27" name="Slide Number Placeholder 26"/>
          <p:cNvSpPr>
            <a:spLocks noGrp="1"/>
          </p:cNvSpPr>
          <p:nvPr>
            <p:ph type="sldNum" sz="quarter" idx="12"/>
          </p:nvPr>
        </p:nvSpPr>
        <p:spPr/>
        <p:txBody>
          <a:bodyPr/>
          <a:lstStyle/>
          <a:p>
            <a:fld id="{43C086E9-E632-4042-AC1D-59D88C81FE6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kumimoji="0" lang="en-US" smtClean="0"/>
              <a:t>Click to edit Master title style</a:t>
            </a:r>
            <a:endParaRPr kumimoji="0" lang="en-US"/>
          </a:p>
        </p:txBody>
      </p:sp>
      <p:sp>
        <p:nvSpPr>
          <p:cNvPr id="3" name="Content Placeholder 2"/>
          <p:cNvSpPr>
            <a:spLocks noGrp="1"/>
          </p:cNvSpPr>
          <p:nvPr>
            <p:ph idx="1"/>
          </p:nvPr>
        </p:nvSpPr>
        <p:spPr/>
        <p:txBody>
          <a:body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2">
        <a:schemeClr val="bg2"/>
      </p:bgRef>
    </p:bg>
    <p:spTree>
      <p:nvGrpSpPr>
        <p:cNvPr id="1" name=""/>
        <p:cNvGrpSpPr/>
        <p:nvPr/>
      </p:nvGrpSpPr>
      <p:grpSpPr>
        <a:xfrm>
          <a:off x="0" y="0"/>
          <a:ext cx="0" cy="0"/>
          <a:chOff x="0" y="0"/>
          <a:chExt cx="0" cy="0"/>
        </a:xfrm>
      </p:grpSpPr>
      <p:sp>
        <p:nvSpPr>
          <p:cNvPr id="7" name="Freeform 6"/>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6105525" y="0"/>
            <a:ext cx="3038475"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1608" y="1590"/>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2" name="Title 1"/>
          <p:cNvSpPr>
            <a:spLocks noGrp="1"/>
          </p:cNvSpPr>
          <p:nvPr>
            <p:ph type="title"/>
          </p:nvPr>
        </p:nvSpPr>
        <p:spPr>
          <a:xfrm>
            <a:off x="685800" y="3583837"/>
            <a:ext cx="6629400" cy="1826363"/>
          </a:xfrm>
        </p:spPr>
        <p:txBody>
          <a:bodyPr tIns="0" bIns="0" anchor="t"/>
          <a:lstStyle>
            <a:lvl1pPr algn="l">
              <a:buNone/>
              <a:defRPr sz="4200" b="1" cap="none" baseline="0">
                <a:ln w="5000" cmpd="sng">
                  <a:solidFill>
                    <a:schemeClr val="accent1">
                      <a:tint val="80000"/>
                      <a:shade val="99000"/>
                      <a:satMod val="500000"/>
                    </a:schemeClr>
                  </a:solidFill>
                  <a:prstDash val="solid"/>
                </a:ln>
                <a:gradFill>
                  <a:gsLst>
                    <a:gs pos="0">
                      <a:schemeClr val="accent1">
                        <a:tint val="63000"/>
                        <a:satMod val="255000"/>
                      </a:schemeClr>
                    </a:gs>
                    <a:gs pos="9000">
                      <a:schemeClr val="accent1">
                        <a:tint val="63000"/>
                        <a:satMod val="255000"/>
                      </a:schemeClr>
                    </a:gs>
                    <a:gs pos="53000">
                      <a:schemeClr val="accent1">
                        <a:shade val="60000"/>
                        <a:satMod val="100000"/>
                      </a:schemeClr>
                    </a:gs>
                    <a:gs pos="90000">
                      <a:schemeClr val="accent1">
                        <a:tint val="63000"/>
                        <a:satMod val="255000"/>
                      </a:schemeClr>
                    </a:gs>
                    <a:gs pos="100000">
                      <a:schemeClr val="accent1">
                        <a:tint val="63000"/>
                        <a:satMod val="255000"/>
                      </a:schemeClr>
                    </a:gs>
                  </a:gsLst>
                  <a:lin ang="5400000"/>
                </a:gradFill>
                <a:effectLst>
                  <a:outerShdw blurRad="50800" dist="38100" dir="5400000" algn="t" rotWithShape="0">
                    <a:prstClr val="black">
                      <a:alpha val="50000"/>
                    </a:prstClr>
                  </a:outerShdw>
                </a:effectLst>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685800" y="2485800"/>
            <a:ext cx="6629400" cy="1066688"/>
          </a:xfrm>
        </p:spPr>
        <p:txBody>
          <a:bodyPr lIns="45720" tIns="0" rIns="45720" bIns="0" anchor="b"/>
          <a:lstStyle>
            <a:lvl1pPr marL="0" indent="0" algn="l">
              <a:buNone/>
              <a:defRPr sz="2000">
                <a:solidFill>
                  <a:schemeClr val="tx1"/>
                </a:solidFill>
                <a:effectLst/>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C6040022-97E1-48DA-A76C-16AE0976AA30}"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7467600" cy="1143000"/>
          </a:xfrm>
        </p:spPr>
        <p:txBody>
          <a:bodyPr/>
          <a:lstStyle/>
          <a:p>
            <a:r>
              <a:rPr kumimoji="0" lang="en-US" smtClean="0"/>
              <a:t>Click to edit Master title style</a:t>
            </a:r>
            <a:endParaRPr kumimoji="0" lang="en-US"/>
          </a:p>
        </p:txBody>
      </p:sp>
      <p:sp>
        <p:nvSpPr>
          <p:cNvPr id="3" name="Content Placeholder 2"/>
          <p:cNvSpPr>
            <a:spLocks noGrp="1"/>
          </p:cNvSpPr>
          <p:nvPr>
            <p:ph sz="half" idx="1"/>
          </p:nvPr>
        </p:nvSpPr>
        <p:spPr>
          <a:xfrm>
            <a:off x="45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Content Placeholder 3"/>
          <p:cNvSpPr>
            <a:spLocks noGrp="1"/>
          </p:cNvSpPr>
          <p:nvPr>
            <p:ph sz="half" idx="2"/>
          </p:nvPr>
        </p:nvSpPr>
        <p:spPr>
          <a:xfrm>
            <a:off x="4267200" y="1600200"/>
            <a:ext cx="3657600" cy="4525963"/>
          </a:xfrm>
        </p:spPr>
        <p:txBody>
          <a:bodyPr/>
          <a:lstStyle>
            <a:lvl1pPr>
              <a:defRPr sz="2600"/>
            </a:lvl1pPr>
            <a:lvl2pPr>
              <a:defRPr sz="2200"/>
            </a:lvl2pPr>
            <a:lvl3pPr>
              <a:defRPr sz="2000"/>
            </a:lvl3pPr>
            <a:lvl4pPr>
              <a:defRPr sz="1800"/>
            </a:lvl4pPr>
            <a:lvl5pPr>
              <a:defRPr sz="18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40022-97E1-48DA-A76C-16AE0976AA30}"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457200" y="5486400"/>
            <a:ext cx="4040188"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645025" y="5486400"/>
            <a:ext cx="4041775" cy="838200"/>
          </a:xfrm>
        </p:spPr>
        <p:txBody>
          <a:bodyPr anchor="t"/>
          <a:lstStyle>
            <a:lvl1pPr marL="0" indent="0">
              <a:buNone/>
              <a:defRPr sz="2400" b="1">
                <a:solidFill>
                  <a:schemeClr val="accent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5" name="Content Placeholder 4"/>
          <p:cNvSpPr>
            <a:spLocks noGrp="1"/>
          </p:cNvSpPr>
          <p:nvPr>
            <p:ph sz="quarter" idx="2"/>
          </p:nvPr>
        </p:nvSpPr>
        <p:spPr>
          <a:xfrm>
            <a:off x="457200" y="1516912"/>
            <a:ext cx="404018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6" name="Content Placeholder 5"/>
          <p:cNvSpPr>
            <a:spLocks noGrp="1"/>
          </p:cNvSpPr>
          <p:nvPr>
            <p:ph sz="quarter" idx="4"/>
          </p:nvPr>
        </p:nvSpPr>
        <p:spPr>
          <a:xfrm>
            <a:off x="4645025" y="1516912"/>
            <a:ext cx="4041775"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7" name="Date Placeholder 6"/>
          <p:cNvSpPr>
            <a:spLocks noGrp="1"/>
          </p:cNvSpPr>
          <p:nvPr>
            <p:ph type="dt" sz="half" idx="10"/>
          </p:nvPr>
        </p:nvSpPr>
        <p:spPr/>
        <p:txBody>
          <a:bodyPr/>
          <a:lstStyle/>
          <a:p>
            <a:fld id="{C6040022-97E1-48DA-A76C-16AE0976AA30}" type="datetimeFigureOut">
              <a:rPr lang="en-US" smtClean="0"/>
              <a:pPr/>
              <a:t>3/20/2013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320"/>
            <a:ext cx="7470648" cy="1143000"/>
          </a:xfrm>
        </p:spPr>
        <p:txBody>
          <a:bodyPr anchor="ctr"/>
          <a:lstStyle>
            <a:lvl1pPr algn="l">
              <a:defRPr sz="4600"/>
            </a:lvl1pPr>
          </a:lstStyle>
          <a:p>
            <a:r>
              <a:rPr kumimoji="0" lang="en-US" smtClean="0"/>
              <a:t>Click to edit Master title style</a:t>
            </a:r>
            <a:endParaRPr kumimoji="0" lang="en-US"/>
          </a:p>
        </p:txBody>
      </p:sp>
      <p:sp>
        <p:nvSpPr>
          <p:cNvPr id="7" name="Date Placeholder 6"/>
          <p:cNvSpPr>
            <a:spLocks noGrp="1"/>
          </p:cNvSpPr>
          <p:nvPr>
            <p:ph type="dt" sz="half" idx="10"/>
          </p:nvPr>
        </p:nvSpPr>
        <p:spPr/>
        <p:txBody>
          <a:bodyPr/>
          <a:lstStyle/>
          <a:p>
            <a:fld id="{C6040022-97E1-48DA-A76C-16AE0976AA30}" type="datetimeFigureOut">
              <a:rPr lang="en-US" smtClean="0"/>
              <a:pPr/>
              <a:t>3/20/2013</a:t>
            </a:fld>
            <a:endParaRPr lang="en-US"/>
          </a:p>
        </p:txBody>
      </p:sp>
      <p:sp>
        <p:nvSpPr>
          <p:cNvPr id="8" name="Slide Number Placeholder 7"/>
          <p:cNvSpPr>
            <a:spLocks noGrp="1"/>
          </p:cNvSpPr>
          <p:nvPr>
            <p:ph type="sldNum" sz="quarter" idx="11"/>
          </p:nvPr>
        </p:nvSpPr>
        <p:spPr/>
        <p:txBody>
          <a:bodyPr/>
          <a:lstStyle/>
          <a:p>
            <a:fld id="{43C086E9-E632-4042-AC1D-59D88C81FE64}" type="slidenum">
              <a:rPr lang="en-US" smtClean="0"/>
              <a:pPr/>
              <a:t>‹#›</a:t>
            </a:fld>
            <a:endParaRPr lang="en-US"/>
          </a:p>
        </p:txBody>
      </p:sp>
      <p:sp>
        <p:nvSpPr>
          <p:cNvPr id="9" name="Footer Placeholder 8"/>
          <p:cNvSpPr>
            <a:spLocks noGrp="1"/>
          </p:cNvSpPr>
          <p:nvPr>
            <p:ph type="ftr" sz="quarter" idx="12"/>
          </p:nvPr>
        </p:nvSpPr>
        <p:spPr/>
        <p:txBody>
          <a:bodyPr/>
          <a:lstStyle/>
          <a:p>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6040022-97E1-48DA-A76C-16AE0976AA30}" type="datetimeFigureOut">
              <a:rPr lang="en-US" smtClean="0"/>
              <a:pPr/>
              <a:t>3/20/2013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1185528"/>
            <a:ext cx="3200400" cy="730250"/>
          </a:xfrm>
        </p:spPr>
        <p:txBody>
          <a:bodyPr tIns="0" bIns="0" anchor="t"/>
          <a:lstStyle>
            <a:lvl1pPr algn="l">
              <a:buNone/>
              <a:defRPr sz="1800" b="1">
                <a:solidFill>
                  <a:schemeClr val="accent1"/>
                </a:solidFill>
              </a:defRPr>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457200" y="214424"/>
            <a:ext cx="2743200" cy="914400"/>
          </a:xfrm>
        </p:spPr>
        <p:txBody>
          <a:bodyPr lIns="45720" tIns="0" rIns="45720" bIns="0" anchor="b"/>
          <a:lstStyle>
            <a:lvl1pPr marL="0" indent="0" algn="l">
              <a:buNone/>
              <a:defRPr sz="14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4" name="Content Placeholder 3"/>
          <p:cNvSpPr>
            <a:spLocks noGrp="1"/>
          </p:cNvSpPr>
          <p:nvPr>
            <p:ph sz="half" idx="1"/>
          </p:nvPr>
        </p:nvSpPr>
        <p:spPr>
          <a:xfrm>
            <a:off x="457200" y="1981200"/>
            <a:ext cx="7086600" cy="3810000"/>
          </a:xfrm>
        </p:spPr>
        <p:txBody>
          <a:bodyPr/>
          <a:lstStyle>
            <a:lvl1pPr>
              <a:defRPr sz="2800"/>
            </a:lvl1pPr>
            <a:lvl2pPr>
              <a:defRPr sz="2400"/>
            </a:lvl2pPr>
            <a:lvl3pPr>
              <a:defRPr sz="2200"/>
            </a:lvl3pPr>
            <a:lvl4pPr>
              <a:defRPr sz="2000"/>
            </a:lvl4pPr>
            <a:lvl5pPr>
              <a:defRPr sz="2000"/>
            </a:lvl5pPr>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5" name="Date Placeholder 4"/>
          <p:cNvSpPr>
            <a:spLocks noGrp="1"/>
          </p:cNvSpPr>
          <p:nvPr>
            <p:ph type="dt" sz="half" idx="10"/>
          </p:nvPr>
        </p:nvSpPr>
        <p:spPr/>
        <p:txBody>
          <a:bodyPr/>
          <a:lstStyle/>
          <a:p>
            <a:fld id="{C6040022-97E1-48DA-A76C-16AE0976AA30}"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a:xfrm>
            <a:off x="8156448" y="6422064"/>
            <a:ext cx="762000" cy="365125"/>
          </a:xfrm>
        </p:spPr>
        <p:txBody>
          <a:bodyPr/>
          <a:lstStyle/>
          <a:p>
            <a:fld id="{43C086E9-E632-4042-AC1D-59D88C81FE64}"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5556732" y="1705709"/>
            <a:ext cx="3053868" cy="1253808"/>
          </a:xfrm>
        </p:spPr>
        <p:txBody>
          <a:bodyPr anchor="b"/>
          <a:lstStyle>
            <a:lvl1pPr algn="l">
              <a:buNone/>
              <a:defRPr sz="2200" b="1">
                <a:solidFill>
                  <a:schemeClr val="accent1"/>
                </a:solidFill>
              </a:defRPr>
            </a:lvl1pPr>
          </a:lstStyle>
          <a:p>
            <a:r>
              <a:rPr kumimoji="0" lang="en-US" smtClean="0"/>
              <a:t>Click to edit Master title style</a:t>
            </a:r>
            <a:endParaRPr kumimoji="0" lang="en-US"/>
          </a:p>
        </p:txBody>
      </p:sp>
      <p:sp>
        <p:nvSpPr>
          <p:cNvPr id="3" name="Picture Placeholder 2"/>
          <p:cNvSpPr>
            <a:spLocks noGrp="1"/>
          </p:cNvSpPr>
          <p:nvPr>
            <p:ph type="pic" idx="1"/>
          </p:nvPr>
        </p:nvSpPr>
        <p:spPr>
          <a:xfrm>
            <a:off x="1065628" y="1019907"/>
            <a:ext cx="4114800" cy="4114800"/>
          </a:xfrm>
          <a:prstGeom prst="ellipse">
            <a:avLst/>
          </a:prstGeom>
          <a:solidFill>
            <a:schemeClr val="bg2">
              <a:shade val="50000"/>
            </a:schemeClr>
          </a:solidFill>
          <a:ln w="50800" cap="flat">
            <a:solidFill>
              <a:schemeClr val="bg2"/>
            </a:solidFill>
            <a:miter lim="800000"/>
          </a:ln>
          <a:effectLst>
            <a:outerShdw blurRad="152000" dist="345000" dir="5400000" sx="-80000" sy="-18000" rotWithShape="0">
              <a:srgbClr val="000000">
                <a:alpha val="25000"/>
              </a:srgbClr>
            </a:outerShdw>
          </a:effectLst>
          <a:scene3d>
            <a:camera prst="orthographicFront"/>
            <a:lightRig rig="contrasting" dir="t">
              <a:rot lat="0" lon="0" rev="2400000"/>
            </a:lightRig>
          </a:scene3d>
          <a:sp3d contourW="7620">
            <a:bevelT w="63500" h="63500"/>
            <a:contourClr>
              <a:schemeClr val="bg2">
                <a:shade val="50000"/>
              </a:schemeClr>
            </a:contourClr>
          </a:sp3d>
        </p:spPr>
        <p:txBody>
          <a:bodyPr/>
          <a:lstStyle>
            <a:lvl1pPr marL="0" indent="0">
              <a:buNone/>
              <a:defRPr sz="3200"/>
            </a:lvl1pPr>
          </a:lstStyle>
          <a:p>
            <a:r>
              <a:rPr kumimoji="0" lang="en-US" smtClean="0"/>
              <a:t>Click icon to add picture</a:t>
            </a:r>
            <a:endParaRPr kumimoji="0" lang="en-US" dirty="0"/>
          </a:p>
        </p:txBody>
      </p:sp>
      <p:sp>
        <p:nvSpPr>
          <p:cNvPr id="4" name="Text Placeholder 3"/>
          <p:cNvSpPr>
            <a:spLocks noGrp="1"/>
          </p:cNvSpPr>
          <p:nvPr>
            <p:ph type="body" sz="half" idx="2"/>
          </p:nvPr>
        </p:nvSpPr>
        <p:spPr>
          <a:xfrm>
            <a:off x="5556734" y="2998765"/>
            <a:ext cx="3053866" cy="2663482"/>
          </a:xfrm>
        </p:spPr>
        <p:txBody>
          <a:bodyPr lIns="45720" rIns="45720"/>
          <a:lstStyle>
            <a:lvl1pPr marL="0" indent="0">
              <a:buFontTx/>
              <a:buNone/>
              <a:defRPr sz="1200"/>
            </a:lvl1pPr>
            <a:lvl2pPr>
              <a:buFontTx/>
              <a:buNone/>
              <a:defRPr sz="1200"/>
            </a:lvl2pPr>
            <a:lvl3pPr>
              <a:buFontTx/>
              <a:buNone/>
              <a:defRPr sz="1000"/>
            </a:lvl3pPr>
            <a:lvl4pPr>
              <a:buFontTx/>
              <a:buNone/>
              <a:defRPr sz="900"/>
            </a:lvl4pPr>
            <a:lvl5pPr>
              <a:buFontTx/>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a:xfrm>
            <a:off x="457200" y="6422064"/>
            <a:ext cx="2133600" cy="365125"/>
          </a:xfrm>
        </p:spPr>
        <p:txBody>
          <a:bodyPr/>
          <a:lstStyle/>
          <a:p>
            <a:fld id="{C6040022-97E1-48DA-A76C-16AE0976AA30}" type="datetimeFigureOut">
              <a:rPr lang="en-US" smtClean="0"/>
              <a:pPr/>
              <a:t>3/20/2013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C6040022-97E1-48DA-A76C-16AE0976AA30}" type="datetimeFigureOut">
              <a:rPr lang="en-US" smtClean="0"/>
              <a:pPr/>
              <a:t>3/20/2013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43C086E9-E632-4042-AC1D-59D88C81FE64}"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12" name="Freeform 11"/>
          <p:cNvSpPr>
            <a:spLocks/>
          </p:cNvSpPr>
          <p:nvPr/>
        </p:nvSpPr>
        <p:spPr bwMode="auto">
          <a:xfrm>
            <a:off x="0" y="4752126"/>
            <a:ext cx="9144000" cy="2112962"/>
          </a:xfrm>
          <a:custGeom>
            <a:avLst>
              <a:gd name="A1" fmla="val 0"/>
              <a:gd name="A2" fmla="val 0"/>
              <a:gd name="A3" fmla="val 0"/>
              <a:gd name="A4" fmla="val 0"/>
              <a:gd name="A5" fmla="val 0"/>
              <a:gd name="A6" fmla="val 0"/>
              <a:gd name="A7" fmla="val 0"/>
              <a:gd name="A8" fmla="val 0"/>
            </a:avLst>
            <a:gdLst/>
            <a:ahLst/>
            <a:cxnLst>
              <a:cxn ang="0">
                <a:pos x="0" y="1066"/>
              </a:cxn>
              <a:cxn ang="0">
                <a:pos x="0" y="1331"/>
              </a:cxn>
              <a:cxn ang="0">
                <a:pos x="5760" y="1331"/>
              </a:cxn>
              <a:cxn ang="0">
                <a:pos x="5760" y="0"/>
              </a:cxn>
              <a:cxn ang="0">
                <a:pos x="0" y="1066"/>
              </a:cxn>
            </a:cxnLst>
            <a:rect l="0" t="0" r="0" b="0"/>
            <a:pathLst>
              <a:path w="5760" h="1331">
                <a:moveTo>
                  <a:pt x="0" y="1066"/>
                </a:moveTo>
                <a:lnTo>
                  <a:pt x="0" y="1331"/>
                </a:lnTo>
                <a:lnTo>
                  <a:pt x="5760" y="1331"/>
                </a:lnTo>
                <a:lnTo>
                  <a:pt x="5760" y="0"/>
                </a:lnTo>
                <a:cubicBezTo>
                  <a:pt x="3220" y="1206"/>
                  <a:pt x="2250" y="1146"/>
                  <a:pt x="0" y="1066"/>
                </a:cubicBezTo>
                <a:close/>
              </a:path>
            </a:pathLst>
          </a:custGeom>
          <a:solidFill>
            <a:schemeClr val="bg1">
              <a:tint val="80000"/>
              <a:satMod val="200000"/>
              <a:alpha val="45000"/>
            </a:schemeClr>
          </a:solidFill>
          <a:ln w="9525" cap="flat" cmpd="sng" algn="ctr">
            <a:noFill/>
            <a:prstDash val="solid"/>
            <a:round/>
            <a:headEnd type="none" w="med" len="med"/>
            <a:tailEnd type="none" w="med" len="med"/>
          </a:ln>
          <a:effectLst>
            <a:outerShdw blurRad="50800" dist="44450" dir="16200000" algn="ctr" rotWithShape="0">
              <a:prstClr val="black">
                <a:alpha val="35000"/>
              </a:prstClr>
            </a:outerShdw>
          </a:effectLst>
        </p:spPr>
        <p:txBody>
          <a:bodyPr vert="horz" wrap="square" lIns="91440" tIns="45720" rIns="91440" bIns="45720" anchor="t" compatLnSpc="1"/>
          <a:lstStyle/>
          <a:p>
            <a:endParaRPr kumimoji="0" lang="en-US"/>
          </a:p>
        </p:txBody>
      </p:sp>
      <p:sp>
        <p:nvSpPr>
          <p:cNvPr id="16" name="Freeform 15"/>
          <p:cNvSpPr>
            <a:spLocks/>
          </p:cNvSpPr>
          <p:nvPr/>
        </p:nvSpPr>
        <p:spPr bwMode="auto">
          <a:xfrm>
            <a:off x="7315200" y="0"/>
            <a:ext cx="1828800" cy="6858000"/>
          </a:xfrm>
          <a:custGeom>
            <a:avLst/>
            <a:gdLst>
              <a:gd name="connsiteX0" fmla="*/ 1914 w 1914"/>
              <a:gd name="connsiteY0" fmla="*/ 9 h 4329"/>
              <a:gd name="connsiteX1" fmla="*/ 1914 w 1914"/>
              <a:gd name="connsiteY1" fmla="*/ 4329 h 4329"/>
              <a:gd name="connsiteX2" fmla="*/ 204 w 1914"/>
              <a:gd name="connsiteY2" fmla="*/ 4327 h 4329"/>
              <a:gd name="connsiteX3" fmla="*/ 0 w 1914"/>
              <a:gd name="connsiteY3" fmla="*/ 0 h 4329"/>
              <a:gd name="connsiteX4" fmla="*/ 1914 w 1914"/>
              <a:gd name="connsiteY4" fmla="*/ 9 h 432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914" h="4329">
                <a:moveTo>
                  <a:pt x="1914" y="9"/>
                </a:moveTo>
                <a:lnTo>
                  <a:pt x="1914" y="4329"/>
                </a:lnTo>
                <a:lnTo>
                  <a:pt x="204" y="4327"/>
                </a:lnTo>
                <a:cubicBezTo>
                  <a:pt x="1288" y="3574"/>
                  <a:pt x="2082" y="1734"/>
                  <a:pt x="0" y="0"/>
                </a:cubicBezTo>
                <a:lnTo>
                  <a:pt x="1914" y="9"/>
                </a:lnTo>
                <a:close/>
              </a:path>
            </a:pathLst>
          </a:custGeom>
          <a:solidFill>
            <a:schemeClr val="bg1">
              <a:tint val="90000"/>
              <a:satMod val="350000"/>
              <a:alpha val="40000"/>
            </a:schemeClr>
          </a:solidFill>
          <a:ln w="9525" cap="flat" cmpd="sng" algn="ctr">
            <a:noFill/>
            <a:prstDash val="solid"/>
            <a:round/>
            <a:headEnd type="none" w="med" len="med"/>
            <a:tailEnd type="none" w="med" len="med"/>
          </a:ln>
          <a:effectLst>
            <a:outerShdw blurRad="50800" dist="50800" dir="10800000" algn="ctr" rotWithShape="0">
              <a:prstClr val="black">
                <a:alpha val="45000"/>
              </a:prstClr>
            </a:outerShdw>
          </a:effectLst>
        </p:spPr>
        <p:txBody>
          <a:bodyPr vert="horz" wrap="square" lIns="91440" tIns="45720" rIns="91440" bIns="45720" anchor="t" compatLnSpc="1"/>
          <a:lstStyle/>
          <a:p>
            <a:endParaRPr kumimoji="0" lang="en-US"/>
          </a:p>
        </p:txBody>
      </p:sp>
      <p:sp>
        <p:nvSpPr>
          <p:cNvPr id="9" name="Title Placeholder 8"/>
          <p:cNvSpPr>
            <a:spLocks noGrp="1"/>
          </p:cNvSpPr>
          <p:nvPr>
            <p:ph type="title"/>
          </p:nvPr>
        </p:nvSpPr>
        <p:spPr>
          <a:xfrm>
            <a:off x="457200" y="274638"/>
            <a:ext cx="7467600" cy="1143000"/>
          </a:xfrm>
          <a:prstGeom prst="rect">
            <a:avLst/>
          </a:prstGeom>
        </p:spPr>
        <p:txBody>
          <a:bodyPr vert="horz" lIns="45720" rIns="45720" anchor="ctr">
            <a:normAutofit/>
          </a:bodyPr>
          <a:lstStyle/>
          <a:p>
            <a:r>
              <a:rPr kumimoji="0" lang="en-US" smtClean="0"/>
              <a:t>Click to edit Master title style</a:t>
            </a:r>
            <a:endParaRPr kumimoji="0" lang="en-US"/>
          </a:p>
        </p:txBody>
      </p:sp>
      <p:sp>
        <p:nvSpPr>
          <p:cNvPr id="30" name="Text Placeholder 29"/>
          <p:cNvSpPr>
            <a:spLocks noGrp="1"/>
          </p:cNvSpPr>
          <p:nvPr>
            <p:ph type="body" idx="1"/>
          </p:nvPr>
        </p:nvSpPr>
        <p:spPr>
          <a:xfrm>
            <a:off x="457200" y="1600200"/>
            <a:ext cx="7467600" cy="4525963"/>
          </a:xfrm>
          <a:prstGeom prst="rect">
            <a:avLst/>
          </a:prstGeom>
        </p:spPr>
        <p:txBody>
          <a:bodyPr vert="horz">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0" name="Date Placeholder 9"/>
          <p:cNvSpPr>
            <a:spLocks noGrp="1"/>
          </p:cNvSpPr>
          <p:nvPr>
            <p:ph type="dt" sz="half" idx="2"/>
          </p:nvPr>
        </p:nvSpPr>
        <p:spPr>
          <a:xfrm>
            <a:off x="457200" y="6422064"/>
            <a:ext cx="2133600" cy="365125"/>
          </a:xfrm>
          <a:prstGeom prst="rect">
            <a:avLst/>
          </a:prstGeom>
        </p:spPr>
        <p:txBody>
          <a:bodyPr vert="horz" bIns="0" anchor="b"/>
          <a:lstStyle>
            <a:lvl1pPr algn="l" eaLnBrk="1" latinLnBrk="0" hangingPunct="1">
              <a:defRPr kumimoji="0" sz="1000">
                <a:solidFill>
                  <a:schemeClr val="tx2">
                    <a:shade val="50000"/>
                  </a:schemeClr>
                </a:solidFill>
              </a:defRPr>
            </a:lvl1pPr>
          </a:lstStyle>
          <a:p>
            <a:fld id="{C6040022-97E1-48DA-A76C-16AE0976AA30}" type="datetimeFigureOut">
              <a:rPr lang="en-US" smtClean="0"/>
              <a:pPr/>
              <a:t>3/20/2013</a:t>
            </a:fld>
            <a:endParaRPr lang="en-US"/>
          </a:p>
        </p:txBody>
      </p:sp>
      <p:sp>
        <p:nvSpPr>
          <p:cNvPr id="22" name="Footer Placeholder 21"/>
          <p:cNvSpPr>
            <a:spLocks noGrp="1"/>
          </p:cNvSpPr>
          <p:nvPr>
            <p:ph type="ftr" sz="quarter" idx="3"/>
          </p:nvPr>
        </p:nvSpPr>
        <p:spPr>
          <a:xfrm>
            <a:off x="3124200" y="6422064"/>
            <a:ext cx="2895600" cy="365125"/>
          </a:xfrm>
          <a:prstGeom prst="rect">
            <a:avLst/>
          </a:prstGeom>
        </p:spPr>
        <p:txBody>
          <a:bodyPr vert="horz" lIns="0" rIns="0" bIns="0" anchor="b"/>
          <a:lstStyle>
            <a:lvl1pPr algn="ctr" eaLnBrk="1" latinLnBrk="0" hangingPunct="1">
              <a:defRPr kumimoji="0" sz="1000">
                <a:solidFill>
                  <a:schemeClr val="tx2">
                    <a:shade val="50000"/>
                  </a:schemeClr>
                </a:solidFill>
              </a:defRPr>
            </a:lvl1pPr>
          </a:lstStyle>
          <a:p>
            <a:endParaRPr lang="en-US"/>
          </a:p>
        </p:txBody>
      </p:sp>
      <p:sp>
        <p:nvSpPr>
          <p:cNvPr id="18" name="Slide Number Placeholder 17"/>
          <p:cNvSpPr>
            <a:spLocks noGrp="1"/>
          </p:cNvSpPr>
          <p:nvPr>
            <p:ph type="sldNum" sz="quarter" idx="4"/>
          </p:nvPr>
        </p:nvSpPr>
        <p:spPr>
          <a:xfrm>
            <a:off x="8153400" y="6422064"/>
            <a:ext cx="762000" cy="365125"/>
          </a:xfrm>
          <a:prstGeom prst="rect">
            <a:avLst/>
          </a:prstGeom>
        </p:spPr>
        <p:txBody>
          <a:bodyPr vert="horz" lIns="0" tIns="0" rIns="0" bIns="0" anchor="b"/>
          <a:lstStyle>
            <a:lvl1pPr algn="r" eaLnBrk="1" latinLnBrk="0" hangingPunct="1">
              <a:defRPr kumimoji="0" sz="1000">
                <a:solidFill>
                  <a:schemeClr val="tx2">
                    <a:shade val="50000"/>
                  </a:schemeClr>
                </a:solidFill>
              </a:defRPr>
            </a:lvl1pPr>
          </a:lstStyle>
          <a:p>
            <a:fld id="{43C086E9-E632-4042-AC1D-59D88C81FE64}" type="slidenum">
              <a:rPr lang="en-US" smtClean="0"/>
              <a:pPr/>
              <a:t>‹#›</a:t>
            </a:fld>
            <a:endParaRPr lang="en-US"/>
          </a:p>
        </p:txBody>
      </p:sp>
    </p:spTree>
  </p:cSld>
  <p:clrMap bg1="dk1" tx1="lt1" bg2="dk2" tx2="lt2" accent1="accent1" accent2="accent2" accent3="accent3" accent4="accent4" accent5="accent5" accent6="accent6" hlink="hlink" folHlink="folHlink"/>
  <p:sldLayoutIdLst>
    <p:sldLayoutId id="2147483805" r:id="rId1"/>
    <p:sldLayoutId id="2147483806" r:id="rId2"/>
    <p:sldLayoutId id="2147483807" r:id="rId3"/>
    <p:sldLayoutId id="2147483808" r:id="rId4"/>
    <p:sldLayoutId id="2147483809" r:id="rId5"/>
    <p:sldLayoutId id="2147483810" r:id="rId6"/>
    <p:sldLayoutId id="2147483811" r:id="rId7"/>
    <p:sldLayoutId id="2147483812" r:id="rId8"/>
    <p:sldLayoutId id="2147483813" r:id="rId9"/>
    <p:sldLayoutId id="2147483814" r:id="rId10"/>
    <p:sldLayoutId id="2147483815" r:id="rId11"/>
  </p:sldLayoutIdLst>
  <p:txStyles>
    <p:titleStyle>
      <a:lvl1pPr algn="l" rtl="0" eaLnBrk="1" latinLnBrk="0" hangingPunct="1">
        <a:spcBef>
          <a:spcPct val="0"/>
        </a:spcBef>
        <a:buNone/>
        <a:defRPr kumimoji="0" sz="4600" kern="1200">
          <a:solidFill>
            <a:schemeClr val="tx1"/>
          </a:solidFill>
          <a:latin typeface="+mj-lt"/>
          <a:ea typeface="+mj-ea"/>
          <a:cs typeface="+mj-cs"/>
        </a:defRPr>
      </a:lvl1pPr>
    </p:titleStyle>
    <p:bodyStyle>
      <a:lvl1pPr marL="420624" indent="-384048" algn="l" rtl="0" eaLnBrk="1" latinLnBrk="0" hangingPunct="1">
        <a:spcBef>
          <a:spcPct val="20000"/>
        </a:spcBef>
        <a:buClr>
          <a:schemeClr val="accent1"/>
        </a:buClr>
        <a:buSzPct val="80000"/>
        <a:buFont typeface="Wingdings 2"/>
        <a:buChar char=""/>
        <a:defRPr kumimoji="0" sz="3000" kern="1200">
          <a:solidFill>
            <a:schemeClr val="tx1"/>
          </a:solidFill>
          <a:latin typeface="+mn-lt"/>
          <a:ea typeface="+mn-ea"/>
          <a:cs typeface="+mn-cs"/>
        </a:defRPr>
      </a:lvl1pPr>
      <a:lvl2pPr marL="722376" indent="-274320" algn="l" rtl="0" eaLnBrk="1" latinLnBrk="0" hangingPunct="1">
        <a:spcBef>
          <a:spcPct val="20000"/>
        </a:spcBef>
        <a:buClr>
          <a:schemeClr val="accent1"/>
        </a:buClr>
        <a:buSzPct val="90000"/>
        <a:buFont typeface="Wingdings 2"/>
        <a:buChar char=""/>
        <a:defRPr kumimoji="0" sz="2600" kern="1200">
          <a:solidFill>
            <a:schemeClr val="tx1"/>
          </a:solidFill>
          <a:latin typeface="+mn-lt"/>
          <a:ea typeface="+mn-ea"/>
          <a:cs typeface="+mn-cs"/>
        </a:defRPr>
      </a:lvl2pPr>
      <a:lvl3pPr marL="1005840" indent="-256032" algn="l" rtl="0" eaLnBrk="1" latinLnBrk="0" hangingPunct="1">
        <a:spcBef>
          <a:spcPct val="20000"/>
        </a:spcBef>
        <a:buClr>
          <a:schemeClr val="accent2"/>
        </a:buClr>
        <a:buSzPct val="85000"/>
        <a:buFont typeface="Arial"/>
        <a:buChar char="○"/>
        <a:defRPr kumimoji="0" sz="2400" kern="1200">
          <a:solidFill>
            <a:schemeClr val="tx1"/>
          </a:solidFill>
          <a:latin typeface="+mn-lt"/>
          <a:ea typeface="+mn-ea"/>
          <a:cs typeface="+mn-cs"/>
        </a:defRPr>
      </a:lvl3pPr>
      <a:lvl4pPr marL="1280160" indent="-237744" algn="l" rtl="0" eaLnBrk="1" latinLnBrk="0" hangingPunct="1">
        <a:spcBef>
          <a:spcPct val="20000"/>
        </a:spcBef>
        <a:buClr>
          <a:schemeClr val="accent3"/>
        </a:buClr>
        <a:buSzPct val="90000"/>
        <a:buFont typeface="Wingdings 2"/>
        <a:buChar char=""/>
        <a:defRPr kumimoji="0" sz="2000" kern="1200">
          <a:solidFill>
            <a:schemeClr val="tx1"/>
          </a:solidFill>
          <a:latin typeface="+mn-lt"/>
          <a:ea typeface="+mn-ea"/>
          <a:cs typeface="+mn-cs"/>
        </a:defRPr>
      </a:lvl4pPr>
      <a:lvl5pPr marL="1490472" indent="-182880" algn="l" rtl="0" eaLnBrk="1" latinLnBrk="0" hangingPunct="1">
        <a:spcBef>
          <a:spcPct val="20000"/>
        </a:spcBef>
        <a:buClr>
          <a:schemeClr val="accent4"/>
        </a:buClr>
        <a:buSzPct val="100000"/>
        <a:buFont typeface="Arial"/>
        <a:buChar char="-"/>
        <a:defRPr kumimoji="0" sz="2000" kern="1200">
          <a:solidFill>
            <a:schemeClr val="tx1"/>
          </a:solidFill>
          <a:latin typeface="+mn-lt"/>
          <a:ea typeface="+mn-ea"/>
          <a:cs typeface="+mn-cs"/>
        </a:defRPr>
      </a:lvl5pPr>
      <a:lvl6pPr marL="1700784" indent="-182880" algn="l" rtl="0" eaLnBrk="1" latinLnBrk="0" hangingPunct="1">
        <a:spcBef>
          <a:spcPct val="20000"/>
        </a:spcBef>
        <a:buClr>
          <a:schemeClr val="accent5"/>
        </a:buClr>
        <a:buFont typeface="Arial"/>
        <a:buChar char="-"/>
        <a:defRPr kumimoji="0" sz="2000" kern="1200" baseline="0">
          <a:solidFill>
            <a:schemeClr val="tx1"/>
          </a:solidFill>
          <a:latin typeface="+mn-lt"/>
          <a:ea typeface="+mn-ea"/>
          <a:cs typeface="+mn-cs"/>
        </a:defRPr>
      </a:lvl6pPr>
      <a:lvl7pPr marL="1920240" indent="-182880" algn="l" rtl="0" eaLnBrk="1" latinLnBrk="0" hangingPunct="1">
        <a:spcBef>
          <a:spcPct val="20000"/>
        </a:spcBef>
        <a:buClr>
          <a:schemeClr val="accent6"/>
        </a:buClr>
        <a:buSzPct val="100000"/>
        <a:buFont typeface="Arial"/>
        <a:buChar char="•"/>
        <a:defRPr kumimoji="0" sz="1800" kern="1200" baseline="0">
          <a:solidFill>
            <a:schemeClr val="tx1"/>
          </a:solidFill>
          <a:latin typeface="+mn-lt"/>
          <a:ea typeface="+mn-ea"/>
          <a:cs typeface="+mn-cs"/>
        </a:defRPr>
      </a:lvl7pPr>
      <a:lvl8pPr marL="2139696"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8pPr>
      <a:lvl9pPr marL="2331720" indent="-182880" algn="l" rtl="0" eaLnBrk="1" latinLnBrk="0" hangingPunct="1">
        <a:spcBef>
          <a:spcPct val="20000"/>
        </a:spcBef>
        <a:buClr>
          <a:schemeClr val="accent6"/>
        </a:buClr>
        <a:buFont typeface="Arial"/>
        <a:buChar char="•"/>
        <a:defRPr kumimoji="0" sz="16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slideLayout" Target="../slideLayouts/slideLayout2.xml"/><Relationship Id="rId1" Type="http://schemas.openxmlformats.org/officeDocument/2006/relationships/video" Target="file:///G:\Lecture%201\videos\myths.avi" TargetMode="External"/></Relationships>
</file>

<file path=ppt/slides/_rels/slide4.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8" Type="http://schemas.openxmlformats.org/officeDocument/2006/relationships/image" Target="../media/image11.wmf"/><Relationship Id="rId3" Type="http://schemas.openxmlformats.org/officeDocument/2006/relationships/image" Target="../media/image7.wmf"/><Relationship Id="rId7" Type="http://schemas.openxmlformats.org/officeDocument/2006/relationships/image" Target="../media/image10.png"/><Relationship Id="rId2" Type="http://schemas.openxmlformats.org/officeDocument/2006/relationships/slideLayout" Target="../slideLayouts/slideLayout2.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image" Target="../media/image8.wmf"/><Relationship Id="rId10" Type="http://schemas.openxmlformats.org/officeDocument/2006/relationships/image" Target="../media/image13.wmf"/><Relationship Id="rId4" Type="http://schemas.openxmlformats.org/officeDocument/2006/relationships/oleObject" Target="../embeddings/oleObject1.bin"/><Relationship Id="rId9" Type="http://schemas.openxmlformats.org/officeDocument/2006/relationships/image" Target="../media/image12.wmf"/></Relationships>
</file>

<file path=ppt/slides/_rels/slide7.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image" Target="../media/image16.jpeg"/><Relationship Id="rId1" Type="http://schemas.openxmlformats.org/officeDocument/2006/relationships/slideLayout" Target="../slideLayouts/slideLayout2.xml"/><Relationship Id="rId4" Type="http://schemas.openxmlformats.org/officeDocument/2006/relationships/image" Target="../media/image18.wmf"/></Relationships>
</file>

<file path=ppt/slides/_rels/slide10.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image" Target="../media/image21.jpeg"/><Relationship Id="rId1" Type="http://schemas.openxmlformats.org/officeDocument/2006/relationships/slideLayout" Target="../slideLayouts/slideLayout2.xml"/><Relationship Id="rId4" Type="http://schemas.openxmlformats.org/officeDocument/2006/relationships/image" Target="../media/image23.jpeg"/></Relationships>
</file>

<file path=ppt/slides/_rels/slide14.xml.rels><?xml version="1.0" encoding="UTF-8" standalone="yes"?>
<Relationships xmlns="http://schemas.openxmlformats.org/package/2006/relationships"><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25.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28.gif"/><Relationship Id="rId2" Type="http://schemas.openxmlformats.org/officeDocument/2006/relationships/image" Target="../media/image27.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29.jpe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slideLayout" Target="../slideLayouts/slideLayout2.xml"/><Relationship Id="rId1" Type="http://schemas.openxmlformats.org/officeDocument/2006/relationships/video" Target="file:///G:\Lecture%201\videos\Biological%20Bases%20of%20Behaviour.avi"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 Id="rId4" Type="http://schemas.openxmlformats.org/officeDocument/2006/relationships/image" Target="../media/image33.jpeg"/></Relationships>
</file>

<file path=ppt/slides/_rels/slide21.xml.rels><?xml version="1.0" encoding="UTF-8" standalone="yes"?>
<Relationships xmlns="http://schemas.openxmlformats.org/package/2006/relationships"><Relationship Id="rId3" Type="http://schemas.openxmlformats.org/officeDocument/2006/relationships/image" Target="../media/image34.png"/><Relationship Id="rId2" Type="http://schemas.openxmlformats.org/officeDocument/2006/relationships/slideLayout" Target="../slideLayouts/slideLayout2.xml"/><Relationship Id="rId1" Type="http://schemas.openxmlformats.org/officeDocument/2006/relationships/video" Target="file:///D:\Intro%20to%20psychology\Lecture%201\videos\An%20Introvert%20and%20Extrovert%20on%20the%20Subway.avi"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36.wmf"/><Relationship Id="rId2" Type="http://schemas.openxmlformats.org/officeDocument/2006/relationships/image" Target="../media/image35.jpe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38.gif"/><Relationship Id="rId2" Type="http://schemas.openxmlformats.org/officeDocument/2006/relationships/image" Target="../media/image37.jpe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40.gif"/><Relationship Id="rId2" Type="http://schemas.openxmlformats.org/officeDocument/2006/relationships/image" Target="../media/image39.wmf"/><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image" Target="../media/image42.gif"/><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image" Target="../media/image44.gif"/><Relationship Id="rId2" Type="http://schemas.openxmlformats.org/officeDocument/2006/relationships/slideLayout" Target="../slideLayouts/slideLayout2.xml"/><Relationship Id="rId1" Type="http://schemas.openxmlformats.org/officeDocument/2006/relationships/video" Target="file:///D:\Intro%20to%20psychology\Lecture%201\videos\Social%20Psychology%20Experiment.avi" TargetMode="External"/><Relationship Id="rId4" Type="http://schemas.openxmlformats.org/officeDocument/2006/relationships/image" Target="../media/image45.png"/></Relationships>
</file>

<file path=ppt/slides/_rels/slide29.xml.rels><?xml version="1.0" encoding="UTF-8" standalone="yes"?>
<Relationships xmlns="http://schemas.openxmlformats.org/package/2006/relationships"><Relationship Id="rId3" Type="http://schemas.openxmlformats.org/officeDocument/2006/relationships/image" Target="../media/image46.png"/><Relationship Id="rId2" Type="http://schemas.openxmlformats.org/officeDocument/2006/relationships/slideLayout" Target="../slideLayouts/slideLayout2.xml"/><Relationship Id="rId1" Type="http://schemas.openxmlformats.org/officeDocument/2006/relationships/video" Target="file:///D:\Intro%20to%20psychology\Lecture%201\videos\social%20psychology.wmv" TargetMode="External"/></Relationships>
</file>

<file path=ppt/slides/_rels/slide30.xml.rels><?xml version="1.0" encoding="UTF-8" standalone="yes"?>
<Relationships xmlns="http://schemas.openxmlformats.org/package/2006/relationships"><Relationship Id="rId2" Type="http://schemas.openxmlformats.org/officeDocument/2006/relationships/image" Target="../media/image47.jpe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49.gif"/><Relationship Id="rId2" Type="http://schemas.openxmlformats.org/officeDocument/2006/relationships/image" Target="../media/image48.jpe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image" Target="../media/image52.jpe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5.jpeg"/><Relationship Id="rId2" Type="http://schemas.openxmlformats.org/officeDocument/2006/relationships/image" Target="../media/image5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7.gif"/><Relationship Id="rId2" Type="http://schemas.openxmlformats.org/officeDocument/2006/relationships/image" Target="../media/image56.jpe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jpe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6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304800" y="381000"/>
            <a:ext cx="8229600" cy="1752600"/>
          </a:xfrm>
          <a:effectLst>
            <a:outerShdw blurRad="50800" dist="38100" dir="2700000" algn="tl" rotWithShape="0">
              <a:prstClr val="black">
                <a:alpha val="40000"/>
              </a:prstClr>
            </a:outerShdw>
          </a:effectLst>
        </p:spPr>
        <p:txBody>
          <a:bodyPr>
            <a:noAutofit/>
          </a:bodyPr>
          <a:lstStyle/>
          <a:p>
            <a:pPr algn="ctr"/>
            <a:r>
              <a:rPr lang="en-US" sz="6000" b="1" dirty="0" smtClean="0">
                <a:solidFill>
                  <a:schemeClr val="accent6">
                    <a:lumMod val="60000"/>
                    <a:lumOff val="40000"/>
                  </a:schemeClr>
                </a:solidFill>
              </a:rPr>
              <a:t>Introduction to psychology </a:t>
            </a:r>
            <a:endParaRPr lang="en-US" sz="6000" b="1" dirty="0">
              <a:solidFill>
                <a:schemeClr val="accent6">
                  <a:lumMod val="60000"/>
                  <a:lumOff val="40000"/>
                </a:schemeClr>
              </a:solidFill>
            </a:endParaRPr>
          </a:p>
        </p:txBody>
      </p:sp>
      <p:pic>
        <p:nvPicPr>
          <p:cNvPr id="6146" name="Picture 2" descr="Psychology"/>
          <p:cNvPicPr>
            <a:picLocks noChangeAspect="1" noChangeArrowheads="1"/>
          </p:cNvPicPr>
          <p:nvPr/>
        </p:nvPicPr>
        <p:blipFill>
          <a:blip r:embed="rId2" cstate="print"/>
          <a:srcRect/>
          <a:stretch>
            <a:fillRect/>
          </a:stretch>
        </p:blipFill>
        <p:spPr bwMode="auto">
          <a:xfrm>
            <a:off x="2971800" y="2355165"/>
            <a:ext cx="2788653" cy="2445435"/>
          </a:xfrm>
          <a:prstGeom prst="rect">
            <a:avLst/>
          </a:prstGeom>
          <a:ln>
            <a:noFill/>
          </a:ln>
          <a:effectLst>
            <a:outerShdw blurRad="292100" dist="139700" dir="2700000" algn="tl" rotWithShape="0">
              <a:srgbClr val="333333">
                <a:alpha val="65000"/>
              </a:srgbClr>
            </a:outerShdw>
          </a:effectLst>
        </p:spPr>
      </p:pic>
      <p:sp>
        <p:nvSpPr>
          <p:cNvPr id="4" name="Subtitle 2"/>
          <p:cNvSpPr txBox="1">
            <a:spLocks/>
          </p:cNvSpPr>
          <p:nvPr/>
        </p:nvSpPr>
        <p:spPr>
          <a:xfrm>
            <a:off x="990600" y="4419600"/>
            <a:ext cx="6480048" cy="1752600"/>
          </a:xfrm>
          <a:prstGeom prst="rect">
            <a:avLst/>
          </a:prstGeom>
          <a:effectLst>
            <a:outerShdw blurRad="50800" dist="38100" dir="2700000" algn="tl" rotWithShape="0">
              <a:prstClr val="black">
                <a:alpha val="40000"/>
              </a:prstClr>
            </a:outerShdw>
          </a:effectLst>
        </p:spPr>
        <p:txBody>
          <a:bodyPr vert="horz" tIns="0" rIns="45720" bIns="0" anchor="b">
            <a:noAutofit/>
          </a:bodyPr>
          <a:lstStyle/>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kumimoji="0" lang="en-US" sz="2400" b="1" i="0" u="none" strike="noStrike" kern="1200" cap="none" spc="0" normalizeH="0" baseline="0" noProof="0" dirty="0" smtClean="0">
                <a:ln>
                  <a:noFill/>
                </a:ln>
                <a:solidFill>
                  <a:schemeClr val="accent6">
                    <a:lumMod val="60000"/>
                    <a:lumOff val="40000"/>
                  </a:schemeClr>
                </a:solidFill>
                <a:effectLst/>
                <a:uLnTx/>
                <a:uFillTx/>
                <a:latin typeface="+mn-lt"/>
                <a:ea typeface="+mn-ea"/>
                <a:cs typeface="+mn-cs"/>
              </a:rPr>
              <a:t>Presented By</a:t>
            </a:r>
          </a:p>
          <a:p>
            <a:pPr marL="0" marR="0" lvl="0" indent="0" algn="ctr" defTabSz="914400" rtl="0" eaLnBrk="1" fontAlgn="auto" latinLnBrk="0" hangingPunct="1">
              <a:lnSpc>
                <a:spcPct val="100000"/>
              </a:lnSpc>
              <a:spcBef>
                <a:spcPct val="20000"/>
              </a:spcBef>
              <a:spcAft>
                <a:spcPts val="0"/>
              </a:spcAft>
              <a:buClr>
                <a:schemeClr val="accent1"/>
              </a:buClr>
              <a:buSzPct val="80000"/>
              <a:buFont typeface="Wingdings 2"/>
              <a:buNone/>
              <a:tabLst/>
              <a:defRPr/>
            </a:pPr>
            <a:r>
              <a:rPr lang="en-US" sz="2400" b="1" dirty="0" smtClean="0">
                <a:solidFill>
                  <a:schemeClr val="accent6">
                    <a:lumMod val="60000"/>
                    <a:lumOff val="40000"/>
                  </a:schemeClr>
                </a:solidFill>
              </a:rPr>
              <a:t>Clinical Psychologist </a:t>
            </a:r>
            <a:r>
              <a:rPr lang="en-US" sz="2400" b="1" dirty="0" err="1" smtClean="0">
                <a:solidFill>
                  <a:schemeClr val="accent6">
                    <a:lumMod val="60000"/>
                    <a:lumOff val="40000"/>
                  </a:schemeClr>
                </a:solidFill>
              </a:rPr>
              <a:t>Sadaf</a:t>
            </a:r>
            <a:r>
              <a:rPr lang="en-US" sz="2400" b="1" dirty="0" smtClean="0">
                <a:solidFill>
                  <a:schemeClr val="accent6">
                    <a:lumMod val="60000"/>
                    <a:lumOff val="40000"/>
                  </a:schemeClr>
                </a:solidFill>
              </a:rPr>
              <a:t> </a:t>
            </a:r>
            <a:r>
              <a:rPr lang="en-US" sz="2400" b="1" dirty="0" err="1" smtClean="0">
                <a:solidFill>
                  <a:schemeClr val="accent6">
                    <a:lumMod val="60000"/>
                    <a:lumOff val="40000"/>
                  </a:schemeClr>
                </a:solidFill>
              </a:rPr>
              <a:t>Sajjad</a:t>
            </a:r>
            <a:endParaRPr kumimoji="0" lang="en-US" sz="2400" b="1" i="0" u="none" strike="noStrike" kern="1200" cap="none" spc="0" normalizeH="0" baseline="0" noProof="0" dirty="0">
              <a:ln>
                <a:noFill/>
              </a:ln>
              <a:solidFill>
                <a:schemeClr val="accent6">
                  <a:lumMod val="60000"/>
                  <a:lumOff val="40000"/>
                </a:schemeClr>
              </a:solidFill>
              <a:effectLst/>
              <a:uLnTx/>
              <a:uFillTx/>
              <a:latin typeface="+mn-lt"/>
              <a:ea typeface="+mn-ea"/>
              <a:cs typeface="+mn-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6146"/>
                                        </p:tgtEl>
                                        <p:attrNameLst>
                                          <p:attrName>style.visibility</p:attrName>
                                        </p:attrNameLst>
                                      </p:cBhvr>
                                      <p:to>
                                        <p:strVal val="visible"/>
                                      </p:to>
                                    </p:set>
                                    <p:anim calcmode="lin" valueType="num">
                                      <p:cBhvr additive="base">
                                        <p:cTn id="7" dur="500" fill="hold"/>
                                        <p:tgtEl>
                                          <p:spTgt spid="6146"/>
                                        </p:tgtEl>
                                        <p:attrNameLst>
                                          <p:attrName>ppt_x</p:attrName>
                                        </p:attrNameLst>
                                      </p:cBhvr>
                                      <p:tavLst>
                                        <p:tav tm="0">
                                          <p:val>
                                            <p:strVal val="#ppt_x"/>
                                          </p:val>
                                        </p:tav>
                                        <p:tav tm="100000">
                                          <p:val>
                                            <p:strVal val="#ppt_x"/>
                                          </p:val>
                                        </p:tav>
                                      </p:tavLst>
                                    </p:anim>
                                    <p:anim calcmode="lin" valueType="num">
                                      <p:cBhvr additive="base">
                                        <p:cTn id="8" dur="500" fill="hold"/>
                                        <p:tgtEl>
                                          <p:spTgt spid="614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4572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Myths of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951037"/>
            <a:ext cx="7772400" cy="4525963"/>
          </a:xfrm>
        </p:spPr>
        <p:txBody>
          <a:bodyPr/>
          <a:lstStyle/>
          <a:p>
            <a:r>
              <a:rPr lang="en-US" sz="2800" dirty="0" smtClean="0"/>
              <a:t>Psychologists read faces, they mix their own preconceived ideas with their training.</a:t>
            </a:r>
          </a:p>
          <a:p>
            <a:r>
              <a:rPr lang="en-US" sz="2800" dirty="0" smtClean="0"/>
              <a:t>They are like magicians. </a:t>
            </a:r>
          </a:p>
          <a:p>
            <a:r>
              <a:rPr lang="en-US" sz="2800" dirty="0" smtClean="0"/>
              <a:t>Like Psychiatric patients, Psychologists are crazy people too.</a:t>
            </a:r>
          </a:p>
          <a:p>
            <a:r>
              <a:rPr lang="en-US" sz="2800" dirty="0" smtClean="0"/>
              <a:t>Going to visit Psychologists means you have something abnormal, or you are considered mad. </a:t>
            </a:r>
          </a:p>
          <a:p>
            <a:endParaRPr lang="en-US" dirty="0"/>
          </a:p>
        </p:txBody>
      </p:sp>
      <p:pic>
        <p:nvPicPr>
          <p:cNvPr id="19458" name="Picture 2" descr="http://t0.gstatic.com/images?q=tbn:ANd9GcQY7ENSF0AGdDjVIAtLDIILvv8Vesylm_FqbVupAewpWEHIdWgLGA"/>
          <p:cNvPicPr>
            <a:picLocks noChangeAspect="1" noChangeArrowheads="1"/>
          </p:cNvPicPr>
          <p:nvPr/>
        </p:nvPicPr>
        <p:blipFill>
          <a:blip r:embed="rId2" cstate="print"/>
          <a:srcRect/>
          <a:stretch>
            <a:fillRect/>
          </a:stretch>
        </p:blipFill>
        <p:spPr bwMode="auto">
          <a:xfrm>
            <a:off x="5943600" y="228600"/>
            <a:ext cx="2590800" cy="1717815"/>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Myths of Psychology</a:t>
            </a:r>
            <a:endParaRPr lang="en-US" sz="3600" dirty="0">
              <a:latin typeface="+mn-lt"/>
            </a:endParaRPr>
          </a:p>
        </p:txBody>
      </p:sp>
      <p:pic>
        <p:nvPicPr>
          <p:cNvPr id="6" name="myths.avi">
            <a:hlinkClick r:id="" action="ppaction://media"/>
          </p:cNvPr>
          <p:cNvPicPr>
            <a:picLocks noGrp="1" noRot="1" noChangeAspect="1"/>
          </p:cNvPicPr>
          <p:nvPr>
            <p:ph idx="1"/>
            <a:videoFile r:link="rId1"/>
          </p:nvPr>
        </p:nvPicPr>
        <p:blipFill>
          <a:blip r:embed="rId3" cstate="print"/>
          <a:stretch>
            <a:fillRect/>
          </a:stretch>
        </p:blipFill>
        <p:spPr>
          <a:xfrm>
            <a:off x="1371600" y="1905000"/>
            <a:ext cx="6502400" cy="3657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07000" fill="hold"/>
                                        <p:tgtEl>
                                          <p:spTgt spid="6"/>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6"/>
                </p:tgtEl>
              </p:cMediaNode>
            </p:video>
            <p:seq concurrent="1" nextAc="seek">
              <p:cTn id="8" restart="whenNotActive" fill="hold" evtFilter="cancelBubble" nodeType="interactiveSeq">
                <p:stCondLst>
                  <p:cond evt="onClick" delay="0">
                    <p:tgtEl>
                      <p:spTgt spid="6"/>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6"/>
                                        </p:tgtEl>
                                      </p:cBhvr>
                                    </p:cmd>
                                  </p:childTnLst>
                                </p:cTn>
                              </p:par>
                            </p:childTnLst>
                          </p:cTn>
                        </p:par>
                      </p:childTnLst>
                    </p:cTn>
                  </p:par>
                </p:childTnLst>
              </p:cTn>
              <p:nextCondLst>
                <p:cond evt="onClick" delay="0">
                  <p:tgtEl>
                    <p:spTgt spid="6"/>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3810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Facts about Psychology</a:t>
            </a:r>
            <a:endParaRPr lang="en-US" sz="3600" dirty="0">
              <a:latin typeface="+mn-lt"/>
            </a:endParaRPr>
          </a:p>
        </p:txBody>
      </p:sp>
      <p:sp>
        <p:nvSpPr>
          <p:cNvPr id="3" name="Content Placeholder 2"/>
          <p:cNvSpPr>
            <a:spLocks noGrp="1"/>
          </p:cNvSpPr>
          <p:nvPr>
            <p:ph idx="1"/>
          </p:nvPr>
        </p:nvSpPr>
        <p:spPr>
          <a:xfrm>
            <a:off x="381000" y="2286000"/>
            <a:ext cx="8229600" cy="2971800"/>
          </a:xfrm>
        </p:spPr>
        <p:txBody>
          <a:bodyPr>
            <a:normAutofit/>
          </a:bodyPr>
          <a:lstStyle/>
          <a:p>
            <a:r>
              <a:rPr lang="en-US" sz="2800" dirty="0" smtClean="0"/>
              <a:t>Psychology is an organized body of knowledge.</a:t>
            </a:r>
          </a:p>
          <a:p>
            <a:r>
              <a:rPr lang="en-US" sz="2800" dirty="0" smtClean="0"/>
              <a:t>It collects and analyze knowledge.</a:t>
            </a:r>
          </a:p>
          <a:p>
            <a:r>
              <a:rPr lang="en-US" sz="2800" dirty="0" smtClean="0"/>
              <a:t>Psychologist are trained in living a balanced life</a:t>
            </a:r>
          </a:p>
          <a:p>
            <a:r>
              <a:rPr lang="en-US" sz="2800" dirty="0" smtClean="0"/>
              <a:t>Anyone can visit a psychologist starting from a counseling session to a major disorder</a:t>
            </a:r>
            <a:endParaRPr lang="en-US" sz="2800" dirty="0"/>
          </a:p>
        </p:txBody>
      </p:sp>
      <p:pic>
        <p:nvPicPr>
          <p:cNvPr id="6146" name="Picture 2" descr="http://2.bp.blogspot.com/-cLJSZr7Ur1Q/T4Pdm3a4nZI/AAAAAAAAAB8/OnRKub1HoFY/s1600/InternetMarketingFacts.jpg"/>
          <p:cNvPicPr>
            <a:picLocks noChangeAspect="1" noChangeArrowheads="1"/>
          </p:cNvPicPr>
          <p:nvPr/>
        </p:nvPicPr>
        <p:blipFill>
          <a:blip r:embed="rId2" cstate="print"/>
          <a:srcRect/>
          <a:stretch>
            <a:fillRect/>
          </a:stretch>
        </p:blipFill>
        <p:spPr bwMode="auto">
          <a:xfrm>
            <a:off x="6172200" y="381000"/>
            <a:ext cx="2362200" cy="18486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4000" b="1" dirty="0" smtClean="0">
                <a:solidFill>
                  <a:schemeClr val="accent6">
                    <a:lumMod val="60000"/>
                    <a:lumOff val="40000"/>
                  </a:schemeClr>
                </a:solidFill>
                <a:latin typeface="+mn-lt"/>
              </a:rPr>
              <a:t>What is Psychology</a:t>
            </a:r>
            <a:endParaRPr lang="en-US" sz="4000" b="1" dirty="0">
              <a:solidFill>
                <a:schemeClr val="accent6">
                  <a:lumMod val="60000"/>
                  <a:lumOff val="40000"/>
                </a:schemeClr>
              </a:solidFill>
              <a:latin typeface="+mn-lt"/>
            </a:endParaRPr>
          </a:p>
        </p:txBody>
      </p:sp>
      <p:sp>
        <p:nvSpPr>
          <p:cNvPr id="3" name="Content Placeholder 2"/>
          <p:cNvSpPr>
            <a:spLocks noGrp="1"/>
          </p:cNvSpPr>
          <p:nvPr>
            <p:ph idx="1"/>
          </p:nvPr>
        </p:nvSpPr>
        <p:spPr/>
        <p:txBody>
          <a:bodyPr>
            <a:normAutofit/>
          </a:bodyPr>
          <a:lstStyle/>
          <a:p>
            <a:r>
              <a:rPr lang="en-US" sz="2000" dirty="0" smtClean="0"/>
              <a:t>Derived from two </a:t>
            </a:r>
            <a:r>
              <a:rPr lang="en-US" sz="2000" dirty="0" smtClean="0">
                <a:solidFill>
                  <a:schemeClr val="accent6">
                    <a:lumMod val="60000"/>
                    <a:lumOff val="40000"/>
                  </a:schemeClr>
                </a:solidFill>
              </a:rPr>
              <a:t>Greek words</a:t>
            </a:r>
          </a:p>
          <a:p>
            <a:pPr lvl="1"/>
            <a:r>
              <a:rPr lang="en-US" sz="2000" dirty="0" smtClean="0"/>
              <a:t>Psyche means soul </a:t>
            </a:r>
          </a:p>
          <a:p>
            <a:pPr lvl="1"/>
            <a:r>
              <a:rPr lang="en-US" sz="2000" dirty="0" smtClean="0"/>
              <a:t>logos means to talk. </a:t>
            </a:r>
          </a:p>
          <a:p>
            <a:pPr lvl="1">
              <a:buNone/>
            </a:pPr>
            <a:r>
              <a:rPr lang="en-US" sz="2000" dirty="0" smtClean="0"/>
              <a:t>literal meaning of Psychology is: </a:t>
            </a:r>
            <a:r>
              <a:rPr lang="en-US" sz="2000" i="1" dirty="0" smtClean="0"/>
              <a:t>to talk about soul.</a:t>
            </a:r>
          </a:p>
          <a:p>
            <a:pPr lvl="1">
              <a:buNone/>
            </a:pPr>
            <a:endParaRPr lang="en-US" sz="2000" dirty="0" smtClean="0"/>
          </a:p>
          <a:p>
            <a:pPr lvl="1">
              <a:buNone/>
            </a:pPr>
            <a:endParaRPr lang="en-US" sz="2000" dirty="0" smtClean="0"/>
          </a:p>
          <a:p>
            <a:pPr lvl="1">
              <a:buNone/>
            </a:pPr>
            <a:r>
              <a:rPr lang="en-US" sz="2000" dirty="0" smtClean="0">
                <a:solidFill>
                  <a:schemeClr val="accent6">
                    <a:lumMod val="60000"/>
                    <a:lumOff val="40000"/>
                  </a:schemeClr>
                </a:solidFill>
              </a:rPr>
              <a:t>Definition</a:t>
            </a:r>
          </a:p>
          <a:p>
            <a:r>
              <a:rPr lang="en-US" sz="2000" dirty="0" smtClean="0"/>
              <a:t>Psychology is </a:t>
            </a:r>
            <a:r>
              <a:rPr lang="en-US" sz="2000" smtClean="0"/>
              <a:t>a science </a:t>
            </a:r>
            <a:r>
              <a:rPr lang="en-US" sz="2000" dirty="0" smtClean="0"/>
              <a:t>which deals with the </a:t>
            </a:r>
            <a:r>
              <a:rPr lang="en-US" sz="2000" dirty="0" err="1" smtClean="0"/>
              <a:t>behaviour</a:t>
            </a:r>
            <a:r>
              <a:rPr lang="en-US" sz="2000" dirty="0" smtClean="0"/>
              <a:t> and minds of animals and human beings, both.</a:t>
            </a:r>
            <a:endParaRPr lang="en-US" sz="2000" dirty="0"/>
          </a:p>
        </p:txBody>
      </p:sp>
      <p:pic>
        <p:nvPicPr>
          <p:cNvPr id="5122" name="Picture 2" descr="http://t3.gstatic.com/images?q=tbn:ANd9GcTB2M5vxgk5iGc4bIJSzPz40Z2VkymcCWE-9gS1ayJwUHis0L0C0Q"/>
          <p:cNvPicPr>
            <a:picLocks noChangeAspect="1" noChangeArrowheads="1"/>
          </p:cNvPicPr>
          <p:nvPr/>
        </p:nvPicPr>
        <p:blipFill>
          <a:blip r:embed="rId2" cstate="print"/>
          <a:srcRect/>
          <a:stretch>
            <a:fillRect/>
          </a:stretch>
        </p:blipFill>
        <p:spPr bwMode="auto">
          <a:xfrm>
            <a:off x="6477000" y="609600"/>
            <a:ext cx="2324100" cy="197167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106" name="Picture 10" descr="C:\Users\3D-GIT\AppData\Local\Microsoft\Windows\Temporary Internet Files\Content.IE5\4ITKQ8YG\MC900149993[1].wmf"/>
          <p:cNvPicPr>
            <a:picLocks noChangeAspect="1" noChangeArrowheads="1"/>
          </p:cNvPicPr>
          <p:nvPr/>
        </p:nvPicPr>
        <p:blipFill>
          <a:blip r:embed="rId3" cstate="print"/>
          <a:srcRect/>
          <a:stretch>
            <a:fillRect/>
          </a:stretch>
        </p:blipFill>
        <p:spPr bwMode="auto">
          <a:xfrm>
            <a:off x="6858000" y="1295400"/>
            <a:ext cx="1447800" cy="1484903"/>
          </a:xfrm>
          <a:prstGeom prst="rect">
            <a:avLst/>
          </a:prstGeom>
          <a:noFill/>
        </p:spPr>
      </p:pic>
      <p:sp>
        <p:nvSpPr>
          <p:cNvPr id="3" name="Content Placeholder 2"/>
          <p:cNvSpPr>
            <a:spLocks noGrp="1"/>
          </p:cNvSpPr>
          <p:nvPr>
            <p:ph idx="1"/>
          </p:nvPr>
        </p:nvSpPr>
        <p:spPr>
          <a:xfrm>
            <a:off x="76200" y="228600"/>
            <a:ext cx="7467600" cy="4525963"/>
          </a:xfrm>
          <a:effectLst>
            <a:outerShdw blurRad="50800" dist="38100" dir="2700000" algn="tl" rotWithShape="0">
              <a:prstClr val="black">
                <a:alpha val="40000"/>
              </a:prstClr>
            </a:outerShdw>
          </a:effectLst>
        </p:spPr>
        <p:txBody>
          <a:bodyPr>
            <a:normAutofit/>
          </a:bodyPr>
          <a:lstStyle/>
          <a:p>
            <a:pPr>
              <a:buNone/>
            </a:pPr>
            <a:r>
              <a:rPr lang="en-US" sz="2400" b="1" dirty="0" smtClean="0">
                <a:solidFill>
                  <a:schemeClr val="accent6">
                    <a:lumMod val="60000"/>
                    <a:lumOff val="40000"/>
                  </a:schemeClr>
                </a:solidFill>
              </a:rPr>
              <a:t>What Causes Behavior?</a:t>
            </a:r>
            <a:endParaRPr lang="en-US" sz="2400" b="1" dirty="0">
              <a:solidFill>
                <a:schemeClr val="accent6">
                  <a:lumMod val="60000"/>
                  <a:lumOff val="40000"/>
                </a:schemeClr>
              </a:solidFill>
            </a:endParaRPr>
          </a:p>
        </p:txBody>
      </p:sp>
      <p:graphicFrame>
        <p:nvGraphicFramePr>
          <p:cNvPr id="4097" name="Object 1">
            <a:hlinkClick r:id="" action="ppaction://ole?verb=0"/>
          </p:cNvPr>
          <p:cNvGraphicFramePr>
            <a:graphicFrameLocks/>
          </p:cNvGraphicFramePr>
          <p:nvPr/>
        </p:nvGraphicFramePr>
        <p:xfrm>
          <a:off x="2590800" y="2057400"/>
          <a:ext cx="4114800" cy="3048000"/>
        </p:xfrm>
        <a:graphic>
          <a:graphicData uri="http://schemas.openxmlformats.org/presentationml/2006/ole">
            <p:oleObj spid="_x0000_s4098" name="Clip" r:id="rId4" imgW="5122863" imgH="3810000" progId="">
              <p:embed/>
            </p:oleObj>
          </a:graphicData>
        </a:graphic>
      </p:graphicFrame>
      <p:sp>
        <p:nvSpPr>
          <p:cNvPr id="6" name="Rectangle 6"/>
          <p:cNvSpPr>
            <a:spLocks noChangeArrowheads="1"/>
          </p:cNvSpPr>
          <p:nvPr/>
        </p:nvSpPr>
        <p:spPr bwMode="auto">
          <a:xfrm rot="20160000">
            <a:off x="3690470" y="3353687"/>
            <a:ext cx="1936429" cy="582211"/>
          </a:xfrm>
          <a:prstGeom prst="rect">
            <a:avLst/>
          </a:prstGeom>
          <a:noFill/>
          <a:ln w="12700">
            <a:noFill/>
            <a:miter lim="800000"/>
            <a:headEnd/>
            <a:tailEnd/>
          </a:ln>
          <a:effectLst/>
        </p:spPr>
        <p:txBody>
          <a:bodyPr wrap="none" lIns="90488" tIns="44450" rIns="90488" bIns="44450">
            <a:spAutoFit/>
          </a:bodyPr>
          <a:lstStyle/>
          <a:p>
            <a:r>
              <a:rPr lang="en-US" sz="3200" b="1" i="1" dirty="0">
                <a:solidFill>
                  <a:schemeClr val="tx1">
                    <a:lumMod val="95000"/>
                  </a:schemeClr>
                </a:solidFill>
              </a:rPr>
              <a:t>Behavior</a:t>
            </a:r>
          </a:p>
        </p:txBody>
      </p:sp>
      <p:pic>
        <p:nvPicPr>
          <p:cNvPr id="4105" name="Picture 9" descr="C:\Users\3D-GIT\AppData\Local\Microsoft\Windows\Temporary Internet Files\Content.IE5\RQHUR8SH\MC900199210[1].wmf"/>
          <p:cNvPicPr>
            <a:picLocks noChangeAspect="1" noChangeArrowheads="1"/>
          </p:cNvPicPr>
          <p:nvPr/>
        </p:nvPicPr>
        <p:blipFill>
          <a:blip r:embed="rId5" cstate="print"/>
          <a:srcRect/>
          <a:stretch>
            <a:fillRect/>
          </a:stretch>
        </p:blipFill>
        <p:spPr bwMode="auto">
          <a:xfrm>
            <a:off x="7086600" y="2514600"/>
            <a:ext cx="1219200" cy="1345817"/>
          </a:xfrm>
          <a:prstGeom prst="rect">
            <a:avLst/>
          </a:prstGeom>
          <a:noFill/>
        </p:spPr>
      </p:pic>
      <p:pic>
        <p:nvPicPr>
          <p:cNvPr id="4107" name="Picture 11" descr="C:\Users\3D-GIT\AppData\Local\Microsoft\Windows\Temporary Internet Files\Content.IE5\7IOPHZ3U\MC900431603[1].png"/>
          <p:cNvPicPr>
            <a:picLocks noChangeAspect="1" noChangeArrowheads="1"/>
          </p:cNvPicPr>
          <p:nvPr/>
        </p:nvPicPr>
        <p:blipFill>
          <a:blip r:embed="rId6" cstate="print"/>
          <a:srcRect/>
          <a:stretch>
            <a:fillRect/>
          </a:stretch>
        </p:blipFill>
        <p:spPr bwMode="auto">
          <a:xfrm>
            <a:off x="4572228" y="4876800"/>
            <a:ext cx="1828572" cy="1828572"/>
          </a:xfrm>
          <a:prstGeom prst="rect">
            <a:avLst/>
          </a:prstGeom>
          <a:noFill/>
        </p:spPr>
      </p:pic>
      <p:pic>
        <p:nvPicPr>
          <p:cNvPr id="4108" name="Picture 12" descr="C:\Users\3D-GIT\AppData\Local\Microsoft\Windows\Temporary Internet Files\Content.IE5\9O1U2B9B\MC900441324[1].png"/>
          <p:cNvPicPr>
            <a:picLocks noChangeAspect="1" noChangeArrowheads="1"/>
          </p:cNvPicPr>
          <p:nvPr/>
        </p:nvPicPr>
        <p:blipFill>
          <a:blip r:embed="rId7" cstate="print"/>
          <a:srcRect/>
          <a:stretch>
            <a:fillRect/>
          </a:stretch>
        </p:blipFill>
        <p:spPr bwMode="auto">
          <a:xfrm>
            <a:off x="3200400" y="4876800"/>
            <a:ext cx="1447800" cy="1447800"/>
          </a:xfrm>
          <a:prstGeom prst="rect">
            <a:avLst/>
          </a:prstGeom>
          <a:noFill/>
        </p:spPr>
      </p:pic>
      <p:pic>
        <p:nvPicPr>
          <p:cNvPr id="4110" name="Picture 14" descr="C:\Users\3D-GIT\AppData\Local\Microsoft\Windows\Temporary Internet Files\Content.IE5\9O1U2B9B\MC900301070[1].wmf"/>
          <p:cNvPicPr>
            <a:picLocks noChangeAspect="1" noChangeArrowheads="1"/>
          </p:cNvPicPr>
          <p:nvPr/>
        </p:nvPicPr>
        <p:blipFill>
          <a:blip r:embed="rId8" cstate="print"/>
          <a:srcRect/>
          <a:stretch>
            <a:fillRect/>
          </a:stretch>
        </p:blipFill>
        <p:spPr bwMode="auto">
          <a:xfrm>
            <a:off x="608686" y="4038600"/>
            <a:ext cx="1829714" cy="1827886"/>
          </a:xfrm>
          <a:prstGeom prst="rect">
            <a:avLst/>
          </a:prstGeom>
          <a:noFill/>
        </p:spPr>
      </p:pic>
      <p:pic>
        <p:nvPicPr>
          <p:cNvPr id="4113" name="Picture 17" descr="C:\Users\3D-GIT\AppData\Local\Microsoft\Windows\Temporary Internet Files\Content.IE5\7IOPHZ3U\MC900057297[1].wmf"/>
          <p:cNvPicPr>
            <a:picLocks noChangeAspect="1" noChangeArrowheads="1"/>
          </p:cNvPicPr>
          <p:nvPr/>
        </p:nvPicPr>
        <p:blipFill>
          <a:blip r:embed="rId9" cstate="print"/>
          <a:srcRect/>
          <a:stretch>
            <a:fillRect/>
          </a:stretch>
        </p:blipFill>
        <p:spPr bwMode="auto">
          <a:xfrm>
            <a:off x="2249146" y="1084524"/>
            <a:ext cx="1560854" cy="1582476"/>
          </a:xfrm>
          <a:prstGeom prst="rect">
            <a:avLst/>
          </a:prstGeom>
          <a:noFill/>
        </p:spPr>
      </p:pic>
      <p:pic>
        <p:nvPicPr>
          <p:cNvPr id="4114" name="Picture 18" descr="C:\Users\3D-GIT\AppData\Local\Microsoft\Windows\Temporary Internet Files\Content.IE5\RQHUR8SH\MC900439873[1].wmf"/>
          <p:cNvPicPr>
            <a:picLocks noChangeAspect="1" noChangeArrowheads="1"/>
          </p:cNvPicPr>
          <p:nvPr/>
        </p:nvPicPr>
        <p:blipFill>
          <a:blip r:embed="rId10" cstate="print"/>
          <a:srcRect/>
          <a:stretch>
            <a:fillRect/>
          </a:stretch>
        </p:blipFill>
        <p:spPr bwMode="auto">
          <a:xfrm>
            <a:off x="3810000" y="419100"/>
            <a:ext cx="1828800" cy="1485900"/>
          </a:xfrm>
          <a:prstGeom prst="rect">
            <a:avLst/>
          </a:prstGeom>
          <a:noFill/>
        </p:spPr>
      </p:pic>
    </p:spTree>
  </p:cSld>
  <p:clrMapOvr>
    <a:masterClrMapping/>
  </p:clrMapOvr>
  <p:transition>
    <p:wipe dir="d"/>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Psychology and Behavior</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pic>
        <p:nvPicPr>
          <p:cNvPr id="4" name="Picture 2" descr="http://psych1erin.edublogs.org/files/2010/11/psych-flow-chart-22f66r0.png"/>
          <p:cNvPicPr>
            <a:picLocks noChangeAspect="1" noChangeArrowheads="1"/>
          </p:cNvPicPr>
          <p:nvPr/>
        </p:nvPicPr>
        <p:blipFill>
          <a:blip r:embed="rId2" cstate="print"/>
          <a:srcRect/>
          <a:stretch>
            <a:fillRect/>
          </a:stretch>
        </p:blipFill>
        <p:spPr bwMode="auto">
          <a:xfrm>
            <a:off x="1066800" y="1447800"/>
            <a:ext cx="6796640" cy="48006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Psychology and Behavior Conti…</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600200"/>
            <a:ext cx="8001000" cy="4525963"/>
          </a:xfrm>
        </p:spPr>
        <p:txBody>
          <a:bodyPr/>
          <a:lstStyle/>
          <a:p>
            <a:r>
              <a:rPr lang="en-US" sz="2400" dirty="0" smtClean="0"/>
              <a:t>Behavior is learned and can be unlearned</a:t>
            </a:r>
          </a:p>
          <a:p>
            <a:r>
              <a:rPr lang="en-US" sz="2400" dirty="0" smtClean="0"/>
              <a:t>Social learning perspectives are used in practice (social-skills, modeling, etc)</a:t>
            </a:r>
          </a:p>
          <a:p>
            <a:r>
              <a:rPr lang="en-US" sz="2400" dirty="0" smtClean="0"/>
              <a:t>Behavior Modification is done according to condition</a:t>
            </a:r>
          </a:p>
          <a:p>
            <a:endParaRPr lang="en-US" dirty="0"/>
          </a:p>
        </p:txBody>
      </p:sp>
      <p:pic>
        <p:nvPicPr>
          <p:cNvPr id="25602" name="Picture 2" descr="http://static7.depositphotos.com/1029662/741/v/950/depositphotos_7411604-Bad-Wrong-behaviour-Habit-Lifestyle.jpg"/>
          <p:cNvPicPr>
            <a:picLocks noChangeAspect="1" noChangeArrowheads="1"/>
          </p:cNvPicPr>
          <p:nvPr/>
        </p:nvPicPr>
        <p:blipFill>
          <a:blip r:embed="rId2" cstate="print"/>
          <a:srcRect b="30105"/>
          <a:stretch>
            <a:fillRect/>
          </a:stretch>
        </p:blipFill>
        <p:spPr bwMode="auto">
          <a:xfrm>
            <a:off x="2286000" y="3276600"/>
            <a:ext cx="4724400" cy="3302107"/>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5602"/>
                                        </p:tgtEl>
                                        <p:attrNameLst>
                                          <p:attrName>style.visibility</p:attrName>
                                        </p:attrNameLst>
                                      </p:cBhvr>
                                      <p:to>
                                        <p:strVal val="visible"/>
                                      </p:to>
                                    </p:set>
                                    <p:anim calcmode="lin" valueType="num">
                                      <p:cBhvr additive="base">
                                        <p:cTn id="7" dur="500" fill="hold"/>
                                        <p:tgtEl>
                                          <p:spTgt spid="25602"/>
                                        </p:tgtEl>
                                        <p:attrNameLst>
                                          <p:attrName>ppt_x</p:attrName>
                                        </p:attrNameLst>
                                      </p:cBhvr>
                                      <p:tavLst>
                                        <p:tav tm="0">
                                          <p:val>
                                            <p:strVal val="#ppt_x"/>
                                          </p:val>
                                        </p:tav>
                                        <p:tav tm="100000">
                                          <p:val>
                                            <p:strVal val="#ppt_x"/>
                                          </p:val>
                                        </p:tav>
                                      </p:tavLst>
                                    </p:anim>
                                    <p:anim calcmode="lin" valueType="num">
                                      <p:cBhvr additive="base">
                                        <p:cTn id="8" dur="500" fill="hold"/>
                                        <p:tgtEl>
                                          <p:spTgt spid="256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effectLst>
            <a:outerShdw blurRad="50800" dist="38100" dir="2700000" algn="tl" rotWithShape="0">
              <a:prstClr val="black">
                <a:alpha val="40000"/>
              </a:prstClr>
            </a:outerShdw>
          </a:effectLst>
        </p:spPr>
        <p:txBody>
          <a:bodyPr>
            <a:normAutofit/>
          </a:bodyPr>
          <a:lstStyle/>
          <a:p>
            <a:r>
              <a:rPr lang="en-US" sz="2400" b="1" dirty="0" smtClean="0">
                <a:solidFill>
                  <a:schemeClr val="accent6">
                    <a:lumMod val="60000"/>
                    <a:lumOff val="40000"/>
                  </a:schemeClr>
                </a:solidFill>
                <a:latin typeface="+mn-lt"/>
              </a:rPr>
              <a:t>Behavior is Shaped by Culture</a:t>
            </a:r>
            <a:endParaRPr lang="en-US" sz="2400" b="1" dirty="0">
              <a:solidFill>
                <a:schemeClr val="accent6">
                  <a:lumMod val="60000"/>
                  <a:lumOff val="40000"/>
                </a:schemeClr>
              </a:solidFill>
              <a:latin typeface="+mn-lt"/>
            </a:endParaRPr>
          </a:p>
        </p:txBody>
      </p:sp>
      <p:sp>
        <p:nvSpPr>
          <p:cNvPr id="5" name="Title 1"/>
          <p:cNvSpPr txBox="1">
            <a:spLocks/>
          </p:cNvSpPr>
          <p:nvPr/>
        </p:nvSpPr>
        <p:spPr>
          <a:xfrm>
            <a:off x="685800" y="1524000"/>
            <a:ext cx="2286000" cy="6096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Literacy Rate</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pic>
        <p:nvPicPr>
          <p:cNvPr id="19458" name="Picture 2" descr="http://t3.gstatic.com/images?q=tbn:ANd9GcQMhd5DctLe5y0ElW7lcaByGuphgYAFk82u2bzBdGTSy1ffzdDhXQ"/>
          <p:cNvPicPr>
            <a:picLocks noChangeAspect="1" noChangeArrowheads="1"/>
          </p:cNvPicPr>
          <p:nvPr/>
        </p:nvPicPr>
        <p:blipFill>
          <a:blip r:embed="rId2" cstate="print"/>
          <a:srcRect/>
          <a:stretch>
            <a:fillRect/>
          </a:stretch>
        </p:blipFill>
        <p:spPr bwMode="auto">
          <a:xfrm>
            <a:off x="5181600" y="1066800"/>
            <a:ext cx="2122019" cy="1600200"/>
          </a:xfrm>
          <a:prstGeom prst="rect">
            <a:avLst/>
          </a:prstGeom>
          <a:ln>
            <a:noFill/>
          </a:ln>
          <a:effectLst>
            <a:outerShdw blurRad="292100" dist="139700" dir="2700000" algn="tl" rotWithShape="0">
              <a:srgbClr val="333333">
                <a:alpha val="65000"/>
              </a:srgbClr>
            </a:outerShdw>
          </a:effectLst>
        </p:spPr>
      </p:pic>
      <p:pic>
        <p:nvPicPr>
          <p:cNvPr id="19460" name="Picture 4" descr="http://www.illustrationsof.com/royalty-free-social-networking-clipart-illustration-1108511.jpg"/>
          <p:cNvPicPr>
            <a:picLocks noChangeAspect="1" noChangeArrowheads="1"/>
          </p:cNvPicPr>
          <p:nvPr/>
        </p:nvPicPr>
        <p:blipFill>
          <a:blip r:embed="rId3" cstate="print"/>
          <a:srcRect t="13333" b="20000"/>
          <a:stretch>
            <a:fillRect/>
          </a:stretch>
        </p:blipFill>
        <p:spPr bwMode="auto">
          <a:xfrm>
            <a:off x="5181600" y="2819400"/>
            <a:ext cx="2177143" cy="1524000"/>
          </a:xfrm>
          <a:prstGeom prst="rect">
            <a:avLst/>
          </a:prstGeom>
          <a:ln>
            <a:noFill/>
          </a:ln>
          <a:effectLst>
            <a:outerShdw blurRad="292100" dist="139700" dir="2700000" algn="tl" rotWithShape="0">
              <a:srgbClr val="333333">
                <a:alpha val="65000"/>
              </a:srgbClr>
            </a:outerShdw>
          </a:effectLst>
        </p:spPr>
      </p:pic>
      <p:sp>
        <p:nvSpPr>
          <p:cNvPr id="8" name="Title 1"/>
          <p:cNvSpPr txBox="1">
            <a:spLocks/>
          </p:cNvSpPr>
          <p:nvPr/>
        </p:nvSpPr>
        <p:spPr>
          <a:xfrm>
            <a:off x="609600" y="2971800"/>
            <a:ext cx="2286000" cy="11430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Social Interaction</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pic>
        <p:nvPicPr>
          <p:cNvPr id="9" name="Picture 5"/>
          <p:cNvPicPr>
            <a:picLocks noChangeArrowheads="1"/>
          </p:cNvPicPr>
          <p:nvPr/>
        </p:nvPicPr>
        <p:blipFill>
          <a:blip r:embed="rId4" cstate="print"/>
          <a:srcRect/>
          <a:stretch>
            <a:fillRect/>
          </a:stretch>
        </p:blipFill>
        <p:spPr bwMode="auto">
          <a:xfrm>
            <a:off x="5181600" y="4495800"/>
            <a:ext cx="1981200" cy="1844675"/>
          </a:xfrm>
          <a:prstGeom prst="rect">
            <a:avLst/>
          </a:prstGeom>
          <a:ln>
            <a:noFill/>
          </a:ln>
          <a:effectLst>
            <a:outerShdw blurRad="292100" dist="139700" dir="2700000" algn="tl" rotWithShape="0">
              <a:srgbClr val="333333">
                <a:alpha val="65000"/>
              </a:srgbClr>
            </a:outerShdw>
          </a:effectLst>
        </p:spPr>
      </p:pic>
      <p:sp>
        <p:nvSpPr>
          <p:cNvPr id="10" name="Title 1"/>
          <p:cNvSpPr txBox="1">
            <a:spLocks/>
          </p:cNvSpPr>
          <p:nvPr/>
        </p:nvSpPr>
        <p:spPr>
          <a:xfrm>
            <a:off x="685800" y="4800600"/>
            <a:ext cx="2286000" cy="1143000"/>
          </a:xfrm>
          <a:prstGeom prst="rect">
            <a:avLst/>
          </a:prstGeom>
        </p:spPr>
        <p:txBody>
          <a:bodyPr vert="horz" lIns="45720" rIns="45720" anchor="ctr">
            <a:normAutofit/>
          </a:bodyPr>
          <a:lstStyle/>
          <a:p>
            <a:pPr marL="0" marR="0" lvl="0" indent="0" algn="l" defTabSz="914400" rtl="0" eaLnBrk="1" fontAlgn="auto" latinLnBrk="0" hangingPunct="1">
              <a:lnSpc>
                <a:spcPct val="100000"/>
              </a:lnSpc>
              <a:spcBef>
                <a:spcPct val="0"/>
              </a:spcBef>
              <a:spcAft>
                <a:spcPts val="0"/>
              </a:spcAft>
              <a:buClrTx/>
              <a:buSzTx/>
              <a:buFontTx/>
              <a:buNone/>
              <a:tabLst/>
              <a:defRPr/>
            </a:pPr>
            <a:r>
              <a:rPr kumimoji="0" lang="en-US" sz="2000" i="0" u="none" strike="noStrike" kern="1200" cap="none" spc="0" normalizeH="0" baseline="0" noProof="0" dirty="0" smtClean="0">
                <a:ln>
                  <a:noFill/>
                </a:ln>
                <a:solidFill>
                  <a:schemeClr val="tx1"/>
                </a:solidFill>
                <a:effectLst/>
                <a:uLnTx/>
                <a:uFillTx/>
                <a:latin typeface="+mn-lt"/>
                <a:ea typeface="+mj-ea"/>
                <a:cs typeface="+mj-cs"/>
              </a:rPr>
              <a:t>Personal</a:t>
            </a:r>
            <a:r>
              <a:rPr kumimoji="0" lang="en-US" sz="2000" i="0" u="none" strike="noStrike" kern="1200" cap="none" spc="0" normalizeH="0" noProof="0" dirty="0" smtClean="0">
                <a:ln>
                  <a:noFill/>
                </a:ln>
                <a:solidFill>
                  <a:schemeClr val="tx1"/>
                </a:solidFill>
                <a:effectLst/>
                <a:uLnTx/>
                <a:uFillTx/>
                <a:latin typeface="+mn-lt"/>
                <a:ea typeface="+mj-ea"/>
                <a:cs typeface="+mj-cs"/>
              </a:rPr>
              <a:t> Space</a:t>
            </a:r>
            <a:endParaRPr kumimoji="0" lang="en-US" sz="2000" i="0" u="none" strike="noStrike" kern="1200" cap="none" spc="0" normalizeH="0" baseline="0" noProof="0" dirty="0">
              <a:ln>
                <a:noFill/>
              </a:ln>
              <a:solidFill>
                <a:schemeClr val="tx1"/>
              </a:solidFill>
              <a:effectLst/>
              <a:uLnTx/>
              <a:uFillTx/>
              <a:latin typeface="+mn-lt"/>
              <a:ea typeface="+mj-ea"/>
              <a:cs typeface="+mj-cs"/>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 presetClass="entr" presetSubtype="16" fill="hold" nodeType="withEffect">
                                  <p:stCondLst>
                                    <p:cond delay="0"/>
                                  </p:stCondLst>
                                  <p:childTnLst>
                                    <p:set>
                                      <p:cBhvr>
                                        <p:cTn id="6" dur="1" fill="hold">
                                          <p:stCondLst>
                                            <p:cond delay="0"/>
                                          </p:stCondLst>
                                        </p:cTn>
                                        <p:tgtEl>
                                          <p:spTgt spid="19458"/>
                                        </p:tgtEl>
                                        <p:attrNameLst>
                                          <p:attrName>style.visibility</p:attrName>
                                        </p:attrNameLst>
                                      </p:cBhvr>
                                      <p:to>
                                        <p:strVal val="visible"/>
                                      </p:to>
                                    </p:set>
                                    <p:animEffect transition="in" filter="box(in)">
                                      <p:cBhvr>
                                        <p:cTn id="7" dur="500"/>
                                        <p:tgtEl>
                                          <p:spTgt spid="19458"/>
                                        </p:tgtEl>
                                      </p:cBhvr>
                                    </p:animEffect>
                                  </p:childTnLst>
                                </p:cTn>
                              </p:par>
                              <p:par>
                                <p:cTn id="8" presetID="4" presetClass="entr" presetSubtype="16" fill="hold" nodeType="withEffect">
                                  <p:stCondLst>
                                    <p:cond delay="0"/>
                                  </p:stCondLst>
                                  <p:childTnLst>
                                    <p:set>
                                      <p:cBhvr>
                                        <p:cTn id="9" dur="1" fill="hold">
                                          <p:stCondLst>
                                            <p:cond delay="0"/>
                                          </p:stCondLst>
                                        </p:cTn>
                                        <p:tgtEl>
                                          <p:spTgt spid="19460"/>
                                        </p:tgtEl>
                                        <p:attrNameLst>
                                          <p:attrName>style.visibility</p:attrName>
                                        </p:attrNameLst>
                                      </p:cBhvr>
                                      <p:to>
                                        <p:strVal val="visible"/>
                                      </p:to>
                                    </p:set>
                                    <p:animEffect transition="in" filter="box(in)">
                                      <p:cBhvr>
                                        <p:cTn id="10" dur="500"/>
                                        <p:tgtEl>
                                          <p:spTgt spid="19460"/>
                                        </p:tgtEl>
                                      </p:cBhvr>
                                    </p:animEffect>
                                  </p:childTnLst>
                                </p:cTn>
                              </p:par>
                              <p:par>
                                <p:cTn id="11" presetID="4" presetClass="entr" presetSubtype="16" fill="hold" nodeType="withEffect">
                                  <p:stCondLst>
                                    <p:cond delay="0"/>
                                  </p:stCondLst>
                                  <p:childTnLst>
                                    <p:set>
                                      <p:cBhvr>
                                        <p:cTn id="12" dur="1" fill="hold">
                                          <p:stCondLst>
                                            <p:cond delay="0"/>
                                          </p:stCondLst>
                                        </p:cTn>
                                        <p:tgtEl>
                                          <p:spTgt spid="9"/>
                                        </p:tgtEl>
                                        <p:attrNameLst>
                                          <p:attrName>style.visibility</p:attrName>
                                        </p:attrNameLst>
                                      </p:cBhvr>
                                      <p:to>
                                        <p:strVal val="visible"/>
                                      </p:to>
                                    </p:set>
                                    <p:animEffect transition="in" filter="box(in)">
                                      <p:cBhvr>
                                        <p:cTn id="13"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9248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Psychology and Science </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219200"/>
            <a:ext cx="8077200" cy="4525963"/>
          </a:xfrm>
        </p:spPr>
        <p:txBody>
          <a:bodyPr/>
          <a:lstStyle/>
          <a:p>
            <a:r>
              <a:rPr lang="en-US" sz="2400" dirty="0" smtClean="0"/>
              <a:t>Psychology is Empirical</a:t>
            </a:r>
          </a:p>
          <a:p>
            <a:r>
              <a:rPr lang="en-US" sz="2400" dirty="0" smtClean="0"/>
              <a:t>Knowledge acquired through observation</a:t>
            </a:r>
          </a:p>
          <a:p>
            <a:r>
              <a:rPr lang="en-US" sz="2400" dirty="0" smtClean="0"/>
              <a:t>It is a systematic approach to the understanding of people, their thoughts, emotions and behavior. The application of this understanding helps to solve </a:t>
            </a:r>
            <a:br>
              <a:rPr lang="en-US" sz="2400" dirty="0" smtClean="0"/>
            </a:br>
            <a:r>
              <a:rPr lang="en-US" sz="2400" dirty="0" smtClean="0"/>
              <a:t>human problems</a:t>
            </a:r>
          </a:p>
          <a:p>
            <a:endParaRPr lang="en-US" dirty="0"/>
          </a:p>
        </p:txBody>
      </p:sp>
      <p:pic>
        <p:nvPicPr>
          <p:cNvPr id="27650" name="Picture 2" descr="empiricism psychology science"/>
          <p:cNvPicPr>
            <a:picLocks noChangeAspect="1" noChangeArrowheads="1"/>
          </p:cNvPicPr>
          <p:nvPr/>
        </p:nvPicPr>
        <p:blipFill>
          <a:blip r:embed="rId2" cstate="print"/>
          <a:srcRect/>
          <a:stretch>
            <a:fillRect/>
          </a:stretch>
        </p:blipFill>
        <p:spPr bwMode="auto">
          <a:xfrm>
            <a:off x="3657600" y="3276600"/>
            <a:ext cx="2717176" cy="3429000"/>
          </a:xfrm>
          <a:prstGeom prst="rect">
            <a:avLst/>
          </a:prstGeom>
          <a:ln>
            <a:noFill/>
          </a:ln>
          <a:effectLst>
            <a:outerShdw blurRad="190500" algn="tl" rotWithShape="0">
              <a:srgbClr val="000000">
                <a:alpha val="70000"/>
              </a:srgbClr>
            </a:outerShdw>
          </a:effectLst>
        </p:spPr>
      </p:pic>
    </p:spTree>
  </p:cSld>
  <p:clrMapOvr>
    <a:masterClrMapping/>
  </p:clrMapOvr>
  <p:transition>
    <p:wipe dir="d"/>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6">
                    <a:lumMod val="60000"/>
                    <a:lumOff val="40000"/>
                  </a:schemeClr>
                </a:solidFill>
                <a:effectLst>
                  <a:outerShdw blurRad="38100" dist="38100" dir="2700000" algn="tl">
                    <a:srgbClr val="000000">
                      <a:alpha val="43137"/>
                    </a:srgbClr>
                  </a:outerShdw>
                </a:effectLst>
                <a:latin typeface="+mn-lt"/>
              </a:rPr>
              <a:t>Branches of Psychology</a:t>
            </a:r>
            <a:endParaRPr lang="en-US" sz="40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a:buNone/>
            </a:pPr>
            <a:r>
              <a:rPr lang="en-US" sz="2000" dirty="0" smtClean="0"/>
              <a:t>It has two main branches:</a:t>
            </a:r>
          </a:p>
          <a:p>
            <a:r>
              <a:rPr lang="en-US" sz="2000" b="1" dirty="0" smtClean="0">
                <a:solidFill>
                  <a:schemeClr val="accent6">
                    <a:lumMod val="60000"/>
                    <a:lumOff val="40000"/>
                  </a:schemeClr>
                </a:solidFill>
              </a:rPr>
              <a:t>Pure Psychology:</a:t>
            </a:r>
          </a:p>
          <a:p>
            <a:pPr>
              <a:buNone/>
            </a:pPr>
            <a:r>
              <a:rPr lang="en-US" sz="2000" dirty="0" smtClean="0"/>
              <a:t>	It deals with the psychological research and data which helps to formulate the principles of activity</a:t>
            </a:r>
          </a:p>
          <a:p>
            <a:pPr>
              <a:buNone/>
            </a:pPr>
            <a:endParaRPr lang="en-US" sz="2000" dirty="0" smtClean="0"/>
          </a:p>
          <a:p>
            <a:r>
              <a:rPr lang="en-US" sz="2000" b="1" dirty="0" smtClean="0"/>
              <a:t> </a:t>
            </a:r>
            <a:r>
              <a:rPr lang="en-US" sz="2000" b="1" dirty="0" smtClean="0">
                <a:solidFill>
                  <a:schemeClr val="accent6">
                    <a:lumMod val="60000"/>
                    <a:lumOff val="40000"/>
                  </a:schemeClr>
                </a:solidFill>
              </a:rPr>
              <a:t>Applied Psychology</a:t>
            </a:r>
          </a:p>
          <a:p>
            <a:pPr>
              <a:buNone/>
            </a:pPr>
            <a:r>
              <a:rPr lang="en-US" sz="2000" dirty="0" smtClean="0"/>
              <a:t>	It applies the information given by Pure Psychology, to the problems of actual life.</a:t>
            </a:r>
            <a:br>
              <a:rPr lang="en-US" sz="2000" dirty="0" smtClean="0"/>
            </a:br>
            <a:endParaRPr lang="en-US" sz="2000" dirty="0"/>
          </a:p>
        </p:txBody>
      </p:sp>
    </p:spTree>
  </p:cSld>
  <p:clrMapOvr>
    <a:masterClrMapping/>
  </p:clrMapOvr>
  <p:transition>
    <p:wipe dir="d"/>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4000" b="1" dirty="0" smtClean="0">
                <a:solidFill>
                  <a:schemeClr val="accent6">
                    <a:lumMod val="60000"/>
                    <a:lumOff val="40000"/>
                  </a:schemeClr>
                </a:solidFill>
                <a:effectLst>
                  <a:outerShdw blurRad="38100" dist="38100" dir="2700000" algn="tl">
                    <a:srgbClr val="000000">
                      <a:alpha val="43137"/>
                    </a:srgbClr>
                  </a:outerShdw>
                </a:effectLst>
                <a:latin typeface="+mn-lt"/>
              </a:rPr>
              <a:t>Pure Psychology</a:t>
            </a:r>
            <a:endParaRPr lang="en-US" sz="40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pPr algn="just">
              <a:buNone/>
            </a:pPr>
            <a:r>
              <a:rPr lang="en-US" sz="2000" dirty="0" smtClean="0"/>
              <a:t>	Psychology is the scientific study of human and animal behavior with the object of understanding why living beings behave as they do. It deals with the psychological research and data which helps to formulate the principles of </a:t>
            </a:r>
            <a:r>
              <a:rPr lang="en-US" sz="2000" dirty="0" err="1" smtClean="0"/>
              <a:t>acvtivity</a:t>
            </a:r>
            <a:endParaRPr lang="en-US" sz="2000" dirty="0" smtClean="0"/>
          </a:p>
          <a:p>
            <a:pPr algn="just"/>
            <a:r>
              <a:rPr lang="en-US" sz="2000" dirty="0" smtClean="0"/>
              <a:t>Experimental Psychology</a:t>
            </a:r>
          </a:p>
          <a:p>
            <a:pPr algn="just"/>
            <a:r>
              <a:rPr lang="en-US" sz="2000" dirty="0" smtClean="0"/>
              <a:t>Social Psychology</a:t>
            </a:r>
          </a:p>
          <a:p>
            <a:pPr algn="just"/>
            <a:r>
              <a:rPr lang="en-US" sz="2000" dirty="0" smtClean="0"/>
              <a:t>Abnormal Psychology</a:t>
            </a:r>
          </a:p>
          <a:p>
            <a:pPr algn="just"/>
            <a:r>
              <a:rPr lang="en-US" sz="2000" dirty="0" smtClean="0"/>
              <a:t>Developmental Psychology</a:t>
            </a:r>
          </a:p>
          <a:p>
            <a:pPr algn="just"/>
            <a:r>
              <a:rPr lang="en-US" sz="2000" dirty="0" smtClean="0"/>
              <a:t>Comparative Psychology</a:t>
            </a:r>
          </a:p>
          <a:p>
            <a:pPr algn="just"/>
            <a:r>
              <a:rPr lang="en-US" sz="2000" dirty="0" smtClean="0"/>
              <a:t>Physiological Psychology:</a:t>
            </a:r>
            <a:endParaRPr lang="en-US" sz="2000" dirty="0"/>
          </a:p>
        </p:txBody>
      </p:sp>
      <p:pic>
        <p:nvPicPr>
          <p:cNvPr id="4" name="Picture 2" descr="http://linesvindu.net/wp-content/uploads/2006/12/cognitive%20psychology.jpg"/>
          <p:cNvPicPr>
            <a:picLocks noChangeAspect="1" noChangeArrowheads="1"/>
          </p:cNvPicPr>
          <p:nvPr/>
        </p:nvPicPr>
        <p:blipFill>
          <a:blip r:embed="rId2" cstate="print"/>
          <a:srcRect/>
          <a:stretch>
            <a:fillRect/>
          </a:stretch>
        </p:blipFill>
        <p:spPr bwMode="auto">
          <a:xfrm>
            <a:off x="5334000" y="3276600"/>
            <a:ext cx="2438400" cy="3207611"/>
          </a:xfrm>
          <a:prstGeom prst="rect">
            <a:avLst/>
          </a:prstGeom>
          <a:noFill/>
          <a:ln w="9525">
            <a:noFill/>
            <a:miter lim="800000"/>
            <a:headEnd/>
            <a:tailEnd/>
          </a:ln>
        </p:spPr>
      </p:pic>
    </p:spTree>
  </p:cSld>
  <p:clrMapOvr>
    <a:masterClrMapping/>
  </p:clrMapOvr>
  <p:transition>
    <p:wipe dir="d"/>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accent6">
                    <a:lumMod val="60000"/>
                    <a:lumOff val="40000"/>
                  </a:schemeClr>
                </a:solidFill>
                <a:effectLst>
                  <a:outerShdw blurRad="38100" dist="38100" dir="2700000" algn="tl">
                    <a:srgbClr val="000000">
                      <a:alpha val="43137"/>
                    </a:srgbClr>
                  </a:outerShdw>
                </a:effectLst>
              </a:rPr>
              <a:t>Applied Psychology</a:t>
            </a:r>
            <a:endParaRPr lang="en-US" dirty="0">
              <a:effectLst>
                <a:outerShdw blurRad="38100" dist="38100" dir="2700000" algn="tl">
                  <a:srgbClr val="000000">
                    <a:alpha val="43137"/>
                  </a:srgbClr>
                </a:outerShdw>
              </a:effectLst>
            </a:endParaRPr>
          </a:p>
        </p:txBody>
      </p:sp>
      <p:sp>
        <p:nvSpPr>
          <p:cNvPr id="3" name="Content Placeholder 2"/>
          <p:cNvSpPr>
            <a:spLocks noGrp="1"/>
          </p:cNvSpPr>
          <p:nvPr>
            <p:ph idx="1"/>
          </p:nvPr>
        </p:nvSpPr>
        <p:spPr/>
        <p:txBody>
          <a:bodyPr>
            <a:normAutofit/>
          </a:bodyPr>
          <a:lstStyle/>
          <a:p>
            <a:pPr algn="just">
              <a:buNone/>
            </a:pPr>
            <a:r>
              <a:rPr lang="en-US" sz="2000" dirty="0" smtClean="0"/>
              <a:t>	The basic premise of applied psychology is the use of psychological principles and theories to overcome problems in other areas, such as mental health, business management, education, health, product design, ergonomics, and law.</a:t>
            </a:r>
          </a:p>
          <a:p>
            <a:pPr algn="just"/>
            <a:r>
              <a:rPr lang="en-US" sz="2000" dirty="0" smtClean="0"/>
              <a:t>Clinical Psychology</a:t>
            </a:r>
          </a:p>
          <a:p>
            <a:pPr algn="just"/>
            <a:r>
              <a:rPr lang="en-US" sz="2000" dirty="0" smtClean="0"/>
              <a:t>Industrial Psychology</a:t>
            </a:r>
          </a:p>
          <a:p>
            <a:pPr algn="just"/>
            <a:r>
              <a:rPr lang="en-US" sz="2000" dirty="0" smtClean="0"/>
              <a:t>Educational Psychology</a:t>
            </a:r>
          </a:p>
          <a:p>
            <a:pPr algn="just"/>
            <a:r>
              <a:rPr lang="en-US" sz="2000" dirty="0" smtClean="0"/>
              <a:t>Application of Psychology in Medicine</a:t>
            </a:r>
          </a:p>
          <a:p>
            <a:pPr algn="just"/>
            <a:r>
              <a:rPr lang="en-US" sz="2000" dirty="0" smtClean="0"/>
              <a:t>Application of Psychology in Law</a:t>
            </a:r>
            <a:endParaRPr lang="en-US" sz="2000" dirty="0"/>
          </a:p>
        </p:txBody>
      </p:sp>
      <p:pic>
        <p:nvPicPr>
          <p:cNvPr id="20482" name="Picture 2" descr="http://ecimages.kobobooks.com/Image.ashx?imageID=p0XkEh5Qt0GK8W-8L8y59A&amp;Type=Full"/>
          <p:cNvPicPr>
            <a:picLocks noChangeAspect="1" noChangeArrowheads="1"/>
          </p:cNvPicPr>
          <p:nvPr/>
        </p:nvPicPr>
        <p:blipFill>
          <a:blip r:embed="rId2" cstate="print"/>
          <a:srcRect l="14545" b="42662"/>
          <a:stretch>
            <a:fillRect/>
          </a:stretch>
        </p:blipFill>
        <p:spPr bwMode="auto">
          <a:xfrm>
            <a:off x="7162800" y="3886200"/>
            <a:ext cx="1790700" cy="1600200"/>
          </a:xfrm>
          <a:prstGeom prst="rect">
            <a:avLst/>
          </a:prstGeom>
          <a:ln>
            <a:noFill/>
          </a:ln>
          <a:effectLst>
            <a:softEdge rad="112500"/>
          </a:effectLst>
        </p:spPr>
      </p:pic>
      <p:sp>
        <p:nvSpPr>
          <p:cNvPr id="20484" name="AutoShape 4" descr="data:image/jpeg;base64,/9j/4AAQSkZJRgABAQAAAQABAAD/2wCEAAkGBhIREBUUEhQVFRQVFBcWFBQXEhcVFhIUFhcVFBQVFxUaHCYeGBkjGhQVHzAgIycpLSwsFR4xNTAqNSYrLCkBCQoKDgwOFw8PGiwdHyUuKS8sKSwsMykpLCwsLCksKSw1LCwsKSksLCksKSkpKSkpKSopKSkpKSksLCkpKSkpLP/AABEIAJcBCwMBIgACEQEDEQH/xAAcAAEAAgIDAQAAAAAAAAAAAAAABQYDBwECBAj/xABQEAABAwIDAwQOBQgIBQUAAAABAAIDBBEFEiEGEzFBUVPRFBUWIjJhcXSBk5Shs9IHUpGVsRcjQkNywdPwM0RUZIKEw+Gio7LC8QgmNDVj/8QAGAEBAAMBAAAAAAAAAAAAAAAAAAECAwT/xAApEQEAAQEFBwUBAQAAAAAAAAAAAQIDERMh0RIxUVJhobEyQYHB8CJC/9oADAMBAAIRAxEAPwDRqIiAiIgIiICIiAiIgIiICIiAiIgIiICIiAiIgIiICIiAiIgIiICIiAiIgIiICIiDkKz9ykIygzy5jHG9zWUbpA3esD2jMH+P3KsLaOCAmZ9v7NQ/AK3soib74v8A0sbWqaYy/blV7lIOmqPu+T507lIOmqPu+T51sUUxPFd9yAttinljvq5sarj40a37lYOmqPu+T507lYOmqPu+T51scRrh0KbNPLHfUxquPjRrd+zNOOM848uHvH+osJwSjH9al9id/EV/rIbixVYxKgtwCrVFMf5jvqvTaTPv40Q3aej/ALVL7E7+Igwii/tcvsTv4i6zRlYNwVntU8sd9W2fGe2j2jZ+lP8AWZvYX/xF0OC0Y/rUvsTv4iU1RIzhqF7TJHMLHRynap5Y76omao957aMMGy9O/wACeod+zh8h/CRZ+4dn16v7sl+dcUdXNSPDmkkX9y2jsztfFVNAJyvtqCpiaZ/zHfVWaqo9/GjWHcOz69X92S/Oue4Vv1qv7sl+dbzAWVhU/wA8sd9UbdXHxo0R3Bj61Z91zfOncEPrVn3XN8y3/GVkD1F9PLHfVa+ePjR8+dwI56z7rm+Zc9wI56z7rm+ZfQjXrNGovp5Y76l88fGj52/J/wCOt+6pvmXH5P8Ax1v3XN8y+jl2a26jap5Y76pz4z20fN/5P/HW/dc3zJ+T8c9Z91zfMvpLIukrDlPkP4JtU8sd9U58fGj5Rx3CWQGPJIZGyRCVrizdmxc9tsuY/Uvx5VGKd2n8Cj8yj+JMoJUtYiKpuXom+MxERZriIiAiIgIiIC2pgElpn+bUPwCtVra2z8d5pPNqH4Dl0WO6fj7c1vu/cYT4lBXDyuNyuzWALdxMQkPj/n0LmzjwWRdwP5sg8zaDlK8VZhhdwCmrLtYKFoULEMBI1soWWnylbNqKUOVUxrB+JCzqp4NqLT2lA07gDrwU5S4FDUDQ5XKBdAWnVSWF1mQqkdWlV++HeswGop+Ld4znGpUbHGL5oiWvHJwWy8GrA8WI486x4xsZDK1z2DLIASCNLkcitNPBSmvirdB9INTEGsc0OtxJ5vEr3SbXxyhlmPZn011F/EVp6xkkLSHXGhte451L0U08RDI+/tq1t7u9A438SrE8Vqo4NzRyFemNi1Zsxt7UsLjM1r2n618zbcg1FlcqDa2SoaexYN8QcpObKGHkDmnvh+9DctDY1G47tRBSQOkzNkcNAxjgSXHgDbgPGsE2y2I1TbTSxxMPFjBckcxcsVRsBQMiyukc2UatlY6z2OHAi3HyFRktm17X/SbXOdfPugeDWsGUfbqVcNiPpPbORDV2ZKTZko0jlPID9R3l0Kp+J7OiV74iQyqa0vje3SCtYNblnBkvPbQ2OgVNcCw3tpchzT+iRoQolMPqcNSQaHyH8FQPou20E8fY8riXxNGRzjcvj4cedug8h8S2BKO9PkP4Ksrxm+UNp/Ao/M4/iTKCU7tP4FH5nH8SZQSta+ufjwtZ+kREWS4iIgIiICIiAtrbP33slv7NQ/ActUrbey4/PSebUHwHLost0/H257fd+6JpoWQR86yZF23a2cVzHu+ZeltAex5pyHubAA57WBrnZLOLngOe2+UNvbidV0FgrFs9CZKStY3UuhLR5XRzAKlczEZNLOmJqiJeTBMDhrKUVNLMZmG9miMNfmHFhDngBw8fiVaxDaKmhquxZI6ttQXNaI+x2EuL7ZMtpbOvcWsV6f8A021ZMFXHfwZIngc2drmk/wDLH2Lxbbj/AN3UXlpv+py58Sp2YNHBcO5UNgfNO807GAufvGNJa1ouXHJIRz6cfEq3BTR1NI+qhEhhDwyN742s32pa4tGckAEcoF1Zvp0qizBZQDbPJEzyjOHEf8PuUbsjTluzNMCLXOb0OleQVamuqZhSuypimZiFDxDBL3NlDPpXRngthvprqKrsLHMtppvc0VzG9D4RiDmuCvWG4kHDU/8Aha/qYDHq1ZKfEXCN+vFrh7rfvUdJWmPeHWSdkk0r2gNzONrDk5FHzyB8lpLseD3kjTbhqAeY8y6UE+V3iXrrKcSN8qrvhfdKZEZrvzb3BlZa7ZBZorWjkI4CcW/xcvIVXsKxGagqc7HZXsNibaFpNu+bytuCC08CNNbLE2qfuy25EsRDmO5e94OB8nHyL37UVTKiKOqYLSPGWZoH6zg7Tmd8qrK8NnTbavlgZURnvHXZKwm+5lHhC/pBB5QVWscxQv74u10vrxHIfKFTNlcaezPCf6OVtnD6r2f0b/RqD4j4l7ewnm2Y6cnUrUzkzrjPOXbE67O0ZTaSN28ieP0XjX32ULj0u9cJWNsJWgvaOAeNHe8fgrE2niaLkqDkla0FoHgud9hNx+CVQmieDFs5UvhqY3tNiCPS06EeTrX0Xg2Iiela/naQfKNF80NqrPYRyXHUt8/RzUF+HgkfpOt9g/3VPZrntPn3afwKPzOP4kyglO7T+BR+ZR/EmUElr65+PDSz9IiIslxERAREQEREBba2Yd+dk82oOT/8HLUq21sxDmmk82oPgOXRZbp+Ptz2+790WLfBdS9x4BeqDDedeyOkA5Fte47kX2E93E28gV1+j2myb7x7v/UUHulZ9i223v8Ag/71naT/ADLayj+4V38nFTQVslXhUkQbN/TUk2YRu1zd49urdSSLjS54jRUDa2sqztLSPkp421A3GWFtRmY+xdl/Olgy3/ZNrcq+h7rRW3Eo7rqPXg6mB8RJNh7x9q5XctmPbD4hi7424g+GnpY3Z+x6dzpJJHcLukc0AaEgWGlzpfVWfaSiZDQtijaGsYY2saODWt0aPsCsQULtc29Mf22/irU74Ur9MqC5qwyRr0OYQsZeeZdTgQWJ0I5lVKuItJ5lfKiLNzqEr6G/AJVF6aarlMz2K9UFbbRdMWpN26/IfcV4N6sdzouvhKuYC4Pbzd95OReqOjaKd4H6V3AcwF+HjBHvUJHUkcq9cdXoByaqb0TEsBrGtla8DwmHMPHZe6XEjYa8APwVbfLcjxBemSqHuVYleaUi+sJ5VHz1XheUD02WB1aeQL0YPhTquVseYMufCIJFyovvTEXZy8kDiXtA1t+JX0tsdhhgw6KNws7dlzhzF1z+9VbY36JIKV7ZpX7941aMuVgPIbX1Ww3+CfIfwUJ3vlTafwKPzOP4kyglO7T+BR+ZR/EmUErWvrn48LWfpERFkuIiICIiAiIgLc2xLbzTebYf8B60yty7FH89N5tQfAet7LdPx9sLb92XNjLfyF2WJpWRpWrldg1SeE4r2Pm73NmtfW1rX61F73+eRduPKqzF60TdnCdqdpN4wtdH3p0OWVzTz6ObqPQqzPsthr3l76Frnk3L3TyucTzlxN7r15uZcmQ+L3quxC+LVxS2H40IGZGRnLx76Z8hGgHF9zyLriePmZmQsA1Bvmvw9ChnOPKuGpsRCJtKpdXw38axPhsP3Lu6o5vcujpTzA+lXZvHK3nUNUy/gVM1RP8AtZV3Fhpp9gSZIi9XsaqQ4EKuu0ViloCSNOB93KvNXUPHl8VvespzdFOWSDc7kHFZny8g42XrOGacbXRuEOHH/cqt0rXwhmU9jrr4gshgJ5LKfgwUnksPevfT4J4vcpimUTaQq9Ph5J1VjwLDcsjbXv5FK0+CDqUxhuGhpuPw4rSmi5lVaXr7s1UEsAPoup6XwT5D+CrOBEiysb/BPkP4LOre1s5yfKm0/gUfmcfxJlBKd2n8Cj8zj+JMoJLX1z8eGtn6RERZLiIiAiIgIiIObLbGA4gaaRznQzubJTUWV0cD5AckJDhcafpBanBXqbi04AAlkAAsAJHWAHADVa2ddNN97O0o2m6Rtc3oKz2SRc917DxgrPY5FpbtzP00vrX9aduZ+ml9a/rWuLR1ZYEt1t2wYP1FZ7JIu42xj6Cs9jkWke3M/TS+tf1p25n6aX1r+tMSjqYMt3HbGPoK32SRcO2zZyU9Z7JItJduZ+ml9a/rTtzP00vrX9aYlHUwZbt7tG9BV+mjkKxybWMdxhrPIKOQBaW7cz9NL61/WnbmfppfWv60xKOpgy3V3Vx8kFZ5Ow5LLq/a1nJBWeySLS/bmfppfWv607cz9NL61/WmJR1MGW4n7SsP6is9jf1KPqcXaTpT1Z8ZpJFq3tzP00vrX9aduZ+ml9a/rUbdn1TFlMNjvrif1FWP8rJ1LDnBNzBVn/KSae5a+7cz9NL61/WnbmfppfWv61G3Z9U4ctiNnAP/AMeq9kk6llFU0fqKq/P2JJ7uZa27cz9NL61/WnbmfppfWv61O3Z9UYUtpQ4nGONPV+ySL0PxuPoKz2N4/ctS9uZ+ml9a/rTtzP00vrX9anEo6owJbfZtBGARuKvX+5yLPT7SRC35mtFv7nItM9uZ+ml9a/rTtzP00vrX9aYlHUwG/qLbqnYdYK32KRSbvpLpbEbmu4H+oycy+bu3M/TS+tf1p25n6aX1r+tUmqznivFFUJTa2FzBSNc0tcKNgLXAgg7ybQg6hV9ZaiqfIbvc5xAsC5xcQONrnk1P2rEs7SqKqpmGlMXRcIiKiwiIgIiICIiAiIgIikMEwSWrlMcIbmDHPJe9sbWsYMznOe4gAAc5QR6KQxjA5qVzWzNAztzsc17ZGSMJIDmSMJa4XBGh5F4LIOEXNlwgIi5QcIiICLmyWQcIvZhuEy1DnNhYXubG+RwHIyNpe8/YPTwXjQEXNksg4ReunwySSKWVouyEMMhuBlzuyN05deZeRAREQEREBERAREQEREBERAREQEREBWz6Nyzsio3mbJ2BV58hAfl3Lr5SdL251U16KPEJIS4xuLS9jo3W/SY8ZXtPiI0QXLD8ao5pYYnQuFJSwzZDLmntLK7MJqkRBp3WcsGVvDTjfXPS7PU0tZPS1DGQZmMqopoC+RghZGJpgzNqWSQ5ntDtWua0c6peF4vNTSbyF5Y6xaTYEOa7RzXNIIc08xBCySbQVDpnTmVxle1zXPvqWvYY3N5gMhLbDgOCCy1c1LDTNq46SJ/ZNRM1jJDI+Klih3YbFZrwXSuD8xc48ALDUldabBKWegmmcY6R3ZrWsL99IGxuhe/dDK1zjqAbkcnFV/CNpamlDhBIWtcQXNIa9hcPBdkeC3ML6G1wsNTjU8jXtkkc5r5d88E3zS2Lc55zZxHpQXXF8DpqWfEZWwtlbSyU8cMJL90N80kzPAIc5oLLAXAvIL8xYRglNVTYfM6BsTamWojlgaX7p+5YHCWMFxc1pL7EXtePTjYVGHaiqZO6dszt68We42O8bYDK9pGVzbNGhFtAuZNqqt1QyoMzt9HYRvFhuwLgNY0DK1up0AtqUEnhUMUGHmrdCyokdU7hrZcxihDYmyFzmtcMz35iBc2AjdoTwlxs/TEiq3Fm9rjWdhZ35TIJjT6G+83FhvbXvlBF7aqsQbYVbJXyNlOaUASDIwskDfBzRluQ25NNFhO0lV2T2TvpN/0ubvuGW3Nltpl4W0sgs9RDAIaWtmpabcumdFM2nnd37XMDsphJJjmY0l2YOtcsuOUxe2+G09JK2lh790QJmqLEGZ0lnsAaT3rWxlg8ZLvEovF9oaiqy7+QuDAQxtmtYy5u7KxoDRc8bDVeWurpJpDJK4ve613HibANHuAHoQX7YxooqMVPZMFPPUTN3e+3vfUsD7yAbtjjaSUNYb2uI3cbldBsxRx4jVtkBfRGkfU074z3wieWGN8d7XczMRY8chBVFq8Rklybxxdu2COO/wChG25a0cwu4n0lZ24/UBgYJXZRE6EDmhe7O+P9ku1sgtVbseyCkge7LIJa9rY6hpOWemdG0i3N32YEHVpBB4LnabDaZ8de6OnZTuoqoRMdG6TJMx0kkYY9r3OG8AZmu21wHXCqDMXmETYhI7dtkErW30bKBbOOY2/AL04xtRVVYAqJnyAEuDSQGhzvCdlAAzHn4oJHAP8A63Ev2aX44UxsjsH2VQTSFhMs2ZtIczRldAN445SQXCR1oRlB1vfgqng+0VTSF5p5DHnAD7AEOANwCCCNDquKjaGokljldK4yRW3TtAYyHmQZbCw79xd5Sgu2C7K0c8MVS+0cU0ApAAfBxJzjE15F9G5d3Kf2iqxtfh8dK+Kma0CWKFvZLr3JqH3kezm7wObHpyscoqXFpnAhz3EGUzEX03rtC+3PZYqurfLI6SRxc97i57jxc5xuSfSUGFERAREQEREBERAREQEREBERAREQEREBERAREQEREBERAREQEREBERAREQEREBERAREQEREH/9k="/>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20488" name="Picture 8" descr="http://t0.gstatic.com/images?q=tbn:ANd9GcRics-JZ8K8MxL8-ty_Qk_bhW7vPFYBlet4H7HoDXYFBuYOhCH4"/>
          <p:cNvPicPr>
            <a:picLocks noChangeAspect="1" noChangeArrowheads="1"/>
          </p:cNvPicPr>
          <p:nvPr/>
        </p:nvPicPr>
        <p:blipFill>
          <a:blip r:embed="rId3" cstate="print"/>
          <a:srcRect t="25926" b="7407"/>
          <a:stretch>
            <a:fillRect/>
          </a:stretch>
        </p:blipFill>
        <p:spPr bwMode="auto">
          <a:xfrm>
            <a:off x="5715000" y="4419600"/>
            <a:ext cx="1524000" cy="1371600"/>
          </a:xfrm>
          <a:prstGeom prst="rect">
            <a:avLst/>
          </a:prstGeom>
          <a:ln>
            <a:noFill/>
          </a:ln>
          <a:effectLst>
            <a:softEdge rad="112500"/>
          </a:effectLst>
        </p:spPr>
      </p:pic>
      <p:pic>
        <p:nvPicPr>
          <p:cNvPr id="20486" name="Picture 6" descr="http://t2.gstatic.com/images?q=tbn:ANd9GcSLbvoQQWSHZxoRMETTrZXq9pn8g56OsbyCY0ivaAeSjZvVTxkQRQ"/>
          <p:cNvPicPr>
            <a:picLocks noChangeAspect="1" noChangeArrowheads="1"/>
          </p:cNvPicPr>
          <p:nvPr/>
        </p:nvPicPr>
        <p:blipFill>
          <a:blip r:embed="rId4" cstate="print"/>
          <a:srcRect l="11985" t="10596" r="13109" b="25828"/>
          <a:stretch>
            <a:fillRect/>
          </a:stretch>
        </p:blipFill>
        <p:spPr bwMode="auto">
          <a:xfrm>
            <a:off x="6934200" y="5486400"/>
            <a:ext cx="1905000" cy="9144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458200" cy="1143000"/>
          </a:xfrm>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rPr>
              <a:t>The Four Primary Goals Of Psychology</a:t>
            </a:r>
            <a:endParaRPr lang="en-US" sz="3200" b="1" dirty="0">
              <a:solidFill>
                <a:schemeClr val="accent6">
                  <a:lumMod val="60000"/>
                  <a:lumOff val="40000"/>
                </a:schemeClr>
              </a:solidFill>
              <a:effectLst>
                <a:outerShdw blurRad="38100" dist="38100" dir="2700000" algn="tl">
                  <a:srgbClr val="000000">
                    <a:alpha val="43137"/>
                  </a:srgbClr>
                </a:outerShdw>
              </a:effectLst>
            </a:endParaRPr>
          </a:p>
        </p:txBody>
      </p:sp>
      <p:sp>
        <p:nvSpPr>
          <p:cNvPr id="3" name="Content Placeholder 2"/>
          <p:cNvSpPr>
            <a:spLocks noGrp="1"/>
          </p:cNvSpPr>
          <p:nvPr>
            <p:ph idx="1"/>
          </p:nvPr>
        </p:nvSpPr>
        <p:spPr>
          <a:xfrm>
            <a:off x="0" y="1600200"/>
            <a:ext cx="7467600" cy="4800600"/>
          </a:xfrm>
        </p:spPr>
        <p:txBody>
          <a:bodyPr>
            <a:normAutofit/>
          </a:bodyPr>
          <a:lstStyle/>
          <a:p>
            <a:r>
              <a:rPr lang="en-US" sz="2000" b="1" dirty="0" smtClean="0">
                <a:solidFill>
                  <a:schemeClr val="accent6">
                    <a:lumMod val="60000"/>
                    <a:lumOff val="40000"/>
                  </a:schemeClr>
                </a:solidFill>
              </a:rPr>
              <a:t>Describing and Explaining Behavior</a:t>
            </a:r>
          </a:p>
          <a:p>
            <a:endParaRPr lang="en-US" sz="2000" b="1" dirty="0" smtClean="0"/>
          </a:p>
          <a:p>
            <a:pPr lvl="1"/>
            <a:r>
              <a:rPr lang="en-US" sz="2000" dirty="0" smtClean="0"/>
              <a:t>Differentiating between normal, healthy and unhealthy behaviors is the cornerstone of psychology, so it is important that psychologists have a keen sense of observation.</a:t>
            </a:r>
          </a:p>
          <a:p>
            <a:pPr lvl="1">
              <a:buNone/>
            </a:pPr>
            <a:endParaRPr lang="en-US" sz="2000" dirty="0" smtClean="0"/>
          </a:p>
          <a:p>
            <a:pPr lvl="1"/>
            <a:r>
              <a:rPr lang="en-US" sz="2000" dirty="0" smtClean="0"/>
              <a:t>the second goal of psychology, explaining. The attempt to explain behavior based on observation is actually rather difficult due to many factors. For instance, behavior varies among culture and can change over time</a:t>
            </a:r>
          </a:p>
          <a:p>
            <a:pPr>
              <a:buNone/>
            </a:pPr>
            <a:endParaRPr lang="en-US" sz="2000" b="1" dirty="0" smtClean="0"/>
          </a:p>
          <a:p>
            <a:endParaRPr lang="en-US" sz="2000" b="1" dirty="0" smtClean="0"/>
          </a:p>
          <a:p>
            <a:pPr lvl="1" algn="just">
              <a:buNone/>
            </a:pPr>
            <a:r>
              <a:rPr lang="en-US" sz="2000" dirty="0" smtClean="0"/>
              <a:t>	</a:t>
            </a:r>
          </a:p>
          <a:p>
            <a:pPr lvl="1" algn="just">
              <a:buNone/>
            </a:pPr>
            <a:endParaRPr lang="en-US" sz="2000" dirty="0"/>
          </a:p>
        </p:txBody>
      </p:sp>
      <p:pic>
        <p:nvPicPr>
          <p:cNvPr id="19460" name="Picture 4" descr="http://t2.gstatic.com/images?q=tbn:ANd9GcSFckmsKFgI1_zNbU4PZM9C0S5cqPs8FpZUW7wZDBPMJ4VvSA9Ayg"/>
          <p:cNvPicPr>
            <a:picLocks noChangeAspect="1" noChangeArrowheads="1"/>
          </p:cNvPicPr>
          <p:nvPr/>
        </p:nvPicPr>
        <p:blipFill>
          <a:blip r:embed="rId2" cstate="print"/>
          <a:srcRect/>
          <a:stretch>
            <a:fillRect/>
          </a:stretch>
        </p:blipFill>
        <p:spPr bwMode="auto">
          <a:xfrm>
            <a:off x="7239000" y="381000"/>
            <a:ext cx="1529602" cy="19812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228600" y="533400"/>
            <a:ext cx="8001000" cy="4525963"/>
          </a:xfrm>
        </p:spPr>
        <p:txBody>
          <a:bodyPr/>
          <a:lstStyle/>
          <a:p>
            <a:r>
              <a:rPr lang="en-US" b="1" dirty="0" smtClean="0">
                <a:solidFill>
                  <a:schemeClr val="accent6">
                    <a:lumMod val="60000"/>
                    <a:lumOff val="40000"/>
                  </a:schemeClr>
                </a:solidFill>
              </a:rPr>
              <a:t>Predicting and Influencing Behavior</a:t>
            </a:r>
          </a:p>
          <a:p>
            <a:pPr>
              <a:buNone/>
            </a:pPr>
            <a:endParaRPr lang="en-US" dirty="0" smtClean="0"/>
          </a:p>
          <a:p>
            <a:pPr lvl="1" algn="just"/>
            <a:r>
              <a:rPr lang="en-US" sz="2000" dirty="0" smtClean="0"/>
              <a:t>Psychologists try to determine if a person is likely to make healthy or unhealthy decisions when confronted with certain situations. Most of the time, they will use experiments to make their predictions.</a:t>
            </a:r>
          </a:p>
          <a:p>
            <a:pPr lvl="1" algn="just">
              <a:buNone/>
            </a:pPr>
            <a:endParaRPr lang="en-US" sz="2000" dirty="0" smtClean="0"/>
          </a:p>
          <a:p>
            <a:pPr lvl="1" algn="just"/>
            <a:r>
              <a:rPr lang="en-US" sz="2000" dirty="0" smtClean="0"/>
              <a:t>The last of the goals of psychology is to influence behavior. This can be to change unhealthy behavior as well as encourage already existing healthy behavior. There are many methods used to influence behavior such as positive reinforcement or rewarding good behavior.</a:t>
            </a:r>
          </a:p>
          <a:p>
            <a:endParaRPr lang="en-US" dirty="0"/>
          </a:p>
        </p:txBody>
      </p:sp>
      <p:pic>
        <p:nvPicPr>
          <p:cNvPr id="24578" name="Picture 2" descr="http://t1.gstatic.com/images?q=tbn:ANd9GcRsf7I2YpcQiT2wRfGZsd6bB0bUdxQ786H4UKbIYp4xvRKS6HT9NQ"/>
          <p:cNvPicPr>
            <a:picLocks noChangeAspect="1" noChangeArrowheads="1"/>
          </p:cNvPicPr>
          <p:nvPr/>
        </p:nvPicPr>
        <p:blipFill>
          <a:blip r:embed="rId2" cstate="print"/>
          <a:srcRect/>
          <a:stretch>
            <a:fillRect/>
          </a:stretch>
        </p:blipFill>
        <p:spPr bwMode="auto">
          <a:xfrm>
            <a:off x="6172200" y="4724400"/>
            <a:ext cx="2466975" cy="1847851"/>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Different Perspectives in Psychology</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lstStyle/>
          <a:p>
            <a:r>
              <a:rPr lang="en-US" sz="2400" dirty="0" smtClean="0"/>
              <a:t>Biological Psychology</a:t>
            </a:r>
          </a:p>
          <a:p>
            <a:r>
              <a:rPr lang="en-US" sz="2400" dirty="0" smtClean="0"/>
              <a:t>Behavioral/Clinical Psychology</a:t>
            </a:r>
          </a:p>
          <a:p>
            <a:r>
              <a:rPr lang="en-US" sz="2400" dirty="0" smtClean="0"/>
              <a:t>Cognitive Psychology</a:t>
            </a:r>
          </a:p>
          <a:p>
            <a:r>
              <a:rPr lang="en-US" sz="2400" dirty="0" smtClean="0"/>
              <a:t>Social-Cultural Psychology</a:t>
            </a:r>
          </a:p>
          <a:p>
            <a:r>
              <a:rPr lang="en-US" sz="2400" dirty="0" smtClean="0"/>
              <a:t>Personality Psychology</a:t>
            </a:r>
          </a:p>
          <a:p>
            <a:r>
              <a:rPr lang="en-US" sz="2400" dirty="0" smtClean="0"/>
              <a:t>Experimental Psychology</a:t>
            </a:r>
          </a:p>
          <a:p>
            <a:r>
              <a:rPr lang="en-US" sz="2400" dirty="0" smtClean="0"/>
              <a:t>Educational Psychology</a:t>
            </a:r>
          </a:p>
          <a:p>
            <a:r>
              <a:rPr lang="en-US" sz="2400" dirty="0" smtClean="0"/>
              <a:t>Industrial Psychology</a:t>
            </a:r>
          </a:p>
          <a:p>
            <a:r>
              <a:rPr lang="en-US" sz="2400" dirty="0" smtClean="0"/>
              <a:t>Criminal Psychology</a:t>
            </a:r>
          </a:p>
          <a:p>
            <a:r>
              <a:rPr lang="en-US" sz="2400" dirty="0" smtClean="0"/>
              <a:t>Computational Psychology</a:t>
            </a:r>
          </a:p>
          <a:p>
            <a:pPr>
              <a:buNone/>
            </a:pPr>
            <a:endParaRPr lang="en-US" dirty="0"/>
          </a:p>
        </p:txBody>
      </p:sp>
      <p:pic>
        <p:nvPicPr>
          <p:cNvPr id="30722" name="Picture 2" descr="http://t0.gstatic.com/images?q=tbn:ANd9GcQdWKu5ySmJtkiMCIf58bS-A6lv1ajvKgZULa4UdoYYAkfeAjma"/>
          <p:cNvPicPr>
            <a:picLocks noChangeAspect="1" noChangeArrowheads="1"/>
          </p:cNvPicPr>
          <p:nvPr/>
        </p:nvPicPr>
        <p:blipFill>
          <a:blip r:embed="rId2" cstate="print"/>
          <a:srcRect/>
          <a:stretch>
            <a:fillRect/>
          </a:stretch>
        </p:blipFill>
        <p:spPr bwMode="auto">
          <a:xfrm>
            <a:off x="5562600" y="2971800"/>
            <a:ext cx="2314575" cy="1971676"/>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4478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Biological psychology</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6200" y="1447800"/>
            <a:ext cx="7467600" cy="1143000"/>
          </a:xfrm>
        </p:spPr>
        <p:txBody>
          <a:bodyPr/>
          <a:lstStyle/>
          <a:p>
            <a:pPr>
              <a:buNone/>
            </a:pPr>
            <a:r>
              <a:rPr lang="en-US" dirty="0" smtClean="0"/>
              <a:t>	</a:t>
            </a:r>
            <a:r>
              <a:rPr lang="en-US" sz="2000" dirty="0" smtClean="0">
                <a:solidFill>
                  <a:srgbClr val="FFC000"/>
                </a:solidFill>
                <a:effectLst>
                  <a:outerShdw blurRad="38100" dist="38100" dir="2700000" algn="tl">
                    <a:srgbClr val="000000">
                      <a:alpha val="43137"/>
                    </a:srgbClr>
                  </a:outerShdw>
                </a:effectLst>
              </a:rPr>
              <a:t>How the body and brain create emotions, memories, </a:t>
            </a:r>
          </a:p>
          <a:p>
            <a:pPr>
              <a:buNone/>
            </a:pPr>
            <a:r>
              <a:rPr lang="en-US" sz="2000" dirty="0" smtClean="0">
                <a:solidFill>
                  <a:srgbClr val="FFC000"/>
                </a:solidFill>
                <a:effectLst>
                  <a:outerShdw blurRad="38100" dist="38100" dir="2700000" algn="tl">
                    <a:srgbClr val="000000">
                      <a:alpha val="43137"/>
                    </a:srgbClr>
                  </a:outerShdw>
                </a:effectLst>
              </a:rPr>
              <a:t> 	and sensory experiences.</a:t>
            </a:r>
          </a:p>
          <a:p>
            <a:pPr>
              <a:buNone/>
            </a:pPr>
            <a:endParaRPr lang="en-US" dirty="0"/>
          </a:p>
        </p:txBody>
      </p:sp>
      <p:pic>
        <p:nvPicPr>
          <p:cNvPr id="4" name="Picture 9" descr="BP5e-Box-01-02-2R"/>
          <p:cNvPicPr>
            <a:picLocks noChangeAspect="1" noChangeArrowheads="1"/>
          </p:cNvPicPr>
          <p:nvPr/>
        </p:nvPicPr>
        <p:blipFill>
          <a:blip r:embed="rId2" cstate="print"/>
          <a:srcRect l="15834" t="1006" r="12422" b="7657"/>
          <a:stretch>
            <a:fillRect/>
          </a:stretch>
        </p:blipFill>
        <p:spPr bwMode="auto">
          <a:xfrm>
            <a:off x="7010400" y="1066800"/>
            <a:ext cx="1884452" cy="1803400"/>
          </a:xfrm>
          <a:prstGeom prst="rect">
            <a:avLst/>
          </a:prstGeom>
          <a:noFill/>
        </p:spPr>
      </p:pic>
      <p:sp>
        <p:nvSpPr>
          <p:cNvPr id="6" name="Rectangle 5"/>
          <p:cNvSpPr/>
          <p:nvPr/>
        </p:nvSpPr>
        <p:spPr>
          <a:xfrm>
            <a:off x="533400" y="2743200"/>
            <a:ext cx="6172200" cy="1569660"/>
          </a:xfrm>
          <a:prstGeom prst="rect">
            <a:avLst/>
          </a:prstGeom>
        </p:spPr>
        <p:txBody>
          <a:bodyPr wrap="square">
            <a:spAutoFit/>
          </a:bodyPr>
          <a:lstStyle/>
          <a:p>
            <a:pPr algn="just">
              <a:buNone/>
            </a:pPr>
            <a:r>
              <a:rPr lang="en-US" sz="2400" dirty="0" smtClean="0"/>
              <a:t>Biological psychology Includes the study</a:t>
            </a:r>
          </a:p>
          <a:p>
            <a:pPr algn="just">
              <a:buNone/>
            </a:pPr>
            <a:r>
              <a:rPr lang="en-US" sz="2400" dirty="0" smtClean="0"/>
              <a:t>of psychology, biology, physiology, biochemistry, the neural sciences and related fields.</a:t>
            </a:r>
            <a:endParaRPr lang="en-US" sz="2400" dirty="0"/>
          </a:p>
        </p:txBody>
      </p:sp>
      <p:pic>
        <p:nvPicPr>
          <p:cNvPr id="7" name="Picture 2" descr="http://3.bp.blogspot.com/_GqUqVXtrMqs/SwQAv4iZ0uI/AAAAAAAAAoo/LveWMbhT6hM/s1600/leftright.gif"/>
          <p:cNvPicPr>
            <a:picLocks noChangeAspect="1" noChangeArrowheads="1"/>
          </p:cNvPicPr>
          <p:nvPr/>
        </p:nvPicPr>
        <p:blipFill>
          <a:blip r:embed="rId3" cstate="print"/>
          <a:srcRect/>
          <a:stretch>
            <a:fillRect/>
          </a:stretch>
        </p:blipFill>
        <p:spPr bwMode="auto">
          <a:xfrm>
            <a:off x="2941712" y="4094897"/>
            <a:ext cx="2849488" cy="2477354"/>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76200"/>
            <a:ext cx="7467600" cy="1143000"/>
          </a:xfrm>
        </p:spPr>
        <p:txBody>
          <a:bodyPr>
            <a:normAutofit/>
          </a:bodyPr>
          <a:lstStyle/>
          <a:p>
            <a:r>
              <a:rPr lang="en-US" sz="3200" b="1" dirty="0" smtClean="0">
                <a:solidFill>
                  <a:schemeClr val="accent6">
                    <a:lumMod val="60000"/>
                    <a:lumOff val="40000"/>
                  </a:schemeClr>
                </a:solidFill>
                <a:effectLst>
                  <a:outerShdw blurRad="38100" dist="38100" dir="2700000" algn="tl">
                    <a:srgbClr val="000000">
                      <a:alpha val="43137"/>
                    </a:srgbClr>
                  </a:outerShdw>
                </a:effectLst>
                <a:latin typeface="+mn-lt"/>
              </a:rPr>
              <a:t>Biological psychology Conti…</a:t>
            </a:r>
            <a:endParaRPr lang="en-US" sz="32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1066800"/>
            <a:ext cx="8305800" cy="4525963"/>
          </a:xfrm>
        </p:spPr>
        <p:txBody>
          <a:bodyPr>
            <a:normAutofit/>
          </a:bodyPr>
          <a:lstStyle/>
          <a:p>
            <a:pPr algn="just"/>
            <a:r>
              <a:rPr lang="en-US" sz="2400" dirty="0" smtClean="0">
                <a:latin typeface="Arial" pitchFamily="34" charset="0"/>
                <a:cs typeface="Arial" pitchFamily="34" charset="0"/>
              </a:rPr>
              <a:t>Biological psychology looks at the link between biology and psychological events such as how information travels though out our bodies (neural impulses, axons, dendrites, etc.), how different neurotransmitters effect sleep, dreams, and other behaviors, just to name a few.</a:t>
            </a:r>
          </a:p>
          <a:p>
            <a:pPr algn="just"/>
            <a:r>
              <a:rPr lang="en-US" sz="2400" dirty="0" smtClean="0">
                <a:latin typeface="Arial" pitchFamily="34" charset="0"/>
                <a:cs typeface="Arial" pitchFamily="34" charset="0"/>
              </a:rPr>
              <a:t>Alternative names of biopsychology, such as behavioral neuroscience and physiological biology.</a:t>
            </a:r>
          </a:p>
          <a:p>
            <a:pPr algn="just"/>
            <a:r>
              <a:rPr lang="en-US" sz="2400" dirty="0" smtClean="0">
                <a:latin typeface="Arial" pitchFamily="34" charset="0"/>
                <a:cs typeface="Arial" pitchFamily="34" charset="0"/>
              </a:rPr>
              <a:t>The study of how all body processes function, including the electrical and chemical processes necessary for nervous system communication.</a:t>
            </a:r>
          </a:p>
          <a:p>
            <a:pPr algn="just">
              <a:buNone/>
            </a:pPr>
            <a:endParaRPr lang="en-US" sz="2400" dirty="0" smtClean="0">
              <a:latin typeface="Arial" pitchFamily="34" charset="0"/>
              <a:cs typeface="Arial" pitchFamily="34" charset="0"/>
            </a:endParaRPr>
          </a:p>
        </p:txBody>
      </p:sp>
      <p:pic>
        <p:nvPicPr>
          <p:cNvPr id="4" name="Picture 2" descr="http://education-portal.com/cimages/videopreview/videopreview-small/academy-lesson_intro-to-biological-psychology.jpg"/>
          <p:cNvPicPr>
            <a:picLocks noChangeAspect="1" noChangeArrowheads="1"/>
          </p:cNvPicPr>
          <p:nvPr/>
        </p:nvPicPr>
        <p:blipFill>
          <a:blip r:embed="rId2" cstate="print"/>
          <a:srcRect/>
          <a:stretch>
            <a:fillRect/>
          </a:stretch>
        </p:blipFill>
        <p:spPr bwMode="auto">
          <a:xfrm>
            <a:off x="5267325" y="4724400"/>
            <a:ext cx="3419475" cy="1924267"/>
          </a:xfrm>
          <a:prstGeom prst="rect">
            <a:avLst/>
          </a:prstGeom>
          <a:noFill/>
        </p:spPr>
      </p:pic>
    </p:spTree>
  </p:cSld>
  <p:clrMapOvr>
    <a:masterClrMapping/>
  </p:clrMapOvr>
  <p:transition>
    <p:wipe dir="d"/>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latin typeface="+mn-lt"/>
              </a:rPr>
              <a:t>How Information travels</a:t>
            </a:r>
            <a:endParaRPr lang="en-US" sz="3600" b="1" dirty="0">
              <a:solidFill>
                <a:schemeClr val="accent6">
                  <a:lumMod val="60000"/>
                  <a:lumOff val="40000"/>
                </a:schemeClr>
              </a:solidFill>
              <a:latin typeface="+mn-lt"/>
            </a:endParaRPr>
          </a:p>
        </p:txBody>
      </p:sp>
      <p:pic>
        <p:nvPicPr>
          <p:cNvPr id="4" name="Biological Bases of Behaviour.avi">
            <a:hlinkClick r:id="" action="ppaction://media"/>
          </p:cNvPr>
          <p:cNvPicPr>
            <a:picLocks noGrp="1" noRot="1" noChangeAspect="1"/>
          </p:cNvPicPr>
          <p:nvPr>
            <p:ph idx="1"/>
            <a:videoFile r:link="rId1"/>
          </p:nvPr>
        </p:nvPicPr>
        <p:blipFill>
          <a:blip r:embed="rId3" cstate="print"/>
          <a:stretch>
            <a:fillRect/>
          </a:stretch>
        </p:blipFill>
        <p:spPr>
          <a:xfrm>
            <a:off x="1168402" y="1828800"/>
            <a:ext cx="6908798" cy="38861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91988"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4"/>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lgn="ctr"/>
            <a:endParaRPr lang="en-US"/>
          </a:p>
        </p:txBody>
      </p:sp>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Behavioral Psychology</a:t>
            </a:r>
            <a:endParaRPr lang="en-US" sz="3600" b="1" dirty="0">
              <a:latin typeface="+mn-lt"/>
            </a:endParaRPr>
          </a:p>
        </p:txBody>
      </p:sp>
      <p:sp>
        <p:nvSpPr>
          <p:cNvPr id="4" name="Rectangle 3"/>
          <p:cNvSpPr/>
          <p:nvPr/>
        </p:nvSpPr>
        <p:spPr>
          <a:xfrm>
            <a:off x="457200" y="1840468"/>
            <a:ext cx="5816657" cy="461665"/>
          </a:xfrm>
          <a:prstGeom prst="rect">
            <a:avLst/>
          </a:prstGeom>
        </p:spPr>
        <p:txBody>
          <a:bodyPr wrap="none">
            <a:spAutoFit/>
          </a:bodyPr>
          <a:lstStyle/>
          <a:p>
            <a:pPr>
              <a:buNone/>
            </a:pPr>
            <a:r>
              <a:rPr lang="en-US" sz="2400" dirty="0" smtClean="0">
                <a:solidFill>
                  <a:srgbClr val="FFC000"/>
                </a:solidFill>
                <a:effectLst>
                  <a:outerShdw blurRad="38100" dist="38100" dir="2700000" algn="tl">
                    <a:srgbClr val="000000">
                      <a:alpha val="43137"/>
                    </a:srgbClr>
                  </a:outerShdw>
                </a:effectLst>
              </a:rPr>
              <a:t>Behavior is Action in response to a cause</a:t>
            </a:r>
          </a:p>
        </p:txBody>
      </p:sp>
      <p:pic>
        <p:nvPicPr>
          <p:cNvPr id="6" name="Picture 5" descr="C:\Program Files\Microsoft Office\MEDIA\CAGCAT10\j0302953.jpg"/>
          <p:cNvPicPr>
            <a:picLocks noChangeAspect="1" noChangeArrowheads="1"/>
          </p:cNvPicPr>
          <p:nvPr/>
        </p:nvPicPr>
        <p:blipFill>
          <a:blip r:embed="rId2" cstate="print"/>
          <a:srcRect/>
          <a:stretch>
            <a:fillRect/>
          </a:stretch>
        </p:blipFill>
        <p:spPr bwMode="auto">
          <a:xfrm>
            <a:off x="6781800" y="762000"/>
            <a:ext cx="1676400" cy="2350094"/>
          </a:xfrm>
          <a:prstGeom prst="rect">
            <a:avLst/>
          </a:prstGeom>
          <a:ln>
            <a:noFill/>
          </a:ln>
          <a:effectLst>
            <a:outerShdw blurRad="292100" dist="139700" dir="2700000" algn="tl" rotWithShape="0">
              <a:srgbClr val="333333">
                <a:alpha val="65000"/>
              </a:srgbClr>
            </a:outerShdw>
          </a:effectLst>
        </p:spPr>
      </p:pic>
      <p:sp>
        <p:nvSpPr>
          <p:cNvPr id="9" name="Content Placeholder 2"/>
          <p:cNvSpPr>
            <a:spLocks noGrp="1"/>
          </p:cNvSpPr>
          <p:nvPr>
            <p:ph idx="1"/>
          </p:nvPr>
        </p:nvSpPr>
        <p:spPr>
          <a:xfrm>
            <a:off x="152400" y="3048000"/>
            <a:ext cx="8305800" cy="2438400"/>
          </a:xfrm>
        </p:spPr>
        <p:txBody>
          <a:bodyPr>
            <a:normAutofit/>
          </a:bodyPr>
          <a:lstStyle/>
          <a:p>
            <a:pPr algn="just"/>
            <a:r>
              <a:rPr lang="en-US" sz="2400" dirty="0" smtClean="0"/>
              <a:t>Behavioral psychology is a branch of psychology </a:t>
            </a:r>
          </a:p>
          <a:p>
            <a:pPr algn="just">
              <a:buNone/>
            </a:pPr>
            <a:r>
              <a:rPr lang="en-US" sz="2400" dirty="0" smtClean="0"/>
              <a:t>	that focuses on observable behaviors. </a:t>
            </a:r>
          </a:p>
          <a:p>
            <a:pPr algn="just"/>
            <a:r>
              <a:rPr lang="en-US" sz="2400" dirty="0" smtClean="0"/>
              <a:t>Conditioning, reinforcement and punishment are key concepts used by behaviorists.</a:t>
            </a:r>
          </a:p>
          <a:p>
            <a:pPr algn="just">
              <a:buNone/>
            </a:pPr>
            <a:endParaRPr lang="en-US" sz="2400" dirty="0" smtClean="0">
              <a:latin typeface="Arial" pitchFamily="34" charset="0"/>
              <a:cs typeface="Arial" pitchFamily="34" charset="0"/>
            </a:endParaRPr>
          </a:p>
        </p:txBody>
      </p:sp>
      <p:pic>
        <p:nvPicPr>
          <p:cNvPr id="10" name="Picture 7" descr="http://t2.gstatic.com/images?q=tbn:ANd9GcQ9mYEEkPgDxc9u1LCWZYkQKdWis-J6U_53qp7FinuoPSgYONCjFA"/>
          <p:cNvPicPr>
            <a:picLocks noChangeAspect="1" noChangeArrowheads="1"/>
          </p:cNvPicPr>
          <p:nvPr/>
        </p:nvPicPr>
        <p:blipFill>
          <a:blip r:embed="rId3" cstate="print"/>
          <a:srcRect/>
          <a:stretch>
            <a:fillRect/>
          </a:stretch>
        </p:blipFill>
        <p:spPr bwMode="auto">
          <a:xfrm>
            <a:off x="6400801" y="4764164"/>
            <a:ext cx="1981200" cy="1903337"/>
          </a:xfrm>
          <a:prstGeom prst="rect">
            <a:avLst/>
          </a:prstGeom>
          <a:ln>
            <a:noFill/>
          </a:ln>
          <a:effectLst>
            <a:softEdge rad="112500"/>
          </a:effectLst>
        </p:spPr>
      </p:pic>
      <p:pic>
        <p:nvPicPr>
          <p:cNvPr id="11" name="Picture 2" descr="http://t3.gstatic.com/images?q=tbn:ANd9GcQ9QiZZRS5j6VeNI97ok0zvhNDqfc13gPEfY6pcf7SnwQM2EJK8"/>
          <p:cNvPicPr>
            <a:picLocks noChangeAspect="1" noChangeArrowheads="1"/>
          </p:cNvPicPr>
          <p:nvPr/>
        </p:nvPicPr>
        <p:blipFill>
          <a:blip r:embed="rId4" cstate="print"/>
          <a:srcRect/>
          <a:stretch>
            <a:fillRect/>
          </a:stretch>
        </p:blipFill>
        <p:spPr bwMode="auto">
          <a:xfrm>
            <a:off x="4648200" y="4800600"/>
            <a:ext cx="1668949" cy="1828800"/>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11"/>
                                        </p:tgtEl>
                                        <p:attrNameLst>
                                          <p:attrName>style.visibility</p:attrName>
                                        </p:attrNameLst>
                                      </p:cBhvr>
                                      <p:to>
                                        <p:strVal val="visible"/>
                                      </p:to>
                                    </p:set>
                                    <p:anim calcmode="lin" valueType="num">
                                      <p:cBhvr additive="base">
                                        <p:cTn id="7" dur="500" fill="hold"/>
                                        <p:tgtEl>
                                          <p:spTgt spid="11"/>
                                        </p:tgtEl>
                                        <p:attrNameLst>
                                          <p:attrName>ppt_x</p:attrName>
                                        </p:attrNameLst>
                                      </p:cBhvr>
                                      <p:tavLst>
                                        <p:tav tm="0">
                                          <p:val>
                                            <p:strVal val="#ppt_x"/>
                                          </p:val>
                                        </p:tav>
                                        <p:tav tm="100000">
                                          <p:val>
                                            <p:strVal val="#ppt_x"/>
                                          </p:val>
                                        </p:tav>
                                      </p:tavLst>
                                    </p:anim>
                                    <p:anim calcmode="lin" valueType="num">
                                      <p:cBhvr additive="base">
                                        <p:cTn id="8" dur="500" fill="hold"/>
                                        <p:tgtEl>
                                          <p:spTgt spid="11"/>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500" fill="hold"/>
                                        <p:tgtEl>
                                          <p:spTgt spid="10"/>
                                        </p:tgtEl>
                                        <p:attrNameLst>
                                          <p:attrName>ppt_x</p:attrName>
                                        </p:attrNameLst>
                                      </p:cBhvr>
                                      <p:tavLst>
                                        <p:tav tm="0">
                                          <p:val>
                                            <p:strVal val="#ppt_x"/>
                                          </p:val>
                                        </p:tav>
                                        <p:tav tm="100000">
                                          <p:val>
                                            <p:strVal val="#ppt_x"/>
                                          </p:val>
                                        </p:tav>
                                      </p:tavLst>
                                    </p:anim>
                                    <p:anim calcmode="lin" valueType="num">
                                      <p:cBhvr additive="base">
                                        <p:cTn id="1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accent6">
                    <a:lumMod val="60000"/>
                    <a:lumOff val="40000"/>
                  </a:schemeClr>
                </a:solidFill>
                <a:effectLst>
                  <a:outerShdw blurRad="38100" dist="38100" dir="2700000" algn="tl">
                    <a:srgbClr val="000000">
                      <a:alpha val="43137"/>
                    </a:srgbClr>
                  </a:outerShdw>
                </a:effectLst>
              </a:rPr>
              <a:t>Behavioral Psychology</a:t>
            </a:r>
            <a:endParaRPr lang="en-US" dirty="0"/>
          </a:p>
        </p:txBody>
      </p:sp>
      <p:pic>
        <p:nvPicPr>
          <p:cNvPr id="4" name="An Introvert and Extrovert on the Subway.avi">
            <a:hlinkClick r:id="" action="ppaction://media"/>
          </p:cNvPr>
          <p:cNvPicPr>
            <a:picLocks noGrp="1" noRot="1" noChangeAspect="1"/>
          </p:cNvPicPr>
          <p:nvPr>
            <p:ph idx="1"/>
            <a:videoFile r:link="rId1"/>
          </p:nvPr>
        </p:nvPicPr>
        <p:blipFill>
          <a:blip r:embed="rId3" cstate="print"/>
          <a:stretch>
            <a:fillRect/>
          </a:stretch>
        </p:blipFill>
        <p:spPr>
          <a:xfrm>
            <a:off x="990600" y="2133600"/>
            <a:ext cx="6276620" cy="3530599"/>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3800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Behavioral Psychology Conti…</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1600200"/>
            <a:ext cx="8077200" cy="4525963"/>
          </a:xfrm>
        </p:spPr>
        <p:txBody>
          <a:bodyPr>
            <a:normAutofit/>
          </a:bodyPr>
          <a:lstStyle/>
          <a:p>
            <a:pPr>
              <a:buNone/>
            </a:pPr>
            <a:r>
              <a:rPr lang="en-US" sz="2400" b="1" dirty="0" smtClean="0">
                <a:solidFill>
                  <a:schemeClr val="accent6">
                    <a:lumMod val="60000"/>
                    <a:lumOff val="40000"/>
                  </a:schemeClr>
                </a:solidFill>
              </a:rPr>
              <a:t>Conditioning</a:t>
            </a:r>
          </a:p>
          <a:p>
            <a:r>
              <a:rPr lang="en-US" sz="2400" dirty="0" smtClean="0"/>
              <a:t>Classical conditioning is a behavioral-intervention technique by which two stimuli that are paired together repetitively elicit the same behavioral response separately. </a:t>
            </a:r>
          </a:p>
          <a:p>
            <a:pPr>
              <a:buNone/>
            </a:pPr>
            <a:endParaRPr lang="en-US" sz="2400" dirty="0" smtClean="0"/>
          </a:p>
          <a:p>
            <a:r>
              <a:rPr lang="en-US" sz="2400" dirty="0" smtClean="0"/>
              <a:t>Operant conditioning, is a technique that focuses on the association between voluntary behavior and consequence. </a:t>
            </a:r>
          </a:p>
          <a:p>
            <a:endParaRPr lang="en-US" dirty="0"/>
          </a:p>
        </p:txBody>
      </p:sp>
    </p:spTree>
  </p:cSld>
  <p:clrMapOvr>
    <a:masterClrMapping/>
  </p:clrMapOvr>
  <p:transition>
    <p:wipe dir="d"/>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sz="4800" b="1" dirty="0" smtClean="0">
                <a:solidFill>
                  <a:schemeClr val="accent6">
                    <a:lumMod val="60000"/>
                    <a:lumOff val="40000"/>
                  </a:schemeClr>
                </a:solidFill>
                <a:effectLst>
                  <a:outerShdw blurRad="38100" dist="38100" dir="2700000" algn="tl">
                    <a:srgbClr val="000000">
                      <a:alpha val="43137"/>
                    </a:srgbClr>
                  </a:outerShdw>
                </a:effectLst>
              </a:rPr>
              <a:t>Behavioral Psychology Conti…</a:t>
            </a:r>
            <a:endParaRPr lang="en-US" dirty="0"/>
          </a:p>
        </p:txBody>
      </p:sp>
      <p:sp>
        <p:nvSpPr>
          <p:cNvPr id="3" name="Content Placeholder 2"/>
          <p:cNvSpPr>
            <a:spLocks noGrp="1"/>
          </p:cNvSpPr>
          <p:nvPr>
            <p:ph idx="1"/>
          </p:nvPr>
        </p:nvSpPr>
        <p:spPr>
          <a:xfrm>
            <a:off x="457200" y="2286000"/>
            <a:ext cx="7467600" cy="4525963"/>
          </a:xfrm>
        </p:spPr>
        <p:txBody>
          <a:bodyPr>
            <a:normAutofit/>
          </a:bodyPr>
          <a:lstStyle/>
          <a:p>
            <a:pPr algn="just">
              <a:buNone/>
            </a:pPr>
            <a:r>
              <a:rPr lang="en-US" sz="2400" dirty="0" smtClean="0"/>
              <a:t>	</a:t>
            </a:r>
            <a:r>
              <a:rPr lang="en-US" sz="2400" b="1" dirty="0" smtClean="0">
                <a:solidFill>
                  <a:schemeClr val="accent6">
                    <a:lumMod val="60000"/>
                    <a:lumOff val="40000"/>
                  </a:schemeClr>
                </a:solidFill>
              </a:rPr>
              <a:t>Reinforcement</a:t>
            </a:r>
          </a:p>
          <a:p>
            <a:pPr algn="just">
              <a:buNone/>
            </a:pPr>
            <a:r>
              <a:rPr lang="en-US" sz="2400" dirty="0" smtClean="0"/>
              <a:t>	Reinforcement is a psychology term that refers to the way behaviors increase or decrease according to whether people associate it with a positive experience (a "reward") or a negative experience (a "punishment").</a:t>
            </a:r>
          </a:p>
          <a:p>
            <a:pPr algn="just"/>
            <a:endParaRPr lang="en-US" sz="2400" dirty="0"/>
          </a:p>
        </p:txBody>
      </p:sp>
      <p:pic>
        <p:nvPicPr>
          <p:cNvPr id="4" name="Picture 6" descr="http://t2.gstatic.com/images?q=tbn:ANd9GcRacgjGjpYdZlCGauu94stOk79WuH17-1NW7QsbVNMsP7bAEDqRuQ"/>
          <p:cNvPicPr>
            <a:picLocks noChangeAspect="1" noChangeArrowheads="1"/>
          </p:cNvPicPr>
          <p:nvPr/>
        </p:nvPicPr>
        <p:blipFill>
          <a:blip r:embed="rId2" cstate="print"/>
          <a:srcRect/>
          <a:stretch>
            <a:fillRect/>
          </a:stretch>
        </p:blipFill>
        <p:spPr bwMode="auto">
          <a:xfrm>
            <a:off x="7086600" y="1143000"/>
            <a:ext cx="1600200" cy="1578958"/>
          </a:xfrm>
          <a:prstGeom prst="rect">
            <a:avLst/>
          </a:prstGeom>
          <a:ln>
            <a:noFill/>
          </a:ln>
          <a:effectLst>
            <a:outerShdw blurRad="292100" dist="139700" dir="2700000" algn="tl" rotWithShape="0">
              <a:srgbClr val="333333">
                <a:alpha val="65000"/>
              </a:srgbClr>
            </a:outerShdw>
          </a:effectLst>
        </p:spPr>
      </p:pic>
      <p:pic>
        <p:nvPicPr>
          <p:cNvPr id="5" name="Picture 3" descr="C:\Users\Lenovo\AppData\Local\Microsoft\Windows\Temporary Internet Files\Content.IE5\D64HF9H7\MC900445120[1].wmf"/>
          <p:cNvPicPr>
            <a:picLocks noChangeAspect="1" noChangeArrowheads="1"/>
          </p:cNvPicPr>
          <p:nvPr/>
        </p:nvPicPr>
        <p:blipFill>
          <a:blip r:embed="rId3" cstate="print"/>
          <a:srcRect/>
          <a:stretch>
            <a:fillRect/>
          </a:stretch>
        </p:blipFill>
        <p:spPr bwMode="auto">
          <a:xfrm>
            <a:off x="7620000" y="4114800"/>
            <a:ext cx="1066800" cy="2424313"/>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28600" y="274638"/>
            <a:ext cx="7010400" cy="1020762"/>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Behavioral Psychology Conti…</a:t>
            </a:r>
            <a:endParaRPr lang="en-US" sz="3600" dirty="0">
              <a:latin typeface="+mn-lt"/>
            </a:endParaRPr>
          </a:p>
        </p:txBody>
      </p:sp>
      <p:sp>
        <p:nvSpPr>
          <p:cNvPr id="3" name="Content Placeholder 2"/>
          <p:cNvSpPr>
            <a:spLocks noGrp="1"/>
          </p:cNvSpPr>
          <p:nvPr>
            <p:ph idx="1"/>
          </p:nvPr>
        </p:nvSpPr>
        <p:spPr>
          <a:xfrm>
            <a:off x="152400" y="1600200"/>
            <a:ext cx="7467600" cy="4525963"/>
          </a:xfrm>
        </p:spPr>
        <p:txBody>
          <a:bodyPr>
            <a:normAutofit/>
          </a:bodyPr>
          <a:lstStyle/>
          <a:p>
            <a:pPr algn="just"/>
            <a:r>
              <a:rPr lang="en-US" sz="2600" b="1" dirty="0" smtClean="0">
                <a:solidFill>
                  <a:schemeClr val="accent6">
                    <a:lumMod val="60000"/>
                    <a:lumOff val="40000"/>
                  </a:schemeClr>
                </a:solidFill>
                <a:latin typeface="Arial" pitchFamily="34" charset="0"/>
                <a:cs typeface="Arial" pitchFamily="34" charset="0"/>
              </a:rPr>
              <a:t>Punishment</a:t>
            </a:r>
          </a:p>
          <a:p>
            <a:pPr algn="just">
              <a:buNone/>
            </a:pPr>
            <a:r>
              <a:rPr lang="en-US" sz="2600" dirty="0" smtClean="0">
                <a:latin typeface="Arial" pitchFamily="34" charset="0"/>
                <a:cs typeface="Arial" pitchFamily="34" charset="0"/>
              </a:rPr>
              <a:t>    Negative punishment is an important concept.</a:t>
            </a:r>
          </a:p>
          <a:p>
            <a:pPr algn="just"/>
            <a:r>
              <a:rPr lang="en-US" sz="2600" dirty="0" smtClean="0">
                <a:latin typeface="Arial" pitchFamily="34" charset="0"/>
                <a:cs typeface="Arial" pitchFamily="34" charset="0"/>
              </a:rPr>
              <a:t>In behavioral psychology, the goal of punishment is to decrease the behavior that precedes it. </a:t>
            </a:r>
          </a:p>
          <a:p>
            <a:pPr algn="just"/>
            <a:r>
              <a:rPr lang="en-US" sz="2600" dirty="0" smtClean="0">
                <a:latin typeface="Arial" pitchFamily="34" charset="0"/>
                <a:cs typeface="Arial" pitchFamily="34" charset="0"/>
              </a:rPr>
              <a:t>In the case of negative punishment,</a:t>
            </a:r>
          </a:p>
          <a:p>
            <a:pPr algn="just">
              <a:buNone/>
            </a:pPr>
            <a:r>
              <a:rPr lang="en-US" sz="2600" dirty="0" smtClean="0">
                <a:latin typeface="Arial" pitchFamily="34" charset="0"/>
                <a:cs typeface="Arial" pitchFamily="34" charset="0"/>
              </a:rPr>
              <a:t>	it involves taking something good</a:t>
            </a:r>
          </a:p>
          <a:p>
            <a:pPr algn="just">
              <a:buNone/>
            </a:pPr>
            <a:r>
              <a:rPr lang="en-US" sz="2600" dirty="0" smtClean="0">
                <a:latin typeface="Arial" pitchFamily="34" charset="0"/>
                <a:cs typeface="Arial" pitchFamily="34" charset="0"/>
              </a:rPr>
              <a:t>	or desirable away in order to reduce</a:t>
            </a:r>
          </a:p>
          <a:p>
            <a:pPr algn="just">
              <a:buNone/>
            </a:pPr>
            <a:r>
              <a:rPr lang="en-US" sz="2600" dirty="0" smtClean="0">
                <a:latin typeface="Arial" pitchFamily="34" charset="0"/>
                <a:cs typeface="Arial" pitchFamily="34" charset="0"/>
              </a:rPr>
              <a:t>	the occurrence of a particular behavior.</a:t>
            </a:r>
          </a:p>
          <a:p>
            <a:endParaRPr lang="en-US" dirty="0"/>
          </a:p>
        </p:txBody>
      </p:sp>
      <p:pic>
        <p:nvPicPr>
          <p:cNvPr id="4" name="Picture 8" descr="http://us.123rf.com/400wm/400/400/gollli/gollli1006/gollli100600078/7255188-the-guilty-child-punishment-for-the-broken-vas.jpg"/>
          <p:cNvPicPr>
            <a:picLocks noChangeAspect="1" noChangeArrowheads="1"/>
          </p:cNvPicPr>
          <p:nvPr/>
        </p:nvPicPr>
        <p:blipFill>
          <a:blip r:embed="rId2" cstate="print"/>
          <a:srcRect/>
          <a:stretch>
            <a:fillRect/>
          </a:stretch>
        </p:blipFill>
        <p:spPr bwMode="auto">
          <a:xfrm>
            <a:off x="7315200" y="152400"/>
            <a:ext cx="1676400" cy="1954985"/>
          </a:xfrm>
          <a:prstGeom prst="rect">
            <a:avLst/>
          </a:prstGeom>
          <a:ln>
            <a:noFill/>
          </a:ln>
          <a:effectLst>
            <a:outerShdw blurRad="292100" dist="139700" dir="2700000" algn="tl" rotWithShape="0">
              <a:srgbClr val="333333">
                <a:alpha val="65000"/>
              </a:srgbClr>
            </a:outerShdw>
          </a:effectLst>
        </p:spPr>
      </p:pic>
      <p:pic>
        <p:nvPicPr>
          <p:cNvPr id="5" name="Picture 6" descr="http://www.aconfidentialspace.com/man_in_stocks_clipart.gif"/>
          <p:cNvPicPr>
            <a:picLocks noChangeAspect="1" noChangeArrowheads="1"/>
          </p:cNvPicPr>
          <p:nvPr/>
        </p:nvPicPr>
        <p:blipFill>
          <a:blip r:embed="rId3" cstate="print"/>
          <a:srcRect/>
          <a:stretch>
            <a:fillRect/>
          </a:stretch>
        </p:blipFill>
        <p:spPr bwMode="auto">
          <a:xfrm>
            <a:off x="6553200" y="4114800"/>
            <a:ext cx="2363164" cy="2286000"/>
          </a:xfrm>
          <a:prstGeom prst="rect">
            <a:avLst/>
          </a:prstGeom>
          <a:ln>
            <a:noFill/>
          </a:ln>
          <a:effectLst>
            <a:softEdge rad="112500"/>
          </a:effectLst>
        </p:spPr>
      </p:pic>
    </p:spTree>
  </p:cSld>
  <p:clrMapOvr>
    <a:masterClrMapping/>
  </p:clrMapOvr>
  <p:transition>
    <p:wipe dir="d"/>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4800" b="1" dirty="0" smtClean="0">
                <a:solidFill>
                  <a:schemeClr val="accent6">
                    <a:lumMod val="60000"/>
                    <a:lumOff val="40000"/>
                  </a:schemeClr>
                </a:solidFill>
                <a:effectLst>
                  <a:outerShdw blurRad="38100" dist="38100" dir="2700000" algn="tl">
                    <a:srgbClr val="000000">
                      <a:alpha val="43137"/>
                    </a:srgbClr>
                  </a:outerShdw>
                </a:effectLst>
              </a:rPr>
              <a:t>Cognitive Psychology</a:t>
            </a:r>
            <a:endParaRPr lang="en-US" dirty="0"/>
          </a:p>
        </p:txBody>
      </p:sp>
      <p:sp>
        <p:nvSpPr>
          <p:cNvPr id="4" name="Rectangle 3"/>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76200" y="1715869"/>
            <a:ext cx="6391493" cy="646331"/>
          </a:xfrm>
          <a:prstGeom prst="rect">
            <a:avLst/>
          </a:prstGeom>
        </p:spPr>
        <p:txBody>
          <a:bodyPr wrap="none">
            <a:spAutoFit/>
          </a:bodyPr>
          <a:lstStyle/>
          <a:p>
            <a:pPr>
              <a:buNone/>
            </a:pPr>
            <a:r>
              <a:rPr lang="en-US" dirty="0" smtClean="0">
                <a:solidFill>
                  <a:srgbClr val="FFC000"/>
                </a:solidFill>
                <a:effectLst>
                  <a:outerShdw blurRad="38100" dist="38100" dir="2700000" algn="tl">
                    <a:srgbClr val="000000">
                      <a:alpha val="43137"/>
                    </a:srgbClr>
                  </a:outerShdw>
                </a:effectLst>
              </a:rPr>
              <a:t>Cognition means the mental processes involved in acquiring,</a:t>
            </a:r>
          </a:p>
          <a:p>
            <a:pPr>
              <a:buNone/>
            </a:pPr>
            <a:r>
              <a:rPr lang="en-US" dirty="0" smtClean="0">
                <a:solidFill>
                  <a:srgbClr val="FFC000"/>
                </a:solidFill>
                <a:effectLst>
                  <a:outerShdw blurRad="38100" dist="38100" dir="2700000" algn="tl">
                    <a:srgbClr val="000000">
                      <a:alpha val="43137"/>
                    </a:srgbClr>
                  </a:outerShdw>
                </a:effectLst>
              </a:rPr>
              <a:t> processing, storing &amp; using information</a:t>
            </a:r>
          </a:p>
        </p:txBody>
      </p:sp>
      <p:pic>
        <p:nvPicPr>
          <p:cNvPr id="7" name="Picture 2" descr="C:\Program Files\Microsoft Office\MEDIA\CAGCAT10\j0287005.wmf"/>
          <p:cNvPicPr>
            <a:picLocks noChangeAspect="1" noChangeArrowheads="1"/>
          </p:cNvPicPr>
          <p:nvPr/>
        </p:nvPicPr>
        <p:blipFill>
          <a:blip r:embed="rId2" cstate="print"/>
          <a:srcRect t="11538" b="11538"/>
          <a:stretch>
            <a:fillRect/>
          </a:stretch>
        </p:blipFill>
        <p:spPr bwMode="auto">
          <a:xfrm>
            <a:off x="7086600" y="1143000"/>
            <a:ext cx="1510420" cy="1524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8" name="Rectangle 7"/>
          <p:cNvSpPr/>
          <p:nvPr/>
        </p:nvSpPr>
        <p:spPr>
          <a:xfrm>
            <a:off x="304800" y="3048000"/>
            <a:ext cx="6172200" cy="2308324"/>
          </a:xfrm>
          <a:prstGeom prst="rect">
            <a:avLst/>
          </a:prstGeom>
        </p:spPr>
        <p:txBody>
          <a:bodyPr wrap="square">
            <a:spAutoFit/>
          </a:bodyPr>
          <a:lstStyle/>
          <a:p>
            <a:pPr algn="just"/>
            <a:r>
              <a:rPr lang="en-US" sz="2400" dirty="0" smtClean="0">
                <a:latin typeface="Arial" pitchFamily="34" charset="0"/>
                <a:cs typeface="Arial" pitchFamily="34" charset="0"/>
              </a:rPr>
              <a:t>Cognitive Psychology is the study of human </a:t>
            </a:r>
          </a:p>
          <a:p>
            <a:pPr algn="just"/>
            <a:r>
              <a:rPr lang="en-US" sz="2400" dirty="0" smtClean="0">
                <a:latin typeface="Arial" pitchFamily="34" charset="0"/>
                <a:cs typeface="Arial" pitchFamily="34" charset="0"/>
              </a:rPr>
              <a:t>thought processes and cognitions. Cognitive psychologists study topics such as attention, memory, perception, decision-making, problem solving and language acquisition.</a:t>
            </a:r>
            <a:endParaRPr lang="en-US" sz="2400" dirty="0">
              <a:latin typeface="Arial" pitchFamily="34" charset="0"/>
              <a:cs typeface="Arial" pitchFamily="34" charset="0"/>
            </a:endParaRPr>
          </a:p>
        </p:txBody>
      </p:sp>
      <p:pic>
        <p:nvPicPr>
          <p:cNvPr id="9" name="Picture 4" descr="http://heritageaction.files.wordpress.com/2011/12/brain_-_mechanical.gif"/>
          <p:cNvPicPr>
            <a:picLocks noChangeAspect="1" noChangeArrowheads="1"/>
          </p:cNvPicPr>
          <p:nvPr/>
        </p:nvPicPr>
        <p:blipFill>
          <a:blip r:embed="rId3" cstate="print"/>
          <a:srcRect/>
          <a:stretch>
            <a:fillRect/>
          </a:stretch>
        </p:blipFill>
        <p:spPr bwMode="auto">
          <a:xfrm>
            <a:off x="6858000" y="3810000"/>
            <a:ext cx="2036083" cy="2552701"/>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Cognitive Psychology Conti…</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6200" y="1447800"/>
            <a:ext cx="8610600" cy="2133600"/>
          </a:xfrm>
        </p:spPr>
        <p:txBody>
          <a:bodyPr/>
          <a:lstStyle/>
          <a:p>
            <a:pPr algn="just">
              <a:buNone/>
            </a:pPr>
            <a:r>
              <a:rPr lang="en-US" sz="2400" dirty="0" smtClean="0"/>
              <a:t>	Cognitive psychology focuses on the way humans process information, looking at how we treat information that comes in to the person (what behaviorists would call stimuli), and how this treatment leads to responses.</a:t>
            </a:r>
          </a:p>
          <a:p>
            <a:endParaRPr lang="en-US" dirty="0"/>
          </a:p>
        </p:txBody>
      </p:sp>
      <p:sp>
        <p:nvSpPr>
          <p:cNvPr id="4" name="Rectangle 3"/>
          <p:cNvSpPr/>
          <p:nvPr/>
        </p:nvSpPr>
        <p:spPr>
          <a:xfrm>
            <a:off x="457200" y="3124200"/>
            <a:ext cx="4572000" cy="2308324"/>
          </a:xfrm>
          <a:prstGeom prst="rect">
            <a:avLst/>
          </a:prstGeom>
        </p:spPr>
        <p:txBody>
          <a:bodyPr>
            <a:spAutoFit/>
          </a:bodyPr>
          <a:lstStyle/>
          <a:p>
            <a:r>
              <a:rPr lang="en-US" sz="2400" dirty="0" smtClean="0">
                <a:latin typeface="Arial" pitchFamily="34" charset="0"/>
                <a:cs typeface="Arial" pitchFamily="34" charset="0"/>
              </a:rPr>
              <a:t>This includes:</a:t>
            </a:r>
          </a:p>
          <a:p>
            <a:pPr lvl="1">
              <a:buFont typeface="Arial" pitchFamily="34" charset="0"/>
              <a:buChar char="•"/>
            </a:pPr>
            <a:r>
              <a:rPr lang="en-US" sz="2400" dirty="0" smtClean="0">
                <a:latin typeface="Arial" pitchFamily="34" charset="0"/>
                <a:cs typeface="Arial" pitchFamily="34" charset="0"/>
              </a:rPr>
              <a:t>   Memory</a:t>
            </a:r>
          </a:p>
          <a:p>
            <a:pPr lvl="1">
              <a:buFont typeface="Arial" pitchFamily="34" charset="0"/>
              <a:buChar char="•"/>
            </a:pPr>
            <a:r>
              <a:rPr lang="en-US" sz="2400" dirty="0" smtClean="0">
                <a:latin typeface="Arial" pitchFamily="34" charset="0"/>
                <a:cs typeface="Arial" pitchFamily="34" charset="0"/>
              </a:rPr>
              <a:t>   Problem-Solving</a:t>
            </a:r>
          </a:p>
          <a:p>
            <a:pPr lvl="1">
              <a:buFont typeface="Arial" pitchFamily="34" charset="0"/>
              <a:buChar char="•"/>
            </a:pPr>
            <a:r>
              <a:rPr lang="en-US" sz="2400" dirty="0" smtClean="0">
                <a:latin typeface="Arial" pitchFamily="34" charset="0"/>
                <a:cs typeface="Arial" pitchFamily="34" charset="0"/>
              </a:rPr>
              <a:t>   Perception</a:t>
            </a:r>
          </a:p>
          <a:p>
            <a:pPr lvl="1">
              <a:buFont typeface="Arial" pitchFamily="34" charset="0"/>
              <a:buChar char="•"/>
            </a:pPr>
            <a:r>
              <a:rPr lang="en-US" sz="2400" dirty="0" smtClean="0">
                <a:latin typeface="Arial" pitchFamily="34" charset="0"/>
                <a:cs typeface="Arial" pitchFamily="34" charset="0"/>
              </a:rPr>
              <a:t>   Language</a:t>
            </a:r>
          </a:p>
          <a:p>
            <a:pPr lvl="1">
              <a:buFont typeface="Arial" pitchFamily="34" charset="0"/>
              <a:buChar char="•"/>
            </a:pPr>
            <a:r>
              <a:rPr lang="en-US" sz="2400" dirty="0" smtClean="0">
                <a:latin typeface="Arial" pitchFamily="34" charset="0"/>
                <a:cs typeface="Arial" pitchFamily="34" charset="0"/>
              </a:rPr>
              <a:t>   Information Processing</a:t>
            </a:r>
            <a:endParaRPr lang="en-US" sz="2400" dirty="0">
              <a:latin typeface="Arial" pitchFamily="34" charset="0"/>
              <a:cs typeface="Arial" pitchFamily="34" charset="0"/>
            </a:endParaRPr>
          </a:p>
        </p:txBody>
      </p:sp>
      <p:pic>
        <p:nvPicPr>
          <p:cNvPr id="5" name="Picture 4" descr="http://upload.wikimedia.org/wikipedia/commons/thumb/7/7b/CognitivePsychology.svg/600px-CognitivePsychology.svg.png"/>
          <p:cNvPicPr>
            <a:picLocks noChangeAspect="1" noChangeArrowheads="1"/>
          </p:cNvPicPr>
          <p:nvPr/>
        </p:nvPicPr>
        <p:blipFill>
          <a:blip r:embed="rId2" cstate="print"/>
          <a:srcRect/>
          <a:stretch>
            <a:fillRect/>
          </a:stretch>
        </p:blipFill>
        <p:spPr bwMode="auto">
          <a:xfrm>
            <a:off x="3999782" y="2438400"/>
            <a:ext cx="5068018" cy="3581400"/>
          </a:xfrm>
          <a:prstGeom prst="rect">
            <a:avLst/>
          </a:prstGeom>
          <a:noFill/>
        </p:spPr>
      </p:pic>
    </p:spTree>
  </p:cSld>
  <p:clrMapOvr>
    <a:masterClrMapping/>
  </p:clrMapOvr>
  <p:transition>
    <p:wipe dir="d"/>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Social-Cultural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2667000"/>
            <a:ext cx="7467600" cy="2590800"/>
          </a:xfrm>
        </p:spPr>
        <p:txBody>
          <a:bodyPr/>
          <a:lstStyle/>
          <a:p>
            <a:pPr algn="just"/>
            <a:r>
              <a:rPr lang="en-US" sz="2400" dirty="0" smtClean="0"/>
              <a:t>Baron, Byrne &amp; </a:t>
            </a:r>
            <a:r>
              <a:rPr lang="en-US" sz="2400" dirty="0" err="1" smtClean="0"/>
              <a:t>Suls</a:t>
            </a:r>
            <a:r>
              <a:rPr lang="en-US" sz="2400" dirty="0" smtClean="0"/>
              <a:t> (1989) define social psychology as .......“</a:t>
            </a:r>
            <a:r>
              <a:rPr lang="en-US" sz="2400" i="1" dirty="0" smtClean="0"/>
              <a:t>the scientific field that seeks to understand the nature and causes of individual behavior in social situations”</a:t>
            </a:r>
          </a:p>
          <a:p>
            <a:pPr algn="just"/>
            <a:r>
              <a:rPr lang="en-US" sz="2400" dirty="0" smtClean="0"/>
              <a:t>Social psychology is about understanding individual behavior in a social context</a:t>
            </a:r>
          </a:p>
          <a:p>
            <a:pPr algn="just"/>
            <a:endParaRPr lang="en-US" sz="2400" i="1" dirty="0" smtClean="0"/>
          </a:p>
          <a:p>
            <a:endParaRPr lang="en-US" dirty="0"/>
          </a:p>
        </p:txBody>
      </p:sp>
      <p:pic>
        <p:nvPicPr>
          <p:cNvPr id="4" name="Picture 2" descr="http://mass.pakgalaxy.com/wp-content/uploads/2013/02/Basic-Concept-and-Research-Techniques-of-Social-Psychology.gif"/>
          <p:cNvPicPr>
            <a:picLocks noChangeAspect="1" noChangeArrowheads="1"/>
          </p:cNvPicPr>
          <p:nvPr/>
        </p:nvPicPr>
        <p:blipFill>
          <a:blip r:embed="rId2" cstate="print"/>
          <a:srcRect/>
          <a:stretch>
            <a:fillRect/>
          </a:stretch>
        </p:blipFill>
        <p:spPr bwMode="auto">
          <a:xfrm>
            <a:off x="5334000" y="5029200"/>
            <a:ext cx="3200400" cy="148018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 name="Rectangle 4"/>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228600" y="1676400"/>
            <a:ext cx="7086600" cy="646331"/>
          </a:xfrm>
          <a:prstGeom prst="rect">
            <a:avLst/>
          </a:prstGeom>
        </p:spPr>
        <p:txBody>
          <a:bodyPr wrap="square">
            <a:spAutoFit/>
          </a:bodyPr>
          <a:lstStyle/>
          <a:p>
            <a:r>
              <a:rPr lang="en-US" dirty="0" smtClean="0">
                <a:solidFill>
                  <a:srgbClr val="FFC000"/>
                </a:solidFill>
                <a:effectLst>
                  <a:outerShdw blurRad="38100" dist="38100" dir="2700000" algn="tl">
                    <a:srgbClr val="000000">
                      <a:alpha val="43137"/>
                    </a:srgbClr>
                  </a:outerShdw>
                </a:effectLst>
              </a:rPr>
              <a:t>Stresses the interaction between developing people and the culture in which they live.</a:t>
            </a:r>
            <a:endParaRPr lang="en-US" dirty="0">
              <a:solidFill>
                <a:srgbClr val="FFC000"/>
              </a:solidFill>
              <a:effectLst>
                <a:outerShdw blurRad="38100" dist="38100" dir="2700000" algn="tl">
                  <a:srgbClr val="000000">
                    <a:alpha val="43137"/>
                  </a:srgbClr>
                </a:outerShdw>
              </a:effectLst>
            </a:endParaRPr>
          </a:p>
        </p:txBody>
      </p:sp>
      <p:pic>
        <p:nvPicPr>
          <p:cNvPr id="28674" name="Picture 2" descr="http://t3.gstatic.com/images?q=tbn:ANd9GcS9Y7HT5jPInrIuOzVhcOl-KEEkMI2F2a-cP7Ug7L6eQ9tcZ3Pl"/>
          <p:cNvPicPr>
            <a:picLocks noChangeAspect="1" noChangeArrowheads="1"/>
          </p:cNvPicPr>
          <p:nvPr/>
        </p:nvPicPr>
        <p:blipFill>
          <a:blip r:embed="rId3" cstate="print"/>
          <a:srcRect l="17621" t="10811" b="2703"/>
          <a:stretch>
            <a:fillRect/>
          </a:stretch>
        </p:blipFill>
        <p:spPr bwMode="auto">
          <a:xfrm>
            <a:off x="7210425" y="609600"/>
            <a:ext cx="1781175" cy="18288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81000"/>
            <a:ext cx="8229600" cy="4525963"/>
          </a:xfrm>
        </p:spPr>
        <p:txBody>
          <a:bodyPr>
            <a:normAutofit fontScale="92500" lnSpcReduction="10000"/>
          </a:bodyPr>
          <a:lstStyle/>
          <a:p>
            <a:r>
              <a:rPr lang="en-US" sz="2800" dirty="0" smtClean="0"/>
              <a:t>Socio cultural psychology focuses on the fact that our interactions with others in society affect not only our thought process, but also our perception, and the manner in which we make decisions. </a:t>
            </a:r>
          </a:p>
          <a:p>
            <a:r>
              <a:rPr lang="en-US" sz="2800" dirty="0" smtClean="0"/>
              <a:t>Our socio cultural thought process begins in childhood and steadily gains momentum as we grow older.</a:t>
            </a:r>
          </a:p>
          <a:p>
            <a:r>
              <a:rPr lang="en-US" sz="2800" dirty="0" smtClean="0"/>
              <a:t>This branch of psychology explains how we create our identity or self-image, and shape our perception.</a:t>
            </a:r>
            <a:r>
              <a:rPr lang="en-US" dirty="0" smtClean="0"/>
              <a:t/>
            </a:r>
            <a:br>
              <a:rPr lang="en-US" dirty="0" smtClean="0"/>
            </a:br>
            <a:endParaRPr lang="en-US" dirty="0" smtClean="0"/>
          </a:p>
          <a:p>
            <a:pPr>
              <a:buNone/>
            </a:pPr>
            <a:endParaRPr lang="en-US" dirty="0"/>
          </a:p>
        </p:txBody>
      </p:sp>
      <p:pic>
        <p:nvPicPr>
          <p:cNvPr id="32770" name="Picture 2" descr="http://barbaraschwarz.files.wordpress.com/2010/02/1241083574_clip_art_people.gif"/>
          <p:cNvPicPr>
            <a:picLocks noChangeAspect="1" noChangeArrowheads="1"/>
          </p:cNvPicPr>
          <p:nvPr/>
        </p:nvPicPr>
        <p:blipFill>
          <a:blip r:embed="rId3" cstate="print"/>
          <a:srcRect/>
          <a:stretch>
            <a:fillRect/>
          </a:stretch>
        </p:blipFill>
        <p:spPr bwMode="auto">
          <a:xfrm>
            <a:off x="5334000" y="3886200"/>
            <a:ext cx="2707188" cy="2714626"/>
          </a:xfrm>
          <a:prstGeom prst="rect">
            <a:avLst/>
          </a:prstGeom>
          <a:noFill/>
        </p:spPr>
      </p:pic>
      <p:pic>
        <p:nvPicPr>
          <p:cNvPr id="4" name="Social Psychology Experiment.avi">
            <a:hlinkClick r:id="" action="ppaction://media"/>
          </p:cNvPr>
          <p:cNvPicPr>
            <a:picLocks noRot="1" noChangeAspect="1"/>
          </p:cNvPicPr>
          <p:nvPr>
            <a:videoFile r:link="rId1"/>
          </p:nvPr>
        </p:nvPicPr>
        <p:blipFill>
          <a:blip r:embed="rId4" cstate="print"/>
          <a:stretch>
            <a:fillRect/>
          </a:stretch>
        </p:blipFill>
        <p:spPr>
          <a:xfrm>
            <a:off x="1371600" y="4191000"/>
            <a:ext cx="3048000" cy="2286000"/>
          </a:xfrm>
          <a:prstGeom prst="rect">
            <a:avLst/>
          </a:prstGeom>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60994"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social psychology.wmv">
            <a:hlinkClick r:id="" action="ppaction://media"/>
          </p:cNvPr>
          <p:cNvPicPr>
            <a:picLocks noGrp="1" noRot="1" noChangeAspect="1"/>
          </p:cNvPicPr>
          <p:nvPr>
            <p:ph idx="1"/>
            <a:videoFile r:link="rId1"/>
          </p:nvPr>
        </p:nvPicPr>
        <p:blipFill>
          <a:blip r:embed="rId3" cstate="print"/>
          <a:stretch>
            <a:fillRect/>
          </a:stretch>
        </p:blipFill>
        <p:spPr>
          <a:xfrm>
            <a:off x="457200" y="1295400"/>
            <a:ext cx="8134350" cy="45720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8213" fill="hold"/>
                                        <p:tgtEl>
                                          <p:spTgt spid="3"/>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fill="hold" display="0">
                  <p:stCondLst>
                    <p:cond delay="indefinite"/>
                  </p:stCondLst>
                  <p:endCondLst>
                    <p:cond evt="onNext" delay="0">
                      <p:tgtEl>
                        <p:sldTgt/>
                      </p:tgtEl>
                    </p:cond>
                    <p:cond evt="onPrev" delay="0">
                      <p:tgtEl>
                        <p:sldTgt/>
                      </p:tgtEl>
                    </p:cond>
                  </p:endCondLst>
                </p:cTn>
                <p:tgtEl>
                  <p:spTgt spid="3"/>
                </p:tgtEl>
              </p:cMediaNode>
            </p:video>
            <p:seq concurrent="1" nextAc="seek">
              <p:cTn id="8" restart="whenNotActive" fill="hold" evtFilter="cancelBubble" nodeType="interactiveSeq">
                <p:stCondLst>
                  <p:cond evt="onClick" delay="0">
                    <p:tgtEl>
                      <p:spTgt spid="3"/>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3"/>
                                        </p:tgtEl>
                                      </p:cBhvr>
                                    </p:cmd>
                                  </p:childTnLst>
                                </p:cTn>
                              </p:par>
                            </p:childTnLst>
                          </p:cTn>
                        </p:par>
                      </p:childTnLst>
                    </p:cTn>
                  </p:par>
                </p:childTnLst>
              </p:cTn>
              <p:nextCondLst>
                <p:cond evt="onClick" delay="0">
                  <p:tgtEl>
                    <p:spTgt spid="3"/>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endParaRPr lang="en-US"/>
          </a:p>
        </p:txBody>
      </p:sp>
      <p:pic>
        <p:nvPicPr>
          <p:cNvPr id="4" name="Picture 4" descr="12673_MyersPsy8e_fig"/>
          <p:cNvPicPr>
            <a:picLocks noChangeAspect="1" noChangeArrowheads="1"/>
          </p:cNvPicPr>
          <p:nvPr/>
        </p:nvPicPr>
        <p:blipFill>
          <a:blip r:embed="rId2" cstate="print"/>
          <a:srcRect l="1555" t="1300" r="2333" b="2971"/>
          <a:stretch>
            <a:fillRect/>
          </a:stretch>
        </p:blipFill>
        <p:spPr>
          <a:xfrm>
            <a:off x="609600" y="838200"/>
            <a:ext cx="7592197" cy="452596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8" presetClass="entr" presetSubtype="16" fill="hold" nodeType="with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diamond(in)">
                                      <p:cBhvr>
                                        <p:cTn id="7" dur="2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Personality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457200" y="2667000"/>
            <a:ext cx="7772400" cy="3459163"/>
          </a:xfrm>
        </p:spPr>
        <p:txBody>
          <a:bodyPr/>
          <a:lstStyle/>
          <a:p>
            <a:pPr>
              <a:buNone/>
            </a:pPr>
            <a:r>
              <a:rPr lang="en-US" dirty="0" smtClean="0"/>
              <a:t>	</a:t>
            </a:r>
            <a:r>
              <a:rPr lang="en-US" sz="2400" dirty="0" smtClean="0"/>
              <a:t>Personality psychology is a branch of psychology which studies personality and individual different processes - that which makes us into a person.</a:t>
            </a:r>
          </a:p>
          <a:p>
            <a:endParaRPr lang="en-US" dirty="0"/>
          </a:p>
        </p:txBody>
      </p:sp>
      <p:sp>
        <p:nvSpPr>
          <p:cNvPr id="4" name="Rectangle 3"/>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457200" y="1676400"/>
            <a:ext cx="6096000" cy="646331"/>
          </a:xfrm>
          <a:prstGeom prst="rect">
            <a:avLst/>
          </a:prstGeom>
        </p:spPr>
        <p:txBody>
          <a:bodyPr wrap="square">
            <a:spAutoFit/>
          </a:bodyPr>
          <a:lstStyle/>
          <a:p>
            <a:pPr>
              <a:buNone/>
            </a:pPr>
            <a:r>
              <a:rPr lang="en-US" dirty="0" smtClean="0">
                <a:solidFill>
                  <a:srgbClr val="FFC000"/>
                </a:solidFill>
                <a:effectLst>
                  <a:outerShdw blurRad="38100" dist="38100" dir="2700000" algn="tl">
                    <a:srgbClr val="000000">
                      <a:alpha val="43137"/>
                    </a:srgbClr>
                  </a:outerShdw>
                </a:effectLst>
              </a:rPr>
              <a:t>About personality, how it develops, and how it influences our behavior</a:t>
            </a:r>
          </a:p>
        </p:txBody>
      </p:sp>
      <p:pic>
        <p:nvPicPr>
          <p:cNvPr id="43010" name="Picture 2" descr="http://sr.photos1.fotosearch.com/bthumb/ILW/ILW006/rodria0288s.jpg"/>
          <p:cNvPicPr>
            <a:picLocks noChangeAspect="1" noChangeArrowheads="1"/>
          </p:cNvPicPr>
          <p:nvPr/>
        </p:nvPicPr>
        <p:blipFill>
          <a:blip r:embed="rId2" cstate="print"/>
          <a:srcRect/>
          <a:stretch>
            <a:fillRect/>
          </a:stretch>
        </p:blipFill>
        <p:spPr bwMode="auto">
          <a:xfrm>
            <a:off x="6858000" y="1066800"/>
            <a:ext cx="1619250" cy="1609726"/>
          </a:xfrm>
          <a:prstGeom prst="rect">
            <a:avLst/>
          </a:prstGeom>
          <a:ln>
            <a:noFill/>
          </a:ln>
          <a:effectLst>
            <a:outerShdw blurRad="292100" dist="139700" dir="2700000" algn="tl" rotWithShape="0">
              <a:srgbClr val="333333">
                <a:alpha val="65000"/>
              </a:srgbClr>
            </a:outerShdw>
          </a:effectLst>
        </p:spPr>
      </p:pic>
      <p:pic>
        <p:nvPicPr>
          <p:cNvPr id="8" name="Picture 2" descr="http://psychology.uwo.ca/images/areas/pm.gif"/>
          <p:cNvPicPr>
            <a:picLocks noChangeAspect="1" noChangeArrowheads="1"/>
          </p:cNvPicPr>
          <p:nvPr/>
        </p:nvPicPr>
        <p:blipFill>
          <a:blip r:embed="rId3" cstate="print"/>
          <a:srcRect/>
          <a:stretch>
            <a:fillRect/>
          </a:stretch>
        </p:blipFill>
        <p:spPr bwMode="auto">
          <a:xfrm>
            <a:off x="3028950" y="4038600"/>
            <a:ext cx="2609850" cy="2447926"/>
          </a:xfrm>
          <a:prstGeom prst="rect">
            <a:avLst/>
          </a:prstGeom>
          <a:ln>
            <a:noFill/>
          </a:ln>
          <a:effectLst>
            <a:softEdge rad="11250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Experimental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0" y="2743200"/>
            <a:ext cx="7391400" cy="3459163"/>
          </a:xfrm>
        </p:spPr>
        <p:txBody>
          <a:bodyPr/>
          <a:lstStyle/>
          <a:p>
            <a:r>
              <a:rPr lang="en-US" sz="2400" dirty="0" smtClean="0"/>
              <a:t>Experimental psychology is an area of psychology that utilizes scientific methods to research the mind and behavior.  </a:t>
            </a:r>
          </a:p>
          <a:p>
            <a:r>
              <a:rPr lang="en-US" sz="2400" dirty="0" smtClean="0"/>
              <a:t>Experimental psychologists work in a wide</a:t>
            </a:r>
          </a:p>
          <a:p>
            <a:pPr>
              <a:buNone/>
            </a:pPr>
            <a:r>
              <a:rPr lang="en-US" sz="2400" dirty="0" smtClean="0"/>
              <a:t>	variety of settings including colleges, </a:t>
            </a:r>
          </a:p>
          <a:p>
            <a:pPr>
              <a:buNone/>
            </a:pPr>
            <a:r>
              <a:rPr lang="en-US" sz="2400" dirty="0" smtClean="0"/>
              <a:t>	universities, research centers, government</a:t>
            </a:r>
          </a:p>
          <a:p>
            <a:pPr>
              <a:buNone/>
            </a:pPr>
            <a:r>
              <a:rPr lang="en-US" sz="2400" dirty="0" smtClean="0"/>
              <a:t>	and private businesses. </a:t>
            </a:r>
            <a:endParaRPr lang="en-US" sz="2400" dirty="0"/>
          </a:p>
        </p:txBody>
      </p:sp>
      <p:sp>
        <p:nvSpPr>
          <p:cNvPr id="4" name="Rectangle 3"/>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304800" y="1676400"/>
            <a:ext cx="6781800" cy="830997"/>
          </a:xfrm>
          <a:prstGeom prst="rect">
            <a:avLst/>
          </a:prstGeom>
        </p:spPr>
        <p:txBody>
          <a:bodyPr wrap="square">
            <a:spAutoFit/>
          </a:bodyPr>
          <a:lstStyle/>
          <a:p>
            <a:pPr>
              <a:buNone/>
            </a:pPr>
            <a:r>
              <a:rPr lang="en-US" sz="2400" dirty="0" smtClean="0">
                <a:solidFill>
                  <a:srgbClr val="FFC000"/>
                </a:solidFill>
                <a:effectLst>
                  <a:outerShdw blurRad="38100" dist="38100" dir="2700000" algn="tl">
                    <a:srgbClr val="000000">
                      <a:alpha val="43137"/>
                    </a:srgbClr>
                  </a:outerShdw>
                </a:effectLst>
              </a:rPr>
              <a:t>A method of studying psychological phenomena and processes.</a:t>
            </a:r>
          </a:p>
        </p:txBody>
      </p:sp>
      <p:pic>
        <p:nvPicPr>
          <p:cNvPr id="44034" name="Picture 2" descr="http://psychoanalysis.cz/UNYP/XPsych/files/exp%20psy.jpg"/>
          <p:cNvPicPr>
            <a:picLocks noChangeAspect="1" noChangeArrowheads="1"/>
          </p:cNvPicPr>
          <p:nvPr/>
        </p:nvPicPr>
        <p:blipFill>
          <a:blip r:embed="rId2" cstate="print"/>
          <a:srcRect/>
          <a:stretch>
            <a:fillRect/>
          </a:stretch>
        </p:blipFill>
        <p:spPr bwMode="auto">
          <a:xfrm>
            <a:off x="6858000" y="3657600"/>
            <a:ext cx="2026467" cy="25908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24578" name="Picture 2" descr="http://rvm.closereach.com/qmark.jpg"/>
          <p:cNvPicPr>
            <a:picLocks noChangeAspect="1" noChangeArrowheads="1"/>
          </p:cNvPicPr>
          <p:nvPr/>
        </p:nvPicPr>
        <p:blipFill>
          <a:blip r:embed="rId3" cstate="print"/>
          <a:srcRect/>
          <a:stretch>
            <a:fillRect/>
          </a:stretch>
        </p:blipFill>
        <p:spPr bwMode="auto">
          <a:xfrm>
            <a:off x="7239000" y="762000"/>
            <a:ext cx="1276350" cy="1619251"/>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4034"/>
                                        </p:tgtEl>
                                        <p:attrNameLst>
                                          <p:attrName>style.visibility</p:attrName>
                                        </p:attrNameLst>
                                      </p:cBhvr>
                                      <p:to>
                                        <p:strVal val="visible"/>
                                      </p:to>
                                    </p:set>
                                    <p:anim calcmode="lin" valueType="num">
                                      <p:cBhvr additive="base">
                                        <p:cTn id="7" dur="500" fill="hold"/>
                                        <p:tgtEl>
                                          <p:spTgt spid="44034"/>
                                        </p:tgtEl>
                                        <p:attrNameLst>
                                          <p:attrName>ppt_x</p:attrName>
                                        </p:attrNameLst>
                                      </p:cBhvr>
                                      <p:tavLst>
                                        <p:tav tm="0">
                                          <p:val>
                                            <p:strVal val="#ppt_x"/>
                                          </p:val>
                                        </p:tav>
                                        <p:tav tm="100000">
                                          <p:val>
                                            <p:strVal val="#ppt_x"/>
                                          </p:val>
                                        </p:tav>
                                      </p:tavLst>
                                    </p:anim>
                                    <p:anim calcmode="lin" valueType="num">
                                      <p:cBhvr additive="base">
                                        <p:cTn id="8" dur="500" fill="hold"/>
                                        <p:tgtEl>
                                          <p:spTgt spid="4403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Educational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76200" y="2895600"/>
            <a:ext cx="8229600" cy="3459163"/>
          </a:xfrm>
        </p:spPr>
        <p:txBody>
          <a:bodyPr>
            <a:normAutofit/>
          </a:bodyPr>
          <a:lstStyle/>
          <a:p>
            <a:r>
              <a:rPr lang="en-US" sz="2400" dirty="0" smtClean="0"/>
              <a:t>Educational psychology is the study of how humans learn in educational settings, the effectiveness of educational interventions, the psychology of teaching, and the social psychology of schools as organizations.</a:t>
            </a:r>
          </a:p>
          <a:p>
            <a:pPr>
              <a:buNone/>
            </a:pPr>
            <a:endParaRPr lang="en-US" sz="2400" dirty="0" smtClean="0"/>
          </a:p>
          <a:p>
            <a:r>
              <a:rPr lang="en-US" sz="2400" dirty="0" smtClean="0"/>
              <a:t>It involves learning process of early childhood and adolescence, includes the social, emotional and cognitive processes.</a:t>
            </a:r>
            <a:endParaRPr lang="en-US" sz="2400" dirty="0"/>
          </a:p>
        </p:txBody>
      </p:sp>
      <p:sp>
        <p:nvSpPr>
          <p:cNvPr id="4" name="Rectangle 3"/>
          <p:cNvSpPr/>
          <p:nvPr/>
        </p:nvSpPr>
        <p:spPr>
          <a:xfrm>
            <a:off x="0" y="16002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381000" y="1676400"/>
            <a:ext cx="6400800" cy="830997"/>
          </a:xfrm>
          <a:prstGeom prst="rect">
            <a:avLst/>
          </a:prstGeom>
        </p:spPr>
        <p:txBody>
          <a:bodyPr wrap="square">
            <a:spAutoFit/>
          </a:bodyPr>
          <a:lstStyle/>
          <a:p>
            <a:pPr>
              <a:buNone/>
            </a:pPr>
            <a:r>
              <a:rPr lang="en-US" sz="2400" dirty="0" smtClean="0">
                <a:solidFill>
                  <a:srgbClr val="FFC000"/>
                </a:solidFill>
                <a:effectLst>
                  <a:outerShdw blurRad="38100" dist="38100" dir="2700000" algn="tl">
                    <a:srgbClr val="000000">
                      <a:alpha val="43137"/>
                    </a:srgbClr>
                  </a:outerShdw>
                </a:effectLst>
              </a:rPr>
              <a:t>General sense is a form of learning in which knowledge, skills</a:t>
            </a:r>
          </a:p>
        </p:txBody>
      </p:sp>
      <p:pic>
        <p:nvPicPr>
          <p:cNvPr id="45058" name="Picture 2" descr="http://t2.gstatic.com/images?q=tbn:ANd9GcSKHV-Am_eiiGgbp45eFGWMWuCNVlvm0t2wElQ74dVhfdEsa-V4"/>
          <p:cNvPicPr>
            <a:picLocks noChangeAspect="1" noChangeArrowheads="1"/>
          </p:cNvPicPr>
          <p:nvPr/>
        </p:nvPicPr>
        <p:blipFill>
          <a:blip r:embed="rId2" cstate="print"/>
          <a:srcRect/>
          <a:stretch>
            <a:fillRect/>
          </a:stretch>
        </p:blipFill>
        <p:spPr bwMode="auto">
          <a:xfrm>
            <a:off x="6781800" y="1295400"/>
            <a:ext cx="1867739" cy="1381125"/>
          </a:xfrm>
          <a:prstGeom prst="rect">
            <a:avLst/>
          </a:prstGeom>
          <a:noFill/>
        </p:spPr>
      </p:pic>
      <p:pic>
        <p:nvPicPr>
          <p:cNvPr id="23554" name="Picture 2" descr="http://t0.gstatic.com/images?q=tbn:ANd9GcSotD_eNa1YPsec07JaLGGJQIJXCjhwMSohmMCfWyB1uKpuFJtM"/>
          <p:cNvPicPr>
            <a:picLocks noChangeAspect="1" noChangeArrowheads="1"/>
          </p:cNvPicPr>
          <p:nvPr/>
        </p:nvPicPr>
        <p:blipFill>
          <a:blip r:embed="rId3" cstate="print"/>
          <a:srcRect/>
          <a:stretch>
            <a:fillRect/>
          </a:stretch>
        </p:blipFill>
        <p:spPr bwMode="auto">
          <a:xfrm>
            <a:off x="7162800" y="5486400"/>
            <a:ext cx="1295400" cy="10795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23554"/>
                                        </p:tgtEl>
                                        <p:attrNameLst>
                                          <p:attrName>style.visibility</p:attrName>
                                        </p:attrNameLst>
                                      </p:cBhvr>
                                      <p:to>
                                        <p:strVal val="visible"/>
                                      </p:to>
                                    </p:set>
                                    <p:anim calcmode="lin" valueType="num">
                                      <p:cBhvr additive="base">
                                        <p:cTn id="7" dur="500" fill="hold"/>
                                        <p:tgtEl>
                                          <p:spTgt spid="23554"/>
                                        </p:tgtEl>
                                        <p:attrNameLst>
                                          <p:attrName>ppt_x</p:attrName>
                                        </p:attrNameLst>
                                      </p:cBhvr>
                                      <p:tavLst>
                                        <p:tav tm="0">
                                          <p:val>
                                            <p:strVal val="#ppt_x"/>
                                          </p:val>
                                        </p:tav>
                                        <p:tav tm="100000">
                                          <p:val>
                                            <p:strVal val="#ppt_x"/>
                                          </p:val>
                                        </p:tav>
                                      </p:tavLst>
                                    </p:anim>
                                    <p:anim calcmode="lin" valueType="num">
                                      <p:cBhvr additive="base">
                                        <p:cTn id="8" dur="500" fill="hold"/>
                                        <p:tgtEl>
                                          <p:spTgt spid="2355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Industrial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2560637"/>
            <a:ext cx="8458200" cy="3459163"/>
          </a:xfrm>
        </p:spPr>
        <p:txBody>
          <a:bodyPr>
            <a:normAutofit/>
          </a:bodyPr>
          <a:lstStyle/>
          <a:p>
            <a:r>
              <a:rPr lang="en-US" sz="2200" dirty="0" smtClean="0"/>
              <a:t>Industrial organizational psychology is an applied area of psychology that involves using psychological theories and principles to solve problems related to the workplace and organizations.</a:t>
            </a:r>
          </a:p>
          <a:p>
            <a:r>
              <a:rPr lang="en-US" sz="2200" dirty="0" smtClean="0"/>
              <a:t>Concerned with efficient management of an industrial labor force and especially with problems encountered by workers in a mechanized environment.</a:t>
            </a:r>
            <a:endParaRPr lang="en-US" sz="2200" dirty="0"/>
          </a:p>
        </p:txBody>
      </p:sp>
      <p:sp>
        <p:nvSpPr>
          <p:cNvPr id="4" name="Rectangle 3"/>
          <p:cNvSpPr/>
          <p:nvPr/>
        </p:nvSpPr>
        <p:spPr>
          <a:xfrm>
            <a:off x="0" y="13716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76200" y="1455003"/>
            <a:ext cx="7620000" cy="830997"/>
          </a:xfrm>
          <a:prstGeom prst="rect">
            <a:avLst/>
          </a:prstGeom>
        </p:spPr>
        <p:txBody>
          <a:bodyPr wrap="square">
            <a:spAutoFit/>
          </a:bodyPr>
          <a:lstStyle/>
          <a:p>
            <a:pPr>
              <a:buNone/>
            </a:pPr>
            <a:r>
              <a:rPr lang="en-US" sz="2400" dirty="0" smtClean="0">
                <a:solidFill>
                  <a:srgbClr val="FFC000"/>
                </a:solidFill>
                <a:effectLst>
                  <a:outerShdw blurRad="38100" dist="38100" dir="2700000" algn="tl">
                    <a:srgbClr val="000000">
                      <a:alpha val="43137"/>
                    </a:srgbClr>
                  </a:outerShdw>
                </a:effectLst>
              </a:rPr>
              <a:t>Attitudes of employees and employers, organizational behavior, workplace environment and its effects</a:t>
            </a:r>
          </a:p>
        </p:txBody>
      </p:sp>
      <p:pic>
        <p:nvPicPr>
          <p:cNvPr id="48130" name="Picture 2" descr="http://www.autismafter16.com/sites/default/files/imagecache/article_large/article-images/Office%20social%20behavior.jpg"/>
          <p:cNvPicPr>
            <a:picLocks noChangeAspect="1" noChangeArrowheads="1"/>
          </p:cNvPicPr>
          <p:nvPr/>
        </p:nvPicPr>
        <p:blipFill>
          <a:blip r:embed="rId2" cstate="print"/>
          <a:srcRect t="27921"/>
          <a:stretch>
            <a:fillRect/>
          </a:stretch>
        </p:blipFill>
        <p:spPr bwMode="auto">
          <a:xfrm>
            <a:off x="4495800" y="4782815"/>
            <a:ext cx="3886200" cy="177038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48132" name="Picture 4" descr="http://t1.gstatic.com/images?q=tbn:ANd9GcTAJm4H17nkW4KI_CTkDenNNz5rQTN5fMwIwb9iKv7rAEqprIrtDg"/>
          <p:cNvPicPr>
            <a:picLocks noChangeAspect="1" noChangeArrowheads="1"/>
          </p:cNvPicPr>
          <p:nvPr/>
        </p:nvPicPr>
        <p:blipFill>
          <a:blip r:embed="rId3" cstate="print"/>
          <a:srcRect b="25714"/>
          <a:stretch>
            <a:fillRect/>
          </a:stretch>
        </p:blipFill>
        <p:spPr bwMode="auto">
          <a:xfrm>
            <a:off x="7620000" y="762000"/>
            <a:ext cx="1371600" cy="137160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48130"/>
                                        </p:tgtEl>
                                        <p:attrNameLst>
                                          <p:attrName>style.visibility</p:attrName>
                                        </p:attrNameLst>
                                      </p:cBhvr>
                                      <p:to>
                                        <p:strVal val="visible"/>
                                      </p:to>
                                    </p:set>
                                    <p:anim calcmode="lin" valueType="num">
                                      <p:cBhvr additive="base">
                                        <p:cTn id="7" dur="500" fill="hold"/>
                                        <p:tgtEl>
                                          <p:spTgt spid="48130"/>
                                        </p:tgtEl>
                                        <p:attrNameLst>
                                          <p:attrName>ppt_x</p:attrName>
                                        </p:attrNameLst>
                                      </p:cBhvr>
                                      <p:tavLst>
                                        <p:tav tm="0">
                                          <p:val>
                                            <p:strVal val="#ppt_x"/>
                                          </p:val>
                                        </p:tav>
                                        <p:tav tm="100000">
                                          <p:val>
                                            <p:strVal val="#ppt_x"/>
                                          </p:val>
                                        </p:tav>
                                      </p:tavLst>
                                    </p:anim>
                                    <p:anim calcmode="lin" valueType="num">
                                      <p:cBhvr additive="base">
                                        <p:cTn id="8" dur="500" fill="hold"/>
                                        <p:tgtEl>
                                          <p:spTgt spid="481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Criminal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2560637"/>
            <a:ext cx="8458200" cy="3459163"/>
          </a:xfrm>
        </p:spPr>
        <p:txBody>
          <a:bodyPr>
            <a:normAutofit/>
          </a:bodyPr>
          <a:lstStyle/>
          <a:p>
            <a:pPr algn="just"/>
            <a:r>
              <a:rPr lang="en-US" sz="2200" dirty="0" smtClean="0"/>
              <a:t>Criminal psychology is the study of the wills, thoughts, intentions and reactions of criminals, all that partakes in the criminal behavior.</a:t>
            </a:r>
          </a:p>
          <a:p>
            <a:pPr algn="just"/>
            <a:r>
              <a:rPr lang="en-US" sz="2200" dirty="0" smtClean="0"/>
              <a:t>This psychology is particularly uneasy with tests of social structure that are based on assessments of age, race, ethnicity, and gender at the personal level.</a:t>
            </a:r>
            <a:endParaRPr lang="en-US" sz="2200" dirty="0"/>
          </a:p>
        </p:txBody>
      </p:sp>
      <p:sp>
        <p:nvSpPr>
          <p:cNvPr id="4" name="Rectangle 3"/>
          <p:cNvSpPr/>
          <p:nvPr/>
        </p:nvSpPr>
        <p:spPr>
          <a:xfrm>
            <a:off x="0" y="13716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76200" y="1595735"/>
            <a:ext cx="7620000" cy="461665"/>
          </a:xfrm>
          <a:prstGeom prst="rect">
            <a:avLst/>
          </a:prstGeom>
        </p:spPr>
        <p:txBody>
          <a:bodyPr wrap="square">
            <a:spAutoFit/>
          </a:bodyPr>
          <a:lstStyle/>
          <a:p>
            <a:pPr>
              <a:buNone/>
            </a:pPr>
            <a:r>
              <a:rPr lang="en-US" sz="2400" dirty="0" smtClean="0">
                <a:solidFill>
                  <a:srgbClr val="FFC000"/>
                </a:solidFill>
                <a:effectLst>
                  <a:outerShdw blurRad="38100" dist="38100" dir="2700000" algn="tl">
                    <a:srgbClr val="000000">
                      <a:alpha val="43137"/>
                    </a:srgbClr>
                  </a:outerShdw>
                </a:effectLst>
              </a:rPr>
              <a:t>Criminal or forensic psychology focuses on criminals.</a:t>
            </a:r>
          </a:p>
        </p:txBody>
      </p:sp>
      <p:pic>
        <p:nvPicPr>
          <p:cNvPr id="50178" name="Picture 2" descr="http://www.illustrationsof.com/royalty-free-police-clipart-illustration-70681.jpg"/>
          <p:cNvPicPr>
            <a:picLocks noChangeAspect="1" noChangeArrowheads="1"/>
          </p:cNvPicPr>
          <p:nvPr/>
        </p:nvPicPr>
        <p:blipFill>
          <a:blip r:embed="rId2" cstate="print"/>
          <a:srcRect b="4762"/>
          <a:stretch>
            <a:fillRect/>
          </a:stretch>
        </p:blipFill>
        <p:spPr bwMode="auto">
          <a:xfrm>
            <a:off x="6248400" y="4419600"/>
            <a:ext cx="2286000" cy="2286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pic>
        <p:nvPicPr>
          <p:cNvPr id="50180" name="Picture 4" descr="http://occupations.phillipmartin.info/crime_juvenile_justice.gif"/>
          <p:cNvPicPr>
            <a:picLocks noChangeAspect="1" noChangeArrowheads="1"/>
          </p:cNvPicPr>
          <p:nvPr/>
        </p:nvPicPr>
        <p:blipFill>
          <a:blip r:embed="rId3" cstate="print"/>
          <a:srcRect/>
          <a:stretch>
            <a:fillRect/>
          </a:stretch>
        </p:blipFill>
        <p:spPr bwMode="auto">
          <a:xfrm>
            <a:off x="6781800" y="152400"/>
            <a:ext cx="2057400" cy="1460500"/>
          </a:xfrm>
          <a:prstGeom prst="rect">
            <a:avLst/>
          </a:prstGeom>
          <a:noFill/>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0178"/>
                                        </p:tgtEl>
                                        <p:attrNameLst>
                                          <p:attrName>style.visibility</p:attrName>
                                        </p:attrNameLst>
                                      </p:cBhvr>
                                      <p:to>
                                        <p:strVal val="visible"/>
                                      </p:to>
                                    </p:set>
                                    <p:anim calcmode="lin" valueType="num">
                                      <p:cBhvr additive="base">
                                        <p:cTn id="7" dur="500" fill="hold"/>
                                        <p:tgtEl>
                                          <p:spTgt spid="50178"/>
                                        </p:tgtEl>
                                        <p:attrNameLst>
                                          <p:attrName>ppt_x</p:attrName>
                                        </p:attrNameLst>
                                      </p:cBhvr>
                                      <p:tavLst>
                                        <p:tav tm="0">
                                          <p:val>
                                            <p:strVal val="#ppt_x"/>
                                          </p:val>
                                        </p:tav>
                                        <p:tav tm="100000">
                                          <p:val>
                                            <p:strVal val="#ppt_x"/>
                                          </p:val>
                                        </p:tav>
                                      </p:tavLst>
                                    </p:anim>
                                    <p:anim calcmode="lin" valueType="num">
                                      <p:cBhvr additive="base">
                                        <p:cTn id="8" dur="500" fill="hold"/>
                                        <p:tgtEl>
                                          <p:spTgt spid="5017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28600"/>
            <a:ext cx="7467600" cy="1143000"/>
          </a:xfrm>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Computational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a:xfrm>
            <a:off x="152400" y="2560637"/>
            <a:ext cx="8458200" cy="3459163"/>
          </a:xfrm>
        </p:spPr>
        <p:txBody>
          <a:bodyPr>
            <a:normAutofit/>
          </a:bodyPr>
          <a:lstStyle/>
          <a:p>
            <a:pPr algn="just"/>
            <a:r>
              <a:rPr lang="en-US" sz="2200" dirty="0" smtClean="0"/>
              <a:t>It is concerned with building computer models of human cognitive processes and is based on an analogy between the human mind and computer programs. T</a:t>
            </a:r>
          </a:p>
          <a:p>
            <a:pPr algn="just"/>
            <a:r>
              <a:rPr lang="en-US" sz="2200" dirty="0" smtClean="0"/>
              <a:t>The brain and computer are viewed as general-purpose symbol-manipulation systems, capable of supporting software processes.</a:t>
            </a:r>
            <a:endParaRPr lang="en-US" sz="2200" dirty="0"/>
          </a:p>
        </p:txBody>
      </p:sp>
      <p:sp>
        <p:nvSpPr>
          <p:cNvPr id="4" name="Rectangle 3"/>
          <p:cNvSpPr/>
          <p:nvPr/>
        </p:nvSpPr>
        <p:spPr>
          <a:xfrm>
            <a:off x="0" y="1371600"/>
            <a:ext cx="9144000" cy="990600"/>
          </a:xfrm>
          <a:prstGeom prst="rect">
            <a:avLst/>
          </a:prstGeom>
          <a:solidFill>
            <a:schemeClr val="bg2">
              <a:lumMod val="20000"/>
              <a:lumOff val="80000"/>
              <a:alpha val="37000"/>
            </a:schemeClr>
          </a:solidFill>
        </p:spPr>
        <p:style>
          <a:lnRef idx="1">
            <a:schemeClr val="accent1"/>
          </a:lnRef>
          <a:fillRef idx="1003">
            <a:schemeClr val="dk2"/>
          </a:fillRef>
          <a:effectRef idx="1">
            <a:schemeClr val="accent1"/>
          </a:effectRef>
          <a:fontRef idx="minor">
            <a:schemeClr val="dk1"/>
          </a:fontRef>
        </p:style>
        <p:txBody>
          <a:bodyPr rtlCol="0" anchor="ctr"/>
          <a:lstStyle/>
          <a:p>
            <a:pPr>
              <a:buNone/>
            </a:pPr>
            <a:endParaRPr lang="en-US" dirty="0" smtClean="0">
              <a:solidFill>
                <a:srgbClr val="FFC000"/>
              </a:solidFill>
              <a:effectLst>
                <a:outerShdw blurRad="38100" dist="38100" dir="2700000" algn="tl">
                  <a:srgbClr val="000000">
                    <a:alpha val="43137"/>
                  </a:srgbClr>
                </a:outerShdw>
              </a:effectLst>
            </a:endParaRPr>
          </a:p>
        </p:txBody>
      </p:sp>
      <p:sp>
        <p:nvSpPr>
          <p:cNvPr id="6" name="Rectangle 5"/>
          <p:cNvSpPr/>
          <p:nvPr/>
        </p:nvSpPr>
        <p:spPr>
          <a:xfrm>
            <a:off x="76200" y="1447800"/>
            <a:ext cx="7620000" cy="830997"/>
          </a:xfrm>
          <a:prstGeom prst="rect">
            <a:avLst/>
          </a:prstGeom>
        </p:spPr>
        <p:txBody>
          <a:bodyPr wrap="square">
            <a:spAutoFit/>
          </a:bodyPr>
          <a:lstStyle/>
          <a:p>
            <a:pPr>
              <a:buNone/>
            </a:pPr>
            <a:r>
              <a:rPr lang="en-US" sz="2400" dirty="0" smtClean="0">
                <a:solidFill>
                  <a:srgbClr val="FFC000"/>
                </a:solidFill>
                <a:effectLst>
                  <a:outerShdw blurRad="38100" dist="38100" dir="2700000" algn="tl">
                    <a:srgbClr val="000000">
                      <a:alpha val="43137"/>
                    </a:srgbClr>
                  </a:outerShdw>
                </a:effectLst>
              </a:rPr>
              <a:t>A discipline lying on the border between artificial intelligence and psychology.</a:t>
            </a:r>
          </a:p>
        </p:txBody>
      </p:sp>
      <p:pic>
        <p:nvPicPr>
          <p:cNvPr id="51202" name="Picture 2" descr="http://t2.gstatic.com/images?q=tbn:ANd9GcT4k-1hrhm0LVqoc3JfPDaJBnc8tetaEgWWp31J8Apry1oAhfy7"/>
          <p:cNvPicPr>
            <a:picLocks noChangeAspect="1" noChangeArrowheads="1"/>
          </p:cNvPicPr>
          <p:nvPr/>
        </p:nvPicPr>
        <p:blipFill>
          <a:blip r:embed="rId2" cstate="print"/>
          <a:srcRect/>
          <a:stretch>
            <a:fillRect/>
          </a:stretch>
        </p:blipFill>
        <p:spPr bwMode="auto">
          <a:xfrm>
            <a:off x="3571875" y="4495800"/>
            <a:ext cx="2143125" cy="2143125"/>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
        <p:nvSpPr>
          <p:cNvPr id="51204" name="AutoShape 4" descr="data:image/jpeg;base64,/9j/4AAQSkZJRgABAQAAAQABAAD/2wCEAAkGBhISERUUEhQWFRQVGRcWFBgYGBYYFRYZFBUVFBYYGBUXHCYgFxojGhYWIS8gIycpLS0sFR4xNTAqNSYrLCkBCQoKBQUFDQUFDSkYEhgpKSkpKSkpKSkpKSkpKSkpKSkpKSkpKSkpKSkpKSkpKSkpKSkpKSkpKSkpKSkpKSkpKf/AABEIAN0A5AMBIgACEQEDEQH/xAAcAAEAAwEBAQEBAAAAAAAAAAAABQYHBAMBAgj/xABJEAABAwEEBgYFCgUCBQUBAAABAAIDEQQFITEGBxJBUWETInGBkaEyQlKSsRQWI1NicoLBwuIzQ6Ky0ZPSJGNzo+E0g7PD8BX/xAAUAQEAAAAAAAAAAAAAAAAAAAAA/8QAFBEBAAAAAAAAAAAAAAAAAAAAAP/aAAwDAQACEQMRAD8A3FERAREQEREBERAREQEREBERAX5keGgkkAAVJOAAGJJK/Sr+md2Wm0QdHZywA/xNokFwGTQaEUrnXh2oKlpLrGke4ssp2Ixht067+Yr6I8+zJVGW8pnGrpZHHiXvJ8yui89HrTZ/4sTmj2vSb7zahRyCVsWlFriI2J5MNznF7fdfUK4XHrPBo21M2f8AmMBp+JmY7q9izpEG/wBmtLJGh7HBzXYgg1B7wvVYfcWkc1kftRO6p9Jh9B3aNx5jFazo9pNDbGVYaPHpsPpN/wAjmPLJBLoiICIiAiIgIiICIiAiIgIiICIqbpTrCZATHZ6SSDBzs2MPDD0ncsh5ILVbrwihbtyvaxvFxp3DieQXNc1+xWprnQ7Ra12xUigJoDgDjShGdFitvvGWd5fK8vcd53cgMgOQWl6uRsWBzjvfI73QG/pQVe9dYVsc97WPbG0OcG7LRWgJAqXVxpwUJPpHan+laJT+NwHg0hR5dXHjiuiyXdLL/Dje/wC61zvMBB+H2yR2b3ntc4/ErRdVTiYZq+23+xU+LQu3Oys7+8sb/c4K+6vbkms0crZmbBc8EYtNRs09UlBbEREHwhVu+tAbLPUtb0Tz6zMAe1mR7qHmrKiDFr/0RtFkNXjaj3SNqW/i3tPb4lQi1+0ac2QWh1neer6Lnmhj2si08t1cs1A6VavQQZrGOZiGRHGP/b4cEGfLosNukhkbJG4te3Ij4EbweC8CKZr4g2bRTStlsZubM0ddn6m8W/DLgTPLA7DbnwyNkjdsvaag/EEbwciFsejGkjLZFtDB7aCRnsniOLTuP+EEyiIgIiICIiAiIgIiICIua8YXvie2N+w9zSGupXZJ30QUjT3TMtJs1ndQ5SvGY4sadx4nu4rO133xc01mk2JmkHcc2u5tdv8AjxXHDC57g1oLnONGgCpJOQAQfhbBold5/wD5rIzVheyTMYjpHPoaHkQVHaN6FRWVnT2stL2ja61Oji/JzufhxM1cWlcNrfKyKv0dKE4bYNQXAZgA8ccQgjI9H7tsABlLS7cZTtOPNsdPg1c9r1oWdmEUT30yrRje7M+SomkdgfDapWPLnEOwc4kuc04tJJzwI76qMQXiXWrN6sMY7XOd8KK32DSBxsHyqVrQdh79ltQDQu2RjXOg8VjC0zTiX5Pd0UAzd0bD2RtDneYb4oPxZNa0R/iwvbza5r/I7Ks11aUWW0YRStLvZPVf7rsT3VWIL6g/oNUnT3THogbPAfpSPpHD+WDuH2yPAHiQq1cGsC0QUbITNHwceuPuvOfYfJXG23XZL1h6SMgSDAPAo9p9mRu8cj3FBkqtWiGmr7KRHKS6A95j5t+zxb4c4K9rols0pjlbRwyO5w3Oad4XEg1DS7RBlqZ8os1DIRtdWmzMKf3cDvyPEZg5pBoRQjAg5inJWvQfS42Z4ilP0Dzv/luPrD7J3jv41lNY+jAH/FRDA0EwHPAP+APceKDP133JfMllmbLHmMHDc5pzaf8A9gaFcCIN5uq82WiJssZq1w7wd7TzBwXWsh0G0m+SzbDz9DIQHcGOyD/yPLsWvICIiAiIgIiICIiD8yPDQSTQAVJOQAxJWP23TSf5Y+0RPIBOy1pxaY2+iHN54niC40V51i3t0NkLAetMdgfdzefDD8SyRBrF1aRWW8o+hmaA85xu3ketG7j4Eea9bn0Us93mWdz60rRz6fRs3jDMnjvwFM61LVzo/wBNMZnjqQkbPAyZj3Rj2lq9NYuknSyfJ4z9HGevT1njd2N+NeAQRelelslsfQVbC09RnH7TuLuW7zPLove/ya1RyV6tdmT7jsHeGB/ColEGj60Ln2mMtLR6PUf91xqw9ziR+NZwth0bs77RdzY7Sxw2mGPHBzmZMdyNKZ7xVSF1aN2azgdFG0H2ji8/iOPggym4NHZ5Z4qwydHtsLnFjg3ZDgTiRTIK0axbrtU8zOihe+ONmYoes41dhWuQbuVh0u0pNibGRGJC8kYu2aUAPA1zVYj1rv8AWs7T2PI+LSgpVqu+WL+JG9n3mub8QudahZNZtlk6s0b4wcDUB7O+mPkv1a9EbBbWl9mc1juMdC2v2o93kUGWq5aurmtDphO1xjibg4/W/YAOY4nduxy9bm1aymci0UETN7T/ABeAbvaOJNDw4iW0u0xZZW/JrLQPA2SRTZiFMgMtrlu38EE7f9zQ22N8Zc3pIzg4ULo3EAioG4ilRvHcsct1ifDI6OQUew0I/wAcQRiDzUlo1pG+y2gSElzXGkorUuBNScc3A4jv4rTb3uiwTFs8+weqNlxeWNc04tJxG1nh2oMZWr6C211osboZ2OIYOjq4EB8bgQMTmQKjuHFfPnFdVm/h9HUfVR7R98Cnmva59PYrTaGwxxvG0HHacWj0QT6Ir8UGYXzdps88kRx2HEA8Rm097SCuJW3WbCBbQR60bCe4vb8GjwVSQFqWrrSPpougkP0kQ6pObmZDvbgOwtWWrruq8n2eZkrPSYa03EZFp5EVCDeUXPd9uZNEyVhq14Dh37jzGXcuhAREQEREBERBnesK6rXaLQ3o4XujjZQEUILnGrjStfZHcqk/Rm1jOzTd0bj8ArTJrTlD3AQsc0OIb1nAkA4VzxopO4NYbrTOyHoA3br1g+tAGlxNNnHJB2Ei7bs3dIG+MsnxAJ8GrJS6uJxrmeK2a/tLbPZXtjmDjtt2sGhwArTEVruO45KN6a57Tn0AJ4jonePVJQZUtD0D0LFG2mcVrjEw+T3D4Dv4Uk2aubE5zXsL9kEHZDw5jgNxJBND2q2gIPqIiCha1/4cH3n/ANrVnC2+/dH4LUGdPXZjJNA7ZGIANTnTDiFDGC5osD8mqOJDz41KDKV62a0vjcHRucxwyLSQfELUW6OXVacIuj2j9VJRw/ADTyVev3VpLGC6zu6VozaQBIOymDvI8igkdFNYm2RFayATg2XIE7g8ZD7ww7M1zaa6CFu1PZhVuLpIxmN5cziOI3buAqtx6PTWqXo2ClPTcQaMGWPPln500+8L2hu2ysYXOkc1uzG0mr3kbyfVaOO4UA3IMdQr3ttqMsjpCGgvJcQ0UaK8AvBAVn1cx1t7D7LZCfd2f1KsK/6qbD1ppjuDYx3nbd8GeKCP1ny1tjR7MTB4ukP5qoKZ0xtvS22ZwyDtgf8AtgM+IPioZAREQaBqwvyhdZnHOr4v1t/V7y0RYHYLa6GVkjPSY4OHdu7CMO9brYrW2WNkjMWvaHDsIqg90REBEVO080vNnb0MJ+mcOs4fy2n9R3cBjwQdGlOnUdlrHHSSbePVZ94jf9keS9NHL0lku908rtp5Ezq4CgaXAAAZAbKyEmq1TRk1uc0+rtA/qlQZUFbNWcG1ba+zG8+Ja39RVTCuGq53/GPHGJ3k+NBz6yJtq3OHssY3yL/1Krqyawh/x8vMR/8AxtCraDUtALO2z2B07sNrbkd92MED+0n8Sql2awrVE8ucekY5xcWO3VNaMdm3sxHJW29fo7lAH1MLffMYP9xWVoNouDTCz2vqsJbJSpjdg7DOhycOzyXppLpLHY49p3We6oYwHFxG88GjeVW9WF1hkUlodSriWNJ3NZi497v7FStI76darQ+U+jkweyweiPzPMlAvrSOe1OrK87O5gwY3sbv7TUqNphXd5LSdFtDYYIflFrDdqm3R9NiNuYqDm7tyyzXU/WTYgdkNkLcqhg2adhINO5BlgKtujOn8sDgycmWLKpxezmDm4cj3KwT3Bd94tc6zOayUYnZGzQ/biNMOYp2rPb2umWzSmOVtHDLg4bnNO8INUv3S2z2WLbj2XvlG2xradeoptvI3YAVzNKdmUXjeMk8hklcXOdv3DgANwHBcyICJVKoC1XQr6C6zKM6TSn8O0B5MCypadq5vBk1lfZn4lm0KcY5K5d5cO8cUGZFxOJzOJ7V8Uhflzvss7oner6J9pp9F3h5gqPQEREBafqwvXbgfCTjEat+4+p8nbXiFmCsWgN4dFbYxXCSsZ/Fi3+oN8UGxIiIOG+71bZoHyuxDRgPaJwaO8kLD7XanSvdI81c8lzjzP5K+61LyP0UA31kd3dVn6vALPEBanq3l6SwujPqve3ueA79RWWK9aq7fSWWI+u0PHaw0Pk4e6g6m6pm77Qf9Mf71L6PaBsskwlbK9xAc2hDQCHdnYFaUQZbrRsmzamPpg+MeLHEHyLVTVq+sq6+ksokA60Ltr8Luq79J/CsoQbPY7LDPd8TZqGMxRF1SWjqtafSBFMQot+rWxPFWPkH3XtcPMH4poPK203c6Bx9EPidx2X1LT4O/pWZzQvhkcw1a9hLXUwxaaHEINbvCwiyXZLGwkhkUgBNKkv2scN9XLM9FLAJrZCwirS6rhxDAXkdh2ad65jfNoLCwzSFjhQtL3FpHChKldX76W+Ku/bH/AG3oLFrTvQgRQA4OrI/nQ0YOyu0e4LO1c9abT8qjO4xCnc99fiFTEHRYLfJDI2SNxa9pqD8QRvB3haDfN5WS8LG0uljinA2mhzgC14wc3H1XU+B3LNkQEREFp0Gv2z2Yy/KK9cM2eptejt17Mwrb8/bu4H/SP+FlKIJ3TK9YbRaNuD0NhrfR2cQXE4d4XBc17Ps0zZWZtzG5zT6TTyI/I7lwog1nSO6o7ysjZYcXgbUR3n2ozwNRTkR2rJyKZq4autIjDN0Dz9HKer9mTIdzsu2i+ayLiEU4mYKMmrtcnjP3hj2hyCnoiIC9LPOWPa9ubSHDtaQR8F5og/oCCYPa1wycA4dhFQii9ELRt2Gzn/lhvudT8kQZtrBtO3b5McGBjB3NDj5uKril9LT/AMbaP+ofyUQgLuuO8zZ7RHKPUcC7m04OHukrhRB/QUUgc0OaaggEEZEHEFfpUnVtpCJIvk7z14xVn2mVy/CTTsI4L9aXacTWWUxMhANAWvcSQ4HeGimRqMTuQXGaIOaWuFWuBBHEEUIVSOhF2RfxHe/Ns/AhUC8NKbXPXpJn0OGy07DafdbSvfVRVEGwXbLdllLjDLCwuADvptqtDhgXHmqlrAjssrhPBNG55o2RrXAl25rwN5GR5U4FU1EHxdty27obRFLuY9pPZWjvKq4kQaVrRsG1DFM3HYcWkj2ZACD4tHvLNVqGiVtZbrC+zSHrsb0Z47P8t45ig7281nN5Xc+CV0Ugo5poeB4EciMQg5UREBERAREQERaFojoVZn2dlpnJdUOcWkhsbQ1zhjTEjCuJogqujejk1qkHRjZa0gukPotpjhxdyHkrrrStbBBHGT1y8PA3hrWuBPLEgePBfm+tYUEDejsbWvIwBApE3sAptd2HNZ3bbdJM8ySOLnuzJ+HIcgg8EREBERBr+ruStgj5OkH/AHHH80Xlq1/9CPvv+KIKHpzBs2+bmWuH4mNPxqoFXjWnd+zNHKMntLT2sNR5O/pVHQEREHRYLc+GRskZo9hqPzB4gioPatRtUEN7WMOYQ2Rvo1zjfTFrvsnzFCsmUro5pDJY5dtmLTQSM3OH5Ebj/koOC2WN8T3RyNLXtNHA7v8AI5rxWsXxc1nvSBs0LgJAKNd5mOQZj8q1FQccvt9gkhkMcrS17cwfiDvB4hBzoiICIiDtui9pLNK2WM9ZuYOTgc2nkf8AB3K7aW3nZbZYOnaB0rSxoFeuwudi11M20Dqbt4WeIgIiICIiAi7rkgY+0RNkpsOe0PqaChOOO5aR81Lq+x/rn/egylatcppcp/6M3/2J81Lq+x/rn/eu2/II4LslbFhGInBmO0KP+0Tj6SDHEX1fEBERAREQa7q4ZSwM5ukP9ZH5IuzQuDZsMA4s2vfJf+a+IPPTq6DaLG8NFXx/SN4nZrtDvaXd9Fja/oRY1ppcPyW0uAH0clXx8ACcW/hPkQggEREBERBJ3DpBLZJNuM4H02H0XjnwPA7vJaQySx3tDQ4SNGWAljJ3g72+IPaskXrZ7S+Nwexxa4ZEGhHegltJdFJbG4bVHRuJDHjI76OHqupuUItauW3MvSxOZLTbHVkpudm2RvDj2ghZZbrG6KR8bxRzHFp7t45HPvQeCIiAiIgIiICIiAlERAIWq6X/AEN1CPfswxeGyT5NKz3Rq7untUMdKguBd91vWd5CnerjrVt/VhhBzLpHDsGy3+53ggztERAREQF9pwz3L4pTRexdLa4GbtsOPYzrnyag2iwWfo4o2ew1rfdaB+S+r3RAUTpNcDbXAYzQOHWjd7Lhl3HI8ipZEGAWqyvje5jwWuaaOB3ELyWr6c6IfKW9LEPpmDL6xo9X7w3Hu4UylzSDQ4EYEHMU5IPiIiAiIgtGrm3mO2tb6srXMPaAXtPi2n4iujWdYwy1teB/EYCeZaS0+WyvHVzdjpLYJKdWEFzjuq4FrR24k/hK9dZttD7W1g/lsAd95xLqeBagqCIiAiIg0u6W3TLBFG8wl7WNDi6sby4DrdY7JONd695dWtjkFYnyNBy2XB7f6gfistX7hmcw1Y4tPFpIPiEF9n1UH1LQOxzPzDvyXBLqutQ9F8LvxPHxau3VveNolneJJpHsYz0XOLhVzgBnyDl80q05tMNrkjhc0MZsihaDjsguxzzPkgizq3tvsx++P8L2g1YWsnrOiYPvOcfANXmNZVt4x+5+5eM2sS3Oyka37rG/qqgu1x6N2e7WPmkkq6lHPOAAz2WN5kDiTQLNtIb5NqtD5SKA4MHstbg0du88yVz2685ZjWWRzzu2iSB2DIdy5UBERAREQFeNVt27U0kxyY3Yb95+J8AP6lR1s+hV0fJ7IxpFHv8ApH9r6UHc3ZHcgnUREBERAVP0z0HForLAAJvWGQk/w7nv38RcEQfz9LEWktcCHA0IIoQRmCDkV+FsWlOhsVrG0OpMBg+mDqZB43jnmPJZjaNGbSyYQGJxkPogYhw9oOy2ee7fRBFqwaNaGzWsh3oQ73kZ8mD1jzy+Ctdwau4oR0trLXEY7NaRNpj1ifS78O1eOkWshrQY7GAaYdIR1R9xu/tOHIoJW872s112cRRAGQirWVq5xPryHh8aUHLKrTaXSPc95q5xLnHiTiV8nnc9xc9xc5xqSTUk8yvNAREQEREBERBf9U5G1aONI/Csn/hVbSthFttFc+kce44jyIX3RnSB1jnEgG00jZe3i2tcOBBxH/laHeF0WS9IhLG6jwKB49Jv2ZG7+zwKDJUUnfejs9ldSVuB9F4xY7sPHkaFRiAiIgIiICIv0xhJAAJJIAAzJOAAHFBPaE3F8ptTdoVjjo+TgaHqt7z5ArZFB6IaPiyWcNP8R3WkP2j6teAGHid6nEBERAREQEREBRV/6SQ2Rm1IauPoMHpO7tw5nBfvSK+m2WB0pxIwYPacch+Z5ArFrwvCSeR0krtp7sz8ABuA4IJHSDSue1nrnZj9WNvojmfaPM9wChURAREQEREBERAREQF13bektneHwvLHcsiODhkR2rkRBqVx6cWe1t6G0tax7sCHYxP7CcjyPcSoXSvV46MGWy1czN0ebm8273Dln2qjq76F6cujc2C0O2ozQMeTizcASc2fDsyCkIr1rG0YbGflMQo1xpK0ZBxycOFcjzpxVFQEREBaLq90SLaWmZuP8lp3A/zCOzLx4Lm0L0DLy2e0tozNkZzdwc8bm8t+/DPSEBERAREQEREBERBnWta2nahi3AOkI5k7Lfg7xVAWh6wLmM1pY7b2aRtFNmvryGuY4+SrPzWP1o9z9yCCRTvzWP1o9z9yfNY/Wj3P3IIJFO/NY/Wj3P3J81j9aPc/cggkU781j9aPc/cnzWP1o9z9yCCRTvzWP1o9z9yfNY/Wj3P3IIJFO/NY/Wj3P3J81j9aPc/cggkU781j9aPc/cnzWP1o9z9yCCRTvzWP1o9z9yfNY/Wj3P3IL3Zn/KrnO1i7oXD8UNQ09tWArJ1r2jVj6K7iytaCbGlMy85VKjrj1a2cNa+ZzpSQDT0GZbwCSfFBn12XRNaHbMLHPO+noj7zjgO9aVoxq/js9JJqSSjED1GHkD6R5nuAVps1lZG0Nja1jRkGgADuC9UBERAREQEREH//2Q=="/>
          <p:cNvSpPr>
            <a:spLocks noChangeAspect="1" noChangeArrowheads="1"/>
          </p:cNvSpPr>
          <p:nvPr/>
        </p:nvSpPr>
        <p:spPr bwMode="auto">
          <a:xfrm>
            <a:off x="155575" y="-144463"/>
            <a:ext cx="304800" cy="304801"/>
          </a:xfrm>
          <a:prstGeom prst="rect">
            <a:avLst/>
          </a:prstGeom>
          <a:noFill/>
        </p:spPr>
        <p:txBody>
          <a:bodyPr vert="horz" wrap="square" lIns="91440" tIns="45720" rIns="91440" bIns="45720" numCol="1" anchor="t" anchorCtr="0" compatLnSpc="1">
            <a:prstTxWarp prst="textNoShape">
              <a:avLst/>
            </a:prstTxWarp>
          </a:bodyPr>
          <a:lstStyle/>
          <a:p>
            <a:endParaRPr lang="en-US"/>
          </a:p>
        </p:txBody>
      </p:sp>
      <p:pic>
        <p:nvPicPr>
          <p:cNvPr id="51208" name="Picture 8" descr="http://t2.gstatic.com/images?q=tbn:ANd9GcSdsH1YcymYX7ewfJRPBEKfzb0JX-ZCTmR8T2nmSksh8cQPVCpqIw"/>
          <p:cNvPicPr>
            <a:picLocks noChangeAspect="1" noChangeArrowheads="1"/>
          </p:cNvPicPr>
          <p:nvPr/>
        </p:nvPicPr>
        <p:blipFill>
          <a:blip r:embed="rId3" cstate="print"/>
          <a:srcRect/>
          <a:stretch>
            <a:fillRect/>
          </a:stretch>
        </p:blipFill>
        <p:spPr bwMode="auto">
          <a:xfrm>
            <a:off x="7086600" y="685800"/>
            <a:ext cx="1700019" cy="1647826"/>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withEffect">
                                  <p:stCondLst>
                                    <p:cond delay="0"/>
                                  </p:stCondLst>
                                  <p:childTnLst>
                                    <p:set>
                                      <p:cBhvr>
                                        <p:cTn id="6" dur="1" fill="hold">
                                          <p:stCondLst>
                                            <p:cond delay="0"/>
                                          </p:stCondLst>
                                        </p:cTn>
                                        <p:tgtEl>
                                          <p:spTgt spid="51202"/>
                                        </p:tgtEl>
                                        <p:attrNameLst>
                                          <p:attrName>style.visibility</p:attrName>
                                        </p:attrNameLst>
                                      </p:cBhvr>
                                      <p:to>
                                        <p:strVal val="visible"/>
                                      </p:to>
                                    </p:set>
                                    <p:anim calcmode="lin" valueType="num">
                                      <p:cBhvr additive="base">
                                        <p:cTn id="7" dur="500" fill="hold"/>
                                        <p:tgtEl>
                                          <p:spTgt spid="51202"/>
                                        </p:tgtEl>
                                        <p:attrNameLst>
                                          <p:attrName>ppt_x</p:attrName>
                                        </p:attrNameLst>
                                      </p:cBhvr>
                                      <p:tavLst>
                                        <p:tav tm="0">
                                          <p:val>
                                            <p:strVal val="#ppt_x"/>
                                          </p:val>
                                        </p:tav>
                                        <p:tav tm="100000">
                                          <p:val>
                                            <p:strVal val="#ppt_x"/>
                                          </p:val>
                                        </p:tav>
                                      </p:tavLst>
                                    </p:anim>
                                    <p:anim calcmode="lin" valueType="num">
                                      <p:cBhvr additive="base">
                                        <p:cTn id="8" dur="500" fill="hold"/>
                                        <p:tgtEl>
                                          <p:spTgt spid="5120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The importance of psychology</a:t>
            </a:r>
            <a:endParaRPr lang="en-US" sz="3600" b="1" dirty="0">
              <a:solidFill>
                <a:schemeClr val="accent6">
                  <a:lumMod val="60000"/>
                  <a:lumOff val="40000"/>
                </a:schemeClr>
              </a:solidFill>
              <a:effectLst>
                <a:outerShdw blurRad="38100" dist="38100" dir="2700000" algn="tl">
                  <a:srgbClr val="000000">
                    <a:alpha val="43137"/>
                  </a:srgbClr>
                </a:outerShdw>
              </a:effectLst>
              <a:latin typeface="+mn-lt"/>
            </a:endParaRPr>
          </a:p>
        </p:txBody>
      </p:sp>
      <p:sp>
        <p:nvSpPr>
          <p:cNvPr id="3" name="Content Placeholder 2"/>
          <p:cNvSpPr>
            <a:spLocks noGrp="1"/>
          </p:cNvSpPr>
          <p:nvPr>
            <p:ph idx="1"/>
          </p:nvPr>
        </p:nvSpPr>
        <p:spPr/>
        <p:txBody>
          <a:bodyPr>
            <a:normAutofit/>
          </a:bodyPr>
          <a:lstStyle/>
          <a:p>
            <a:r>
              <a:rPr lang="en-US" sz="2400" b="1" dirty="0" smtClean="0"/>
              <a:t>Self-Knowledge </a:t>
            </a:r>
          </a:p>
          <a:p>
            <a:pPr>
              <a:buNone/>
            </a:pPr>
            <a:r>
              <a:rPr lang="en-US" sz="2400" dirty="0" smtClean="0"/>
              <a:t>	Learning can be viewed as one purpose of life, and self-knowledge can be viewed as an important element of learning.</a:t>
            </a:r>
          </a:p>
          <a:p>
            <a:r>
              <a:rPr lang="en-US" sz="2400" b="1" dirty="0" smtClean="0"/>
              <a:t>Learning About Others </a:t>
            </a:r>
          </a:p>
          <a:p>
            <a:pPr>
              <a:buNone/>
            </a:pPr>
            <a:r>
              <a:rPr lang="en-US" sz="2400" dirty="0" smtClean="0"/>
              <a:t>	learning about oneself, the field of psychology allows us to learn about others.</a:t>
            </a:r>
          </a:p>
          <a:p>
            <a:r>
              <a:rPr lang="en-US" sz="2400" b="1" dirty="0" smtClean="0"/>
              <a:t>Solving Important Problems </a:t>
            </a:r>
          </a:p>
          <a:p>
            <a:pPr>
              <a:buNone/>
            </a:pPr>
            <a:r>
              <a:rPr lang="en-US" sz="2400" b="1" dirty="0" smtClean="0"/>
              <a:t>	</a:t>
            </a:r>
            <a:r>
              <a:rPr lang="en-US" sz="2400" dirty="0" smtClean="0"/>
              <a:t>Theories and findings in psychology may help us to solve important problems.</a:t>
            </a:r>
            <a:endParaRPr lang="en-US" sz="2400" dirty="0"/>
          </a:p>
        </p:txBody>
      </p:sp>
    </p:spTree>
  </p:cSld>
  <p:clrMapOvr>
    <a:masterClrMapping/>
  </p:clrMapOvr>
  <p:transition>
    <p:wipe dir="d"/>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sz="3600" b="1" dirty="0" smtClean="0">
                <a:solidFill>
                  <a:schemeClr val="accent6">
                    <a:lumMod val="60000"/>
                    <a:lumOff val="40000"/>
                  </a:schemeClr>
                </a:solidFill>
                <a:effectLst>
                  <a:outerShdw blurRad="38100" dist="38100" dir="2700000" algn="tl">
                    <a:srgbClr val="000000">
                      <a:alpha val="43137"/>
                    </a:srgbClr>
                  </a:outerShdw>
                </a:effectLst>
                <a:latin typeface="+mn-lt"/>
              </a:rPr>
              <a:t>Development of psychology</a:t>
            </a:r>
            <a:endParaRPr lang="en-US" sz="3600" dirty="0">
              <a:latin typeface="+mn-lt"/>
            </a:endParaRPr>
          </a:p>
        </p:txBody>
      </p:sp>
      <p:sp>
        <p:nvSpPr>
          <p:cNvPr id="3" name="Content Placeholder 2"/>
          <p:cNvSpPr>
            <a:spLocks noGrp="1"/>
          </p:cNvSpPr>
          <p:nvPr>
            <p:ph idx="1"/>
          </p:nvPr>
        </p:nvSpPr>
        <p:spPr>
          <a:xfrm>
            <a:off x="457200" y="2057400"/>
            <a:ext cx="7467600" cy="3886200"/>
          </a:xfrm>
        </p:spPr>
        <p:txBody>
          <a:bodyPr>
            <a:normAutofit/>
          </a:bodyPr>
          <a:lstStyle/>
          <a:p>
            <a:r>
              <a:rPr lang="en-US" sz="2400" dirty="0" smtClean="0"/>
              <a:t>Development describes the growth of humans throughout the lifespan, from conception to death.</a:t>
            </a:r>
          </a:p>
          <a:p>
            <a:r>
              <a:rPr lang="en-US" sz="2400" dirty="0" smtClean="0"/>
              <a:t>The scientific study of human development seeks to understand and explain how and why people change throughout life. </a:t>
            </a:r>
          </a:p>
          <a:p>
            <a:r>
              <a:rPr lang="en-US" sz="2400" dirty="0" smtClean="0"/>
              <a:t>This includes all aspects of human growth, including physical, emotional, intellectual, social, perceptual, and personality development.</a:t>
            </a:r>
            <a:endParaRPr lang="en-US" sz="2400" dirty="0"/>
          </a:p>
        </p:txBody>
      </p:sp>
      <p:pic>
        <p:nvPicPr>
          <p:cNvPr id="52226" name="Picture 2" descr="http://moemoekyunblog.files.wordpress.com/2012/10/friendship-circle-clip-art.jpg"/>
          <p:cNvPicPr>
            <a:picLocks noChangeAspect="1" noChangeArrowheads="1"/>
          </p:cNvPicPr>
          <p:nvPr/>
        </p:nvPicPr>
        <p:blipFill>
          <a:blip r:embed="rId2" cstate="print"/>
          <a:srcRect/>
          <a:stretch>
            <a:fillRect/>
          </a:stretch>
        </p:blipFill>
        <p:spPr bwMode="auto">
          <a:xfrm>
            <a:off x="7010400" y="228600"/>
            <a:ext cx="1905000" cy="1905000"/>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ransition>
    <p:wipe dir="d"/>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514600"/>
            <a:ext cx="7467600" cy="1981200"/>
          </a:xfrm>
        </p:spPr>
        <p:txBody>
          <a:bodyPr>
            <a:normAutofit/>
          </a:bodyPr>
          <a:lstStyle/>
          <a:p>
            <a:pPr algn="ctr">
              <a:buNone/>
            </a:pPr>
            <a:r>
              <a:rPr lang="en-US" sz="9600" b="1" dirty="0" smtClean="0">
                <a:solidFill>
                  <a:schemeClr val="accent6">
                    <a:lumMod val="60000"/>
                    <a:lumOff val="40000"/>
                  </a:schemeClr>
                </a:solidFill>
                <a:effectLst>
                  <a:outerShdw blurRad="38100" dist="38100" dir="2700000" algn="tl">
                    <a:srgbClr val="000000">
                      <a:alpha val="43137"/>
                    </a:srgbClr>
                  </a:outerShdw>
                </a:effectLst>
              </a:rPr>
              <a:t>Thank You</a:t>
            </a:r>
            <a:endParaRPr lang="en-US" sz="9600" b="1" dirty="0">
              <a:solidFill>
                <a:schemeClr val="accent6">
                  <a:lumMod val="60000"/>
                  <a:lumOff val="40000"/>
                </a:schemeClr>
              </a:solidFill>
              <a:effectLst>
                <a:outerShdw blurRad="38100" dist="38100" dir="2700000" algn="tl">
                  <a:srgbClr val="000000">
                    <a:alpha val="43137"/>
                  </a:srgbClr>
                </a:outerShdw>
              </a:effectLst>
            </a:endParaRPr>
          </a:p>
        </p:txBody>
      </p:sp>
    </p:spTree>
  </p:cSld>
  <p:clrMapOvr>
    <a:masterClrMapping/>
  </p:clrMapOvr>
  <p:transition>
    <p:wipe dir="d"/>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 presetClass="entr" presetSubtype="10" fill="hold" grpId="1" nodeType="with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checkerboard(across)">
                                      <p:cBhvr>
                                        <p:cTn id="7" dur="500"/>
                                        <p:tgtEl>
                                          <p:spTgt spid="3">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1" build="p"/>
    </p:bldLst>
  </p:timing>
</p:sld>
</file>

<file path=ppt/theme/theme1.xml><?xml version="1.0" encoding="utf-8"?>
<a:theme xmlns:a="http://schemas.openxmlformats.org/drawingml/2006/main" name="Technic">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echnic">
      <a:majorFont>
        <a:latin typeface="Franklin Gothic Book"/>
        <a:ea typeface=""/>
        <a:cs typeface=""/>
        <a:font script="Jpan" typeface="ＭＳ Ｐゴシック"/>
        <a:font script="Hang" typeface="HY견고딕"/>
        <a:font script="Hans" typeface="宋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ajorFont>
      <a:minorFont>
        <a:latin typeface="Arial"/>
        <a:ea typeface=""/>
        <a:cs typeface=""/>
        <a:font script="Jpan" typeface="HGｺﾞｼｯｸM"/>
        <a:font script="Hang" typeface="HY중고딕"/>
        <a:font script="Hans" typeface="黑体"/>
        <a:font script="Hant" typeface="微軟正黑體"/>
        <a:font script="Arab" typeface="Tahoma"/>
        <a:font script="Hebr" typeface="Levenim MT"/>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Apex">
      <a:fillStyleLst>
        <a:solidFill>
          <a:schemeClr val="phClr"/>
        </a:solidFill>
        <a:gradFill rotWithShape="1">
          <a:gsLst>
            <a:gs pos="20000">
              <a:schemeClr val="phClr">
                <a:tint val="9000"/>
              </a:schemeClr>
            </a:gs>
            <a:gs pos="100000">
              <a:schemeClr val="phClr">
                <a:tint val="70000"/>
                <a:satMod val="100000"/>
              </a:schemeClr>
            </a:gs>
          </a:gsLst>
          <a:path path="circle">
            <a:fillToRect l="-15000" t="-15000" r="115000" b="115000"/>
          </a:path>
        </a:gradFill>
        <a:gradFill rotWithShape="1">
          <a:gsLst>
            <a:gs pos="0">
              <a:schemeClr val="phClr">
                <a:shade val="60000"/>
              </a:schemeClr>
            </a:gs>
            <a:gs pos="33000">
              <a:schemeClr val="phClr">
                <a:tint val="86500"/>
              </a:schemeClr>
            </a:gs>
            <a:gs pos="46750">
              <a:schemeClr val="phClr">
                <a:tint val="71000"/>
                <a:satMod val="112000"/>
              </a:schemeClr>
            </a:gs>
            <a:gs pos="53000">
              <a:schemeClr val="phClr">
                <a:tint val="71000"/>
                <a:satMod val="112000"/>
              </a:schemeClr>
            </a:gs>
            <a:gs pos="68000">
              <a:schemeClr val="phClr">
                <a:tint val="86000"/>
              </a:schemeClr>
            </a:gs>
            <a:gs pos="100000">
              <a:schemeClr val="phClr">
                <a:shade val="60000"/>
              </a:schemeClr>
            </a:gs>
          </a:gsLst>
          <a:lin ang="8350000" scaled="1"/>
        </a:gradFill>
      </a:fillStyleLst>
      <a:lnStyleLst>
        <a:ln w="9525" cap="flat" cmpd="sng" algn="ctr">
          <a:solidFill>
            <a:schemeClr val="phClr">
              <a:shade val="48000"/>
              <a:satMod val="110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130000" dist="101600" dir="2700000" algn="tl" rotWithShape="0">
              <a:srgbClr val="000000">
                <a:alpha val="35000"/>
              </a:srgbClr>
            </a:outerShdw>
          </a:effectLst>
        </a:effectStyle>
        <a:effectStyle>
          <a:effectLst>
            <a:outerShdw blurRad="190500" dist="228600" dir="2700000" sy="90000" rotWithShape="0">
              <a:srgbClr val="000000">
                <a:alpha val="25500"/>
              </a:srgbClr>
            </a:outerShdw>
          </a:effectLst>
        </a:effectStyle>
        <a:effectStyle>
          <a:effectLst>
            <a:outerShdw blurRad="190500" dist="228600" dir="2700000" sy="90000" rotWithShape="0">
              <a:srgbClr val="000000">
                <a:alpha val="25500"/>
              </a:srgbClr>
            </a:outerShdw>
          </a:effectLst>
          <a:scene3d>
            <a:camera prst="orthographicFront" fov="0">
              <a:rot lat="0" lon="0" rev="0"/>
            </a:camera>
            <a:lightRig rig="soft" dir="tl">
              <a:rot lat="0" lon="0" rev="20100000"/>
            </a:lightRig>
          </a:scene3d>
          <a:sp3d>
            <a:bevelT w="50800" h="50800"/>
          </a:sp3d>
        </a:effectStyle>
      </a:effectStyleLst>
      <a:bgFillStyleLst>
        <a:solidFill>
          <a:schemeClr val="phClr"/>
        </a:solidFill>
        <a:gradFill rotWithShape="1">
          <a:gsLst>
            <a:gs pos="0">
              <a:schemeClr val="phClr">
                <a:shade val="40000"/>
                <a:satMod val="150000"/>
              </a:schemeClr>
            </a:gs>
            <a:gs pos="30000">
              <a:schemeClr val="phClr">
                <a:shade val="60000"/>
                <a:satMod val="150000"/>
              </a:schemeClr>
            </a:gs>
            <a:gs pos="100000">
              <a:schemeClr val="phClr">
                <a:tint val="83000"/>
                <a:satMod val="200000"/>
              </a:schemeClr>
            </a:gs>
          </a:gsLst>
          <a:lin ang="13000000" scaled="0"/>
        </a:gradFill>
        <a:gradFill rotWithShape="1">
          <a:gsLst>
            <a:gs pos="0">
              <a:schemeClr val="phClr">
                <a:tint val="78000"/>
                <a:satMod val="220000"/>
              </a:schemeClr>
            </a:gs>
            <a:gs pos="100000">
              <a:schemeClr val="phClr">
                <a:shade val="35000"/>
                <a:satMod val="155000"/>
              </a:schemeClr>
            </a:gs>
          </a:gsLst>
          <a:path path="circle">
            <a:fillToRect l="60000" t="50000" r="4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Technic</Template>
  <TotalTime>571</TotalTime>
  <Words>991</Words>
  <Application>Microsoft Office PowerPoint</Application>
  <PresentationFormat>On-screen Show (4:3)</PresentationFormat>
  <Paragraphs>176</Paragraphs>
  <Slides>39</Slides>
  <Notes>0</Notes>
  <HiddenSlides>0</HiddenSlides>
  <MMClips>5</MMClips>
  <ScaleCrop>false</ScaleCrop>
  <HeadingPairs>
    <vt:vector size="6" baseType="variant">
      <vt:variant>
        <vt:lpstr>Theme</vt:lpstr>
      </vt:variant>
      <vt:variant>
        <vt:i4>1</vt:i4>
      </vt:variant>
      <vt:variant>
        <vt:lpstr>Embedded OLE Servers</vt:lpstr>
      </vt:variant>
      <vt:variant>
        <vt:i4>1</vt:i4>
      </vt:variant>
      <vt:variant>
        <vt:lpstr>Slide Titles</vt:lpstr>
      </vt:variant>
      <vt:variant>
        <vt:i4>39</vt:i4>
      </vt:variant>
    </vt:vector>
  </HeadingPairs>
  <TitlesOfParts>
    <vt:vector size="41" baseType="lpstr">
      <vt:lpstr>Technic</vt:lpstr>
      <vt:lpstr>Clip</vt:lpstr>
      <vt:lpstr>Slide 1</vt:lpstr>
      <vt:lpstr>Myths of Psychology</vt:lpstr>
      <vt:lpstr>Myths of Psychology</vt:lpstr>
      <vt:lpstr>Facts about Psychology</vt:lpstr>
      <vt:lpstr>What is Psychology</vt:lpstr>
      <vt:lpstr>Slide 6</vt:lpstr>
      <vt:lpstr>Psychology and Behavior</vt:lpstr>
      <vt:lpstr>Psychology and Behavior Conti…</vt:lpstr>
      <vt:lpstr>Behavior is Shaped by Culture</vt:lpstr>
      <vt:lpstr>Psychology and Science </vt:lpstr>
      <vt:lpstr>Branches of Psychology</vt:lpstr>
      <vt:lpstr>Pure Psychology</vt:lpstr>
      <vt:lpstr>Applied Psychology</vt:lpstr>
      <vt:lpstr>The Four Primary Goals Of Psychology</vt:lpstr>
      <vt:lpstr>Slide 15</vt:lpstr>
      <vt:lpstr>Different Perspectives in Psychology</vt:lpstr>
      <vt:lpstr>Biological psychology</vt:lpstr>
      <vt:lpstr>Biological psychology Conti…</vt:lpstr>
      <vt:lpstr>How Information travels</vt:lpstr>
      <vt:lpstr>Behavioral Psychology</vt:lpstr>
      <vt:lpstr>Behavioral Psychology</vt:lpstr>
      <vt:lpstr>Behavioral Psychology Conti…</vt:lpstr>
      <vt:lpstr>Behavioral Psychology Conti…</vt:lpstr>
      <vt:lpstr>Behavioral Psychology Conti…</vt:lpstr>
      <vt:lpstr>Cognitive Psychology</vt:lpstr>
      <vt:lpstr>Cognitive Psychology Conti…</vt:lpstr>
      <vt:lpstr>Social-Cultural Psychology</vt:lpstr>
      <vt:lpstr>Slide 28</vt:lpstr>
      <vt:lpstr>Slide 29</vt:lpstr>
      <vt:lpstr>Slide 30</vt:lpstr>
      <vt:lpstr>Personality Psychology</vt:lpstr>
      <vt:lpstr>Experimental Psychology</vt:lpstr>
      <vt:lpstr>Educational Psychology</vt:lpstr>
      <vt:lpstr>Industrial Psychology</vt:lpstr>
      <vt:lpstr>Criminal Psychology</vt:lpstr>
      <vt:lpstr>Computational Psychology</vt:lpstr>
      <vt:lpstr>The importance of psychology</vt:lpstr>
      <vt:lpstr>Development of psychology</vt:lpstr>
      <vt:lpstr>Slide 39</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Saba Riaz</dc:creator>
  <cp:lastModifiedBy>Administrator</cp:lastModifiedBy>
  <cp:revision>289</cp:revision>
  <dcterms:created xsi:type="dcterms:W3CDTF">2013-03-11T10:16:50Z</dcterms:created>
  <dcterms:modified xsi:type="dcterms:W3CDTF">2013-03-20T08:15:24Z</dcterms:modified>
</cp:coreProperties>
</file>