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75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66214-836E-496A-AE29-B95390C04903}" type="datetimeFigureOut">
              <a:rPr lang="en-US" smtClean="0"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1489A-42BA-4928-9769-A856606A16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Business </a:t>
            </a:r>
            <a:r>
              <a:rPr lang="en-US" dirty="0" smtClean="0"/>
              <a:t>Communication Workshop</a:t>
            </a:r>
            <a:endParaRPr lang="en-US" dirty="0" smtClean="0"/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 b="1" dirty="0" smtClean="0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 b="1" dirty="0" smtClean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b="1" dirty="0" smtClean="0"/>
              <a:t>Lecture# 4</a:t>
            </a:r>
            <a:endParaRPr lang="en-US" b="1" dirty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b="1" dirty="0" smtClean="0"/>
              <a:t>Course </a:t>
            </a:r>
            <a:r>
              <a:rPr lang="en-US" b="1" dirty="0" smtClean="0"/>
              <a:t>Coordinator:	</a:t>
            </a:r>
            <a:r>
              <a:rPr lang="en-US" b="1" dirty="0" smtClean="0"/>
              <a:t>Ayyaz</a:t>
            </a:r>
            <a:r>
              <a:rPr lang="en-US" b="1" dirty="0" smtClean="0"/>
              <a:t> </a:t>
            </a:r>
            <a:r>
              <a:rPr lang="en-US" b="1" dirty="0" smtClean="0"/>
              <a:t>Qadeer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To compose effective written or oral messages, we must apply certain communication principles.</a:t>
            </a:r>
          </a:p>
          <a:p>
            <a:pPr lvl="1">
              <a:lnSpc>
                <a:spcPct val="150000"/>
              </a:lnSpc>
            </a:pPr>
            <a:r>
              <a:rPr lang="en-US" sz="1600" dirty="0" smtClean="0"/>
              <a:t>Seven Cs can apply to both oral and written communication.</a:t>
            </a:r>
          </a:p>
          <a:p>
            <a:pPr marL="533400" indent="-533400">
              <a:defRPr/>
            </a:pPr>
            <a:r>
              <a:rPr lang="en-US" sz="2000" dirty="0" smtClean="0"/>
              <a:t>These principles basically apply on sentence level.</a:t>
            </a:r>
            <a:r>
              <a:rPr lang="en-US" sz="2000" dirty="0"/>
              <a:t> </a:t>
            </a:r>
            <a:endParaRPr lang="en-US" sz="2000" dirty="0" smtClean="0"/>
          </a:p>
          <a:p>
            <a:pPr marL="533400" indent="-533400">
              <a:buNone/>
              <a:defRPr/>
            </a:pPr>
            <a:r>
              <a:rPr lang="en-US" sz="2000" b="1" dirty="0" smtClean="0"/>
              <a:t>1.	Completeness: </a:t>
            </a:r>
            <a:r>
              <a:rPr lang="en-US" sz="2000" dirty="0" smtClean="0"/>
              <a:t>Message </a:t>
            </a:r>
            <a:r>
              <a:rPr lang="en-US" sz="2000" dirty="0"/>
              <a:t>receiver- either listeners or readers desire complete information to their questions.</a:t>
            </a:r>
          </a:p>
          <a:p>
            <a:pPr marL="533400" indent="-533400">
              <a:defRPr/>
            </a:pPr>
            <a:r>
              <a:rPr lang="en-US" sz="2000" dirty="0"/>
              <a:t>Remember the five W’s &amp; One H</a:t>
            </a:r>
          </a:p>
          <a:p>
            <a:pPr marL="533400" indent="-533400">
              <a:defRPr/>
            </a:pPr>
            <a:r>
              <a:rPr lang="en-US" sz="2000" dirty="0" smtClean="0"/>
              <a:t>Answer </a:t>
            </a:r>
            <a:r>
              <a:rPr lang="en-US" sz="2000" dirty="0"/>
              <a:t>all questions:</a:t>
            </a:r>
          </a:p>
          <a:p>
            <a:pPr marL="533400" indent="-533400">
              <a:defRPr/>
            </a:pPr>
            <a:r>
              <a:rPr lang="en-US" sz="2000" dirty="0" smtClean="0"/>
              <a:t>Give </a:t>
            </a:r>
            <a:r>
              <a:rPr lang="en-US" sz="2000" dirty="0"/>
              <a:t>extra information, when desirable</a:t>
            </a:r>
            <a:r>
              <a:rPr lang="en-US" sz="2000" dirty="0" smtClean="0"/>
              <a:t>.</a:t>
            </a:r>
          </a:p>
          <a:p>
            <a:pPr marL="533400" indent="-533400">
              <a:buNone/>
            </a:pPr>
            <a:r>
              <a:rPr lang="en-US" sz="2000" b="1" dirty="0" smtClean="0"/>
              <a:t>2.	Conciseness: </a:t>
            </a:r>
            <a:r>
              <a:rPr lang="en-US" sz="2000" dirty="0" smtClean="0"/>
              <a:t>Use one word in place of phrases; one sentence in place of two Read out loud to ‘listen’ for wordiness.</a:t>
            </a:r>
          </a:p>
          <a:p>
            <a:pPr marL="533400" indent="-533400"/>
            <a:r>
              <a:rPr lang="en-US" sz="2000" dirty="0" smtClean="0"/>
              <a:t>Omit outdated expression.</a:t>
            </a:r>
          </a:p>
          <a:p>
            <a:pPr marL="533400" indent="-533400"/>
            <a:r>
              <a:rPr lang="en-US" sz="2000" dirty="0" smtClean="0"/>
              <a:t>Ask yourself: What material is really relevant?</a:t>
            </a:r>
          </a:p>
          <a:p>
            <a:pPr marL="533400" indent="-533400"/>
            <a:r>
              <a:rPr lang="en-US" sz="2000" dirty="0" smtClean="0"/>
              <a:t>Look for unnecessary repetition: Does the same word or idea appear too often?</a:t>
            </a:r>
            <a:endParaRPr lang="en-US" sz="2000" b="1" dirty="0"/>
          </a:p>
          <a:p>
            <a:pPr>
              <a:lnSpc>
                <a:spcPct val="150000"/>
              </a:lnSpc>
            </a:pPr>
            <a:endParaRPr lang="en-US" sz="16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endParaRPr lang="en-US" sz="2000" dirty="0" smtClean="0"/>
          </a:p>
          <a:p>
            <a:pPr marL="533400" indent="-533400">
              <a:lnSpc>
                <a:spcPct val="90000"/>
              </a:lnSpc>
              <a:buNone/>
            </a:pPr>
            <a:r>
              <a:rPr lang="en-US" sz="2000" b="1" dirty="0" smtClean="0"/>
              <a:t>3.	Consideration:</a:t>
            </a:r>
            <a:endParaRPr lang="en-US" sz="2000" b="1" dirty="0"/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See your material from your reader’s point of view.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‘You’ is more desirable than ‘I’ or ‘We’ in most instances. 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Readers like to see benefits. Be sure benefits are a prominent part of the message. 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Consciously use positive words; readers will react more favorably. </a:t>
            </a:r>
            <a:endParaRPr lang="en-US" sz="2000" dirty="0">
              <a:solidFill>
                <a:srgbClr val="FF3300"/>
              </a:solidFill>
            </a:endParaRPr>
          </a:p>
          <a:p>
            <a:pPr marL="533400" indent="-533400">
              <a:lnSpc>
                <a:spcPct val="90000"/>
              </a:lnSpc>
            </a:pPr>
            <a:r>
              <a:rPr lang="en-US" sz="2000" b="0" dirty="0" smtClean="0"/>
              <a:t>Show audience benefit or interest in the receiver, pleasant facts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b="0" dirty="0" smtClean="0"/>
              <a:t>Emphasize pleasant words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4.	Concreteness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Misunderstandings of words have produced tragedies in both war and peace, in business and non-business situations.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Were you precise in using facts and figure wherever possible?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Did you use the active voice more than the passive?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Is there action in verbs rather than in nouns or infinitives?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Did you try to occasionally use vivid, image-building words? But in business writing, use them sparingly. </a:t>
            </a:r>
            <a:endParaRPr lang="en-US" sz="24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4.	Concreteness </a:t>
            </a:r>
            <a:r>
              <a:rPr lang="en-US" sz="2000" b="0" dirty="0" smtClean="0"/>
              <a:t>(Use specific facts and figures)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000" dirty="0" smtClean="0"/>
              <a:t>Vague, General, Indefinite</a:t>
            </a: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Student GMAT scores are higher.</a:t>
            </a:r>
          </a:p>
          <a:p>
            <a:pPr marL="533400" indent="-533400" algn="just" eaLnBrk="1" hangingPunct="1"/>
            <a:endParaRPr lang="en-US" sz="2000" dirty="0" smtClean="0">
              <a:latin typeface="Comic Sans MS" pitchFamily="66" charset="0"/>
            </a:endParaRPr>
          </a:p>
          <a:p>
            <a:pPr marL="533400" indent="-533400" algn="just" eaLnBrk="1" hangingPunct="1"/>
            <a:endParaRPr lang="en-US" sz="2000" dirty="0" smtClean="0">
              <a:latin typeface="Comic Sans MS" pitchFamily="66" charset="0"/>
            </a:endParaRP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Eastern Europe is making progress in obtaining investments. 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algn="ctr" eaLnBrk="1" hangingPunct="1">
              <a:buFont typeface="Wingdings" pitchFamily="2" charset="2"/>
              <a:buNone/>
            </a:pPr>
            <a:r>
              <a:rPr lang="en-US" sz="2000" dirty="0" smtClean="0"/>
              <a:t>Concrete, Precise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In 2007 the GMAT scores averaged 600; by 2008 they had risen to 610. 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0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In 2000 investments in Eastern Europe were about US $ 30 millions; today that figure has increased by 10%.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	Concreteness </a:t>
            </a:r>
            <a:r>
              <a:rPr lang="en-US" sz="2000" b="0" dirty="0" smtClean="0"/>
              <a:t>(Put actions into your verbs)</a:t>
            </a:r>
            <a:endParaRPr lang="en-US" sz="2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b="1" dirty="0" smtClean="0"/>
              <a:t>Active verbs help make your sentences: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Specific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Personal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Concise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Emphatic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1676401"/>
            <a:ext cx="3770312" cy="3048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  <a:defRPr/>
            </a:pPr>
            <a:endParaRPr lang="en-US" dirty="0" smtClean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The dean decided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You will notice instead of “it will be noted”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Passive slows both reading and writing.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 smtClean="0"/>
              <a:t>Passive verbs dull action: the students held a contest or “ a contest was held by the students”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4.	Concreteness </a:t>
            </a:r>
            <a:r>
              <a:rPr lang="en-US" sz="2000" b="0" dirty="0" smtClean="0"/>
              <a:t>(Put actions into your verbs)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362200"/>
            <a:ext cx="3770313" cy="3276600"/>
          </a:xfrm>
        </p:spPr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400" dirty="0" smtClean="0"/>
              <a:t>Active</a:t>
            </a:r>
          </a:p>
          <a:p>
            <a:pPr marL="533400" indent="-533400" algn="just" eaLnBrk="1" hangingPunct="1"/>
            <a:r>
              <a:rPr lang="en-US" sz="2400" dirty="0" smtClean="0">
                <a:latin typeface="Comic Sans MS" pitchFamily="66" charset="0"/>
              </a:rPr>
              <a:t>Tests were administered by the professors. </a:t>
            </a:r>
          </a:p>
          <a:p>
            <a:pPr marL="533400" indent="-533400" algn="just" eaLnBrk="1" hangingPunct="1"/>
            <a:endParaRPr lang="en-US" sz="2400" dirty="0" smtClean="0">
              <a:latin typeface="Comic Sans MS" pitchFamily="66" charset="0"/>
            </a:endParaRPr>
          </a:p>
          <a:p>
            <a:pPr marL="533400" indent="-533400" algn="just" eaLnBrk="1" hangingPunct="1"/>
            <a:r>
              <a:rPr lang="en-US" sz="2400" dirty="0" smtClean="0">
                <a:latin typeface="Comic Sans MS" pitchFamily="66" charset="0"/>
              </a:rPr>
              <a:t>Professor A. will give consideration to the report.  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60913" y="2362200"/>
            <a:ext cx="3770312" cy="3124200"/>
          </a:xfrm>
        </p:spPr>
        <p:txBody>
          <a:bodyPr/>
          <a:lstStyle/>
          <a:p>
            <a:pPr marL="457200" indent="-457200" algn="ctr" eaLnBrk="1" hangingPunct="1">
              <a:buFont typeface="Wingdings" pitchFamily="2" charset="2"/>
              <a:buNone/>
            </a:pPr>
            <a:r>
              <a:rPr lang="en-US" sz="2400" dirty="0" smtClean="0"/>
              <a:t>Passive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Professors administered the tests. 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Prof. A. will consider the report.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38200" y="57912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Be </a:t>
            </a:r>
            <a:r>
              <a:rPr lang="en-US" i="1" dirty="0"/>
              <a:t>Specific, personal , concise and emphatic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5.	Clarity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Choose as precise or as concrete a word as possible. 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Select words that have a high sense of appropriateness for the reader. 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Opt for the familiar word, the one that is not pretentious. 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Limit average sentence length to 17 to 25 words. 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Insert no more than one main idea into a sentence.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Arrange words so that the main idea occurs early in a sentence.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5.	Clarity </a:t>
            </a:r>
            <a:r>
              <a:rPr lang="en-US" sz="2000" b="0" dirty="0" smtClean="0"/>
              <a:t>(choose precise, concrete, and familiar words)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400" dirty="0" smtClean="0"/>
              <a:t>Unfamiliar</a:t>
            </a:r>
          </a:p>
          <a:p>
            <a:pPr marL="533400" indent="-533400" algn="just" eaLnBrk="1" hangingPunct="1"/>
            <a:r>
              <a:rPr lang="en-US" sz="2400" dirty="0" smtClean="0">
                <a:solidFill>
                  <a:schemeClr val="hlink"/>
                </a:solidFill>
              </a:rPr>
              <a:t>After our perusal of pertinent data, the conclusion is that a lucrative market exists for the subject property. 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algn="ctr" eaLnBrk="1" hangingPunct="1">
              <a:buFont typeface="Wingdings" pitchFamily="2" charset="2"/>
              <a:buNone/>
            </a:pPr>
            <a:r>
              <a:rPr lang="en-US" sz="2400" dirty="0" smtClean="0"/>
              <a:t>Familiar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The data we studied show that your property is profitable and in high demand.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5.	Clarity </a:t>
            </a:r>
            <a:r>
              <a:rPr lang="en-US" sz="2000" b="0" dirty="0" smtClean="0"/>
              <a:t>(Construct effective sentences and paragraphs)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9975" y="2600325"/>
            <a:ext cx="7693025" cy="3724275"/>
          </a:xfrm>
        </p:spPr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Length:            </a:t>
            </a:r>
            <a:r>
              <a:rPr lang="en-US" sz="2000" dirty="0" smtClean="0"/>
              <a:t>average sentence length to 17 to 25 words</a:t>
            </a: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Unity: </a:t>
            </a:r>
            <a:r>
              <a:rPr lang="en-US" sz="2000" dirty="0" smtClean="0"/>
              <a:t>one </a:t>
            </a:r>
            <a:r>
              <a:rPr lang="en-US" sz="2000" dirty="0" smtClean="0"/>
              <a:t>main idea and closely related details in a sentence (simple, compound or complex)</a:t>
            </a: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Coherence:       </a:t>
            </a:r>
            <a:r>
              <a:rPr lang="en-US" sz="2000" dirty="0" smtClean="0"/>
              <a:t>place correct modifier as close as possible</a:t>
            </a:r>
          </a:p>
          <a:p>
            <a:pPr marL="533400" indent="-533400" algn="ctr" eaLnBrk="1" hangingPunct="1"/>
            <a:r>
              <a:rPr lang="en-US" sz="2000" i="1" dirty="0" smtClean="0"/>
              <a:t>Being as excellent lawyer, I am sure you can help us</a:t>
            </a: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Emphasis:                             </a:t>
            </a:r>
            <a:r>
              <a:rPr lang="en-US" sz="2000" dirty="0" smtClean="0"/>
              <a:t>(put main ideas up front)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6.	Courtesy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Ask yourself: Does the communication have a sincere you-attitude</a:t>
            </a:r>
            <a:r>
              <a:rPr lang="en-US" sz="2400" dirty="0" smtClean="0"/>
              <a:t>?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endParaRPr lang="en-US" sz="2400" dirty="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Not only politeness like “Please” or “Thank you” but also socially accepted manners.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Be sincerely tactful, thoughtful and appreciative.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sz="2400" dirty="0" smtClean="0"/>
          </a:p>
          <a:p>
            <a:pPr marL="533400" indent="-533400" eaLnBrk="1" hangingPunct="1">
              <a:lnSpc>
                <a:spcPct val="80000"/>
              </a:lnSpc>
              <a:buNone/>
            </a:pPr>
            <a:r>
              <a:rPr lang="en-US" sz="2400" dirty="0" smtClean="0"/>
              <a:t>2.	Have </a:t>
            </a:r>
            <a:r>
              <a:rPr lang="en-US" sz="2400" dirty="0" smtClean="0"/>
              <a:t>someone else look at your statement if you have doubts about whether it is tactful. Another opinion may cause you to reconsider making a statement. </a:t>
            </a:r>
            <a:endParaRPr lang="en-US" sz="2400" dirty="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Be careful about being dishonest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Other opinion should be of some expert.</a:t>
            </a:r>
            <a:endParaRPr lang="en-US" sz="2000" dirty="0" smtClean="0"/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endParaRPr lang="en-US" sz="24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	Courtesy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80000"/>
              </a:lnSpc>
              <a:buAutoNum type="arabicPeriod" startAt="3"/>
            </a:pPr>
            <a:r>
              <a:rPr lang="en-US" sz="2400" dirty="0" smtClean="0"/>
              <a:t>Be cautious in using humor in communication. Here too it pays to have someone else review your words</a:t>
            </a:r>
            <a:r>
              <a:rPr lang="en-US" dirty="0" smtClean="0"/>
              <a:t>.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Most of the humor is culturally specific.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000" dirty="0" smtClean="0"/>
              <a:t>Maintain a line between humor and irony </a:t>
            </a:r>
          </a:p>
          <a:p>
            <a:pPr marL="533400" indent="-533400" eaLnBrk="1" hangingPunct="1">
              <a:lnSpc>
                <a:spcPct val="80000"/>
              </a:lnSpc>
              <a:buNone/>
            </a:pPr>
            <a:endParaRPr lang="en-US" dirty="0" smtClean="0"/>
          </a:p>
          <a:p>
            <a:pPr marL="533400" indent="-533400" eaLnBrk="1" hangingPunct="1">
              <a:lnSpc>
                <a:spcPct val="80000"/>
              </a:lnSpc>
              <a:buNone/>
            </a:pPr>
            <a:r>
              <a:rPr lang="en-US" dirty="0" smtClean="0"/>
              <a:t>4.	</a:t>
            </a:r>
            <a:r>
              <a:rPr lang="en-US" sz="2400" dirty="0" smtClean="0"/>
              <a:t>Be careful in using discriminatory language; this means being aware of gender, race, age, color, creed, sexual preferences, or ethnic origins.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6.	Courtesy </a:t>
            </a:r>
            <a:r>
              <a:rPr lang="en-US" sz="2000" b="0" dirty="0" smtClean="0"/>
              <a:t>(be sincerely tactful, thoughtful, and appreciative)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000" dirty="0" smtClean="0"/>
              <a:t>Tactless, blunt, Irritating</a:t>
            </a:r>
          </a:p>
          <a:p>
            <a:pPr marL="533400" indent="-533400" algn="just" eaLnBrk="1" hangingPunct="1"/>
            <a:endParaRPr lang="en-US" sz="2000" dirty="0" smtClean="0">
              <a:solidFill>
                <a:schemeClr val="hlink"/>
              </a:solidFill>
              <a:latin typeface="Comic Sans MS" pitchFamily="66" charset="0"/>
            </a:endParaRP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Stupid letter; I can’t understand any of it.</a:t>
            </a: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You are delinquent</a:t>
            </a: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You did not tell us</a:t>
            </a: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Your complaint</a:t>
            </a:r>
          </a:p>
          <a:p>
            <a:pPr marL="533400" indent="-533400" algn="just" eaLnBrk="1" hangingPunct="1"/>
            <a:endParaRPr lang="en-US" sz="2000" dirty="0" smtClean="0">
              <a:latin typeface="Comic Sans MS" pitchFamily="66" charset="0"/>
            </a:endParaRPr>
          </a:p>
          <a:p>
            <a:pPr marL="533400" indent="-533400" algn="just" eaLnBrk="1" hangingPunct="1"/>
            <a:r>
              <a:rPr lang="en-US" sz="2000" dirty="0" smtClean="0">
                <a:latin typeface="Comic Sans MS" pitchFamily="66" charset="0"/>
              </a:rPr>
              <a:t>Your stubborn silence</a:t>
            </a:r>
          </a:p>
          <a:p>
            <a:pPr marL="533400" indent="-533400" algn="just" eaLnBrk="1" hangingPunct="1"/>
            <a:endParaRPr lang="en-US" sz="2000" dirty="0" smtClean="0">
              <a:solidFill>
                <a:schemeClr val="hlink"/>
              </a:solidFill>
              <a:latin typeface="Comic Sans MS" pitchFamily="66" charset="0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algn="ctr" eaLnBrk="1" hangingPunct="1">
              <a:buFont typeface="Wingdings" pitchFamily="2" charset="2"/>
              <a:buNone/>
            </a:pPr>
            <a:r>
              <a:rPr lang="en-US" sz="2000" dirty="0" smtClean="0"/>
              <a:t>Tactful, Courteous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0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It’s my understanding.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0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Contrary to you inference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I’m sure you must realize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We find it difficult to believe that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000" dirty="0" smtClean="0"/>
              <a:t>Why have you ignored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000" dirty="0" smtClean="0">
              <a:solidFill>
                <a:schemeClr val="hlink"/>
              </a:solidFill>
            </a:endParaRP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6.	Courtesy </a:t>
            </a:r>
            <a:r>
              <a:rPr lang="en-US" sz="2000" b="0" dirty="0" smtClean="0"/>
              <a:t>(Choose nondiscriminatory expression)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sz="2400" dirty="0" smtClean="0"/>
              <a:t>Avoid</a:t>
            </a:r>
          </a:p>
          <a:p>
            <a:pPr marL="533400" indent="-533400" algn="just" eaLnBrk="1" hangingPunct="1"/>
            <a:endParaRPr lang="en-US" sz="2400" dirty="0" smtClean="0">
              <a:latin typeface="Comic Sans MS" pitchFamily="66" charset="0"/>
            </a:endParaRPr>
          </a:p>
          <a:p>
            <a:pPr marL="533400" indent="-533400" algn="just" eaLnBrk="1" hangingPunct="1"/>
            <a:r>
              <a:rPr lang="en-US" sz="2400" dirty="0" smtClean="0">
                <a:latin typeface="Comic Sans MS" pitchFamily="66" charset="0"/>
              </a:rPr>
              <a:t>Manpower</a:t>
            </a:r>
          </a:p>
          <a:p>
            <a:pPr marL="533400" indent="-533400" algn="just" eaLnBrk="1" hangingPunct="1"/>
            <a:r>
              <a:rPr lang="en-US" sz="2400" dirty="0" smtClean="0">
                <a:latin typeface="Comic Sans MS" pitchFamily="66" charset="0"/>
              </a:rPr>
              <a:t>Man-made</a:t>
            </a:r>
          </a:p>
          <a:p>
            <a:pPr marL="533400" indent="-533400" algn="just" eaLnBrk="1" hangingPunct="1"/>
            <a:r>
              <a:rPr lang="en-US" sz="2400" dirty="0" smtClean="0">
                <a:latin typeface="Comic Sans MS" pitchFamily="66" charset="0"/>
              </a:rPr>
              <a:t>The best man for the position</a:t>
            </a:r>
          </a:p>
          <a:p>
            <a:pPr marL="533400" indent="-533400" algn="just" eaLnBrk="1" hangingPunct="1"/>
            <a:endParaRPr lang="en-US" sz="2400" dirty="0" smtClean="0">
              <a:solidFill>
                <a:schemeClr val="hlink"/>
              </a:solidFill>
              <a:latin typeface="Comic Sans MS" pitchFamily="66" charset="0"/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algn="ctr" eaLnBrk="1" hangingPunct="1">
              <a:buFont typeface="Wingdings" pitchFamily="2" charset="2"/>
              <a:buNone/>
            </a:pPr>
            <a:r>
              <a:rPr lang="en-US" sz="2400" dirty="0" smtClean="0"/>
              <a:t>More desirable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First-year students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Workers, employees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The best person/ candidate</a:t>
            </a:r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400" dirty="0" smtClean="0"/>
          </a:p>
          <a:p>
            <a:pPr marL="457200" indent="-457200" algn="just" eaLnBrk="1" hangingPunct="1">
              <a:buFont typeface="Wingdings" pitchFamily="2" charset="2"/>
              <a:buAutoNum type="arabicPeriod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	Courtesy </a:t>
            </a:r>
            <a:r>
              <a:rPr lang="en-US" sz="2000" b="0" dirty="0" smtClean="0"/>
              <a:t>(Omit irritating expressions)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We must insist</a:t>
            </a:r>
          </a:p>
          <a:p>
            <a:r>
              <a:rPr lang="en-US" sz="2400" dirty="0" smtClean="0"/>
              <a:t>Simply nonsense</a:t>
            </a:r>
          </a:p>
          <a:p>
            <a:r>
              <a:rPr lang="en-US" sz="2400" dirty="0" smtClean="0"/>
              <a:t>Why you have ignored</a:t>
            </a:r>
          </a:p>
          <a:p>
            <a:r>
              <a:rPr lang="en-US" sz="2400" dirty="0" smtClean="0"/>
              <a:t>If you care</a:t>
            </a:r>
          </a:p>
          <a:p>
            <a:r>
              <a:rPr lang="en-US" sz="2400" dirty="0" smtClean="0"/>
              <a:t>Irresponsible</a:t>
            </a:r>
          </a:p>
          <a:p>
            <a:r>
              <a:rPr lang="en-US" sz="2400" dirty="0" smtClean="0"/>
              <a:t>Obnoxious 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You did not tell us</a:t>
            </a:r>
          </a:p>
          <a:p>
            <a:r>
              <a:rPr lang="en-US" sz="2400" dirty="0" smtClean="0"/>
              <a:t>You failed to  </a:t>
            </a:r>
          </a:p>
          <a:p>
            <a:r>
              <a:rPr lang="en-US" sz="2400" dirty="0" smtClean="0"/>
              <a:t>You forgot to</a:t>
            </a:r>
          </a:p>
          <a:p>
            <a:r>
              <a:rPr lang="en-US" sz="2400" dirty="0" smtClean="0"/>
              <a:t>You leave us no choice</a:t>
            </a:r>
          </a:p>
          <a:p>
            <a:r>
              <a:rPr lang="en-US" sz="2400" dirty="0" smtClean="0"/>
              <a:t>You should know</a:t>
            </a:r>
          </a:p>
          <a:p>
            <a:r>
              <a:rPr lang="en-US" sz="2400" dirty="0" smtClean="0"/>
              <a:t>Your stubborn silence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7.	Correctness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Select the right level of language for your communication: either formal or </a:t>
            </a:r>
            <a:r>
              <a:rPr lang="en-US" sz="2400" dirty="0" smtClean="0"/>
              <a:t>informal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Formal: scholarly writing like </a:t>
            </a:r>
            <a:r>
              <a:rPr lang="en-US" sz="2000" dirty="0" smtClean="0"/>
              <a:t>d</a:t>
            </a:r>
            <a:r>
              <a:rPr lang="en-US" sz="2000" dirty="0" smtClean="0"/>
              <a:t>octoral dissertations, article, legal documents etc.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Informal: characteristic of business writing where words are short, well-known and conversational.</a:t>
            </a:r>
            <a:r>
              <a:rPr lang="en-US" sz="2400" dirty="0" smtClean="0"/>
              <a:t> e.g.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Formal		Less Formal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000" dirty="0" smtClean="0"/>
              <a:t>Participate			join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000" dirty="0" smtClean="0"/>
              <a:t>Procure				get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000" dirty="0" smtClean="0"/>
              <a:t>Endeavor			try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000" dirty="0" smtClean="0"/>
              <a:t>Edifice				building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000" dirty="0" smtClean="0"/>
              <a:t>Interrogate			question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	Correctness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  <a:buAutoNum type="arabicPeriod" startAt="2"/>
            </a:pPr>
            <a:r>
              <a:rPr lang="en-US" sz="2400" dirty="0" smtClean="0"/>
              <a:t>Realize that informal language is also used in business communication.</a:t>
            </a:r>
          </a:p>
          <a:p>
            <a:pPr marL="533400" indent="-533400" eaLnBrk="1" hangingPunct="1">
              <a:lnSpc>
                <a:spcPct val="90000"/>
              </a:lnSpc>
              <a:buAutoNum type="arabicPeriod" startAt="3"/>
            </a:pPr>
            <a:r>
              <a:rPr lang="en-US" sz="2400" dirty="0" smtClean="0"/>
              <a:t>Check –</a:t>
            </a:r>
            <a:r>
              <a:rPr lang="en-US" sz="2000" i="1" dirty="0" smtClean="0"/>
              <a:t>often by letting another person read your material </a:t>
            </a:r>
            <a:r>
              <a:rPr lang="en-US" sz="2400" dirty="0" smtClean="0"/>
              <a:t>– for correct figures, facts, and words.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Verify your statistical data,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Double check your total,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Determine whether a “fact” has changed over time</a:t>
            </a:r>
            <a:r>
              <a:rPr lang="en-US" sz="2400" dirty="0" smtClean="0"/>
              <a:t> </a:t>
            </a:r>
          </a:p>
          <a:p>
            <a:pPr marL="533400" indent="-533400" eaLnBrk="1" hangingPunct="1">
              <a:lnSpc>
                <a:spcPct val="90000"/>
              </a:lnSpc>
              <a:buAutoNum type="arabicPeriod" startAt="4"/>
            </a:pPr>
            <a:r>
              <a:rPr lang="en-US" sz="2400" dirty="0" smtClean="0"/>
              <a:t>Apply the principles of accepted mechanics to your writing.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Spelling. grammar, sentence construction, sentence fragment, run-on sentences, punctuation, consistency in tenses etc.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85800" indent="-685800" eaLnBrk="1" hangingPunct="1"/>
            <a:r>
              <a:rPr lang="en-US" dirty="0" smtClean="0"/>
              <a:t>Recapitulation</a:t>
            </a:r>
            <a:endParaRPr lang="en-US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693025" cy="4648200"/>
          </a:xfrm>
        </p:spPr>
        <p:txBody>
          <a:bodyPr>
            <a:normAutofit lnSpcReduction="10000"/>
          </a:bodyPr>
          <a:lstStyle/>
          <a:p>
            <a:pPr marL="533400" indent="-533400">
              <a:lnSpc>
                <a:spcPct val="90000"/>
              </a:lnSpc>
              <a:buNone/>
            </a:pPr>
            <a:r>
              <a:rPr lang="en-US" sz="2000" b="1" dirty="0" smtClean="0"/>
              <a:t>Concreteness</a:t>
            </a:r>
            <a:r>
              <a:rPr lang="en-US" sz="2000" dirty="0" smtClean="0"/>
              <a:t>:</a:t>
            </a:r>
            <a:endParaRPr lang="en-US" sz="2000" dirty="0" smtClean="0">
              <a:solidFill>
                <a:srgbClr val="FF3300"/>
              </a:solidFill>
            </a:endParaRP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Were you precise in using facts and figure wherever possible?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Did you use the active voice more than the passive?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Is there action in verbs rather than in nouns or infinitives?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Did you try to occasionally use vivid, image-building words? But in business writing, use them sparingly. </a:t>
            </a:r>
          </a:p>
          <a:p>
            <a:pPr marL="533400" indent="-533400">
              <a:lnSpc>
                <a:spcPct val="90000"/>
              </a:lnSpc>
              <a:buNone/>
            </a:pPr>
            <a:r>
              <a:rPr lang="en-US" sz="2000" b="1" dirty="0" smtClean="0"/>
              <a:t>Clarity:</a:t>
            </a:r>
            <a:endParaRPr lang="en-US" sz="2000" b="1" dirty="0" smtClean="0">
              <a:latin typeface="Comic Sans MS" pitchFamily="66" charset="0"/>
            </a:endParaRPr>
          </a:p>
          <a:p>
            <a:pPr marL="533400" indent="-533400"/>
            <a:r>
              <a:rPr lang="en-US" sz="2000" dirty="0" smtClean="0"/>
              <a:t>Choose as precise or as concrete a word as possible. </a:t>
            </a:r>
          </a:p>
          <a:p>
            <a:pPr marL="533400" indent="-533400"/>
            <a:r>
              <a:rPr lang="en-US" sz="2000" dirty="0" smtClean="0"/>
              <a:t>Select words that have a high sense of appropriateness for the reader. </a:t>
            </a:r>
          </a:p>
          <a:p>
            <a:pPr marL="533400" indent="-533400"/>
            <a:r>
              <a:rPr lang="en-US" sz="2000" dirty="0" smtClean="0"/>
              <a:t>Opt for the familiar word, the one that is not pretentious. </a:t>
            </a:r>
          </a:p>
          <a:p>
            <a:pPr marL="533400" indent="-533400"/>
            <a:r>
              <a:rPr lang="en-US" sz="2000" dirty="0" smtClean="0"/>
              <a:t>Limit average sentence length to 17 to 25 words. </a:t>
            </a:r>
          </a:p>
          <a:p>
            <a:pPr marL="533400" indent="-533400"/>
            <a:r>
              <a:rPr lang="en-US" sz="2000" dirty="0" smtClean="0"/>
              <a:t>Insert no more than one main idea into a sentence.</a:t>
            </a:r>
          </a:p>
          <a:p>
            <a:pPr marL="533400" indent="-533400"/>
            <a:r>
              <a:rPr lang="en-US" sz="2000" dirty="0" smtClean="0"/>
              <a:t>Arrange words so that the main idea occurs early in a sentence. </a:t>
            </a:r>
          </a:p>
          <a:p>
            <a:pPr marL="533400" indent="-533400"/>
            <a:endParaRPr lang="en-US" sz="20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b="1" dirty="0" smtClean="0"/>
              <a:t>Courtesy</a:t>
            </a:r>
          </a:p>
          <a:p>
            <a:pPr marL="533400" indent="-533400">
              <a:lnSpc>
                <a:spcPct val="80000"/>
              </a:lnSpc>
            </a:pPr>
            <a:r>
              <a:rPr lang="en-US" sz="2000" dirty="0" smtClean="0"/>
              <a:t>Ask yourself: Does the communication have a sincere you-attitude?</a:t>
            </a:r>
          </a:p>
          <a:p>
            <a:pPr marL="533400" indent="-533400">
              <a:lnSpc>
                <a:spcPct val="80000"/>
              </a:lnSpc>
            </a:pPr>
            <a:r>
              <a:rPr lang="en-US" sz="2000" dirty="0" smtClean="0"/>
              <a:t>Have someone else look at your statement if you have doubts about whether it is tactful. Another opinion may cause you to reconsider making a statement. </a:t>
            </a:r>
          </a:p>
          <a:p>
            <a:pPr marL="533400" indent="-533400">
              <a:lnSpc>
                <a:spcPct val="80000"/>
              </a:lnSpc>
            </a:pPr>
            <a:r>
              <a:rPr lang="en-US" sz="2000" dirty="0" smtClean="0"/>
              <a:t>Be cautious in using humor in communication. Here too it pays to have someone else review your words.</a:t>
            </a:r>
          </a:p>
          <a:p>
            <a:pPr marL="533400" indent="-533400">
              <a:lnSpc>
                <a:spcPct val="80000"/>
              </a:lnSpc>
            </a:pPr>
            <a:r>
              <a:rPr lang="en-US" sz="2000" dirty="0" smtClean="0"/>
              <a:t>4.	Be careful in using discriminatory language; this means being aware of gender, race, age, color, creed, sexual preferences, or ethnic origins.</a:t>
            </a:r>
          </a:p>
          <a:p>
            <a:pPr marL="533400" indent="-533400">
              <a:lnSpc>
                <a:spcPct val="80000"/>
              </a:lnSpc>
              <a:buNone/>
            </a:pPr>
            <a:r>
              <a:rPr lang="en-US" sz="2400" b="1" dirty="0" smtClean="0"/>
              <a:t>Correctness:</a:t>
            </a:r>
          </a:p>
          <a:p>
            <a:pPr marL="533400" indent="-533400">
              <a:lnSpc>
                <a:spcPct val="80000"/>
              </a:lnSpc>
            </a:pPr>
            <a:r>
              <a:rPr lang="en-US" sz="2000" dirty="0" smtClean="0"/>
              <a:t>Select the right level of language for your communication: either formal or informal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Realize that informal language is also used in business communication.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Check –</a:t>
            </a:r>
            <a:r>
              <a:rPr lang="en-US" sz="1800" i="1" dirty="0" smtClean="0"/>
              <a:t>often by letting another person read your material </a:t>
            </a:r>
            <a:r>
              <a:rPr lang="en-US" sz="2000" dirty="0" smtClean="0"/>
              <a:t>– for correct figures, facts, and words.</a:t>
            </a:r>
          </a:p>
          <a:p>
            <a:pPr marL="533400" indent="-533400">
              <a:lnSpc>
                <a:spcPct val="90000"/>
              </a:lnSpc>
            </a:pPr>
            <a:r>
              <a:rPr lang="en-US" sz="2000" dirty="0" smtClean="0"/>
              <a:t>Apply the principles of accepted mechanics to your writing.</a:t>
            </a:r>
          </a:p>
          <a:p>
            <a:pPr marL="533400" indent="-533400">
              <a:lnSpc>
                <a:spcPct val="80000"/>
              </a:lnSpc>
              <a:buNone/>
            </a:pPr>
            <a:endParaRPr lang="en-US" sz="2000" dirty="0" smtClean="0">
              <a:solidFill>
                <a:srgbClr val="FF3300"/>
              </a:solidFill>
            </a:endParaRPr>
          </a:p>
          <a:p>
            <a:pPr marL="533400" indent="-533400">
              <a:lnSpc>
                <a:spcPct val="80000"/>
              </a:lnSpc>
              <a:buNone/>
            </a:pPr>
            <a:endParaRPr lang="en-US" sz="2000" b="1" dirty="0" smtClean="0"/>
          </a:p>
          <a:p>
            <a:pPr>
              <a:buNone/>
            </a:pPr>
            <a:endParaRPr lang="en-US" sz="2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			</a:t>
            </a:r>
          </a:p>
          <a:p>
            <a:pPr>
              <a:buNone/>
            </a:pPr>
            <a:endParaRPr lang="en-US" sz="3600" dirty="0"/>
          </a:p>
          <a:p>
            <a:pPr>
              <a:buNone/>
            </a:pPr>
            <a:r>
              <a:rPr lang="en-US" sz="3600" dirty="0" smtClean="0"/>
              <a:t>				Thank You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983</Words>
  <Application>Microsoft Office PowerPoint</Application>
  <PresentationFormat>On-screen Show (4:3)</PresentationFormat>
  <Paragraphs>186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Business Communication Workshop</vt:lpstr>
      <vt:lpstr>We have discussed……</vt:lpstr>
      <vt:lpstr>We have discussed……</vt:lpstr>
      <vt:lpstr>4. Concreteness</vt:lpstr>
      <vt:lpstr>4. Concreteness (Use specific facts and figures)</vt:lpstr>
      <vt:lpstr>4. Concreteness (Put actions into your verbs)</vt:lpstr>
      <vt:lpstr>4. Concreteness (Put actions into your verbs)</vt:lpstr>
      <vt:lpstr>5. Clarity</vt:lpstr>
      <vt:lpstr>5. Clarity (choose precise, concrete, and familiar words)</vt:lpstr>
      <vt:lpstr>5. Clarity (Construct effective sentences and paragraphs)</vt:lpstr>
      <vt:lpstr>6. Courtesy</vt:lpstr>
      <vt:lpstr>6. Courtesy</vt:lpstr>
      <vt:lpstr>6. Courtesy (be sincerely tactful, thoughtful, and appreciative)</vt:lpstr>
      <vt:lpstr>6. Courtesy (Choose nondiscriminatory expression)</vt:lpstr>
      <vt:lpstr>6. Courtesy (Omit irritating expressions)</vt:lpstr>
      <vt:lpstr>7. Correctness</vt:lpstr>
      <vt:lpstr>7. Correctness</vt:lpstr>
      <vt:lpstr>Recapitulation</vt:lpstr>
      <vt:lpstr>Recapitulation</vt:lpstr>
      <vt:lpstr>Slide 20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Communication Workshop</dc:title>
  <dc:creator>Ayaz Qadeer</dc:creator>
  <cp:lastModifiedBy>Ayaz Qadeer</cp:lastModifiedBy>
  <cp:revision>3</cp:revision>
  <dcterms:created xsi:type="dcterms:W3CDTF">2013-04-30T08:12:03Z</dcterms:created>
  <dcterms:modified xsi:type="dcterms:W3CDTF">2013-04-30T08:30:46Z</dcterms:modified>
</cp:coreProperties>
</file>