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8D087-935C-4E3D-978C-E6D28B9D7B06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33A75-5F72-41E0-ADEB-D9094EDD48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>
            <a:spLocks noChangeArrowheads="1"/>
          </p:cNvSpPr>
          <p:nvPr userDrawn="1"/>
        </p:nvSpPr>
        <p:spPr bwMode="auto">
          <a:xfrm>
            <a:off x="158750" y="1701800"/>
            <a:ext cx="8750300" cy="139700"/>
          </a:xfrm>
          <a:prstGeom prst="octagon">
            <a:avLst>
              <a:gd name="adj" fmla="val 29282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rgbClr val="777777"/>
            </a:outerShdw>
          </a:effectLst>
        </p:spPr>
        <p:txBody>
          <a:bodyPr wrap="none" anchor="ctr"/>
          <a:lstStyle/>
          <a:p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8B25646-A12C-4ED7-9B00-EC6F78CB469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5AAA2-3CA3-4422-92A8-5117E7CD713B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C92E-0884-4523-837E-F2D6C28B29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Ch. 12–</a:t>
            </a:r>
            <a:fld id="{3C88DCB2-43F1-42CB-8492-E79D6D11B76E}" type="slidenum">
              <a:rPr lang="en-US"/>
              <a:pPr/>
              <a:t>1</a:t>
            </a:fld>
            <a:endParaRPr lang="en-US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/>
              <a:t>Business Communication Workshop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33400" indent="-533400" algn="ctr" eaLnBrk="1" hangingPunct="1">
              <a:buFont typeface="Wingdings" pitchFamily="2" charset="2"/>
              <a:buNone/>
            </a:pPr>
            <a:endParaRPr lang="en-US" dirty="0">
              <a:solidFill>
                <a:srgbClr val="FF3300"/>
              </a:solidFill>
            </a:endParaRPr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/>
              <a:t>Course Coordinator:	</a:t>
            </a:r>
            <a:r>
              <a:rPr lang="en-US" dirty="0" err="1"/>
              <a:t>Ayyaz</a:t>
            </a:r>
            <a:r>
              <a:rPr lang="en-US" dirty="0"/>
              <a:t> </a:t>
            </a:r>
            <a:r>
              <a:rPr lang="en-US" dirty="0" err="1"/>
              <a:t>Qadeer</a:t>
            </a:r>
            <a:endParaRPr lang="en-US" dirty="0"/>
          </a:p>
          <a:p>
            <a:pPr marL="533400" indent="-533400" algn="ctr" eaLnBrk="1" hangingPunct="1">
              <a:buFont typeface="Wingdings" pitchFamily="2" charset="2"/>
              <a:buNone/>
            </a:pPr>
            <a:endParaRPr lang="en-US" dirty="0"/>
          </a:p>
          <a:p>
            <a:pPr marL="533400" indent="-533400" algn="ctr" eaLnBrk="1" hangingPunct="1">
              <a:buFont typeface="Wingdings" pitchFamily="2" charset="2"/>
              <a:buNone/>
            </a:pPr>
            <a:r>
              <a:rPr lang="en-US" dirty="0"/>
              <a:t>Lecture # </a:t>
            </a:r>
            <a:r>
              <a:rPr lang="en-US" dirty="0" smtClean="0"/>
              <a:t>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"/>
          <p:cNvSpPr>
            <a:spLocks noChangeArrowheads="1"/>
          </p:cNvSpPr>
          <p:nvPr/>
        </p:nvSpPr>
        <p:spPr bwMode="auto">
          <a:xfrm>
            <a:off x="7696200" y="6194425"/>
            <a:ext cx="184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>
            <a:spAutoFit/>
          </a:bodyPr>
          <a:lstStyle/>
          <a:p>
            <a:endParaRPr lang="en-US" altLang="zh-TW" sz="1500" b="1">
              <a:effectLst/>
              <a:ea typeface="新細明體" pitchFamily="18" charset="-12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E099C9A2-82F8-4ACA-B3FB-880A292D41A0}" type="slidenum">
              <a:rPr lang="en-US"/>
              <a:pPr/>
              <a:t>2</a:t>
            </a:fld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485900" y="1803400"/>
            <a:ext cx="61150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defRPr/>
            </a:pPr>
            <a:r>
              <a:rPr lang="en-US" sz="4400" b="1" kern="0" dirty="0">
                <a:effectLst/>
                <a:latin typeface="Times New Roman" pitchFamily="18" charset="0"/>
                <a:cs typeface="Times New Roman" pitchFamily="18" charset="0"/>
              </a:rPr>
              <a:t>Ethics in Business Communication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371600" y="884238"/>
            <a:ext cx="6399213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2800" b="1" kern="0" dirty="0">
              <a:solidFill>
                <a:schemeClr val="tx2"/>
              </a:solidFill>
              <a:effectLst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  <a:cs typeface="Times New Roman" pitchFamily="18" charset="0"/>
              </a:rPr>
              <a:t>Importance of Ethical Communication</a:t>
            </a:r>
            <a:r>
              <a:rPr lang="en-US" altLang="zh-TW" dirty="0" smtClean="0">
                <a:ea typeface="新細明體" pitchFamily="18" charset="-120"/>
                <a:cs typeface="Times New Roman" pitchFamily="18" charset="0"/>
              </a:rPr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AU" altLang="zh-TW" sz="2800" dirty="0" smtClean="0">
                <a:ea typeface="新細明體" pitchFamily="18" charset="-120"/>
              </a:rPr>
              <a:t>Learning Ethical models </a:t>
            </a:r>
          </a:p>
          <a:p>
            <a:r>
              <a:rPr lang="en-AU" altLang="zh-TW" sz="2400" dirty="0" smtClean="0">
                <a:ea typeface="新細明體" pitchFamily="18" charset="-120"/>
              </a:rPr>
              <a:t>Helps you discover and make explicit your ethical positions and standards </a:t>
            </a:r>
          </a:p>
          <a:p>
            <a:r>
              <a:rPr lang="en-AU" altLang="zh-TW" sz="2400" dirty="0" smtClean="0">
                <a:ea typeface="新細明體" pitchFamily="18" charset="-120"/>
              </a:rPr>
              <a:t>Enables you to diagnose the ethical position of your interlocutors. </a:t>
            </a:r>
          </a:p>
          <a:p>
            <a:r>
              <a:rPr lang="en-US" altLang="zh-TW" sz="2400" dirty="0" smtClean="0">
                <a:ea typeface="新細明體" pitchFamily="18" charset="-120"/>
              </a:rPr>
              <a:t>Provides you with a conceptual framework that will guide you towards becoming a consistent ethical business communicator. </a:t>
            </a:r>
            <a:endParaRPr lang="zh-TW" altLang="en-US" sz="2400" dirty="0" smtClean="0">
              <a:ea typeface="新細明體" pitchFamily="18" charset="-120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9131258B-C140-4F70-B32E-E7B196437CB5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1517650"/>
          </a:xfrm>
        </p:spPr>
        <p:txBody>
          <a:bodyPr anchor="b"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Stages In Ethical Development: Lawrence Kohlberg (1973)</a:t>
            </a:r>
          </a:p>
        </p:txBody>
      </p:sp>
      <p:graphicFrame>
        <p:nvGraphicFramePr>
          <p:cNvPr id="128367" name="Group 367"/>
          <p:cNvGraphicFramePr>
            <a:graphicFrameLocks noGrp="1"/>
          </p:cNvGraphicFramePr>
          <p:nvPr>
            <p:ph type="tbl" idx="1"/>
          </p:nvPr>
        </p:nvGraphicFramePr>
        <p:xfrm>
          <a:off x="304800" y="2209800"/>
          <a:ext cx="8610600" cy="3612835"/>
        </p:xfrm>
        <a:graphic>
          <a:graphicData uri="http://schemas.openxmlformats.org/drawingml/2006/table">
            <a:tbl>
              <a:tblPr/>
              <a:tblGrid>
                <a:gridCol w="1800225"/>
                <a:gridCol w="2897188"/>
                <a:gridCol w="1485900"/>
                <a:gridCol w="2427287"/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Level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Stages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Orientation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Justification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1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Pre-conventional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Fear of punishment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Desire for rewards, as well as fear of punishment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Self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Obedience to Authority; Punishment avoidance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Greed (Reward seeking)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Conventional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Desire for approval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Sense of duty to obey the law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Others/Group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Societal norms of a good person 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Law &amp; order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2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Post-conventional</a:t>
                      </a:r>
                    </a:p>
                  </a:txBody>
                  <a:tcPr marL="92075" marR="92075" marT="46038" marB="4603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Regard for standard of society: utilitarianism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Respect for universal principles of justice &amp; welfare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Universal &amp; humankind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Truth, Fairness, Justice (Social Contract)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zh-TW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Conscience &amp; moral rules guiding actions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" name="Slide Number Placeholder 3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2935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380D42FE-9864-4595-A9D6-B24E8C55228B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2550"/>
            <a:ext cx="8610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Frameworks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286000"/>
            <a:ext cx="8229600" cy="4068763"/>
          </a:xfrm>
        </p:spPr>
        <p:txBody>
          <a:bodyPr/>
          <a:lstStyle/>
          <a:p>
            <a:pPr marL="533400" indent="-533400">
              <a:buFont typeface="Wingdings" pitchFamily="2" charset="2"/>
              <a:buAutoNum type="alphaUcPeriod"/>
            </a:pPr>
            <a:r>
              <a:rPr lang="en-US" altLang="zh-TW" smtClean="0">
                <a:ea typeface="新細明體" pitchFamily="18" charset="-120"/>
              </a:rPr>
              <a:t>Utilitarian Approach</a:t>
            </a:r>
          </a:p>
          <a:p>
            <a:pPr marL="533400" indent="-533400"/>
            <a:r>
              <a:rPr lang="en-US" altLang="zh-TW" sz="2800" smtClean="0">
                <a:ea typeface="新細明體" pitchFamily="18" charset="-120"/>
              </a:rPr>
              <a:t>Focuses on whether the decision made will deliver the greatest good to the greatest number of people affected. </a:t>
            </a:r>
          </a:p>
          <a:p>
            <a:pPr marL="533400" indent="-533400"/>
            <a:r>
              <a:rPr lang="en-US" altLang="zh-TW" sz="2800" smtClean="0">
                <a:ea typeface="新細明體" pitchFamily="18" charset="-120"/>
              </a:rPr>
              <a:t>Recognizes that decisions made by people can have both positives and negative consequences.</a:t>
            </a:r>
          </a:p>
          <a:p>
            <a:pPr marL="533400" indent="-533400"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 marL="533400" indent="-533400">
              <a:buFontTx/>
              <a:buNone/>
            </a:pPr>
            <a:endParaRPr lang="en-US" altLang="zh-TW" smtClean="0">
              <a:ea typeface="新細明體" pitchFamily="18" charset="-120"/>
            </a:endParaRPr>
          </a:p>
          <a:p>
            <a:pPr marL="533400" indent="-533400">
              <a:buFontTx/>
              <a:buNone/>
            </a:pPr>
            <a:endParaRPr lang="en-US" altLang="zh-TW" sz="38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C14CD33D-6D92-4EB7-B6C9-70BA333A11F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Frameworks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160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32038"/>
            <a:ext cx="8382000" cy="4525962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B. Moral Rights Approach</a:t>
            </a:r>
          </a:p>
          <a:p>
            <a:r>
              <a:rPr lang="en-US" altLang="zh-TW" sz="2400" smtClean="0">
                <a:ea typeface="新細明體" pitchFamily="18" charset="-120"/>
              </a:rPr>
              <a:t>Recognizes that human beings are born with fundamental rights and privileges.</a:t>
            </a:r>
          </a:p>
          <a:p>
            <a:r>
              <a:rPr lang="en-US" altLang="zh-TW" sz="2400" smtClean="0">
                <a:ea typeface="新細明體" pitchFamily="18" charset="-120"/>
              </a:rPr>
              <a:t>Stresses the importance of respecting and protecting the fundamental rights of all human beings. </a:t>
            </a:r>
          </a:p>
          <a:p>
            <a:pPr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endParaRPr lang="zh-TW" altLang="en-US" sz="24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98AE86AE-D78B-4FFC-B86D-44074D949845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6" grpId="0"/>
      <p:bldP spid="2160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Frameworks</a:t>
            </a: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C. Justice Approach </a:t>
            </a:r>
            <a:endParaRPr lang="en-US" smtClean="0"/>
          </a:p>
          <a:p>
            <a:r>
              <a:rPr lang="en-US" sz="2800" smtClean="0"/>
              <a:t>Focuses on how the costs and benefits of an action are distributed and whether the distribution is fair and equitable. </a:t>
            </a:r>
          </a:p>
          <a:p>
            <a:r>
              <a:rPr lang="en-US" altLang="zh-TW" sz="2800" smtClean="0">
                <a:ea typeface="新細明體" pitchFamily="18" charset="-120"/>
              </a:rPr>
              <a:t>Three types of justice approach are: distributive, procedural, and compensatory justice. </a:t>
            </a:r>
          </a:p>
          <a:p>
            <a:endParaRPr lang="en-US" sz="2400" smtClean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BED903AE-B51A-4C13-B3F2-C9E2BEC7DF38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Frameworks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170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altLang="zh-TW" smtClean="0">
                <a:ea typeface="新細明體" pitchFamily="18" charset="-120"/>
              </a:rPr>
              <a:t>Distributive Justice Approach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Rewards and punishments should be fairly distributed based on how much individuals contribute towards, or deviate from the given organizational goals.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Discrimination (e.g., race, gender) is an example of the lack of distributive justice.</a:t>
            </a:r>
          </a:p>
          <a:p>
            <a:pPr marL="609600" indent="-609600"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 marL="609600" indent="-609600"/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5C560FC7-4CCE-4F2C-A1E4-510C8A83B4E9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0" grpId="0"/>
      <p:bldP spid="217090" grpId="1"/>
      <p:bldP spid="217090" grpId="2"/>
      <p:bldP spid="217091" grpId="0" build="p"/>
      <p:bldP spid="217091" grpI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Frameworks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276600"/>
          </a:xfrm>
        </p:spPr>
        <p:txBody>
          <a:bodyPr>
            <a:normAutofit lnSpcReduction="10000"/>
          </a:bodyPr>
          <a:lstStyle/>
          <a:p>
            <a:pPr marL="609600" indent="-609600">
              <a:buFont typeface="Wingdings" pitchFamily="2" charset="2"/>
              <a:buAutoNum type="arabicPeriod" startAt="2"/>
            </a:pPr>
            <a:r>
              <a:rPr lang="en-US" altLang="zh-TW" smtClean="0">
                <a:ea typeface="新細明體" pitchFamily="18" charset="-120"/>
              </a:rPr>
              <a:t>Procedural Justice Approach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The policies, rules, and procedures relating to decisions and behaviors should be applied fairly and consistently.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The criterion is whether the rules and processes governing the distribution of the rewards and punishments are fair. </a:t>
            </a: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30D41DB6-3137-4781-B277-5A59AA9D0EAC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2550"/>
            <a:ext cx="77724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Frameworks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981200"/>
            <a:ext cx="8255000" cy="32766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 startAt="3"/>
            </a:pPr>
            <a:r>
              <a:rPr lang="en-US" altLang="zh-TW" smtClean="0">
                <a:ea typeface="新細明體" pitchFamily="18" charset="-120"/>
              </a:rPr>
              <a:t>Compensatory Justice Approach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Involves compensating someone for a past wrong decision or action.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Requires that hurt parties be compensated for past injustice. </a:t>
            </a:r>
          </a:p>
          <a:p>
            <a:pPr marL="609600" indent="-609600">
              <a:spcAft>
                <a:spcPct val="50000"/>
              </a:spcAft>
              <a:buFont typeface="Wingdings" pitchFamily="2" charset="2"/>
              <a:buAutoNum type="arabicPeriod" startAt="3"/>
            </a:pPr>
            <a:endParaRPr lang="zh-TW" altLang="en-US" sz="2400" smtClean="0">
              <a:ea typeface="新細明體" pitchFamily="18" charset="-120"/>
            </a:endParaRPr>
          </a:p>
          <a:p>
            <a:pPr marL="609600" indent="-609600"/>
            <a:endParaRPr lang="zh-TW" altLang="en-US" sz="36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A3BD98B3-23AD-4398-823F-EDB53FDFE58F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255000" cy="43815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altLang="zh-TW" sz="2800" smtClean="0">
                <a:ea typeface="新細明體" pitchFamily="18" charset="-120"/>
              </a:rPr>
              <a:t>When adopting Justice Approach, the decision maker should consider whether: </a:t>
            </a:r>
          </a:p>
          <a:p>
            <a:pPr marL="0" indent="0">
              <a:buFont typeface="Times New Roman" pitchFamily="18" charset="0"/>
              <a:buAutoNum type="arabicParenR"/>
            </a:pPr>
            <a:r>
              <a:rPr lang="en-US" altLang="zh-TW" sz="2800" smtClean="0">
                <a:ea typeface="新細明體" pitchFamily="18" charset="-120"/>
              </a:rPr>
              <a:t>the costs and benefits are fairly distributed and how;</a:t>
            </a:r>
          </a:p>
          <a:p>
            <a:pPr marL="0" indent="0">
              <a:buFont typeface="Times New Roman" pitchFamily="18" charset="0"/>
              <a:buAutoNum type="arabicParenR"/>
            </a:pPr>
            <a:r>
              <a:rPr lang="en-US" altLang="zh-TW" sz="2800" smtClean="0">
                <a:ea typeface="新細明體" pitchFamily="18" charset="-120"/>
              </a:rPr>
              <a:t>the procedures for distributing costs and benefits are fair and clear;</a:t>
            </a:r>
          </a:p>
          <a:p>
            <a:pPr marL="0" indent="0">
              <a:buFont typeface="Times New Roman" pitchFamily="18" charset="0"/>
              <a:buAutoNum type="arabicParenR"/>
            </a:pPr>
            <a:r>
              <a:rPr lang="en-US" altLang="zh-TW" sz="2800" smtClean="0">
                <a:ea typeface="新細明體" pitchFamily="18" charset="-120"/>
              </a:rPr>
              <a:t>the individuals who are unfairly affected by this course of action are fairly compensated.</a:t>
            </a:r>
          </a:p>
          <a:p>
            <a:pPr marL="0" indent="0">
              <a:spcAft>
                <a:spcPct val="50000"/>
              </a:spcAft>
              <a:buFont typeface="Wingdings" pitchFamily="2" charset="2"/>
              <a:buAutoNum type="arabicPeriod" startAt="3"/>
            </a:pPr>
            <a:endParaRPr lang="zh-TW" altLang="en-US" sz="2800" smtClean="0">
              <a:ea typeface="新細明體" pitchFamily="18" charset="-120"/>
            </a:endParaRPr>
          </a:p>
          <a:p>
            <a:pPr marL="0" indent="0"/>
            <a:endParaRPr lang="zh-TW" altLang="en-US" sz="28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93F24A9A-F944-4462-9C93-BC6F350D8DCE}" type="slidenum">
              <a:rPr lang="en-US"/>
              <a:pPr/>
              <a:t>11</a:t>
            </a:fld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2550"/>
            <a:ext cx="77724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Individual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Frameworks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Cultural Issues in</a:t>
            </a:r>
            <a:b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Ethical Behavior</a:t>
            </a:r>
            <a:r>
              <a:rPr lang="en-US" altLang="zh-TW" sz="4000" dirty="0" smtClean="0">
                <a:ea typeface="新細明體" pitchFamily="18" charset="-120"/>
              </a:rPr>
              <a:t> 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zh-TW" sz="2700" smtClean="0">
                <a:ea typeface="新細明體" pitchFamily="18" charset="-120"/>
              </a:rPr>
              <a:t>Two ways of dealing with cultural issues in ethical decision making: universal and relative approaches. 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zh-TW" sz="2700" smtClean="0">
                <a:ea typeface="新細明體" pitchFamily="18" charset="-120"/>
              </a:rPr>
              <a:t>Universalism states that:</a:t>
            </a:r>
          </a:p>
          <a:p>
            <a:pPr marL="0" indent="0">
              <a:lnSpc>
                <a:spcPct val="90000"/>
              </a:lnSpc>
            </a:pPr>
            <a:r>
              <a:rPr lang="en-US" altLang="zh-TW" sz="2700" smtClean="0">
                <a:ea typeface="新細明體" pitchFamily="18" charset="-120"/>
              </a:rPr>
              <a:t>Individuals should choose a course of action that can be applied to all people under all circumstances.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zh-TW" sz="2700" smtClean="0">
                <a:ea typeface="新細明體" pitchFamily="18" charset="-120"/>
              </a:rPr>
              <a:t>Relativism argues that:</a:t>
            </a:r>
          </a:p>
          <a:p>
            <a:pPr marL="0" indent="0">
              <a:lnSpc>
                <a:spcPct val="90000"/>
              </a:lnSpc>
            </a:pPr>
            <a:r>
              <a:rPr lang="en-US" altLang="zh-TW" sz="2700" smtClean="0">
                <a:ea typeface="新細明體" pitchFamily="18" charset="-120"/>
              </a:rPr>
              <a:t>Behavior in foreign settings should be guided by local laws and customs.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US" altLang="zh-TW" sz="2800" smtClean="0">
              <a:ea typeface="新細明體" pitchFamily="18" charset="-120"/>
            </a:endParaRPr>
          </a:p>
          <a:p>
            <a:pPr marL="0" indent="0">
              <a:lnSpc>
                <a:spcPct val="90000"/>
              </a:lnSpc>
            </a:pPr>
            <a:endParaRPr lang="en-US" altLang="zh-TW" sz="2800" smtClean="0">
              <a:ea typeface="新細明體" pitchFamily="18" charset="-120"/>
            </a:endParaRPr>
          </a:p>
          <a:p>
            <a:pPr marL="0" indent="0">
              <a:lnSpc>
                <a:spcPct val="90000"/>
              </a:lnSpc>
            </a:pPr>
            <a:endParaRPr lang="en-US" altLang="zh-TW" sz="28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6DF282D2-74AC-4297-8232-D00FD006C43E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Corporate Social</a:t>
            </a:r>
            <a:b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Responsibility</a:t>
            </a:r>
            <a:r>
              <a:rPr lang="en-US" altLang="zh-TW" sz="4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(CRS)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124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Corporate social responsibility refers to:</a:t>
            </a:r>
          </a:p>
          <a:p>
            <a:r>
              <a:rPr lang="en-US" altLang="zh-TW" sz="2800" smtClean="0">
                <a:ea typeface="新細明體" pitchFamily="18" charset="-120"/>
              </a:rPr>
              <a:t>Obligations of a corporation.</a:t>
            </a:r>
          </a:p>
          <a:p>
            <a:r>
              <a:rPr lang="en-US" altLang="zh-TW" sz="2800" smtClean="0">
                <a:ea typeface="新細明體" pitchFamily="18" charset="-120"/>
              </a:rPr>
              <a:t>How it acts in terms of its own corporate interests and profits in relation to the interests of its external stakeholders.</a:t>
            </a:r>
          </a:p>
          <a:p>
            <a:pPr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>
              <a:buFontTx/>
              <a:buNone/>
            </a:pPr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  <a:p>
            <a:endParaRPr lang="en-US" altLang="zh-TW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A02FC663-0871-42FC-8527-ECBC38D873E5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Corporate Social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Responsibility (CRS)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429000"/>
          </a:xfrm>
        </p:spPr>
        <p:txBody>
          <a:bodyPr/>
          <a:lstStyle/>
          <a:p>
            <a:pPr marL="609600" indent="-609600">
              <a:spcBef>
                <a:spcPct val="0"/>
              </a:spcBef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Corporate social responsibility includes </a:t>
            </a:r>
          </a:p>
          <a:p>
            <a:pPr marL="609600" indent="-609600">
              <a:spcBef>
                <a:spcPct val="0"/>
              </a:spcBef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concerns about: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Green and environmental protection issues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Community service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Employment practices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General corporate philanthropy </a:t>
            </a:r>
          </a:p>
          <a:p>
            <a:pPr marL="609600" indent="-609600"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 marL="609600" indent="-609600">
              <a:buFontTx/>
              <a:buNone/>
            </a:pPr>
            <a:endParaRPr lang="en-US" altLang="zh-TW" sz="25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6CE35312-8F29-42B4-B91C-B8B283AF34D3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Ethically Based</a:t>
            </a:r>
            <a:b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Communication Style</a:t>
            </a:r>
            <a:r>
              <a:rPr lang="en-US" altLang="zh-TW" sz="4000" dirty="0" smtClean="0">
                <a:ea typeface="新細明體" pitchFamily="18" charset="-120"/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229600" cy="4221163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altLang="zh-TW" smtClean="0">
                <a:ea typeface="新細明體" pitchFamily="18" charset="-120"/>
              </a:rPr>
              <a:t>A. Utilitarian Communication Style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Believes that the decision should benefit the majority.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Utilitarians compare alternative options and are open and receptive to exploring different viewpoints. </a:t>
            </a:r>
          </a:p>
          <a:p>
            <a:pPr marL="609600" indent="-609600">
              <a:buFontTx/>
              <a:buNone/>
            </a:pPr>
            <a:endParaRPr lang="en-US" altLang="zh-TW" sz="24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7F7BD3FB-0149-4514-B74B-A65ECFA1C45A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517650"/>
          </a:xfrm>
        </p:spPr>
        <p:txBody>
          <a:bodyPr/>
          <a:lstStyle/>
          <a:p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Ethically Based</a:t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Communication Strategies</a:t>
            </a:r>
            <a:endParaRPr lang="en-US" altLang="zh-TW" sz="4000" dirty="0" smtClean="0">
              <a:ea typeface="新細明體" pitchFamily="18" charset="-12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8862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lphaUcPeriod" startAt="2"/>
            </a:pPr>
            <a:r>
              <a:rPr lang="en-US" altLang="zh-TW" smtClean="0">
                <a:ea typeface="新細明體" pitchFamily="18" charset="-120"/>
              </a:rPr>
              <a:t>Moral Rights Communicating Style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The advocates believe that decisions and actions are either right or wrong.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People holding a moral rights perspective focus on analyzing or explaining why a decision or action is either right or wrong, rather than the consequences of the decision or action. </a:t>
            </a:r>
          </a:p>
          <a:p>
            <a:pPr marL="609600" indent="-609600">
              <a:buFontTx/>
              <a:buNone/>
            </a:pPr>
            <a:endParaRPr lang="en-US" altLang="zh-TW" sz="23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A6143AC5-40F1-4221-93F9-4EF022A8510C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Ethically Based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Communication Strategies</a:t>
            </a:r>
            <a:endParaRPr lang="zh-TW" alt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55600" y="2057400"/>
            <a:ext cx="8407400" cy="27432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lphaUcPeriod" startAt="3"/>
            </a:pPr>
            <a:r>
              <a:rPr lang="en-US" altLang="zh-TW" smtClean="0">
                <a:ea typeface="新細明體" pitchFamily="18" charset="-120"/>
              </a:rPr>
              <a:t>Justice Communication Style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Justice advocates are interested in how and whether the costs and benefits of decisions and actions are distributed equitably.</a:t>
            </a:r>
          </a:p>
          <a:p>
            <a:pPr marL="609600" indent="-609600"/>
            <a:endParaRPr lang="zh-TW" altLang="en-US" sz="28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0193AFF2-2195-42A8-9037-9A6FC019BB8B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"/>
            <a:ext cx="8229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Ethically Based</a:t>
            </a:r>
            <a:b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Communication Strategies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209800"/>
            <a:ext cx="8229600" cy="2971800"/>
          </a:xfrm>
        </p:spPr>
        <p:txBody>
          <a:bodyPr/>
          <a:lstStyle/>
          <a:p>
            <a:pPr marL="381000" indent="-381000">
              <a:buFont typeface="Wingdings" pitchFamily="2" charset="2"/>
              <a:buAutoNum type="alphaUcPeriod" startAt="4"/>
            </a:pPr>
            <a:r>
              <a:rPr lang="en-US" altLang="zh-TW" smtClean="0">
                <a:ea typeface="新細明體" pitchFamily="18" charset="-120"/>
              </a:rPr>
              <a:t> Universalist Communication Style </a:t>
            </a:r>
          </a:p>
          <a:p>
            <a:pPr marL="381000" indent="-381000"/>
            <a:r>
              <a:rPr lang="en-US" altLang="zh-TW" sz="2800" smtClean="0">
                <a:ea typeface="新細明體" pitchFamily="18" charset="-120"/>
              </a:rPr>
              <a:t>Ethical universalism believes that ethical principles are universal and should be applied to all cultures.</a:t>
            </a:r>
          </a:p>
          <a:p>
            <a:pPr marL="381000" indent="-381000"/>
            <a:r>
              <a:rPr lang="en-US" altLang="zh-TW" sz="2800" smtClean="0">
                <a:ea typeface="新細明體" pitchFamily="18" charset="-120"/>
              </a:rPr>
              <a:t>Universalists stress on conveying universal values. 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24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2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</a:pPr>
            <a:endParaRPr lang="en-AU" altLang="zh-TW" sz="20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</a:pPr>
            <a:endParaRPr lang="en-AU" altLang="zh-TW" sz="2000" smtClean="0">
              <a:ea typeface="新細明體" pitchFamily="18" charset="-12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553200" y="6172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r"/>
            <a:r>
              <a:rPr lang="en-US">
                <a:effectLst/>
              </a:rPr>
              <a:t>Ch. 15–</a:t>
            </a:r>
            <a:fld id="{39121461-9E8D-4D03-A8AE-CE54DC298169}" type="slidenum">
              <a:rPr lang="en-US">
                <a:effectLst/>
              </a:rPr>
              <a:pPr algn="r"/>
              <a:t>18</a:t>
            </a:fld>
            <a:endParaRPr lang="en-US">
              <a:effectLst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"/>
            <a:ext cx="8229600" cy="1517650"/>
          </a:xfrm>
        </p:spPr>
        <p:txBody>
          <a:bodyPr/>
          <a:lstStyle/>
          <a:p>
            <a:pPr>
              <a:defRPr/>
            </a:pP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Ethically Based</a:t>
            </a:r>
            <a:b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Communication Strategies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209800"/>
            <a:ext cx="8229600" cy="2971800"/>
          </a:xfrm>
        </p:spPr>
        <p:txBody>
          <a:bodyPr>
            <a:normAutofit fontScale="92500"/>
          </a:bodyPr>
          <a:lstStyle/>
          <a:p>
            <a:pPr marL="381000" indent="-381000">
              <a:buFont typeface="Wingdings" pitchFamily="2" charset="2"/>
              <a:buNone/>
            </a:pPr>
            <a:r>
              <a:rPr lang="en-US" altLang="zh-TW" smtClean="0">
                <a:ea typeface="新細明體" pitchFamily="18" charset="-120"/>
              </a:rPr>
              <a:t>E. Relativist Communication Style </a:t>
            </a:r>
          </a:p>
          <a:p>
            <a:pPr marL="381000" indent="-381000"/>
            <a:r>
              <a:rPr lang="en-US" altLang="zh-TW" sz="2800" smtClean="0">
                <a:ea typeface="新細明體" pitchFamily="18" charset="-120"/>
              </a:rPr>
              <a:t>Believes that ethical behavior is influenced by the cultural context.</a:t>
            </a:r>
          </a:p>
          <a:p>
            <a:pPr marL="381000" indent="-381000"/>
            <a:r>
              <a:rPr lang="en-US" altLang="zh-TW" sz="2800" smtClean="0">
                <a:ea typeface="新細明體" pitchFamily="18" charset="-120"/>
              </a:rPr>
              <a:t>When in Rome, do as Romans do.</a:t>
            </a:r>
          </a:p>
          <a:p>
            <a:pPr marL="381000" indent="-381000"/>
            <a:r>
              <a:rPr lang="en-US" altLang="zh-TW" sz="2800" smtClean="0">
                <a:ea typeface="新細明體" pitchFamily="18" charset="-120"/>
              </a:rPr>
              <a:t>Relativists focus on the different values between cultures. </a:t>
            </a:r>
          </a:p>
          <a:p>
            <a:pPr marL="381000" indent="-381000">
              <a:buFontTx/>
              <a:buNone/>
            </a:pPr>
            <a:r>
              <a:rPr lang="en-US" altLang="zh-TW" sz="2400" smtClean="0">
                <a:ea typeface="新細明體" pitchFamily="18" charset="-120"/>
              </a:rPr>
              <a:t> </a:t>
            </a: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2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  <a:buFont typeface="Wingdings" pitchFamily="2" charset="2"/>
              <a:buNone/>
            </a:pPr>
            <a:endParaRPr lang="en-US" altLang="zh-TW" sz="18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</a:pPr>
            <a:endParaRPr lang="en-AU" altLang="zh-TW" sz="2000" smtClean="0">
              <a:ea typeface="新細明體" pitchFamily="18" charset="-120"/>
            </a:endParaRPr>
          </a:p>
          <a:p>
            <a:pPr marL="381000" indent="-381000">
              <a:lnSpc>
                <a:spcPct val="80000"/>
              </a:lnSpc>
            </a:pPr>
            <a:endParaRPr lang="en-AU" altLang="zh-TW" sz="2000" smtClean="0">
              <a:ea typeface="新細明體" pitchFamily="18" charset="-12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6553200" y="6172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r"/>
            <a:r>
              <a:rPr lang="en-US">
                <a:effectLst/>
              </a:rPr>
              <a:t>Ch. 15–</a:t>
            </a:r>
            <a:fld id="{D55A963C-4656-4A3B-B4D9-233ACFE704C6}" type="slidenum">
              <a:rPr lang="en-US">
                <a:effectLst/>
              </a:rPr>
              <a:pPr algn="r"/>
              <a:t>19</a:t>
            </a:fld>
            <a:endParaRPr lang="en-US">
              <a:effectLst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1517650"/>
          </a:xfrm>
        </p:spPr>
        <p:txBody>
          <a:bodyPr/>
          <a:lstStyle/>
          <a:p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Possible Ethical</a:t>
            </a:r>
            <a:b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Communication Conflict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467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3276600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Utilitarian versus Moral Rights Communication Conflicts</a:t>
            </a:r>
            <a:endParaRPr lang="en-US" altLang="zh-TW" sz="2400" smtClean="0">
              <a:ea typeface="新細明體" pitchFamily="18" charset="-120"/>
            </a:endParaRPr>
          </a:p>
          <a:p>
            <a:pPr marL="0" indent="0">
              <a:lnSpc>
                <a:spcPct val="90000"/>
              </a:lnSpc>
            </a:pPr>
            <a:r>
              <a:rPr lang="en-US" altLang="zh-TW" sz="2800" smtClean="0">
                <a:ea typeface="新細明體" pitchFamily="18" charset="-120"/>
              </a:rPr>
              <a:t>The utilitarians may not be interested in the rights or wrongs of a decision, whereas the moral rights adherent is not interested in the pros and cons of the proposed actions. </a:t>
            </a:r>
          </a:p>
          <a:p>
            <a:pPr marL="0" indent="0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54DD54E6-AC9E-443A-AE09-52B4205AF1E8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Possible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Communication Conflict</a:t>
            </a: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570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Universalistic versus Relativistic Communication Conflicts</a:t>
            </a:r>
            <a:endParaRPr lang="en-US" altLang="zh-TW" sz="2400" smtClean="0">
              <a:ea typeface="新細明體" pitchFamily="18" charset="-120"/>
            </a:endParaRPr>
          </a:p>
          <a:p>
            <a:pPr marL="0" indent="0">
              <a:lnSpc>
                <a:spcPct val="90000"/>
              </a:lnSpc>
            </a:pPr>
            <a:r>
              <a:rPr lang="en-US" altLang="zh-TW" sz="2800" smtClean="0">
                <a:ea typeface="新細明體" pitchFamily="18" charset="-120"/>
              </a:rPr>
              <a:t>While universalists do not recognize that certain rights and traditions of a culture need to be respected, relativists fail to recognize that  certain fundamental rights are applicable to all cultures. </a:t>
            </a:r>
          </a:p>
          <a:p>
            <a:pPr marL="0" indent="0"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7D13A83C-9559-44CA-90F3-F08CA9C29783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Possible Ethical</a:t>
            </a:r>
            <a:b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</a:br>
            <a:r>
              <a:rPr lang="en-US" altLang="zh-TW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Communication Conflict</a:t>
            </a: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534400" cy="39163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Justice Communication Conflicts </a:t>
            </a:r>
          </a:p>
          <a:p>
            <a:r>
              <a:rPr lang="en-US" altLang="zh-TW" sz="2800" smtClean="0">
                <a:ea typeface="新細明體" pitchFamily="18" charset="-120"/>
              </a:rPr>
              <a:t>Communicators taking the justice approach have a shared perspective and a basis for successful communication. </a:t>
            </a:r>
          </a:p>
          <a:p>
            <a:r>
              <a:rPr lang="en-US" altLang="zh-TW" sz="2800" smtClean="0">
                <a:ea typeface="新細明體" pitchFamily="18" charset="-120"/>
              </a:rPr>
              <a:t>Communication conflicts can still arise among individuals holding differing views about what constitutes justice (e.g. distributive, procedural, compensatory justice) </a:t>
            </a:r>
          </a:p>
          <a:p>
            <a:pPr>
              <a:lnSpc>
                <a:spcPct val="90000"/>
              </a:lnSpc>
            </a:pPr>
            <a:endParaRPr lang="en-US" sz="2400" smtClean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2B0290DB-F7C0-41CF-9BFF-C22C1BF0E9B5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2550"/>
            <a:ext cx="8610600" cy="1517650"/>
          </a:xfrm>
        </p:spPr>
        <p:txBody>
          <a:bodyPr/>
          <a:lstStyle/>
          <a:p>
            <a:r>
              <a:rPr lang="en-US" altLang="zh-TW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Ethics and Decision Models</a:t>
            </a:r>
            <a:endParaRPr lang="zh-TW" altLang="en-US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40687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spcAft>
                <a:spcPct val="50000"/>
              </a:spcAft>
              <a:buFontTx/>
              <a:buNone/>
            </a:pPr>
            <a:r>
              <a:rPr lang="en-US" altLang="zh-TW" smtClean="0">
                <a:ea typeface="新細明體" pitchFamily="18" charset="-120"/>
              </a:rPr>
              <a:t>A. 	Rational or Classical Model 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en-US" altLang="zh-TW" sz="2800" smtClean="0">
                <a:ea typeface="新細明體" pitchFamily="18" charset="-120"/>
              </a:rPr>
              <a:t>The decision maker selects the best option among alternatives to reach an optimal goal.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en-US" altLang="zh-TW" sz="2800" smtClean="0">
                <a:ea typeface="新細明體" pitchFamily="18" charset="-120"/>
              </a:rPr>
              <a:t>It encourages ethical communication by promoting extensive information flow and promotes an open process of communication.</a:t>
            </a:r>
          </a:p>
          <a:p>
            <a:pPr marL="609600" indent="-609600">
              <a:lnSpc>
                <a:spcPct val="90000"/>
              </a:lnSpc>
              <a:spcBef>
                <a:spcPct val="0"/>
              </a:spcBef>
            </a:pPr>
            <a:r>
              <a:rPr lang="en-US" altLang="zh-TW" sz="2800" smtClean="0">
                <a:ea typeface="新細明體" pitchFamily="18" charset="-120"/>
              </a:rPr>
              <a:t>This method is most costly and time consuming.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zh-TW" altLang="en-US" sz="36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D38D3081-BDE8-4D16-AA4E-224EB4DEE15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Ethics and Decision Models</a:t>
            </a:r>
            <a:endParaRPr lang="zh-TW" altLang="en-US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382000" cy="39925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lphaUcPeriod" startAt="2"/>
            </a:pPr>
            <a:r>
              <a:rPr lang="en-US" altLang="zh-TW" smtClean="0">
                <a:ea typeface="新細明體" pitchFamily="18" charset="-120"/>
              </a:rPr>
              <a:t>Behavioral Model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zh-TW" sz="2800" smtClean="0">
                <a:ea typeface="新細明體" pitchFamily="18" charset="-120"/>
              </a:rPr>
              <a:t>The decision maker identifies one alternative at a time and selects the first satisfactory alternative identified.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zh-TW" sz="2800" smtClean="0">
                <a:ea typeface="新細明體" pitchFamily="18" charset="-120"/>
              </a:rPr>
              <a:t>It is often adopted by managers who are constrained by information, costs and time. </a:t>
            </a:r>
          </a:p>
          <a:p>
            <a:pPr marL="609600" indent="-609600">
              <a:lnSpc>
                <a:spcPct val="90000"/>
              </a:lnSpc>
            </a:pPr>
            <a:r>
              <a:rPr lang="en-US" altLang="zh-TW" sz="2800" smtClean="0">
                <a:ea typeface="新細明體" pitchFamily="18" charset="-120"/>
              </a:rPr>
              <a:t>This model may carry with it a greater possibility of unethical decision making           and unequal communication.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zh-TW" altLang="en-US" sz="24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86828872-7359-4268-A7FA-72F1EECBEE84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0600" cy="1517650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Ethics and Decision Models</a:t>
            </a:r>
            <a:endParaRPr lang="zh-TW" alt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763000" cy="3916363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lphaUcPeriod" startAt="3"/>
            </a:pPr>
            <a:r>
              <a:rPr lang="en-US" altLang="zh-TW" smtClean="0">
                <a:ea typeface="新細明體" pitchFamily="18" charset="-120"/>
              </a:rPr>
              <a:t>Retroactive Model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The decision maker chooses a favorable alternative early in the decision making process but carries it through the sequential steps of the rational decision making process with other alternatives. </a:t>
            </a:r>
          </a:p>
          <a:p>
            <a:pPr marL="609600" indent="-609600"/>
            <a:r>
              <a:rPr lang="en-US" altLang="zh-TW" sz="2800" smtClean="0">
                <a:ea typeface="新細明體" pitchFamily="18" charset="-120"/>
              </a:rPr>
              <a:t>A favorable option is considered along with other alternatives, but a change of intention is lacking. </a:t>
            </a:r>
          </a:p>
          <a:p>
            <a:pPr marL="609600" indent="-609600"/>
            <a:endParaRPr lang="zh-TW" altLang="en-US" sz="2400" smtClean="0">
              <a:ea typeface="新細明體" pitchFamily="18" charset="-120"/>
            </a:endParaRP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1858D6C7-D5A7-45B7-8E30-C86276550EB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572000"/>
          </a:xfrm>
        </p:spPr>
        <p:txBody>
          <a:bodyPr/>
          <a:lstStyle/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en-US" altLang="zh-TW" dirty="0" smtClean="0">
                <a:ea typeface="新細明體" pitchFamily="18" charset="-120"/>
              </a:rPr>
              <a:t>When encountering ethical dilemmas in dealing with “borderline” or “gray” area situations, individuals tend to rationalize their inappropriate behavior. The individual may believe that:</a:t>
            </a:r>
          </a:p>
          <a:p>
            <a:pPr marL="231775" indent="-231775">
              <a:defRPr/>
            </a:pPr>
            <a:r>
              <a:rPr lang="en-US" altLang="zh-TW" dirty="0" smtClean="0">
                <a:ea typeface="新細明體" pitchFamily="18" charset="-120"/>
              </a:rPr>
              <a:t>their misconduct is not really illegal; or </a:t>
            </a:r>
          </a:p>
          <a:p>
            <a:pPr marL="231775" indent="-231775">
              <a:defRPr/>
            </a:pPr>
            <a:r>
              <a:rPr lang="en-US" altLang="zh-TW" dirty="0" smtClean="0">
                <a:ea typeface="新細明體" pitchFamily="18" charset="-120"/>
              </a:rPr>
              <a:t>the result is in everyone’s best interests.</a:t>
            </a:r>
          </a:p>
          <a:p>
            <a:pPr>
              <a:lnSpc>
                <a:spcPct val="80000"/>
              </a:lnSpc>
              <a:spcAft>
                <a:spcPct val="50000"/>
              </a:spcAft>
              <a:buFontTx/>
              <a:buNone/>
              <a:defRPr/>
            </a:pPr>
            <a:r>
              <a:rPr lang="en-US" altLang="zh-TW" sz="900" dirty="0" smtClean="0">
                <a:ea typeface="新細明體" pitchFamily="18" charset="-120"/>
              </a:rPr>
              <a:t> </a:t>
            </a:r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-76200" y="82550"/>
            <a:ext cx="914400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altLang="zh-TW" sz="4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新細明體" pitchFamily="18" charset="-120"/>
              </a:rPr>
              <a:t>Dealing with Ethical Dilemmas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73391DA3-A857-4D59-B435-D21790BB64C3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Recapitulation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  <a:cs typeface="Times New Roman" pitchFamily="18" charset="0"/>
              </a:rPr>
              <a:t>Importance of Ethical Communication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Stages In Ethical Development: Lawrence Kohlberg (1973)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Individual Ethical Frameworks</a:t>
            </a:r>
            <a:r>
              <a:rPr lang="en-US" altLang="zh-TW" sz="2000" dirty="0" smtClean="0">
                <a:ea typeface="新細明體" pitchFamily="18" charset="-120"/>
                <a:cs typeface="Times New Roman" pitchFamily="18" charset="0"/>
              </a:rPr>
              <a:t> 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Cultural Issues in Ethical Behavior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Corporate Social Responsibility (CRS)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Ethically Based Communication Style</a:t>
            </a:r>
            <a:r>
              <a:rPr lang="en-US" altLang="zh-TW" sz="2000" dirty="0" smtClean="0">
                <a:ea typeface="新細明體" pitchFamily="18" charset="-120"/>
              </a:rPr>
              <a:t> 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Ethically Based Communication Strategies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Possible Ethical Communication Conflict</a:t>
            </a:r>
            <a:r>
              <a:rPr lang="en-US" altLang="zh-TW" sz="2000" dirty="0" smtClean="0">
                <a:ea typeface="新細明體" pitchFamily="18" charset="-120"/>
              </a:rPr>
              <a:t> </a:t>
            </a:r>
          </a:p>
          <a:p>
            <a:r>
              <a:rPr lang="en-US" altLang="zh-TW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Ethics and Decision Models</a:t>
            </a:r>
          </a:p>
          <a:p>
            <a:r>
              <a:rPr lang="en-US" altLang="zh-TW" sz="2000" dirty="0" smtClean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Dealing with Ethical Dilemmas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Ch. 15–</a:t>
            </a:r>
            <a:fld id="{B8B72051-148A-4367-B60B-7A78EED3375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2190750"/>
            <a:ext cx="6399213" cy="2438400"/>
          </a:xfrm>
          <a:noFill/>
        </p:spPr>
        <p:txBody>
          <a:bodyPr/>
          <a:lstStyle/>
          <a:p>
            <a:r>
              <a:rPr lang="en-US" sz="6000" dirty="0" smtClean="0">
                <a:latin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172200"/>
            <a:ext cx="2133600" cy="476250"/>
          </a:xfrm>
        </p:spPr>
        <p:txBody>
          <a:bodyPr/>
          <a:lstStyle/>
          <a:p>
            <a:r>
              <a:rPr lang="en-US"/>
              <a:t>Ch. 15–</a:t>
            </a:r>
            <a:fld id="{F99F1DC1-3334-4B97-B494-A39BEFFC5B84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  <p:transition spd="slow">
    <p:zoom dir="in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1146</Words>
  <Application>Microsoft Office PowerPoint</Application>
  <PresentationFormat>On-screen Show (4:3)</PresentationFormat>
  <Paragraphs>189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Business Communication Workshop</vt:lpstr>
      <vt:lpstr>Slide 2</vt:lpstr>
      <vt:lpstr>Importance of Ethical Communication </vt:lpstr>
      <vt:lpstr>Stages In Ethical Development: Lawrence Kohlberg (1973)</vt:lpstr>
      <vt:lpstr>Individual Ethical Frameworks</vt:lpstr>
      <vt:lpstr>Individual Ethical Frameworks</vt:lpstr>
      <vt:lpstr>Individual Ethical Frameworks</vt:lpstr>
      <vt:lpstr>Individual Ethical Frameworks</vt:lpstr>
      <vt:lpstr>Individual Ethical Frameworks</vt:lpstr>
      <vt:lpstr>Individual Ethical Frameworks</vt:lpstr>
      <vt:lpstr>Individual Ethical Frameworks</vt:lpstr>
      <vt:lpstr>Cultural Issues in Ethical Behavior </vt:lpstr>
      <vt:lpstr>Corporate Social Responsibility (CRS)</vt:lpstr>
      <vt:lpstr>Corporate Social Responsibility (CRS)</vt:lpstr>
      <vt:lpstr>Ethically Based Communication Style </vt:lpstr>
      <vt:lpstr>Ethically Based Communication Strategies</vt:lpstr>
      <vt:lpstr>Ethically Based Communication Strategies</vt:lpstr>
      <vt:lpstr>Ethically Based Communication Strategies</vt:lpstr>
      <vt:lpstr>Ethically Based Communication Strategies</vt:lpstr>
      <vt:lpstr>Possible Ethical Communication Conflict</vt:lpstr>
      <vt:lpstr>Possible Ethical Communication Conflict</vt:lpstr>
      <vt:lpstr>Possible Ethical Communication Conflict</vt:lpstr>
      <vt:lpstr>Ethics and Decision Models</vt:lpstr>
      <vt:lpstr>Ethics and Decision Models</vt:lpstr>
      <vt:lpstr>Ethics and Decision Models</vt:lpstr>
      <vt:lpstr>Slide 26</vt:lpstr>
      <vt:lpstr>Recapitulation</vt:lpstr>
      <vt:lpstr>Thank You</vt:lpstr>
    </vt:vector>
  </TitlesOfParts>
  <Company>Ciit wah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Ayaz Qadeer</dc:creator>
  <cp:lastModifiedBy>Ayaz Qadeer</cp:lastModifiedBy>
  <cp:revision>2</cp:revision>
  <dcterms:created xsi:type="dcterms:W3CDTF">2013-05-22T08:47:45Z</dcterms:created>
  <dcterms:modified xsi:type="dcterms:W3CDTF">2013-05-22T08:50:26Z</dcterms:modified>
</cp:coreProperties>
</file>