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89" r:id="rId3"/>
    <p:sldId id="290"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91" r:id="rId19"/>
    <p:sldId id="292" r:id="rId20"/>
    <p:sldId id="293"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5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09DEB6-B050-4B55-A43D-A4AFE263C844}" type="datetimeFigureOut">
              <a:rPr lang="en-US" smtClean="0"/>
              <a:t>4/30/2013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4CE6204-BD7F-4BD7-BF06-93283B8CF6C0}"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09DEB6-B050-4B55-A43D-A4AFE263C844}" type="datetimeFigureOut">
              <a:rPr lang="en-US" smtClean="0"/>
              <a:t>4/30/2013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4CE6204-BD7F-4BD7-BF06-93283B8CF6C0}"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09DEB6-B050-4B55-A43D-A4AFE263C844}" type="datetimeFigureOut">
              <a:rPr lang="en-US" smtClean="0"/>
              <a:t>4/30/2013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4CE6204-BD7F-4BD7-BF06-93283B8CF6C0}"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09DEB6-B050-4B55-A43D-A4AFE263C844}" type="datetimeFigureOut">
              <a:rPr lang="en-US" smtClean="0"/>
              <a:t>4/30/2013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4CE6204-BD7F-4BD7-BF06-93283B8CF6C0}"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09DEB6-B050-4B55-A43D-A4AFE263C844}" type="datetimeFigureOut">
              <a:rPr lang="en-US" smtClean="0"/>
              <a:t>4/30/2013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4CE6204-BD7F-4BD7-BF06-93283B8CF6C0}"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09DEB6-B050-4B55-A43D-A4AFE263C844}" type="datetimeFigureOut">
              <a:rPr lang="en-US" smtClean="0"/>
              <a:t>4/30/2013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4CE6204-BD7F-4BD7-BF06-93283B8CF6C0}"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09DEB6-B050-4B55-A43D-A4AFE263C844}" type="datetimeFigureOut">
              <a:rPr lang="en-US" smtClean="0"/>
              <a:t>4/30/2013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4CE6204-BD7F-4BD7-BF06-93283B8CF6C0}"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09DEB6-B050-4B55-A43D-A4AFE263C844}" type="datetimeFigureOut">
              <a:rPr lang="en-US" smtClean="0"/>
              <a:t>4/30/2013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4CE6204-BD7F-4BD7-BF06-93283B8CF6C0}"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09DEB6-B050-4B55-A43D-A4AFE263C844}" type="datetimeFigureOut">
              <a:rPr lang="en-US" smtClean="0"/>
              <a:t>4/30/2013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4CE6204-BD7F-4BD7-BF06-93283B8CF6C0}"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09DEB6-B050-4B55-A43D-A4AFE263C844}" type="datetimeFigureOut">
              <a:rPr lang="en-US" smtClean="0"/>
              <a:t>4/30/2013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4CE6204-BD7F-4BD7-BF06-93283B8CF6C0}"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09DEB6-B050-4B55-A43D-A4AFE263C844}" type="datetimeFigureOut">
              <a:rPr lang="en-US" smtClean="0"/>
              <a:t>4/30/2013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4CE6204-BD7F-4BD7-BF06-93283B8CF6C0}"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09DEB6-B050-4B55-A43D-A4AFE263C844}" type="datetimeFigureOut">
              <a:rPr lang="en-US" smtClean="0"/>
              <a:t>4/30/2013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CE6204-BD7F-4BD7-BF06-93283B8CF6C0}"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4"/>
          <p:cNvSpPr>
            <a:spLocks noGrp="1" noChangeArrowheads="1"/>
          </p:cNvSpPr>
          <p:nvPr>
            <p:ph type="title"/>
          </p:nvPr>
        </p:nvSpPr>
        <p:spPr/>
        <p:txBody>
          <a:bodyPr>
            <a:normAutofit fontScale="90000"/>
          </a:bodyPr>
          <a:lstStyle/>
          <a:p>
            <a:pPr algn="ctr" eaLnBrk="1" hangingPunct="1"/>
            <a:r>
              <a:rPr lang="en-US" dirty="0" smtClean="0"/>
              <a:t>Business </a:t>
            </a:r>
            <a:r>
              <a:rPr lang="en-US" dirty="0" smtClean="0"/>
              <a:t>Communication Workshop</a:t>
            </a:r>
            <a:endParaRPr lang="en-US" dirty="0" smtClean="0"/>
          </a:p>
        </p:txBody>
      </p:sp>
      <p:sp>
        <p:nvSpPr>
          <p:cNvPr id="3075" name="Rectangle 5"/>
          <p:cNvSpPr>
            <a:spLocks noGrp="1" noChangeArrowheads="1"/>
          </p:cNvSpPr>
          <p:nvPr>
            <p:ph type="body" idx="1"/>
          </p:nvPr>
        </p:nvSpPr>
        <p:spPr/>
        <p:txBody>
          <a:bodyPr/>
          <a:lstStyle/>
          <a:p>
            <a:pPr marL="533400" indent="-533400" algn="ctr" eaLnBrk="1" hangingPunct="1">
              <a:buFont typeface="Wingdings" pitchFamily="2" charset="2"/>
              <a:buNone/>
            </a:pPr>
            <a:endParaRPr lang="en-US" b="1" dirty="0" smtClean="0">
              <a:solidFill>
                <a:srgbClr val="FF3300"/>
              </a:solidFill>
            </a:endParaRPr>
          </a:p>
          <a:p>
            <a:pPr marL="533400" indent="-533400" algn="ctr" eaLnBrk="1" hangingPunct="1">
              <a:buFont typeface="Wingdings" pitchFamily="2" charset="2"/>
              <a:buNone/>
            </a:pPr>
            <a:endParaRPr lang="en-US" b="1" dirty="0" smtClean="0"/>
          </a:p>
          <a:p>
            <a:pPr marL="533400" indent="-533400" algn="ctr" eaLnBrk="1" hangingPunct="1">
              <a:buFont typeface="Wingdings" pitchFamily="2" charset="2"/>
              <a:buNone/>
            </a:pPr>
            <a:r>
              <a:rPr lang="en-US" b="1" dirty="0" smtClean="0"/>
              <a:t>Lecture# 3</a:t>
            </a:r>
            <a:endParaRPr lang="en-US" b="1" dirty="0"/>
          </a:p>
          <a:p>
            <a:pPr marL="533400" indent="-533400" algn="ctr" eaLnBrk="1" hangingPunct="1">
              <a:buFont typeface="Wingdings" pitchFamily="2" charset="2"/>
              <a:buNone/>
            </a:pPr>
            <a:r>
              <a:rPr lang="en-US" b="1" dirty="0" smtClean="0"/>
              <a:t>Course </a:t>
            </a:r>
            <a:r>
              <a:rPr lang="en-US" b="1" dirty="0" smtClean="0"/>
              <a:t>Coordinator:	</a:t>
            </a:r>
            <a:r>
              <a:rPr lang="en-US" b="1" dirty="0" smtClean="0"/>
              <a:t>Ayyaz</a:t>
            </a:r>
            <a:r>
              <a:rPr lang="en-US" b="1" dirty="0" smtClean="0"/>
              <a:t> </a:t>
            </a:r>
            <a:r>
              <a:rPr lang="en-US" b="1" dirty="0" smtClean="0"/>
              <a:t>Qadeer</a:t>
            </a:r>
            <a:endParaRPr lang="en-US" b="1"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Content Placeholder 1"/>
          <p:cNvSpPr>
            <a:spLocks noGrp="1"/>
          </p:cNvSpPr>
          <p:nvPr>
            <p:ph idx="1"/>
          </p:nvPr>
        </p:nvSpPr>
        <p:spPr/>
        <p:txBody>
          <a:bodyPr>
            <a:normAutofit/>
          </a:bodyPr>
          <a:lstStyle/>
          <a:p>
            <a:r>
              <a:rPr lang="en-US" sz="2400" dirty="0" smtClean="0"/>
              <a:t>Communication is to give signals or messages through sounds, gesture or written symbols</a:t>
            </a:r>
            <a:endParaRPr lang="en-US" sz="2400" dirty="0" smtClean="0"/>
          </a:p>
          <a:p>
            <a:pPr eaLnBrk="1" hangingPunct="1"/>
            <a:r>
              <a:rPr lang="en-US" sz="2400" dirty="0" smtClean="0"/>
              <a:t>Your </a:t>
            </a:r>
            <a:r>
              <a:rPr lang="en-US" sz="2400" dirty="0" smtClean="0"/>
              <a:t>communication skills determine your </a:t>
            </a:r>
            <a:r>
              <a:rPr lang="en-US" sz="2400" dirty="0" smtClean="0"/>
              <a:t>success</a:t>
            </a:r>
            <a:endParaRPr lang="en-US" sz="2400" dirty="0" smtClean="0"/>
          </a:p>
          <a:p>
            <a:pPr eaLnBrk="1" hangingPunct="1"/>
            <a:r>
              <a:rPr lang="en-US" sz="2400" dirty="0" smtClean="0"/>
              <a:t>Internal communication: Information may travel up, down or across an organization’s formal hierarchy: Upward, downward and horizontal communication</a:t>
            </a:r>
          </a:p>
          <a:p>
            <a:pPr eaLnBrk="1" hangingPunct="1"/>
            <a:r>
              <a:rPr lang="en-US" sz="2400" dirty="0" smtClean="0"/>
              <a:t>External Communication</a:t>
            </a:r>
          </a:p>
          <a:p>
            <a:pPr eaLnBrk="1" hangingPunct="1"/>
            <a:r>
              <a:rPr lang="en-US" sz="2400" dirty="0" smtClean="0"/>
              <a:t>Goals of communication</a:t>
            </a:r>
          </a:p>
          <a:p>
            <a:pPr eaLnBrk="1" hangingPunct="1"/>
            <a:r>
              <a:rPr lang="en-US" sz="2400" dirty="0" smtClean="0"/>
              <a:t>The process of communication</a:t>
            </a:r>
          </a:p>
          <a:p>
            <a:pPr eaLnBrk="1" hangingPunct="1"/>
            <a:r>
              <a:rPr lang="en-US" sz="2400" dirty="0" smtClean="0"/>
              <a:t>Oral and written medium </a:t>
            </a:r>
          </a:p>
          <a:p>
            <a:pPr eaLnBrk="1" hangingPunct="1"/>
            <a:endParaRPr lang="en-US" dirty="0" smtClean="0"/>
          </a:p>
        </p:txBody>
      </p:sp>
      <p:sp>
        <p:nvSpPr>
          <p:cNvPr id="5123" name="Title 2"/>
          <p:cNvSpPr>
            <a:spLocks noGrp="1"/>
          </p:cNvSpPr>
          <p:nvPr>
            <p:ph type="title"/>
          </p:nvPr>
        </p:nvSpPr>
        <p:spPr/>
        <p:txBody>
          <a:bodyPr/>
          <a:lstStyle/>
          <a:p>
            <a:pPr eaLnBrk="1" hangingPunct="1"/>
            <a:r>
              <a:rPr lang="en-US" dirty="0" smtClean="0"/>
              <a:t>We have discussed……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smtClean="0"/>
              <a:t>We have discussed……</a:t>
            </a:r>
            <a:endParaRPr lang="en-US" dirty="0" smtClean="0"/>
          </a:p>
        </p:txBody>
      </p:sp>
      <p:sp>
        <p:nvSpPr>
          <p:cNvPr id="26627" name="Content Placeholder 2"/>
          <p:cNvSpPr>
            <a:spLocks noGrp="1"/>
          </p:cNvSpPr>
          <p:nvPr>
            <p:ph idx="1"/>
          </p:nvPr>
        </p:nvSpPr>
        <p:spPr/>
        <p:txBody>
          <a:bodyPr/>
          <a:lstStyle/>
          <a:p>
            <a:r>
              <a:rPr lang="en-US" sz="2400" b="0" dirty="0" smtClean="0"/>
              <a:t>Verbal and Non-verbal Communication</a:t>
            </a:r>
          </a:p>
          <a:p>
            <a:r>
              <a:rPr lang="en-US" sz="2400" b="0" dirty="0" smtClean="0"/>
              <a:t>Barriers </a:t>
            </a:r>
            <a:r>
              <a:rPr lang="en-US" sz="2400" b="0" dirty="0" smtClean="0"/>
              <a:t>to Effective Listening: Physical barriers, Psychological barriers, Language problems, Thought speed, Faking attention</a:t>
            </a:r>
          </a:p>
          <a:p>
            <a:r>
              <a:rPr lang="en-US" sz="2400" b="0" dirty="0" smtClean="0"/>
              <a:t>Ten Misconceptions About Listening</a:t>
            </a:r>
          </a:p>
          <a:p>
            <a:pPr>
              <a:lnSpc>
                <a:spcPct val="80000"/>
              </a:lnSpc>
            </a:pPr>
            <a:r>
              <a:rPr lang="en-US" sz="2400" b="0" dirty="0" smtClean="0"/>
              <a:t>Tips for Becoming an Active </a:t>
            </a:r>
            <a:r>
              <a:rPr lang="en-US" sz="2400" b="0" dirty="0" smtClean="0"/>
              <a:t>Listener Barriers</a:t>
            </a:r>
            <a:r>
              <a:rPr lang="en-US" sz="2400" b="0" dirty="0" smtClean="0"/>
              <a:t> to effective communication:</a:t>
            </a:r>
          </a:p>
          <a:p>
            <a:pPr>
              <a:lnSpc>
                <a:spcPct val="80000"/>
              </a:lnSpc>
            </a:pPr>
            <a:r>
              <a:rPr lang="en-US" sz="2400" b="0" dirty="0" smtClean="0"/>
              <a:t>Overcoming communication barriers: Communication Barriers between people and differences in Perception</a:t>
            </a:r>
          </a:p>
          <a:p>
            <a:pPr>
              <a:lnSpc>
                <a:spcPct val="80000"/>
              </a:lnSpc>
            </a:pPr>
            <a:r>
              <a:rPr lang="en-US" sz="2400" b="0" dirty="0" smtClean="0"/>
              <a:t>Nonverbal communication: The eyes, face, and body send silent messages</a:t>
            </a:r>
          </a:p>
          <a:p>
            <a:pPr>
              <a:lnSpc>
                <a:spcPct val="80000"/>
              </a:lnSpc>
            </a:pPr>
            <a:r>
              <a:rPr lang="en-US" sz="2400" b="0" dirty="0" smtClean="0"/>
              <a:t>Tips for improving your nonverbal skills</a:t>
            </a:r>
          </a:p>
          <a:p>
            <a:endParaRPr lang="en-US" sz="2400" b="0" dirty="0" smtClean="0"/>
          </a:p>
          <a:p>
            <a:endParaRPr lang="en-US" sz="2400" dirty="0" smtClean="0"/>
          </a:p>
          <a:p>
            <a:pPr>
              <a:lnSpc>
                <a:spcPct val="80000"/>
              </a:lnSpc>
            </a:pPr>
            <a:endParaRPr lang="en-US" sz="2400" b="0" dirty="0" smtClean="0"/>
          </a:p>
        </p:txBody>
      </p:sp>
      <p:sp>
        <p:nvSpPr>
          <p:cNvPr id="4" name="Slide Number Placeholder 3"/>
          <p:cNvSpPr>
            <a:spLocks noGrp="1"/>
          </p:cNvSpPr>
          <p:nvPr>
            <p:ph type="sldNum" sz="quarter" idx="10"/>
          </p:nvPr>
        </p:nvSpPr>
        <p:spPr/>
        <p:txBody>
          <a:bodyPr/>
          <a:lstStyle/>
          <a:p>
            <a:pPr>
              <a:defRPr/>
            </a:pPr>
            <a:r>
              <a:rPr lang="en-US" dirty="0"/>
              <a:t>Ch. 1–</a:t>
            </a:r>
            <a:fld id="{BF14AA16-5FAF-4A76-B05F-153946AADDF1}" type="slidenum">
              <a:rPr lang="en-US"/>
              <a:pPr>
                <a:defRPr/>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normAutofit fontScale="90000"/>
          </a:bodyPr>
          <a:lstStyle/>
          <a:p>
            <a:r>
              <a:rPr lang="en-US" dirty="0" smtClean="0"/>
              <a:t>The Seven C’s of Effective Communication</a:t>
            </a:r>
          </a:p>
        </p:txBody>
      </p:sp>
      <p:sp>
        <p:nvSpPr>
          <p:cNvPr id="4099" name="Content Placeholder 2"/>
          <p:cNvSpPr>
            <a:spLocks noGrp="1"/>
          </p:cNvSpPr>
          <p:nvPr>
            <p:ph idx="1"/>
          </p:nvPr>
        </p:nvSpPr>
        <p:spPr/>
        <p:txBody>
          <a:bodyPr/>
          <a:lstStyle/>
          <a:p>
            <a:pPr>
              <a:lnSpc>
                <a:spcPct val="150000"/>
              </a:lnSpc>
            </a:pPr>
            <a:r>
              <a:rPr lang="en-US" sz="2000" dirty="0" smtClean="0"/>
              <a:t>To compose effective written or oral messages, we must apply certain communication </a:t>
            </a:r>
            <a:r>
              <a:rPr lang="en-US" sz="2000" dirty="0" smtClean="0"/>
              <a:t>principles</a:t>
            </a:r>
            <a:r>
              <a:rPr lang="en-US" sz="2000" dirty="0" smtClean="0"/>
              <a:t>.</a:t>
            </a:r>
          </a:p>
          <a:p>
            <a:pPr>
              <a:lnSpc>
                <a:spcPct val="150000"/>
              </a:lnSpc>
            </a:pPr>
            <a:r>
              <a:rPr lang="en-US" sz="2000" dirty="0" smtClean="0"/>
              <a:t>These principles provide guidelines for choice of content and style of presentation.</a:t>
            </a:r>
          </a:p>
          <a:p>
            <a:pPr>
              <a:lnSpc>
                <a:spcPct val="150000"/>
              </a:lnSpc>
            </a:pPr>
            <a:r>
              <a:rPr lang="en-US" sz="2000" dirty="0" smtClean="0"/>
              <a:t>The purpose and the receiver of the message determine main issues of style and presentation.</a:t>
            </a:r>
          </a:p>
          <a:p>
            <a:pPr>
              <a:lnSpc>
                <a:spcPct val="150000"/>
              </a:lnSpc>
            </a:pPr>
            <a:r>
              <a:rPr lang="en-US" sz="2000" dirty="0" smtClean="0"/>
              <a:t>Seven Cs can apply to both oral and written communication.</a:t>
            </a:r>
          </a:p>
          <a:p>
            <a:pPr>
              <a:lnSpc>
                <a:spcPct val="150000"/>
              </a:lnSpc>
            </a:pPr>
            <a:r>
              <a:rPr lang="en-US" sz="2000" dirty="0" smtClean="0"/>
              <a:t>These principles basically apply on sentence level.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p:cNvSpPr>
            <a:spLocks noGrp="1" noChangeArrowheads="1"/>
          </p:cNvSpPr>
          <p:nvPr>
            <p:ph type="title"/>
          </p:nvPr>
        </p:nvSpPr>
        <p:spPr/>
        <p:txBody>
          <a:bodyPr/>
          <a:lstStyle/>
          <a:p>
            <a:pPr eaLnBrk="1" hangingPunct="1"/>
            <a:r>
              <a:rPr lang="en-US" sz="3200" dirty="0" smtClean="0"/>
              <a:t>The Seven C’s of Effective Communication</a:t>
            </a:r>
          </a:p>
        </p:txBody>
      </p:sp>
      <p:sp>
        <p:nvSpPr>
          <p:cNvPr id="5123" name="Rectangle 3"/>
          <p:cNvSpPr>
            <a:spLocks noGrp="1" noChangeArrowheads="1"/>
          </p:cNvSpPr>
          <p:nvPr>
            <p:ph type="body" idx="1"/>
          </p:nvPr>
        </p:nvSpPr>
        <p:spPr/>
        <p:txBody>
          <a:bodyPr/>
          <a:lstStyle/>
          <a:p>
            <a:pPr marL="533400" indent="-533400" eaLnBrk="1" hangingPunct="1">
              <a:buFont typeface="Wingdings" pitchFamily="2" charset="2"/>
              <a:buAutoNum type="arabicPeriod"/>
            </a:pPr>
            <a:r>
              <a:rPr lang="en-US" dirty="0" smtClean="0"/>
              <a:t>Completeness</a:t>
            </a:r>
          </a:p>
          <a:p>
            <a:pPr marL="533400" indent="-533400" eaLnBrk="1" hangingPunct="1">
              <a:buFont typeface="Wingdings" pitchFamily="2" charset="2"/>
              <a:buAutoNum type="arabicPeriod"/>
            </a:pPr>
            <a:r>
              <a:rPr lang="en-US" dirty="0" smtClean="0"/>
              <a:t>Conciseness</a:t>
            </a:r>
          </a:p>
          <a:p>
            <a:pPr marL="533400" indent="-533400" eaLnBrk="1" hangingPunct="1">
              <a:buFont typeface="Wingdings" pitchFamily="2" charset="2"/>
              <a:buAutoNum type="arabicPeriod"/>
            </a:pPr>
            <a:r>
              <a:rPr lang="en-US" dirty="0" smtClean="0"/>
              <a:t>Consideration</a:t>
            </a:r>
          </a:p>
          <a:p>
            <a:pPr marL="533400" indent="-533400" eaLnBrk="1" hangingPunct="1">
              <a:buFont typeface="Wingdings" pitchFamily="2" charset="2"/>
              <a:buAutoNum type="arabicPeriod"/>
            </a:pPr>
            <a:r>
              <a:rPr lang="en-US" dirty="0" smtClean="0"/>
              <a:t>Concreteness</a:t>
            </a:r>
          </a:p>
          <a:p>
            <a:pPr marL="533400" indent="-533400" eaLnBrk="1" hangingPunct="1">
              <a:buFont typeface="Wingdings" pitchFamily="2" charset="2"/>
              <a:buAutoNum type="arabicPeriod"/>
            </a:pPr>
            <a:r>
              <a:rPr lang="en-US" dirty="0" smtClean="0"/>
              <a:t>Clarity</a:t>
            </a:r>
          </a:p>
          <a:p>
            <a:pPr marL="533400" indent="-533400" eaLnBrk="1" hangingPunct="1">
              <a:buFont typeface="Wingdings" pitchFamily="2" charset="2"/>
              <a:buAutoNum type="arabicPeriod"/>
            </a:pPr>
            <a:r>
              <a:rPr lang="en-US" dirty="0" smtClean="0"/>
              <a:t>Courtesy</a:t>
            </a:r>
          </a:p>
          <a:p>
            <a:pPr marL="533400" indent="-533400" eaLnBrk="1" hangingPunct="1">
              <a:buFont typeface="Wingdings" pitchFamily="2" charset="2"/>
              <a:buAutoNum type="arabicPeriod"/>
            </a:pPr>
            <a:r>
              <a:rPr lang="en-US" dirty="0" smtClean="0"/>
              <a:t>Correctness</a:t>
            </a:r>
          </a:p>
          <a:p>
            <a:pPr marL="533400" indent="-533400" eaLnBrk="1" hangingPunct="1"/>
            <a:endParaRPr lang="en-US" dirty="0" smtClean="0">
              <a:solidFill>
                <a:srgbClr val="FF33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p:cNvSpPr>
            <a:spLocks noGrp="1" noChangeArrowheads="1"/>
          </p:cNvSpPr>
          <p:nvPr>
            <p:ph type="title"/>
          </p:nvPr>
        </p:nvSpPr>
        <p:spPr/>
        <p:txBody>
          <a:bodyPr/>
          <a:lstStyle/>
          <a:p>
            <a:pPr marL="685800" indent="-685800" eaLnBrk="1" hangingPunct="1">
              <a:buFontTx/>
              <a:buAutoNum type="arabicPeriod"/>
            </a:pPr>
            <a:r>
              <a:rPr lang="en-US" dirty="0" smtClean="0"/>
              <a:t>Completeness	</a:t>
            </a:r>
          </a:p>
        </p:txBody>
      </p:sp>
      <p:sp>
        <p:nvSpPr>
          <p:cNvPr id="5123" name="Rectangle 3"/>
          <p:cNvSpPr>
            <a:spLocks noGrp="1" noChangeArrowheads="1"/>
          </p:cNvSpPr>
          <p:nvPr>
            <p:ph type="body" idx="1"/>
          </p:nvPr>
        </p:nvSpPr>
        <p:spPr/>
        <p:txBody>
          <a:bodyPr/>
          <a:lstStyle/>
          <a:p>
            <a:pPr marL="533400" indent="-533400" eaLnBrk="1" hangingPunct="1">
              <a:buFont typeface="Wingdings" pitchFamily="2" charset="2"/>
              <a:buChar char="Ø"/>
              <a:defRPr/>
            </a:pPr>
            <a:r>
              <a:rPr lang="en-US" sz="2400" dirty="0" smtClean="0"/>
              <a:t>Message receiver- either listeners or readers desire complete information to their questions.</a:t>
            </a:r>
          </a:p>
          <a:p>
            <a:pPr marL="533400" indent="-533400" eaLnBrk="1" hangingPunct="1">
              <a:buFont typeface="Wingdings" pitchFamily="2" charset="2"/>
              <a:buChar char="Ø"/>
              <a:defRPr/>
            </a:pPr>
            <a:r>
              <a:rPr lang="en-US" sz="2400" b="1" dirty="0" smtClean="0"/>
              <a:t>Remember the five W’s &amp; One H</a:t>
            </a:r>
          </a:p>
          <a:p>
            <a:pPr marL="1295400" lvl="2" indent="-381000" eaLnBrk="1" hangingPunct="1">
              <a:buFont typeface="Wingdings" pitchFamily="2" charset="2"/>
              <a:buChar char="Ø"/>
              <a:defRPr/>
            </a:pPr>
            <a:r>
              <a:rPr lang="en-US" dirty="0" smtClean="0"/>
              <a:t>Who?	What?	When?	Where?	Why? and How?</a:t>
            </a:r>
          </a:p>
          <a:p>
            <a:pPr marL="533400" indent="-533400" eaLnBrk="1" hangingPunct="1">
              <a:buFont typeface="Wingdings" pitchFamily="2" charset="2"/>
              <a:buChar char="Ø"/>
              <a:defRPr/>
            </a:pPr>
            <a:r>
              <a:rPr lang="en-US" sz="2400" b="1" dirty="0" smtClean="0"/>
              <a:t>Answer all questions:</a:t>
            </a:r>
          </a:p>
          <a:p>
            <a:pPr marL="914400" lvl="1" indent="-457200" eaLnBrk="1" hangingPunct="1">
              <a:buFontTx/>
              <a:buNone/>
              <a:defRPr/>
            </a:pPr>
            <a:r>
              <a:rPr lang="en-US" sz="2000" dirty="0" smtClean="0"/>
              <a:t>A. Stated questions from questioner.</a:t>
            </a:r>
          </a:p>
          <a:p>
            <a:pPr marL="914400" lvl="1" indent="-457200" eaLnBrk="1" hangingPunct="1">
              <a:buFontTx/>
              <a:buNone/>
              <a:defRPr/>
            </a:pPr>
            <a:r>
              <a:rPr lang="en-US" sz="2000" dirty="0" smtClean="0"/>
              <a:t>B. Implied questions from questioner.</a:t>
            </a:r>
          </a:p>
          <a:p>
            <a:pPr marL="533400" indent="-533400" eaLnBrk="1" hangingPunct="1">
              <a:buFont typeface="Wingdings" pitchFamily="2" charset="2"/>
              <a:buChar char="Ø"/>
              <a:defRPr/>
            </a:pPr>
            <a:r>
              <a:rPr lang="en-US" sz="2400" b="1" dirty="0" smtClean="0"/>
              <a:t>Give extra information, when desirable.</a:t>
            </a:r>
          </a:p>
          <a:p>
            <a:pPr marL="933450" lvl="1" indent="-533400" eaLnBrk="1" hangingPunct="1">
              <a:buFont typeface="Wingdings" pitchFamily="2" charset="2"/>
              <a:buChar char="Ø"/>
              <a:defRPr/>
            </a:pPr>
            <a:r>
              <a:rPr lang="en-US" sz="2000" dirty="0" smtClean="0"/>
              <a:t>use your good judgment in offering additional material if the sender’s message was incomplete</a:t>
            </a:r>
            <a:r>
              <a:rPr lang="en-US" sz="1600" dirty="0" smtClean="0"/>
              <a:t>.</a:t>
            </a:r>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p:cNvSpPr>
            <a:spLocks noGrp="1" noChangeArrowheads="1"/>
          </p:cNvSpPr>
          <p:nvPr>
            <p:ph type="title"/>
          </p:nvPr>
        </p:nvSpPr>
        <p:spPr/>
        <p:txBody>
          <a:bodyPr/>
          <a:lstStyle/>
          <a:p>
            <a:pPr marL="685800" indent="-685800" eaLnBrk="1" hangingPunct="1">
              <a:buFontTx/>
              <a:buAutoNum type="arabicPeriod"/>
            </a:pPr>
            <a:r>
              <a:rPr lang="en-US" dirty="0" smtClean="0"/>
              <a:t>Completeness	</a:t>
            </a:r>
          </a:p>
        </p:txBody>
      </p:sp>
      <p:sp>
        <p:nvSpPr>
          <p:cNvPr id="7171" name="Rectangle 3"/>
          <p:cNvSpPr>
            <a:spLocks noGrp="1" noChangeArrowheads="1"/>
          </p:cNvSpPr>
          <p:nvPr>
            <p:ph type="body" idx="1"/>
          </p:nvPr>
        </p:nvSpPr>
        <p:spPr>
          <a:xfrm>
            <a:off x="838200" y="2362200"/>
            <a:ext cx="7693025" cy="4114800"/>
          </a:xfrm>
        </p:spPr>
        <p:txBody>
          <a:bodyPr/>
          <a:lstStyle/>
          <a:p>
            <a:pPr marL="533400" indent="-533400" eaLnBrk="1" hangingPunct="1">
              <a:lnSpc>
                <a:spcPct val="80000"/>
              </a:lnSpc>
              <a:buFont typeface="Wingdings" pitchFamily="2" charset="2"/>
              <a:buNone/>
            </a:pPr>
            <a:r>
              <a:rPr lang="en-US" sz="1600" dirty="0" smtClean="0"/>
              <a:t>Example: </a:t>
            </a:r>
            <a:r>
              <a:rPr lang="en-US" sz="1600" i="1" dirty="0" smtClean="0"/>
              <a:t>Incomplete letter to a new saving depositor</a:t>
            </a:r>
          </a:p>
          <a:p>
            <a:pPr marL="914400" lvl="1" indent="-457200" eaLnBrk="1" hangingPunct="1">
              <a:lnSpc>
                <a:spcPct val="80000"/>
              </a:lnSpc>
              <a:buFontTx/>
              <a:buNone/>
            </a:pPr>
            <a:r>
              <a:rPr lang="en-US" sz="1400" dirty="0" smtClean="0">
                <a:latin typeface="Comic Sans MS" pitchFamily="66" charset="0"/>
              </a:rPr>
              <a:t>All our facilities are at your disposal, and anytime we can be of service, please call on us. Our appreciation is best expressed by our being of service to you. </a:t>
            </a:r>
          </a:p>
          <a:p>
            <a:pPr marL="914400" lvl="1" indent="-457200" eaLnBrk="1" hangingPunct="1">
              <a:lnSpc>
                <a:spcPct val="80000"/>
              </a:lnSpc>
              <a:buFontTx/>
              <a:buNone/>
            </a:pPr>
            <a:endParaRPr lang="en-US" sz="1400" dirty="0" smtClean="0">
              <a:latin typeface="Comic Sans MS" pitchFamily="66" charset="0"/>
            </a:endParaRPr>
          </a:p>
          <a:p>
            <a:pPr marL="533400" indent="-533400" eaLnBrk="1" hangingPunct="1">
              <a:lnSpc>
                <a:spcPct val="80000"/>
              </a:lnSpc>
              <a:buFont typeface="Wingdings" pitchFamily="2" charset="2"/>
              <a:buNone/>
            </a:pPr>
            <a:r>
              <a:rPr lang="en-US" sz="1600" dirty="0" smtClean="0">
                <a:latin typeface="Comic Sans MS" pitchFamily="66" charset="0"/>
              </a:rPr>
              <a:t>Revised, complete letter to the new saving depositor.</a:t>
            </a:r>
          </a:p>
          <a:p>
            <a:pPr marL="533400" indent="-533400" eaLnBrk="1" hangingPunct="1">
              <a:lnSpc>
                <a:spcPct val="80000"/>
              </a:lnSpc>
              <a:buFont typeface="Wingdings" pitchFamily="2" charset="2"/>
              <a:buNone/>
            </a:pPr>
            <a:r>
              <a:rPr lang="en-US" sz="1600" dirty="0" smtClean="0">
                <a:latin typeface="Comic Sans MS" pitchFamily="66" charset="0"/>
              </a:rPr>
              <a:t>Thank you for the confidence you have shown in First Federal by the savings account you recently opened. Our goal is to make all our services to you both pleasant and helpful. </a:t>
            </a:r>
          </a:p>
          <a:p>
            <a:pPr marL="533400" indent="-533400" eaLnBrk="1" hangingPunct="1">
              <a:lnSpc>
                <a:spcPct val="80000"/>
              </a:lnSpc>
              <a:buFont typeface="Wingdings" pitchFamily="2" charset="2"/>
              <a:buNone/>
            </a:pPr>
            <a:r>
              <a:rPr lang="en-US" sz="1600" dirty="0" smtClean="0">
                <a:latin typeface="Comic Sans MS" pitchFamily="66" charset="0"/>
              </a:rPr>
              <a:t>Among the conveniences and services available to you at First Federal, you may be especially interested in these: </a:t>
            </a:r>
          </a:p>
          <a:p>
            <a:pPr marL="533400" indent="-533400" eaLnBrk="1" hangingPunct="1">
              <a:lnSpc>
                <a:spcPct val="80000"/>
              </a:lnSpc>
              <a:buFont typeface="Wingdings" pitchFamily="2" charset="2"/>
              <a:buNone/>
            </a:pPr>
            <a:r>
              <a:rPr lang="en-US" sz="1600" dirty="0" smtClean="0">
                <a:latin typeface="Comic Sans MS" pitchFamily="66" charset="0"/>
              </a:rPr>
              <a:t>	……………………………………………</a:t>
            </a:r>
          </a:p>
          <a:p>
            <a:pPr marL="533400" indent="-533400" eaLnBrk="1" hangingPunct="1">
              <a:lnSpc>
                <a:spcPct val="80000"/>
              </a:lnSpc>
              <a:buFont typeface="Wingdings" pitchFamily="2" charset="2"/>
              <a:buNone/>
            </a:pPr>
            <a:r>
              <a:rPr lang="en-US" sz="1600" dirty="0" smtClean="0">
                <a:latin typeface="Comic Sans MS" pitchFamily="66" charset="0"/>
              </a:rPr>
              <a:t>	………………………………………….</a:t>
            </a:r>
          </a:p>
          <a:p>
            <a:pPr marL="533400" indent="-533400" eaLnBrk="1" hangingPunct="1">
              <a:lnSpc>
                <a:spcPct val="80000"/>
              </a:lnSpc>
              <a:buFont typeface="Wingdings" pitchFamily="2" charset="2"/>
              <a:buNone/>
            </a:pPr>
            <a:r>
              <a:rPr lang="en-US" sz="1600" dirty="0" smtClean="0">
                <a:latin typeface="Comic Sans MS" pitchFamily="66" charset="0"/>
              </a:rPr>
              <a:t>	………………………………………….</a:t>
            </a:r>
          </a:p>
          <a:p>
            <a:pPr marL="533400" indent="-533400" eaLnBrk="1" hangingPunct="1">
              <a:lnSpc>
                <a:spcPct val="80000"/>
              </a:lnSpc>
              <a:buFont typeface="Wingdings" pitchFamily="2" charset="2"/>
              <a:buNone/>
            </a:pPr>
            <a:r>
              <a:rPr lang="en-US" sz="1600" dirty="0" smtClean="0">
                <a:latin typeface="Comic Sans MS" pitchFamily="66" charset="0"/>
              </a:rPr>
              <a:t>You are most welcome to come in whenever we can assist you. Please consider this association your financial headquarters for your savings and borrowing needs.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dirty="0" smtClean="0"/>
              <a:t>1.	Completeness</a:t>
            </a:r>
          </a:p>
        </p:txBody>
      </p:sp>
      <p:sp>
        <p:nvSpPr>
          <p:cNvPr id="8195" name="Content Placeholder 2"/>
          <p:cNvSpPr>
            <a:spLocks noGrp="1"/>
          </p:cNvSpPr>
          <p:nvPr>
            <p:ph idx="1"/>
          </p:nvPr>
        </p:nvSpPr>
        <p:spPr/>
        <p:txBody>
          <a:bodyPr/>
          <a:lstStyle/>
          <a:p>
            <a:r>
              <a:rPr lang="en-US" sz="2400" dirty="0" smtClean="0"/>
              <a:t>Please fax me in return the departures from Singapore to Hong Kong on the 8</a:t>
            </a:r>
            <a:r>
              <a:rPr lang="en-US" sz="2400" baseline="30000" dirty="0" smtClean="0"/>
              <a:t>th.</a:t>
            </a:r>
          </a:p>
          <a:p>
            <a:pPr>
              <a:buFont typeface="Wingdings" pitchFamily="2" charset="2"/>
              <a:buNone/>
            </a:pPr>
            <a:r>
              <a:rPr lang="en-US" sz="2000" dirty="0" smtClean="0"/>
              <a:t> </a:t>
            </a:r>
          </a:p>
          <a:p>
            <a:pPr>
              <a:buFont typeface="Wingdings" pitchFamily="2" charset="2"/>
              <a:buNone/>
            </a:pPr>
            <a:r>
              <a:rPr lang="en-US" sz="2000" dirty="0" smtClean="0"/>
              <a:t>Response requires extra information as to times of day, airlines, flying that route, costs and departure/arrival times </a:t>
            </a:r>
          </a:p>
          <a:p>
            <a:endParaRPr lang="en-US" sz="2400" dirty="0" smtClean="0"/>
          </a:p>
          <a:p>
            <a:r>
              <a:rPr lang="en-US" sz="2400" dirty="0" smtClean="0"/>
              <a:t>How come my request for an interview letter did not receive a response?</a:t>
            </a:r>
          </a:p>
          <a:p>
            <a:pPr>
              <a:buFont typeface="Wingdings" pitchFamily="2" charset="2"/>
              <a:buNone/>
            </a:pPr>
            <a:endParaRPr lang="en-US" sz="2000" dirty="0" smtClean="0"/>
          </a:p>
          <a:p>
            <a:pPr>
              <a:buFont typeface="Wingdings" pitchFamily="2" charset="2"/>
              <a:buNone/>
            </a:pPr>
            <a:r>
              <a:rPr lang="en-US" sz="2000" dirty="0" smtClean="0"/>
              <a:t>When was letter sent? Who sent it? To whom it was sent?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utoShape 2"/>
          <p:cNvSpPr>
            <a:spLocks noGrp="1" noChangeArrowheads="1"/>
          </p:cNvSpPr>
          <p:nvPr>
            <p:ph type="title"/>
          </p:nvPr>
        </p:nvSpPr>
        <p:spPr/>
        <p:txBody>
          <a:bodyPr/>
          <a:lstStyle/>
          <a:p>
            <a:pPr marL="685800" indent="-685800" eaLnBrk="1" hangingPunct="1"/>
            <a:r>
              <a:rPr lang="en-US" dirty="0" smtClean="0"/>
              <a:t>2.	Conciseness</a:t>
            </a:r>
          </a:p>
        </p:txBody>
      </p:sp>
      <p:sp>
        <p:nvSpPr>
          <p:cNvPr id="9219" name="Rectangle 3"/>
          <p:cNvSpPr>
            <a:spLocks noGrp="1" noChangeArrowheads="1"/>
          </p:cNvSpPr>
          <p:nvPr>
            <p:ph type="body" idx="1"/>
          </p:nvPr>
        </p:nvSpPr>
        <p:spPr>
          <a:xfrm>
            <a:off x="838200" y="2362200"/>
            <a:ext cx="7693025" cy="4114800"/>
          </a:xfrm>
        </p:spPr>
        <p:txBody>
          <a:bodyPr>
            <a:normAutofit lnSpcReduction="10000"/>
          </a:bodyPr>
          <a:lstStyle/>
          <a:p>
            <a:pPr marL="533400" indent="-533400" eaLnBrk="1" hangingPunct="1">
              <a:buFont typeface="Wingdings" pitchFamily="2" charset="2"/>
              <a:buAutoNum type="arabicPeriod"/>
            </a:pPr>
            <a:r>
              <a:rPr lang="en-US" dirty="0" smtClean="0"/>
              <a:t>Use one word in place of phrases; one sentence in place of two Read out loud to ‘listen’ for wordiness.</a:t>
            </a:r>
          </a:p>
          <a:p>
            <a:pPr marL="533400" indent="-533400" eaLnBrk="1" hangingPunct="1">
              <a:buFont typeface="Wingdings" pitchFamily="2" charset="2"/>
              <a:buAutoNum type="arabicPeriod"/>
            </a:pPr>
            <a:r>
              <a:rPr lang="en-US" dirty="0" smtClean="0"/>
              <a:t>Omit outdated trite expression.</a:t>
            </a:r>
          </a:p>
          <a:p>
            <a:pPr marL="533400" indent="-533400" eaLnBrk="1" hangingPunct="1">
              <a:buFont typeface="Wingdings" pitchFamily="2" charset="2"/>
              <a:buAutoNum type="arabicPeriod"/>
            </a:pPr>
            <a:r>
              <a:rPr lang="en-US" dirty="0" smtClean="0"/>
              <a:t>Ask yourself: What material is really relevant?</a:t>
            </a:r>
          </a:p>
          <a:p>
            <a:pPr marL="533400" indent="-533400" eaLnBrk="1" hangingPunct="1">
              <a:buFont typeface="Wingdings" pitchFamily="2" charset="2"/>
              <a:buAutoNum type="arabicPeriod"/>
            </a:pPr>
            <a:r>
              <a:rPr lang="en-US" dirty="0" smtClean="0"/>
              <a:t>Look for unnecessary repetition: Does the same word or idea appear too often?</a:t>
            </a:r>
            <a:endParaRPr lang="en-US" dirty="0" smtClean="0">
              <a:latin typeface="Comic Sans MS" pitchFamily="66"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AutoShape 2"/>
          <p:cNvSpPr>
            <a:spLocks noGrp="1" noChangeArrowheads="1"/>
          </p:cNvSpPr>
          <p:nvPr>
            <p:ph type="title"/>
          </p:nvPr>
        </p:nvSpPr>
        <p:spPr/>
        <p:txBody>
          <a:bodyPr/>
          <a:lstStyle/>
          <a:p>
            <a:pPr marL="685800" indent="-685800" eaLnBrk="1" hangingPunct="1"/>
            <a:r>
              <a:rPr lang="en-US" sz="3200" dirty="0" smtClean="0"/>
              <a:t>2.	Conciseness </a:t>
            </a:r>
            <a:r>
              <a:rPr lang="en-US" sz="2400" b="0" dirty="0" smtClean="0"/>
              <a:t>(Eliminate Wordy Expression)</a:t>
            </a:r>
            <a:br>
              <a:rPr lang="en-US" sz="2400" b="0" dirty="0" smtClean="0"/>
            </a:br>
            <a:endParaRPr lang="en-US" sz="2400" b="0" dirty="0" smtClean="0"/>
          </a:p>
        </p:txBody>
      </p:sp>
      <p:sp>
        <p:nvSpPr>
          <p:cNvPr id="10243" name="Rectangle 3"/>
          <p:cNvSpPr>
            <a:spLocks noGrp="1" noChangeArrowheads="1"/>
          </p:cNvSpPr>
          <p:nvPr>
            <p:ph type="body" sz="half" idx="1"/>
          </p:nvPr>
        </p:nvSpPr>
        <p:spPr/>
        <p:txBody>
          <a:bodyPr/>
          <a:lstStyle/>
          <a:p>
            <a:pPr marL="533400" indent="-533400" eaLnBrk="1" hangingPunct="1">
              <a:buFont typeface="Wingdings" pitchFamily="2" charset="2"/>
              <a:buAutoNum type="arabicPeriod"/>
            </a:pPr>
            <a:r>
              <a:rPr lang="en-US" sz="2000" dirty="0" smtClean="0">
                <a:latin typeface="Comic Sans MS" pitchFamily="66" charset="0"/>
              </a:rPr>
              <a:t>At this time	</a:t>
            </a:r>
          </a:p>
          <a:p>
            <a:pPr marL="533400" indent="-533400" eaLnBrk="1" hangingPunct="1">
              <a:buFont typeface="Wingdings" pitchFamily="2" charset="2"/>
              <a:buAutoNum type="arabicPeriod"/>
            </a:pPr>
            <a:r>
              <a:rPr lang="en-US" sz="2000" dirty="0" smtClean="0">
                <a:latin typeface="Comic Sans MS" pitchFamily="66" charset="0"/>
              </a:rPr>
              <a:t>Due to the fact that</a:t>
            </a:r>
          </a:p>
          <a:p>
            <a:pPr marL="533400" indent="-533400" eaLnBrk="1" hangingPunct="1">
              <a:buFont typeface="Wingdings" pitchFamily="2" charset="2"/>
              <a:buAutoNum type="arabicPeriod"/>
            </a:pPr>
            <a:r>
              <a:rPr lang="en-US" sz="2000" dirty="0" smtClean="0">
                <a:latin typeface="Comic Sans MS" pitchFamily="66" charset="0"/>
              </a:rPr>
              <a:t>Please be advised that your admission statement was received.</a:t>
            </a:r>
          </a:p>
          <a:p>
            <a:pPr marL="533400" indent="-533400" eaLnBrk="1" hangingPunct="1">
              <a:buFont typeface="Wingdings" pitchFamily="2" charset="2"/>
              <a:buAutoNum type="arabicPeriod"/>
            </a:pPr>
            <a:r>
              <a:rPr lang="en-US" sz="2000" dirty="0" smtClean="0">
                <a:latin typeface="Comic Sans MS" pitchFamily="66" charset="0"/>
              </a:rPr>
              <a:t>It was known by Mr.. Smith that we must reduce inventory.</a:t>
            </a:r>
          </a:p>
          <a:p>
            <a:pPr marL="533400" indent="-533400" eaLnBrk="1" hangingPunct="1">
              <a:buFont typeface="Wingdings" pitchFamily="2" charset="2"/>
              <a:buAutoNum type="arabicPeriod"/>
            </a:pPr>
            <a:r>
              <a:rPr lang="en-US" sz="2000" dirty="0" smtClean="0">
                <a:latin typeface="Comic Sans MS" pitchFamily="66" charset="0"/>
              </a:rPr>
              <a:t>The total balance due will be found on page 2 of this report. </a:t>
            </a:r>
          </a:p>
        </p:txBody>
      </p:sp>
      <p:sp>
        <p:nvSpPr>
          <p:cNvPr id="10244" name="Rectangle 4"/>
          <p:cNvSpPr>
            <a:spLocks noGrp="1" noChangeArrowheads="1"/>
          </p:cNvSpPr>
          <p:nvPr>
            <p:ph type="body" sz="half" idx="2"/>
          </p:nvPr>
        </p:nvSpPr>
        <p:spPr/>
        <p:txBody>
          <a:bodyPr/>
          <a:lstStyle/>
          <a:p>
            <a:pPr marL="381000" indent="-381000" eaLnBrk="1" hangingPunct="1">
              <a:buFont typeface="Wingdings" pitchFamily="2" charset="2"/>
              <a:buAutoNum type="arabicPeriod"/>
            </a:pPr>
            <a:r>
              <a:rPr lang="en-US" sz="2000" dirty="0" smtClean="0"/>
              <a:t>Now</a:t>
            </a:r>
          </a:p>
          <a:p>
            <a:pPr marL="381000" indent="-381000" eaLnBrk="1" hangingPunct="1">
              <a:buFont typeface="Wingdings" pitchFamily="2" charset="2"/>
              <a:buAutoNum type="arabicPeriod"/>
            </a:pPr>
            <a:r>
              <a:rPr lang="en-US" sz="2000" dirty="0" smtClean="0"/>
              <a:t>Because</a:t>
            </a:r>
          </a:p>
          <a:p>
            <a:pPr marL="381000" indent="-381000" eaLnBrk="1" hangingPunct="1">
              <a:buFont typeface="Wingdings" pitchFamily="2" charset="2"/>
              <a:buAutoNum type="arabicPeriod"/>
            </a:pPr>
            <a:r>
              <a:rPr lang="en-US" sz="2000" dirty="0" smtClean="0"/>
              <a:t>Your admission statement has been received.</a:t>
            </a:r>
          </a:p>
          <a:p>
            <a:pPr marL="381000" indent="-381000" eaLnBrk="1" hangingPunct="1">
              <a:buFont typeface="Wingdings" pitchFamily="2" charset="2"/>
              <a:buAutoNum type="arabicPeriod"/>
            </a:pPr>
            <a:endParaRPr lang="en-US" sz="2000" dirty="0" smtClean="0"/>
          </a:p>
          <a:p>
            <a:pPr marL="381000" indent="-381000" eaLnBrk="1" hangingPunct="1">
              <a:buFont typeface="Wingdings" pitchFamily="2" charset="2"/>
              <a:buAutoNum type="arabicPeriod"/>
            </a:pPr>
            <a:r>
              <a:rPr lang="en-US" sz="2000" dirty="0" smtClean="0"/>
              <a:t>Mr. Smith knew we must reduce inventory.</a:t>
            </a:r>
          </a:p>
          <a:p>
            <a:pPr marL="381000" indent="-381000" eaLnBrk="1" hangingPunct="1">
              <a:buFont typeface="Wingdings" pitchFamily="2" charset="2"/>
              <a:buAutoNum type="arabicPeriod"/>
            </a:pPr>
            <a:endParaRPr lang="en-US" sz="2000" dirty="0" smtClean="0"/>
          </a:p>
          <a:p>
            <a:pPr marL="381000" indent="-381000" eaLnBrk="1" hangingPunct="1">
              <a:buFont typeface="Wingdings" pitchFamily="2" charset="2"/>
              <a:buAutoNum type="arabicPeriod"/>
            </a:pPr>
            <a:r>
              <a:rPr lang="en-US" sz="2000" dirty="0" smtClean="0"/>
              <a:t>The balance due is on page 2 of this report.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AutoShape 2"/>
          <p:cNvSpPr>
            <a:spLocks noGrp="1" noChangeArrowheads="1"/>
          </p:cNvSpPr>
          <p:nvPr>
            <p:ph type="title"/>
          </p:nvPr>
        </p:nvSpPr>
        <p:spPr/>
        <p:txBody>
          <a:bodyPr>
            <a:normAutofit fontScale="90000"/>
          </a:bodyPr>
          <a:lstStyle/>
          <a:p>
            <a:pPr marL="685800" indent="-685800" eaLnBrk="1" hangingPunct="1"/>
            <a:r>
              <a:rPr lang="en-US" dirty="0" smtClean="0"/>
              <a:t>2.	Conciseness </a:t>
            </a:r>
            <a:r>
              <a:rPr lang="en-US" sz="2800" b="0" dirty="0" smtClean="0"/>
              <a:t>(Include only relevant)</a:t>
            </a:r>
            <a:br>
              <a:rPr lang="en-US" sz="2800" b="0" dirty="0" smtClean="0"/>
            </a:br>
            <a:endParaRPr lang="en-US" sz="2800" b="0" dirty="0" smtClean="0"/>
          </a:p>
        </p:txBody>
      </p:sp>
      <p:sp>
        <p:nvSpPr>
          <p:cNvPr id="11267" name="Rectangle 3"/>
          <p:cNvSpPr>
            <a:spLocks noGrp="1" noChangeArrowheads="1"/>
          </p:cNvSpPr>
          <p:nvPr>
            <p:ph type="body" sz="half" idx="1"/>
          </p:nvPr>
        </p:nvSpPr>
        <p:spPr>
          <a:xfrm>
            <a:off x="838200" y="2895600"/>
            <a:ext cx="3770313" cy="3505200"/>
          </a:xfrm>
        </p:spPr>
        <p:txBody>
          <a:bodyPr>
            <a:normAutofit fontScale="92500"/>
          </a:bodyPr>
          <a:lstStyle/>
          <a:p>
            <a:pPr marL="533400" indent="-533400" eaLnBrk="1" hangingPunct="1">
              <a:buFont typeface="Wingdings" pitchFamily="2" charset="2"/>
              <a:buNone/>
            </a:pPr>
            <a:r>
              <a:rPr lang="en-US" sz="2400" b="1" dirty="0" smtClean="0">
                <a:latin typeface="Comic Sans MS" pitchFamily="66" charset="0"/>
              </a:rPr>
              <a:t>Go to the important point tactfully and concisely.</a:t>
            </a:r>
          </a:p>
          <a:p>
            <a:pPr marL="533400" indent="-533400" eaLnBrk="1" hangingPunct="1">
              <a:buFont typeface="Wingdings" pitchFamily="2" charset="2"/>
              <a:buAutoNum type="arabicPeriod"/>
            </a:pPr>
            <a:endParaRPr lang="en-US" sz="2400" dirty="0" smtClean="0">
              <a:latin typeface="Comic Sans MS" pitchFamily="66" charset="0"/>
            </a:endParaRPr>
          </a:p>
          <a:p>
            <a:pPr marL="533400" indent="-533400" eaLnBrk="1" hangingPunct="1">
              <a:buFont typeface="Wingdings" pitchFamily="2" charset="2"/>
              <a:buAutoNum type="arabicPeriod"/>
            </a:pPr>
            <a:r>
              <a:rPr lang="en-US" sz="2400" dirty="0" smtClean="0">
                <a:latin typeface="Comic Sans MS" pitchFamily="66" charset="0"/>
              </a:rPr>
              <a:t>We hereby wish to let you know that our company is pleased with the confidence you have reposed in us. </a:t>
            </a:r>
          </a:p>
        </p:txBody>
      </p:sp>
      <p:sp>
        <p:nvSpPr>
          <p:cNvPr id="11268" name="Rectangle 4"/>
          <p:cNvSpPr>
            <a:spLocks noGrp="1" noChangeArrowheads="1"/>
          </p:cNvSpPr>
          <p:nvPr>
            <p:ph type="body" sz="half" idx="2"/>
          </p:nvPr>
        </p:nvSpPr>
        <p:spPr>
          <a:xfrm>
            <a:off x="4760913" y="4648200"/>
            <a:ext cx="3770312" cy="1066800"/>
          </a:xfrm>
        </p:spPr>
        <p:txBody>
          <a:bodyPr/>
          <a:lstStyle/>
          <a:p>
            <a:pPr marL="381000" indent="-381000" eaLnBrk="1" hangingPunct="1">
              <a:buFont typeface="Wingdings" pitchFamily="2" charset="2"/>
              <a:buAutoNum type="arabicPeriod"/>
            </a:pPr>
            <a:r>
              <a:rPr lang="en-US" sz="2400" dirty="0" smtClean="0"/>
              <a:t>We appreciate your confidence.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dirty="0" smtClean="0"/>
              <a:t>2.	Conciseness </a:t>
            </a:r>
            <a:r>
              <a:rPr lang="en-US" sz="2400" dirty="0" smtClean="0">
                <a:solidFill>
                  <a:schemeClr val="tx1"/>
                </a:solidFill>
              </a:rPr>
              <a:t>(</a:t>
            </a:r>
            <a:r>
              <a:rPr lang="en-US" sz="2400" b="0" dirty="0" smtClean="0">
                <a:solidFill>
                  <a:schemeClr val="tx1"/>
                </a:solidFill>
              </a:rPr>
              <a:t>unnecessary repetition</a:t>
            </a:r>
            <a:r>
              <a:rPr lang="en-US" sz="2400" dirty="0" smtClean="0">
                <a:solidFill>
                  <a:schemeClr val="tx1"/>
                </a:solidFill>
              </a:rPr>
              <a:t>)</a:t>
            </a:r>
          </a:p>
        </p:txBody>
      </p:sp>
      <p:sp>
        <p:nvSpPr>
          <p:cNvPr id="12291" name="Content Placeholder 2"/>
          <p:cNvSpPr>
            <a:spLocks noGrp="1"/>
          </p:cNvSpPr>
          <p:nvPr>
            <p:ph sz="half" idx="1"/>
          </p:nvPr>
        </p:nvSpPr>
        <p:spPr/>
        <p:txBody>
          <a:bodyPr/>
          <a:lstStyle/>
          <a:p>
            <a:r>
              <a:rPr lang="en-US" sz="2400" dirty="0" smtClean="0"/>
              <a:t>unnecessary repetition leads to dullness</a:t>
            </a:r>
          </a:p>
          <a:p>
            <a:pPr>
              <a:buFont typeface="Wingdings" pitchFamily="2" charset="2"/>
              <a:buNone/>
            </a:pPr>
            <a:endParaRPr lang="en-US" sz="2400" dirty="0" smtClean="0"/>
          </a:p>
          <a:p>
            <a:r>
              <a:rPr lang="en-US" sz="2400" dirty="0" smtClean="0"/>
              <a:t>Use shorter name after you have mentioned the long one once.</a:t>
            </a:r>
          </a:p>
        </p:txBody>
      </p:sp>
      <p:sp>
        <p:nvSpPr>
          <p:cNvPr id="12292" name="Content Placeholder 3"/>
          <p:cNvSpPr>
            <a:spLocks noGrp="1"/>
          </p:cNvSpPr>
          <p:nvPr>
            <p:ph sz="half" idx="2"/>
          </p:nvPr>
        </p:nvSpPr>
        <p:spPr/>
        <p:txBody>
          <a:bodyPr/>
          <a:lstStyle/>
          <a:p>
            <a:r>
              <a:rPr lang="en-US" sz="2400" dirty="0" smtClean="0"/>
              <a:t>Cut out all needless repetition of phrases and sentences.</a:t>
            </a:r>
          </a:p>
          <a:p>
            <a:pPr>
              <a:buFont typeface="Wingdings" pitchFamily="2" charset="2"/>
              <a:buNone/>
            </a:pPr>
            <a:endParaRPr lang="en-US" sz="2400" dirty="0" smtClean="0"/>
          </a:p>
          <a:p>
            <a:r>
              <a:rPr lang="en-US" sz="2400" dirty="0" smtClean="0"/>
              <a:t>Use pronouns or initials rather than repeat long name.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p:cNvSpPr>
            <a:spLocks noGrp="1" noChangeArrowheads="1"/>
          </p:cNvSpPr>
          <p:nvPr>
            <p:ph type="title"/>
          </p:nvPr>
        </p:nvSpPr>
        <p:spPr/>
        <p:txBody>
          <a:bodyPr/>
          <a:lstStyle/>
          <a:p>
            <a:pPr marL="685800" indent="-685800" eaLnBrk="1" hangingPunct="1"/>
            <a:r>
              <a:rPr lang="en-US" sz="3200" dirty="0" smtClean="0"/>
              <a:t>2.	Conciseness </a:t>
            </a:r>
            <a:r>
              <a:rPr lang="en-US" sz="2400" b="0" dirty="0" smtClean="0"/>
              <a:t>(Avoid unnecessary repetition)</a:t>
            </a:r>
            <a:br>
              <a:rPr lang="en-US" sz="2400" b="0" dirty="0" smtClean="0"/>
            </a:br>
            <a:endParaRPr lang="en-US" sz="2400" b="0" dirty="0" smtClean="0"/>
          </a:p>
        </p:txBody>
      </p:sp>
      <p:sp>
        <p:nvSpPr>
          <p:cNvPr id="13315" name="Rectangle 3"/>
          <p:cNvSpPr>
            <a:spLocks noGrp="1" noChangeArrowheads="1"/>
          </p:cNvSpPr>
          <p:nvPr>
            <p:ph type="body" sz="half" idx="1"/>
          </p:nvPr>
        </p:nvSpPr>
        <p:spPr>
          <a:xfrm>
            <a:off x="838200" y="2362200"/>
            <a:ext cx="3770313" cy="4267200"/>
          </a:xfrm>
        </p:spPr>
        <p:txBody>
          <a:bodyPr/>
          <a:lstStyle/>
          <a:p>
            <a:pPr marL="533400" indent="-533400" eaLnBrk="1" hangingPunct="1">
              <a:lnSpc>
                <a:spcPct val="80000"/>
              </a:lnSpc>
              <a:buFont typeface="Wingdings" pitchFamily="2" charset="2"/>
              <a:buAutoNum type="arabicPeriod"/>
            </a:pPr>
            <a:r>
              <a:rPr lang="en-US" sz="1800" dirty="0" smtClean="0">
                <a:latin typeface="Comic Sans MS" pitchFamily="66" charset="0"/>
              </a:rPr>
              <a:t>COMSATS Institute of Information Technology</a:t>
            </a:r>
          </a:p>
          <a:p>
            <a:pPr marL="533400" indent="-533400" eaLnBrk="1" hangingPunct="1">
              <a:lnSpc>
                <a:spcPct val="80000"/>
              </a:lnSpc>
              <a:buFont typeface="Wingdings" pitchFamily="2" charset="2"/>
              <a:buAutoNum type="arabicPeriod"/>
            </a:pPr>
            <a:endParaRPr lang="en-US" sz="1800" dirty="0" smtClean="0">
              <a:latin typeface="Comic Sans MS" pitchFamily="66" charset="0"/>
            </a:endParaRPr>
          </a:p>
          <a:p>
            <a:pPr marL="533400" indent="-533400" eaLnBrk="1" hangingPunct="1">
              <a:lnSpc>
                <a:spcPct val="80000"/>
              </a:lnSpc>
              <a:buFont typeface="Wingdings" pitchFamily="2" charset="2"/>
              <a:buAutoNum type="arabicPeriod"/>
            </a:pPr>
            <a:r>
              <a:rPr lang="en-US" sz="1800" dirty="0" smtClean="0">
                <a:latin typeface="Comic Sans MS" pitchFamily="66" charset="0"/>
              </a:rPr>
              <a:t>Will you ship us sometime, anytime during the month of October would be fine, or even November if you are rushed (November would suit us just as well, in fact a little bit better) 300 of the regular 3-by 15 inch blue felt armbands with white sewn letters in the center. Thank you in advance for sending these along to us by parcel post, and not express, as express is too expensive. </a:t>
            </a:r>
          </a:p>
        </p:txBody>
      </p:sp>
      <p:sp>
        <p:nvSpPr>
          <p:cNvPr id="13316" name="Rectangle 4"/>
          <p:cNvSpPr>
            <a:spLocks noGrp="1" noChangeArrowheads="1"/>
          </p:cNvSpPr>
          <p:nvPr>
            <p:ph type="body" sz="half" idx="2"/>
          </p:nvPr>
        </p:nvSpPr>
        <p:spPr>
          <a:xfrm>
            <a:off x="4760913" y="2362200"/>
            <a:ext cx="3770312" cy="4267200"/>
          </a:xfrm>
        </p:spPr>
        <p:txBody>
          <a:bodyPr/>
          <a:lstStyle/>
          <a:p>
            <a:pPr marL="381000" indent="-381000" eaLnBrk="1" hangingPunct="1">
              <a:lnSpc>
                <a:spcPct val="80000"/>
              </a:lnSpc>
              <a:buFont typeface="Wingdings" pitchFamily="2" charset="2"/>
              <a:buAutoNum type="arabicPeriod"/>
            </a:pPr>
            <a:r>
              <a:rPr lang="en-US" sz="2000" dirty="0" smtClean="0"/>
              <a:t>CIIT </a:t>
            </a:r>
          </a:p>
          <a:p>
            <a:pPr marL="381000" indent="-381000" eaLnBrk="1" hangingPunct="1">
              <a:lnSpc>
                <a:spcPct val="80000"/>
              </a:lnSpc>
              <a:buFont typeface="Wingdings" pitchFamily="2" charset="2"/>
              <a:buAutoNum type="arabicPeriod"/>
            </a:pPr>
            <a:endParaRPr lang="en-US" sz="2000" dirty="0" smtClean="0"/>
          </a:p>
          <a:p>
            <a:pPr marL="381000" indent="-381000" eaLnBrk="1" hangingPunct="1">
              <a:lnSpc>
                <a:spcPct val="80000"/>
              </a:lnSpc>
              <a:buFont typeface="Wingdings" pitchFamily="2" charset="2"/>
              <a:buAutoNum type="arabicPeriod"/>
            </a:pPr>
            <a:r>
              <a:rPr lang="en-US" sz="2000" dirty="0" smtClean="0"/>
              <a:t>Please ship parcel post, before the end of November, 300 regular 3 by 15 inch blue felt armbands with white sewn letters in the center.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AutoShape 2"/>
          <p:cNvSpPr>
            <a:spLocks noGrp="1" noChangeArrowheads="1"/>
          </p:cNvSpPr>
          <p:nvPr>
            <p:ph type="title"/>
          </p:nvPr>
        </p:nvSpPr>
        <p:spPr/>
        <p:txBody>
          <a:bodyPr/>
          <a:lstStyle/>
          <a:p>
            <a:pPr marL="685800" indent="-685800" eaLnBrk="1" hangingPunct="1"/>
            <a:r>
              <a:rPr lang="en-US" dirty="0" smtClean="0"/>
              <a:t>3.	Consideration</a:t>
            </a:r>
          </a:p>
        </p:txBody>
      </p:sp>
      <p:sp>
        <p:nvSpPr>
          <p:cNvPr id="14339" name="Rectangle 3"/>
          <p:cNvSpPr>
            <a:spLocks noGrp="1" noChangeArrowheads="1"/>
          </p:cNvSpPr>
          <p:nvPr>
            <p:ph type="body" idx="1"/>
          </p:nvPr>
        </p:nvSpPr>
        <p:spPr>
          <a:xfrm>
            <a:off x="838200" y="2362200"/>
            <a:ext cx="7693025" cy="4114800"/>
          </a:xfrm>
        </p:spPr>
        <p:txBody>
          <a:bodyPr>
            <a:normAutofit lnSpcReduction="10000"/>
          </a:bodyPr>
          <a:lstStyle/>
          <a:p>
            <a:pPr marL="533400" indent="-533400" eaLnBrk="1" hangingPunct="1">
              <a:lnSpc>
                <a:spcPct val="90000"/>
              </a:lnSpc>
              <a:buFont typeface="Wingdings" pitchFamily="2" charset="2"/>
              <a:buAutoNum type="arabicPeriod"/>
            </a:pPr>
            <a:r>
              <a:rPr lang="en-US" dirty="0" smtClean="0"/>
              <a:t>See your material from your reader’s point of view.</a:t>
            </a:r>
          </a:p>
          <a:p>
            <a:pPr marL="533400" indent="-533400" eaLnBrk="1" hangingPunct="1">
              <a:lnSpc>
                <a:spcPct val="90000"/>
              </a:lnSpc>
              <a:buFont typeface="Wingdings" pitchFamily="2" charset="2"/>
              <a:buAutoNum type="arabicPeriod"/>
            </a:pPr>
            <a:r>
              <a:rPr lang="en-US" dirty="0" smtClean="0"/>
              <a:t>‘You’ is more desirable than ‘I’ or ‘We’ in most instances. </a:t>
            </a:r>
          </a:p>
          <a:p>
            <a:pPr marL="533400" indent="-533400" eaLnBrk="1" hangingPunct="1">
              <a:lnSpc>
                <a:spcPct val="90000"/>
              </a:lnSpc>
              <a:buFont typeface="Wingdings" pitchFamily="2" charset="2"/>
              <a:buAutoNum type="arabicPeriod"/>
            </a:pPr>
            <a:r>
              <a:rPr lang="en-US" dirty="0" smtClean="0"/>
              <a:t>Readers like to see benefits. Be sure benefits are a prominent part of the message. </a:t>
            </a:r>
          </a:p>
          <a:p>
            <a:pPr marL="533400" indent="-533400" eaLnBrk="1" hangingPunct="1">
              <a:lnSpc>
                <a:spcPct val="90000"/>
              </a:lnSpc>
              <a:buFont typeface="Wingdings" pitchFamily="2" charset="2"/>
              <a:buAutoNum type="arabicPeriod"/>
            </a:pPr>
            <a:r>
              <a:rPr lang="en-US" dirty="0" smtClean="0"/>
              <a:t>Consciously use positive words; readers will react more favorably.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AutoShape 2"/>
          <p:cNvSpPr>
            <a:spLocks noGrp="1" noChangeArrowheads="1"/>
          </p:cNvSpPr>
          <p:nvPr>
            <p:ph type="title"/>
          </p:nvPr>
        </p:nvSpPr>
        <p:spPr/>
        <p:txBody>
          <a:bodyPr/>
          <a:lstStyle/>
          <a:p>
            <a:pPr marL="685800" indent="-685800" eaLnBrk="1" hangingPunct="1"/>
            <a:r>
              <a:rPr lang="en-US" dirty="0" smtClean="0"/>
              <a:t>3.	Consideration </a:t>
            </a:r>
            <a:r>
              <a:rPr lang="en-US" sz="2000" b="0" dirty="0" smtClean="0"/>
              <a:t>(Focus on ‘You’ instead of ‘I’ and ‘we’)</a:t>
            </a:r>
          </a:p>
        </p:txBody>
      </p:sp>
      <p:sp>
        <p:nvSpPr>
          <p:cNvPr id="15363" name="Rectangle 3"/>
          <p:cNvSpPr>
            <a:spLocks noGrp="1" noChangeArrowheads="1"/>
          </p:cNvSpPr>
          <p:nvPr>
            <p:ph type="body" sz="half" idx="1"/>
          </p:nvPr>
        </p:nvSpPr>
        <p:spPr/>
        <p:txBody>
          <a:bodyPr/>
          <a:lstStyle/>
          <a:p>
            <a:pPr marL="533400" indent="-533400" algn="ctr" eaLnBrk="1" hangingPunct="1">
              <a:lnSpc>
                <a:spcPct val="90000"/>
              </a:lnSpc>
              <a:buFont typeface="Wingdings" pitchFamily="2" charset="2"/>
              <a:buNone/>
            </a:pPr>
            <a:r>
              <a:rPr lang="en-US" sz="2400" dirty="0" smtClean="0"/>
              <a:t>We-attitude</a:t>
            </a:r>
          </a:p>
          <a:p>
            <a:pPr marL="533400" indent="-533400" algn="just" eaLnBrk="1" hangingPunct="1">
              <a:lnSpc>
                <a:spcPct val="90000"/>
              </a:lnSpc>
            </a:pPr>
            <a:r>
              <a:rPr lang="en-US" sz="2400" dirty="0" smtClean="0"/>
              <a:t>I am delighted to announce that we will be extending our hours to make shopping more convenient. </a:t>
            </a:r>
          </a:p>
          <a:p>
            <a:pPr marL="533400" indent="-533400" algn="just" eaLnBrk="1" hangingPunct="1">
              <a:lnSpc>
                <a:spcPct val="90000"/>
              </a:lnSpc>
            </a:pPr>
            <a:r>
              <a:rPr lang="en-US" sz="2400" dirty="0" smtClean="0"/>
              <a:t>You failed to enclose your check in the envelope</a:t>
            </a:r>
            <a:r>
              <a:rPr lang="en-US" sz="2400" dirty="0" smtClean="0">
                <a:solidFill>
                  <a:schemeClr val="hlink"/>
                </a:solidFill>
              </a:rPr>
              <a:t>. </a:t>
            </a:r>
          </a:p>
        </p:txBody>
      </p:sp>
      <p:sp>
        <p:nvSpPr>
          <p:cNvPr id="15364" name="Rectangle 4"/>
          <p:cNvSpPr>
            <a:spLocks noGrp="1" noChangeArrowheads="1"/>
          </p:cNvSpPr>
          <p:nvPr>
            <p:ph type="body" sz="half" idx="2"/>
          </p:nvPr>
        </p:nvSpPr>
        <p:spPr/>
        <p:txBody>
          <a:bodyPr/>
          <a:lstStyle/>
          <a:p>
            <a:pPr marL="457200" indent="-457200" algn="ctr" eaLnBrk="1" hangingPunct="1">
              <a:lnSpc>
                <a:spcPct val="90000"/>
              </a:lnSpc>
            </a:pPr>
            <a:r>
              <a:rPr lang="en-US" sz="2400" dirty="0" smtClean="0"/>
              <a:t>You-attitude</a:t>
            </a:r>
          </a:p>
          <a:p>
            <a:pPr marL="457200" indent="-457200" algn="just" eaLnBrk="1" hangingPunct="1">
              <a:lnSpc>
                <a:spcPct val="90000"/>
              </a:lnSpc>
              <a:buFont typeface="Wingdings" pitchFamily="2" charset="2"/>
              <a:buAutoNum type="arabicPeriod"/>
            </a:pPr>
            <a:r>
              <a:rPr lang="en-US" sz="2400" dirty="0" smtClean="0"/>
              <a:t>You will be able to shop evenings with the extended hours. </a:t>
            </a:r>
          </a:p>
          <a:p>
            <a:pPr marL="457200" indent="-457200" algn="just" eaLnBrk="1" hangingPunct="1">
              <a:lnSpc>
                <a:spcPct val="90000"/>
              </a:lnSpc>
              <a:buFont typeface="Wingdings" pitchFamily="2" charset="2"/>
              <a:buAutoNum type="arabicPeriod"/>
            </a:pPr>
            <a:endParaRPr lang="en-US" sz="2400" dirty="0" smtClean="0"/>
          </a:p>
          <a:p>
            <a:pPr marL="457200" indent="-457200" algn="just" eaLnBrk="1" hangingPunct="1">
              <a:lnSpc>
                <a:spcPct val="90000"/>
              </a:lnSpc>
              <a:buFont typeface="Wingdings" pitchFamily="2" charset="2"/>
              <a:buAutoNum type="arabicPeriod"/>
            </a:pPr>
            <a:endParaRPr lang="en-US" sz="2400" dirty="0" smtClean="0"/>
          </a:p>
          <a:p>
            <a:pPr marL="457200" indent="-457200" algn="just" eaLnBrk="1" hangingPunct="1">
              <a:lnSpc>
                <a:spcPct val="90000"/>
              </a:lnSpc>
              <a:buFont typeface="Wingdings" pitchFamily="2" charset="2"/>
              <a:buAutoNum type="arabicPeriod"/>
            </a:pPr>
            <a:r>
              <a:rPr lang="en-US" sz="2400" dirty="0" smtClean="0"/>
              <a:t>The check was not enclosed. </a:t>
            </a:r>
          </a:p>
          <a:p>
            <a:pPr marL="457200" indent="-457200" algn="just" eaLnBrk="1" hangingPunct="1">
              <a:lnSpc>
                <a:spcPct val="90000"/>
              </a:lnSpc>
              <a:buFont typeface="Wingdings" pitchFamily="2" charset="2"/>
              <a:buAutoNum type="arabicPeriod"/>
            </a:pPr>
            <a:endParaRPr lang="en-US" sz="24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p:cNvSpPr>
            <a:spLocks noGrp="1" noChangeArrowheads="1"/>
          </p:cNvSpPr>
          <p:nvPr>
            <p:ph type="title"/>
          </p:nvPr>
        </p:nvSpPr>
        <p:spPr/>
        <p:txBody>
          <a:bodyPr/>
          <a:lstStyle/>
          <a:p>
            <a:pPr marL="685800" indent="-685800" eaLnBrk="1" hangingPunct="1"/>
            <a:r>
              <a:rPr lang="en-US" sz="4000" dirty="0" smtClean="0"/>
              <a:t>3.	Consideration </a:t>
            </a:r>
            <a:r>
              <a:rPr lang="en-US" sz="2400" b="0" dirty="0" smtClean="0"/>
              <a:t>(Show audience benefit or interest in the receiver, pleasant facts)</a:t>
            </a:r>
          </a:p>
        </p:txBody>
      </p:sp>
      <p:sp>
        <p:nvSpPr>
          <p:cNvPr id="16387" name="Rectangle 3"/>
          <p:cNvSpPr>
            <a:spLocks noGrp="1" noChangeArrowheads="1"/>
          </p:cNvSpPr>
          <p:nvPr>
            <p:ph type="body" sz="half" idx="1"/>
          </p:nvPr>
        </p:nvSpPr>
        <p:spPr/>
        <p:txBody>
          <a:bodyPr/>
          <a:lstStyle/>
          <a:p>
            <a:pPr marL="533400" indent="-533400" algn="ctr" eaLnBrk="1" hangingPunct="1">
              <a:buFont typeface="Wingdings" pitchFamily="2" charset="2"/>
              <a:buNone/>
            </a:pPr>
            <a:r>
              <a:rPr lang="en-US" sz="2400" dirty="0" smtClean="0"/>
              <a:t>Negative - Unpleasant</a:t>
            </a:r>
          </a:p>
          <a:p>
            <a:pPr marL="533400" indent="-533400" algn="just" eaLnBrk="1" hangingPunct="1"/>
            <a:r>
              <a:rPr lang="en-US" sz="2400" dirty="0" smtClean="0"/>
              <a:t>It is impossible to open an account for you today. </a:t>
            </a:r>
          </a:p>
          <a:p>
            <a:pPr marL="533400" indent="-533400" algn="just" eaLnBrk="1" hangingPunct="1"/>
            <a:r>
              <a:rPr lang="en-US" sz="2400" dirty="0" smtClean="0"/>
              <a:t>We don’t refund if the returned item is soiled and unsalable. </a:t>
            </a:r>
          </a:p>
        </p:txBody>
      </p:sp>
      <p:sp>
        <p:nvSpPr>
          <p:cNvPr id="16388" name="Rectangle 4"/>
          <p:cNvSpPr>
            <a:spLocks noGrp="1" noChangeArrowheads="1"/>
          </p:cNvSpPr>
          <p:nvPr>
            <p:ph type="body" sz="half" idx="2"/>
          </p:nvPr>
        </p:nvSpPr>
        <p:spPr/>
        <p:txBody>
          <a:bodyPr/>
          <a:lstStyle/>
          <a:p>
            <a:pPr marL="457200" indent="-457200" algn="ctr" eaLnBrk="1" hangingPunct="1"/>
            <a:r>
              <a:rPr lang="en-US" sz="2400" dirty="0" smtClean="0"/>
              <a:t>Positive – Pleasant</a:t>
            </a:r>
          </a:p>
          <a:p>
            <a:pPr marL="457200" indent="-457200" algn="just" eaLnBrk="1" hangingPunct="1">
              <a:buFont typeface="Wingdings" pitchFamily="2" charset="2"/>
              <a:buAutoNum type="arabicPeriod"/>
            </a:pPr>
            <a:r>
              <a:rPr lang="en-US" sz="2400" dirty="0" smtClean="0"/>
              <a:t>As soon as your signature card reaches us, we will gladly open an account. </a:t>
            </a:r>
          </a:p>
          <a:p>
            <a:pPr marL="457200" indent="-457200" algn="just" eaLnBrk="1" hangingPunct="1">
              <a:buFont typeface="Wingdings" pitchFamily="2" charset="2"/>
              <a:buAutoNum type="arabicPeriod"/>
            </a:pPr>
            <a:r>
              <a:rPr lang="en-US" sz="2400" dirty="0" smtClean="0"/>
              <a:t>We refund when the returned item is clean and resalable.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AutoShape 2"/>
          <p:cNvSpPr>
            <a:spLocks noGrp="1" noChangeArrowheads="1"/>
          </p:cNvSpPr>
          <p:nvPr>
            <p:ph type="title"/>
          </p:nvPr>
        </p:nvSpPr>
        <p:spPr/>
        <p:txBody>
          <a:bodyPr/>
          <a:lstStyle/>
          <a:p>
            <a:pPr marL="685800" indent="-685800" eaLnBrk="1" hangingPunct="1"/>
            <a:r>
              <a:rPr lang="en-US" sz="4000" dirty="0" smtClean="0"/>
              <a:t>3.	Consideration </a:t>
            </a:r>
            <a:r>
              <a:rPr lang="en-US" sz="2400" b="0" dirty="0" smtClean="0"/>
              <a:t>(Emphasize pleasant words)</a:t>
            </a:r>
          </a:p>
        </p:txBody>
      </p:sp>
      <p:sp>
        <p:nvSpPr>
          <p:cNvPr id="17411" name="Rectangle 3"/>
          <p:cNvSpPr>
            <a:spLocks noGrp="1" noChangeArrowheads="1"/>
          </p:cNvSpPr>
          <p:nvPr>
            <p:ph type="body" sz="half" idx="1"/>
          </p:nvPr>
        </p:nvSpPr>
        <p:spPr/>
        <p:txBody>
          <a:bodyPr/>
          <a:lstStyle/>
          <a:p>
            <a:pPr marL="533400" indent="-533400" algn="ctr" eaLnBrk="1" hangingPunct="1">
              <a:lnSpc>
                <a:spcPct val="80000"/>
              </a:lnSpc>
              <a:buFont typeface="Wingdings" pitchFamily="2" charset="2"/>
              <a:buNone/>
            </a:pPr>
            <a:r>
              <a:rPr lang="en-US" sz="2000" dirty="0" smtClean="0"/>
              <a:t>People want to hear</a:t>
            </a:r>
          </a:p>
          <a:p>
            <a:pPr marL="533400" indent="-533400" algn="just" eaLnBrk="1" hangingPunct="1">
              <a:lnSpc>
                <a:spcPct val="80000"/>
              </a:lnSpc>
            </a:pPr>
            <a:r>
              <a:rPr lang="en-US" sz="2000" dirty="0" smtClean="0"/>
              <a:t>Favorably</a:t>
            </a:r>
            <a:endParaRPr lang="en-US" sz="2000" dirty="0" smtClean="0"/>
          </a:p>
          <a:p>
            <a:pPr marL="533400" indent="-533400" algn="just" eaLnBrk="1" hangingPunct="1">
              <a:lnSpc>
                <a:spcPct val="80000"/>
              </a:lnSpc>
            </a:pPr>
            <a:r>
              <a:rPr lang="en-US" sz="2000" dirty="0" smtClean="0"/>
              <a:t>Cordially</a:t>
            </a:r>
          </a:p>
          <a:p>
            <a:pPr marL="533400" indent="-533400" algn="just" eaLnBrk="1" hangingPunct="1">
              <a:lnSpc>
                <a:spcPct val="80000"/>
              </a:lnSpc>
            </a:pPr>
            <a:r>
              <a:rPr lang="en-US" sz="2000" dirty="0" smtClean="0"/>
              <a:t>Benefit</a:t>
            </a:r>
          </a:p>
          <a:p>
            <a:pPr marL="533400" indent="-533400" algn="just" eaLnBrk="1" hangingPunct="1">
              <a:lnSpc>
                <a:spcPct val="80000"/>
              </a:lnSpc>
            </a:pPr>
            <a:r>
              <a:rPr lang="en-US" sz="2000" dirty="0" smtClean="0"/>
              <a:t>Happy</a:t>
            </a:r>
          </a:p>
          <a:p>
            <a:pPr marL="533400" indent="-533400" algn="just" eaLnBrk="1" hangingPunct="1">
              <a:lnSpc>
                <a:spcPct val="80000"/>
              </a:lnSpc>
            </a:pPr>
            <a:r>
              <a:rPr lang="en-US" sz="2000" dirty="0" smtClean="0"/>
              <a:t>Help</a:t>
            </a:r>
          </a:p>
          <a:p>
            <a:pPr marL="533400" indent="-533400" algn="just" eaLnBrk="1" hangingPunct="1">
              <a:lnSpc>
                <a:spcPct val="80000"/>
              </a:lnSpc>
            </a:pPr>
            <a:r>
              <a:rPr lang="en-US" sz="2000" dirty="0" smtClean="0"/>
              <a:t>Generous</a:t>
            </a:r>
          </a:p>
          <a:p>
            <a:pPr marL="533400" indent="-533400" algn="just" eaLnBrk="1" hangingPunct="1">
              <a:lnSpc>
                <a:spcPct val="80000"/>
              </a:lnSpc>
            </a:pPr>
            <a:r>
              <a:rPr lang="en-US" sz="2000" dirty="0" smtClean="0"/>
              <a:t>Loyal</a:t>
            </a:r>
          </a:p>
          <a:p>
            <a:pPr marL="533400" indent="-533400" algn="just" eaLnBrk="1" hangingPunct="1">
              <a:lnSpc>
                <a:spcPct val="80000"/>
              </a:lnSpc>
            </a:pPr>
            <a:r>
              <a:rPr lang="en-US" sz="2000" dirty="0" smtClean="0"/>
              <a:t>Pleasure</a:t>
            </a:r>
          </a:p>
          <a:p>
            <a:pPr marL="533400" indent="-533400" algn="just" eaLnBrk="1" hangingPunct="1">
              <a:lnSpc>
                <a:spcPct val="80000"/>
              </a:lnSpc>
            </a:pPr>
            <a:r>
              <a:rPr lang="en-US" sz="2000" dirty="0" smtClean="0"/>
              <a:t>Thanks</a:t>
            </a:r>
          </a:p>
          <a:p>
            <a:pPr marL="533400" indent="-533400" algn="just" eaLnBrk="1" hangingPunct="1">
              <a:lnSpc>
                <a:spcPct val="80000"/>
              </a:lnSpc>
            </a:pPr>
            <a:r>
              <a:rPr lang="en-US" sz="2000" dirty="0" smtClean="0"/>
              <a:t>Considerable</a:t>
            </a:r>
          </a:p>
          <a:p>
            <a:pPr marL="533400" indent="-533400" algn="just" eaLnBrk="1" hangingPunct="1">
              <a:lnSpc>
                <a:spcPct val="80000"/>
              </a:lnSpc>
            </a:pPr>
            <a:r>
              <a:rPr lang="en-US" sz="2000" dirty="0" smtClean="0"/>
              <a:t>Many more</a:t>
            </a:r>
          </a:p>
          <a:p>
            <a:pPr marL="533400" indent="-533400" algn="just" eaLnBrk="1" hangingPunct="1">
              <a:lnSpc>
                <a:spcPct val="80000"/>
              </a:lnSpc>
            </a:pPr>
            <a:endParaRPr lang="en-US" sz="2000" dirty="0" smtClean="0">
              <a:solidFill>
                <a:schemeClr val="hlink"/>
              </a:solidFill>
            </a:endParaRPr>
          </a:p>
        </p:txBody>
      </p:sp>
      <p:sp>
        <p:nvSpPr>
          <p:cNvPr id="17412" name="Rectangle 4"/>
          <p:cNvSpPr>
            <a:spLocks noGrp="1" noChangeArrowheads="1"/>
          </p:cNvSpPr>
          <p:nvPr>
            <p:ph type="body" sz="half" idx="2"/>
          </p:nvPr>
        </p:nvSpPr>
        <p:spPr/>
        <p:txBody>
          <a:bodyPr/>
          <a:lstStyle/>
          <a:p>
            <a:pPr marL="457200" indent="-457200" algn="ctr" eaLnBrk="1" hangingPunct="1">
              <a:lnSpc>
                <a:spcPct val="80000"/>
              </a:lnSpc>
              <a:buFont typeface="Wingdings" pitchFamily="2" charset="2"/>
              <a:buNone/>
            </a:pPr>
            <a:r>
              <a:rPr lang="en-US" sz="2000" dirty="0" smtClean="0"/>
              <a:t>People don’t want to hear</a:t>
            </a:r>
          </a:p>
          <a:p>
            <a:pPr marL="457200" indent="-457200" algn="just" eaLnBrk="1" hangingPunct="1">
              <a:lnSpc>
                <a:spcPct val="80000"/>
              </a:lnSpc>
              <a:buFont typeface="Wingdings" pitchFamily="2" charset="2"/>
              <a:buAutoNum type="arabicPeriod"/>
            </a:pPr>
            <a:r>
              <a:rPr lang="en-US" sz="2000" dirty="0" smtClean="0"/>
              <a:t>Blame</a:t>
            </a:r>
          </a:p>
          <a:p>
            <a:pPr marL="457200" indent="-457200" algn="just" eaLnBrk="1" hangingPunct="1">
              <a:lnSpc>
                <a:spcPct val="80000"/>
              </a:lnSpc>
              <a:buFont typeface="Wingdings" pitchFamily="2" charset="2"/>
              <a:buAutoNum type="arabicPeriod"/>
            </a:pPr>
            <a:r>
              <a:rPr lang="en-US" sz="2000" dirty="0" smtClean="0"/>
              <a:t>Complaint</a:t>
            </a:r>
          </a:p>
          <a:p>
            <a:pPr marL="457200" indent="-457200" algn="just" eaLnBrk="1" hangingPunct="1">
              <a:lnSpc>
                <a:spcPct val="80000"/>
              </a:lnSpc>
              <a:buFont typeface="Wingdings" pitchFamily="2" charset="2"/>
              <a:buAutoNum type="arabicPeriod"/>
            </a:pPr>
            <a:r>
              <a:rPr lang="en-US" sz="2000" dirty="0" smtClean="0"/>
              <a:t>Failed</a:t>
            </a:r>
          </a:p>
          <a:p>
            <a:pPr marL="457200" indent="-457200" algn="just" eaLnBrk="1" hangingPunct="1">
              <a:lnSpc>
                <a:spcPct val="80000"/>
              </a:lnSpc>
              <a:buFont typeface="Wingdings" pitchFamily="2" charset="2"/>
              <a:buAutoNum type="arabicPeriod"/>
            </a:pPr>
            <a:r>
              <a:rPr lang="en-US" sz="2000" dirty="0" smtClean="0"/>
              <a:t>Fault</a:t>
            </a:r>
          </a:p>
          <a:p>
            <a:pPr marL="457200" indent="-457200" algn="just" eaLnBrk="1" hangingPunct="1">
              <a:lnSpc>
                <a:spcPct val="80000"/>
              </a:lnSpc>
              <a:buFont typeface="Wingdings" pitchFamily="2" charset="2"/>
              <a:buAutoNum type="arabicPeriod"/>
            </a:pPr>
            <a:r>
              <a:rPr lang="en-US" sz="2000" dirty="0" smtClean="0"/>
              <a:t>Negligence</a:t>
            </a:r>
          </a:p>
          <a:p>
            <a:pPr marL="457200" indent="-457200" algn="just" eaLnBrk="1" hangingPunct="1">
              <a:lnSpc>
                <a:spcPct val="80000"/>
              </a:lnSpc>
              <a:buFont typeface="Wingdings" pitchFamily="2" charset="2"/>
              <a:buAutoNum type="arabicPeriod"/>
            </a:pPr>
            <a:r>
              <a:rPr lang="en-US" sz="2000" dirty="0" smtClean="0"/>
              <a:t>Regret</a:t>
            </a:r>
          </a:p>
          <a:p>
            <a:pPr marL="457200" indent="-457200" algn="just" eaLnBrk="1" hangingPunct="1">
              <a:lnSpc>
                <a:spcPct val="80000"/>
              </a:lnSpc>
              <a:buFont typeface="Wingdings" pitchFamily="2" charset="2"/>
              <a:buAutoNum type="arabicPeriod"/>
            </a:pPr>
            <a:r>
              <a:rPr lang="en-US" sz="2000" dirty="0" smtClean="0"/>
              <a:t>Reject</a:t>
            </a:r>
          </a:p>
          <a:p>
            <a:pPr marL="457200" indent="-457200" algn="just" eaLnBrk="1" hangingPunct="1">
              <a:lnSpc>
                <a:spcPct val="80000"/>
              </a:lnSpc>
              <a:buFont typeface="Wingdings" pitchFamily="2" charset="2"/>
              <a:buAutoNum type="arabicPeriod"/>
            </a:pPr>
            <a:r>
              <a:rPr lang="en-US" sz="2000" dirty="0" smtClean="0"/>
              <a:t>Trouble</a:t>
            </a:r>
          </a:p>
          <a:p>
            <a:pPr marL="457200" indent="-457200" algn="just" eaLnBrk="1" hangingPunct="1">
              <a:lnSpc>
                <a:spcPct val="80000"/>
              </a:lnSpc>
              <a:buFont typeface="Wingdings" pitchFamily="2" charset="2"/>
              <a:buAutoNum type="arabicPeriod"/>
            </a:pPr>
            <a:r>
              <a:rPr lang="en-US" sz="2000" dirty="0" smtClean="0"/>
              <a:t>Unfair</a:t>
            </a:r>
          </a:p>
          <a:p>
            <a:pPr marL="457200" indent="-457200" algn="just" eaLnBrk="1" hangingPunct="1">
              <a:lnSpc>
                <a:spcPct val="80000"/>
              </a:lnSpc>
              <a:buFont typeface="Wingdings" pitchFamily="2" charset="2"/>
              <a:buAutoNum type="arabicPeriod"/>
            </a:pPr>
            <a:r>
              <a:rPr lang="en-US" sz="2000" dirty="0" smtClean="0"/>
              <a:t>Mistake</a:t>
            </a:r>
          </a:p>
          <a:p>
            <a:pPr marL="457200" indent="-457200" algn="just" eaLnBrk="1" hangingPunct="1">
              <a:lnSpc>
                <a:spcPct val="80000"/>
              </a:lnSpc>
              <a:buFont typeface="Wingdings" pitchFamily="2" charset="2"/>
              <a:buAutoNum type="arabicPeriod"/>
            </a:pPr>
            <a:r>
              <a:rPr lang="en-US" sz="2000" dirty="0" smtClean="0"/>
              <a:t>Many more</a:t>
            </a:r>
          </a:p>
          <a:p>
            <a:pPr marL="457200" indent="-457200" algn="just" eaLnBrk="1" hangingPunct="1">
              <a:lnSpc>
                <a:spcPct val="80000"/>
              </a:lnSpc>
              <a:buFont typeface="Wingdings" pitchFamily="2" charset="2"/>
              <a:buAutoNum type="arabicPeriod"/>
            </a:pPr>
            <a:endParaRPr lang="en-US" sz="2000"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Recapitulation</a:t>
            </a:r>
            <a:endParaRPr lang="en-US" dirty="0"/>
          </a:p>
        </p:txBody>
      </p:sp>
      <p:sp>
        <p:nvSpPr>
          <p:cNvPr id="3" name="Content Placeholder 2"/>
          <p:cNvSpPr>
            <a:spLocks noGrp="1"/>
          </p:cNvSpPr>
          <p:nvPr>
            <p:ph idx="1"/>
          </p:nvPr>
        </p:nvSpPr>
        <p:spPr/>
        <p:txBody>
          <a:bodyPr>
            <a:normAutofit fontScale="92500" lnSpcReduction="20000"/>
          </a:bodyPr>
          <a:lstStyle/>
          <a:p>
            <a:pPr>
              <a:lnSpc>
                <a:spcPct val="150000"/>
              </a:lnSpc>
            </a:pPr>
            <a:r>
              <a:rPr lang="en-US" sz="2000" dirty="0" smtClean="0"/>
              <a:t>To compose effective written or oral messages, we must apply certain communication principles.</a:t>
            </a:r>
          </a:p>
          <a:p>
            <a:pPr lvl="1">
              <a:lnSpc>
                <a:spcPct val="150000"/>
              </a:lnSpc>
            </a:pPr>
            <a:r>
              <a:rPr lang="en-US" sz="1600" dirty="0" smtClean="0"/>
              <a:t>Seven Cs can apply to both oral and written communication.</a:t>
            </a:r>
          </a:p>
          <a:p>
            <a:pPr marL="533400" indent="-533400">
              <a:defRPr/>
            </a:pPr>
            <a:r>
              <a:rPr lang="en-US" sz="2000" dirty="0" smtClean="0"/>
              <a:t>These principles basically apply on sentence level.</a:t>
            </a:r>
            <a:r>
              <a:rPr lang="en-US" sz="2000" dirty="0"/>
              <a:t> </a:t>
            </a:r>
            <a:endParaRPr lang="en-US" sz="2000" dirty="0" smtClean="0"/>
          </a:p>
          <a:p>
            <a:pPr marL="533400" indent="-533400">
              <a:buNone/>
              <a:defRPr/>
            </a:pPr>
            <a:r>
              <a:rPr lang="en-US" sz="2000" b="1" dirty="0" smtClean="0"/>
              <a:t>1.	Completeness: </a:t>
            </a:r>
            <a:r>
              <a:rPr lang="en-US" sz="2000" dirty="0" smtClean="0"/>
              <a:t>Message </a:t>
            </a:r>
            <a:r>
              <a:rPr lang="en-US" sz="2000" dirty="0"/>
              <a:t>receiver- either listeners or readers desire complete information to their questions.</a:t>
            </a:r>
          </a:p>
          <a:p>
            <a:pPr marL="533400" indent="-533400">
              <a:defRPr/>
            </a:pPr>
            <a:r>
              <a:rPr lang="en-US" sz="2000" dirty="0"/>
              <a:t>Remember the five W’s &amp; One H</a:t>
            </a:r>
          </a:p>
          <a:p>
            <a:pPr marL="533400" indent="-533400">
              <a:defRPr/>
            </a:pPr>
            <a:r>
              <a:rPr lang="en-US" sz="2000" dirty="0" smtClean="0"/>
              <a:t>Answer </a:t>
            </a:r>
            <a:r>
              <a:rPr lang="en-US" sz="2000" dirty="0"/>
              <a:t>all questions:</a:t>
            </a:r>
          </a:p>
          <a:p>
            <a:pPr marL="533400" indent="-533400">
              <a:defRPr/>
            </a:pPr>
            <a:r>
              <a:rPr lang="en-US" sz="2000" dirty="0" smtClean="0"/>
              <a:t>Give </a:t>
            </a:r>
            <a:r>
              <a:rPr lang="en-US" sz="2000" dirty="0"/>
              <a:t>extra information, when desirable</a:t>
            </a:r>
            <a:r>
              <a:rPr lang="en-US" sz="2000" dirty="0" smtClean="0"/>
              <a:t>.</a:t>
            </a:r>
          </a:p>
          <a:p>
            <a:pPr marL="533400" indent="-533400">
              <a:buFont typeface="Wingdings" pitchFamily="2" charset="2"/>
              <a:buAutoNum type="arabicPeriod"/>
            </a:pPr>
            <a:r>
              <a:rPr lang="en-US" sz="2000" b="1" dirty="0" smtClean="0"/>
              <a:t>2.	Conciseness: </a:t>
            </a:r>
            <a:r>
              <a:rPr lang="en-US" sz="2000" dirty="0" smtClean="0"/>
              <a:t>Use one word in place of phrases; one sentence in place of two Read out loud to ‘listen’ for wordiness.</a:t>
            </a:r>
          </a:p>
          <a:p>
            <a:pPr marL="533400" indent="-533400"/>
            <a:r>
              <a:rPr lang="en-US" sz="2000" dirty="0" smtClean="0"/>
              <a:t>Omit outdated expression.</a:t>
            </a:r>
          </a:p>
          <a:p>
            <a:pPr marL="533400" indent="-533400"/>
            <a:r>
              <a:rPr lang="en-US" sz="2000" dirty="0" smtClean="0"/>
              <a:t>Ask yourself: What material is really relevant?</a:t>
            </a:r>
          </a:p>
          <a:p>
            <a:pPr marL="533400" indent="-533400"/>
            <a:r>
              <a:rPr lang="en-US" sz="2000" dirty="0" smtClean="0"/>
              <a:t>Look for unnecessary repetition: Does the same word or idea appear too often?</a:t>
            </a:r>
            <a:endParaRPr lang="en-US" sz="2000" b="1" dirty="0"/>
          </a:p>
          <a:p>
            <a:pPr>
              <a:lnSpc>
                <a:spcPct val="150000"/>
              </a:lnSpc>
            </a:pPr>
            <a:endParaRPr lang="en-US" sz="1600" dirty="0" smtClean="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Recapitulation</a:t>
            </a:r>
            <a:endParaRPr lang="en-US" dirty="0"/>
          </a:p>
        </p:txBody>
      </p:sp>
      <p:sp>
        <p:nvSpPr>
          <p:cNvPr id="3" name="Content Placeholder 2"/>
          <p:cNvSpPr>
            <a:spLocks noGrp="1"/>
          </p:cNvSpPr>
          <p:nvPr>
            <p:ph idx="1"/>
          </p:nvPr>
        </p:nvSpPr>
        <p:spPr/>
        <p:txBody>
          <a:bodyPr/>
          <a:lstStyle/>
          <a:p>
            <a:pPr marL="533400" indent="-533400">
              <a:lnSpc>
                <a:spcPct val="90000"/>
              </a:lnSpc>
            </a:pPr>
            <a:endParaRPr lang="en-US" sz="2000" dirty="0" smtClean="0"/>
          </a:p>
          <a:p>
            <a:pPr marL="533400" indent="-533400">
              <a:lnSpc>
                <a:spcPct val="90000"/>
              </a:lnSpc>
              <a:buNone/>
            </a:pPr>
            <a:r>
              <a:rPr lang="en-US" sz="2000" b="1" dirty="0" smtClean="0"/>
              <a:t>Consideration:</a:t>
            </a:r>
            <a:endParaRPr lang="en-US" sz="2000" b="1" dirty="0"/>
          </a:p>
          <a:p>
            <a:pPr marL="533400" indent="-533400">
              <a:lnSpc>
                <a:spcPct val="90000"/>
              </a:lnSpc>
            </a:pPr>
            <a:r>
              <a:rPr lang="en-US" sz="2000" dirty="0" smtClean="0"/>
              <a:t>See your material from your reader’s point of view.</a:t>
            </a:r>
          </a:p>
          <a:p>
            <a:pPr marL="533400" indent="-533400">
              <a:lnSpc>
                <a:spcPct val="90000"/>
              </a:lnSpc>
            </a:pPr>
            <a:r>
              <a:rPr lang="en-US" sz="2000" dirty="0" smtClean="0"/>
              <a:t>‘You’ is more desirable than ‘I’ or ‘We’ in most instances. </a:t>
            </a:r>
          </a:p>
          <a:p>
            <a:pPr marL="533400" indent="-533400">
              <a:lnSpc>
                <a:spcPct val="90000"/>
              </a:lnSpc>
            </a:pPr>
            <a:r>
              <a:rPr lang="en-US" sz="2000" dirty="0" smtClean="0"/>
              <a:t>Readers like to see benefits. Be sure benefits are a prominent part of the message. </a:t>
            </a:r>
          </a:p>
          <a:p>
            <a:pPr marL="533400" indent="-533400">
              <a:lnSpc>
                <a:spcPct val="90000"/>
              </a:lnSpc>
            </a:pPr>
            <a:r>
              <a:rPr lang="en-US" sz="2000" dirty="0" smtClean="0"/>
              <a:t>Consciously use positive words; readers will react more favorably. </a:t>
            </a:r>
            <a:endParaRPr lang="en-US" sz="2000" dirty="0">
              <a:solidFill>
                <a:srgbClr val="FF3300"/>
              </a:solidFill>
            </a:endParaRPr>
          </a:p>
          <a:p>
            <a:pPr marL="533400" indent="-533400">
              <a:lnSpc>
                <a:spcPct val="90000"/>
              </a:lnSpc>
            </a:pPr>
            <a:r>
              <a:rPr lang="en-US" sz="2000" b="0" dirty="0" smtClean="0"/>
              <a:t>Show audience benefit or interest in the receiver, pleasant facts</a:t>
            </a:r>
          </a:p>
          <a:p>
            <a:pPr marL="533400" indent="-533400">
              <a:lnSpc>
                <a:spcPct val="90000"/>
              </a:lnSpc>
            </a:pPr>
            <a:r>
              <a:rPr lang="en-US" sz="2000" b="0" dirty="0" smtClean="0"/>
              <a:t>Emphasize pleasant words</a:t>
            </a:r>
            <a:endParaRPr lang="en-US" sz="2000" dirty="0" smtClean="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3600" dirty="0" smtClean="0"/>
              <a:t>			</a:t>
            </a:r>
          </a:p>
          <a:p>
            <a:pPr>
              <a:buNone/>
            </a:pPr>
            <a:endParaRPr lang="en-US" sz="3600" dirty="0"/>
          </a:p>
          <a:p>
            <a:pPr>
              <a:buNone/>
            </a:pPr>
            <a:r>
              <a:rPr lang="en-US" sz="3600" dirty="0" smtClean="0"/>
              <a:t>				Thank You</a:t>
            </a:r>
            <a:endParaRPr lang="en-US" sz="3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TotalTime>
  <Words>1018</Words>
  <Application>Microsoft Office PowerPoint</Application>
  <PresentationFormat>On-screen Show (4:3)</PresentationFormat>
  <Paragraphs>172</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Business Communication Workshop</vt:lpstr>
      <vt:lpstr>We have discussed……</vt:lpstr>
      <vt:lpstr>We have discussed……</vt:lpstr>
      <vt:lpstr>The Seven C’s of Effective Communication</vt:lpstr>
      <vt:lpstr>The Seven C’s of Effective Communication</vt:lpstr>
      <vt:lpstr>Completeness </vt:lpstr>
      <vt:lpstr>Completeness </vt:lpstr>
      <vt:lpstr>1. Completeness</vt:lpstr>
      <vt:lpstr>2. Conciseness</vt:lpstr>
      <vt:lpstr>2. Conciseness (Eliminate Wordy Expression) </vt:lpstr>
      <vt:lpstr>2. Conciseness (Include only relevant) </vt:lpstr>
      <vt:lpstr>2. Conciseness (unnecessary repetition)</vt:lpstr>
      <vt:lpstr>2. Conciseness (Avoid unnecessary repetition) </vt:lpstr>
      <vt:lpstr>3. Consideration</vt:lpstr>
      <vt:lpstr>3. Consideration (Focus on ‘You’ instead of ‘I’ and ‘we’)</vt:lpstr>
      <vt:lpstr>3. Consideration (Show audience benefit or interest in the receiver, pleasant facts)</vt:lpstr>
      <vt:lpstr>3. Consideration (Emphasize pleasant words)</vt:lpstr>
      <vt:lpstr>Recapitulation</vt:lpstr>
      <vt:lpstr>Recapitulation</vt:lpstr>
      <vt:lpstr>Slide 20</vt:lpstr>
    </vt:vector>
  </TitlesOfParts>
  <Company>Ciit wah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Communication</dc:title>
  <dc:creator>Ayaz Qadeer</dc:creator>
  <cp:lastModifiedBy>Ayaz Qadeer</cp:lastModifiedBy>
  <cp:revision>5</cp:revision>
  <dcterms:created xsi:type="dcterms:W3CDTF">2013-04-30T07:46:30Z</dcterms:created>
  <dcterms:modified xsi:type="dcterms:W3CDTF">2013-04-30T08:34:15Z</dcterms:modified>
</cp:coreProperties>
</file>