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E8C07-C8A4-4FAB-B38B-E48F049EBDD9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FC5D1-EC1B-4C9E-BDD9-CB16CED75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1B82CFC1-CED3-4890-8752-C8AF41A93AC0}" type="slidenum">
              <a:rPr lang="en-US"/>
              <a:pPr/>
              <a:t>1</a:t>
            </a:fld>
            <a:endParaRPr lang="en-US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/>
              <a:t>Business Communication Workshop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endParaRPr lang="en-US" dirty="0">
              <a:solidFill>
                <a:srgbClr val="FF3300"/>
              </a:solidFill>
            </a:endParaRPr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/>
              <a:t>Course Coordinator:	</a:t>
            </a:r>
            <a:r>
              <a:rPr lang="en-US" dirty="0" err="1"/>
              <a:t>Ayyaz</a:t>
            </a:r>
            <a:r>
              <a:rPr lang="en-US" dirty="0"/>
              <a:t> </a:t>
            </a:r>
            <a:r>
              <a:rPr lang="en-US" dirty="0" err="1"/>
              <a:t>Qadeer</a:t>
            </a:r>
            <a:endParaRPr lang="en-US" dirty="0"/>
          </a:p>
          <a:p>
            <a:pPr marL="533400" indent="-533400" algn="ctr" eaLnBrk="1" hangingPunct="1">
              <a:buFont typeface="Wingdings" pitchFamily="2" charset="2"/>
              <a:buNone/>
            </a:pPr>
            <a:endParaRPr lang="en-US" dirty="0"/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/>
              <a:t>Lecture # </a:t>
            </a:r>
            <a:r>
              <a:rPr lang="en-US" dirty="0" smtClean="0"/>
              <a:t>29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715250" y="6115050"/>
            <a:ext cx="116046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Ch. 14–</a:t>
            </a:r>
            <a:fld id="{E584BE2C-3250-4FBB-A45D-E902AC173431}" type="slidenum">
              <a:rPr lang="en-US"/>
              <a:pPr/>
              <a:t>2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884238"/>
            <a:ext cx="6399213" cy="1001712"/>
          </a:xfrm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1803400"/>
            <a:ext cx="6115050" cy="1752600"/>
          </a:xfrm>
        </p:spPr>
        <p:txBody>
          <a:bodyPr>
            <a:normAutofit/>
          </a:bodyPr>
          <a:lstStyle/>
          <a:p>
            <a:r>
              <a:rPr lang="en-US" sz="4400" dirty="0"/>
              <a:t>Interviewing and Follow-Up Messages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91FB9517-AFEE-41B0-9512-2798B32CE2F0}" type="slidenum">
              <a:rPr lang="en-US"/>
              <a:pPr/>
              <a:t>3</a:t>
            </a:fld>
            <a:endParaRPr 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discussed….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Typical hiring sequence</a:t>
            </a:r>
          </a:p>
          <a:p>
            <a:r>
              <a:rPr lang="en-US" sz="2800" dirty="0" smtClean="0"/>
              <a:t>Types of interviews:</a:t>
            </a:r>
          </a:p>
          <a:p>
            <a:r>
              <a:rPr lang="en-US" sz="2800" dirty="0" smtClean="0"/>
              <a:t>What an employer looks for</a:t>
            </a:r>
          </a:p>
          <a:p>
            <a:r>
              <a:rPr lang="en-US" sz="2800" dirty="0" smtClean="0"/>
              <a:t>Preparing for an Interview</a:t>
            </a:r>
          </a:p>
          <a:p>
            <a:r>
              <a:rPr lang="en-US" sz="2800" dirty="0" smtClean="0"/>
              <a:t>Things to do for an interview</a:t>
            </a:r>
          </a:p>
          <a:p>
            <a:r>
              <a:rPr lang="en-US" sz="2800" dirty="0" smtClean="0"/>
              <a:t>Potential discriminatory topics</a:t>
            </a:r>
          </a:p>
          <a:p>
            <a:r>
              <a:rPr lang="en-US" sz="2800" dirty="0" smtClean="0"/>
              <a:t> Succeeding in a telephone screening interview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discussed….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Preparing for a Hiring/Placement Job Interview: </a:t>
            </a:r>
            <a:r>
              <a:rPr lang="en-US" sz="2400" dirty="0" smtClean="0"/>
              <a:t>investigate the target organization; study the job description; practice answers to typical interview questions; expect to explain problem areas on your résumé; build interviewing experience with less important jobs first</a:t>
            </a:r>
          </a:p>
          <a:p>
            <a:r>
              <a:rPr lang="en-US" sz="2800" dirty="0" smtClean="0"/>
              <a:t>Sending positive nonverbal messages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Ch. 14–</a:t>
            </a:r>
            <a:fld id="{EF01EDB3-7E25-4AD6-AD3F-BA1B0E04DD4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3171F50C-2C39-4694-ACA7-64B1083D6ED3}" type="slidenum">
              <a:rPr lang="en-US"/>
              <a:pPr/>
              <a:t>5</a:t>
            </a:fld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50" y="1962150"/>
            <a:ext cx="8686800" cy="3733800"/>
          </a:xfrm>
          <a:noFill/>
          <a:ln/>
        </p:spPr>
        <p:txBody>
          <a:bodyPr>
            <a:normAutofit lnSpcReduction="10000"/>
          </a:bodyPr>
          <a:lstStyle/>
          <a:p>
            <a:r>
              <a:rPr lang="en-US"/>
              <a:t>Practice interviewing as often as you can, particularly with real companies.</a:t>
            </a:r>
          </a:p>
          <a:p>
            <a:r>
              <a:rPr lang="en-US"/>
              <a:t>Prepare 110 percent.</a:t>
            </a:r>
          </a:p>
          <a:p>
            <a:r>
              <a:rPr lang="en-US"/>
              <a:t>Know how you will answer the most frequently asked questions.</a:t>
            </a:r>
          </a:p>
          <a:p>
            <a:r>
              <a:rPr lang="en-US"/>
              <a:t>Be ready with your success stories.</a:t>
            </a:r>
          </a:p>
          <a:p>
            <a:r>
              <a:rPr lang="en-US"/>
              <a:t>Rehearse your closing statement.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90500"/>
            <a:ext cx="8610600" cy="1257300"/>
          </a:xfrm>
          <a:noFill/>
          <a:ln/>
        </p:spPr>
        <p:txBody>
          <a:bodyPr/>
          <a:lstStyle/>
          <a:p>
            <a:r>
              <a:rPr lang="en-US"/>
              <a:t>Fighting Job Interview Fears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8DF0D787-05F4-44E1-BCD8-2428468AB5EE}" type="slidenum">
              <a:rPr lang="en-US"/>
              <a:pPr/>
              <a:t>6</a:t>
            </a:fld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50" y="2000250"/>
            <a:ext cx="8686800" cy="3733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Take deep breaths, particularly before the interview.</a:t>
            </a:r>
          </a:p>
          <a:p>
            <a:pPr>
              <a:lnSpc>
                <a:spcPct val="90000"/>
              </a:lnSpc>
            </a:pPr>
            <a:r>
              <a:rPr lang="en-US"/>
              <a:t>Remember that during some parts of the interview you will be in charge. </a:t>
            </a:r>
          </a:p>
          <a:p>
            <a:pPr>
              <a:lnSpc>
                <a:spcPct val="90000"/>
              </a:lnSpc>
            </a:pPr>
            <a:r>
              <a:rPr lang="en-US"/>
              <a:t>Remember that you are also evaluating the interviewer and his or her organization. This should give you confidence.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90500"/>
            <a:ext cx="8610600" cy="1257300"/>
          </a:xfrm>
          <a:noFill/>
          <a:ln/>
        </p:spPr>
        <p:txBody>
          <a:bodyPr/>
          <a:lstStyle/>
          <a:p>
            <a:r>
              <a:rPr lang="en-US"/>
              <a:t>Fighting Job Interview Fears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8A46E4B2-85D0-4933-A249-7AEBD8D33EFC}" type="slidenum">
              <a:rPr lang="en-US"/>
              <a:pPr/>
              <a:t>7</a:t>
            </a:fld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/>
          <a:lstStyle/>
          <a:p>
            <a:r>
              <a:rPr lang="en-US" u="sng"/>
              <a:t>Communication skills</a:t>
            </a:r>
            <a:r>
              <a:rPr lang="en-US"/>
              <a:t>. How well do you present yourself and your ideas?</a:t>
            </a:r>
          </a:p>
          <a:p>
            <a:r>
              <a:rPr lang="en-US" u="sng"/>
              <a:t>Attitude</a:t>
            </a:r>
            <a:r>
              <a:rPr lang="en-US"/>
              <a:t>. Do you have a positive attitude about yourself and your career?</a:t>
            </a:r>
          </a:p>
          <a:p>
            <a:r>
              <a:rPr lang="en-US" u="sng"/>
              <a:t>Aptitude</a:t>
            </a:r>
            <a:r>
              <a:rPr lang="en-US"/>
              <a:t>. Do your educational training and general life experiences qualify you for this position?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52400"/>
            <a:ext cx="8610600" cy="13335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 Five Important </a:t>
            </a:r>
            <a:r>
              <a:rPr lang="en-US" dirty="0" smtClean="0"/>
              <a:t>Areas </a:t>
            </a:r>
            <a:r>
              <a:rPr lang="en-US" dirty="0"/>
              <a:t>Employers Will Probe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660D3CD7-0F53-4235-B17D-DD81B95314A4}" type="slidenum">
              <a:rPr lang="en-US"/>
              <a:pPr/>
              <a:t>8</a:t>
            </a:fld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/>
          <a:lstStyle/>
          <a:p>
            <a:r>
              <a:rPr lang="en-US" u="sng"/>
              <a:t>Potential</a:t>
            </a:r>
            <a:r>
              <a:rPr lang="en-US"/>
              <a:t>. How do your attitude and aptitude combine to contribute to this company?</a:t>
            </a:r>
          </a:p>
          <a:p>
            <a:r>
              <a:rPr lang="en-US" u="sng"/>
              <a:t>Motivation</a:t>
            </a:r>
            <a:r>
              <a:rPr lang="en-US"/>
              <a:t>. What are your short- and long-term career goals? Why do you want </a:t>
            </a:r>
            <a:r>
              <a:rPr lang="en-US" i="1"/>
              <a:t>this</a:t>
            </a:r>
            <a:r>
              <a:rPr lang="en-US"/>
              <a:t> job?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52400"/>
            <a:ext cx="8610600" cy="13335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 Five Important </a:t>
            </a:r>
            <a:r>
              <a:rPr lang="en-US" dirty="0" smtClean="0"/>
              <a:t>Areas </a:t>
            </a:r>
            <a:r>
              <a:rPr lang="en-US" dirty="0"/>
              <a:t>Employers Will Probe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C0FCDD2A-CE6E-43E7-8B39-9EC881B8ABE4}" type="slidenum">
              <a:rPr lang="en-US"/>
              <a:pPr/>
              <a:t>9</a:t>
            </a:fld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50" y="1997075"/>
            <a:ext cx="8686800" cy="4038600"/>
          </a:xfrm>
          <a:noFill/>
          <a:ln/>
        </p:spPr>
        <p:txBody>
          <a:bodyPr/>
          <a:lstStyle/>
          <a:p>
            <a:r>
              <a:rPr lang="en-US" sz="3000"/>
              <a:t>Use the interviewer's name occasionally.</a:t>
            </a:r>
          </a:p>
          <a:p>
            <a:r>
              <a:rPr lang="en-US" sz="3000"/>
              <a:t>Be sure you understand the question asked. If necessary, clarify vague questions by asking questions of your own, such as </a:t>
            </a:r>
            <a:r>
              <a:rPr lang="en-US" sz="3000" i="1"/>
              <a:t>"</a:t>
            </a:r>
            <a:r>
              <a:rPr lang="en-US" sz="3000" i="1">
                <a:solidFill>
                  <a:schemeClr val="hlink"/>
                </a:solidFill>
              </a:rPr>
              <a:t>By _ _ _ _ do you mean _ _ _ _?</a:t>
            </a:r>
            <a:r>
              <a:rPr lang="en-US" sz="3000" i="1"/>
              <a:t>"</a:t>
            </a:r>
          </a:p>
          <a:p>
            <a:r>
              <a:rPr lang="en-US" sz="3000"/>
              <a:t>Use good English and enunciate clearly.</a:t>
            </a:r>
          </a:p>
          <a:p>
            <a:r>
              <a:rPr lang="en-US" sz="3000"/>
              <a:t>Avoid answering with a simple </a:t>
            </a:r>
            <a:r>
              <a:rPr lang="en-US" sz="3000" i="1"/>
              <a:t>"</a:t>
            </a:r>
            <a:r>
              <a:rPr lang="en-US" sz="3000" i="1">
                <a:solidFill>
                  <a:schemeClr val="hlink"/>
                </a:solidFill>
              </a:rPr>
              <a:t>yes</a:t>
            </a:r>
            <a:r>
              <a:rPr lang="en-US" sz="3000" i="1"/>
              <a:t>"</a:t>
            </a:r>
            <a:r>
              <a:rPr lang="en-US" sz="3000"/>
              <a:t> or </a:t>
            </a:r>
            <a:r>
              <a:rPr lang="en-US" sz="3000" i="1"/>
              <a:t>"</a:t>
            </a:r>
            <a:r>
              <a:rPr lang="en-US" sz="3000" i="1">
                <a:solidFill>
                  <a:schemeClr val="hlink"/>
                </a:solidFill>
              </a:rPr>
              <a:t>no</a:t>
            </a:r>
            <a:r>
              <a:rPr lang="en-US" sz="3000"/>
              <a:t>.</a:t>
            </a:r>
            <a:r>
              <a:rPr lang="en-US" sz="3000" i="1"/>
              <a:t>"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52400"/>
            <a:ext cx="8610600" cy="13716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Answering </a:t>
            </a:r>
            <a:r>
              <a:rPr lang="en-US" dirty="0" smtClean="0"/>
              <a:t>Interview </a:t>
            </a:r>
            <a:r>
              <a:rPr lang="en-US" dirty="0"/>
              <a:t>Questions Effectively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05DAAA19-A54E-45BE-AB80-FE69418696BE}" type="slidenum">
              <a:rPr lang="en-US"/>
              <a:pPr/>
              <a:t>10</a:t>
            </a:fld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50" y="2022475"/>
            <a:ext cx="8686800" cy="40576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/>
              <a:t>Aim your answers at key requirements for the job and at characteristics that interviewers seek: expertise, competence, communication skills, and enthusiasm for the job.</a:t>
            </a:r>
          </a:p>
          <a:p>
            <a:pPr>
              <a:lnSpc>
                <a:spcPct val="90000"/>
              </a:lnSpc>
            </a:pPr>
            <a:r>
              <a:rPr lang="en-US" sz="3000"/>
              <a:t>Do not lie.</a:t>
            </a:r>
          </a:p>
          <a:p>
            <a:pPr>
              <a:lnSpc>
                <a:spcPct val="90000"/>
              </a:lnSpc>
            </a:pPr>
            <a:r>
              <a:rPr lang="en-US" sz="3000"/>
              <a:t>Don't be a "know-it-all." Don't be overbearing, overly aggressive, or conceited.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title"/>
          </p:nvPr>
        </p:nvSpPr>
        <p:spPr>
          <a:xfrm>
            <a:off x="247650" y="152400"/>
            <a:ext cx="8610600" cy="13716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Answering </a:t>
            </a:r>
            <a:r>
              <a:rPr lang="en-US" dirty="0" smtClean="0"/>
              <a:t>Interview </a:t>
            </a:r>
            <a:r>
              <a:rPr lang="en-US" dirty="0"/>
              <a:t>Questions Effectively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4ED9A0D2-A2D9-4C13-9B66-B98B0AAA78F3}" type="slidenum">
              <a:rPr lang="en-US"/>
              <a:pPr/>
              <a:t>11</a:t>
            </a:fld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06600"/>
            <a:ext cx="8686800" cy="3990975"/>
          </a:xfrm>
          <a:noFill/>
          <a:ln/>
        </p:spPr>
        <p:txBody>
          <a:bodyPr/>
          <a:lstStyle/>
          <a:p>
            <a:r>
              <a:rPr lang="en-US" sz="3000"/>
              <a:t>Never make derogatory statements about your present or former employers.</a:t>
            </a:r>
          </a:p>
          <a:p>
            <a:r>
              <a:rPr lang="en-US" sz="3000"/>
              <a:t>Show what you can do for the company; avoid an attitude of </a:t>
            </a:r>
            <a:r>
              <a:rPr lang="en-US" sz="3000" i="1"/>
              <a:t>"</a:t>
            </a:r>
            <a:r>
              <a:rPr lang="en-US" sz="3000" i="1">
                <a:solidFill>
                  <a:schemeClr val="hlink"/>
                </a:solidFill>
              </a:rPr>
              <a:t>What can you do for me?</a:t>
            </a:r>
            <a:r>
              <a:rPr lang="en-US" sz="3000" i="1"/>
              <a:t>"</a:t>
            </a:r>
          </a:p>
          <a:p>
            <a:r>
              <a:rPr lang="en-US" sz="3000"/>
              <a:t>Don't inquire about salary, vacations, and bonuses until the interviewer raises the issue or until you are offered the position.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52400"/>
            <a:ext cx="8610600" cy="13716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Answering </a:t>
            </a:r>
            <a:r>
              <a:rPr lang="en-US" dirty="0" smtClean="0"/>
              <a:t>Interview </a:t>
            </a:r>
            <a:r>
              <a:rPr lang="en-US" dirty="0"/>
              <a:t>Questions Effectively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FC33EAC9-4EBE-4B2A-A12D-5C67BE45400C}" type="slidenum">
              <a:rPr lang="en-US"/>
              <a:pPr/>
              <a:t>12</a:t>
            </a:fld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550" y="2057400"/>
            <a:ext cx="8686800" cy="3733800"/>
          </a:xfrm>
          <a:noFill/>
          <a:ln/>
        </p:spPr>
        <p:txBody>
          <a:bodyPr/>
          <a:lstStyle/>
          <a:p>
            <a:r>
              <a:rPr lang="en-US" sz="3000"/>
              <a:t>What would you like to tell me about yourself?</a:t>
            </a:r>
          </a:p>
          <a:p>
            <a:r>
              <a:rPr lang="en-US" sz="3000"/>
              <a:t>Why do you want this job?</a:t>
            </a:r>
          </a:p>
          <a:p>
            <a:r>
              <a:rPr lang="en-US" sz="3000"/>
              <a:t>What best qualifies you for this job?</a:t>
            </a:r>
          </a:p>
          <a:p>
            <a:r>
              <a:rPr lang="en-US" sz="3000"/>
              <a:t>What are your key strengths?</a:t>
            </a:r>
          </a:p>
          <a:p>
            <a:r>
              <a:rPr lang="en-US" sz="3000"/>
              <a:t>What are your weaknesses?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71450"/>
            <a:ext cx="8610600" cy="1333500"/>
          </a:xfrm>
          <a:noFill/>
          <a:ln/>
        </p:spPr>
        <p:txBody>
          <a:bodyPr/>
          <a:lstStyle/>
          <a:p>
            <a:r>
              <a:rPr lang="en-US"/>
              <a:t>Ten Standard Interview Questions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F06EBC6B-37DF-4B54-8F48-9102B43DCDFF}" type="slidenum">
              <a:rPr lang="en-US"/>
              <a:pPr/>
              <a:t>13</a:t>
            </a:fld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86800" cy="4648200"/>
          </a:xfrm>
          <a:noFill/>
          <a:ln/>
        </p:spPr>
        <p:txBody>
          <a:bodyPr/>
          <a:lstStyle/>
          <a:p>
            <a:r>
              <a:rPr lang="en-US" sz="3000"/>
              <a:t>What did you like and dislike about your last job?</a:t>
            </a:r>
          </a:p>
          <a:p>
            <a:pPr>
              <a:lnSpc>
                <a:spcPct val="90000"/>
              </a:lnSpc>
            </a:pPr>
            <a:r>
              <a:rPr lang="en-US" sz="3000"/>
              <a:t>Do you consider yourself a team player? Why?</a:t>
            </a:r>
          </a:p>
          <a:p>
            <a:pPr>
              <a:lnSpc>
                <a:spcPct val="90000"/>
              </a:lnSpc>
            </a:pPr>
            <a:r>
              <a:rPr lang="en-US" sz="3000"/>
              <a:t>What are your career goals?</a:t>
            </a:r>
          </a:p>
          <a:p>
            <a:pPr>
              <a:lnSpc>
                <a:spcPct val="90000"/>
              </a:lnSpc>
            </a:pPr>
            <a:r>
              <a:rPr lang="en-US" sz="3000"/>
              <a:t>Where do you expect to be five years from now?</a:t>
            </a:r>
          </a:p>
          <a:p>
            <a:pPr>
              <a:lnSpc>
                <a:spcPct val="90000"/>
              </a:lnSpc>
            </a:pPr>
            <a:r>
              <a:rPr lang="en-US" sz="3000"/>
              <a:t>What salary do you expect to receive?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71450"/>
            <a:ext cx="8610600" cy="1333500"/>
          </a:xfrm>
          <a:noFill/>
          <a:ln/>
        </p:spPr>
        <p:txBody>
          <a:bodyPr/>
          <a:lstStyle/>
          <a:p>
            <a:r>
              <a:rPr lang="en-US"/>
              <a:t>Ten Standard Interview Questions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EB3D214D-2BE7-4F91-AEA5-348BBAA7CDC0}" type="slidenum">
              <a:rPr lang="en-US"/>
              <a:pPr/>
              <a:t>14</a:t>
            </a:fld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/>
          <a:lstStyle/>
          <a:p>
            <a:r>
              <a:rPr lang="en-US"/>
              <a:t>What will my duties be?</a:t>
            </a:r>
          </a:p>
          <a:p>
            <a:r>
              <a:rPr lang="en-US"/>
              <a:t>Do you have a written job description for this position?</a:t>
            </a:r>
          </a:p>
          <a:p>
            <a:r>
              <a:rPr lang="en-US"/>
              <a:t>What is it like working here, in terms of the people, management practices, work loads, expected performance, and rewards?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33350"/>
            <a:ext cx="8610600" cy="1390650"/>
          </a:xfrm>
          <a:noFill/>
          <a:ln/>
        </p:spPr>
        <p:txBody>
          <a:bodyPr>
            <a:normAutofit/>
          </a:bodyPr>
          <a:lstStyle/>
          <a:p>
            <a:r>
              <a:rPr lang="en-US" dirty="0"/>
              <a:t>Ten Good </a:t>
            </a:r>
            <a:r>
              <a:rPr lang="en-US" dirty="0" smtClean="0"/>
              <a:t>Questions </a:t>
            </a:r>
            <a:r>
              <a:rPr lang="en-US" dirty="0"/>
              <a:t>for You to Ask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4AEF73EE-B10C-429B-9C38-2BA37342EF5D}" type="slidenum">
              <a:rPr lang="en-US"/>
              <a:pPr/>
              <a:t>15</a:t>
            </a:fld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>
            <a:normAutofit lnSpcReduction="10000"/>
          </a:bodyPr>
          <a:lstStyle/>
          <a:p>
            <a:r>
              <a:rPr lang="en-US"/>
              <a:t>What training programs does this organization offer?</a:t>
            </a:r>
          </a:p>
          <a:p>
            <a:r>
              <a:rPr lang="en-US"/>
              <a:t>What are the possibilities for promotion?</a:t>
            </a:r>
          </a:p>
          <a:p>
            <a:r>
              <a:rPr lang="en-US"/>
              <a:t>What is the first problem that needs the attention of the person you will hire?</a:t>
            </a:r>
          </a:p>
          <a:p>
            <a:r>
              <a:rPr lang="en-US"/>
              <a:t>What is the organizational structure, and where does this position fit within it?</a:t>
            </a:r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title"/>
          </p:nvPr>
        </p:nvSpPr>
        <p:spPr>
          <a:xfrm>
            <a:off x="247650" y="133350"/>
            <a:ext cx="8610600" cy="1390650"/>
          </a:xfrm>
          <a:noFill/>
          <a:ln/>
        </p:spPr>
        <p:txBody>
          <a:bodyPr>
            <a:normAutofit/>
          </a:bodyPr>
          <a:lstStyle/>
          <a:p>
            <a:r>
              <a:rPr lang="en-US" dirty="0"/>
              <a:t>Ten Good </a:t>
            </a:r>
            <a:r>
              <a:rPr lang="en-US" dirty="0" smtClean="0"/>
              <a:t>Questions </a:t>
            </a:r>
            <a:r>
              <a:rPr lang="en-US" dirty="0"/>
              <a:t>for You to Ask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F7EC4241-E073-438A-9200-288C92475E14}" type="slidenum">
              <a:rPr lang="en-US"/>
              <a:pPr/>
              <a:t>16</a:t>
            </a:fld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90500" y="2057400"/>
            <a:ext cx="8715375" cy="3733800"/>
          </a:xfrm>
          <a:noFill/>
          <a:ln/>
        </p:spPr>
        <p:txBody>
          <a:bodyPr/>
          <a:lstStyle/>
          <a:p>
            <a:r>
              <a:rPr lang="en-US"/>
              <a:t>Who would be my immediate supervisor?</a:t>
            </a:r>
          </a:p>
          <a:p>
            <a:r>
              <a:rPr lang="en-US"/>
              <a:t>What is the salary for this position?</a:t>
            </a:r>
          </a:p>
          <a:p>
            <a:r>
              <a:rPr lang="en-US"/>
              <a:t>When will I hear from you regarding further action on my application?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title"/>
          </p:nvPr>
        </p:nvSpPr>
        <p:spPr>
          <a:xfrm>
            <a:off x="247650" y="133350"/>
            <a:ext cx="8610600" cy="1390650"/>
          </a:xfrm>
          <a:noFill/>
          <a:ln/>
        </p:spPr>
        <p:txBody>
          <a:bodyPr>
            <a:normAutofit/>
          </a:bodyPr>
          <a:lstStyle/>
          <a:p>
            <a:r>
              <a:rPr lang="en-US" dirty="0"/>
              <a:t>Ten Good </a:t>
            </a:r>
            <a:r>
              <a:rPr lang="en-US" dirty="0" smtClean="0"/>
              <a:t>Questions </a:t>
            </a:r>
            <a:r>
              <a:rPr lang="en-US" dirty="0"/>
              <a:t>for You to Ask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6B8D2306-AA6B-40CF-AD62-13AF4BDD5518}" type="slidenum">
              <a:rPr lang="en-US"/>
              <a:pPr/>
              <a:t>17</a:t>
            </a:fld>
            <a:endParaRPr lang="en-US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82000" cy="1143000"/>
          </a:xfrm>
        </p:spPr>
        <p:txBody>
          <a:bodyPr/>
          <a:lstStyle/>
          <a:p>
            <a:r>
              <a:rPr lang="en-US"/>
              <a:t>The Closing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7350" y="1981200"/>
            <a:ext cx="8448675" cy="2259013"/>
          </a:xfrm>
          <a:noFill/>
          <a:ln/>
        </p:spPr>
        <p:txBody>
          <a:bodyPr lIns="91440" tIns="45720" rIns="91440" bIns="45720">
            <a:normAutofit fontScale="77500" lnSpcReduction="20000"/>
          </a:bodyPr>
          <a:lstStyle/>
          <a:p>
            <a:pPr>
              <a:spcBef>
                <a:spcPct val="35000"/>
              </a:spcBef>
              <a:spcAft>
                <a:spcPct val="35000"/>
              </a:spcAft>
            </a:pPr>
            <a:r>
              <a:rPr lang="en-US" sz="3600"/>
              <a:t>Conclude gracefully</a:t>
            </a:r>
          </a:p>
          <a:p>
            <a:pPr>
              <a:spcBef>
                <a:spcPct val="35000"/>
              </a:spcBef>
              <a:spcAft>
                <a:spcPct val="35000"/>
              </a:spcAft>
            </a:pPr>
            <a:r>
              <a:rPr lang="en-US" sz="3600"/>
              <a:t>Discuss salary</a:t>
            </a:r>
          </a:p>
          <a:p>
            <a:pPr lvl="1">
              <a:spcBef>
                <a:spcPct val="35000"/>
              </a:spcBef>
              <a:spcAft>
                <a:spcPct val="35000"/>
              </a:spcAft>
            </a:pPr>
            <a:r>
              <a:rPr lang="en-US" sz="3200"/>
              <a:t>Know when to negotiate</a:t>
            </a:r>
          </a:p>
          <a:p>
            <a:pPr lvl="1">
              <a:spcBef>
                <a:spcPct val="35000"/>
              </a:spcBef>
              <a:spcAft>
                <a:spcPct val="35000"/>
              </a:spcAft>
            </a:pPr>
            <a:r>
              <a:rPr lang="en-US" sz="3200"/>
              <a:t>Know what to negotiate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1A738CF0-48EC-4727-818B-236CA75CCC4A}" type="slidenum">
              <a:rPr lang="en-US"/>
              <a:pPr/>
              <a:t>18</a:t>
            </a:fld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000"/>
              <a:t>When the interviewer signals the end of the interview, stand up and shake hands.</a:t>
            </a:r>
          </a:p>
          <a:p>
            <a:pPr>
              <a:lnSpc>
                <a:spcPct val="90000"/>
              </a:lnSpc>
            </a:pPr>
            <a:r>
              <a:rPr lang="en-US" sz="3000"/>
              <a:t>Find out what action will follow. Ask, </a:t>
            </a:r>
            <a:r>
              <a:rPr lang="en-US" sz="3000" i="1"/>
              <a:t>"</a:t>
            </a:r>
            <a:r>
              <a:rPr lang="en-US" sz="3000" i="1">
                <a:solidFill>
                  <a:schemeClr val="hlink"/>
                </a:solidFill>
              </a:rPr>
              <a:t>When can I expect to hear from you?</a:t>
            </a:r>
            <a:r>
              <a:rPr lang="en-US" sz="3000" i="1"/>
              <a:t>"</a:t>
            </a:r>
          </a:p>
          <a:p>
            <a:pPr>
              <a:lnSpc>
                <a:spcPct val="90000"/>
              </a:lnSpc>
            </a:pPr>
            <a:r>
              <a:rPr lang="en-US" sz="3000"/>
              <a:t>After his or her reply, say </a:t>
            </a:r>
            <a:r>
              <a:rPr lang="en-US" sz="3000" i="1"/>
              <a:t>"</a:t>
            </a:r>
            <a:r>
              <a:rPr lang="en-US" sz="3000" i="1">
                <a:solidFill>
                  <a:schemeClr val="hlink"/>
                </a:solidFill>
              </a:rPr>
              <a:t>If I don't hear from you by then, may I call you?</a:t>
            </a:r>
            <a:r>
              <a:rPr lang="en-US" sz="3000" i="1"/>
              <a:t>"</a:t>
            </a:r>
          </a:p>
          <a:p>
            <a:pPr>
              <a:lnSpc>
                <a:spcPct val="90000"/>
              </a:lnSpc>
            </a:pPr>
            <a:r>
              <a:rPr lang="en-US" sz="3000"/>
              <a:t>Thank the interviewer.</a:t>
            </a:r>
          </a:p>
          <a:p>
            <a:pPr>
              <a:lnSpc>
                <a:spcPct val="90000"/>
              </a:lnSpc>
            </a:pPr>
            <a:r>
              <a:rPr lang="en-US" sz="3000"/>
              <a:t>Say goodbye to the receptionist.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33350"/>
            <a:ext cx="8610600" cy="139065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Closing a Job Interview and Following Up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12B5941E-EC32-43E9-ADF4-34D708F73E49}" type="slidenum">
              <a:rPr lang="en-US"/>
              <a:pPr/>
              <a:t>19</a:t>
            </a:fld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3733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/>
              <a:t>Take notes on the interview as soon as you leave.</a:t>
            </a:r>
          </a:p>
          <a:p>
            <a:pPr>
              <a:lnSpc>
                <a:spcPct val="90000"/>
              </a:lnSpc>
            </a:pPr>
            <a:r>
              <a:rPr lang="en-US" sz="3000"/>
              <a:t>Alert your references that they might be called.</a:t>
            </a:r>
          </a:p>
          <a:p>
            <a:pPr>
              <a:lnSpc>
                <a:spcPct val="90000"/>
              </a:lnSpc>
            </a:pPr>
            <a:r>
              <a:rPr lang="en-US" sz="3000"/>
              <a:t>Write a thank-you letter to the interviewer. Remind the interviewer of your visit. Show that you really want the job and that you are qualified for it.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>
          <a:xfrm>
            <a:off x="247650" y="133350"/>
            <a:ext cx="8610600" cy="139065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Closing a Job Interview and Following Up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4D6E044A-9908-4471-BDD1-DB77E2BC52F6}" type="slidenum">
              <a:rPr lang="en-US"/>
              <a:pPr/>
              <a:t>20</a:t>
            </a:fld>
            <a:endParaRPr lang="en-US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Thank-You Message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7570788" cy="28860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Write it within two days.</a:t>
            </a:r>
          </a:p>
          <a:p>
            <a:pPr>
              <a:lnSpc>
                <a:spcPct val="90000"/>
              </a:lnSpc>
            </a:pPr>
            <a:r>
              <a:rPr lang="en-US" sz="2800"/>
              <a:t>Restate the job you’re applying for.</a:t>
            </a:r>
          </a:p>
          <a:p>
            <a:pPr>
              <a:lnSpc>
                <a:spcPct val="90000"/>
              </a:lnSpc>
            </a:pPr>
            <a:r>
              <a:rPr lang="en-US" sz="2800"/>
              <a:t>Mention special qualifications.</a:t>
            </a:r>
          </a:p>
          <a:p>
            <a:pPr>
              <a:lnSpc>
                <a:spcPct val="90000"/>
              </a:lnSpc>
            </a:pPr>
            <a:r>
              <a:rPr lang="en-US" sz="2800"/>
              <a:t>Convey continued interest.</a:t>
            </a:r>
          </a:p>
          <a:p>
            <a:pPr>
              <a:lnSpc>
                <a:spcPct val="90000"/>
              </a:lnSpc>
            </a:pPr>
            <a:r>
              <a:rPr lang="en-US" sz="2800"/>
              <a:t>Politely ask for decision.</a:t>
            </a:r>
          </a:p>
          <a:p>
            <a:pPr>
              <a:lnSpc>
                <a:spcPct val="90000"/>
              </a:lnSpc>
            </a:pPr>
            <a:r>
              <a:rPr lang="en-US" sz="2800"/>
              <a:t>Acknowledge interviewer’s time and courtesy.</a:t>
            </a:r>
          </a:p>
          <a:p>
            <a:pPr>
              <a:lnSpc>
                <a:spcPct val="90000"/>
              </a:lnSpc>
            </a:pPr>
            <a:r>
              <a:rPr lang="en-US" sz="2800"/>
              <a:t>Don’t forget the liberal use of  “you” attitude.</a:t>
            </a:r>
          </a:p>
        </p:txBody>
      </p:sp>
      <p:pic>
        <p:nvPicPr>
          <p:cNvPr id="53252" name="Picture 4" descr="j02578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286000"/>
            <a:ext cx="2100263" cy="2036763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DECC2EAC-ECC3-499C-B3C5-E170FA6D1BFE}" type="slidenum">
              <a:rPr lang="en-US"/>
              <a:pPr/>
              <a:t>21</a:t>
            </a:fld>
            <a:endParaRPr 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8001000" cy="1143000"/>
          </a:xfrm>
        </p:spPr>
        <p:txBody>
          <a:bodyPr/>
          <a:lstStyle/>
          <a:p>
            <a:r>
              <a:rPr lang="en-US"/>
              <a:t>Other Follow-up Messages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The letter of inquiry</a:t>
            </a:r>
          </a:p>
          <a:p>
            <a:pPr>
              <a:lnSpc>
                <a:spcPct val="110000"/>
              </a:lnSpc>
            </a:pPr>
            <a:r>
              <a:rPr lang="en-US"/>
              <a:t>The request for a time extension</a:t>
            </a:r>
          </a:p>
          <a:p>
            <a:pPr>
              <a:lnSpc>
                <a:spcPct val="110000"/>
              </a:lnSpc>
            </a:pPr>
            <a:r>
              <a:rPr lang="en-US"/>
              <a:t>The letter of acceptance</a:t>
            </a:r>
          </a:p>
          <a:p>
            <a:pPr>
              <a:lnSpc>
                <a:spcPct val="110000"/>
              </a:lnSpc>
            </a:pPr>
            <a:r>
              <a:rPr lang="en-US"/>
              <a:t>The letter declining a job offer</a:t>
            </a:r>
          </a:p>
          <a:p>
            <a:pPr>
              <a:lnSpc>
                <a:spcPct val="110000"/>
              </a:lnSpc>
            </a:pPr>
            <a:r>
              <a:rPr lang="en-US"/>
              <a:t>Letter of resignation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C47E848E-3A45-464B-A6C0-8E3ADF4CB34B}" type="slidenum">
              <a:rPr lang="en-US"/>
              <a:pPr/>
              <a:t>22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305800" cy="4687888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800"/>
              <a:t>How does a structured interview differ from an open-ended interview and a situational interview?</a:t>
            </a:r>
          </a:p>
          <a:p>
            <a:pPr>
              <a:lnSpc>
                <a:spcPct val="70000"/>
              </a:lnSpc>
            </a:pPr>
            <a:r>
              <a:rPr lang="en-US" sz="2800"/>
              <a:t>What typically occurs during a stress interview?</a:t>
            </a:r>
          </a:p>
          <a:p>
            <a:pPr>
              <a:lnSpc>
                <a:spcPct val="70000"/>
              </a:lnSpc>
            </a:pPr>
            <a:r>
              <a:rPr lang="en-US" sz="2800"/>
              <a:t>Why do employers conduct preemployment testing?</a:t>
            </a:r>
          </a:p>
          <a:p>
            <a:pPr>
              <a:lnSpc>
                <a:spcPct val="70000"/>
              </a:lnSpc>
            </a:pPr>
            <a:r>
              <a:rPr lang="en-US" sz="2800"/>
              <a:t>Why are the questions you ask during an interview as important as the answers you give to the interviewer's questions?</a:t>
            </a:r>
          </a:p>
          <a:p>
            <a:pPr>
              <a:lnSpc>
                <a:spcPct val="70000"/>
              </a:lnSpc>
            </a:pPr>
            <a:r>
              <a:rPr lang="en-US" sz="2800">
                <a:cs typeface="Times New Roman" pitchFamily="18" charset="0"/>
              </a:rPr>
              <a:t>What are the three stages of every interview, and which is the most important?</a:t>
            </a:r>
            <a:r>
              <a:rPr lang="en-US" sz="2800"/>
              <a:t>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228600"/>
            <a:ext cx="8686800" cy="1143000"/>
            <a:chOff x="144" y="144"/>
            <a:chExt cx="5472" cy="720"/>
          </a:xfrm>
        </p:grpSpPr>
        <p:sp>
          <p:nvSpPr>
            <p:cNvPr id="44036" name="Text Box 4"/>
            <p:cNvSpPr txBox="1">
              <a:spLocks noChangeArrowheads="1"/>
            </p:cNvSpPr>
            <p:nvPr/>
          </p:nvSpPr>
          <p:spPr bwMode="auto">
            <a:xfrm>
              <a:off x="4272" y="576"/>
              <a:ext cx="13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endParaRPr lang="en-US" sz="1800" b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  <p:sp>
          <p:nvSpPr>
            <p:cNvPr id="44037" name="Rectangle 5"/>
            <p:cNvSpPr>
              <a:spLocks noChangeArrowheads="1"/>
            </p:cNvSpPr>
            <p:nvPr/>
          </p:nvSpPr>
          <p:spPr bwMode="auto">
            <a:xfrm>
              <a:off x="1584" y="144"/>
              <a:ext cx="240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 eaLnBrk="1" hangingPunct="1">
                <a:lnSpc>
                  <a:spcPct val="80000"/>
                </a:lnSpc>
              </a:pPr>
              <a:r>
                <a:rPr lang="en-US" sz="4400">
                  <a:solidFill>
                    <a:srgbClr val="3333CC"/>
                  </a:solidFill>
                  <a:latin typeface="Century Gothic" pitchFamily="34" charset="0"/>
                </a:rPr>
                <a:t>Test Your Knowledge</a:t>
              </a:r>
            </a:p>
          </p:txBody>
        </p:sp>
        <p:sp>
          <p:nvSpPr>
            <p:cNvPr id="44038" name="Text Box 6"/>
            <p:cNvSpPr txBox="1">
              <a:spLocks noChangeArrowheads="1"/>
            </p:cNvSpPr>
            <p:nvPr/>
          </p:nvSpPr>
          <p:spPr bwMode="auto">
            <a:xfrm>
              <a:off x="144" y="144"/>
              <a:ext cx="1248" cy="67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>
                  <a:solidFill>
                    <a:schemeClr val="tx1"/>
                  </a:solidFill>
                  <a:latin typeface="Arial" charset="0"/>
                </a:rPr>
                <a:t>Let’s Discuss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14–</a:t>
            </a:r>
            <a:fld id="{20E0C9EC-FA1F-428A-87AC-689CE93F674A}" type="slidenum">
              <a:rPr lang="en-US"/>
              <a:pPr/>
              <a:t>23</a:t>
            </a:fld>
            <a:endParaRPr 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sz="2800"/>
              <a:t>How should you respond if an interviewer at a company where you want to work asks you a question that seems too personal or unethical?</a:t>
            </a:r>
          </a:p>
          <a:p>
            <a:pPr>
              <a:lnSpc>
                <a:spcPct val="70000"/>
              </a:lnSpc>
            </a:pPr>
            <a:r>
              <a:rPr lang="en-US" sz="2800"/>
              <a:t>What should you say in a thank-you message after an interview?</a:t>
            </a:r>
          </a:p>
          <a:p>
            <a:pPr>
              <a:lnSpc>
                <a:spcPct val="70000"/>
              </a:lnSpc>
            </a:pPr>
            <a:r>
              <a:rPr lang="en-US" sz="2800"/>
              <a:t>What is the purpose of sending a letter of inquiry after an interview?</a:t>
            </a:r>
          </a:p>
          <a:p>
            <a:pPr>
              <a:lnSpc>
                <a:spcPct val="70000"/>
              </a:lnSpc>
            </a:pPr>
            <a:r>
              <a:rPr lang="en-US" sz="2800"/>
              <a:t>What is the legal significance of a letter of acceptance?</a:t>
            </a:r>
          </a:p>
          <a:p>
            <a:pPr>
              <a:lnSpc>
                <a:spcPct val="70000"/>
              </a:lnSpc>
            </a:pPr>
            <a:r>
              <a:rPr lang="en-US" sz="2800">
                <a:cs typeface="Times New Roman" pitchFamily="18" charset="0"/>
              </a:rPr>
              <a:t>What organization plan is appropriate for a letter of resignation, and why?</a:t>
            </a:r>
            <a:r>
              <a:rPr lang="en-US" sz="2800"/>
              <a:t>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228600"/>
            <a:ext cx="8686800" cy="1143000"/>
            <a:chOff x="144" y="144"/>
            <a:chExt cx="5472" cy="720"/>
          </a:xfrm>
        </p:grpSpPr>
        <p:sp>
          <p:nvSpPr>
            <p:cNvPr id="45060" name="Text Box 4"/>
            <p:cNvSpPr txBox="1">
              <a:spLocks noChangeArrowheads="1"/>
            </p:cNvSpPr>
            <p:nvPr/>
          </p:nvSpPr>
          <p:spPr bwMode="auto">
            <a:xfrm>
              <a:off x="4272" y="576"/>
              <a:ext cx="13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1800" b="0">
                  <a:solidFill>
                    <a:schemeClr val="tx2"/>
                  </a:solidFill>
                  <a:latin typeface="Century Gothic" pitchFamily="34" charset="0"/>
                </a:rPr>
                <a:t>continued</a:t>
              </a:r>
            </a:p>
          </p:txBody>
        </p:sp>
        <p:sp>
          <p:nvSpPr>
            <p:cNvPr id="45061" name="Rectangle 5"/>
            <p:cNvSpPr>
              <a:spLocks noChangeArrowheads="1"/>
            </p:cNvSpPr>
            <p:nvPr/>
          </p:nvSpPr>
          <p:spPr bwMode="auto">
            <a:xfrm>
              <a:off x="1584" y="144"/>
              <a:ext cx="240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l" eaLnBrk="1" hangingPunct="1">
                <a:lnSpc>
                  <a:spcPct val="80000"/>
                </a:lnSpc>
              </a:pPr>
              <a:r>
                <a:rPr lang="en-US" sz="4400">
                  <a:solidFill>
                    <a:srgbClr val="3333CC"/>
                  </a:solidFill>
                  <a:latin typeface="Century Gothic" pitchFamily="34" charset="0"/>
                </a:rPr>
                <a:t>Test Your Knowledge</a:t>
              </a:r>
            </a:p>
          </p:txBody>
        </p:sp>
        <p:sp>
          <p:nvSpPr>
            <p:cNvPr id="45062" name="Text Box 6"/>
            <p:cNvSpPr txBox="1">
              <a:spLocks noChangeArrowheads="1"/>
            </p:cNvSpPr>
            <p:nvPr/>
          </p:nvSpPr>
          <p:spPr bwMode="auto">
            <a:xfrm>
              <a:off x="144" y="144"/>
              <a:ext cx="1248" cy="67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>
                  <a:solidFill>
                    <a:schemeClr val="tx1"/>
                  </a:solidFill>
                  <a:latin typeface="Arial" charset="0"/>
                </a:rPr>
                <a:t>Let’s Discuss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715250" y="6115050"/>
            <a:ext cx="116046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Ch. 14–</a:t>
            </a:r>
            <a:fld id="{CA960929-A142-41B2-BCDD-9CBC30F11C6B}" type="slidenum">
              <a:rPr lang="en-US"/>
              <a:pPr/>
              <a:t>24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190750"/>
            <a:ext cx="6399213" cy="2438400"/>
          </a:xfrm>
          <a:noFill/>
          <a:ln/>
        </p:spPr>
        <p:txBody>
          <a:bodyPr/>
          <a:lstStyle/>
          <a:p>
            <a:r>
              <a:rPr lang="en-US" sz="6000">
                <a:latin typeface="Times New Roman" pitchFamily="18" charset="0"/>
              </a:rPr>
              <a:t>Thank You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1126</Words>
  <Application>Microsoft Office PowerPoint</Application>
  <PresentationFormat>On-screen Show (4:3)</PresentationFormat>
  <Paragraphs>141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Business Communication Workshop</vt:lpstr>
      <vt:lpstr>Slide 2</vt:lpstr>
      <vt:lpstr>We have discussed….</vt:lpstr>
      <vt:lpstr>We have discussed….</vt:lpstr>
      <vt:lpstr>Fighting Job Interview Fears</vt:lpstr>
      <vt:lpstr>Fighting Job Interview Fears</vt:lpstr>
      <vt:lpstr> Five Important Areas Employers Will Probe</vt:lpstr>
      <vt:lpstr> Five Important Areas Employers Will Probe</vt:lpstr>
      <vt:lpstr>Answering Interview Questions Effectively</vt:lpstr>
      <vt:lpstr>Answering Interview Questions Effectively</vt:lpstr>
      <vt:lpstr>Answering Interview Questions Effectively</vt:lpstr>
      <vt:lpstr>Ten Standard Interview Questions</vt:lpstr>
      <vt:lpstr>Ten Standard Interview Questions</vt:lpstr>
      <vt:lpstr>Ten Good Questions for You to Ask</vt:lpstr>
      <vt:lpstr>Ten Good Questions for You to Ask</vt:lpstr>
      <vt:lpstr>Ten Good Questions for You to Ask</vt:lpstr>
      <vt:lpstr>The Closing</vt:lpstr>
      <vt:lpstr>Closing a Job Interview and Following Up</vt:lpstr>
      <vt:lpstr>Closing a Job Interview and Following Up</vt:lpstr>
      <vt:lpstr>The Thank-You Message</vt:lpstr>
      <vt:lpstr>Other Follow-up Messages</vt:lpstr>
      <vt:lpstr>Slide 22</vt:lpstr>
      <vt:lpstr>Slide 23</vt:lpstr>
      <vt:lpstr>Thank You</vt:lpstr>
    </vt:vector>
  </TitlesOfParts>
  <Company>Ciit wah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Communication Workshop</dc:title>
  <dc:creator>Ayaz Qadeer</dc:creator>
  <cp:lastModifiedBy>Administrator</cp:lastModifiedBy>
  <cp:revision>4</cp:revision>
  <dcterms:created xsi:type="dcterms:W3CDTF">2013-05-21T07:35:09Z</dcterms:created>
  <dcterms:modified xsi:type="dcterms:W3CDTF">2013-05-22T12:46:32Z</dcterms:modified>
</cp:coreProperties>
</file>