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4660"/>
  </p:normalViewPr>
  <p:slideViewPr>
    <p:cSldViewPr>
      <p:cViewPr varScale="1">
        <p:scale>
          <a:sx n="40" d="100"/>
          <a:sy n="40" d="100"/>
        </p:scale>
        <p:origin x="-99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E8C07-C8A4-4FAB-B38B-E48F049EBD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1B82CFC1-CED3-4890-8752-C8AF41A93AC0}" type="slidenum">
              <a:rPr lang="en-US"/>
              <a:pPr/>
              <a:t>1</a:t>
            </a:fld>
            <a:endParaRPr lang="en-US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/>
              <a:t>Business Communication Workshop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endParaRPr lang="en-US">
              <a:solidFill>
                <a:srgbClr val="FF3300"/>
              </a:solidFill>
            </a:endParaRPr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/>
              <a:t>Course Coordinator:	Ayyaz Qadeer</a:t>
            </a:r>
          </a:p>
          <a:p>
            <a:pPr marL="533400" indent="-533400" algn="ctr" eaLnBrk="1" hangingPunct="1">
              <a:buFont typeface="Wingdings" pitchFamily="2" charset="2"/>
              <a:buNone/>
            </a:pPr>
            <a:endParaRPr lang="en-US"/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/>
              <a:t>Lecture # 28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4C630C61-5144-4602-BC18-3E4643882FF9}" type="slidenum">
              <a:rPr lang="en-US"/>
              <a:pPr/>
              <a:t>2</a:t>
            </a:fld>
            <a:endParaRPr 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have discussed….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Three-Step Process </a:t>
            </a:r>
            <a:r>
              <a:rPr lang="en-US" sz="2400" dirty="0" smtClean="0"/>
              <a:t>for Oral </a:t>
            </a:r>
            <a:r>
              <a:rPr lang="en-US" sz="2400" dirty="0"/>
              <a:t>Presentations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Reasons for Giving a Speech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Preparing an Oral Presentation: Identify your purpose, Organize the introduction, Organize the body of your presentation, Organize the conclusion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Ways of delivering your message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Types of Verbal Support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Nine Techniques for Getting  your Audience’s Attention:</a:t>
            </a:r>
            <a:r>
              <a:rPr lang="en-US" sz="3300" dirty="0"/>
              <a:t> 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1A5F3612-5E83-40E1-B9F5-9292641DEBDC}" type="slidenum">
              <a:rPr lang="en-US"/>
              <a:pPr/>
              <a:t>3</a:t>
            </a:fld>
            <a:endParaRPr lang="en-US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have discussed….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Maintaining Rapport: Use imagery.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Analogy</a:t>
            </a:r>
            <a:endParaRPr lang="en-US" sz="2400" i="1" dirty="0">
              <a:solidFill>
                <a:schemeClr val="hlin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/>
              <a:t>Metaphor Simile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Send positive, nonverbal messages.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Stage Fright Symptoms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How to Overcome Stage Fright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Handling Questions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Presentation Enhancers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Designing and Using Graphics: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Eight serious presentation blunders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715250" y="6115050"/>
            <a:ext cx="116046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Ch. 14–</a:t>
            </a:r>
            <a:fld id="{E584BE2C-3250-4FBB-A45D-E902AC173431}" type="slidenum">
              <a:rPr lang="en-US"/>
              <a:pPr/>
              <a:t>4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884238"/>
            <a:ext cx="6399213" cy="1001712"/>
          </a:xfrm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1803400"/>
            <a:ext cx="6115050" cy="1752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Interviewing and Follow-Up Messages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566CBE47-7E87-4FD7-A26A-E3E93E94E148}" type="slidenum">
              <a:rPr lang="en-US"/>
              <a:pPr/>
              <a:t>5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7244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</a:pPr>
            <a:endParaRPr lang="en-US" sz="2400" dirty="0" smtClean="0"/>
          </a:p>
          <a:p>
            <a:pPr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dirty="0" smtClean="0"/>
              <a:t>Define </a:t>
            </a:r>
            <a:r>
              <a:rPr lang="en-US" sz="2400" i="1" dirty="0">
                <a:solidFill>
                  <a:schemeClr val="hlink"/>
                </a:solidFill>
              </a:rPr>
              <a:t>employment interview</a:t>
            </a:r>
            <a:r>
              <a:rPr lang="en-US" sz="2400" dirty="0"/>
              <a:t> and explain its </a:t>
            </a:r>
            <a:r>
              <a:rPr lang="en-US" sz="2400" dirty="0" smtClean="0"/>
              <a:t>purpose</a:t>
            </a:r>
            <a:r>
              <a:rPr lang="en-US" sz="2400" dirty="0"/>
              <a:t>.</a:t>
            </a:r>
          </a:p>
          <a:p>
            <a:pPr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dirty="0"/>
              <a:t>Describe briefly what employers look for during an employment interview.</a:t>
            </a:r>
          </a:p>
          <a:p>
            <a:pPr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dirty="0"/>
              <a:t>List six tasks involved in preparing for a successful job interview.</a:t>
            </a:r>
          </a:p>
          <a:p>
            <a:pPr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dirty="0"/>
              <a:t>Explain three stages of a successful employment interview.</a:t>
            </a:r>
          </a:p>
          <a:p>
            <a:pPr>
              <a:lnSpc>
                <a:spcPct val="8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en-US" sz="2400" dirty="0"/>
              <a:t>Name six common employment messages that follow an interview.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90B52082-6901-4BA9-A0F8-A252960D2F1B}" type="slidenum">
              <a:rPr lang="en-US"/>
              <a:pPr/>
              <a:t>6</a:t>
            </a:fld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458200" cy="1143000"/>
          </a:xfrm>
        </p:spPr>
        <p:txBody>
          <a:bodyPr/>
          <a:lstStyle/>
          <a:p>
            <a:r>
              <a:rPr lang="en-US" sz="4200" dirty="0"/>
              <a:t>Typical Hiring Sequence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752600" y="3810000"/>
            <a:ext cx="5410200" cy="838200"/>
          </a:xfrm>
          <a:prstGeom prst="rect">
            <a:avLst/>
          </a:prstGeom>
          <a:solidFill>
            <a:srgbClr val="89F7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Final Evaluation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762000" y="5486400"/>
            <a:ext cx="7391400" cy="838200"/>
          </a:xfrm>
          <a:prstGeom prst="rect">
            <a:avLst/>
          </a:prstGeom>
          <a:solidFill>
            <a:srgbClr val="FFE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Preliminary screening stage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219200" y="4648200"/>
            <a:ext cx="6400800" cy="838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In-depth interview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2209800" y="2971800"/>
            <a:ext cx="4495800" cy="838200"/>
          </a:xfrm>
          <a:prstGeom prst="rect">
            <a:avLst/>
          </a:prstGeom>
          <a:solidFill>
            <a:srgbClr val="A8FE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Job offer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2667000" y="2133600"/>
            <a:ext cx="3505200" cy="838200"/>
          </a:xfrm>
          <a:prstGeom prst="rect">
            <a:avLst/>
          </a:prstGeom>
          <a:solidFill>
            <a:srgbClr val="DBD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Job acceptance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BD63902C-CFB8-40C7-B908-85041EAD227B}" type="slidenum">
              <a:rPr lang="en-US"/>
              <a:pPr/>
              <a:t>7</a:t>
            </a:fld>
            <a:endParaRPr lang="en-US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5550" y="152400"/>
            <a:ext cx="7689850" cy="1143000"/>
          </a:xfrm>
        </p:spPr>
        <p:txBody>
          <a:bodyPr/>
          <a:lstStyle/>
          <a:p>
            <a:r>
              <a:rPr lang="en-US" dirty="0"/>
              <a:t>Types of Interviews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609600" y="2667000"/>
            <a:ext cx="3657600" cy="838200"/>
          </a:xfrm>
          <a:prstGeom prst="rect">
            <a:avLst/>
          </a:prstGeom>
          <a:solidFill>
            <a:srgbClr val="89F7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20006097" algn="ctr" rotWithShape="0">
              <a:schemeClr val="bg2"/>
            </a:outerShdw>
          </a:effec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Structured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609600" y="5334000"/>
            <a:ext cx="3657600" cy="838200"/>
          </a:xfrm>
          <a:prstGeom prst="rect">
            <a:avLst/>
          </a:prstGeom>
          <a:solidFill>
            <a:srgbClr val="FFE1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20006097" algn="ctr" rotWithShape="0">
              <a:schemeClr val="bg2"/>
            </a:outerShdw>
          </a:effec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Group interview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105400" y="2667000"/>
            <a:ext cx="3657600" cy="838200"/>
          </a:xfrm>
          <a:prstGeom prst="rect">
            <a:avLst/>
          </a:prstGeom>
          <a:solidFill>
            <a:srgbClr val="FFE1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20006097" algn="ctr" rotWithShape="0">
              <a:schemeClr val="bg2"/>
            </a:outerShdw>
          </a:effec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Stress interview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5105400" y="5334000"/>
            <a:ext cx="3657600" cy="838200"/>
          </a:xfrm>
          <a:prstGeom prst="rect">
            <a:avLst/>
          </a:prstGeom>
          <a:solidFill>
            <a:srgbClr val="DBD1C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20006097" algn="ctr" rotWithShape="0">
              <a:schemeClr val="bg2"/>
            </a:outerShdw>
          </a:effec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Video interview</a:t>
            </a:r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153400" cy="914400"/>
          </a:xfrm>
          <a:noFill/>
          <a:ln/>
        </p:spPr>
        <p:txBody>
          <a:bodyPr anchor="ctr"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/>
              <a:t>Explain each type of interview:</a:t>
            </a: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609600" y="4000500"/>
            <a:ext cx="3657600" cy="838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20006097" algn="ctr" rotWithShape="0">
              <a:schemeClr val="bg2"/>
            </a:outerShdw>
          </a:effec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Open-ended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5105400" y="4000500"/>
            <a:ext cx="3657600" cy="838200"/>
          </a:xfrm>
          <a:prstGeom prst="rect">
            <a:avLst/>
          </a:prstGeom>
          <a:solidFill>
            <a:srgbClr val="8AFE9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20006097" algn="ctr" rotWithShape="0">
              <a:schemeClr val="bg2"/>
            </a:outerShdw>
          </a:effectLst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en-US" sz="3200">
                <a:solidFill>
                  <a:schemeClr val="tx1"/>
                </a:solidFill>
                <a:latin typeface="Arial" charset="0"/>
              </a:rPr>
              <a:t>Situational interview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76200" y="76200"/>
            <a:ext cx="1600200" cy="1143000"/>
          </a:xfrm>
          <a:prstGeom prst="rect">
            <a:avLst/>
          </a:prstGeom>
          <a:solidFill>
            <a:srgbClr val="66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/>
          <a:p>
            <a:pPr>
              <a:lnSpc>
                <a:spcPct val="75000"/>
              </a:lnSpc>
            </a:pPr>
            <a:r>
              <a:rPr lang="en-US" sz="3600">
                <a:solidFill>
                  <a:schemeClr val="tx1"/>
                </a:solidFill>
                <a:latin typeface="Arial" charset="0"/>
              </a:rPr>
              <a:t>Quick</a:t>
            </a:r>
          </a:p>
          <a:p>
            <a:pPr>
              <a:lnSpc>
                <a:spcPct val="75000"/>
              </a:lnSpc>
            </a:pPr>
            <a:r>
              <a:rPr lang="en-US" sz="3600">
                <a:solidFill>
                  <a:schemeClr val="tx1"/>
                </a:solidFill>
                <a:latin typeface="Arial" charset="0"/>
              </a:rPr>
              <a:t>Quiz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76200" y="76200"/>
            <a:ext cx="1600200" cy="1143000"/>
          </a:xfrm>
          <a:prstGeom prst="rect">
            <a:avLst/>
          </a:prstGeom>
          <a:solidFill>
            <a:srgbClr val="66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/>
          <a:p>
            <a:pPr>
              <a:lnSpc>
                <a:spcPct val="75000"/>
              </a:lnSpc>
            </a:pPr>
            <a:r>
              <a:rPr lang="en-US" sz="3600">
                <a:solidFill>
                  <a:schemeClr val="tx1"/>
                </a:solidFill>
                <a:latin typeface="Arial" charset="0"/>
              </a:rPr>
              <a:t>Quick</a:t>
            </a:r>
          </a:p>
          <a:p>
            <a:pPr>
              <a:lnSpc>
                <a:spcPct val="75000"/>
              </a:lnSpc>
            </a:pPr>
            <a:r>
              <a:rPr lang="en-US" sz="3600">
                <a:solidFill>
                  <a:schemeClr val="tx1"/>
                </a:solidFill>
                <a:latin typeface="Arial" charset="0"/>
              </a:rPr>
              <a:t>Quiz</a:t>
            </a:r>
          </a:p>
        </p:txBody>
      </p:sp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76200" y="76200"/>
            <a:ext cx="1600200" cy="1143000"/>
          </a:xfrm>
          <a:prstGeom prst="rect">
            <a:avLst/>
          </a:prstGeom>
          <a:solidFill>
            <a:srgbClr val="66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/>
          <a:p>
            <a:pPr>
              <a:lnSpc>
                <a:spcPct val="75000"/>
              </a:lnSpc>
            </a:pPr>
            <a:r>
              <a:rPr lang="en-US" sz="3600">
                <a:solidFill>
                  <a:schemeClr val="tx1"/>
                </a:solidFill>
                <a:latin typeface="Arial" charset="0"/>
              </a:rPr>
              <a:t>Quick</a:t>
            </a:r>
          </a:p>
          <a:p>
            <a:pPr>
              <a:lnSpc>
                <a:spcPct val="75000"/>
              </a:lnSpc>
            </a:pPr>
            <a:r>
              <a:rPr lang="en-US" sz="3600">
                <a:solidFill>
                  <a:schemeClr val="tx1"/>
                </a:solidFill>
                <a:latin typeface="Arial" charset="0"/>
              </a:rPr>
              <a:t>Quiz</a:t>
            </a:r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76200" y="76200"/>
            <a:ext cx="1600200" cy="1143000"/>
          </a:xfrm>
          <a:prstGeom prst="rect">
            <a:avLst/>
          </a:prstGeom>
          <a:solidFill>
            <a:srgbClr val="66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wrap="none" lIns="90488" tIns="44450" rIns="90488" bIns="44450" anchor="ctr"/>
          <a:lstStyle/>
          <a:p>
            <a:pPr>
              <a:lnSpc>
                <a:spcPct val="75000"/>
              </a:lnSpc>
            </a:pPr>
            <a:r>
              <a:rPr lang="en-US" sz="3600">
                <a:solidFill>
                  <a:schemeClr val="tx1"/>
                </a:solidFill>
                <a:latin typeface="Arial" charset="0"/>
              </a:rPr>
              <a:t>Quick</a:t>
            </a:r>
          </a:p>
          <a:p>
            <a:pPr>
              <a:lnSpc>
                <a:spcPct val="75000"/>
              </a:lnSpc>
            </a:pPr>
            <a:r>
              <a:rPr lang="en-US" sz="3600">
                <a:solidFill>
                  <a:schemeClr val="tx1"/>
                </a:solidFill>
                <a:latin typeface="Arial" charset="0"/>
              </a:rPr>
              <a:t>Quiz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103FF1F6-DA25-4BF8-A8B4-4DD8021C0F5F}" type="slidenum">
              <a:rPr lang="en-US"/>
              <a:pPr/>
              <a:t>8</a:t>
            </a:fld>
            <a:endParaRPr lang="en-US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153400" cy="1143000"/>
          </a:xfrm>
        </p:spPr>
        <p:txBody>
          <a:bodyPr/>
          <a:lstStyle/>
          <a:p>
            <a:r>
              <a:rPr lang="en-US"/>
              <a:t>Video Interview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305800" cy="453548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SzPct val="95000"/>
              <a:buFont typeface="Wingdings" pitchFamily="2" charset="2"/>
              <a:buChar char=""/>
            </a:pPr>
            <a:endParaRPr lang="en-US" sz="2800" dirty="0" smtClean="0"/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SzPct val="95000"/>
              <a:buFont typeface="Wingdings" pitchFamily="2" charset="2"/>
              <a:buChar char=""/>
            </a:pPr>
            <a:r>
              <a:rPr lang="en-US" sz="2400" dirty="0" smtClean="0"/>
              <a:t>Ask </a:t>
            </a:r>
            <a:r>
              <a:rPr lang="en-US" sz="2400" dirty="0"/>
              <a:t>for a preliminary phone conversation to establish rapport.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SzPct val="95000"/>
              <a:buFont typeface="Wingdings" pitchFamily="2" charset="2"/>
              <a:buChar char=""/>
            </a:pPr>
            <a:r>
              <a:rPr lang="en-US" sz="2400" dirty="0"/>
              <a:t>Familiarize yourself with the equipment.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SzPct val="95000"/>
              <a:buFont typeface="Wingdings" pitchFamily="2" charset="2"/>
              <a:buChar char=""/>
            </a:pPr>
            <a:r>
              <a:rPr lang="en-US" sz="2400" dirty="0"/>
              <a:t>Speak clearly.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SzPct val="95000"/>
              <a:buFont typeface="Wingdings" pitchFamily="2" charset="2"/>
              <a:buChar char=""/>
            </a:pPr>
            <a:r>
              <a:rPr lang="en-US" sz="2400" dirty="0"/>
              <a:t>Sit straight.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SzPct val="95000"/>
              <a:buFont typeface="Wingdings" pitchFamily="2" charset="2"/>
              <a:buChar char=""/>
            </a:pPr>
            <a:r>
              <a:rPr lang="en-US" sz="2400" dirty="0"/>
              <a:t>Look up, but not down.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SzPct val="95000"/>
              <a:buFont typeface="Wingdings" pitchFamily="2" charset="2"/>
              <a:buChar char=""/>
            </a:pPr>
            <a:r>
              <a:rPr lang="en-US" sz="2400" dirty="0"/>
              <a:t>Show some animation, using natural body language.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72CDACD2-C40B-458D-8682-EBBC6836674A}" type="slidenum">
              <a:rPr lang="en-US"/>
              <a:pPr/>
              <a:t>9</a:t>
            </a:fld>
            <a:endParaRPr lang="en-US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an Employer Looks For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fit with the organization</a:t>
            </a:r>
          </a:p>
          <a:p>
            <a:r>
              <a:rPr lang="en-US" dirty="0"/>
              <a:t>Qualifications for the job</a:t>
            </a:r>
          </a:p>
          <a:p>
            <a:r>
              <a:rPr lang="en-US" dirty="0"/>
              <a:t>Satisfactory </a:t>
            </a:r>
            <a:r>
              <a:rPr lang="en-US" dirty="0" smtClean="0"/>
              <a:t>pre-employment </a:t>
            </a:r>
            <a:r>
              <a:rPr lang="en-US" dirty="0"/>
              <a:t>testing</a:t>
            </a:r>
          </a:p>
          <a:p>
            <a:pPr lvl="1"/>
            <a:r>
              <a:rPr lang="en-US" dirty="0" smtClean="0"/>
              <a:t>Drug </a:t>
            </a:r>
            <a:r>
              <a:rPr lang="en-US" dirty="0"/>
              <a:t>or alcohol testing</a:t>
            </a:r>
          </a:p>
          <a:p>
            <a:pPr lvl="1"/>
            <a:r>
              <a:rPr lang="en-US" dirty="0"/>
              <a:t>Physical medical exams</a:t>
            </a:r>
          </a:p>
          <a:p>
            <a:pPr lvl="1"/>
            <a:r>
              <a:rPr lang="en-US" dirty="0"/>
              <a:t>Psychological exams</a:t>
            </a:r>
          </a:p>
          <a:p>
            <a:pPr lvl="1"/>
            <a:r>
              <a:rPr lang="en-US" dirty="0"/>
              <a:t>Job skills testing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58E599BE-DD64-49F5-8D01-BE115AFE1EA1}" type="slidenum">
              <a:rPr lang="en-US"/>
              <a:pPr/>
              <a:t>10</a:t>
            </a:fld>
            <a:endParaRPr lang="en-US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an Interview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229600" cy="4535488"/>
          </a:xfrm>
        </p:spPr>
        <p:txBody>
          <a:bodyPr/>
          <a:lstStyle/>
          <a:p>
            <a:pPr marL="0" indent="0">
              <a:lnSpc>
                <a:spcPct val="70000"/>
              </a:lnSpc>
              <a:buFontTx/>
              <a:buNone/>
            </a:pPr>
            <a:r>
              <a:rPr lang="en-US" sz="3400"/>
              <a:t>Think about questions ahead of time</a:t>
            </a:r>
          </a:p>
          <a:p>
            <a:pPr marL="230188" lvl="1" indent="-115888">
              <a:lnSpc>
                <a:spcPct val="70000"/>
              </a:lnSpc>
            </a:pPr>
            <a:r>
              <a:rPr lang="en-US" sz="3000"/>
              <a:t>Those that the employer will ask you</a:t>
            </a:r>
          </a:p>
          <a:p>
            <a:pPr marL="230188" lvl="1" indent="-115888">
              <a:lnSpc>
                <a:spcPct val="70000"/>
              </a:lnSpc>
            </a:pPr>
            <a:r>
              <a:rPr lang="en-US" sz="3000"/>
              <a:t>Those you want to ask the employer</a:t>
            </a:r>
          </a:p>
          <a:p>
            <a:pPr marL="623888" lvl="2" indent="-230188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w"/>
            </a:pPr>
            <a:r>
              <a:rPr lang="en-US" b="0"/>
              <a:t>Are these my kind of people?</a:t>
            </a:r>
          </a:p>
          <a:p>
            <a:pPr marL="623888" lvl="2" indent="-230188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w"/>
            </a:pPr>
            <a:r>
              <a:rPr lang="en-US" b="0"/>
              <a:t>Can I do this work?</a:t>
            </a:r>
          </a:p>
          <a:p>
            <a:pPr marL="623888" lvl="2" indent="-230188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w"/>
            </a:pPr>
            <a:r>
              <a:rPr lang="en-US" b="0"/>
              <a:t>Will I enjoy the work?</a:t>
            </a:r>
          </a:p>
          <a:p>
            <a:pPr marL="623888" lvl="2" indent="-230188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w"/>
            </a:pPr>
            <a:r>
              <a:rPr lang="en-US" b="0"/>
              <a:t>Is the job what I want?</a:t>
            </a:r>
          </a:p>
          <a:p>
            <a:pPr marL="623888" lvl="2" indent="-230188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w"/>
            </a:pPr>
            <a:r>
              <a:rPr lang="en-US" b="0"/>
              <a:t>Does the job pay what I’m worth?</a:t>
            </a:r>
          </a:p>
          <a:p>
            <a:pPr marL="623888" lvl="2" indent="-230188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w"/>
            </a:pPr>
            <a:r>
              <a:rPr lang="en-US" b="0"/>
              <a:t>What kind of person will I be working for?</a:t>
            </a:r>
          </a:p>
          <a:p>
            <a:pPr marL="623888" lvl="2" indent="-230188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w"/>
            </a:pPr>
            <a:r>
              <a:rPr lang="en-US" b="0"/>
              <a:t>What sort of future can I expect with the company?</a:t>
            </a:r>
            <a:endParaRPr lang="en-US" sz="2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841D8BC2-D1C5-4F59-9B50-22EB0F77B0E5}" type="slidenum">
              <a:rPr lang="en-US"/>
              <a:pPr/>
              <a:t>11</a:t>
            </a:fld>
            <a:endParaRPr lang="en-US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82000" cy="1143000"/>
          </a:xfrm>
        </p:spPr>
        <p:txBody>
          <a:bodyPr/>
          <a:lstStyle/>
          <a:p>
            <a:r>
              <a:rPr lang="en-US" dirty="0"/>
              <a:t>For the Interview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103313" y="1905000"/>
            <a:ext cx="6946900" cy="749300"/>
          </a:xfrm>
          <a:prstGeom prst="rect">
            <a:avLst/>
          </a:prstGeom>
          <a:solidFill>
            <a:srgbClr val="FFD3A7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>
              <a:lnSpc>
                <a:spcPct val="80000"/>
              </a:lnSpc>
            </a:pPr>
            <a:r>
              <a:rPr lang="en-US" sz="2800">
                <a:solidFill>
                  <a:schemeClr val="tx1"/>
                </a:solidFill>
                <a:latin typeface="Tahoma" pitchFamily="34" charset="0"/>
              </a:rPr>
              <a:t>Bolster your confidence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1103313" y="3076575"/>
            <a:ext cx="6946900" cy="7493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>
              <a:lnSpc>
                <a:spcPct val="80000"/>
              </a:lnSpc>
            </a:pPr>
            <a:r>
              <a:rPr lang="en-US" sz="2800">
                <a:solidFill>
                  <a:schemeClr val="tx1"/>
                </a:solidFill>
                <a:latin typeface="Tahoma" pitchFamily="34" charset="0"/>
              </a:rPr>
              <a:t>Polish your interviewing style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1103313" y="4249738"/>
            <a:ext cx="6946900" cy="749300"/>
          </a:xfrm>
          <a:prstGeom prst="rect">
            <a:avLst/>
          </a:prstGeom>
          <a:solidFill>
            <a:srgbClr val="8AFECC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>
              <a:lnSpc>
                <a:spcPct val="80000"/>
              </a:lnSpc>
            </a:pPr>
            <a:r>
              <a:rPr lang="en-US" sz="2800">
                <a:solidFill>
                  <a:schemeClr val="tx1"/>
                </a:solidFill>
                <a:latin typeface="Tahoma" pitchFamily="34" charset="0"/>
              </a:rPr>
              <a:t>Look great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1103313" y="5422900"/>
            <a:ext cx="6973887" cy="749300"/>
          </a:xfrm>
          <a:prstGeom prst="rect">
            <a:avLst/>
          </a:prstGeom>
          <a:solidFill>
            <a:srgbClr val="A3FFF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>
              <a:lnSpc>
                <a:spcPct val="80000"/>
              </a:lnSpc>
            </a:pPr>
            <a:r>
              <a:rPr lang="en-US" sz="2800">
                <a:solidFill>
                  <a:schemeClr val="tx1"/>
                </a:solidFill>
                <a:latin typeface="Tahoma" pitchFamily="34" charset="0"/>
              </a:rPr>
              <a:t>Be ready when you arrive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E3CE423A-3762-43E6-85E4-F8063B00307B}" type="slidenum">
              <a:rPr lang="en-US"/>
              <a:pPr/>
              <a:t>12</a:t>
            </a:fld>
            <a:endParaRPr lang="en-US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6888" y="152400"/>
            <a:ext cx="8418512" cy="1143000"/>
          </a:xfrm>
        </p:spPr>
        <p:txBody>
          <a:bodyPr/>
          <a:lstStyle/>
          <a:p>
            <a:r>
              <a:rPr lang="en-US" dirty="0"/>
              <a:t>Potential Discriminatory Topics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8077200" cy="4648200"/>
          </a:xfrm>
          <a:noFill/>
          <a:ln/>
        </p:spPr>
        <p:txBody>
          <a:bodyPr lIns="91440" tIns="45720" rIns="91440" bIns="45720"/>
          <a:lstStyle/>
          <a:p>
            <a:r>
              <a:rPr lang="en-US" sz="3000"/>
              <a:t>Religion</a:t>
            </a:r>
          </a:p>
          <a:p>
            <a:r>
              <a:rPr lang="en-US" sz="3000"/>
              <a:t>National origin</a:t>
            </a:r>
          </a:p>
          <a:p>
            <a:r>
              <a:rPr lang="en-US" sz="3000"/>
              <a:t>Age</a:t>
            </a:r>
          </a:p>
          <a:p>
            <a:r>
              <a:rPr lang="en-US" sz="3000"/>
              <a:t>Marital status</a:t>
            </a:r>
          </a:p>
          <a:p>
            <a:r>
              <a:rPr lang="en-US" sz="3000"/>
              <a:t>Information about spouses or children</a:t>
            </a:r>
          </a:p>
          <a:p>
            <a:r>
              <a:rPr lang="en-US" sz="3000"/>
              <a:t>Height, weight, gender</a:t>
            </a:r>
          </a:p>
          <a:p>
            <a:r>
              <a:rPr lang="en-US" sz="3000"/>
              <a:t>Health conditions, arrests, or convictions not related to job performance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B4C82DF5-3717-49FA-9C92-A2E2D9FD4824}" type="slidenum">
              <a:rPr lang="en-US"/>
              <a:pPr/>
              <a:t>13</a:t>
            </a:fld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50" y="1981200"/>
            <a:ext cx="8686800" cy="3733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Gather supporting material (your résumé, telephone numbers of possible references, other numbers, and a calendar).</a:t>
            </a:r>
          </a:p>
          <a:p>
            <a:pPr>
              <a:lnSpc>
                <a:spcPct val="90000"/>
              </a:lnSpc>
            </a:pPr>
            <a:r>
              <a:rPr lang="en-US"/>
              <a:t>Know your strengths and weaknesses.</a:t>
            </a:r>
          </a:p>
          <a:p>
            <a:pPr>
              <a:lnSpc>
                <a:spcPct val="90000"/>
              </a:lnSpc>
            </a:pPr>
            <a:r>
              <a:rPr lang="en-US"/>
              <a:t>Know the keys to the job–what the job description calls for and how you meet those requirements.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14300"/>
            <a:ext cx="8610600" cy="1519238"/>
          </a:xfrm>
          <a:noFill/>
          <a:ln/>
        </p:spPr>
        <p:txBody>
          <a:bodyPr/>
          <a:lstStyle/>
          <a:p>
            <a:r>
              <a:rPr lang="en-US" dirty="0"/>
              <a:t>Succeeding in a Telephone Screening Interview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9AD4BABF-FE51-410C-AABB-5D8964F69D98}" type="slidenum">
              <a:rPr lang="en-US"/>
              <a:pPr/>
              <a:t>14</a:t>
            </a:fld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62150"/>
            <a:ext cx="8686800" cy="39624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Have your schedule for the next few weeks in front of you.</a:t>
            </a:r>
          </a:p>
          <a:p>
            <a:pPr>
              <a:lnSpc>
                <a:spcPct val="80000"/>
              </a:lnSpc>
            </a:pPr>
            <a:r>
              <a:rPr lang="en-US"/>
              <a:t>If caught off guard, ask if you can call back from the telephone in your office.</a:t>
            </a:r>
          </a:p>
          <a:p>
            <a:pPr>
              <a:lnSpc>
                <a:spcPct val="80000"/>
              </a:lnSpc>
            </a:pPr>
            <a:r>
              <a:rPr lang="en-US"/>
              <a:t>Be prepared to ask your own questions.</a:t>
            </a:r>
          </a:p>
          <a:p>
            <a:pPr>
              <a:lnSpc>
                <a:spcPct val="80000"/>
              </a:lnSpc>
            </a:pPr>
            <a:r>
              <a:rPr lang="en-US"/>
              <a:t>Remember that you should be talking about 80 percent of the time.</a:t>
            </a:r>
          </a:p>
          <a:p>
            <a:pPr>
              <a:lnSpc>
                <a:spcPct val="80000"/>
              </a:lnSpc>
            </a:pPr>
            <a:r>
              <a:rPr lang="en-US"/>
              <a:t>Stand as you talk; you'll sound more energetic.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14300"/>
            <a:ext cx="8610600" cy="1519238"/>
          </a:xfrm>
          <a:noFill/>
          <a:ln/>
        </p:spPr>
        <p:txBody>
          <a:bodyPr/>
          <a:lstStyle/>
          <a:p>
            <a:r>
              <a:rPr lang="en-US"/>
              <a:t>Succeeding in a Telephone Screening Interview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36D0261B-2040-439C-8781-2D88EEF20072}" type="slidenum">
              <a:rPr lang="en-US"/>
              <a:pPr/>
              <a:t>15</a:t>
            </a:fld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/>
          <a:lstStyle/>
          <a:p>
            <a:r>
              <a:rPr lang="en-US" dirty="0"/>
              <a:t>Investigate the target organization. Know the leaders, company products, finances, goals, competition, accomplishments, setbacks.</a:t>
            </a:r>
          </a:p>
          <a:p>
            <a:r>
              <a:rPr lang="en-US" dirty="0"/>
              <a:t>Study the job description. How do your skills and accomplishments fit the position?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>
          <a:xfrm>
            <a:off x="247650" y="171450"/>
            <a:ext cx="8610600" cy="13335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Preparing for a </a:t>
            </a:r>
            <a:r>
              <a:rPr lang="en-US" dirty="0" smtClean="0"/>
              <a:t>Hiring/Placement </a:t>
            </a:r>
            <a:r>
              <a:rPr lang="en-US" dirty="0"/>
              <a:t>Job Interview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956A63C5-B39E-4388-8E26-ED148DD5FAC0}" type="slidenum">
              <a:rPr lang="en-US"/>
              <a:pPr/>
              <a:t>16</a:t>
            </a:fld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/>
          <a:lstStyle/>
          <a:p>
            <a:r>
              <a:rPr lang="en-US" dirty="0"/>
              <a:t>Practice answers to typical interview questions. Get your best responses down pat.</a:t>
            </a:r>
          </a:p>
          <a:p>
            <a:pPr>
              <a:lnSpc>
                <a:spcPct val="90000"/>
              </a:lnSpc>
            </a:pPr>
            <a:r>
              <a:rPr lang="en-US" dirty="0"/>
              <a:t>Expect to explain problem areas on your résumé.</a:t>
            </a:r>
          </a:p>
          <a:p>
            <a:pPr>
              <a:lnSpc>
                <a:spcPct val="90000"/>
              </a:lnSpc>
            </a:pPr>
            <a:r>
              <a:rPr lang="en-US" dirty="0"/>
              <a:t>Build interviewing experience with less important jobs first.</a:t>
            </a:r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title"/>
          </p:nvPr>
        </p:nvSpPr>
        <p:spPr>
          <a:xfrm>
            <a:off x="247650" y="171450"/>
            <a:ext cx="8610600" cy="13335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Preparing for a </a:t>
            </a:r>
            <a:r>
              <a:rPr lang="en-US" dirty="0" smtClean="0"/>
              <a:t>Hiring/Placement </a:t>
            </a:r>
            <a:r>
              <a:rPr lang="en-US" dirty="0"/>
              <a:t>Job Interview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14DA33AF-43FB-4230-A35D-90AB683D55D3}" type="slidenum">
              <a:rPr lang="en-US"/>
              <a:pPr/>
              <a:t>17</a:t>
            </a:fld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/>
          <a:lstStyle/>
          <a:p>
            <a:r>
              <a:rPr lang="en-US"/>
              <a:t>Videotape or tape record a practice session to see how you come across.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247650" y="171450"/>
            <a:ext cx="8610600" cy="13335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Preparing for a </a:t>
            </a:r>
            <a:r>
              <a:rPr lang="en-US" dirty="0" smtClean="0"/>
              <a:t>Hiring/Placement </a:t>
            </a:r>
            <a:r>
              <a:rPr lang="en-US" dirty="0"/>
              <a:t>Job Interview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57939ACB-2722-4C3F-A575-C3CB45131193}" type="slidenum">
              <a:rPr lang="en-US"/>
              <a:pPr/>
              <a:t>18</a:t>
            </a:fld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8686800" cy="3733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100"/>
              <a:t>Arrive on time or a little early.</a:t>
            </a:r>
          </a:p>
          <a:p>
            <a:pPr>
              <a:lnSpc>
                <a:spcPct val="90000"/>
              </a:lnSpc>
            </a:pPr>
            <a:r>
              <a:rPr lang="en-US" sz="3100"/>
              <a:t>Be courteous and congenial to everyone.</a:t>
            </a:r>
          </a:p>
          <a:p>
            <a:pPr>
              <a:lnSpc>
                <a:spcPct val="90000"/>
              </a:lnSpc>
            </a:pPr>
            <a:r>
              <a:rPr lang="en-US" sz="3100"/>
              <a:t>Introduce yourself to the receptionist and wait to be seated.</a:t>
            </a:r>
          </a:p>
          <a:p>
            <a:pPr>
              <a:lnSpc>
                <a:spcPct val="90000"/>
              </a:lnSpc>
            </a:pPr>
            <a:r>
              <a:rPr lang="en-US" sz="3100"/>
              <a:t>Dress professionally.</a:t>
            </a:r>
          </a:p>
          <a:p>
            <a:pPr>
              <a:lnSpc>
                <a:spcPct val="90000"/>
              </a:lnSpc>
            </a:pPr>
            <a:r>
              <a:rPr lang="en-US" sz="3100"/>
              <a:t>Greet the interviewer confidently.</a:t>
            </a:r>
          </a:p>
          <a:p>
            <a:pPr>
              <a:lnSpc>
                <a:spcPct val="90000"/>
              </a:lnSpc>
            </a:pPr>
            <a:r>
              <a:rPr lang="en-US" sz="3100"/>
              <a:t>Wait for the interviewer to offer you a chair.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52400"/>
            <a:ext cx="8610600" cy="135255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Sending Positive </a:t>
            </a:r>
            <a:r>
              <a:rPr lang="en-US" dirty="0" smtClean="0"/>
              <a:t>Nonverbal </a:t>
            </a:r>
            <a:r>
              <a:rPr lang="en-US" dirty="0"/>
              <a:t>Messages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45AEAB30-6F21-45C4-BA2A-58E853BC409C}" type="slidenum">
              <a:rPr lang="en-US"/>
              <a:pPr/>
              <a:t>19</a:t>
            </a:fld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8686800" cy="3733800"/>
          </a:xfrm>
          <a:noFill/>
          <a:ln/>
        </p:spPr>
        <p:txBody>
          <a:bodyPr/>
          <a:lstStyle/>
          <a:p>
            <a:r>
              <a:rPr lang="en-US" sz="3100"/>
              <a:t>Control your body movements.</a:t>
            </a:r>
          </a:p>
          <a:p>
            <a:r>
              <a:rPr lang="en-US" sz="3100"/>
              <a:t>Make frequent eye contact but don't get into a staring contest. </a:t>
            </a:r>
          </a:p>
          <a:p>
            <a:r>
              <a:rPr lang="en-US" sz="3100"/>
              <a:t>Smile enough to convey a positive attitude.</a:t>
            </a:r>
          </a:p>
          <a:p>
            <a:r>
              <a:rPr lang="en-US" sz="3100"/>
              <a:t>Sound enthusiastic and interested–but sincere.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52400"/>
            <a:ext cx="8610600" cy="135255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Sending </a:t>
            </a:r>
            <a:r>
              <a:rPr lang="en-US" dirty="0" smtClean="0"/>
              <a:t>Positive Nonverbal </a:t>
            </a:r>
            <a:r>
              <a:rPr lang="en-US" dirty="0"/>
              <a:t>Messages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91FB9517-AFEE-41B0-9512-2798B32CE2F0}" type="slidenum">
              <a:rPr lang="en-US"/>
              <a:pPr/>
              <a:t>20</a:t>
            </a:fld>
            <a:endParaRPr 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Recapitulation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Typical hiring sequence</a:t>
            </a:r>
          </a:p>
          <a:p>
            <a:r>
              <a:rPr lang="en-US" sz="2800" dirty="0" smtClean="0"/>
              <a:t>Types of interviews:</a:t>
            </a:r>
          </a:p>
          <a:p>
            <a:r>
              <a:rPr lang="en-US" sz="2800" dirty="0" smtClean="0"/>
              <a:t>What an employer looks for</a:t>
            </a:r>
          </a:p>
          <a:p>
            <a:r>
              <a:rPr lang="en-US" sz="2800" dirty="0" smtClean="0"/>
              <a:t>Preparing for an Interview</a:t>
            </a:r>
          </a:p>
          <a:p>
            <a:r>
              <a:rPr lang="en-US" sz="2800" dirty="0" smtClean="0"/>
              <a:t>Things to do for an interview</a:t>
            </a:r>
          </a:p>
          <a:p>
            <a:r>
              <a:rPr lang="en-US" sz="2800" dirty="0" smtClean="0"/>
              <a:t>Potential discriminatory topics</a:t>
            </a:r>
          </a:p>
          <a:p>
            <a:r>
              <a:rPr lang="en-US" sz="2800" dirty="0" smtClean="0"/>
              <a:t> Succeeding in a telephone screening interview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Recapitulation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Preparing for a Hiring/Placement Job Interview: </a:t>
            </a:r>
            <a:r>
              <a:rPr lang="en-US" sz="2400" dirty="0" smtClean="0"/>
              <a:t>investigate the target organization; study the job description; practice answers to typical interview questions; expect to explain problem areas on your résumé; build interviewing experience with less important jobs first</a:t>
            </a:r>
          </a:p>
          <a:p>
            <a:r>
              <a:rPr lang="en-US" sz="2800" dirty="0" smtClean="0"/>
              <a:t>Sending positive nonverbal messages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Ch. 14–</a:t>
            </a:r>
            <a:fld id="{EF01EDB3-7E25-4AD6-AD3F-BA1B0E04DD4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  <a:r>
              <a:rPr lang="en-US" sz="4800" dirty="0" smtClean="0"/>
              <a:t>Thank You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Ch. 14–</a:t>
            </a:r>
            <a:fld id="{EF01EDB3-7E25-4AD6-AD3F-BA1B0E04DD4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839</Words>
  <Application>Microsoft Office PowerPoint</Application>
  <PresentationFormat>On-screen Show (4:3)</PresentationFormat>
  <Paragraphs>159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Business Communication Workshop</vt:lpstr>
      <vt:lpstr>We have discussed….</vt:lpstr>
      <vt:lpstr>We have discussed….</vt:lpstr>
      <vt:lpstr>Slide 4</vt:lpstr>
      <vt:lpstr>Objectives</vt:lpstr>
      <vt:lpstr>Typical Hiring Sequence</vt:lpstr>
      <vt:lpstr>Types of Interviews</vt:lpstr>
      <vt:lpstr>Video Interview</vt:lpstr>
      <vt:lpstr>What an Employer Looks For</vt:lpstr>
      <vt:lpstr>Preparing for an Interview</vt:lpstr>
      <vt:lpstr>For the Interview</vt:lpstr>
      <vt:lpstr>Potential Discriminatory Topics</vt:lpstr>
      <vt:lpstr>Succeeding in a Telephone Screening Interview</vt:lpstr>
      <vt:lpstr>Succeeding in a Telephone Screening Interview</vt:lpstr>
      <vt:lpstr>Preparing for a Hiring/Placement Job Interview</vt:lpstr>
      <vt:lpstr>Preparing for a Hiring/Placement Job Interview</vt:lpstr>
      <vt:lpstr>Preparing for a Hiring/Placement Job Interview</vt:lpstr>
      <vt:lpstr>Sending Positive Nonverbal Messages</vt:lpstr>
      <vt:lpstr>Sending Positive Nonverbal Messages</vt:lpstr>
      <vt:lpstr>Recapitulation</vt:lpstr>
      <vt:lpstr>Recapitulation</vt:lpstr>
      <vt:lpstr>Slide 22</vt:lpstr>
    </vt:vector>
  </TitlesOfParts>
  <Company>Ciit wah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Communication Workshop</dc:title>
  <dc:creator>Ayaz Qadeer</dc:creator>
  <cp:lastModifiedBy>NTS</cp:lastModifiedBy>
  <cp:revision>8</cp:revision>
  <dcterms:created xsi:type="dcterms:W3CDTF">2013-05-21T07:35:09Z</dcterms:created>
  <dcterms:modified xsi:type="dcterms:W3CDTF">2013-05-21T14:18:32Z</dcterms:modified>
</cp:coreProperties>
</file>