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3" r:id="rId24"/>
    <p:sldId id="284" r:id="rId25"/>
    <p:sldId id="279" r:id="rId26"/>
    <p:sldId id="285" r:id="rId27"/>
    <p:sldId id="282" r:id="rId28"/>
    <p:sldId id="288" r:id="rId29"/>
    <p:sldId id="28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6BB7C1-7212-45B0-8BCC-14E955E6269A}" type="datetimeFigureOut">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6BB7C1-7212-45B0-8BCC-14E955E6269A}" type="datetimeFigureOut">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6BB7C1-7212-45B0-8BCC-14E955E6269A}" type="datetimeFigureOut">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6BB7C1-7212-45B0-8BCC-14E955E6269A}" type="datetimeFigureOut">
              <a:rPr lang="en-US" smtClean="0"/>
              <a:pPr/>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6BB7C1-7212-45B0-8BCC-14E955E6269A}" type="datetimeFigureOut">
              <a:rPr lang="en-US" smtClean="0"/>
              <a:pPr/>
              <a:t>5/18/2013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6BB7C1-7212-45B0-8BCC-14E955E6269A}" type="datetimeFigureOut">
              <a:rPr lang="en-US" smtClean="0"/>
              <a:pPr/>
              <a:t>5/18/2013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6BB7C1-7212-45B0-8BCC-14E955E6269A}" type="datetimeFigureOut">
              <a:rPr lang="en-US" smtClean="0"/>
              <a:pPr/>
              <a:t>5/18/2013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6BB7C1-7212-45B0-8BCC-14E955E6269A}" type="datetimeFigureOut">
              <a:rPr lang="en-US" smtClean="0"/>
              <a:pPr/>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6BB7C1-7212-45B0-8BCC-14E955E6269A}" type="datetimeFigureOut">
              <a:rPr lang="en-US" smtClean="0"/>
              <a:pPr/>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6BB7C1-7212-45B0-8BCC-14E955E6269A}" type="datetimeFigureOut">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6BB7C1-7212-45B0-8BCC-14E955E6269A}" type="datetimeFigureOut">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684DD-37C5-425E-8C75-ABBC70632F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6BB7C1-7212-45B0-8BCC-14E955E6269A}" type="datetimeFigureOut">
              <a:rPr lang="en-US" smtClean="0"/>
              <a:pPr/>
              <a:t>5/18/2013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C684DD-37C5-425E-8C75-ABBC70632F3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sz="3600" smtClean="0"/>
              <a:t>Business Communication Workshop</a:t>
            </a:r>
          </a:p>
        </p:txBody>
      </p:sp>
      <p:sp>
        <p:nvSpPr>
          <p:cNvPr id="2051" name="Rectangle 3"/>
          <p:cNvSpPr>
            <a:spLocks noGrp="1" noChangeArrowheads="1"/>
          </p:cNvSpPr>
          <p:nvPr>
            <p:ph idx="1"/>
          </p:nvPr>
        </p:nvSpPr>
        <p:spPr/>
        <p:txBody>
          <a:bodyPr/>
          <a:lstStyle/>
          <a:p>
            <a:pPr marL="533400" indent="-533400" algn="ctr">
              <a:buFont typeface="Wingdings" pitchFamily="2" charset="2"/>
              <a:buNone/>
            </a:pPr>
            <a:endParaRPr lang="en-US" dirty="0" smtClean="0">
              <a:solidFill>
                <a:srgbClr val="FF3300"/>
              </a:solidFill>
            </a:endParaRPr>
          </a:p>
          <a:p>
            <a:pPr marL="533400" indent="-533400" algn="ctr">
              <a:buFont typeface="Wingdings" pitchFamily="2" charset="2"/>
              <a:buNone/>
            </a:pPr>
            <a:r>
              <a:rPr lang="en-US" dirty="0" smtClean="0"/>
              <a:t>Course Coordinator:	</a:t>
            </a:r>
            <a:r>
              <a:rPr lang="en-US" dirty="0" err="1" smtClean="0"/>
              <a:t>Ayyaz</a:t>
            </a:r>
            <a:r>
              <a:rPr lang="en-US" dirty="0" smtClean="0"/>
              <a:t> </a:t>
            </a:r>
            <a:r>
              <a:rPr lang="en-US" dirty="0" err="1" smtClean="0"/>
              <a:t>Qadeer</a:t>
            </a:r>
            <a:endParaRPr lang="en-US" dirty="0" smtClean="0"/>
          </a:p>
          <a:p>
            <a:pPr marL="533400" indent="-533400" algn="ctr">
              <a:buFont typeface="Wingdings" pitchFamily="2" charset="2"/>
              <a:buNone/>
            </a:pPr>
            <a:endParaRPr lang="en-US" dirty="0" smtClean="0"/>
          </a:p>
          <a:p>
            <a:pPr marL="533400" indent="-533400" algn="ctr">
              <a:buFont typeface="Wingdings" pitchFamily="2" charset="2"/>
              <a:buNone/>
            </a:pPr>
            <a:r>
              <a:rPr lang="en-US" dirty="0" smtClean="0"/>
              <a:t>Lecture # 25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endParaRPr lang="en-US" sz="4600" b="1" dirty="0"/>
          </a:p>
        </p:txBody>
      </p:sp>
      <p:sp>
        <p:nvSpPr>
          <p:cNvPr id="3075" name="Rectangle 3"/>
          <p:cNvSpPr>
            <a:spLocks noGrp="1" noChangeArrowheads="1"/>
          </p:cNvSpPr>
          <p:nvPr>
            <p:ph idx="1"/>
          </p:nvPr>
        </p:nvSpPr>
        <p:spPr>
          <a:xfrm>
            <a:off x="1285852" y="1785926"/>
            <a:ext cx="7313612" cy="4114800"/>
          </a:xfrm>
        </p:spPr>
        <p:txBody>
          <a:bodyPr/>
          <a:lstStyle/>
          <a:p>
            <a:pPr algn="l">
              <a:buFont typeface="Wingdings" pitchFamily="2" charset="2"/>
              <a:buNone/>
            </a:pPr>
            <a:endParaRPr lang="en-US" sz="4600" i="1" dirty="0"/>
          </a:p>
          <a:p>
            <a:pPr algn="l">
              <a:buNone/>
            </a:pPr>
            <a:r>
              <a:rPr lang="en-US" sz="6000" b="1" dirty="0" smtClean="0"/>
              <a:t>Proposal Writing </a:t>
            </a:r>
            <a:endParaRPr lang="en-US" sz="5600" b="1" i="1" dirty="0">
              <a:solidFill>
                <a:srgbClr val="CC3300"/>
              </a:solidFill>
              <a:latin typeface="Batang" pitchFamily="18" charset="-127"/>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841500" y="1044575"/>
            <a:ext cx="6062663" cy="1028700"/>
          </a:xfrm>
        </p:spPr>
        <p:txBody>
          <a:bodyPr/>
          <a:lstStyle/>
          <a:p>
            <a:pPr rtl="0"/>
            <a:r>
              <a:rPr lang="en-US" sz="3200" b="1" i="1" dirty="0">
                <a:solidFill>
                  <a:srgbClr val="CC3300"/>
                </a:solidFill>
              </a:rPr>
              <a:t>What is a Proposal?</a:t>
            </a:r>
          </a:p>
        </p:txBody>
      </p:sp>
      <p:sp>
        <p:nvSpPr>
          <p:cNvPr id="2051" name="Rectangle 3"/>
          <p:cNvSpPr>
            <a:spLocks noGrp="1" noChangeArrowheads="1"/>
          </p:cNvSpPr>
          <p:nvPr>
            <p:ph type="subTitle" idx="1"/>
          </p:nvPr>
        </p:nvSpPr>
        <p:spPr>
          <a:xfrm>
            <a:off x="755650" y="3068638"/>
            <a:ext cx="7473950" cy="4221162"/>
          </a:xfrm>
        </p:spPr>
        <p:txBody>
          <a:bodyPr/>
          <a:lstStyle/>
          <a:p>
            <a:pPr algn="l" rtl="0"/>
            <a:r>
              <a:rPr lang="en-US" b="1">
                <a:latin typeface="Times New Roman" pitchFamily="18" charset="0"/>
                <a:cs typeface="Times New Roman" pitchFamily="18" charset="0"/>
              </a:rPr>
              <a:t>A proposal is a document that request support-usually money- for work a proposer wants to do. what makes a proposal a proposal is that it asks the audience to approve, fund, or grant permission to do the proposed project.</a:t>
            </a:r>
            <a:r>
              <a:rPr lang="en-US">
                <a:latin typeface="Times New Roman" pitchFamily="18" charset="0"/>
                <a:cs typeface="Times New Roman" pitchFamily="18" charset="0"/>
              </a:rPr>
              <a:t> </a:t>
            </a:r>
            <a:endParaRPr lang="en-US" b="1">
              <a:latin typeface="Times New Roman" pitchFamily="18" charset="0"/>
              <a:cs typeface="Times New Roman" pitchFamily="18" charset="0"/>
            </a:endParaRPr>
          </a:p>
          <a:p>
            <a:pPr algn="l" rtl="0"/>
            <a:endParaRPr lang="en-US" b="1">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r>
              <a:rPr lang="en-US" b="1" dirty="0" smtClean="0">
                <a:solidFill>
                  <a:srgbClr val="CC3300"/>
                </a:solidFill>
              </a:rPr>
              <a:t>Proposals: Types</a:t>
            </a:r>
            <a:r>
              <a:rPr lang="ar-SA" dirty="0" smtClean="0">
                <a:solidFill>
                  <a:srgbClr val="CC3300"/>
                </a:solidFill>
              </a:rPr>
              <a:t> </a:t>
            </a:r>
            <a:endParaRPr lang="en-US" dirty="0">
              <a:solidFill>
                <a:srgbClr val="CC3300"/>
              </a:solidFill>
            </a:endParaRPr>
          </a:p>
        </p:txBody>
      </p:sp>
      <p:sp>
        <p:nvSpPr>
          <p:cNvPr id="311299" name="Rectangle 3"/>
          <p:cNvSpPr>
            <a:spLocks noGrp="1" noChangeArrowheads="1"/>
          </p:cNvSpPr>
          <p:nvPr>
            <p:ph idx="1"/>
          </p:nvPr>
        </p:nvSpPr>
        <p:spPr>
          <a:noFill/>
        </p:spPr>
        <p:txBody>
          <a:bodyPr>
            <a:normAutofit lnSpcReduction="10000"/>
          </a:bodyPr>
          <a:lstStyle/>
          <a:p>
            <a:pPr algn="l" rtl="0">
              <a:lnSpc>
                <a:spcPct val="80000"/>
              </a:lnSpc>
            </a:pPr>
            <a:r>
              <a:rPr lang="en-US" sz="2000" i="1" dirty="0">
                <a:solidFill>
                  <a:srgbClr val="0000FF"/>
                </a:solidFill>
                <a:latin typeface="Times New Roman" pitchFamily="18" charset="0"/>
                <a:cs typeface="Times New Roman" pitchFamily="18" charset="0"/>
              </a:rPr>
              <a:t>Internal</a:t>
            </a:r>
            <a:r>
              <a:rPr lang="ar-JO" sz="2000" i="1" dirty="0">
                <a:latin typeface="Times New Roman" pitchFamily="18" charset="0"/>
                <a:cs typeface="Times New Roman" pitchFamily="18" charset="0"/>
              </a:rPr>
              <a:t> </a:t>
            </a:r>
            <a:r>
              <a:rPr lang="de-DE" sz="2000" i="1" dirty="0">
                <a:solidFill>
                  <a:srgbClr val="0000FF"/>
                </a:solidFill>
                <a:latin typeface="Times New Roman" pitchFamily="18" charset="0"/>
                <a:cs typeface="Times New Roman" pitchFamily="18" charset="0"/>
              </a:rPr>
              <a:t>proposal</a:t>
            </a:r>
            <a:r>
              <a:rPr lang="en-US" sz="2000" i="1" dirty="0">
                <a:latin typeface="Times New Roman" pitchFamily="18" charset="0"/>
                <a:cs typeface="Times New Roman" pitchFamily="18" charset="0"/>
              </a:rPr>
              <a:t>: </a:t>
            </a:r>
            <a:endParaRPr lang="en-US" sz="2000" i="1" dirty="0" smtClean="0">
              <a:latin typeface="Times New Roman" pitchFamily="18" charset="0"/>
              <a:cs typeface="Times New Roman" pitchFamily="18" charset="0"/>
            </a:endParaRPr>
          </a:p>
          <a:p>
            <a:pPr algn="l" rtl="0">
              <a:lnSpc>
                <a:spcPct val="80000"/>
              </a:lnSpc>
              <a:buNone/>
            </a:pPr>
            <a:r>
              <a:rPr lang="en-US" sz="2000" i="1" dirty="0">
                <a:latin typeface="Times New Roman" pitchFamily="18" charset="0"/>
                <a:cs typeface="Times New Roman" pitchFamily="18" charset="0"/>
              </a:rPr>
              <a:t>	</a:t>
            </a:r>
            <a:r>
              <a:rPr lang="en-US" sz="2000" i="1" dirty="0" smtClean="0">
                <a:latin typeface="Times New Roman" pitchFamily="18" charset="0"/>
                <a:cs typeface="Times New Roman" pitchFamily="18" charset="0"/>
              </a:rPr>
              <a:t>Y</a:t>
            </a:r>
            <a:r>
              <a:rPr lang="en-US" sz="2000" dirty="0" smtClean="0">
                <a:latin typeface="Times New Roman" pitchFamily="18" charset="0"/>
                <a:cs typeface="Times New Roman" pitchFamily="18" charset="0"/>
              </a:rPr>
              <a:t>ou </a:t>
            </a:r>
            <a:r>
              <a:rPr lang="en-US" sz="2000" dirty="0">
                <a:latin typeface="Times New Roman" pitchFamily="18" charset="0"/>
                <a:cs typeface="Times New Roman" pitchFamily="18" charset="0"/>
              </a:rPr>
              <a:t>write a proposal to someone within your organization, it is an </a:t>
            </a:r>
            <a:r>
              <a:rPr lang="en-US" sz="2000" i="1" dirty="0">
                <a:latin typeface="Times New Roman" pitchFamily="18" charset="0"/>
                <a:cs typeface="Times New Roman" pitchFamily="18" charset="0"/>
              </a:rPr>
              <a:t>internal</a:t>
            </a:r>
            <a:r>
              <a:rPr lang="en-US" sz="2000" dirty="0">
                <a:latin typeface="Times New Roman" pitchFamily="18" charset="0"/>
                <a:cs typeface="Times New Roman" pitchFamily="18" charset="0"/>
              </a:rPr>
              <a:t> proposal. With internal proposals, you may not have to include certain sections (such as qualifications), or you may not have to include as much information in them. </a:t>
            </a:r>
          </a:p>
          <a:p>
            <a:pPr algn="l" rtl="0">
              <a:lnSpc>
                <a:spcPct val="80000"/>
              </a:lnSpc>
            </a:pPr>
            <a:r>
              <a:rPr lang="en-US" sz="2000" dirty="0">
                <a:solidFill>
                  <a:srgbClr val="0000FF"/>
                </a:solidFill>
                <a:latin typeface="Times New Roman" pitchFamily="18" charset="0"/>
                <a:cs typeface="Times New Roman" pitchFamily="18" charset="0"/>
              </a:rPr>
              <a:t>External proposal</a:t>
            </a:r>
            <a:r>
              <a:rPr lang="en-US" sz="2000" dirty="0" smtClean="0">
                <a:latin typeface="Times New Roman" pitchFamily="18" charset="0"/>
                <a:cs typeface="Times New Roman" pitchFamily="18" charset="0"/>
              </a:rPr>
              <a:t>:</a:t>
            </a:r>
          </a:p>
          <a:p>
            <a:pPr algn="l" rtl="0">
              <a:lnSpc>
                <a:spcPct val="80000"/>
              </a:lnSpc>
              <a:buNone/>
            </a:pPr>
            <a:r>
              <a:rPr lang="en-US" sz="2000" dirty="0" smtClean="0">
                <a:latin typeface="Times New Roman" pitchFamily="18" charset="0"/>
                <a:cs typeface="Times New Roman" pitchFamily="18" charset="0"/>
              </a:rPr>
              <a:t>	It</a:t>
            </a:r>
            <a:r>
              <a:rPr lang="ar-JO"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is one written from one separate, independent organization or individual to another such entity. </a:t>
            </a:r>
          </a:p>
          <a:p>
            <a:pPr algn="l" rtl="0">
              <a:lnSpc>
                <a:spcPct val="80000"/>
              </a:lnSpc>
            </a:pPr>
            <a:r>
              <a:rPr lang="en-US" sz="2000" dirty="0">
                <a:solidFill>
                  <a:srgbClr val="0000FF"/>
                </a:solidFill>
                <a:latin typeface="Times New Roman" pitchFamily="18" charset="0"/>
                <a:cs typeface="Times New Roman" pitchFamily="18" charset="0"/>
              </a:rPr>
              <a:t>Solicited proposal: </a:t>
            </a:r>
            <a:endParaRPr lang="en-US" sz="2000" dirty="0" smtClean="0">
              <a:solidFill>
                <a:srgbClr val="0000FF"/>
              </a:solidFill>
              <a:latin typeface="Times New Roman" pitchFamily="18" charset="0"/>
              <a:cs typeface="Times New Roman" pitchFamily="18" charset="0"/>
            </a:endParaRPr>
          </a:p>
          <a:p>
            <a:pPr>
              <a:lnSpc>
                <a:spcPct val="80000"/>
              </a:lnSpc>
              <a:buNone/>
            </a:pPr>
            <a:r>
              <a:rPr lang="en-US" sz="2000" dirty="0">
                <a:solidFill>
                  <a:srgbClr val="0000FF"/>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recipient of the proposal in some way requested the </a:t>
            </a:r>
            <a:r>
              <a:rPr lang="en-US" sz="2000" dirty="0" smtClean="0">
                <a:latin typeface="Times New Roman" pitchFamily="18" charset="0"/>
                <a:cs typeface="Times New Roman" pitchFamily="18" charset="0"/>
              </a:rPr>
              <a:t>proposal, it a solicited proposal. Typically, a company will send out requests for proposals. </a:t>
            </a:r>
            <a:endParaRPr lang="en-US" sz="2000" dirty="0">
              <a:latin typeface="Times New Roman" pitchFamily="18" charset="0"/>
              <a:cs typeface="Times New Roman" pitchFamily="18" charset="0"/>
            </a:endParaRPr>
          </a:p>
          <a:p>
            <a:pPr algn="l" rtl="0">
              <a:lnSpc>
                <a:spcPct val="80000"/>
              </a:lnSpc>
            </a:pPr>
            <a:r>
              <a:rPr lang="en-US" sz="2000" dirty="0">
                <a:solidFill>
                  <a:srgbClr val="0000FF"/>
                </a:solidFill>
                <a:latin typeface="Times New Roman" pitchFamily="18" charset="0"/>
                <a:cs typeface="Times New Roman" pitchFamily="18" charset="0"/>
              </a:rPr>
              <a:t>Unsolicited proposals</a:t>
            </a:r>
            <a:r>
              <a:rPr lang="en-US" sz="2000" dirty="0"/>
              <a:t>: </a:t>
            </a:r>
            <a:endParaRPr lang="en-US" sz="2000" dirty="0" smtClean="0"/>
          </a:p>
          <a:p>
            <a:pPr>
              <a:lnSpc>
                <a:spcPct val="80000"/>
              </a:lnSpc>
              <a:buNone/>
            </a:pPr>
            <a:r>
              <a:rPr lang="en-US" sz="2000" dirty="0">
                <a:latin typeface="Times New Roman" pitchFamily="18" charset="0"/>
                <a:cs typeface="Times New Roman" pitchFamily="18" charset="0"/>
              </a:rPr>
              <a:t>	</a:t>
            </a:r>
            <a:r>
              <a:rPr lang="en-US" sz="2000" dirty="0" smtClean="0">
                <a:solidFill>
                  <a:srgbClr val="0000FF"/>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Unsolicited proposals are </a:t>
            </a:r>
            <a:r>
              <a:rPr lang="en-US" sz="2000" dirty="0">
                <a:latin typeface="Times New Roman" pitchFamily="18" charset="0"/>
                <a:cs typeface="Times New Roman" pitchFamily="18" charset="0"/>
              </a:rPr>
              <a:t>those</a:t>
            </a:r>
            <a:r>
              <a:rPr lang="en-US" sz="2000" dirty="0"/>
              <a:t> </a:t>
            </a:r>
            <a:r>
              <a:rPr lang="en-US" sz="2000" dirty="0">
                <a:latin typeface="Times New Roman" pitchFamily="18" charset="0"/>
                <a:cs typeface="Times New Roman" pitchFamily="18" charset="0"/>
              </a:rPr>
              <a:t>in which the recipient has not requested proposals. With unsolicited proposals, you sometimes must convince the recipient that a problem or need exists before you can begin the main part of the proposal.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sz="3200" dirty="0">
                <a:solidFill>
                  <a:srgbClr val="CC3300"/>
                </a:solidFill>
              </a:rPr>
              <a:t>Things to </a:t>
            </a:r>
            <a:r>
              <a:rPr lang="en-US" sz="3200" dirty="0" smtClean="0">
                <a:solidFill>
                  <a:srgbClr val="CC3300"/>
                </a:solidFill>
              </a:rPr>
              <a:t>remember</a:t>
            </a:r>
            <a:endParaRPr lang="en-US" sz="3200" dirty="0">
              <a:solidFill>
                <a:srgbClr val="CC3300"/>
              </a:solidFill>
            </a:endParaRPr>
          </a:p>
        </p:txBody>
      </p:sp>
      <p:sp>
        <p:nvSpPr>
          <p:cNvPr id="65539" name="Rectangle 3"/>
          <p:cNvSpPr>
            <a:spLocks noGrp="1" noChangeArrowheads="1"/>
          </p:cNvSpPr>
          <p:nvPr>
            <p:ph idx="1"/>
          </p:nvPr>
        </p:nvSpPr>
        <p:spPr/>
        <p:txBody>
          <a:bodyPr/>
          <a:lstStyle/>
          <a:p>
            <a:pPr algn="l" rtl="0">
              <a:lnSpc>
                <a:spcPct val="90000"/>
              </a:lnSpc>
            </a:pPr>
            <a:r>
              <a:rPr lang="en-US" sz="2100">
                <a:latin typeface="Times New Roman" pitchFamily="18" charset="0"/>
                <a:cs typeface="Times New Roman" pitchFamily="18" charset="0"/>
              </a:rPr>
              <a:t>The proposer has a particular interests and goals, and that's why he/she writes the proposal.</a:t>
            </a:r>
          </a:p>
          <a:p>
            <a:pPr algn="l" rtl="0">
              <a:lnSpc>
                <a:spcPct val="90000"/>
              </a:lnSpc>
            </a:pPr>
            <a:r>
              <a:rPr lang="en-US" sz="2100">
                <a:latin typeface="Times New Roman" pitchFamily="18" charset="0"/>
                <a:cs typeface="Times New Roman" pitchFamily="18" charset="0"/>
              </a:rPr>
              <a:t>The recipient of the proposal, be it an organization, a person, or a group, has its own interests and goals which may or may not coincide with those of the proposer.</a:t>
            </a:r>
          </a:p>
          <a:p>
            <a:pPr algn="l" rtl="0">
              <a:lnSpc>
                <a:spcPct val="90000"/>
              </a:lnSpc>
            </a:pPr>
            <a:r>
              <a:rPr lang="en-US" sz="2100">
                <a:latin typeface="Times New Roman" pitchFamily="18" charset="0"/>
                <a:cs typeface="Times New Roman" pitchFamily="18" charset="0"/>
              </a:rPr>
              <a:t>So, the proposal should be convincing to the potential funder, and it should show that the proposed activity will be a good investment.</a:t>
            </a:r>
          </a:p>
          <a:p>
            <a:pPr algn="l" rtl="0">
              <a:lnSpc>
                <a:spcPct val="90000"/>
              </a:lnSpc>
            </a:pPr>
            <a:r>
              <a:rPr lang="en-US" sz="2100">
                <a:latin typeface="Times New Roman" pitchFamily="18" charset="0"/>
                <a:cs typeface="Times New Roman" pitchFamily="18" charset="0"/>
              </a:rPr>
              <a:t>This is especially important when there is a competition between you and other proposers.</a:t>
            </a:r>
          </a:p>
          <a:p>
            <a:pPr algn="l" rtl="0">
              <a:lnSpc>
                <a:spcPct val="90000"/>
              </a:lnSpc>
            </a:pPr>
            <a:r>
              <a:rPr lang="en-US" sz="2100">
                <a:latin typeface="Times New Roman" pitchFamily="18" charset="0"/>
                <a:cs typeface="Times New Roman" pitchFamily="18" charset="0"/>
              </a:rPr>
              <a:t>Always make sure that your proposal meets the expectations of the funder.</a:t>
            </a:r>
          </a:p>
          <a:p>
            <a:pPr algn="l" rtl="0">
              <a:lnSpc>
                <a:spcPct val="90000"/>
              </a:lnSpc>
            </a:pPr>
            <a:endParaRPr lang="en-US" sz="210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403350" y="692150"/>
            <a:ext cx="6380163" cy="936625"/>
          </a:xfrm>
        </p:spPr>
        <p:txBody>
          <a:bodyPr>
            <a:normAutofit/>
          </a:bodyPr>
          <a:lstStyle/>
          <a:p>
            <a:r>
              <a:rPr lang="en-US" sz="2800" dirty="0" smtClean="0">
                <a:solidFill>
                  <a:srgbClr val="CC3300"/>
                </a:solidFill>
              </a:rPr>
              <a:t>Things to remember</a:t>
            </a:r>
            <a:endParaRPr lang="en-US" sz="2800" dirty="0">
              <a:solidFill>
                <a:srgbClr val="CC3300"/>
              </a:solidFill>
            </a:endParaRPr>
          </a:p>
        </p:txBody>
      </p:sp>
      <p:sp>
        <p:nvSpPr>
          <p:cNvPr id="66563" name="Rectangle 3"/>
          <p:cNvSpPr>
            <a:spLocks noGrp="1" noChangeArrowheads="1"/>
          </p:cNvSpPr>
          <p:nvPr>
            <p:ph idx="1"/>
          </p:nvPr>
        </p:nvSpPr>
        <p:spPr/>
        <p:txBody>
          <a:bodyPr/>
          <a:lstStyle/>
          <a:p>
            <a:pPr algn="l" rtl="0">
              <a:lnSpc>
                <a:spcPct val="80000"/>
              </a:lnSpc>
            </a:pPr>
            <a:r>
              <a:rPr lang="en-US" sz="2500">
                <a:latin typeface="Times New Roman" pitchFamily="18" charset="0"/>
                <a:cs typeface="Times New Roman" pitchFamily="18" charset="0"/>
              </a:rPr>
              <a:t>In order to write a proposal that meets the expectations of a given funder, you should try to know the funder`s goals and interests.</a:t>
            </a:r>
          </a:p>
          <a:p>
            <a:pPr algn="l" rtl="0">
              <a:lnSpc>
                <a:spcPct val="80000"/>
              </a:lnSpc>
            </a:pPr>
            <a:r>
              <a:rPr lang="en-US" sz="2500">
                <a:latin typeface="Times New Roman" pitchFamily="18" charset="0"/>
                <a:cs typeface="Times New Roman" pitchFamily="18" charset="0"/>
              </a:rPr>
              <a:t>If you are writing an unsolicited proposal to a private company, a good source of information might be the company's published reviews and annual reports. </a:t>
            </a:r>
          </a:p>
          <a:p>
            <a:pPr algn="l" rtl="0">
              <a:lnSpc>
                <a:spcPct val="80000"/>
              </a:lnSpc>
            </a:pPr>
            <a:r>
              <a:rPr lang="en-US" sz="2500">
                <a:latin typeface="Times New Roman" pitchFamily="18" charset="0"/>
                <a:cs typeface="Times New Roman" pitchFamily="18" charset="0"/>
              </a:rPr>
              <a:t>Requests for proposals are usually the best source of information when you are writing a solicited proposal. </a:t>
            </a:r>
          </a:p>
          <a:p>
            <a:pPr algn="l" rtl="0">
              <a:lnSpc>
                <a:spcPct val="80000"/>
              </a:lnSpc>
            </a:pPr>
            <a:r>
              <a:rPr lang="en-US" sz="2500">
                <a:latin typeface="Times New Roman" pitchFamily="18" charset="0"/>
                <a:cs typeface="Times New Roman" pitchFamily="18" charset="0"/>
              </a:rPr>
              <a:t>If your proposed activity and the request for proposal (RFP) don't match, try to look for another funding agency.</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p:txBody>
          <a:bodyPr/>
          <a:lstStyle/>
          <a:p>
            <a:r>
              <a:rPr lang="en-US" sz="3200" b="1" dirty="0" smtClean="0">
                <a:solidFill>
                  <a:srgbClr val="CC3300"/>
                </a:solidFill>
              </a:rPr>
              <a:t>Some common parts of Proposal</a:t>
            </a:r>
            <a:r>
              <a:rPr lang="ar-SA" sz="3200" b="1" dirty="0">
                <a:solidFill>
                  <a:srgbClr val="CC3300"/>
                </a:solidFill>
              </a:rPr>
              <a:t/>
            </a:r>
            <a:br>
              <a:rPr lang="ar-SA" sz="3200" b="1" dirty="0">
                <a:solidFill>
                  <a:srgbClr val="CC3300"/>
                </a:solidFill>
              </a:rPr>
            </a:br>
            <a:endParaRPr lang="en-US" sz="3200" b="1" dirty="0">
              <a:solidFill>
                <a:srgbClr val="CC3300"/>
              </a:solidFill>
            </a:endParaRPr>
          </a:p>
        </p:txBody>
      </p:sp>
      <p:sp>
        <p:nvSpPr>
          <p:cNvPr id="329731" name="Rectangle 3"/>
          <p:cNvSpPr>
            <a:spLocks noGrp="1" noChangeArrowheads="1"/>
          </p:cNvSpPr>
          <p:nvPr>
            <p:ph idx="1"/>
          </p:nvPr>
        </p:nvSpPr>
        <p:spPr/>
        <p:txBody>
          <a:bodyPr/>
          <a:lstStyle/>
          <a:p>
            <a:pPr algn="l" rtl="0"/>
            <a:r>
              <a:rPr lang="en-US" dirty="0">
                <a:latin typeface="Times New Roman" pitchFamily="18" charset="0"/>
                <a:cs typeface="Times New Roman" pitchFamily="18" charset="0"/>
              </a:rPr>
              <a:t>The general outline of the proposal should be adapted and modified according to the needs of the readers and the demand of the topic proposed. For example, long complicated proposals might contain all the following sections. In contrast, shorter or simpler proposals might contain only some of the sections or the main ones.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p:txBody>
          <a:bodyPr/>
          <a:lstStyle/>
          <a:p>
            <a:pPr rtl="0"/>
            <a:r>
              <a:rPr lang="en-US" dirty="0">
                <a:latin typeface="Times New Roman" pitchFamily="18" charset="0"/>
                <a:cs typeface="Times New Roman" pitchFamily="18" charset="0"/>
              </a:rPr>
              <a:t>Title page</a:t>
            </a:r>
          </a:p>
        </p:txBody>
      </p:sp>
      <p:sp>
        <p:nvSpPr>
          <p:cNvPr id="312323" name="Rectangle 3"/>
          <p:cNvSpPr>
            <a:spLocks noGrp="1" noChangeArrowheads="1"/>
          </p:cNvSpPr>
          <p:nvPr>
            <p:ph idx="1"/>
          </p:nvPr>
        </p:nvSpPr>
        <p:spPr/>
        <p:txBody>
          <a:bodyPr/>
          <a:lstStyle/>
          <a:p>
            <a:pPr algn="l" rtl="0">
              <a:buFont typeface="Wingdings" pitchFamily="2" charset="2"/>
              <a:buChar char="q"/>
            </a:pPr>
            <a:r>
              <a:rPr lang="en-US" sz="2500">
                <a:latin typeface="Times New Roman" pitchFamily="18" charset="0"/>
                <a:cs typeface="Times New Roman" pitchFamily="18" charset="0"/>
              </a:rPr>
              <a:t>Specific formats for title pages vary from one proposal to another but most include the following:</a:t>
            </a:r>
          </a:p>
          <a:p>
            <a:pPr lvl="2" algn="l" rtl="0">
              <a:buFont typeface="Wingdings" pitchFamily="2" charset="2"/>
              <a:buChar char="ü"/>
            </a:pPr>
            <a:r>
              <a:rPr lang="en-US" sz="2000">
                <a:latin typeface="Times New Roman" pitchFamily="18" charset="0"/>
                <a:cs typeface="Times New Roman" pitchFamily="18" charset="0"/>
              </a:rPr>
              <a:t>The title of the proposal ( as short as informative as possible)</a:t>
            </a:r>
          </a:p>
          <a:p>
            <a:pPr lvl="2" algn="l" rtl="0">
              <a:buFont typeface="Wingdings" pitchFamily="2" charset="2"/>
              <a:buChar char="ü"/>
            </a:pPr>
            <a:r>
              <a:rPr lang="en-US" sz="2000">
                <a:latin typeface="Times New Roman" pitchFamily="18" charset="0"/>
                <a:cs typeface="Times New Roman" pitchFamily="18" charset="0"/>
              </a:rPr>
              <a:t>A reference number for the proposal</a:t>
            </a:r>
          </a:p>
          <a:p>
            <a:pPr lvl="2" algn="l" rtl="0">
              <a:buFont typeface="Wingdings" pitchFamily="2" charset="2"/>
              <a:buChar char="ü"/>
            </a:pPr>
            <a:r>
              <a:rPr lang="en-US" sz="2000">
                <a:latin typeface="Times New Roman" pitchFamily="18" charset="0"/>
                <a:cs typeface="Times New Roman" pitchFamily="18" charset="0"/>
              </a:rPr>
              <a:t>The name of the potential funder ( the recipient of the proposal)</a:t>
            </a:r>
          </a:p>
          <a:p>
            <a:pPr lvl="2" algn="l" rtl="0">
              <a:buFont typeface="Wingdings" pitchFamily="2" charset="2"/>
              <a:buChar char="ü"/>
            </a:pPr>
            <a:r>
              <a:rPr lang="en-US" sz="2000">
                <a:latin typeface="Times New Roman" pitchFamily="18" charset="0"/>
                <a:cs typeface="Times New Roman" pitchFamily="18" charset="0"/>
              </a:rPr>
              <a:t>The proposal's date of submission</a:t>
            </a:r>
          </a:p>
          <a:p>
            <a:pPr lvl="2" algn="l" rtl="0">
              <a:buFont typeface="Wingdings" pitchFamily="2" charset="2"/>
              <a:buChar char="ü"/>
            </a:pPr>
            <a:r>
              <a:rPr lang="en-US" sz="2000">
                <a:latin typeface="Times New Roman" pitchFamily="18" charset="0"/>
                <a:cs typeface="Times New Roman" pitchFamily="18" charset="0"/>
              </a:rPr>
              <a:t>The signature of the project director and responsible administrator(s ) in the proposer`s institution or company</a:t>
            </a:r>
          </a:p>
          <a:p>
            <a:pPr lvl="2" algn="l" rtl="0">
              <a:buFont typeface="Wingdings" pitchFamily="2" charset="2"/>
              <a:buChar char="ü"/>
            </a:pPr>
            <a:endParaRPr lang="en-US" sz="2000">
              <a:latin typeface="Times New Roman" pitchFamily="18" charset="0"/>
              <a:cs typeface="Times New Roman" pitchFamily="18" charset="0"/>
            </a:endParaRPr>
          </a:p>
          <a:p>
            <a:pPr lvl="2" algn="l" rtl="0">
              <a:buFont typeface="Wingdings" pitchFamily="2" charset="2"/>
              <a:buChar char="ü"/>
            </a:pPr>
            <a:endParaRPr lang="en-US" sz="2000">
              <a:latin typeface="Times New Roman" pitchFamily="18" charset="0"/>
              <a:cs typeface="Times New Roman" pitchFamily="18" charset="0"/>
            </a:endParaRPr>
          </a:p>
          <a:p>
            <a:pPr algn="l" rtl="0">
              <a:buFont typeface="Wingdings" pitchFamily="2" charset="2"/>
              <a:buChar char="q"/>
            </a:pPr>
            <a:endParaRPr lang="en-US" sz="2500">
              <a:latin typeface="Times New Roman" pitchFamily="18" charset="0"/>
              <a:cs typeface="Times New Roman" pitchFamily="18" charset="0"/>
            </a:endParaRPr>
          </a:p>
          <a:p>
            <a:pPr algn="l" rtl="0">
              <a:buFont typeface="Wingdings" pitchFamily="2" charset="2"/>
              <a:buChar char="q"/>
            </a:pPr>
            <a:endParaRPr lang="ar-SA" sz="25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p:txBody>
          <a:bodyPr/>
          <a:lstStyle/>
          <a:p>
            <a:pPr rtl="0"/>
            <a:r>
              <a:rPr lang="en-US" dirty="0"/>
              <a:t>Abstract</a:t>
            </a:r>
          </a:p>
        </p:txBody>
      </p:sp>
      <p:sp>
        <p:nvSpPr>
          <p:cNvPr id="334851" name="Rectangle 3"/>
          <p:cNvSpPr>
            <a:spLocks noGrp="1" noChangeArrowheads="1"/>
          </p:cNvSpPr>
          <p:nvPr>
            <p:ph idx="1"/>
          </p:nvPr>
        </p:nvSpPr>
        <p:spPr/>
        <p:txBody>
          <a:bodyPr/>
          <a:lstStyle/>
          <a:p>
            <a:pPr algn="l" rtl="0">
              <a:lnSpc>
                <a:spcPct val="90000"/>
              </a:lnSpc>
              <a:buFont typeface="Wingdings" pitchFamily="2" charset="2"/>
              <a:buChar char="v"/>
            </a:pPr>
            <a:r>
              <a:rPr lang="en-US" sz="2100" dirty="0">
                <a:latin typeface="Times New Roman" pitchFamily="18" charset="0"/>
                <a:cs typeface="Times New Roman" pitchFamily="18" charset="0"/>
              </a:rPr>
              <a:t>The Abstract is a very important part of the proposal because it provides a short overview and summary of the entire proposal.</a:t>
            </a:r>
          </a:p>
          <a:p>
            <a:pPr algn="l" rtl="0">
              <a:lnSpc>
                <a:spcPct val="90000"/>
              </a:lnSpc>
              <a:buFont typeface="Wingdings" pitchFamily="2" charset="2"/>
              <a:buChar char="v"/>
            </a:pPr>
            <a:r>
              <a:rPr lang="en-US" sz="2100" dirty="0">
                <a:latin typeface="Times New Roman" pitchFamily="18" charset="0"/>
                <a:cs typeface="Times New Roman" pitchFamily="18" charset="0"/>
              </a:rPr>
              <a:t>The Abstract of the proposal is short, often 200 words or less.</a:t>
            </a:r>
          </a:p>
          <a:p>
            <a:pPr algn="l" rtl="0">
              <a:lnSpc>
                <a:spcPct val="90000"/>
              </a:lnSpc>
              <a:buFont typeface="Wingdings" pitchFamily="2" charset="2"/>
              <a:buChar char="v"/>
            </a:pPr>
            <a:r>
              <a:rPr lang="en-US" sz="2100" dirty="0">
                <a:latin typeface="Times New Roman" pitchFamily="18" charset="0"/>
                <a:cs typeface="Times New Roman" pitchFamily="18" charset="0"/>
              </a:rPr>
              <a:t>In a short proposal addressed to someone within the writer's institution, the Abstract may be located on the title page.</a:t>
            </a:r>
          </a:p>
          <a:p>
            <a:pPr algn="l" rtl="0">
              <a:lnSpc>
                <a:spcPct val="90000"/>
              </a:lnSpc>
              <a:buFont typeface="Wingdings" pitchFamily="2" charset="2"/>
              <a:buChar char="v"/>
            </a:pPr>
            <a:r>
              <a:rPr lang="en-US" sz="2100" dirty="0">
                <a:latin typeface="Times New Roman" pitchFamily="18" charset="0"/>
                <a:cs typeface="Times New Roman" pitchFamily="18" charset="0"/>
              </a:rPr>
              <a:t>In a long proposal, the Abstract will usually occupy a page by itself following the Title page.</a:t>
            </a:r>
            <a:endParaRPr lang="ar-JO" sz="2100" dirty="0">
              <a:latin typeface="Times New Roman" pitchFamily="18" charset="0"/>
              <a:cs typeface="Times New Roman" pitchFamily="18" charset="0"/>
            </a:endParaRPr>
          </a:p>
          <a:p>
            <a:pPr algn="l" rtl="0">
              <a:lnSpc>
                <a:spcPct val="90000"/>
              </a:lnSpc>
              <a:buFont typeface="Wingdings" pitchFamily="2" charset="2"/>
              <a:buChar char="v"/>
            </a:pPr>
            <a:r>
              <a:rPr lang="de-DE" sz="2100" dirty="0">
                <a:latin typeface="Times New Roman" pitchFamily="18" charset="0"/>
                <a:cs typeface="Times New Roman" pitchFamily="18" charset="0"/>
              </a:rPr>
              <a:t>The Abstract should briefl</a:t>
            </a:r>
            <a:r>
              <a:rPr lang="en-US" sz="2100" dirty="0">
                <a:latin typeface="Times New Roman" pitchFamily="18" charset="0"/>
                <a:cs typeface="Times New Roman" pitchFamily="18" charset="0"/>
              </a:rPr>
              <a:t>y define the problem and its importance, the objectives of the project, the method of evaluation, and the potential impact of the project.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lstStyle/>
          <a:p>
            <a:pPr rtl="0"/>
            <a:r>
              <a:rPr lang="en-US" dirty="0"/>
              <a:t>Table of contents </a:t>
            </a:r>
          </a:p>
        </p:txBody>
      </p:sp>
      <p:sp>
        <p:nvSpPr>
          <p:cNvPr id="335875" name="Rectangle 3"/>
          <p:cNvSpPr>
            <a:spLocks noGrp="1" noChangeArrowheads="1"/>
          </p:cNvSpPr>
          <p:nvPr>
            <p:ph idx="1"/>
          </p:nvPr>
        </p:nvSpPr>
        <p:spPr/>
        <p:txBody>
          <a:bodyPr/>
          <a:lstStyle/>
          <a:p>
            <a:pPr algn="l" rtl="0">
              <a:buNone/>
            </a:pPr>
            <a:r>
              <a:rPr lang="en-US" dirty="0" smtClean="0"/>
              <a:t>	The </a:t>
            </a:r>
            <a:r>
              <a:rPr lang="en-US" dirty="0"/>
              <a:t>table of contents lists the sections and subsections of the proposal and their page numbers.</a:t>
            </a:r>
          </a:p>
          <a:p>
            <a:pPr algn="l" rtl="0">
              <a:buFont typeface="Wingdings" pitchFamily="2" charset="2"/>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pPr rtl="0"/>
            <a:r>
              <a:rPr lang="en-US" b="1" dirty="0" smtClean="0">
                <a:latin typeface="Times New Roman" pitchFamily="18" charset="0"/>
                <a:cs typeface="Times New Roman" pitchFamily="18" charset="0"/>
              </a:rPr>
              <a:t>Introduction</a:t>
            </a:r>
            <a:endParaRPr lang="en-US" b="1" dirty="0">
              <a:latin typeface="Times New Roman" pitchFamily="18" charset="0"/>
              <a:cs typeface="Times New Roman" pitchFamily="18" charset="0"/>
            </a:endParaRPr>
          </a:p>
        </p:txBody>
      </p:sp>
      <p:sp>
        <p:nvSpPr>
          <p:cNvPr id="316419" name="Rectangle 3"/>
          <p:cNvSpPr>
            <a:spLocks noGrp="1" noChangeArrowheads="1"/>
          </p:cNvSpPr>
          <p:nvPr>
            <p:ph idx="1"/>
          </p:nvPr>
        </p:nvSpPr>
        <p:spPr/>
        <p:txBody>
          <a:bodyPr/>
          <a:lstStyle/>
          <a:p>
            <a:pPr algn="l" rtl="0">
              <a:buFont typeface="Wingdings" pitchFamily="2" charset="2"/>
              <a:buNone/>
            </a:pPr>
            <a:r>
              <a:rPr lang="ar-JO" sz="2500" dirty="0">
                <a:latin typeface="Times New Roman" pitchFamily="18" charset="0"/>
                <a:cs typeface="Times New Roman" pitchFamily="18" charset="0"/>
              </a:rPr>
              <a:t>    </a:t>
            </a:r>
            <a:r>
              <a:rPr lang="en-US" sz="2500" dirty="0">
                <a:latin typeface="Times New Roman" pitchFamily="18" charset="0"/>
                <a:cs typeface="Times New Roman" pitchFamily="18" charset="0"/>
              </a:rPr>
              <a:t>Plan the introduction to your proposal carefully. Make sure it does all of the following things (but not necessarily in this order) that apply to your particular proposal</a:t>
            </a:r>
            <a:r>
              <a:rPr lang="ar-SA" sz="2500" dirty="0">
                <a:latin typeface="Times New Roman" pitchFamily="18" charset="0"/>
                <a:cs typeface="Times New Roman" pitchFamily="18" charset="0"/>
              </a:rPr>
              <a:t>: </a:t>
            </a:r>
          </a:p>
          <a:p>
            <a:pPr lvl="1">
              <a:buFont typeface="Wingdings" pitchFamily="2" charset="2"/>
              <a:buChar char="§"/>
            </a:pPr>
            <a:r>
              <a:rPr lang="en-US" sz="2100" dirty="0">
                <a:latin typeface="Times New Roman" pitchFamily="18" charset="0"/>
                <a:cs typeface="Times New Roman" pitchFamily="18" charset="0"/>
              </a:rPr>
              <a:t>Indicate that the document to follow is a proposal</a:t>
            </a:r>
            <a:r>
              <a:rPr lang="ar-SA" sz="2100" dirty="0">
                <a:latin typeface="Times New Roman" pitchFamily="18" charset="0"/>
                <a:cs typeface="Times New Roman" pitchFamily="18" charset="0"/>
              </a:rPr>
              <a:t>. </a:t>
            </a:r>
          </a:p>
          <a:p>
            <a:pPr lvl="1">
              <a:buFont typeface="Wingdings" pitchFamily="2" charset="2"/>
              <a:buChar char="§"/>
            </a:pPr>
            <a:r>
              <a:rPr lang="en-US" sz="2100" dirty="0">
                <a:latin typeface="Times New Roman" pitchFamily="18" charset="0"/>
                <a:cs typeface="Times New Roman" pitchFamily="18" charset="0"/>
              </a:rPr>
              <a:t>Refer to some previous contact with the recipient of the proposal or to your source of information about the project</a:t>
            </a:r>
            <a:r>
              <a:rPr lang="ar-SA" sz="2100" dirty="0">
                <a:latin typeface="Times New Roman" pitchFamily="18" charset="0"/>
                <a:cs typeface="Times New Roman" pitchFamily="18" charset="0"/>
              </a:rPr>
              <a:t>. </a:t>
            </a:r>
          </a:p>
          <a:p>
            <a:pPr lvl="1">
              <a:buFont typeface="Wingdings" pitchFamily="2" charset="2"/>
              <a:buChar char="§"/>
            </a:pPr>
            <a:r>
              <a:rPr lang="en-US" sz="2100" dirty="0">
                <a:latin typeface="Times New Roman" pitchFamily="18" charset="0"/>
                <a:cs typeface="Times New Roman" pitchFamily="18" charset="0"/>
              </a:rPr>
              <a:t>Find one brief motivating statement that will encourage the recipient to read on and to consider doing the project</a:t>
            </a:r>
            <a:r>
              <a:rPr lang="ar-SA" sz="2100" dirty="0">
                <a:latin typeface="Times New Roman" pitchFamily="18" charset="0"/>
                <a:cs typeface="Times New Roman" pitchFamily="18" charset="0"/>
              </a:rPr>
              <a:t>. </a:t>
            </a:r>
          </a:p>
          <a:p>
            <a:pPr lvl="1">
              <a:buFont typeface="Wingdings" pitchFamily="2" charset="2"/>
              <a:buChar char="§"/>
            </a:pPr>
            <a:r>
              <a:rPr lang="en-US" sz="2100" dirty="0">
                <a:latin typeface="Times New Roman" pitchFamily="18" charset="0"/>
                <a:cs typeface="Times New Roman" pitchFamily="18" charset="0"/>
              </a:rPr>
              <a:t>Give an overview of the contents of the proposal.</a:t>
            </a:r>
            <a:r>
              <a:rPr lang="ar-JO" sz="2100" dirty="0">
                <a:latin typeface="Times New Roman" pitchFamily="18" charset="0"/>
                <a:cs typeface="Times New Roman" pitchFamily="18" charset="0"/>
              </a:rPr>
              <a:t> </a:t>
            </a:r>
            <a:endParaRPr lang="ar-SA" sz="2100" dirty="0">
              <a:latin typeface="Times New Roman" pitchFamily="18" charset="0"/>
              <a:cs typeface="Times New Roman" pitchFamily="18" charset="0"/>
            </a:endParaRPr>
          </a:p>
          <a:p>
            <a:endParaRPr lang="en-US" sz="25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pPr rtl="0"/>
            <a:r>
              <a:rPr lang="en-US" b="1" dirty="0">
                <a:latin typeface="Times New Roman" pitchFamily="18" charset="0"/>
                <a:cs typeface="Times New Roman" pitchFamily="18" charset="0"/>
              </a:rPr>
              <a:t> Background</a:t>
            </a:r>
          </a:p>
        </p:txBody>
      </p:sp>
      <p:sp>
        <p:nvSpPr>
          <p:cNvPr id="315395" name="Rectangle 3"/>
          <p:cNvSpPr>
            <a:spLocks noGrp="1" noChangeArrowheads="1"/>
          </p:cNvSpPr>
          <p:nvPr>
            <p:ph idx="1"/>
          </p:nvPr>
        </p:nvSpPr>
        <p:spPr/>
        <p:txBody>
          <a:bodyPr/>
          <a:lstStyle/>
          <a:p>
            <a:pPr algn="l" rtl="0">
              <a:lnSpc>
                <a:spcPct val="90000"/>
              </a:lnSpc>
              <a:buFont typeface="Wingdings" pitchFamily="2" charset="2"/>
              <a:buNone/>
            </a:pPr>
            <a:r>
              <a:rPr lang="en-US" sz="2100">
                <a:latin typeface="Times New Roman" pitchFamily="18" charset="0"/>
                <a:cs typeface="Times New Roman" pitchFamily="18" charset="0"/>
              </a:rPr>
              <a:t>   </a:t>
            </a:r>
            <a:r>
              <a:rPr lang="ar-SA" sz="2100">
                <a:latin typeface="Times New Roman" pitchFamily="18" charset="0"/>
                <a:cs typeface="Times New Roman" pitchFamily="18" charset="0"/>
              </a:rPr>
              <a:t> </a:t>
            </a:r>
            <a:r>
              <a:rPr lang="en-US" sz="2100">
                <a:latin typeface="Times New Roman" pitchFamily="18" charset="0"/>
                <a:cs typeface="Times New Roman" pitchFamily="18" charset="0"/>
              </a:rPr>
              <a:t>Often occurring just after the introduction. The background section discusses what has brought about the need for the project—what problem, what opportunity there is for improving things, what the basic situation is</a:t>
            </a:r>
            <a:r>
              <a:rPr lang="ar-SA" sz="2100">
                <a:latin typeface="Times New Roman" pitchFamily="18" charset="0"/>
                <a:cs typeface="Times New Roman" pitchFamily="18" charset="0"/>
              </a:rPr>
              <a:t>. </a:t>
            </a:r>
            <a:endParaRPr lang="ar-JO" sz="2100">
              <a:latin typeface="Times New Roman" pitchFamily="18" charset="0"/>
              <a:cs typeface="Times New Roman" pitchFamily="18" charset="0"/>
            </a:endParaRPr>
          </a:p>
          <a:p>
            <a:pPr algn="l" rtl="0">
              <a:lnSpc>
                <a:spcPct val="90000"/>
              </a:lnSpc>
              <a:buFont typeface="Wingdings" pitchFamily="2" charset="2"/>
              <a:buNone/>
            </a:pPr>
            <a:r>
              <a:rPr lang="en-US" sz="2100">
                <a:latin typeface="Times New Roman" pitchFamily="18" charset="0"/>
                <a:cs typeface="Times New Roman" pitchFamily="18" charset="0"/>
              </a:rPr>
              <a:t>     It's true that the audience of the proposal may know the problem very well, in which case this section might not be needed. Writing the background section still might be useful, however, in demonstrating your particular view of the problem. And, if the proposal is unsolicited, a background section is almost a requirement—you will probably need to convince the audience that the problem or opportunity exists and that it should be addressed. </a:t>
            </a:r>
            <a:endParaRPr lang="ar-JO" sz="2100">
              <a:latin typeface="Times New Roman" pitchFamily="18" charset="0"/>
              <a:cs typeface="Times New Roman" pitchFamily="18" charset="0"/>
            </a:endParaRPr>
          </a:p>
          <a:p>
            <a:pPr algn="l" rtl="0">
              <a:lnSpc>
                <a:spcPct val="90000"/>
              </a:lnSpc>
            </a:pPr>
            <a:endParaRPr lang="en-US" sz="21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pPr rtl="0"/>
            <a:r>
              <a:rPr lang="en-US" sz="3200" b="1" dirty="0" smtClean="0">
                <a:latin typeface="Times New Roman" pitchFamily="18" charset="0"/>
                <a:cs typeface="Times New Roman" pitchFamily="18" charset="0"/>
              </a:rPr>
              <a:t>Benefits </a:t>
            </a:r>
            <a:r>
              <a:rPr lang="en-US" sz="3200" b="1" dirty="0">
                <a:latin typeface="Times New Roman" pitchFamily="18" charset="0"/>
                <a:cs typeface="Times New Roman" pitchFamily="18" charset="0"/>
              </a:rPr>
              <a:t>and feasibility of the proposed project</a:t>
            </a:r>
          </a:p>
        </p:txBody>
      </p:sp>
      <p:sp>
        <p:nvSpPr>
          <p:cNvPr id="317443" name="Rectangle 3"/>
          <p:cNvSpPr>
            <a:spLocks noGrp="1" noChangeArrowheads="1"/>
          </p:cNvSpPr>
          <p:nvPr>
            <p:ph idx="1"/>
          </p:nvPr>
        </p:nvSpPr>
        <p:spPr/>
        <p:txBody>
          <a:bodyPr/>
          <a:lstStyle/>
          <a:p>
            <a:pPr algn="l" rtl="0">
              <a:buFont typeface="Wingdings" pitchFamily="2" charset="2"/>
              <a:buNone/>
            </a:pPr>
            <a:r>
              <a:rPr lang="ar-JO">
                <a:latin typeface="Times New Roman" pitchFamily="18" charset="0"/>
                <a:cs typeface="Times New Roman" pitchFamily="18" charset="0"/>
              </a:rPr>
              <a:t>  </a:t>
            </a:r>
            <a:r>
              <a:rPr lang="en-US">
                <a:latin typeface="Times New Roman" pitchFamily="18" charset="0"/>
                <a:cs typeface="Times New Roman" pitchFamily="18" charset="0"/>
              </a:rPr>
              <a:t> Most proposals discuss the advantages or benefits of doing the proposed project. This acts as an argument in favor of approving the project. Also, some proposals discuss the likelihood of the project's success. In the unsolicited proposal, this section is particularly important.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pPr rtl="0"/>
            <a:r>
              <a:rPr lang="en-US" sz="3200" b="1" dirty="0" smtClean="0">
                <a:latin typeface="Times New Roman" pitchFamily="18" charset="0"/>
                <a:cs typeface="Times New Roman" pitchFamily="18" charset="0"/>
              </a:rPr>
              <a:t>Description </a:t>
            </a:r>
            <a:r>
              <a:rPr lang="en-US" sz="3200" b="1" dirty="0">
                <a:latin typeface="Times New Roman" pitchFamily="18" charset="0"/>
                <a:cs typeface="Times New Roman" pitchFamily="18" charset="0"/>
              </a:rPr>
              <a:t>of the proposed </a:t>
            </a:r>
            <a:r>
              <a:rPr lang="en-US" sz="3200" b="1" dirty="0" smtClean="0">
                <a:latin typeface="Times New Roman" pitchFamily="18" charset="0"/>
                <a:cs typeface="Times New Roman" pitchFamily="18" charset="0"/>
              </a:rPr>
              <a:t>work</a:t>
            </a:r>
            <a:endParaRPr lang="en-US" sz="3200" b="1" dirty="0">
              <a:latin typeface="Times New Roman" pitchFamily="18" charset="0"/>
              <a:cs typeface="Times New Roman" pitchFamily="18" charset="0"/>
            </a:endParaRPr>
          </a:p>
        </p:txBody>
      </p:sp>
      <p:sp>
        <p:nvSpPr>
          <p:cNvPr id="318467" name="Rectangle 3"/>
          <p:cNvSpPr>
            <a:spLocks noGrp="1" noChangeArrowheads="1"/>
          </p:cNvSpPr>
          <p:nvPr>
            <p:ph idx="1"/>
          </p:nvPr>
        </p:nvSpPr>
        <p:spPr/>
        <p:txBody>
          <a:bodyPr/>
          <a:lstStyle/>
          <a:p>
            <a:pPr algn="l" rtl="0">
              <a:buFont typeface="Wingdings" pitchFamily="2" charset="2"/>
              <a:buNone/>
            </a:pPr>
            <a:r>
              <a:rPr lang="en-US">
                <a:latin typeface="Times New Roman" pitchFamily="18" charset="0"/>
                <a:cs typeface="Times New Roman" pitchFamily="18" charset="0"/>
              </a:rPr>
              <a:t>   </a:t>
            </a:r>
            <a:r>
              <a:rPr lang="ar-SA">
                <a:latin typeface="Times New Roman" pitchFamily="18" charset="0"/>
                <a:cs typeface="Times New Roman" pitchFamily="18" charset="0"/>
              </a:rPr>
              <a:t> </a:t>
            </a:r>
            <a:r>
              <a:rPr lang="en-US">
                <a:latin typeface="Times New Roman" pitchFamily="18" charset="0"/>
                <a:cs typeface="Times New Roman" pitchFamily="18" charset="0"/>
              </a:rPr>
              <a:t>Most proposals must describe the finished product of the proposed project. In this course, that means describing the written document you propose to write, its audience and purpose; providing an outline; and discussing such things as its length, graphics, and so 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p:txBody>
          <a:bodyPr/>
          <a:lstStyle/>
          <a:p>
            <a:pPr rtl="0"/>
            <a:r>
              <a:rPr lang="en-US" b="1" dirty="0"/>
              <a:t>Method, procedure, theory</a:t>
            </a:r>
            <a:r>
              <a:rPr lang="en-US" dirty="0"/>
              <a:t> </a:t>
            </a:r>
          </a:p>
        </p:txBody>
      </p:sp>
      <p:sp>
        <p:nvSpPr>
          <p:cNvPr id="333827" name="Rectangle 3"/>
          <p:cNvSpPr>
            <a:spLocks noGrp="1" noChangeArrowheads="1"/>
          </p:cNvSpPr>
          <p:nvPr>
            <p:ph idx="1"/>
          </p:nvPr>
        </p:nvSpPr>
        <p:spPr/>
        <p:txBody>
          <a:bodyPr/>
          <a:lstStyle/>
          <a:p>
            <a:pPr algn="l" rtl="0">
              <a:lnSpc>
                <a:spcPct val="80000"/>
              </a:lnSpc>
              <a:buNone/>
            </a:pPr>
            <a:r>
              <a:rPr lang="en-US" sz="2500" dirty="0" smtClean="0">
                <a:latin typeface="Times New Roman" pitchFamily="18" charset="0"/>
                <a:cs typeface="Times New Roman" pitchFamily="18" charset="0"/>
              </a:rPr>
              <a:t>	In </a:t>
            </a:r>
            <a:r>
              <a:rPr lang="en-US" sz="2500" dirty="0">
                <a:latin typeface="Times New Roman" pitchFamily="18" charset="0"/>
                <a:cs typeface="Times New Roman" pitchFamily="18" charset="0"/>
              </a:rPr>
              <a:t>most proposals, you'll want to explain how you'll go about doing the proposed work, if approved to do it. This acts as an additional persuasive element; it shows the audience you have a sound, well-thought-out approach to the project. Also, it serves as the other form of background some proposals need. Remember that the background section (the one discussed above) focused on the problem or need that brings about the proposal. However, in this section, you discuss the technical background relating to the procedures or technology you plan to use in the proposed work.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rtl="0"/>
            <a:r>
              <a:rPr lang="en-US" b="1" dirty="0"/>
              <a:t>Schedule</a:t>
            </a:r>
            <a:r>
              <a:rPr lang="en-US" dirty="0"/>
              <a:t> </a:t>
            </a:r>
          </a:p>
        </p:txBody>
      </p:sp>
      <p:sp>
        <p:nvSpPr>
          <p:cNvPr id="332803" name="Rectangle 3"/>
          <p:cNvSpPr>
            <a:spLocks noGrp="1" noChangeArrowheads="1"/>
          </p:cNvSpPr>
          <p:nvPr>
            <p:ph idx="1"/>
          </p:nvPr>
        </p:nvSpPr>
        <p:spPr/>
        <p:txBody>
          <a:bodyPr/>
          <a:lstStyle/>
          <a:p>
            <a:pPr algn="l" rtl="0">
              <a:buNone/>
            </a:pPr>
            <a:r>
              <a:rPr lang="en-US" dirty="0" smtClean="0">
                <a:latin typeface="Times New Roman" pitchFamily="18" charset="0"/>
                <a:cs typeface="Times New Roman" pitchFamily="18" charset="0"/>
              </a:rPr>
              <a:t>	Most </a:t>
            </a:r>
            <a:r>
              <a:rPr lang="en-US" dirty="0">
                <a:latin typeface="Times New Roman" pitchFamily="18" charset="0"/>
                <a:cs typeface="Times New Roman" pitchFamily="18" charset="0"/>
              </a:rPr>
              <a:t>proposals contain a section that shows not only the projected completion date but also key milestones for the project. If you are doing a large project spreading over many months, the timeline would also show dates on which you would deliver progress reports. And if you can't cite specific dates, cite amounts of time or time spans for each phase of the project.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p:txBody>
          <a:bodyPr/>
          <a:lstStyle/>
          <a:p>
            <a:pPr rtl="0"/>
            <a:r>
              <a:rPr lang="en-US" b="1" dirty="0"/>
              <a:t>Qualifications</a:t>
            </a:r>
            <a:r>
              <a:rPr lang="ar-SA" dirty="0"/>
              <a:t> </a:t>
            </a:r>
            <a:endParaRPr lang="en-US" dirty="0"/>
          </a:p>
        </p:txBody>
      </p:sp>
      <p:sp>
        <p:nvSpPr>
          <p:cNvPr id="485379" name="Rectangle 3"/>
          <p:cNvSpPr>
            <a:spLocks noGrp="1" noChangeArrowheads="1"/>
          </p:cNvSpPr>
          <p:nvPr>
            <p:ph idx="1"/>
          </p:nvPr>
        </p:nvSpPr>
        <p:spPr>
          <a:noFill/>
        </p:spPr>
        <p:txBody>
          <a:bodyPr/>
          <a:lstStyle/>
          <a:p>
            <a:pPr algn="l" rtl="0">
              <a:lnSpc>
                <a:spcPct val="90000"/>
              </a:lnSpc>
              <a:buNone/>
            </a:pPr>
            <a:r>
              <a:rPr lang="en-US" dirty="0" smtClean="0">
                <a:latin typeface="Times New Roman" pitchFamily="18" charset="0"/>
                <a:cs typeface="Times New Roman" pitchFamily="18" charset="0"/>
              </a:rPr>
              <a:t>	Most </a:t>
            </a:r>
            <a:r>
              <a:rPr lang="en-US" dirty="0">
                <a:latin typeface="Times New Roman" pitchFamily="18" charset="0"/>
                <a:cs typeface="Times New Roman" pitchFamily="18" charset="0"/>
              </a:rPr>
              <a:t>proposals contain a summary of the proposing individual's or organization's qualifications to do the proposed work. It's like a mini-resume contained in the proposal. The proposal audience uses it to decide whether you are suited for the project. Therefore, this section lists work experience, similar projects, references, training, and education that shows familiarity with the project</a:t>
            </a:r>
            <a:r>
              <a:rPr lang="ar-SA" dirty="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Grp="1" noChangeArrowheads="1"/>
          </p:cNvSpPr>
          <p:nvPr>
            <p:ph type="title"/>
          </p:nvPr>
        </p:nvSpPr>
        <p:spPr/>
        <p:txBody>
          <a:bodyPr/>
          <a:lstStyle/>
          <a:p>
            <a:pPr rtl="0"/>
            <a:r>
              <a:rPr lang="en-US" b="1" dirty="0"/>
              <a:t>Costs, resources required</a:t>
            </a:r>
            <a:r>
              <a:rPr lang="ar-SA" dirty="0"/>
              <a:t> </a:t>
            </a:r>
            <a:endParaRPr lang="en-US" dirty="0"/>
          </a:p>
        </p:txBody>
      </p:sp>
      <p:sp>
        <p:nvSpPr>
          <p:cNvPr id="486403" name="Rectangle 3"/>
          <p:cNvSpPr>
            <a:spLocks noGrp="1" noChangeArrowheads="1"/>
          </p:cNvSpPr>
          <p:nvPr>
            <p:ph idx="1"/>
          </p:nvPr>
        </p:nvSpPr>
        <p:spPr/>
        <p:txBody>
          <a:bodyPr/>
          <a:lstStyle/>
          <a:p>
            <a:pPr algn="l" rtl="0">
              <a:lnSpc>
                <a:spcPct val="90000"/>
              </a:lnSpc>
              <a:buNone/>
            </a:pPr>
            <a:r>
              <a:rPr lang="en-US" sz="2500" dirty="0" smtClean="0">
                <a:latin typeface="Times New Roman" pitchFamily="18" charset="0"/>
                <a:cs typeface="Times New Roman" pitchFamily="18" charset="0"/>
              </a:rPr>
              <a:t>	Most </a:t>
            </a:r>
            <a:r>
              <a:rPr lang="en-US" sz="2500" dirty="0">
                <a:latin typeface="Times New Roman" pitchFamily="18" charset="0"/>
                <a:cs typeface="Times New Roman" pitchFamily="18" charset="0"/>
              </a:rPr>
              <a:t>proposals also contain a section detailing the costs of the project, whether internal or external. With external projects, you may need to list your hourly rates, projected hours, costs of equipment and supplies, and so forth, and then calculate the total cost of the complete project. With internal projects, there probably won't be a fee, but you should still list the project costs: for example, hours you will need to complete the project, equipment and supplies you'll be using, assistance from other people in the organization, and so on</a:t>
            </a:r>
            <a:r>
              <a:rPr lang="ar-SA" sz="2500" dirty="0">
                <a:latin typeface="Times New Roman" pitchFamily="18" charset="0"/>
                <a:cs typeface="Times New Roman" pitchFamily="18" charset="0"/>
              </a:rPr>
              <a:t>. </a:t>
            </a:r>
            <a:endParaRPr lang="en-US" sz="2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p:txBody>
          <a:bodyPr/>
          <a:lstStyle/>
          <a:p>
            <a:pPr rtl="0"/>
            <a:r>
              <a:rPr lang="en-US" b="1" dirty="0"/>
              <a:t>Conclusions</a:t>
            </a:r>
            <a:r>
              <a:rPr lang="ar-SA" dirty="0"/>
              <a:t> </a:t>
            </a:r>
            <a:endParaRPr lang="en-US" dirty="0"/>
          </a:p>
        </p:txBody>
      </p:sp>
      <p:sp>
        <p:nvSpPr>
          <p:cNvPr id="487427" name="Rectangle 3"/>
          <p:cNvSpPr>
            <a:spLocks noGrp="1" noChangeArrowheads="1"/>
          </p:cNvSpPr>
          <p:nvPr>
            <p:ph idx="1"/>
          </p:nvPr>
        </p:nvSpPr>
        <p:spPr/>
        <p:txBody>
          <a:bodyPr/>
          <a:lstStyle/>
          <a:p>
            <a:pPr algn="l" rtl="0">
              <a:lnSpc>
                <a:spcPct val="90000"/>
              </a:lnSpc>
              <a:buNone/>
            </a:pPr>
            <a:r>
              <a:rPr lang="en-US" dirty="0" smtClean="0">
                <a:latin typeface="Times New Roman" pitchFamily="18" charset="0"/>
                <a:cs typeface="Times New Roman" pitchFamily="18" charset="0"/>
              </a:rPr>
              <a:t>	The </a:t>
            </a:r>
            <a:r>
              <a:rPr lang="en-US" dirty="0">
                <a:latin typeface="Times New Roman" pitchFamily="18" charset="0"/>
                <a:cs typeface="Times New Roman" pitchFamily="18" charset="0"/>
              </a:rPr>
              <a:t>final paragraph or section of the proposal should bring readers back to a focus on the positive aspects of the project (you've just showed them the costs). In the final section, you can end by urging them to get in touch to work out the details of the project, to remind them of the benefits of doing the project, and maybe to put in one last plug for you or your organization as the right choice for the project</a:t>
            </a:r>
            <a:r>
              <a:rPr lang="ar-SA" dirty="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p:txBody>
          <a:bodyPr/>
          <a:lstStyle/>
          <a:p>
            <a:pPr rtl="0"/>
            <a:r>
              <a:rPr lang="en-US" sz="3200" b="1" dirty="0"/>
              <a:t>Appendices</a:t>
            </a:r>
            <a:r>
              <a:rPr lang="ar-SA" sz="3200" b="1" dirty="0"/>
              <a:t/>
            </a:r>
            <a:br>
              <a:rPr lang="ar-SA" sz="3200" b="1" dirty="0"/>
            </a:br>
            <a:endParaRPr lang="en-US" sz="3200" b="1" dirty="0"/>
          </a:p>
        </p:txBody>
      </p:sp>
      <p:sp>
        <p:nvSpPr>
          <p:cNvPr id="495619" name="Rectangle 3"/>
          <p:cNvSpPr>
            <a:spLocks noGrp="1" noChangeArrowheads="1"/>
          </p:cNvSpPr>
          <p:nvPr>
            <p:ph idx="1"/>
          </p:nvPr>
        </p:nvSpPr>
        <p:spPr/>
        <p:txBody>
          <a:bodyPr/>
          <a:lstStyle/>
          <a:p>
            <a:pPr algn="l" rtl="0">
              <a:lnSpc>
                <a:spcPct val="80000"/>
              </a:lnSpc>
              <a:buNone/>
            </a:pPr>
            <a:r>
              <a:rPr lang="en-US" sz="2400" dirty="0" smtClean="0">
                <a:latin typeface="Times New Roman" pitchFamily="18" charset="0"/>
                <a:cs typeface="Times New Roman" pitchFamily="18" charset="0"/>
              </a:rPr>
              <a:t>	Appendices </a:t>
            </a:r>
            <a:r>
              <a:rPr lang="en-US" sz="2400" dirty="0">
                <a:latin typeface="Times New Roman" pitchFamily="18" charset="0"/>
                <a:cs typeface="Times New Roman" pitchFamily="18" charset="0"/>
              </a:rPr>
              <a:t>(supplementary material that is collected and appended at the end of a proposal)should be devoted to those aspects of your project that are of secondary interest to the reader. Begin by assuming that the reader will only have a short time to read your proposal and it will only be the main body of your proposal (not the Appendices). Then, assume that you have gotten the attention of the reader who would now like some additional information. This is the purpose of the Appendices</a:t>
            </a:r>
            <a:r>
              <a:rPr lang="ar-SA" sz="2400" dirty="0">
                <a:latin typeface="Times New Roman" pitchFamily="18" charset="0"/>
                <a:cs typeface="Times New Roman" pitchFamily="18" charset="0"/>
              </a:rPr>
              <a:t>.</a:t>
            </a:r>
            <a:br>
              <a:rPr lang="ar-SA" sz="2400" dirty="0">
                <a:latin typeface="Times New Roman" pitchFamily="18" charset="0"/>
                <a:cs typeface="Times New Roman" pitchFamily="18" charset="0"/>
              </a:rPr>
            </a:br>
            <a:r>
              <a:rPr lang="ar-SA" sz="2400" dirty="0">
                <a:latin typeface="Times New Roman" pitchFamily="18" charset="0"/>
                <a:cs typeface="Times New Roman" pitchFamily="18" charset="0"/>
              </a:rPr>
              <a:t/>
            </a:r>
            <a:br>
              <a:rPr lang="ar-SA"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p:txBody>
          <a:bodyPr/>
          <a:lstStyle/>
          <a:p>
            <a:pPr rtl="0"/>
            <a:r>
              <a:rPr lang="en-US" sz="3200" b="1" dirty="0">
                <a:solidFill>
                  <a:srgbClr val="CC3300"/>
                </a:solidFill>
              </a:rPr>
              <a:t>Organization of Proposals</a:t>
            </a:r>
            <a:r>
              <a:rPr lang="ar-SA" sz="3200" b="1" dirty="0">
                <a:solidFill>
                  <a:srgbClr val="CC3300"/>
                </a:solidFill>
              </a:rPr>
              <a:t/>
            </a:r>
            <a:br>
              <a:rPr lang="ar-SA" sz="3200" b="1" dirty="0">
                <a:solidFill>
                  <a:srgbClr val="CC3300"/>
                </a:solidFill>
              </a:rPr>
            </a:br>
            <a:endParaRPr lang="en-US" sz="3200" b="1" dirty="0">
              <a:solidFill>
                <a:srgbClr val="CC3300"/>
              </a:solidFill>
            </a:endParaRPr>
          </a:p>
        </p:txBody>
      </p:sp>
      <p:sp>
        <p:nvSpPr>
          <p:cNvPr id="321539" name="Rectangle 3"/>
          <p:cNvSpPr>
            <a:spLocks noGrp="1" noChangeArrowheads="1"/>
          </p:cNvSpPr>
          <p:nvPr>
            <p:ph idx="1"/>
          </p:nvPr>
        </p:nvSpPr>
        <p:spPr/>
        <p:txBody>
          <a:bodyPr/>
          <a:lstStyle/>
          <a:p>
            <a:pPr algn="l" rtl="0">
              <a:lnSpc>
                <a:spcPct val="80000"/>
              </a:lnSpc>
              <a:buFont typeface="Wingdings" pitchFamily="2" charset="2"/>
              <a:buChar char="v"/>
            </a:pPr>
            <a:r>
              <a:rPr lang="en-US" sz="1600" dirty="0">
                <a:latin typeface="Times New Roman" pitchFamily="18" charset="0"/>
                <a:cs typeface="Times New Roman" pitchFamily="18" charset="0"/>
              </a:rPr>
              <a:t>As for the organization of the content of a proposal, remember that it is essentially a sales, or promotional kind of thing. Here are the basic steps it goes through</a:t>
            </a:r>
            <a:r>
              <a:rPr lang="ar-SA" sz="1600" dirty="0">
                <a:latin typeface="Times New Roman" pitchFamily="18" charset="0"/>
                <a:cs typeface="Times New Roman" pitchFamily="18" charset="0"/>
              </a:rPr>
              <a:t>: </a:t>
            </a:r>
          </a:p>
          <a:p>
            <a:pPr algn="l" rtl="0">
              <a:lnSpc>
                <a:spcPct val="80000"/>
              </a:lnSpc>
              <a:buFont typeface="Wingdings" pitchFamily="2" charset="2"/>
              <a:buChar char="v"/>
            </a:pPr>
            <a:r>
              <a:rPr lang="en-US" sz="1600" dirty="0">
                <a:latin typeface="Times New Roman" pitchFamily="18" charset="0"/>
                <a:cs typeface="Times New Roman" pitchFamily="18" charset="0"/>
              </a:rPr>
              <a:t>You introduce the proposal, telling the readers its purpose and contents</a:t>
            </a:r>
            <a:r>
              <a:rPr lang="ar-SA" sz="1600" dirty="0">
                <a:latin typeface="Times New Roman" pitchFamily="18" charset="0"/>
                <a:cs typeface="Times New Roman" pitchFamily="18" charset="0"/>
              </a:rPr>
              <a:t>. </a:t>
            </a:r>
          </a:p>
          <a:p>
            <a:pPr algn="l" rtl="0">
              <a:lnSpc>
                <a:spcPct val="80000"/>
              </a:lnSpc>
              <a:buFont typeface="Wingdings" pitchFamily="2" charset="2"/>
              <a:buChar char="v"/>
            </a:pPr>
            <a:r>
              <a:rPr lang="en-US" sz="1600" dirty="0">
                <a:latin typeface="Times New Roman" pitchFamily="18" charset="0"/>
                <a:cs typeface="Times New Roman" pitchFamily="18" charset="0"/>
              </a:rPr>
              <a:t>You present the background—the problem, opportunity, or situation that brings about the proposed project. Get the reader concerned about the problem, excited about the opportunity, or interested in the situation in some way</a:t>
            </a:r>
            <a:r>
              <a:rPr lang="ar-SA" sz="1600" dirty="0">
                <a:latin typeface="Times New Roman" pitchFamily="18" charset="0"/>
                <a:cs typeface="Times New Roman" pitchFamily="18" charset="0"/>
              </a:rPr>
              <a:t>. </a:t>
            </a:r>
          </a:p>
          <a:p>
            <a:pPr algn="l" rtl="0">
              <a:lnSpc>
                <a:spcPct val="80000"/>
              </a:lnSpc>
              <a:buFont typeface="Wingdings" pitchFamily="2" charset="2"/>
              <a:buChar char="v"/>
            </a:pPr>
            <a:r>
              <a:rPr lang="en-US" sz="1600" dirty="0">
                <a:latin typeface="Times New Roman" pitchFamily="18" charset="0"/>
                <a:cs typeface="Times New Roman" pitchFamily="18" charset="0"/>
              </a:rPr>
              <a:t>State what you propose to do about the problem, how you plan to help the readers take advantage of the opportunity, how you intend to help them with the situation</a:t>
            </a:r>
            <a:r>
              <a:rPr lang="ar-SA" sz="1600" dirty="0">
                <a:latin typeface="Times New Roman" pitchFamily="18" charset="0"/>
                <a:cs typeface="Times New Roman" pitchFamily="18" charset="0"/>
              </a:rPr>
              <a:t>. </a:t>
            </a:r>
          </a:p>
          <a:p>
            <a:pPr algn="l" rtl="0">
              <a:lnSpc>
                <a:spcPct val="80000"/>
              </a:lnSpc>
              <a:buFont typeface="Wingdings" pitchFamily="2" charset="2"/>
              <a:buChar char="v"/>
            </a:pPr>
            <a:r>
              <a:rPr lang="en-US" sz="1600" dirty="0">
                <a:latin typeface="Times New Roman" pitchFamily="18" charset="0"/>
                <a:cs typeface="Times New Roman" pitchFamily="18" charset="0"/>
              </a:rPr>
              <a:t>Discuss the benefits of doing the proposed project, the advantages that come from approving it</a:t>
            </a:r>
            <a:r>
              <a:rPr lang="ar-SA" sz="1600" dirty="0">
                <a:latin typeface="Times New Roman" pitchFamily="18" charset="0"/>
                <a:cs typeface="Times New Roman" pitchFamily="18" charset="0"/>
              </a:rPr>
              <a:t>. </a:t>
            </a:r>
          </a:p>
          <a:p>
            <a:pPr algn="l" rtl="0">
              <a:lnSpc>
                <a:spcPct val="80000"/>
              </a:lnSpc>
              <a:buFont typeface="Wingdings" pitchFamily="2" charset="2"/>
              <a:buChar char="v"/>
            </a:pPr>
            <a:r>
              <a:rPr lang="en-US" sz="1600" dirty="0">
                <a:latin typeface="Times New Roman" pitchFamily="18" charset="0"/>
                <a:cs typeface="Times New Roman" pitchFamily="18" charset="0"/>
              </a:rPr>
              <a:t>Describe exactly what the completed project would consist of, what it would look like, how it would work—describe the results of the project</a:t>
            </a:r>
            <a:r>
              <a:rPr lang="ar-SA" sz="1600" dirty="0">
                <a:latin typeface="Times New Roman" pitchFamily="18" charset="0"/>
                <a:cs typeface="Times New Roman" pitchFamily="18" charset="0"/>
              </a:rPr>
              <a:t>. </a:t>
            </a:r>
          </a:p>
          <a:p>
            <a:pPr algn="l" rtl="0">
              <a:lnSpc>
                <a:spcPct val="80000"/>
              </a:lnSpc>
              <a:buFont typeface="Wingdings" pitchFamily="2" charset="2"/>
              <a:buChar char="v"/>
            </a:pPr>
            <a:r>
              <a:rPr lang="en-US" sz="1600" dirty="0">
                <a:latin typeface="Times New Roman" pitchFamily="18" charset="0"/>
                <a:cs typeface="Times New Roman" pitchFamily="18" charset="0"/>
              </a:rPr>
              <a:t>Discuss the method and theory or approach behind that method—enable readers to understand how you'll go about the proposed work</a:t>
            </a:r>
            <a:r>
              <a:rPr lang="ar-SA" sz="1600" dirty="0">
                <a:latin typeface="Times New Roman" pitchFamily="18" charset="0"/>
                <a:cs typeface="Times New Roman" pitchFamily="18" charset="0"/>
              </a:rPr>
              <a:t>. </a:t>
            </a:r>
          </a:p>
          <a:p>
            <a:pPr algn="l" rtl="0">
              <a:lnSpc>
                <a:spcPct val="80000"/>
              </a:lnSpc>
              <a:buFont typeface="Wingdings" pitchFamily="2" charset="2"/>
              <a:buChar char="v"/>
            </a:pPr>
            <a:r>
              <a:rPr lang="en-US" sz="1600" dirty="0">
                <a:latin typeface="Times New Roman" pitchFamily="18" charset="0"/>
                <a:cs typeface="Times New Roman" pitchFamily="18" charset="0"/>
              </a:rPr>
              <a:t>Provide a schedule, including major milestones or checkpoints in the project</a:t>
            </a:r>
            <a:r>
              <a:rPr lang="ar-SA" sz="1600" dirty="0">
                <a:latin typeface="Times New Roman" pitchFamily="18" charset="0"/>
                <a:cs typeface="Times New Roman" pitchFamily="18" charset="0"/>
              </a:rPr>
              <a:t>. </a:t>
            </a:r>
          </a:p>
          <a:p>
            <a:pPr algn="l" rtl="0">
              <a:lnSpc>
                <a:spcPct val="80000"/>
              </a:lnSpc>
              <a:buFont typeface="Wingdings" pitchFamily="2" charset="2"/>
              <a:buChar char="v"/>
            </a:pPr>
            <a:r>
              <a:rPr lang="en-US" sz="1600" dirty="0">
                <a:latin typeface="Times New Roman" pitchFamily="18" charset="0"/>
                <a:cs typeface="Times New Roman" pitchFamily="18" charset="0"/>
              </a:rPr>
              <a:t>Briefly list your qualifications for the project; provide a mini-resume of the background you have that makes you right for the project</a:t>
            </a:r>
            <a:r>
              <a:rPr lang="ar-SA" sz="1600" dirty="0">
                <a:latin typeface="Times New Roman" pitchFamily="18" charset="0"/>
                <a:cs typeface="Times New Roman" pitchFamily="18" charset="0"/>
              </a:rPr>
              <a:t>. </a:t>
            </a:r>
          </a:p>
          <a:p>
            <a:pPr algn="l" rtl="0">
              <a:lnSpc>
                <a:spcPct val="80000"/>
              </a:lnSpc>
              <a:buFont typeface="Wingdings" pitchFamily="2" charset="2"/>
              <a:buChar char="v"/>
            </a:pPr>
            <a:r>
              <a:rPr lang="en-US" sz="1600" dirty="0">
                <a:latin typeface="Times New Roman" pitchFamily="18" charset="0"/>
                <a:cs typeface="Times New Roman" pitchFamily="18" charset="0"/>
              </a:rPr>
              <a:t>Now (and only now), list the costs of the project, the resources you'll need to do the project</a:t>
            </a:r>
            <a:r>
              <a:rPr lang="ar-SA" sz="1600" dirty="0">
                <a:latin typeface="Times New Roman" pitchFamily="18" charset="0"/>
                <a:cs typeface="Times New Roman" pitchFamily="18" charset="0"/>
              </a:rPr>
              <a:t>. </a:t>
            </a:r>
          </a:p>
          <a:p>
            <a:pPr algn="l" rtl="0">
              <a:lnSpc>
                <a:spcPct val="80000"/>
              </a:lnSpc>
              <a:buFont typeface="Wingdings" pitchFamily="2" charset="2"/>
              <a:buChar char="v"/>
            </a:pPr>
            <a:r>
              <a:rPr lang="en-US" sz="1600" dirty="0">
                <a:latin typeface="Times New Roman" pitchFamily="18" charset="0"/>
                <a:cs typeface="Times New Roman" pitchFamily="18" charset="0"/>
              </a:rPr>
              <a:t>Conclude with a review of the benefits of doing the project (in case the shock from the costs section was too much), and urge the audience to get in touch or to accept the proposal</a:t>
            </a:r>
            <a:r>
              <a:rPr lang="ar-SA" sz="1600" dirty="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lstStyle/>
          <a:p>
            <a:r>
              <a:rPr lang="en-US" sz="3200" b="1" dirty="0">
                <a:solidFill>
                  <a:srgbClr val="CC3300"/>
                </a:solidFill>
              </a:rPr>
              <a:t>Format of Proposals</a:t>
            </a:r>
            <a:r>
              <a:rPr lang="ar-SA" sz="3200" b="1" dirty="0">
                <a:solidFill>
                  <a:srgbClr val="CC3300"/>
                </a:solidFill>
              </a:rPr>
              <a:t/>
            </a:r>
            <a:br>
              <a:rPr lang="ar-SA" sz="3200" b="1" dirty="0">
                <a:solidFill>
                  <a:srgbClr val="CC3300"/>
                </a:solidFill>
              </a:rPr>
            </a:br>
            <a:endParaRPr lang="en-US" sz="3200" b="1" dirty="0">
              <a:solidFill>
                <a:srgbClr val="CC3300"/>
              </a:solidFill>
            </a:endParaRPr>
          </a:p>
        </p:txBody>
      </p:sp>
      <p:sp>
        <p:nvSpPr>
          <p:cNvPr id="322563" name="Rectangle 3"/>
          <p:cNvSpPr>
            <a:spLocks noGrp="1" noChangeArrowheads="1"/>
          </p:cNvSpPr>
          <p:nvPr>
            <p:ph idx="1"/>
          </p:nvPr>
        </p:nvSpPr>
        <p:spPr/>
        <p:txBody>
          <a:bodyPr/>
          <a:lstStyle/>
          <a:p>
            <a:pPr algn="l" rtl="0">
              <a:buNone/>
            </a:pPr>
            <a:r>
              <a:rPr lang="en-US" dirty="0" smtClean="0">
                <a:latin typeface="Times New Roman" pitchFamily="18" charset="0"/>
                <a:cs typeface="Times New Roman" pitchFamily="18" charset="0"/>
              </a:rPr>
              <a:t>	You </a:t>
            </a:r>
            <a:r>
              <a:rPr lang="en-US" dirty="0">
                <a:latin typeface="Times New Roman" pitchFamily="18" charset="0"/>
                <a:cs typeface="Times New Roman" pitchFamily="18" charset="0"/>
              </a:rPr>
              <a:t>have the following options for the format and packaging of your proposal. It does not matter which you use as long as you use the memorandum format for internal proposals and the business-letter format for external proposals</a:t>
            </a:r>
            <a:endParaRPr lang="ar-JO" dirty="0">
              <a:latin typeface="Times New Roman" pitchFamily="18" charset="0"/>
              <a:cs typeface="Times New Roman" pitchFamily="18" charset="0"/>
            </a:endParaRPr>
          </a:p>
          <a:p>
            <a:pPr algn="l" rtl="0">
              <a:buFont typeface="Wingdings" pitchFamily="2" charset="2"/>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C3300"/>
                </a:solidFill>
              </a:rPr>
              <a:t>Format of Proposals</a:t>
            </a:r>
            <a:r>
              <a:rPr lang="ar-SA" b="1" dirty="0" smtClean="0">
                <a:solidFill>
                  <a:srgbClr val="CC3300"/>
                </a:solidFill>
              </a:rPr>
              <a:t/>
            </a:r>
            <a:br>
              <a:rPr lang="ar-SA" b="1" dirty="0" smtClean="0">
                <a:solidFill>
                  <a:srgbClr val="CC3300"/>
                </a:solidFill>
              </a:rPr>
            </a:br>
            <a:endParaRPr lang="en-US" dirty="0"/>
          </a:p>
        </p:txBody>
      </p:sp>
      <p:sp>
        <p:nvSpPr>
          <p:cNvPr id="3" name="Content Placeholder 2"/>
          <p:cNvSpPr>
            <a:spLocks noGrp="1"/>
          </p:cNvSpPr>
          <p:nvPr>
            <p:ph idx="1"/>
          </p:nvPr>
        </p:nvSpPr>
        <p:spPr/>
        <p:txBody>
          <a:bodyPr/>
          <a:lstStyle/>
          <a:p>
            <a:r>
              <a:rPr lang="en-US" sz="3600" dirty="0" smtClean="0"/>
              <a:t>Cover letter with proposal:</a:t>
            </a:r>
          </a:p>
          <a:p>
            <a:pPr>
              <a:buNone/>
            </a:pPr>
            <a:r>
              <a:rPr lang="ar-SA"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In this format, you write a brief "cover" letter and attach the proposal proper after it. The cover letter briefly announces that a proposal follows and outlines the contents of it. In fact, the contents of the cover letter are pretty much the same as the introduction</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C3300"/>
                </a:solidFill>
              </a:rPr>
              <a:t>Format of Proposals</a:t>
            </a:r>
            <a:r>
              <a:rPr lang="ar-SA" b="1" dirty="0" smtClean="0">
                <a:solidFill>
                  <a:srgbClr val="CC3300"/>
                </a:solidFill>
              </a:rPr>
              <a:t/>
            </a:r>
            <a:br>
              <a:rPr lang="ar-SA" b="1" dirty="0" smtClean="0">
                <a:solidFill>
                  <a:srgbClr val="CC3300"/>
                </a:solidFill>
              </a:rPr>
            </a:br>
            <a:endParaRPr lang="en-US" dirty="0"/>
          </a:p>
        </p:txBody>
      </p:sp>
      <p:sp>
        <p:nvSpPr>
          <p:cNvPr id="3" name="Content Placeholder 2"/>
          <p:cNvSpPr>
            <a:spLocks noGrp="1"/>
          </p:cNvSpPr>
          <p:nvPr>
            <p:ph idx="1"/>
          </p:nvPr>
        </p:nvSpPr>
        <p:spPr/>
        <p:txBody>
          <a:bodyPr>
            <a:normAutofit fontScale="92500" lnSpcReduction="10000"/>
          </a:bodyPr>
          <a:lstStyle/>
          <a:p>
            <a:r>
              <a:rPr lang="en-US" i="1" dirty="0" smtClean="0">
                <a:solidFill>
                  <a:srgbClr val="0000FF"/>
                </a:solidFill>
                <a:latin typeface="Times New Roman" pitchFamily="18" charset="0"/>
                <a:cs typeface="Times New Roman" pitchFamily="18" charset="0"/>
              </a:rPr>
              <a:t>Cover memo with separate proposal</a:t>
            </a:r>
            <a:r>
              <a:rPr lang="ar-SA" i="1" dirty="0" smtClean="0">
                <a:latin typeface="Times New Roman" pitchFamily="18" charset="0"/>
                <a:cs typeface="Times New Roman" pitchFamily="18" charset="0"/>
              </a:rPr>
              <a:t>:</a:t>
            </a:r>
            <a:r>
              <a:rPr lang="ar-SA"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buNone/>
            </a:pPr>
            <a:r>
              <a:rPr lang="en-US" sz="3000" dirty="0">
                <a:latin typeface="Times New Roman" pitchFamily="18" charset="0"/>
                <a:cs typeface="Times New Roman" pitchFamily="18" charset="0"/>
              </a:rPr>
              <a:t>	</a:t>
            </a:r>
            <a:r>
              <a:rPr lang="en-US" sz="3000" dirty="0" smtClean="0">
                <a:latin typeface="Times New Roman" pitchFamily="18" charset="0"/>
                <a:cs typeface="Times New Roman" pitchFamily="18" charset="0"/>
              </a:rPr>
              <a:t>In this format, you write a brief "cover" memo and attach the proposal proper after it. The cover memo briefly announces that a proposal follows and outlines the contents of it. In fact, the contents of the cover memo are pretty much the same as the introduction. The proposal proper that repeats much of what's in the cover memo. This is because the memo may get detached from the proposal or the reader may not even bother to look at the memo and just dive right into the proposal itself.</a:t>
            </a:r>
            <a:endParaRPr lang="en-US" sz="3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lstStyle/>
          <a:p>
            <a:endParaRPr lang="en-US"/>
          </a:p>
        </p:txBody>
      </p:sp>
      <p:sp>
        <p:nvSpPr>
          <p:cNvPr id="324611" name="Rectangle 3"/>
          <p:cNvSpPr>
            <a:spLocks noGrp="1" noChangeArrowheads="1"/>
          </p:cNvSpPr>
          <p:nvPr>
            <p:ph idx="1"/>
          </p:nvPr>
        </p:nvSpPr>
        <p:spPr/>
        <p:txBody>
          <a:bodyPr/>
          <a:lstStyle/>
          <a:p>
            <a:endParaRPr lang="en-US"/>
          </a:p>
        </p:txBody>
      </p:sp>
      <p:pic>
        <p:nvPicPr>
          <p:cNvPr id="324612" name="Picture 4" descr="untitled3"/>
          <p:cNvPicPr>
            <a:picLocks noChangeAspect="1" noChangeArrowheads="1"/>
          </p:cNvPicPr>
          <p:nvPr/>
        </p:nvPicPr>
        <p:blipFill>
          <a:blip r:embed="rId2" cstate="print"/>
          <a:srcRect/>
          <a:stretch>
            <a:fillRect/>
          </a:stretch>
        </p:blipFill>
        <p:spPr bwMode="auto">
          <a:xfrm>
            <a:off x="1258888" y="333375"/>
            <a:ext cx="7345362" cy="652462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C3300"/>
                </a:solidFill>
              </a:rPr>
              <a:t>Format of Proposals</a:t>
            </a:r>
            <a:r>
              <a:rPr lang="ar-SA" b="1" dirty="0" smtClean="0">
                <a:solidFill>
                  <a:srgbClr val="CC3300"/>
                </a:solidFill>
              </a:rPr>
              <a:t/>
            </a:r>
            <a:br>
              <a:rPr lang="ar-SA" b="1" dirty="0" smtClean="0">
                <a:solidFill>
                  <a:srgbClr val="CC3300"/>
                </a:solidFill>
              </a:rPr>
            </a:br>
            <a:endParaRPr lang="en-US" dirty="0"/>
          </a:p>
        </p:txBody>
      </p:sp>
      <p:sp>
        <p:nvSpPr>
          <p:cNvPr id="3" name="Content Placeholder 2"/>
          <p:cNvSpPr>
            <a:spLocks noGrp="1"/>
          </p:cNvSpPr>
          <p:nvPr>
            <p:ph idx="1"/>
          </p:nvPr>
        </p:nvSpPr>
        <p:spPr/>
        <p:txBody>
          <a:bodyPr/>
          <a:lstStyle/>
          <a:p>
            <a:pPr>
              <a:lnSpc>
                <a:spcPct val="90000"/>
              </a:lnSpc>
              <a:buNone/>
            </a:pPr>
            <a:r>
              <a:rPr lang="en-US" i="1" dirty="0" smtClean="0">
                <a:solidFill>
                  <a:srgbClr val="0000FF"/>
                </a:solidFill>
                <a:latin typeface="Times New Roman" pitchFamily="18" charset="0"/>
                <a:cs typeface="Times New Roman" pitchFamily="18" charset="0"/>
              </a:rPr>
              <a:t>Business-letter proposal</a:t>
            </a:r>
            <a:r>
              <a:rPr lang="ar-SA"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Put the entire proposal within a standard business letter. You include headings and other special formatting elements as if it were a report</a:t>
            </a:r>
            <a:endParaRPr lang="ar-JO" sz="2000" dirty="0" smtClean="0">
              <a:solidFill>
                <a:srgbClr val="CC3300"/>
              </a:solidFill>
              <a:latin typeface="Times New Roman" pitchFamily="18" charset="0"/>
              <a:cs typeface="Times New Roman" pitchFamily="18" charset="0"/>
            </a:endParaRPr>
          </a:p>
          <a:p>
            <a:pPr>
              <a:lnSpc>
                <a:spcPct val="90000"/>
              </a:lnSpc>
              <a:buNone/>
            </a:pPr>
            <a:r>
              <a:rPr lang="en-US" i="1" dirty="0" smtClean="0">
                <a:solidFill>
                  <a:srgbClr val="0000FF"/>
                </a:solidFill>
                <a:latin typeface="Times New Roman" pitchFamily="18" charset="0"/>
                <a:cs typeface="Times New Roman" pitchFamily="18" charset="0"/>
              </a:rPr>
              <a:t>4. Memo proposal</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put the entire proposal within a standard office memorandum. You include headings and other special formatting elements as if it were a report. </a:t>
            </a:r>
            <a:endParaRPr lang="ar-JO" sz="2000" dirty="0" smtClean="0">
              <a:solidFill>
                <a:srgbClr val="CC3300"/>
              </a:solidFill>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p:txBody>
          <a:bodyPr/>
          <a:lstStyle/>
          <a:p>
            <a:endParaRPr lang="en-US"/>
          </a:p>
        </p:txBody>
      </p:sp>
      <p:sp>
        <p:nvSpPr>
          <p:cNvPr id="323587" name="Rectangle 3"/>
          <p:cNvSpPr>
            <a:spLocks noGrp="1" noChangeArrowheads="1"/>
          </p:cNvSpPr>
          <p:nvPr>
            <p:ph idx="1"/>
          </p:nvPr>
        </p:nvSpPr>
        <p:spPr>
          <a:xfrm>
            <a:off x="0" y="0"/>
            <a:ext cx="9144000" cy="6858000"/>
          </a:xfrm>
        </p:spPr>
        <p:txBody>
          <a:bodyPr/>
          <a:lstStyle/>
          <a:p>
            <a:endParaRPr lang="en-US"/>
          </a:p>
        </p:txBody>
      </p:sp>
      <p:pic>
        <p:nvPicPr>
          <p:cNvPr id="323588" name="Picture 4" descr="untitled"/>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Recapitulation</a:t>
            </a:r>
            <a:endParaRPr lang="en-US" dirty="0"/>
          </a:p>
        </p:txBody>
      </p:sp>
      <p:sp>
        <p:nvSpPr>
          <p:cNvPr id="3" name="Content Placeholder 2"/>
          <p:cNvSpPr>
            <a:spLocks noGrp="1"/>
          </p:cNvSpPr>
          <p:nvPr>
            <p:ph idx="1"/>
          </p:nvPr>
        </p:nvSpPr>
        <p:spPr/>
        <p:txBody>
          <a:bodyPr>
            <a:normAutofit fontScale="92500"/>
          </a:bodyPr>
          <a:lstStyle/>
          <a:p>
            <a:r>
              <a:rPr lang="en-US" sz="2800" b="1" dirty="0" smtClean="0">
                <a:latin typeface="+mj-lt"/>
              </a:rPr>
              <a:t>What is a Proposal?</a:t>
            </a:r>
          </a:p>
          <a:p>
            <a:r>
              <a:rPr lang="en-US" sz="2800" b="1" dirty="0" smtClean="0">
                <a:latin typeface="+mj-lt"/>
              </a:rPr>
              <a:t>Proposals: Types</a:t>
            </a:r>
          </a:p>
          <a:p>
            <a:r>
              <a:rPr lang="en-US" sz="2800" b="1" dirty="0" smtClean="0">
                <a:latin typeface="+mj-lt"/>
              </a:rPr>
              <a:t>Things to remember</a:t>
            </a:r>
            <a:r>
              <a:rPr lang="ar-SA" sz="2800" b="1" dirty="0" smtClean="0">
                <a:latin typeface="+mj-lt"/>
              </a:rPr>
              <a:t> </a:t>
            </a:r>
            <a:endParaRPr lang="en-US" sz="2800" b="1" dirty="0" smtClean="0">
              <a:latin typeface="+mj-lt"/>
            </a:endParaRPr>
          </a:p>
          <a:p>
            <a:r>
              <a:rPr lang="en-US" sz="2800" b="1" dirty="0" smtClean="0">
                <a:latin typeface="+mj-lt"/>
              </a:rPr>
              <a:t>Some common parts of Proposal: title page, table of contents, abstract, introduction, </a:t>
            </a:r>
            <a:r>
              <a:rPr lang="en-US" sz="2800" b="1" dirty="0" smtClean="0">
                <a:latin typeface="+mj-lt"/>
                <a:cs typeface="Times New Roman" pitchFamily="18" charset="0"/>
              </a:rPr>
              <a:t>background, Benefits and feasibility of the proposed project, </a:t>
            </a:r>
            <a:r>
              <a:rPr lang="en-US" sz="2800" b="1" dirty="0" smtClean="0">
                <a:latin typeface="+mj-lt"/>
              </a:rPr>
              <a:t>Method, procedure, theory, Schedule , qualification, costs, </a:t>
            </a:r>
          </a:p>
          <a:p>
            <a:r>
              <a:rPr lang="en-US" sz="2800" b="1" dirty="0" smtClean="0">
                <a:latin typeface="+mj-lt"/>
              </a:rPr>
              <a:t>Organization of Proposals</a:t>
            </a:r>
          </a:p>
          <a:p>
            <a:r>
              <a:rPr lang="en-US" sz="2800" b="1" dirty="0" smtClean="0">
                <a:latin typeface="+mj-lt"/>
              </a:rPr>
              <a:t>Format of Proposals </a:t>
            </a:r>
            <a:r>
              <a:rPr lang="ar-SA" b="1" dirty="0" smtClean="0">
                <a:solidFill>
                  <a:srgbClr val="CC3300"/>
                </a:solidFill>
              </a:rPr>
              <a:t/>
            </a:r>
            <a:br>
              <a:rPr lang="ar-SA" b="1" dirty="0" smtClean="0">
                <a:solidFill>
                  <a:srgbClr val="CC3300"/>
                </a:solidFill>
              </a:rPr>
            </a:br>
            <a:r>
              <a:rPr lang="en-US" dirty="0" smtClean="0"/>
              <a:t>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smtClean="0"/>
          </a:p>
          <a:p>
            <a:pPr>
              <a:buNone/>
            </a:pPr>
            <a:endParaRPr lang="en-US" dirty="0"/>
          </a:p>
          <a:p>
            <a:pPr>
              <a:buNone/>
            </a:pPr>
            <a:r>
              <a:rPr lang="en-US" dirty="0" smtClean="0"/>
              <a:t>			</a:t>
            </a:r>
            <a:r>
              <a:rPr lang="en-US" sz="4400" dirty="0" smtClean="0"/>
              <a:t>Thank You</a:t>
            </a:r>
            <a:endParaRPr lang="en-US" sz="4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1278</Words>
  <Application>Microsoft Office PowerPoint</Application>
  <PresentationFormat>On-screen Show (4:3)</PresentationFormat>
  <Paragraphs>106</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Business Communication Workshop</vt:lpstr>
      <vt:lpstr>Slide 2</vt:lpstr>
      <vt:lpstr>What is a Proposal?</vt:lpstr>
      <vt:lpstr>Proposals: Types </vt:lpstr>
      <vt:lpstr>Things to remember</vt:lpstr>
      <vt:lpstr>Things to remember</vt:lpstr>
      <vt:lpstr>Some common parts of Proposal </vt:lpstr>
      <vt:lpstr>Title page</vt:lpstr>
      <vt:lpstr>Abstract</vt:lpstr>
      <vt:lpstr>Table of contents </vt:lpstr>
      <vt:lpstr>Introduction</vt:lpstr>
      <vt:lpstr> Background</vt:lpstr>
      <vt:lpstr>Benefits and feasibility of the proposed project</vt:lpstr>
      <vt:lpstr>Description of the proposed work</vt:lpstr>
      <vt:lpstr>Method, procedure, theory </vt:lpstr>
      <vt:lpstr>Schedule </vt:lpstr>
      <vt:lpstr>Qualifications </vt:lpstr>
      <vt:lpstr>Costs, resources required </vt:lpstr>
      <vt:lpstr>Conclusions </vt:lpstr>
      <vt:lpstr>Appendices </vt:lpstr>
      <vt:lpstr>Organization of Proposals </vt:lpstr>
      <vt:lpstr>Format of Proposals </vt:lpstr>
      <vt:lpstr>Format of Proposals </vt:lpstr>
      <vt:lpstr>Format of Proposals </vt:lpstr>
      <vt:lpstr>Slide 25</vt:lpstr>
      <vt:lpstr>Format of Proposals </vt:lpstr>
      <vt:lpstr>Slide 27</vt:lpstr>
      <vt:lpstr>Recapitulation</vt:lpstr>
      <vt:lpstr>Slide 29</vt:lpstr>
    </vt:vector>
  </TitlesOfParts>
  <Company>Ciit wah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Ayaz Qadeer</dc:creator>
  <cp:lastModifiedBy>NTS</cp:lastModifiedBy>
  <cp:revision>5</cp:revision>
  <dcterms:created xsi:type="dcterms:W3CDTF">2013-05-17T07:48:59Z</dcterms:created>
  <dcterms:modified xsi:type="dcterms:W3CDTF">2013-05-18T12:21:15Z</dcterms:modified>
</cp:coreProperties>
</file>