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301" r:id="rId3"/>
    <p:sldId id="303" r:id="rId4"/>
    <p:sldId id="304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305" r:id="rId25"/>
    <p:sldId id="306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Business Communication Workshop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endParaRPr lang="en-US" dirty="0" smtClean="0">
              <a:solidFill>
                <a:srgbClr val="FF3300"/>
              </a:solidFill>
            </a:endParaRPr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 smtClean="0"/>
              <a:t>Course Coordinator:	</a:t>
            </a:r>
            <a:r>
              <a:rPr lang="en-US" dirty="0" err="1" smtClean="0"/>
              <a:t>Ayyaz</a:t>
            </a:r>
            <a:r>
              <a:rPr lang="en-US" dirty="0" smtClean="0"/>
              <a:t> </a:t>
            </a:r>
            <a:r>
              <a:rPr lang="en-US" dirty="0" err="1" smtClean="0"/>
              <a:t>Qadeer</a:t>
            </a:r>
            <a:endParaRPr lang="en-US" dirty="0" smtClean="0"/>
          </a:p>
          <a:p>
            <a:pPr marL="533400" indent="-533400" algn="ctr" eaLnBrk="1" hangingPunct="1">
              <a:buFont typeface="Wingdings" pitchFamily="2" charset="2"/>
              <a:buNone/>
            </a:pPr>
            <a:endParaRPr lang="en-US" dirty="0" smtClean="0"/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 smtClean="0"/>
              <a:t>Lecture </a:t>
            </a:r>
            <a:r>
              <a:rPr lang="en-US" smtClean="0"/>
              <a:t># 23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</a:t>
            </a:r>
            <a:r>
              <a:rPr lang="en-US" sz="4400" dirty="0" smtClean="0"/>
              <a:t>Informal Reports</a:t>
            </a:r>
            <a:endParaRPr lang="en-US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discussed…..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The Purpose of Reports: </a:t>
            </a:r>
            <a:r>
              <a:rPr lang="en-US" sz="2000" dirty="0" smtClean="0"/>
              <a:t>To make sound decisions,</a:t>
            </a:r>
          </a:p>
          <a:p>
            <a:pPr>
              <a:buNone/>
            </a:pPr>
            <a:r>
              <a:rPr lang="en-US" sz="2000" dirty="0" smtClean="0"/>
              <a:t>To provide a formal, verifiable link between people, places, and times; To solve immediate problems; To provide complete, accurate, objective information    </a:t>
            </a:r>
          </a:p>
          <a:p>
            <a:r>
              <a:rPr lang="en-US" sz="2800" dirty="0" smtClean="0"/>
              <a:t>Reports are commonly classified by some factors</a:t>
            </a:r>
          </a:p>
          <a:p>
            <a:r>
              <a:rPr lang="en-US" sz="2800" dirty="0" smtClean="0"/>
              <a:t>Six Categories of Informal Reports: </a:t>
            </a:r>
            <a:r>
              <a:rPr lang="en-US" sz="2200" dirty="0" smtClean="0"/>
              <a:t>Information Reports,</a:t>
            </a:r>
          </a:p>
          <a:p>
            <a:pPr>
              <a:buNone/>
            </a:pPr>
            <a:r>
              <a:rPr lang="en-US" sz="2200" dirty="0" smtClean="0"/>
              <a:t>Progress Reports, Justification/Recommendation Reports, Feasibility Reports, Minutes of Meetings, Summaries </a:t>
            </a:r>
          </a:p>
          <a:p>
            <a:r>
              <a:rPr lang="en-US" sz="2800" dirty="0" smtClean="0"/>
              <a:t>Report Formats:  </a:t>
            </a:r>
            <a:r>
              <a:rPr lang="en-US" sz="2400" b="1" dirty="0" smtClean="0"/>
              <a:t>Letter format</a:t>
            </a:r>
          </a:p>
          <a:p>
            <a:pPr lvl="1">
              <a:buFontTx/>
              <a:buNone/>
            </a:pPr>
            <a:r>
              <a:rPr lang="en-US" sz="2400" dirty="0" smtClean="0"/>
              <a:t>	Letterhead stationery. Useful for informal reports sent to outsiders.</a:t>
            </a:r>
          </a:p>
          <a:p>
            <a:pPr>
              <a:spcBef>
                <a:spcPct val="40000"/>
              </a:spcBef>
            </a:pPr>
            <a:r>
              <a:rPr lang="en-US" sz="2400" b="1" dirty="0" smtClean="0"/>
              <a:t>Memo format</a:t>
            </a:r>
          </a:p>
          <a:p>
            <a:pPr lvl="1">
              <a:buFontTx/>
              <a:buNone/>
            </a:pPr>
            <a:r>
              <a:rPr lang="en-US" sz="2400" dirty="0" smtClean="0"/>
              <a:t>	Memo style. Useful for informal reports circulated within organizations. 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discussed…..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Report Formats</a:t>
            </a:r>
            <a:r>
              <a:rPr lang="en-US" dirty="0" smtClean="0"/>
              <a:t>: </a:t>
            </a:r>
            <a:r>
              <a:rPr lang="en-US" sz="2000" b="1" dirty="0" smtClean="0"/>
              <a:t>Report format</a:t>
            </a:r>
          </a:p>
          <a:p>
            <a:pPr lvl="1">
              <a:buFontTx/>
              <a:buNone/>
            </a:pPr>
            <a:r>
              <a:rPr lang="en-US" dirty="0" smtClean="0"/>
              <a:t>	</a:t>
            </a:r>
            <a:r>
              <a:rPr lang="en-US" sz="2000" dirty="0" smtClean="0"/>
              <a:t>Plain paper, manuscript form. Useful for longer, more formal reports.</a:t>
            </a:r>
          </a:p>
          <a:p>
            <a:pPr>
              <a:spcBef>
                <a:spcPct val="40000"/>
              </a:spcBef>
              <a:buNone/>
            </a:pPr>
            <a:r>
              <a:rPr lang="en-US" sz="2000" b="1" dirty="0" smtClean="0"/>
              <a:t>			Prepared forms</a:t>
            </a:r>
          </a:p>
          <a:p>
            <a:pPr lvl="1">
              <a:buFontTx/>
              <a:buNone/>
            </a:pPr>
            <a:r>
              <a:rPr lang="en-US" sz="2000" dirty="0" smtClean="0"/>
              <a:t>	Standardized forms. Useful for routine activities, such as expense reports.						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General Guidelines for Writing Reports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Where to Gather Data for Reports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Planning Business Reports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Investigating and searching for required information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6A165E85-F929-4BE8-9D1C-E8E7D2EBC6FA}" type="slidenum">
              <a:rPr lang="en-US"/>
              <a:pPr/>
              <a:t>5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266700"/>
            <a:ext cx="8610600" cy="1143000"/>
          </a:xfrm>
          <a:noFill/>
          <a:ln/>
        </p:spPr>
        <p:txBody>
          <a:bodyPr/>
          <a:lstStyle/>
          <a:p>
            <a:r>
              <a:rPr lang="en-US" dirty="0"/>
              <a:t>Organizing Report Data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133600"/>
            <a:ext cx="4267200" cy="3409950"/>
          </a:xfrm>
          <a:noFill/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3200" dirty="0"/>
              <a:t>Indirect Strategy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Problem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Facts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Discussion</a:t>
            </a:r>
          </a:p>
          <a:p>
            <a:pPr lvl="1">
              <a:lnSpc>
                <a:spcPct val="120000"/>
              </a:lnSpc>
            </a:pPr>
            <a:r>
              <a:rPr lang="en-US" sz="2800" dirty="0"/>
              <a:t>Recommendations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133600"/>
            <a:ext cx="4267200" cy="3200400"/>
          </a:xfrm>
          <a:noFill/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3200"/>
              <a:t>Direct Strategy</a:t>
            </a:r>
          </a:p>
          <a:p>
            <a:pPr lvl="1">
              <a:lnSpc>
                <a:spcPct val="120000"/>
              </a:lnSpc>
            </a:pPr>
            <a:r>
              <a:rPr lang="en-US" sz="2800"/>
              <a:t>Problem</a:t>
            </a:r>
          </a:p>
          <a:p>
            <a:pPr lvl="1">
              <a:lnSpc>
                <a:spcPct val="120000"/>
              </a:lnSpc>
            </a:pPr>
            <a:r>
              <a:rPr lang="en-US" sz="2800"/>
              <a:t>Recommendations</a:t>
            </a:r>
          </a:p>
          <a:p>
            <a:pPr lvl="1">
              <a:lnSpc>
                <a:spcPct val="120000"/>
              </a:lnSpc>
            </a:pPr>
            <a:r>
              <a:rPr lang="en-US" sz="2800"/>
              <a:t>Facts</a:t>
            </a:r>
          </a:p>
          <a:p>
            <a:pPr lvl="1">
              <a:lnSpc>
                <a:spcPct val="120000"/>
              </a:lnSpc>
            </a:pPr>
            <a:r>
              <a:rPr lang="en-US" sz="2800"/>
              <a:t>Discussion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2" autoUpdateAnimBg="0"/>
      <p:bldP spid="11268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FA68D280-5A14-4409-BCF6-81A1FDBD2F4A}" type="slidenum">
              <a:rPr lang="en-US"/>
              <a:pPr/>
              <a:t>6</a:t>
            </a:fld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00250"/>
            <a:ext cx="8686800" cy="3733800"/>
          </a:xfrm>
          <a:noFill/>
          <a:ln/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Use appropriate heading levels.</a:t>
            </a:r>
          </a:p>
          <a:p>
            <a:pPr>
              <a:lnSpc>
                <a:spcPct val="110000"/>
              </a:lnSpc>
            </a:pPr>
            <a:r>
              <a:rPr lang="en-US"/>
              <a:t>Strive for parallel construction.</a:t>
            </a:r>
          </a:p>
          <a:p>
            <a:pPr>
              <a:lnSpc>
                <a:spcPct val="110000"/>
              </a:lnSpc>
            </a:pPr>
            <a:r>
              <a:rPr lang="en-US"/>
              <a:t>Use first- and second-level headings for short reports.</a:t>
            </a:r>
          </a:p>
          <a:p>
            <a:pPr>
              <a:lnSpc>
                <a:spcPct val="110000"/>
              </a:lnSpc>
            </a:pPr>
            <a:r>
              <a:rPr lang="en-US"/>
              <a:t>Capitalize and underline carefully.</a:t>
            </a:r>
          </a:p>
          <a:p>
            <a:pPr>
              <a:lnSpc>
                <a:spcPct val="110000"/>
              </a:lnSpc>
            </a:pPr>
            <a:r>
              <a:rPr lang="en-US"/>
              <a:t>Keep headings short but clear.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190500"/>
            <a:ext cx="8610600" cy="1295400"/>
          </a:xfrm>
          <a:noFill/>
          <a:ln/>
        </p:spPr>
        <p:txBody>
          <a:bodyPr/>
          <a:lstStyle/>
          <a:p>
            <a:r>
              <a:rPr lang="en-US" dirty="0"/>
              <a:t>Making Effective Report Headings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DB3036C9-4FF1-42CC-8DB5-518EA3317C3F}" type="slidenum">
              <a:rPr lang="en-US"/>
              <a:pPr/>
              <a:t>7</a:t>
            </a:fld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00250"/>
            <a:ext cx="8686800" cy="3657600"/>
          </a:xfrm>
          <a:noFill/>
          <a:ln/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Don't enclose headings in quotation marks.</a:t>
            </a:r>
          </a:p>
          <a:p>
            <a:pPr>
              <a:lnSpc>
                <a:spcPct val="110000"/>
              </a:lnSpc>
            </a:pPr>
            <a:r>
              <a:rPr lang="en-US"/>
              <a:t>Don't use headings as antecedents for pronouns.</a:t>
            </a:r>
          </a:p>
          <a:p>
            <a:pPr lvl="1">
              <a:buFontTx/>
              <a:buNone/>
            </a:pPr>
            <a:r>
              <a:rPr lang="en-US"/>
              <a:t>	For example, avoid: </a:t>
            </a:r>
          </a:p>
          <a:p>
            <a:pPr lvl="1">
              <a:buFontTx/>
              <a:buNone/>
            </a:pPr>
            <a:r>
              <a:rPr lang="en-US" i="1">
                <a:solidFill>
                  <a:schemeClr val="hlink"/>
                </a:solidFill>
              </a:rPr>
              <a:t>	Inserting Hypertext Links.</a:t>
            </a:r>
            <a:r>
              <a:rPr lang="en-US"/>
              <a:t> </a:t>
            </a:r>
            <a:r>
              <a:rPr lang="en-US">
                <a:solidFill>
                  <a:schemeClr val="hlink"/>
                </a:solidFill>
              </a:rPr>
              <a:t>These links . . . .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190500"/>
            <a:ext cx="8610600" cy="1295400"/>
          </a:xfrm>
          <a:noFill/>
          <a:ln/>
        </p:spPr>
        <p:txBody>
          <a:bodyPr/>
          <a:lstStyle/>
          <a:p>
            <a:r>
              <a:rPr lang="en-US"/>
              <a:t>Making Effective Report Headings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749DA07B-45EB-4471-AC3E-34CBCC11C1C2}" type="slidenum">
              <a:rPr lang="en-US"/>
              <a:pPr/>
              <a:t>8</a:t>
            </a:fld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171450"/>
            <a:ext cx="8610600" cy="1333500"/>
          </a:xfrm>
          <a:noFill/>
          <a:ln/>
        </p:spPr>
        <p:txBody>
          <a:bodyPr>
            <a:normAutofit/>
          </a:bodyPr>
          <a:lstStyle/>
          <a:p>
            <a:r>
              <a:rPr lang="en-US" dirty="0"/>
              <a:t>Being Objective in </a:t>
            </a:r>
            <a:r>
              <a:rPr lang="en-US" dirty="0" smtClean="0"/>
              <a:t>Writing </a:t>
            </a:r>
            <a:r>
              <a:rPr lang="en-US" dirty="0"/>
              <a:t>Reports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733800"/>
          </a:xfrm>
          <a:noFill/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/>
              <a:t>Present both sides of an issue.</a:t>
            </a:r>
          </a:p>
          <a:p>
            <a:pPr>
              <a:lnSpc>
                <a:spcPct val="120000"/>
              </a:lnSpc>
            </a:pPr>
            <a:r>
              <a:rPr lang="en-US"/>
              <a:t>Separate fact from opinion.</a:t>
            </a:r>
          </a:p>
          <a:p>
            <a:pPr>
              <a:lnSpc>
                <a:spcPct val="120000"/>
              </a:lnSpc>
            </a:pPr>
            <a:r>
              <a:rPr lang="en-US"/>
              <a:t>Be sensitive and moderate in language.</a:t>
            </a:r>
          </a:p>
          <a:p>
            <a:pPr>
              <a:lnSpc>
                <a:spcPct val="120000"/>
              </a:lnSpc>
            </a:pPr>
            <a:r>
              <a:rPr lang="en-US"/>
              <a:t>Cite sources carefully.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A337EC36-C0BD-407C-BDF5-FFE45AFD2F3B}" type="slidenum">
              <a:rPr lang="en-US"/>
              <a:pPr/>
              <a:t>9</a:t>
            </a:fld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2000250"/>
            <a:ext cx="8248650" cy="394335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/>
              <a:t>Introduction 	</a:t>
            </a:r>
          </a:p>
          <a:p>
            <a:pPr lvl="1"/>
            <a:r>
              <a:rPr lang="en-US"/>
              <a:t>Explain why you are writing.</a:t>
            </a:r>
          </a:p>
          <a:p>
            <a:pPr lvl="1"/>
            <a:r>
              <a:rPr lang="en-US"/>
              <a:t>Describe credibility of data methods and sources.</a:t>
            </a:r>
          </a:p>
          <a:p>
            <a:pPr lvl="1"/>
            <a:r>
              <a:rPr lang="en-US"/>
              <a:t>Provide background. </a:t>
            </a:r>
          </a:p>
          <a:p>
            <a:pPr lvl="1"/>
            <a:r>
              <a:rPr lang="en-US"/>
              <a:t>Identify report purpose.</a:t>
            </a:r>
          </a:p>
          <a:p>
            <a:pPr lvl="1"/>
            <a:r>
              <a:rPr lang="en-US"/>
              <a:t>Offer a preview of the findings.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266700"/>
            <a:ext cx="8610600" cy="1143000"/>
          </a:xfrm>
          <a:noFill/>
          <a:ln/>
        </p:spPr>
        <p:txBody>
          <a:bodyPr/>
          <a:lstStyle/>
          <a:p>
            <a:r>
              <a:rPr lang="en-US" dirty="0"/>
              <a:t>Information Reports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4C09C6CA-2D00-49AF-916C-C8133973A042}" type="slidenum">
              <a:rPr lang="en-US"/>
              <a:pPr/>
              <a:t>10</a:t>
            </a:fld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150" y="2000250"/>
            <a:ext cx="8115300" cy="35814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/>
              <a:t>Findings</a:t>
            </a:r>
          </a:p>
          <a:p>
            <a:pPr lvl="1"/>
            <a:r>
              <a:rPr lang="en-US"/>
              <a:t>Organize chronologically, alphabetically, topically, by importance, or by another method.</a:t>
            </a:r>
          </a:p>
          <a:p>
            <a:pPr lvl="1"/>
            <a:r>
              <a:rPr lang="en-US"/>
              <a:t>Group similar topics together.</a:t>
            </a:r>
          </a:p>
          <a:p>
            <a:pPr lvl="1"/>
            <a:r>
              <a:rPr lang="en-US"/>
              <a:t>Use appropriate headings.</a:t>
            </a: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title"/>
          </p:nvPr>
        </p:nvSpPr>
        <p:spPr>
          <a:xfrm>
            <a:off x="266700" y="266700"/>
            <a:ext cx="8610600" cy="1143000"/>
          </a:xfrm>
          <a:noFill/>
          <a:ln/>
        </p:spPr>
        <p:txBody>
          <a:bodyPr/>
          <a:lstStyle/>
          <a:p>
            <a:r>
              <a:rPr lang="en-US"/>
              <a:t>Information Reports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B5DB7ECA-724F-4AC1-B007-7A889AC24436}" type="slidenum">
              <a:rPr lang="en-US"/>
              <a:pPr/>
              <a:t>11</a:t>
            </a:fld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00250"/>
            <a:ext cx="8115300" cy="37338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/>
              <a:t>Summary</a:t>
            </a:r>
          </a:p>
          <a:p>
            <a:pPr lvl="1"/>
            <a:r>
              <a:rPr lang="en-US"/>
              <a:t>May include or omit summary.</a:t>
            </a:r>
          </a:p>
          <a:p>
            <a:pPr lvl="1"/>
            <a:r>
              <a:rPr lang="en-US"/>
              <a:t>If included, summarize findings or highlight main points.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266700"/>
            <a:ext cx="8610600" cy="1143000"/>
          </a:xfrm>
          <a:noFill/>
          <a:ln/>
        </p:spPr>
        <p:txBody>
          <a:bodyPr/>
          <a:lstStyle/>
          <a:p>
            <a:r>
              <a:rPr lang="en-US"/>
              <a:t>Information Reports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F2512A69-CDDF-4DB6-8974-B50408E8549C}" type="slidenum">
              <a:rPr lang="en-US"/>
              <a:pPr/>
              <a:t>12</a:t>
            </a:fld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686800" cy="394335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Describe the purpose and nature of an unusual or nonroutine project.</a:t>
            </a:r>
          </a:p>
          <a:p>
            <a:pPr>
              <a:lnSpc>
                <a:spcPct val="90000"/>
              </a:lnSpc>
            </a:pPr>
            <a:r>
              <a:rPr lang="en-US"/>
              <a:t>Provide background information if necessary.</a:t>
            </a:r>
          </a:p>
          <a:p>
            <a:pPr>
              <a:lnSpc>
                <a:spcPct val="90000"/>
              </a:lnSpc>
            </a:pPr>
            <a:r>
              <a:rPr lang="en-US"/>
              <a:t>Summarize work already completed.</a:t>
            </a:r>
          </a:p>
          <a:p>
            <a:pPr>
              <a:lnSpc>
                <a:spcPct val="90000"/>
              </a:lnSpc>
            </a:pPr>
            <a:r>
              <a:rPr lang="en-US"/>
              <a:t>Describe work currently in progress, including personnel, methods, obstacles, and attempts to remedy obstacles.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266700"/>
            <a:ext cx="8610600" cy="1143000"/>
          </a:xfrm>
          <a:noFill/>
          <a:ln/>
        </p:spPr>
        <p:txBody>
          <a:bodyPr/>
          <a:lstStyle/>
          <a:p>
            <a:r>
              <a:rPr lang="en-US" dirty="0"/>
              <a:t>Progress Reports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A56F4EFB-3642-46DA-B83C-4222DA85586E}" type="slidenum">
              <a:rPr lang="en-US"/>
              <a:pPr/>
              <a:t>13</a:t>
            </a:fld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2019300"/>
            <a:ext cx="8610600" cy="3629025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Forecast future activities in relation to the scheduled completion date.</a:t>
            </a:r>
          </a:p>
          <a:p>
            <a:pPr>
              <a:lnSpc>
                <a:spcPct val="90000"/>
              </a:lnSpc>
            </a:pPr>
            <a:r>
              <a:rPr lang="en-US"/>
              <a:t>Include recommendations and requests.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title"/>
          </p:nvPr>
        </p:nvSpPr>
        <p:spPr>
          <a:xfrm>
            <a:off x="266700" y="266700"/>
            <a:ext cx="8610600" cy="1143000"/>
          </a:xfrm>
          <a:noFill/>
          <a:ln/>
        </p:spPr>
        <p:txBody>
          <a:bodyPr/>
          <a:lstStyle/>
          <a:p>
            <a:r>
              <a:rPr lang="en-US"/>
              <a:t>Progress Reports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9B3865AF-D6E4-4E6B-8926-08DCA55436A8}" type="slidenum">
              <a:rPr lang="en-US"/>
              <a:pPr/>
              <a:t>14</a:t>
            </a:fld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619500"/>
          </a:xfrm>
          <a:noFill/>
          <a:ln/>
        </p:spPr>
        <p:txBody>
          <a:bodyPr/>
          <a:lstStyle/>
          <a:p>
            <a:r>
              <a:rPr lang="en-US"/>
              <a:t>Use direct organization for nonsensitive topics and recommendations that will be agreeable to readers.</a:t>
            </a:r>
          </a:p>
          <a:p>
            <a:r>
              <a:rPr lang="en-US"/>
              <a:t>Identify the problem or the need briefly.</a:t>
            </a:r>
          </a:p>
          <a:p>
            <a:r>
              <a:rPr lang="en-US"/>
              <a:t>Announce the recommendation, solution, or action concisely and with action verbs.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133350"/>
            <a:ext cx="8610600" cy="1504950"/>
          </a:xfrm>
          <a:noFill/>
          <a:ln/>
        </p:spPr>
        <p:txBody>
          <a:bodyPr/>
          <a:lstStyle/>
          <a:p>
            <a:r>
              <a:rPr lang="en-US" dirty="0"/>
              <a:t>Justification/Recommendation Reports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3C1962BC-3959-4FF6-A1F3-C86882E44B85}" type="slidenum">
              <a:rPr lang="en-US"/>
              <a:pPr/>
              <a:t>15</a:t>
            </a:fld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619500"/>
          </a:xfrm>
          <a:noFill/>
          <a:ln/>
        </p:spPr>
        <p:txBody>
          <a:bodyPr/>
          <a:lstStyle/>
          <a:p>
            <a:r>
              <a:rPr lang="en-US"/>
              <a:t>Present a discussion of pros, cons, and costs.</a:t>
            </a:r>
          </a:p>
          <a:p>
            <a:r>
              <a:rPr lang="en-US"/>
              <a:t>Explain more fully the benefits of the recommendation or steps to be taken to solve the problem.</a:t>
            </a:r>
          </a:p>
          <a:p>
            <a:r>
              <a:rPr lang="en-US"/>
              <a:t>Conclude with a summary specifying the recommendation and action to be taken.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133350"/>
            <a:ext cx="8610600" cy="1504950"/>
          </a:xfrm>
          <a:noFill/>
          <a:ln/>
        </p:spPr>
        <p:txBody>
          <a:bodyPr/>
          <a:lstStyle/>
          <a:p>
            <a:r>
              <a:rPr lang="en-US"/>
              <a:t>Justification/Recommendation Reports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3452B4EE-D129-4BAA-A0DF-6C44A8D2D27A}" type="slidenum">
              <a:rPr lang="en-US"/>
              <a:pPr/>
              <a:t>16</a:t>
            </a:fld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38350"/>
            <a:ext cx="8686800" cy="3810000"/>
          </a:xfrm>
          <a:noFill/>
          <a:ln/>
        </p:spPr>
        <p:txBody>
          <a:bodyPr/>
          <a:lstStyle/>
          <a:p>
            <a:r>
              <a:rPr lang="en-US"/>
              <a:t>Prepare a feasibility report when examining the practicality and advisability of following a course of action.</a:t>
            </a:r>
          </a:p>
          <a:p>
            <a:r>
              <a:rPr lang="en-US"/>
              <a:t>Announce your decision immediately.</a:t>
            </a:r>
          </a:p>
          <a:p>
            <a:r>
              <a:rPr lang="en-US"/>
              <a:t>Describe the background and problem necessitating the proposal.</a:t>
            </a:r>
          </a:p>
          <a:p>
            <a:r>
              <a:rPr lang="en-US"/>
              <a:t>Discuss the benefits of the proposal.</a:t>
            </a:r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title"/>
          </p:nvPr>
        </p:nvSpPr>
        <p:spPr>
          <a:xfrm>
            <a:off x="266700" y="209550"/>
            <a:ext cx="8610600" cy="1276350"/>
          </a:xfrm>
          <a:noFill/>
          <a:ln/>
        </p:spPr>
        <p:txBody>
          <a:bodyPr/>
          <a:lstStyle/>
          <a:p>
            <a:r>
              <a:rPr lang="en-US" dirty="0"/>
              <a:t>Feasibility Reports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381D42E1-62D2-4DC5-8A05-0B465EC6C39C}" type="slidenum">
              <a:rPr lang="en-US"/>
              <a:pPr/>
              <a:t>17</a:t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2038350"/>
            <a:ext cx="8686800" cy="3810000"/>
          </a:xfrm>
          <a:noFill/>
          <a:ln/>
        </p:spPr>
        <p:txBody>
          <a:bodyPr/>
          <a:lstStyle/>
          <a:p>
            <a:r>
              <a:rPr lang="en-US"/>
              <a:t>Describe the problems that may result.</a:t>
            </a:r>
          </a:p>
          <a:p>
            <a:r>
              <a:rPr lang="en-US"/>
              <a:t>Calculate the costs associated with the proposal, if appropriate.</a:t>
            </a:r>
          </a:p>
          <a:p>
            <a:r>
              <a:rPr lang="en-US"/>
              <a:t>Show the time frame necessary for implementation of the proposal.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266700" y="209550"/>
            <a:ext cx="8610600" cy="1276350"/>
          </a:xfrm>
          <a:noFill/>
          <a:ln/>
        </p:spPr>
        <p:txBody>
          <a:bodyPr/>
          <a:lstStyle/>
          <a:p>
            <a:r>
              <a:rPr lang="en-US"/>
              <a:t>Feasibility Reports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C72823DA-0F9E-4D8E-BCA2-C730B82EC53F}" type="slidenum">
              <a:rPr lang="en-US"/>
              <a:pPr/>
              <a:t>18</a:t>
            </a:fld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00250"/>
            <a:ext cx="8686800" cy="3829050"/>
          </a:xfrm>
          <a:noFill/>
          <a:ln/>
        </p:spPr>
        <p:txBody>
          <a:bodyPr>
            <a:normAutofit lnSpcReduction="10000"/>
          </a:bodyPr>
          <a:lstStyle/>
          <a:p>
            <a:r>
              <a:rPr lang="en-US"/>
              <a:t>Include name of the group, the date, the time, the place, the name of the meeting.</a:t>
            </a:r>
          </a:p>
          <a:p>
            <a:r>
              <a:rPr lang="en-US"/>
              <a:t>List names of attendees and absentees.</a:t>
            </a:r>
          </a:p>
          <a:p>
            <a:r>
              <a:rPr lang="en-US"/>
              <a:t>Describe disposition of previous minutes.</a:t>
            </a:r>
          </a:p>
          <a:p>
            <a:r>
              <a:rPr lang="en-US"/>
              <a:t>Record old business, new business, announcements, and reports.</a:t>
            </a:r>
          </a:p>
          <a:p>
            <a:r>
              <a:rPr lang="en-US"/>
              <a:t>Include the precise wording of motions.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285750"/>
            <a:ext cx="8610600" cy="1143000"/>
          </a:xfrm>
          <a:noFill/>
          <a:ln/>
        </p:spPr>
        <p:txBody>
          <a:bodyPr/>
          <a:lstStyle/>
          <a:p>
            <a:r>
              <a:rPr lang="en-US" dirty="0"/>
              <a:t>Meeting Minutes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1A97D8CB-464F-4254-90EA-65C02FE3FC07}" type="slidenum">
              <a:rPr lang="en-US"/>
              <a:pPr/>
              <a:t>19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42900" y="2057400"/>
            <a:ext cx="8439150" cy="3733800"/>
          </a:xfrm>
          <a:noFill/>
          <a:ln/>
        </p:spPr>
        <p:txBody>
          <a:bodyPr/>
          <a:lstStyle/>
          <a:p>
            <a:r>
              <a:rPr lang="en-US"/>
              <a:t>Record the vote and action taken.</a:t>
            </a:r>
          </a:p>
          <a:p>
            <a:r>
              <a:rPr lang="en-US"/>
              <a:t>Conclude with the name and signature of the individual recording the minutes.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>
          <a:xfrm>
            <a:off x="266700" y="285750"/>
            <a:ext cx="8610600" cy="1143000"/>
          </a:xfrm>
          <a:noFill/>
          <a:ln/>
        </p:spPr>
        <p:txBody>
          <a:bodyPr/>
          <a:lstStyle/>
          <a:p>
            <a:r>
              <a:rPr lang="en-US"/>
              <a:t>Meeting Minutes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DF953776-0F36-45A9-BC5C-2ABCFB82B3E0}" type="slidenum">
              <a:rPr lang="en-US"/>
              <a:pPr/>
              <a:t>20</a:t>
            </a:fld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00250"/>
            <a:ext cx="8686800" cy="405765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Compress data from a longer publication, such as a business report, a magazine article, or a book chapter.</a:t>
            </a:r>
          </a:p>
          <a:p>
            <a:pPr>
              <a:lnSpc>
                <a:spcPct val="90000"/>
              </a:lnSpc>
            </a:pPr>
            <a:r>
              <a:rPr lang="en-US"/>
              <a:t>Indicate the goal or purpose of the document being summarized.</a:t>
            </a:r>
          </a:p>
          <a:p>
            <a:pPr>
              <a:lnSpc>
                <a:spcPct val="90000"/>
              </a:lnSpc>
            </a:pPr>
            <a:r>
              <a:rPr lang="en-US"/>
              <a:t>Highlight the research methods (if appropriate), findings, conclusions, and recommendations.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285750"/>
            <a:ext cx="8610600" cy="1143000"/>
          </a:xfrm>
          <a:noFill/>
          <a:ln/>
        </p:spPr>
        <p:txBody>
          <a:bodyPr/>
          <a:lstStyle/>
          <a:p>
            <a:r>
              <a:rPr lang="en-US" dirty="0"/>
              <a:t>Summaries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37F7199C-EADD-4175-AF4F-7F166895314C}" type="slidenum">
              <a:rPr lang="en-US"/>
              <a:pPr/>
              <a:t>21</a:t>
            </a:fld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00250"/>
            <a:ext cx="8686800" cy="3733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Omit illustrations, examples, and references.</a:t>
            </a:r>
          </a:p>
          <a:p>
            <a:pPr>
              <a:lnSpc>
                <a:spcPct val="90000"/>
              </a:lnSpc>
            </a:pPr>
            <a:r>
              <a:rPr lang="en-US"/>
              <a:t>Organize for readability by including headings and bulleted or enumerated lists.</a:t>
            </a:r>
          </a:p>
          <a:p>
            <a:pPr>
              <a:lnSpc>
                <a:spcPct val="90000"/>
              </a:lnSpc>
            </a:pPr>
            <a:r>
              <a:rPr lang="en-US"/>
              <a:t>Include your reactions or an overall evaluation of the document if asked to do so.</a:t>
            </a:r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title"/>
          </p:nvPr>
        </p:nvSpPr>
        <p:spPr>
          <a:xfrm>
            <a:off x="266700" y="285750"/>
            <a:ext cx="8610600" cy="1143000"/>
          </a:xfrm>
          <a:noFill/>
          <a:ln/>
        </p:spPr>
        <p:txBody>
          <a:bodyPr/>
          <a:lstStyle/>
          <a:p>
            <a:r>
              <a:rPr lang="en-US"/>
              <a:t>Summaries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23D12E9B-900E-4064-9075-5BF60FE92A8C}" type="slidenum">
              <a:rPr lang="en-US"/>
              <a:pPr/>
              <a:t>22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133350"/>
            <a:ext cx="8610600" cy="1524000"/>
          </a:xfrm>
          <a:noFill/>
          <a:ln/>
        </p:spPr>
        <p:txBody>
          <a:bodyPr/>
          <a:lstStyle/>
          <a:p>
            <a:r>
              <a:rPr lang="en-US" dirty="0"/>
              <a:t>Ten Keys to Designing                   Better Documents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505200"/>
          </a:xfrm>
          <a:noFill/>
          <a:ln/>
        </p:spPr>
        <p:txBody>
          <a:bodyPr/>
          <a:lstStyle/>
          <a:p>
            <a:r>
              <a:rPr lang="en-US"/>
              <a:t>Analyze your audience.</a:t>
            </a:r>
          </a:p>
          <a:p>
            <a:r>
              <a:rPr lang="en-US"/>
              <a:t>Choose an appropriate type size.</a:t>
            </a:r>
          </a:p>
          <a:p>
            <a:r>
              <a:rPr lang="en-US"/>
              <a:t>Use a consistent type font.</a:t>
            </a:r>
          </a:p>
          <a:p>
            <a:r>
              <a:rPr lang="en-US"/>
              <a:t>Generally, don't justify right margins.</a:t>
            </a:r>
          </a:p>
          <a:p>
            <a:r>
              <a:rPr lang="en-US"/>
              <a:t>Separate paragraphs and sentences appropriately.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07B4F1D5-200F-4163-BC00-179A9D789C32}" type="slidenum">
              <a:rPr lang="en-US"/>
              <a:pPr/>
              <a:t>23</a:t>
            </a:fld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429000"/>
          </a:xfrm>
          <a:noFill/>
          <a:ln/>
        </p:spPr>
        <p:txBody>
          <a:bodyPr/>
          <a:lstStyle/>
          <a:p>
            <a:r>
              <a:rPr lang="en-US"/>
              <a:t>Design readable headlines.</a:t>
            </a:r>
          </a:p>
          <a:p>
            <a:r>
              <a:rPr lang="en-US"/>
              <a:t>Strive for an attractive page layout.</a:t>
            </a:r>
          </a:p>
          <a:p>
            <a:r>
              <a:rPr lang="en-US"/>
              <a:t>Use graphics and clip art with restraint.</a:t>
            </a:r>
          </a:p>
          <a:p>
            <a:r>
              <a:rPr lang="en-US"/>
              <a:t>Avoid amateurish results.</a:t>
            </a:r>
          </a:p>
          <a:p>
            <a:r>
              <a:rPr lang="en-US"/>
              <a:t>Develop expertise with your software program.</a:t>
            </a:r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title"/>
          </p:nvPr>
        </p:nvSpPr>
        <p:spPr>
          <a:xfrm>
            <a:off x="266700" y="133350"/>
            <a:ext cx="8610600" cy="1524000"/>
          </a:xfrm>
          <a:noFill/>
          <a:ln/>
        </p:spPr>
        <p:txBody>
          <a:bodyPr/>
          <a:lstStyle/>
          <a:p>
            <a:r>
              <a:rPr lang="en-US"/>
              <a:t>Ten Keys to Designing                   Better Documents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Recapitulation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Organizing Report Data</a:t>
            </a:r>
            <a:r>
              <a:rPr lang="en-US" dirty="0" smtClean="0"/>
              <a:t>: </a:t>
            </a:r>
            <a:r>
              <a:rPr lang="en-US" sz="2600" dirty="0" smtClean="0"/>
              <a:t>Indirect Strategy</a:t>
            </a:r>
          </a:p>
          <a:p>
            <a:pPr>
              <a:buNone/>
            </a:pPr>
            <a:r>
              <a:rPr lang="en-US" sz="2600" dirty="0" smtClean="0"/>
              <a:t>	Direct Strategy</a:t>
            </a:r>
          </a:p>
          <a:p>
            <a:r>
              <a:rPr lang="en-US" sz="2800" dirty="0" smtClean="0"/>
              <a:t>Making Effective Report Headings</a:t>
            </a:r>
          </a:p>
          <a:p>
            <a:r>
              <a:rPr lang="en-US" sz="2800" dirty="0" smtClean="0"/>
              <a:t>Being Objective in Writing Reports</a:t>
            </a:r>
          </a:p>
          <a:p>
            <a:r>
              <a:rPr lang="en-US" sz="2800" dirty="0" smtClean="0"/>
              <a:t>How to write Information Reports</a:t>
            </a:r>
          </a:p>
          <a:p>
            <a:r>
              <a:rPr lang="en-US" sz="2800" dirty="0" smtClean="0"/>
              <a:t>How to write Progress Reports</a:t>
            </a:r>
          </a:p>
          <a:p>
            <a:r>
              <a:rPr lang="en-US" sz="2800" dirty="0" smtClean="0"/>
              <a:t>How to write Justification/Recommendation Reports</a:t>
            </a:r>
          </a:p>
          <a:p>
            <a:r>
              <a:rPr lang="en-US" sz="2800" dirty="0" smtClean="0"/>
              <a:t>How to write Feasibility Reports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Recapitulation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How to write Meeting Minutes</a:t>
            </a:r>
          </a:p>
          <a:p>
            <a:r>
              <a:rPr lang="en-US" sz="2800" dirty="0" smtClean="0"/>
              <a:t>How to write Summaries</a:t>
            </a:r>
          </a:p>
          <a:p>
            <a:r>
              <a:rPr lang="en-US" sz="2800" dirty="0" smtClean="0"/>
              <a:t>Ten keys to designing better documents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715250" y="6115050"/>
            <a:ext cx="10652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Ch. 9–</a:t>
            </a:r>
            <a:fld id="{8E4333B1-0C85-4654-93C9-50DF25246E52}" type="slidenum">
              <a:rPr lang="en-US"/>
              <a:pPr/>
              <a:t>26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2190750"/>
            <a:ext cx="6399213" cy="2438400"/>
          </a:xfrm>
          <a:noFill/>
          <a:ln/>
        </p:spPr>
        <p:txBody>
          <a:bodyPr/>
          <a:lstStyle/>
          <a:p>
            <a:r>
              <a:rPr lang="en-US" sz="6000" dirty="0" smtClean="0">
                <a:latin typeface="Times New Roman" pitchFamily="18" charset="0"/>
              </a:rPr>
              <a:t>Thank You</a:t>
            </a:r>
            <a:endParaRPr lang="en-US" sz="6000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zoom dir="in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772</Words>
  <Application>Microsoft Office PowerPoint</Application>
  <PresentationFormat>On-screen Show (4:3)</PresentationFormat>
  <Paragraphs>157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Business Communication Workshop</vt:lpstr>
      <vt:lpstr>Slide 2</vt:lpstr>
      <vt:lpstr>We have discussed…..</vt:lpstr>
      <vt:lpstr>We have discussed…..</vt:lpstr>
      <vt:lpstr>Organizing Report Data</vt:lpstr>
      <vt:lpstr>Making Effective Report Headings</vt:lpstr>
      <vt:lpstr>Making Effective Report Headings</vt:lpstr>
      <vt:lpstr>Being Objective in Writing Reports</vt:lpstr>
      <vt:lpstr>Information Reports</vt:lpstr>
      <vt:lpstr>Information Reports</vt:lpstr>
      <vt:lpstr>Information Reports</vt:lpstr>
      <vt:lpstr>Progress Reports</vt:lpstr>
      <vt:lpstr>Progress Reports</vt:lpstr>
      <vt:lpstr>Justification/Recommendation Reports</vt:lpstr>
      <vt:lpstr>Justification/Recommendation Reports</vt:lpstr>
      <vt:lpstr>Feasibility Reports</vt:lpstr>
      <vt:lpstr>Feasibility Reports</vt:lpstr>
      <vt:lpstr>Meeting Minutes</vt:lpstr>
      <vt:lpstr>Meeting Minutes</vt:lpstr>
      <vt:lpstr>Summaries</vt:lpstr>
      <vt:lpstr>Summaries</vt:lpstr>
      <vt:lpstr>Ten Keys to Designing                   Better Documents</vt:lpstr>
      <vt:lpstr>Ten Keys to Designing                   Better Documents</vt:lpstr>
      <vt:lpstr>Recapitulation</vt:lpstr>
      <vt:lpstr>Recapitulation</vt:lpstr>
      <vt:lpstr>Thank You</vt:lpstr>
    </vt:vector>
  </TitlesOfParts>
  <Company>Ciit wah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</dc:title>
  <dc:creator>Ayaz Qadeer</dc:creator>
  <cp:lastModifiedBy>Ayaz Qadeer</cp:lastModifiedBy>
  <cp:revision>12</cp:revision>
  <dcterms:created xsi:type="dcterms:W3CDTF">2013-05-16T05:45:34Z</dcterms:created>
  <dcterms:modified xsi:type="dcterms:W3CDTF">2013-05-16T10:26:50Z</dcterms:modified>
</cp:coreProperties>
</file>