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257" r:id="rId3"/>
    <p:sldId id="296" r:id="rId4"/>
    <p:sldId id="295" r:id="rId5"/>
    <p:sldId id="297" r:id="rId6"/>
    <p:sldId id="258" r:id="rId7"/>
    <p:sldId id="283" r:id="rId8"/>
    <p:sldId id="284" r:id="rId9"/>
    <p:sldId id="259" r:id="rId10"/>
    <p:sldId id="260" r:id="rId11"/>
    <p:sldId id="261" r:id="rId12"/>
    <p:sldId id="262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8" r:id="rId24"/>
    <p:sldId id="299" r:id="rId25"/>
    <p:sldId id="30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4E378-DB9D-4979-AEAD-9C6916593211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C3A05-72B1-42F2-AE90-98B3C05886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Business Communication Workshop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endParaRPr lang="en-US" dirty="0" smtClean="0">
              <a:solidFill>
                <a:srgbClr val="FF3300"/>
              </a:solidFill>
            </a:endParaRPr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dirty="0" smtClean="0"/>
              <a:t>Course Coordinator:	</a:t>
            </a:r>
            <a:r>
              <a:rPr lang="en-US" dirty="0" err="1" smtClean="0"/>
              <a:t>Ayyaz</a:t>
            </a:r>
            <a:r>
              <a:rPr lang="en-US" dirty="0" smtClean="0"/>
              <a:t> </a:t>
            </a:r>
            <a:r>
              <a:rPr lang="en-US" dirty="0" err="1" smtClean="0"/>
              <a:t>Qadeer</a:t>
            </a:r>
            <a:endParaRPr lang="en-US" dirty="0" smtClean="0"/>
          </a:p>
          <a:p>
            <a:pPr marL="533400" indent="-533400" algn="ctr" eaLnBrk="1" hangingPunct="1">
              <a:buFont typeface="Wingdings" pitchFamily="2" charset="2"/>
              <a:buNone/>
            </a:pPr>
            <a:endParaRPr lang="en-US" dirty="0" smtClean="0"/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dirty="0" smtClean="0"/>
              <a:t>Lecture # 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715250" y="6115050"/>
            <a:ext cx="10652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Ch. 9–</a:t>
            </a:r>
            <a:fld id="{BBD64C5E-E7C1-4D97-A415-78905A9DAC7A}" type="slidenum">
              <a:rPr lang="en-US"/>
              <a:pPr/>
              <a:t>2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750888"/>
            <a:ext cx="6399213" cy="12493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784350"/>
            <a:ext cx="6400800" cy="175260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Informal Reports</a:t>
            </a: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229600" cy="4572000"/>
          </a:xfrm>
        </p:spPr>
        <p:txBody>
          <a:bodyPr/>
          <a:lstStyle/>
          <a:p>
            <a:pPr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sz="2600"/>
              <a:t>Discuss why businesses need reports and how these documents can be classified.</a:t>
            </a:r>
          </a:p>
          <a:p>
            <a:pPr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sz="2600"/>
              <a:t>Distinguish between informational and analytical reports.</a:t>
            </a:r>
          </a:p>
          <a:p>
            <a:pPr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sz="2600"/>
              <a:t>Explain the difference between a problem statement and a statement of purpose, and then identify five other elements included in a formal work plan.</a:t>
            </a:r>
          </a:p>
          <a:p>
            <a:pPr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sz="2600"/>
              <a:t>Describe six tasks necessary to investigating business reports.</a:t>
            </a:r>
          </a:p>
          <a:p>
            <a:pPr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sz="2600"/>
              <a:t>Define business interviews, and list four types of interview questions.</a:t>
            </a:r>
          </a:p>
          <a:p>
            <a:pPr>
              <a:lnSpc>
                <a:spcPct val="70000"/>
              </a:lnSpc>
              <a:spcBef>
                <a:spcPct val="15000"/>
              </a:spcBef>
              <a:spcAft>
                <a:spcPct val="15000"/>
              </a:spcAft>
            </a:pPr>
            <a:r>
              <a:rPr lang="en-US" sz="2600"/>
              <a:t>Clarify what it means to adapt your report to your audience.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66" name="Rectangle 46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458200" cy="1143000"/>
          </a:xfrm>
        </p:spPr>
        <p:txBody>
          <a:bodyPr/>
          <a:lstStyle/>
          <a:p>
            <a:r>
              <a:rPr lang="en-US" sz="4200" dirty="0"/>
              <a:t>The Purpose of Reports</a:t>
            </a:r>
          </a:p>
        </p:txBody>
      </p:sp>
      <p:sp>
        <p:nvSpPr>
          <p:cNvPr id="47572" name="Rectangle 468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696200" cy="4535488"/>
          </a:xfrm>
        </p:spPr>
        <p:txBody>
          <a:bodyPr/>
          <a:lstStyle/>
          <a:p>
            <a:r>
              <a:rPr lang="en-US" dirty="0"/>
              <a:t>To make sound decisions and find effective solutions</a:t>
            </a:r>
          </a:p>
          <a:p>
            <a:r>
              <a:rPr lang="en-US" dirty="0"/>
              <a:t>To provide a formal, verifiable link between people, places, and times</a:t>
            </a:r>
          </a:p>
          <a:p>
            <a:r>
              <a:rPr lang="en-US" dirty="0"/>
              <a:t>To serve as permanent records</a:t>
            </a:r>
          </a:p>
          <a:p>
            <a:r>
              <a:rPr lang="en-US" dirty="0"/>
              <a:t>To solve immediate problems</a:t>
            </a:r>
          </a:p>
          <a:p>
            <a:r>
              <a:rPr lang="en-US" dirty="0"/>
              <a:t>To provide complete, accurate, objective information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Classifying Reports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8001000" cy="45354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	Reports are commonly classified by these factors:</a:t>
            </a:r>
          </a:p>
          <a:p>
            <a:pPr lvl="1"/>
            <a:r>
              <a:rPr lang="en-US" dirty="0"/>
              <a:t>Source–who initiates it?</a:t>
            </a:r>
          </a:p>
          <a:p>
            <a:pPr lvl="1"/>
            <a:r>
              <a:rPr lang="en-US" dirty="0"/>
              <a:t>Frequency—how often is it generated?</a:t>
            </a:r>
          </a:p>
          <a:p>
            <a:pPr lvl="1"/>
            <a:r>
              <a:rPr lang="en-US" dirty="0"/>
              <a:t>Destination—where is it being sent?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A report’s medium, format, style, and organization are dictated by its classification.</a:t>
            </a:r>
          </a:p>
          <a:p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1E2C10E4-37D4-4E87-BB68-F6BCD4B03C20}" type="slidenum">
              <a:rPr lang="en-US"/>
              <a:pPr/>
              <a:t>6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228600"/>
            <a:ext cx="8610600" cy="1219200"/>
          </a:xfrm>
          <a:noFill/>
          <a:ln/>
        </p:spPr>
        <p:txBody>
          <a:bodyPr/>
          <a:lstStyle/>
          <a:p>
            <a:r>
              <a:rPr lang="en-US" dirty="0"/>
              <a:t>Six Categories of Informal Reports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38350"/>
            <a:ext cx="8686800" cy="3524250"/>
          </a:xfrm>
          <a:noFill/>
          <a:ln/>
        </p:spPr>
        <p:txBody>
          <a:bodyPr/>
          <a:lstStyle/>
          <a:p>
            <a:r>
              <a:rPr lang="en-US" dirty="0"/>
              <a:t>Information Reports</a:t>
            </a:r>
          </a:p>
          <a:p>
            <a:r>
              <a:rPr lang="en-US" dirty="0"/>
              <a:t>Progress Reports</a:t>
            </a:r>
          </a:p>
          <a:p>
            <a:r>
              <a:rPr lang="en-US" dirty="0"/>
              <a:t>Justification/Recommendation Reports</a:t>
            </a:r>
          </a:p>
          <a:p>
            <a:r>
              <a:rPr lang="en-US" dirty="0"/>
              <a:t>Feasibility Reports</a:t>
            </a:r>
          </a:p>
          <a:p>
            <a:r>
              <a:rPr lang="en-US" dirty="0"/>
              <a:t>Minutes of Meetings</a:t>
            </a:r>
          </a:p>
          <a:p>
            <a:r>
              <a:rPr lang="en-US" dirty="0"/>
              <a:t>Summaries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Informational Reports</a:t>
            </a:r>
          </a:p>
        </p:txBody>
      </p:sp>
      <p:sp>
        <p:nvSpPr>
          <p:cNvPr id="39090" name="AutoShape 178"/>
          <p:cNvSpPr>
            <a:spLocks noChangeArrowheads="1"/>
          </p:cNvSpPr>
          <p:nvPr/>
        </p:nvSpPr>
        <p:spPr bwMode="auto">
          <a:xfrm>
            <a:off x="1295400" y="5638800"/>
            <a:ext cx="6629400" cy="762000"/>
          </a:xfrm>
          <a:prstGeom prst="roundRect">
            <a:avLst>
              <a:gd name="adj" fmla="val 16667"/>
            </a:avLst>
          </a:prstGeom>
          <a:solidFill>
            <a:srgbClr val="99FFCC"/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dist="53882" dir="189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000000"/>
                </a:solidFill>
                <a:latin typeface="Arial" charset="0"/>
              </a:rPr>
              <a:t>Summary reports</a:t>
            </a:r>
          </a:p>
        </p:txBody>
      </p:sp>
      <p:sp>
        <p:nvSpPr>
          <p:cNvPr id="39091" name="AutoShape 179"/>
          <p:cNvSpPr>
            <a:spLocks noChangeArrowheads="1"/>
          </p:cNvSpPr>
          <p:nvPr/>
        </p:nvSpPr>
        <p:spPr bwMode="auto">
          <a:xfrm>
            <a:off x="1295400" y="4740275"/>
            <a:ext cx="6629400" cy="708025"/>
          </a:xfrm>
          <a:prstGeom prst="roundRect">
            <a:avLst>
              <a:gd name="adj" fmla="val 16667"/>
            </a:avLst>
          </a:prstGeom>
          <a:solidFill>
            <a:srgbClr val="95EBFF"/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dist="53882" dir="189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000000"/>
                </a:solidFill>
                <a:latin typeface="Arial" charset="0"/>
              </a:rPr>
              <a:t>Progress reports</a:t>
            </a:r>
          </a:p>
        </p:txBody>
      </p:sp>
      <p:sp>
        <p:nvSpPr>
          <p:cNvPr id="39092" name="AutoShape 180"/>
          <p:cNvSpPr>
            <a:spLocks noChangeArrowheads="1"/>
          </p:cNvSpPr>
          <p:nvPr/>
        </p:nvSpPr>
        <p:spPr bwMode="auto">
          <a:xfrm>
            <a:off x="1295400" y="3733800"/>
            <a:ext cx="6629400" cy="815975"/>
          </a:xfrm>
          <a:prstGeom prst="roundRect">
            <a:avLst>
              <a:gd name="adj" fmla="val 16667"/>
            </a:avLst>
          </a:prstGeom>
          <a:solidFill>
            <a:srgbClr val="FFCCCC"/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dist="53882" dir="189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</a:pPr>
            <a:r>
              <a:rPr lang="en-US" sz="3000" b="1">
                <a:solidFill>
                  <a:srgbClr val="000000"/>
                </a:solidFill>
                <a:latin typeface="Arial" charset="0"/>
              </a:rPr>
              <a:t>Compliance reports</a:t>
            </a:r>
          </a:p>
        </p:txBody>
      </p:sp>
      <p:sp>
        <p:nvSpPr>
          <p:cNvPr id="39093" name="AutoShape 181"/>
          <p:cNvSpPr>
            <a:spLocks noChangeArrowheads="1"/>
          </p:cNvSpPr>
          <p:nvPr/>
        </p:nvSpPr>
        <p:spPr bwMode="auto">
          <a:xfrm>
            <a:off x="1295400" y="2781300"/>
            <a:ext cx="6629400" cy="762000"/>
          </a:xfrm>
          <a:prstGeom prst="roundRect">
            <a:avLst>
              <a:gd name="adj" fmla="val 16667"/>
            </a:avLst>
          </a:prstGeom>
          <a:solidFill>
            <a:srgbClr val="FFFF8D"/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dist="53882" dir="189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000000"/>
                </a:solidFill>
                <a:latin typeface="Arial" charset="0"/>
              </a:rPr>
              <a:t>Policy and procedures reports</a:t>
            </a:r>
          </a:p>
        </p:txBody>
      </p:sp>
      <p:sp>
        <p:nvSpPr>
          <p:cNvPr id="39094" name="AutoShape 182"/>
          <p:cNvSpPr>
            <a:spLocks noChangeArrowheads="1"/>
          </p:cNvSpPr>
          <p:nvPr/>
        </p:nvSpPr>
        <p:spPr bwMode="auto">
          <a:xfrm>
            <a:off x="1295400" y="1828800"/>
            <a:ext cx="6629400" cy="762000"/>
          </a:xfrm>
          <a:prstGeom prst="roundRect">
            <a:avLst>
              <a:gd name="adj" fmla="val 16667"/>
            </a:avLst>
          </a:prstGeom>
          <a:solidFill>
            <a:srgbClr val="B9FFA3"/>
          </a:solidFill>
          <a:ln w="12700">
            <a:solidFill>
              <a:srgbClr val="000000"/>
            </a:solidFill>
            <a:round/>
            <a:headEnd/>
            <a:tailEnd/>
          </a:ln>
          <a:effectLst>
            <a:outerShdw dist="53882" dir="18900000" algn="ctr" rotWithShape="0">
              <a:srgbClr val="000000"/>
            </a:outerShdw>
          </a:effectLst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3000" b="1">
                <a:solidFill>
                  <a:srgbClr val="000000"/>
                </a:solidFill>
                <a:latin typeface="Arial" charset="0"/>
              </a:rPr>
              <a:t>Monitor/control reports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90" grpId="0" animBg="1" autoUpdateAnimBg="0"/>
      <p:bldP spid="39091" grpId="0" animBg="1" autoUpdateAnimBg="0"/>
      <p:bldP spid="39092" grpId="0" animBg="1" autoUpdateAnimBg="0"/>
      <p:bldP spid="39093" grpId="0" animBg="1" autoUpdateAnimBg="0"/>
      <p:bldP spid="39094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76" name="Rectangle 48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077200" cy="1143000"/>
          </a:xfrm>
        </p:spPr>
        <p:txBody>
          <a:bodyPr/>
          <a:lstStyle/>
          <a:p>
            <a:r>
              <a:rPr lang="en-US" sz="4000"/>
              <a:t>Analytical </a:t>
            </a:r>
            <a:r>
              <a:rPr lang="en-US"/>
              <a:t>Reports</a:t>
            </a:r>
          </a:p>
        </p:txBody>
      </p:sp>
      <p:sp>
        <p:nvSpPr>
          <p:cNvPr id="22580" name="Rectangle 52"/>
          <p:cNvSpPr>
            <a:spLocks noChangeArrowheads="1"/>
          </p:cNvSpPr>
          <p:nvPr/>
        </p:nvSpPr>
        <p:spPr bwMode="auto">
          <a:xfrm>
            <a:off x="1066800" y="1981200"/>
            <a:ext cx="7315200" cy="1219200"/>
          </a:xfrm>
          <a:prstGeom prst="rect">
            <a:avLst/>
          </a:prstGeom>
          <a:solidFill>
            <a:srgbClr val="89F7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18900000" algn="ctr" rotWithShape="0">
              <a:schemeClr val="bg2"/>
            </a:outerShdw>
          </a:effectLst>
        </p:spPr>
        <p:txBody>
          <a:bodyPr wrap="none" anchor="ctr"/>
          <a:lstStyle/>
          <a:p>
            <a:r>
              <a:rPr lang="en-US" sz="3200" b="1">
                <a:latin typeface="Arial" charset="0"/>
              </a:rPr>
              <a:t>Reports for solving problems</a:t>
            </a:r>
          </a:p>
        </p:txBody>
      </p:sp>
      <p:grpSp>
        <p:nvGrpSpPr>
          <p:cNvPr id="3" name="Group 363"/>
          <p:cNvGrpSpPr>
            <a:grpSpLocks/>
          </p:cNvGrpSpPr>
          <p:nvPr/>
        </p:nvGrpSpPr>
        <p:grpSpPr bwMode="auto">
          <a:xfrm>
            <a:off x="1066800" y="4895850"/>
            <a:ext cx="7391402" cy="1352550"/>
            <a:chOff x="672" y="3084"/>
            <a:chExt cx="4656" cy="852"/>
          </a:xfrm>
        </p:grpSpPr>
        <p:sp>
          <p:nvSpPr>
            <p:cNvPr id="22582" name="Rectangle 54"/>
            <p:cNvSpPr>
              <a:spLocks noChangeArrowheads="1"/>
            </p:cNvSpPr>
            <p:nvPr/>
          </p:nvSpPr>
          <p:spPr bwMode="auto">
            <a:xfrm>
              <a:off x="672" y="3168"/>
              <a:ext cx="4608" cy="768"/>
            </a:xfrm>
            <a:prstGeom prst="rect">
              <a:avLst/>
            </a:prstGeom>
            <a:solidFill>
              <a:srgbClr val="EDD1D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53882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r>
                <a:rPr lang="en-US" sz="3200" b="1">
                  <a:latin typeface="Arial" charset="0"/>
                </a:rPr>
                <a:t>Proposals for obtaining new </a:t>
              </a:r>
            </a:p>
            <a:p>
              <a:r>
                <a:rPr lang="en-US" sz="3200" b="1">
                  <a:latin typeface="Arial" charset="0"/>
                </a:rPr>
                <a:t>business or funding</a:t>
              </a:r>
            </a:p>
          </p:txBody>
        </p:sp>
        <p:grpSp>
          <p:nvGrpSpPr>
            <p:cNvPr id="4" name="Group 360"/>
            <p:cNvGrpSpPr>
              <a:grpSpLocks/>
            </p:cNvGrpSpPr>
            <p:nvPr/>
          </p:nvGrpSpPr>
          <p:grpSpPr bwMode="auto">
            <a:xfrm>
              <a:off x="4201" y="3084"/>
              <a:ext cx="1127" cy="852"/>
              <a:chOff x="4201" y="3084"/>
              <a:chExt cx="1127" cy="852"/>
            </a:xfrm>
          </p:grpSpPr>
          <p:sp>
            <p:nvSpPr>
              <p:cNvPr id="22887" name="AutoShape 359"/>
              <p:cNvSpPr>
                <a:spLocks noChangeArrowheads="1"/>
              </p:cNvSpPr>
              <p:nvPr/>
            </p:nvSpPr>
            <p:spPr bwMode="auto">
              <a:xfrm flipV="1">
                <a:off x="4224" y="3648"/>
                <a:ext cx="1104" cy="288"/>
              </a:xfrm>
              <a:custGeom>
                <a:avLst/>
                <a:gdLst>
                  <a:gd name="G0" fmla="+- 3471 0 0"/>
                  <a:gd name="G1" fmla="+- 21600 0 3471"/>
                  <a:gd name="G2" fmla="*/ 3471 1 2"/>
                  <a:gd name="G3" fmla="+- 21600 0 G2"/>
                  <a:gd name="G4" fmla="+/ 3471 21600 2"/>
                  <a:gd name="G5" fmla="+/ G1 0 2"/>
                  <a:gd name="G6" fmla="*/ 21600 21600 3471"/>
                  <a:gd name="G7" fmla="*/ G6 1 2"/>
                  <a:gd name="G8" fmla="+- 21600 0 G7"/>
                  <a:gd name="G9" fmla="*/ 21600 1 2"/>
                  <a:gd name="G10" fmla="+- 3471 0 G9"/>
                  <a:gd name="G11" fmla="?: G10 G8 0"/>
                  <a:gd name="G12" fmla="?: G10 G7 21600"/>
                  <a:gd name="T0" fmla="*/ 19864 w 21600"/>
                  <a:gd name="T1" fmla="*/ 10800 h 21600"/>
                  <a:gd name="T2" fmla="*/ 10800 w 21600"/>
                  <a:gd name="T3" fmla="*/ 21600 h 21600"/>
                  <a:gd name="T4" fmla="*/ 1736 w 21600"/>
                  <a:gd name="T5" fmla="*/ 10800 h 21600"/>
                  <a:gd name="T6" fmla="*/ 10800 w 21600"/>
                  <a:gd name="T7" fmla="*/ 0 h 21600"/>
                  <a:gd name="T8" fmla="*/ 3536 w 21600"/>
                  <a:gd name="T9" fmla="*/ 3536 h 21600"/>
                  <a:gd name="T10" fmla="*/ 18064 w 21600"/>
                  <a:gd name="T11" fmla="*/ 1806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3471" y="21600"/>
                    </a:lnTo>
                    <a:lnTo>
                      <a:pt x="1812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CC99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17" name="Freeform 89"/>
              <p:cNvSpPr>
                <a:spLocks/>
              </p:cNvSpPr>
              <p:nvPr/>
            </p:nvSpPr>
            <p:spPr bwMode="auto">
              <a:xfrm>
                <a:off x="5276" y="3499"/>
                <a:ext cx="29" cy="22"/>
              </a:xfrm>
              <a:custGeom>
                <a:avLst/>
                <a:gdLst/>
                <a:ahLst/>
                <a:cxnLst>
                  <a:cxn ang="0">
                    <a:pos x="84" y="57"/>
                  </a:cxn>
                  <a:cxn ang="0">
                    <a:pos x="84" y="48"/>
                  </a:cxn>
                  <a:cxn ang="0">
                    <a:pos x="71" y="0"/>
                  </a:cxn>
                  <a:cxn ang="0">
                    <a:pos x="0" y="18"/>
                  </a:cxn>
                  <a:cxn ang="0">
                    <a:pos x="13" y="67"/>
                  </a:cxn>
                  <a:cxn ang="0">
                    <a:pos x="13" y="57"/>
                  </a:cxn>
                  <a:cxn ang="0">
                    <a:pos x="86" y="57"/>
                  </a:cxn>
                  <a:cxn ang="0">
                    <a:pos x="84" y="54"/>
                  </a:cxn>
                  <a:cxn ang="0">
                    <a:pos x="84" y="48"/>
                  </a:cxn>
                  <a:cxn ang="0">
                    <a:pos x="84" y="57"/>
                  </a:cxn>
                </a:cxnLst>
                <a:rect l="0" t="0" r="r" b="b"/>
                <a:pathLst>
                  <a:path w="86" h="67">
                    <a:moveTo>
                      <a:pt x="84" y="57"/>
                    </a:moveTo>
                    <a:lnTo>
                      <a:pt x="84" y="48"/>
                    </a:lnTo>
                    <a:lnTo>
                      <a:pt x="71" y="0"/>
                    </a:lnTo>
                    <a:lnTo>
                      <a:pt x="0" y="18"/>
                    </a:lnTo>
                    <a:lnTo>
                      <a:pt x="13" y="67"/>
                    </a:lnTo>
                    <a:lnTo>
                      <a:pt x="13" y="57"/>
                    </a:lnTo>
                    <a:lnTo>
                      <a:pt x="86" y="57"/>
                    </a:lnTo>
                    <a:lnTo>
                      <a:pt x="84" y="54"/>
                    </a:lnTo>
                    <a:lnTo>
                      <a:pt x="84" y="48"/>
                    </a:lnTo>
                    <a:lnTo>
                      <a:pt x="84" y="5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38" name="Freeform 110"/>
              <p:cNvSpPr>
                <a:spLocks/>
              </p:cNvSpPr>
              <p:nvPr/>
            </p:nvSpPr>
            <p:spPr bwMode="auto">
              <a:xfrm>
                <a:off x="4429" y="3239"/>
                <a:ext cx="12" cy="68"/>
              </a:xfrm>
              <a:custGeom>
                <a:avLst/>
                <a:gdLst/>
                <a:ahLst/>
                <a:cxnLst>
                  <a:cxn ang="0">
                    <a:pos x="18" y="205"/>
                  </a:cxn>
                  <a:cxn ang="0">
                    <a:pos x="37" y="187"/>
                  </a:cxn>
                  <a:cxn ang="0">
                    <a:pos x="37" y="0"/>
                  </a:cxn>
                  <a:cxn ang="0">
                    <a:pos x="0" y="0"/>
                  </a:cxn>
                  <a:cxn ang="0">
                    <a:pos x="0" y="187"/>
                  </a:cxn>
                  <a:cxn ang="0">
                    <a:pos x="18" y="168"/>
                  </a:cxn>
                  <a:cxn ang="0">
                    <a:pos x="18" y="205"/>
                  </a:cxn>
                  <a:cxn ang="0">
                    <a:pos x="37" y="205"/>
                  </a:cxn>
                  <a:cxn ang="0">
                    <a:pos x="37" y="187"/>
                  </a:cxn>
                  <a:cxn ang="0">
                    <a:pos x="18" y="205"/>
                  </a:cxn>
                </a:cxnLst>
                <a:rect l="0" t="0" r="r" b="b"/>
                <a:pathLst>
                  <a:path w="37" h="205">
                    <a:moveTo>
                      <a:pt x="18" y="205"/>
                    </a:moveTo>
                    <a:lnTo>
                      <a:pt x="37" y="187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187"/>
                    </a:lnTo>
                    <a:lnTo>
                      <a:pt x="18" y="168"/>
                    </a:lnTo>
                    <a:lnTo>
                      <a:pt x="18" y="205"/>
                    </a:lnTo>
                    <a:lnTo>
                      <a:pt x="37" y="205"/>
                    </a:lnTo>
                    <a:lnTo>
                      <a:pt x="37" y="187"/>
                    </a:lnTo>
                    <a:lnTo>
                      <a:pt x="18" y="20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39" name="Freeform 111"/>
              <p:cNvSpPr>
                <a:spLocks/>
              </p:cNvSpPr>
              <p:nvPr/>
            </p:nvSpPr>
            <p:spPr bwMode="auto">
              <a:xfrm>
                <a:off x="4377" y="3295"/>
                <a:ext cx="58" cy="12"/>
              </a:xfrm>
              <a:custGeom>
                <a:avLst/>
                <a:gdLst/>
                <a:ahLst/>
                <a:cxnLst>
                  <a:cxn ang="0">
                    <a:pos x="24" y="32"/>
                  </a:cxn>
                  <a:cxn ang="0">
                    <a:pos x="12" y="37"/>
                  </a:cxn>
                  <a:cxn ang="0">
                    <a:pos x="172" y="37"/>
                  </a:cxn>
                  <a:cxn ang="0">
                    <a:pos x="172" y="0"/>
                  </a:cxn>
                  <a:cxn ang="0">
                    <a:pos x="12" y="0"/>
                  </a:cxn>
                  <a:cxn ang="0">
                    <a:pos x="0" y="5"/>
                  </a:cxn>
                  <a:cxn ang="0">
                    <a:pos x="12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24" y="32"/>
                  </a:cxn>
                </a:cxnLst>
                <a:rect l="0" t="0" r="r" b="b"/>
                <a:pathLst>
                  <a:path w="172" h="37">
                    <a:moveTo>
                      <a:pt x="24" y="32"/>
                    </a:moveTo>
                    <a:lnTo>
                      <a:pt x="12" y="37"/>
                    </a:lnTo>
                    <a:lnTo>
                      <a:pt x="172" y="37"/>
                    </a:lnTo>
                    <a:lnTo>
                      <a:pt x="172" y="0"/>
                    </a:lnTo>
                    <a:lnTo>
                      <a:pt x="12" y="0"/>
                    </a:lnTo>
                    <a:lnTo>
                      <a:pt x="0" y="5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24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62" name="Freeform 134"/>
              <p:cNvSpPr>
                <a:spLocks/>
              </p:cNvSpPr>
              <p:nvPr/>
            </p:nvSpPr>
            <p:spPr bwMode="auto">
              <a:xfrm>
                <a:off x="4209" y="3133"/>
                <a:ext cx="279" cy="283"/>
              </a:xfrm>
              <a:custGeom>
                <a:avLst/>
                <a:gdLst/>
                <a:ahLst/>
                <a:cxnLst>
                  <a:cxn ang="0">
                    <a:pos x="0" y="341"/>
                  </a:cxn>
                  <a:cxn ang="0">
                    <a:pos x="405" y="0"/>
                  </a:cxn>
                  <a:cxn ang="0">
                    <a:pos x="835" y="510"/>
                  </a:cxn>
                  <a:cxn ang="0">
                    <a:pos x="429" y="848"/>
                  </a:cxn>
                  <a:cxn ang="0">
                    <a:pos x="0" y="341"/>
                  </a:cxn>
                </a:cxnLst>
                <a:rect l="0" t="0" r="r" b="b"/>
                <a:pathLst>
                  <a:path w="835" h="848">
                    <a:moveTo>
                      <a:pt x="0" y="341"/>
                    </a:moveTo>
                    <a:lnTo>
                      <a:pt x="405" y="0"/>
                    </a:lnTo>
                    <a:lnTo>
                      <a:pt x="835" y="510"/>
                    </a:lnTo>
                    <a:lnTo>
                      <a:pt x="429" y="848"/>
                    </a:lnTo>
                    <a:lnTo>
                      <a:pt x="0" y="3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63" name="Freeform 135"/>
              <p:cNvSpPr>
                <a:spLocks/>
              </p:cNvSpPr>
              <p:nvPr/>
            </p:nvSpPr>
            <p:spPr bwMode="auto">
              <a:xfrm>
                <a:off x="4206" y="3125"/>
                <a:ext cx="143" cy="126"/>
              </a:xfrm>
              <a:custGeom>
                <a:avLst/>
                <a:gdLst/>
                <a:ahLst/>
                <a:cxnLst>
                  <a:cxn ang="0">
                    <a:pos x="429" y="15"/>
                  </a:cxn>
                  <a:cxn ang="0">
                    <a:pos x="406" y="12"/>
                  </a:cxn>
                  <a:cxn ang="0">
                    <a:pos x="0" y="352"/>
                  </a:cxn>
                  <a:cxn ang="0">
                    <a:pos x="22" y="379"/>
                  </a:cxn>
                  <a:cxn ang="0">
                    <a:pos x="427" y="38"/>
                  </a:cxn>
                  <a:cxn ang="0">
                    <a:pos x="403" y="36"/>
                  </a:cxn>
                  <a:cxn ang="0">
                    <a:pos x="429" y="15"/>
                  </a:cxn>
                  <a:cxn ang="0">
                    <a:pos x="418" y="0"/>
                  </a:cxn>
                  <a:cxn ang="0">
                    <a:pos x="406" y="12"/>
                  </a:cxn>
                  <a:cxn ang="0">
                    <a:pos x="429" y="15"/>
                  </a:cxn>
                </a:cxnLst>
                <a:rect l="0" t="0" r="r" b="b"/>
                <a:pathLst>
                  <a:path w="429" h="379">
                    <a:moveTo>
                      <a:pt x="429" y="15"/>
                    </a:moveTo>
                    <a:lnTo>
                      <a:pt x="406" y="12"/>
                    </a:lnTo>
                    <a:lnTo>
                      <a:pt x="0" y="352"/>
                    </a:lnTo>
                    <a:lnTo>
                      <a:pt x="22" y="379"/>
                    </a:lnTo>
                    <a:lnTo>
                      <a:pt x="427" y="38"/>
                    </a:lnTo>
                    <a:lnTo>
                      <a:pt x="403" y="36"/>
                    </a:lnTo>
                    <a:lnTo>
                      <a:pt x="429" y="15"/>
                    </a:lnTo>
                    <a:lnTo>
                      <a:pt x="418" y="0"/>
                    </a:lnTo>
                    <a:lnTo>
                      <a:pt x="406" y="12"/>
                    </a:lnTo>
                    <a:lnTo>
                      <a:pt x="429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64" name="Freeform 136"/>
              <p:cNvSpPr>
                <a:spLocks/>
              </p:cNvSpPr>
              <p:nvPr/>
            </p:nvSpPr>
            <p:spPr bwMode="auto">
              <a:xfrm>
                <a:off x="4340" y="3130"/>
                <a:ext cx="156" cy="178"/>
              </a:xfrm>
              <a:custGeom>
                <a:avLst/>
                <a:gdLst/>
                <a:ahLst/>
                <a:cxnLst>
                  <a:cxn ang="0">
                    <a:pos x="454" y="533"/>
                  </a:cxn>
                  <a:cxn ang="0">
                    <a:pos x="457" y="510"/>
                  </a:cxn>
                  <a:cxn ang="0">
                    <a:pos x="26" y="0"/>
                  </a:cxn>
                  <a:cxn ang="0">
                    <a:pos x="0" y="21"/>
                  </a:cxn>
                  <a:cxn ang="0">
                    <a:pos x="430" y="531"/>
                  </a:cxn>
                  <a:cxn ang="0">
                    <a:pos x="433" y="507"/>
                  </a:cxn>
                  <a:cxn ang="0">
                    <a:pos x="454" y="533"/>
                  </a:cxn>
                  <a:cxn ang="0">
                    <a:pos x="468" y="522"/>
                  </a:cxn>
                  <a:cxn ang="0">
                    <a:pos x="457" y="510"/>
                  </a:cxn>
                  <a:cxn ang="0">
                    <a:pos x="454" y="533"/>
                  </a:cxn>
                </a:cxnLst>
                <a:rect l="0" t="0" r="r" b="b"/>
                <a:pathLst>
                  <a:path w="468" h="533">
                    <a:moveTo>
                      <a:pt x="454" y="533"/>
                    </a:moveTo>
                    <a:lnTo>
                      <a:pt x="457" y="510"/>
                    </a:lnTo>
                    <a:lnTo>
                      <a:pt x="26" y="0"/>
                    </a:lnTo>
                    <a:lnTo>
                      <a:pt x="0" y="21"/>
                    </a:lnTo>
                    <a:lnTo>
                      <a:pt x="430" y="531"/>
                    </a:lnTo>
                    <a:lnTo>
                      <a:pt x="433" y="507"/>
                    </a:lnTo>
                    <a:lnTo>
                      <a:pt x="454" y="533"/>
                    </a:lnTo>
                    <a:lnTo>
                      <a:pt x="468" y="522"/>
                    </a:lnTo>
                    <a:lnTo>
                      <a:pt x="457" y="510"/>
                    </a:lnTo>
                    <a:lnTo>
                      <a:pt x="454" y="5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65" name="Freeform 137"/>
              <p:cNvSpPr>
                <a:spLocks/>
              </p:cNvSpPr>
              <p:nvPr/>
            </p:nvSpPr>
            <p:spPr bwMode="auto">
              <a:xfrm>
                <a:off x="4348" y="3299"/>
                <a:ext cx="143" cy="125"/>
              </a:xfrm>
              <a:custGeom>
                <a:avLst/>
                <a:gdLst/>
                <a:ahLst/>
                <a:cxnLst>
                  <a:cxn ang="0">
                    <a:pos x="0" y="363"/>
                  </a:cxn>
                  <a:cxn ang="0">
                    <a:pos x="23" y="364"/>
                  </a:cxn>
                  <a:cxn ang="0">
                    <a:pos x="430" y="26"/>
                  </a:cxn>
                  <a:cxn ang="0">
                    <a:pos x="409" y="0"/>
                  </a:cxn>
                  <a:cxn ang="0">
                    <a:pos x="2" y="338"/>
                  </a:cxn>
                  <a:cxn ang="0">
                    <a:pos x="26" y="339"/>
                  </a:cxn>
                  <a:cxn ang="0">
                    <a:pos x="0" y="363"/>
                  </a:cxn>
                  <a:cxn ang="0">
                    <a:pos x="12" y="376"/>
                  </a:cxn>
                  <a:cxn ang="0">
                    <a:pos x="23" y="364"/>
                  </a:cxn>
                  <a:cxn ang="0">
                    <a:pos x="0" y="363"/>
                  </a:cxn>
                </a:cxnLst>
                <a:rect l="0" t="0" r="r" b="b"/>
                <a:pathLst>
                  <a:path w="430" h="376">
                    <a:moveTo>
                      <a:pt x="0" y="363"/>
                    </a:moveTo>
                    <a:lnTo>
                      <a:pt x="23" y="364"/>
                    </a:lnTo>
                    <a:lnTo>
                      <a:pt x="430" y="26"/>
                    </a:lnTo>
                    <a:lnTo>
                      <a:pt x="409" y="0"/>
                    </a:lnTo>
                    <a:lnTo>
                      <a:pt x="2" y="338"/>
                    </a:lnTo>
                    <a:lnTo>
                      <a:pt x="26" y="339"/>
                    </a:lnTo>
                    <a:lnTo>
                      <a:pt x="0" y="363"/>
                    </a:lnTo>
                    <a:lnTo>
                      <a:pt x="12" y="376"/>
                    </a:lnTo>
                    <a:lnTo>
                      <a:pt x="23" y="364"/>
                    </a:lnTo>
                    <a:lnTo>
                      <a:pt x="0" y="3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66" name="Freeform 138"/>
              <p:cNvSpPr>
                <a:spLocks/>
              </p:cNvSpPr>
              <p:nvPr/>
            </p:nvSpPr>
            <p:spPr bwMode="auto">
              <a:xfrm>
                <a:off x="4201" y="3242"/>
                <a:ext cx="156" cy="17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2" y="25"/>
                  </a:cxn>
                  <a:cxn ang="0">
                    <a:pos x="441" y="533"/>
                  </a:cxn>
                  <a:cxn ang="0">
                    <a:pos x="467" y="509"/>
                  </a:cxn>
                  <a:cxn ang="0">
                    <a:pos x="38" y="2"/>
                  </a:cxn>
                  <a:cxn ang="0">
                    <a:pos x="36" y="27"/>
                  </a:cxn>
                  <a:cxn ang="0">
                    <a:pos x="14" y="0"/>
                  </a:cxn>
                  <a:cxn ang="0">
                    <a:pos x="0" y="12"/>
                  </a:cxn>
                  <a:cxn ang="0">
                    <a:pos x="12" y="25"/>
                  </a:cxn>
                  <a:cxn ang="0">
                    <a:pos x="14" y="0"/>
                  </a:cxn>
                </a:cxnLst>
                <a:rect l="0" t="0" r="r" b="b"/>
                <a:pathLst>
                  <a:path w="467" h="533">
                    <a:moveTo>
                      <a:pt x="14" y="0"/>
                    </a:moveTo>
                    <a:lnTo>
                      <a:pt x="12" y="25"/>
                    </a:lnTo>
                    <a:lnTo>
                      <a:pt x="441" y="533"/>
                    </a:lnTo>
                    <a:lnTo>
                      <a:pt x="467" y="509"/>
                    </a:lnTo>
                    <a:lnTo>
                      <a:pt x="38" y="2"/>
                    </a:lnTo>
                    <a:lnTo>
                      <a:pt x="36" y="27"/>
                    </a:lnTo>
                    <a:lnTo>
                      <a:pt x="14" y="0"/>
                    </a:lnTo>
                    <a:lnTo>
                      <a:pt x="0" y="12"/>
                    </a:lnTo>
                    <a:lnTo>
                      <a:pt x="12" y="2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67" name="Freeform 139"/>
              <p:cNvSpPr>
                <a:spLocks/>
              </p:cNvSpPr>
              <p:nvPr/>
            </p:nvSpPr>
            <p:spPr bwMode="auto">
              <a:xfrm>
                <a:off x="4504" y="3652"/>
                <a:ext cx="238" cy="103"/>
              </a:xfrm>
              <a:custGeom>
                <a:avLst/>
                <a:gdLst/>
                <a:ahLst/>
                <a:cxnLst>
                  <a:cxn ang="0">
                    <a:pos x="202" y="0"/>
                  </a:cxn>
                  <a:cxn ang="0">
                    <a:pos x="714" y="0"/>
                  </a:cxn>
                  <a:cxn ang="0">
                    <a:pos x="686" y="310"/>
                  </a:cxn>
                  <a:cxn ang="0">
                    <a:pos x="0" y="310"/>
                  </a:cxn>
                  <a:cxn ang="0">
                    <a:pos x="202" y="0"/>
                  </a:cxn>
                </a:cxnLst>
                <a:rect l="0" t="0" r="r" b="b"/>
                <a:pathLst>
                  <a:path w="714" h="310">
                    <a:moveTo>
                      <a:pt x="202" y="0"/>
                    </a:moveTo>
                    <a:lnTo>
                      <a:pt x="714" y="0"/>
                    </a:lnTo>
                    <a:lnTo>
                      <a:pt x="686" y="310"/>
                    </a:lnTo>
                    <a:lnTo>
                      <a:pt x="0" y="310"/>
                    </a:lnTo>
                    <a:lnTo>
                      <a:pt x="202" y="0"/>
                    </a:lnTo>
                    <a:close/>
                  </a:path>
                </a:pathLst>
              </a:custGeom>
              <a:solidFill>
                <a:srgbClr val="FFFFCC"/>
              </a:solidFill>
              <a:ln w="952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72" name="Freeform 144"/>
              <p:cNvSpPr>
                <a:spLocks/>
              </p:cNvSpPr>
              <p:nvPr/>
            </p:nvSpPr>
            <p:spPr bwMode="auto">
              <a:xfrm>
                <a:off x="4535" y="3710"/>
                <a:ext cx="238" cy="103"/>
              </a:xfrm>
              <a:custGeom>
                <a:avLst/>
                <a:gdLst/>
                <a:ahLst/>
                <a:cxnLst>
                  <a:cxn ang="0">
                    <a:pos x="201" y="0"/>
                  </a:cxn>
                  <a:cxn ang="0">
                    <a:pos x="713" y="0"/>
                  </a:cxn>
                  <a:cxn ang="0">
                    <a:pos x="685" y="310"/>
                  </a:cxn>
                  <a:cxn ang="0">
                    <a:pos x="0" y="310"/>
                  </a:cxn>
                  <a:cxn ang="0">
                    <a:pos x="201" y="0"/>
                  </a:cxn>
                </a:cxnLst>
                <a:rect l="0" t="0" r="r" b="b"/>
                <a:pathLst>
                  <a:path w="713" h="310">
                    <a:moveTo>
                      <a:pt x="201" y="0"/>
                    </a:moveTo>
                    <a:lnTo>
                      <a:pt x="713" y="0"/>
                    </a:lnTo>
                    <a:lnTo>
                      <a:pt x="685" y="310"/>
                    </a:lnTo>
                    <a:lnTo>
                      <a:pt x="0" y="310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77" name="Freeform 149"/>
              <p:cNvSpPr>
                <a:spLocks/>
              </p:cNvSpPr>
              <p:nvPr/>
            </p:nvSpPr>
            <p:spPr bwMode="auto">
              <a:xfrm>
                <a:off x="4593" y="3749"/>
                <a:ext cx="237" cy="104"/>
              </a:xfrm>
              <a:custGeom>
                <a:avLst/>
                <a:gdLst/>
                <a:ahLst/>
                <a:cxnLst>
                  <a:cxn ang="0">
                    <a:pos x="201" y="0"/>
                  </a:cxn>
                  <a:cxn ang="0">
                    <a:pos x="713" y="0"/>
                  </a:cxn>
                  <a:cxn ang="0">
                    <a:pos x="685" y="312"/>
                  </a:cxn>
                  <a:cxn ang="0">
                    <a:pos x="0" y="312"/>
                  </a:cxn>
                  <a:cxn ang="0">
                    <a:pos x="201" y="0"/>
                  </a:cxn>
                </a:cxnLst>
                <a:rect l="0" t="0" r="r" b="b"/>
                <a:pathLst>
                  <a:path w="713" h="312">
                    <a:moveTo>
                      <a:pt x="201" y="0"/>
                    </a:moveTo>
                    <a:lnTo>
                      <a:pt x="713" y="0"/>
                    </a:lnTo>
                    <a:lnTo>
                      <a:pt x="685" y="312"/>
                    </a:lnTo>
                    <a:lnTo>
                      <a:pt x="0" y="312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FFFFCC"/>
              </a:solidFill>
              <a:ln w="952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83" name="Freeform 155"/>
              <p:cNvSpPr>
                <a:spLocks/>
              </p:cNvSpPr>
              <p:nvPr/>
            </p:nvSpPr>
            <p:spPr bwMode="auto">
              <a:xfrm>
                <a:off x="4627" y="3432"/>
                <a:ext cx="54" cy="205"/>
              </a:xfrm>
              <a:custGeom>
                <a:avLst/>
                <a:gdLst/>
                <a:ahLst/>
                <a:cxnLst>
                  <a:cxn ang="0">
                    <a:pos x="127" y="2"/>
                  </a:cxn>
                  <a:cxn ang="0">
                    <a:pos x="127" y="0"/>
                  </a:cxn>
                  <a:cxn ang="0">
                    <a:pos x="0" y="612"/>
                  </a:cxn>
                  <a:cxn ang="0">
                    <a:pos x="34" y="617"/>
                  </a:cxn>
                  <a:cxn ang="0">
                    <a:pos x="161" y="6"/>
                  </a:cxn>
                  <a:cxn ang="0">
                    <a:pos x="161" y="4"/>
                  </a:cxn>
                  <a:cxn ang="0">
                    <a:pos x="127" y="2"/>
                  </a:cxn>
                </a:cxnLst>
                <a:rect l="0" t="0" r="r" b="b"/>
                <a:pathLst>
                  <a:path w="161" h="617">
                    <a:moveTo>
                      <a:pt x="127" y="2"/>
                    </a:moveTo>
                    <a:lnTo>
                      <a:pt x="127" y="0"/>
                    </a:lnTo>
                    <a:lnTo>
                      <a:pt x="0" y="612"/>
                    </a:lnTo>
                    <a:lnTo>
                      <a:pt x="34" y="617"/>
                    </a:lnTo>
                    <a:lnTo>
                      <a:pt x="161" y="6"/>
                    </a:lnTo>
                    <a:lnTo>
                      <a:pt x="161" y="4"/>
                    </a:lnTo>
                    <a:lnTo>
                      <a:pt x="127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84" name="Freeform 156"/>
              <p:cNvSpPr>
                <a:spLocks/>
              </p:cNvSpPr>
              <p:nvPr/>
            </p:nvSpPr>
            <p:spPr bwMode="auto">
              <a:xfrm>
                <a:off x="4669" y="3413"/>
                <a:ext cx="14" cy="2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4"/>
                  </a:cxn>
                  <a:cxn ang="0">
                    <a:pos x="0" y="57"/>
                  </a:cxn>
                  <a:cxn ang="0">
                    <a:pos x="34" y="59"/>
                  </a:cxn>
                  <a:cxn ang="0">
                    <a:pos x="40" y="7"/>
                  </a:cxn>
                  <a:cxn ang="0">
                    <a:pos x="40" y="11"/>
                  </a:cxn>
                  <a:cxn ang="0">
                    <a:pos x="5" y="0"/>
                  </a:cxn>
                  <a:cxn ang="0">
                    <a:pos x="5" y="3"/>
                  </a:cxn>
                  <a:cxn ang="0">
                    <a:pos x="5" y="4"/>
                  </a:cxn>
                  <a:cxn ang="0">
                    <a:pos x="5" y="0"/>
                  </a:cxn>
                </a:cxnLst>
                <a:rect l="0" t="0" r="r" b="b"/>
                <a:pathLst>
                  <a:path w="40" h="59">
                    <a:moveTo>
                      <a:pt x="5" y="0"/>
                    </a:moveTo>
                    <a:lnTo>
                      <a:pt x="5" y="4"/>
                    </a:lnTo>
                    <a:lnTo>
                      <a:pt x="0" y="57"/>
                    </a:lnTo>
                    <a:lnTo>
                      <a:pt x="34" y="59"/>
                    </a:lnTo>
                    <a:lnTo>
                      <a:pt x="40" y="7"/>
                    </a:lnTo>
                    <a:lnTo>
                      <a:pt x="40" y="11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85" name="Freeform 157"/>
              <p:cNvSpPr>
                <a:spLocks/>
              </p:cNvSpPr>
              <p:nvPr/>
            </p:nvSpPr>
            <p:spPr bwMode="auto">
              <a:xfrm>
                <a:off x="4671" y="3397"/>
                <a:ext cx="16" cy="2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5" y="3"/>
                  </a:cxn>
                  <a:cxn ang="0">
                    <a:pos x="0" y="50"/>
                  </a:cxn>
                  <a:cxn ang="0">
                    <a:pos x="35" y="61"/>
                  </a:cxn>
                  <a:cxn ang="0">
                    <a:pos x="49" y="13"/>
                  </a:cxn>
                  <a:cxn ang="0">
                    <a:pos x="48" y="16"/>
                  </a:cxn>
                  <a:cxn ang="0">
                    <a:pos x="16" y="0"/>
                  </a:cxn>
                  <a:cxn ang="0">
                    <a:pos x="16" y="2"/>
                  </a:cxn>
                  <a:cxn ang="0">
                    <a:pos x="15" y="3"/>
                  </a:cxn>
                  <a:cxn ang="0">
                    <a:pos x="16" y="0"/>
                  </a:cxn>
                </a:cxnLst>
                <a:rect l="0" t="0" r="r" b="b"/>
                <a:pathLst>
                  <a:path w="49" h="61">
                    <a:moveTo>
                      <a:pt x="16" y="0"/>
                    </a:moveTo>
                    <a:lnTo>
                      <a:pt x="15" y="3"/>
                    </a:lnTo>
                    <a:lnTo>
                      <a:pt x="0" y="50"/>
                    </a:lnTo>
                    <a:lnTo>
                      <a:pt x="35" y="61"/>
                    </a:lnTo>
                    <a:lnTo>
                      <a:pt x="49" y="13"/>
                    </a:lnTo>
                    <a:lnTo>
                      <a:pt x="48" y="16"/>
                    </a:lnTo>
                    <a:lnTo>
                      <a:pt x="16" y="0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86" name="Freeform 158"/>
              <p:cNvSpPr>
                <a:spLocks/>
              </p:cNvSpPr>
              <p:nvPr/>
            </p:nvSpPr>
            <p:spPr bwMode="auto">
              <a:xfrm>
                <a:off x="4676" y="3381"/>
                <a:ext cx="19" cy="21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24" y="4"/>
                  </a:cxn>
                  <a:cxn ang="0">
                    <a:pos x="0" y="47"/>
                  </a:cxn>
                  <a:cxn ang="0">
                    <a:pos x="32" y="63"/>
                  </a:cxn>
                  <a:cxn ang="0">
                    <a:pos x="55" y="20"/>
                  </a:cxn>
                  <a:cxn ang="0">
                    <a:pos x="53" y="24"/>
                  </a:cxn>
                  <a:cxn ang="0">
                    <a:pos x="26" y="0"/>
                  </a:cxn>
                  <a:cxn ang="0">
                    <a:pos x="25" y="1"/>
                  </a:cxn>
                  <a:cxn ang="0">
                    <a:pos x="24" y="4"/>
                  </a:cxn>
                  <a:cxn ang="0">
                    <a:pos x="26" y="0"/>
                  </a:cxn>
                </a:cxnLst>
                <a:rect l="0" t="0" r="r" b="b"/>
                <a:pathLst>
                  <a:path w="55" h="63">
                    <a:moveTo>
                      <a:pt x="26" y="0"/>
                    </a:moveTo>
                    <a:lnTo>
                      <a:pt x="24" y="4"/>
                    </a:lnTo>
                    <a:lnTo>
                      <a:pt x="0" y="47"/>
                    </a:lnTo>
                    <a:lnTo>
                      <a:pt x="32" y="63"/>
                    </a:lnTo>
                    <a:lnTo>
                      <a:pt x="55" y="20"/>
                    </a:lnTo>
                    <a:lnTo>
                      <a:pt x="53" y="24"/>
                    </a:lnTo>
                    <a:lnTo>
                      <a:pt x="26" y="0"/>
                    </a:lnTo>
                    <a:lnTo>
                      <a:pt x="25" y="1"/>
                    </a:lnTo>
                    <a:lnTo>
                      <a:pt x="24" y="4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87" name="Freeform 159"/>
              <p:cNvSpPr>
                <a:spLocks/>
              </p:cNvSpPr>
              <p:nvPr/>
            </p:nvSpPr>
            <p:spPr bwMode="auto">
              <a:xfrm>
                <a:off x="4685" y="3369"/>
                <a:ext cx="19" cy="20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32" y="2"/>
                  </a:cxn>
                  <a:cxn ang="0">
                    <a:pos x="0" y="36"/>
                  </a:cxn>
                  <a:cxn ang="0">
                    <a:pos x="27" y="60"/>
                  </a:cxn>
                  <a:cxn ang="0">
                    <a:pos x="58" y="25"/>
                  </a:cxn>
                  <a:cxn ang="0">
                    <a:pos x="56" y="27"/>
                  </a:cxn>
                  <a:cxn ang="0">
                    <a:pos x="35" y="0"/>
                  </a:cxn>
                </a:cxnLst>
                <a:rect l="0" t="0" r="r" b="b"/>
                <a:pathLst>
                  <a:path w="58" h="60">
                    <a:moveTo>
                      <a:pt x="35" y="0"/>
                    </a:moveTo>
                    <a:lnTo>
                      <a:pt x="32" y="2"/>
                    </a:lnTo>
                    <a:lnTo>
                      <a:pt x="0" y="36"/>
                    </a:lnTo>
                    <a:lnTo>
                      <a:pt x="27" y="60"/>
                    </a:lnTo>
                    <a:lnTo>
                      <a:pt x="58" y="25"/>
                    </a:lnTo>
                    <a:lnTo>
                      <a:pt x="56" y="27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88" name="Freeform 160"/>
              <p:cNvSpPr>
                <a:spLocks/>
              </p:cNvSpPr>
              <p:nvPr/>
            </p:nvSpPr>
            <p:spPr bwMode="auto">
              <a:xfrm>
                <a:off x="4697" y="3358"/>
                <a:ext cx="19" cy="2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8" y="3"/>
                  </a:cxn>
                  <a:cxn ang="0">
                    <a:pos x="0" y="34"/>
                  </a:cxn>
                  <a:cxn ang="0">
                    <a:pos x="21" y="61"/>
                  </a:cxn>
                  <a:cxn ang="0">
                    <a:pos x="59" y="29"/>
                  </a:cxn>
                  <a:cxn ang="0">
                    <a:pos x="56" y="32"/>
                  </a:cxn>
                  <a:cxn ang="0">
                    <a:pos x="40" y="0"/>
                  </a:cxn>
                  <a:cxn ang="0">
                    <a:pos x="39" y="2"/>
                  </a:cxn>
                  <a:cxn ang="0">
                    <a:pos x="38" y="3"/>
                  </a:cxn>
                  <a:cxn ang="0">
                    <a:pos x="40" y="0"/>
                  </a:cxn>
                </a:cxnLst>
                <a:rect l="0" t="0" r="r" b="b"/>
                <a:pathLst>
                  <a:path w="59" h="61">
                    <a:moveTo>
                      <a:pt x="40" y="0"/>
                    </a:moveTo>
                    <a:lnTo>
                      <a:pt x="38" y="3"/>
                    </a:lnTo>
                    <a:lnTo>
                      <a:pt x="0" y="34"/>
                    </a:lnTo>
                    <a:lnTo>
                      <a:pt x="21" y="61"/>
                    </a:lnTo>
                    <a:lnTo>
                      <a:pt x="59" y="29"/>
                    </a:lnTo>
                    <a:lnTo>
                      <a:pt x="56" y="32"/>
                    </a:lnTo>
                    <a:lnTo>
                      <a:pt x="40" y="0"/>
                    </a:lnTo>
                    <a:lnTo>
                      <a:pt x="39" y="2"/>
                    </a:lnTo>
                    <a:lnTo>
                      <a:pt x="38" y="3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89" name="Freeform 161"/>
              <p:cNvSpPr>
                <a:spLocks/>
              </p:cNvSpPr>
              <p:nvPr/>
            </p:nvSpPr>
            <p:spPr bwMode="auto">
              <a:xfrm>
                <a:off x="4710" y="3349"/>
                <a:ext cx="20" cy="19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44" y="2"/>
                  </a:cxn>
                  <a:cxn ang="0">
                    <a:pos x="0" y="25"/>
                  </a:cxn>
                  <a:cxn ang="0">
                    <a:pos x="16" y="57"/>
                  </a:cxn>
                  <a:cxn ang="0">
                    <a:pos x="60" y="33"/>
                  </a:cxn>
                  <a:cxn ang="0">
                    <a:pos x="56" y="34"/>
                  </a:cxn>
                  <a:cxn ang="0">
                    <a:pos x="48" y="0"/>
                  </a:cxn>
                  <a:cxn ang="0">
                    <a:pos x="45" y="2"/>
                  </a:cxn>
                  <a:cxn ang="0">
                    <a:pos x="44" y="2"/>
                  </a:cxn>
                  <a:cxn ang="0">
                    <a:pos x="48" y="0"/>
                  </a:cxn>
                </a:cxnLst>
                <a:rect l="0" t="0" r="r" b="b"/>
                <a:pathLst>
                  <a:path w="60" h="57">
                    <a:moveTo>
                      <a:pt x="48" y="0"/>
                    </a:moveTo>
                    <a:lnTo>
                      <a:pt x="44" y="2"/>
                    </a:lnTo>
                    <a:lnTo>
                      <a:pt x="0" y="25"/>
                    </a:lnTo>
                    <a:lnTo>
                      <a:pt x="16" y="57"/>
                    </a:lnTo>
                    <a:lnTo>
                      <a:pt x="60" y="33"/>
                    </a:lnTo>
                    <a:lnTo>
                      <a:pt x="56" y="34"/>
                    </a:lnTo>
                    <a:lnTo>
                      <a:pt x="48" y="0"/>
                    </a:lnTo>
                    <a:lnTo>
                      <a:pt x="45" y="2"/>
                    </a:lnTo>
                    <a:lnTo>
                      <a:pt x="44" y="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0" name="Freeform 162"/>
              <p:cNvSpPr>
                <a:spLocks/>
              </p:cNvSpPr>
              <p:nvPr/>
            </p:nvSpPr>
            <p:spPr bwMode="auto">
              <a:xfrm>
                <a:off x="4726" y="3345"/>
                <a:ext cx="19" cy="16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49" y="0"/>
                  </a:cxn>
                  <a:cxn ang="0">
                    <a:pos x="0" y="14"/>
                  </a:cxn>
                  <a:cxn ang="0">
                    <a:pos x="8" y="48"/>
                  </a:cxn>
                  <a:cxn ang="0">
                    <a:pos x="56" y="34"/>
                  </a:cxn>
                  <a:cxn ang="0">
                    <a:pos x="54" y="34"/>
                  </a:cxn>
                  <a:cxn ang="0">
                    <a:pos x="51" y="0"/>
                  </a:cxn>
                  <a:cxn ang="0">
                    <a:pos x="50" y="0"/>
                  </a:cxn>
                  <a:cxn ang="0">
                    <a:pos x="49" y="0"/>
                  </a:cxn>
                  <a:cxn ang="0">
                    <a:pos x="51" y="0"/>
                  </a:cxn>
                </a:cxnLst>
                <a:rect l="0" t="0" r="r" b="b"/>
                <a:pathLst>
                  <a:path w="56" h="48">
                    <a:moveTo>
                      <a:pt x="51" y="0"/>
                    </a:moveTo>
                    <a:lnTo>
                      <a:pt x="49" y="0"/>
                    </a:lnTo>
                    <a:lnTo>
                      <a:pt x="0" y="14"/>
                    </a:lnTo>
                    <a:lnTo>
                      <a:pt x="8" y="48"/>
                    </a:lnTo>
                    <a:lnTo>
                      <a:pt x="56" y="34"/>
                    </a:lnTo>
                    <a:lnTo>
                      <a:pt x="54" y="34"/>
                    </a:lnTo>
                    <a:lnTo>
                      <a:pt x="51" y="0"/>
                    </a:lnTo>
                    <a:lnTo>
                      <a:pt x="50" y="0"/>
                    </a:lnTo>
                    <a:lnTo>
                      <a:pt x="49" y="0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1" name="Freeform 163"/>
              <p:cNvSpPr>
                <a:spLocks/>
              </p:cNvSpPr>
              <p:nvPr/>
            </p:nvSpPr>
            <p:spPr bwMode="auto">
              <a:xfrm>
                <a:off x="4743" y="3342"/>
                <a:ext cx="18" cy="14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51" y="2"/>
                  </a:cxn>
                  <a:cxn ang="0">
                    <a:pos x="0" y="7"/>
                  </a:cxn>
                  <a:cxn ang="0">
                    <a:pos x="3" y="41"/>
                  </a:cxn>
                  <a:cxn ang="0">
                    <a:pos x="54" y="36"/>
                  </a:cxn>
                  <a:cxn ang="0">
                    <a:pos x="53" y="37"/>
                  </a:cxn>
                  <a:cxn ang="0">
                    <a:pos x="53" y="0"/>
                  </a:cxn>
                </a:cxnLst>
                <a:rect l="0" t="0" r="r" b="b"/>
                <a:pathLst>
                  <a:path w="54" h="41">
                    <a:moveTo>
                      <a:pt x="53" y="0"/>
                    </a:moveTo>
                    <a:lnTo>
                      <a:pt x="51" y="2"/>
                    </a:lnTo>
                    <a:lnTo>
                      <a:pt x="0" y="7"/>
                    </a:lnTo>
                    <a:lnTo>
                      <a:pt x="3" y="41"/>
                    </a:lnTo>
                    <a:lnTo>
                      <a:pt x="54" y="36"/>
                    </a:lnTo>
                    <a:lnTo>
                      <a:pt x="53" y="37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2" name="Freeform 164"/>
              <p:cNvSpPr>
                <a:spLocks/>
              </p:cNvSpPr>
              <p:nvPr/>
            </p:nvSpPr>
            <p:spPr bwMode="auto">
              <a:xfrm>
                <a:off x="4761" y="3342"/>
                <a:ext cx="222" cy="13"/>
              </a:xfrm>
              <a:custGeom>
                <a:avLst/>
                <a:gdLst/>
                <a:ahLst/>
                <a:cxnLst>
                  <a:cxn ang="0">
                    <a:pos x="668" y="2"/>
                  </a:cxn>
                  <a:cxn ang="0">
                    <a:pos x="667" y="0"/>
                  </a:cxn>
                  <a:cxn ang="0">
                    <a:pos x="0" y="0"/>
                  </a:cxn>
                  <a:cxn ang="0">
                    <a:pos x="0" y="37"/>
                  </a:cxn>
                  <a:cxn ang="0">
                    <a:pos x="667" y="37"/>
                  </a:cxn>
                  <a:cxn ang="0">
                    <a:pos x="666" y="36"/>
                  </a:cxn>
                  <a:cxn ang="0">
                    <a:pos x="668" y="2"/>
                  </a:cxn>
                </a:cxnLst>
                <a:rect l="0" t="0" r="r" b="b"/>
                <a:pathLst>
                  <a:path w="668" h="37">
                    <a:moveTo>
                      <a:pt x="668" y="2"/>
                    </a:moveTo>
                    <a:lnTo>
                      <a:pt x="667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667" y="37"/>
                    </a:lnTo>
                    <a:lnTo>
                      <a:pt x="666" y="36"/>
                    </a:lnTo>
                    <a:lnTo>
                      <a:pt x="668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3" name="Freeform 165"/>
              <p:cNvSpPr>
                <a:spLocks/>
              </p:cNvSpPr>
              <p:nvPr/>
            </p:nvSpPr>
            <p:spPr bwMode="auto">
              <a:xfrm>
                <a:off x="4983" y="3343"/>
                <a:ext cx="19" cy="13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55" y="5"/>
                  </a:cxn>
                  <a:cxn ang="0">
                    <a:pos x="2" y="0"/>
                  </a:cxn>
                  <a:cxn ang="0">
                    <a:pos x="0" y="34"/>
                  </a:cxn>
                  <a:cxn ang="0">
                    <a:pos x="52" y="39"/>
                  </a:cxn>
                  <a:cxn ang="0">
                    <a:pos x="48" y="39"/>
                  </a:cxn>
                  <a:cxn ang="0">
                    <a:pos x="59" y="5"/>
                  </a:cxn>
                  <a:cxn ang="0">
                    <a:pos x="56" y="5"/>
                  </a:cxn>
                  <a:cxn ang="0">
                    <a:pos x="55" y="5"/>
                  </a:cxn>
                  <a:cxn ang="0">
                    <a:pos x="59" y="5"/>
                  </a:cxn>
                </a:cxnLst>
                <a:rect l="0" t="0" r="r" b="b"/>
                <a:pathLst>
                  <a:path w="59" h="39">
                    <a:moveTo>
                      <a:pt x="59" y="5"/>
                    </a:moveTo>
                    <a:lnTo>
                      <a:pt x="55" y="5"/>
                    </a:lnTo>
                    <a:lnTo>
                      <a:pt x="2" y="0"/>
                    </a:lnTo>
                    <a:lnTo>
                      <a:pt x="0" y="34"/>
                    </a:lnTo>
                    <a:lnTo>
                      <a:pt x="52" y="39"/>
                    </a:lnTo>
                    <a:lnTo>
                      <a:pt x="48" y="39"/>
                    </a:lnTo>
                    <a:lnTo>
                      <a:pt x="59" y="5"/>
                    </a:lnTo>
                    <a:lnTo>
                      <a:pt x="56" y="5"/>
                    </a:lnTo>
                    <a:lnTo>
                      <a:pt x="55" y="5"/>
                    </a:lnTo>
                    <a:lnTo>
                      <a:pt x="59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4" name="Freeform 166"/>
              <p:cNvSpPr>
                <a:spLocks/>
              </p:cNvSpPr>
              <p:nvPr/>
            </p:nvSpPr>
            <p:spPr bwMode="auto">
              <a:xfrm>
                <a:off x="4999" y="3345"/>
                <a:ext cx="20" cy="16"/>
              </a:xfrm>
              <a:custGeom>
                <a:avLst/>
                <a:gdLst/>
                <a:ahLst/>
                <a:cxnLst>
                  <a:cxn ang="0">
                    <a:pos x="61" y="16"/>
                  </a:cxn>
                  <a:cxn ang="0">
                    <a:pos x="58" y="14"/>
                  </a:cxn>
                  <a:cxn ang="0">
                    <a:pos x="11" y="0"/>
                  </a:cxn>
                  <a:cxn ang="0">
                    <a:pos x="0" y="34"/>
                  </a:cxn>
                  <a:cxn ang="0">
                    <a:pos x="48" y="48"/>
                  </a:cxn>
                  <a:cxn ang="0">
                    <a:pos x="45" y="47"/>
                  </a:cxn>
                  <a:cxn ang="0">
                    <a:pos x="61" y="16"/>
                  </a:cxn>
                  <a:cxn ang="0">
                    <a:pos x="59" y="16"/>
                  </a:cxn>
                  <a:cxn ang="0">
                    <a:pos x="58" y="14"/>
                  </a:cxn>
                  <a:cxn ang="0">
                    <a:pos x="61" y="16"/>
                  </a:cxn>
                </a:cxnLst>
                <a:rect l="0" t="0" r="r" b="b"/>
                <a:pathLst>
                  <a:path w="61" h="48">
                    <a:moveTo>
                      <a:pt x="61" y="16"/>
                    </a:moveTo>
                    <a:lnTo>
                      <a:pt x="58" y="14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48" y="48"/>
                    </a:lnTo>
                    <a:lnTo>
                      <a:pt x="45" y="47"/>
                    </a:lnTo>
                    <a:lnTo>
                      <a:pt x="61" y="16"/>
                    </a:lnTo>
                    <a:lnTo>
                      <a:pt x="59" y="16"/>
                    </a:lnTo>
                    <a:lnTo>
                      <a:pt x="58" y="14"/>
                    </a:lnTo>
                    <a:lnTo>
                      <a:pt x="61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5" name="Freeform 167"/>
              <p:cNvSpPr>
                <a:spLocks/>
              </p:cNvSpPr>
              <p:nvPr/>
            </p:nvSpPr>
            <p:spPr bwMode="auto">
              <a:xfrm>
                <a:off x="5014" y="3350"/>
                <a:ext cx="21" cy="18"/>
              </a:xfrm>
              <a:custGeom>
                <a:avLst/>
                <a:gdLst/>
                <a:ahLst/>
                <a:cxnLst>
                  <a:cxn ang="0">
                    <a:pos x="63" y="26"/>
                  </a:cxn>
                  <a:cxn ang="0">
                    <a:pos x="59" y="23"/>
                  </a:cxn>
                  <a:cxn ang="0">
                    <a:pos x="16" y="0"/>
                  </a:cxn>
                  <a:cxn ang="0">
                    <a:pos x="0" y="31"/>
                  </a:cxn>
                  <a:cxn ang="0">
                    <a:pos x="43" y="55"/>
                  </a:cxn>
                  <a:cxn ang="0">
                    <a:pos x="39" y="52"/>
                  </a:cxn>
                  <a:cxn ang="0">
                    <a:pos x="63" y="26"/>
                  </a:cxn>
                  <a:cxn ang="0">
                    <a:pos x="60" y="25"/>
                  </a:cxn>
                  <a:cxn ang="0">
                    <a:pos x="59" y="23"/>
                  </a:cxn>
                  <a:cxn ang="0">
                    <a:pos x="63" y="26"/>
                  </a:cxn>
                </a:cxnLst>
                <a:rect l="0" t="0" r="r" b="b"/>
                <a:pathLst>
                  <a:path w="63" h="55">
                    <a:moveTo>
                      <a:pt x="63" y="26"/>
                    </a:moveTo>
                    <a:lnTo>
                      <a:pt x="59" y="23"/>
                    </a:lnTo>
                    <a:lnTo>
                      <a:pt x="16" y="0"/>
                    </a:lnTo>
                    <a:lnTo>
                      <a:pt x="0" y="31"/>
                    </a:lnTo>
                    <a:lnTo>
                      <a:pt x="43" y="55"/>
                    </a:lnTo>
                    <a:lnTo>
                      <a:pt x="39" y="52"/>
                    </a:lnTo>
                    <a:lnTo>
                      <a:pt x="63" y="26"/>
                    </a:lnTo>
                    <a:lnTo>
                      <a:pt x="60" y="25"/>
                    </a:lnTo>
                    <a:lnTo>
                      <a:pt x="59" y="23"/>
                    </a:lnTo>
                    <a:lnTo>
                      <a:pt x="63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6" name="Freeform 168"/>
              <p:cNvSpPr>
                <a:spLocks/>
              </p:cNvSpPr>
              <p:nvPr/>
            </p:nvSpPr>
            <p:spPr bwMode="auto">
              <a:xfrm>
                <a:off x="5027" y="3359"/>
                <a:ext cx="20" cy="19"/>
              </a:xfrm>
              <a:custGeom>
                <a:avLst/>
                <a:gdLst/>
                <a:ahLst/>
                <a:cxnLst>
                  <a:cxn ang="0">
                    <a:pos x="62" y="33"/>
                  </a:cxn>
                  <a:cxn ang="0">
                    <a:pos x="61" y="31"/>
                  </a:cxn>
                  <a:cxn ang="0">
                    <a:pos x="24" y="0"/>
                  </a:cxn>
                  <a:cxn ang="0">
                    <a:pos x="0" y="26"/>
                  </a:cxn>
                  <a:cxn ang="0">
                    <a:pos x="37" y="58"/>
                  </a:cxn>
                  <a:cxn ang="0">
                    <a:pos x="36" y="56"/>
                  </a:cxn>
                  <a:cxn ang="0">
                    <a:pos x="62" y="33"/>
                  </a:cxn>
                </a:cxnLst>
                <a:rect l="0" t="0" r="r" b="b"/>
                <a:pathLst>
                  <a:path w="62" h="58">
                    <a:moveTo>
                      <a:pt x="62" y="33"/>
                    </a:moveTo>
                    <a:lnTo>
                      <a:pt x="61" y="31"/>
                    </a:lnTo>
                    <a:lnTo>
                      <a:pt x="24" y="0"/>
                    </a:lnTo>
                    <a:lnTo>
                      <a:pt x="0" y="26"/>
                    </a:lnTo>
                    <a:lnTo>
                      <a:pt x="37" y="58"/>
                    </a:lnTo>
                    <a:lnTo>
                      <a:pt x="36" y="56"/>
                    </a:lnTo>
                    <a:lnTo>
                      <a:pt x="62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7" name="Freeform 169"/>
              <p:cNvSpPr>
                <a:spLocks/>
              </p:cNvSpPr>
              <p:nvPr/>
            </p:nvSpPr>
            <p:spPr bwMode="auto">
              <a:xfrm>
                <a:off x="5039" y="3370"/>
                <a:ext cx="20" cy="19"/>
              </a:xfrm>
              <a:custGeom>
                <a:avLst/>
                <a:gdLst/>
                <a:ahLst/>
                <a:cxnLst>
                  <a:cxn ang="0">
                    <a:pos x="60" y="38"/>
                  </a:cxn>
                  <a:cxn ang="0">
                    <a:pos x="58" y="34"/>
                  </a:cxn>
                  <a:cxn ang="0">
                    <a:pos x="26" y="0"/>
                  </a:cxn>
                  <a:cxn ang="0">
                    <a:pos x="0" y="23"/>
                  </a:cxn>
                  <a:cxn ang="0">
                    <a:pos x="31" y="58"/>
                  </a:cxn>
                  <a:cxn ang="0">
                    <a:pos x="29" y="54"/>
                  </a:cxn>
                  <a:cxn ang="0">
                    <a:pos x="60" y="38"/>
                  </a:cxn>
                  <a:cxn ang="0">
                    <a:pos x="59" y="35"/>
                  </a:cxn>
                  <a:cxn ang="0">
                    <a:pos x="58" y="34"/>
                  </a:cxn>
                  <a:cxn ang="0">
                    <a:pos x="60" y="38"/>
                  </a:cxn>
                </a:cxnLst>
                <a:rect l="0" t="0" r="r" b="b"/>
                <a:pathLst>
                  <a:path w="60" h="58">
                    <a:moveTo>
                      <a:pt x="60" y="38"/>
                    </a:moveTo>
                    <a:lnTo>
                      <a:pt x="58" y="34"/>
                    </a:lnTo>
                    <a:lnTo>
                      <a:pt x="26" y="0"/>
                    </a:lnTo>
                    <a:lnTo>
                      <a:pt x="0" y="23"/>
                    </a:lnTo>
                    <a:lnTo>
                      <a:pt x="31" y="58"/>
                    </a:lnTo>
                    <a:lnTo>
                      <a:pt x="29" y="54"/>
                    </a:lnTo>
                    <a:lnTo>
                      <a:pt x="60" y="38"/>
                    </a:lnTo>
                    <a:lnTo>
                      <a:pt x="59" y="35"/>
                    </a:lnTo>
                    <a:lnTo>
                      <a:pt x="58" y="34"/>
                    </a:lnTo>
                    <a:lnTo>
                      <a:pt x="60" y="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8" name="Freeform 170"/>
              <p:cNvSpPr>
                <a:spLocks/>
              </p:cNvSpPr>
              <p:nvPr/>
            </p:nvSpPr>
            <p:spPr bwMode="auto">
              <a:xfrm>
                <a:off x="5048" y="3382"/>
                <a:ext cx="19" cy="20"/>
              </a:xfrm>
              <a:custGeom>
                <a:avLst/>
                <a:gdLst/>
                <a:ahLst/>
                <a:cxnLst>
                  <a:cxn ang="0">
                    <a:pos x="56" y="46"/>
                  </a:cxn>
                  <a:cxn ang="0">
                    <a:pos x="55" y="43"/>
                  </a:cxn>
                  <a:cxn ang="0">
                    <a:pos x="31" y="0"/>
                  </a:cxn>
                  <a:cxn ang="0">
                    <a:pos x="0" y="16"/>
                  </a:cxn>
                  <a:cxn ang="0">
                    <a:pos x="24" y="59"/>
                  </a:cxn>
                  <a:cxn ang="0">
                    <a:pos x="22" y="56"/>
                  </a:cxn>
                  <a:cxn ang="0">
                    <a:pos x="56" y="46"/>
                  </a:cxn>
                  <a:cxn ang="0">
                    <a:pos x="55" y="45"/>
                  </a:cxn>
                  <a:cxn ang="0">
                    <a:pos x="55" y="43"/>
                  </a:cxn>
                  <a:cxn ang="0">
                    <a:pos x="56" y="46"/>
                  </a:cxn>
                </a:cxnLst>
                <a:rect l="0" t="0" r="r" b="b"/>
                <a:pathLst>
                  <a:path w="56" h="59">
                    <a:moveTo>
                      <a:pt x="56" y="46"/>
                    </a:moveTo>
                    <a:lnTo>
                      <a:pt x="55" y="43"/>
                    </a:lnTo>
                    <a:lnTo>
                      <a:pt x="31" y="0"/>
                    </a:lnTo>
                    <a:lnTo>
                      <a:pt x="0" y="16"/>
                    </a:lnTo>
                    <a:lnTo>
                      <a:pt x="24" y="59"/>
                    </a:lnTo>
                    <a:lnTo>
                      <a:pt x="22" y="56"/>
                    </a:lnTo>
                    <a:lnTo>
                      <a:pt x="56" y="46"/>
                    </a:lnTo>
                    <a:lnTo>
                      <a:pt x="55" y="45"/>
                    </a:lnTo>
                    <a:lnTo>
                      <a:pt x="55" y="43"/>
                    </a:lnTo>
                    <a:lnTo>
                      <a:pt x="56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99" name="Freeform 171"/>
              <p:cNvSpPr>
                <a:spLocks/>
              </p:cNvSpPr>
              <p:nvPr/>
            </p:nvSpPr>
            <p:spPr bwMode="auto">
              <a:xfrm>
                <a:off x="5056" y="3398"/>
                <a:ext cx="16" cy="19"/>
              </a:xfrm>
              <a:custGeom>
                <a:avLst/>
                <a:gdLst/>
                <a:ahLst/>
                <a:cxnLst>
                  <a:cxn ang="0">
                    <a:pos x="49" y="51"/>
                  </a:cxn>
                  <a:cxn ang="0">
                    <a:pos x="49" y="47"/>
                  </a:cxn>
                  <a:cxn ang="0">
                    <a:pos x="34" y="0"/>
                  </a:cxn>
                  <a:cxn ang="0">
                    <a:pos x="0" y="10"/>
                  </a:cxn>
                  <a:cxn ang="0">
                    <a:pos x="15" y="58"/>
                  </a:cxn>
                  <a:cxn ang="0">
                    <a:pos x="15" y="54"/>
                  </a:cxn>
                  <a:cxn ang="0">
                    <a:pos x="49" y="51"/>
                  </a:cxn>
                  <a:cxn ang="0">
                    <a:pos x="49" y="50"/>
                  </a:cxn>
                  <a:cxn ang="0">
                    <a:pos x="49" y="47"/>
                  </a:cxn>
                  <a:cxn ang="0">
                    <a:pos x="49" y="51"/>
                  </a:cxn>
                </a:cxnLst>
                <a:rect l="0" t="0" r="r" b="b"/>
                <a:pathLst>
                  <a:path w="49" h="58">
                    <a:moveTo>
                      <a:pt x="49" y="51"/>
                    </a:moveTo>
                    <a:lnTo>
                      <a:pt x="49" y="47"/>
                    </a:lnTo>
                    <a:lnTo>
                      <a:pt x="34" y="0"/>
                    </a:lnTo>
                    <a:lnTo>
                      <a:pt x="0" y="10"/>
                    </a:lnTo>
                    <a:lnTo>
                      <a:pt x="15" y="58"/>
                    </a:lnTo>
                    <a:lnTo>
                      <a:pt x="15" y="54"/>
                    </a:lnTo>
                    <a:lnTo>
                      <a:pt x="49" y="51"/>
                    </a:lnTo>
                    <a:lnTo>
                      <a:pt x="49" y="50"/>
                    </a:lnTo>
                    <a:lnTo>
                      <a:pt x="49" y="47"/>
                    </a:lnTo>
                    <a:lnTo>
                      <a:pt x="49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0" name="Freeform 172"/>
              <p:cNvSpPr>
                <a:spLocks/>
              </p:cNvSpPr>
              <p:nvPr/>
            </p:nvSpPr>
            <p:spPr bwMode="auto">
              <a:xfrm>
                <a:off x="5061" y="3415"/>
                <a:ext cx="13" cy="19"/>
              </a:xfrm>
              <a:custGeom>
                <a:avLst/>
                <a:gdLst/>
                <a:ahLst/>
                <a:cxnLst>
                  <a:cxn ang="0">
                    <a:pos x="39" y="57"/>
                  </a:cxn>
                  <a:cxn ang="0">
                    <a:pos x="39" y="53"/>
                  </a:cxn>
                  <a:cxn ang="0">
                    <a:pos x="34" y="0"/>
                  </a:cxn>
                  <a:cxn ang="0">
                    <a:pos x="0" y="3"/>
                  </a:cxn>
                  <a:cxn ang="0">
                    <a:pos x="5" y="55"/>
                  </a:cxn>
                  <a:cxn ang="0">
                    <a:pos x="5" y="51"/>
                  </a:cxn>
                  <a:cxn ang="0">
                    <a:pos x="39" y="57"/>
                  </a:cxn>
                  <a:cxn ang="0">
                    <a:pos x="40" y="54"/>
                  </a:cxn>
                  <a:cxn ang="0">
                    <a:pos x="39" y="53"/>
                  </a:cxn>
                  <a:cxn ang="0">
                    <a:pos x="39" y="57"/>
                  </a:cxn>
                </a:cxnLst>
                <a:rect l="0" t="0" r="r" b="b"/>
                <a:pathLst>
                  <a:path w="40" h="57">
                    <a:moveTo>
                      <a:pt x="39" y="57"/>
                    </a:moveTo>
                    <a:lnTo>
                      <a:pt x="39" y="53"/>
                    </a:lnTo>
                    <a:lnTo>
                      <a:pt x="34" y="0"/>
                    </a:lnTo>
                    <a:lnTo>
                      <a:pt x="0" y="3"/>
                    </a:lnTo>
                    <a:lnTo>
                      <a:pt x="5" y="55"/>
                    </a:lnTo>
                    <a:lnTo>
                      <a:pt x="5" y="51"/>
                    </a:lnTo>
                    <a:lnTo>
                      <a:pt x="39" y="57"/>
                    </a:lnTo>
                    <a:lnTo>
                      <a:pt x="40" y="54"/>
                    </a:lnTo>
                    <a:lnTo>
                      <a:pt x="39" y="53"/>
                    </a:lnTo>
                    <a:lnTo>
                      <a:pt x="39" y="5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1" name="Freeform 173"/>
              <p:cNvSpPr>
                <a:spLocks/>
              </p:cNvSpPr>
              <p:nvPr/>
            </p:nvSpPr>
            <p:spPr bwMode="auto">
              <a:xfrm>
                <a:off x="5026" y="3432"/>
                <a:ext cx="48" cy="211"/>
              </a:xfrm>
              <a:custGeom>
                <a:avLst/>
                <a:gdLst/>
                <a:ahLst/>
                <a:cxnLst>
                  <a:cxn ang="0">
                    <a:pos x="17" y="633"/>
                  </a:cxn>
                  <a:cxn ang="0">
                    <a:pos x="34" y="617"/>
                  </a:cxn>
                  <a:cxn ang="0">
                    <a:pos x="143" y="6"/>
                  </a:cxn>
                  <a:cxn ang="0">
                    <a:pos x="109" y="0"/>
                  </a:cxn>
                  <a:cxn ang="0">
                    <a:pos x="0" y="612"/>
                  </a:cxn>
                  <a:cxn ang="0">
                    <a:pos x="17" y="596"/>
                  </a:cxn>
                  <a:cxn ang="0">
                    <a:pos x="17" y="633"/>
                  </a:cxn>
                  <a:cxn ang="0">
                    <a:pos x="31" y="633"/>
                  </a:cxn>
                  <a:cxn ang="0">
                    <a:pos x="34" y="617"/>
                  </a:cxn>
                  <a:cxn ang="0">
                    <a:pos x="17" y="633"/>
                  </a:cxn>
                </a:cxnLst>
                <a:rect l="0" t="0" r="r" b="b"/>
                <a:pathLst>
                  <a:path w="143" h="633">
                    <a:moveTo>
                      <a:pt x="17" y="633"/>
                    </a:moveTo>
                    <a:lnTo>
                      <a:pt x="34" y="617"/>
                    </a:lnTo>
                    <a:lnTo>
                      <a:pt x="143" y="6"/>
                    </a:lnTo>
                    <a:lnTo>
                      <a:pt x="109" y="0"/>
                    </a:lnTo>
                    <a:lnTo>
                      <a:pt x="0" y="612"/>
                    </a:lnTo>
                    <a:lnTo>
                      <a:pt x="17" y="596"/>
                    </a:lnTo>
                    <a:lnTo>
                      <a:pt x="17" y="633"/>
                    </a:lnTo>
                    <a:lnTo>
                      <a:pt x="31" y="633"/>
                    </a:lnTo>
                    <a:lnTo>
                      <a:pt x="34" y="617"/>
                    </a:lnTo>
                    <a:lnTo>
                      <a:pt x="17" y="6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3" name="Freeform 175"/>
              <p:cNvSpPr>
                <a:spLocks/>
              </p:cNvSpPr>
              <p:nvPr/>
            </p:nvSpPr>
            <p:spPr bwMode="auto">
              <a:xfrm>
                <a:off x="4474" y="3345"/>
                <a:ext cx="330" cy="136"/>
              </a:xfrm>
              <a:custGeom>
                <a:avLst/>
                <a:gdLst/>
                <a:ahLst/>
                <a:cxnLst>
                  <a:cxn ang="0">
                    <a:pos x="454" y="141"/>
                  </a:cxn>
                  <a:cxn ang="0">
                    <a:pos x="797" y="25"/>
                  </a:cxn>
                  <a:cxn ang="0">
                    <a:pos x="826" y="18"/>
                  </a:cxn>
                  <a:cxn ang="0">
                    <a:pos x="855" y="16"/>
                  </a:cxn>
                  <a:cxn ang="0">
                    <a:pos x="884" y="19"/>
                  </a:cxn>
                  <a:cxn ang="0">
                    <a:pos x="909" y="28"/>
                  </a:cxn>
                  <a:cxn ang="0">
                    <a:pos x="934" y="41"/>
                  </a:cxn>
                  <a:cxn ang="0">
                    <a:pos x="954" y="58"/>
                  </a:cxn>
                  <a:cxn ang="0">
                    <a:pos x="969" y="79"/>
                  </a:cxn>
                  <a:cxn ang="0">
                    <a:pos x="981" y="104"/>
                  </a:cxn>
                  <a:cxn ang="0">
                    <a:pos x="988" y="154"/>
                  </a:cxn>
                  <a:cxn ang="0">
                    <a:pos x="982" y="181"/>
                  </a:cxn>
                  <a:cxn ang="0">
                    <a:pos x="972" y="206"/>
                  </a:cxn>
                  <a:cxn ang="0">
                    <a:pos x="936" y="248"/>
                  </a:cxn>
                  <a:cxn ang="0">
                    <a:pos x="911" y="265"/>
                  </a:cxn>
                  <a:cxn ang="0">
                    <a:pos x="884" y="278"/>
                  </a:cxn>
                  <a:cxn ang="0">
                    <a:pos x="447" y="401"/>
                  </a:cxn>
                  <a:cxn ang="0">
                    <a:pos x="429" y="407"/>
                  </a:cxn>
                  <a:cxn ang="0">
                    <a:pos x="411" y="405"/>
                  </a:cxn>
                  <a:cxn ang="0">
                    <a:pos x="390" y="398"/>
                  </a:cxn>
                  <a:cxn ang="0">
                    <a:pos x="185" y="290"/>
                  </a:cxn>
                  <a:cxn ang="0">
                    <a:pos x="0" y="198"/>
                  </a:cxn>
                  <a:cxn ang="0">
                    <a:pos x="100" y="0"/>
                  </a:cxn>
                  <a:cxn ang="0">
                    <a:pos x="454" y="141"/>
                  </a:cxn>
                </a:cxnLst>
                <a:rect l="0" t="0" r="r" b="b"/>
                <a:pathLst>
                  <a:path w="988" h="407">
                    <a:moveTo>
                      <a:pt x="454" y="141"/>
                    </a:moveTo>
                    <a:lnTo>
                      <a:pt x="797" y="25"/>
                    </a:lnTo>
                    <a:lnTo>
                      <a:pt x="826" y="18"/>
                    </a:lnTo>
                    <a:lnTo>
                      <a:pt x="855" y="16"/>
                    </a:lnTo>
                    <a:lnTo>
                      <a:pt x="884" y="19"/>
                    </a:lnTo>
                    <a:lnTo>
                      <a:pt x="909" y="28"/>
                    </a:lnTo>
                    <a:lnTo>
                      <a:pt x="934" y="41"/>
                    </a:lnTo>
                    <a:lnTo>
                      <a:pt x="954" y="58"/>
                    </a:lnTo>
                    <a:lnTo>
                      <a:pt x="969" y="79"/>
                    </a:lnTo>
                    <a:lnTo>
                      <a:pt x="981" y="104"/>
                    </a:lnTo>
                    <a:lnTo>
                      <a:pt x="988" y="154"/>
                    </a:lnTo>
                    <a:lnTo>
                      <a:pt x="982" y="181"/>
                    </a:lnTo>
                    <a:lnTo>
                      <a:pt x="972" y="206"/>
                    </a:lnTo>
                    <a:lnTo>
                      <a:pt x="936" y="248"/>
                    </a:lnTo>
                    <a:lnTo>
                      <a:pt x="911" y="265"/>
                    </a:lnTo>
                    <a:lnTo>
                      <a:pt x="884" y="278"/>
                    </a:lnTo>
                    <a:lnTo>
                      <a:pt x="447" y="401"/>
                    </a:lnTo>
                    <a:lnTo>
                      <a:pt x="429" y="407"/>
                    </a:lnTo>
                    <a:lnTo>
                      <a:pt x="411" y="405"/>
                    </a:lnTo>
                    <a:lnTo>
                      <a:pt x="390" y="398"/>
                    </a:lnTo>
                    <a:lnTo>
                      <a:pt x="185" y="290"/>
                    </a:lnTo>
                    <a:lnTo>
                      <a:pt x="0" y="198"/>
                    </a:lnTo>
                    <a:lnTo>
                      <a:pt x="100" y="0"/>
                    </a:lnTo>
                    <a:lnTo>
                      <a:pt x="454" y="141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4" name="Freeform 176"/>
              <p:cNvSpPr>
                <a:spLocks/>
              </p:cNvSpPr>
              <p:nvPr/>
            </p:nvSpPr>
            <p:spPr bwMode="auto">
              <a:xfrm>
                <a:off x="4624" y="3348"/>
                <a:ext cx="118" cy="50"/>
              </a:xfrm>
              <a:custGeom>
                <a:avLst/>
                <a:gdLst/>
                <a:ahLst/>
                <a:cxnLst>
                  <a:cxn ang="0">
                    <a:pos x="345" y="0"/>
                  </a:cxn>
                  <a:cxn ang="0">
                    <a:pos x="344" y="0"/>
                  </a:cxn>
                  <a:cxn ang="0">
                    <a:pos x="0" y="116"/>
                  </a:cxn>
                  <a:cxn ang="0">
                    <a:pos x="11" y="150"/>
                  </a:cxn>
                  <a:cxn ang="0">
                    <a:pos x="354" y="35"/>
                  </a:cxn>
                  <a:cxn ang="0">
                    <a:pos x="353" y="35"/>
                  </a:cxn>
                  <a:cxn ang="0">
                    <a:pos x="345" y="0"/>
                  </a:cxn>
                </a:cxnLst>
                <a:rect l="0" t="0" r="r" b="b"/>
                <a:pathLst>
                  <a:path w="354" h="150">
                    <a:moveTo>
                      <a:pt x="345" y="0"/>
                    </a:moveTo>
                    <a:lnTo>
                      <a:pt x="344" y="0"/>
                    </a:lnTo>
                    <a:lnTo>
                      <a:pt x="0" y="116"/>
                    </a:lnTo>
                    <a:lnTo>
                      <a:pt x="11" y="150"/>
                    </a:lnTo>
                    <a:lnTo>
                      <a:pt x="354" y="35"/>
                    </a:lnTo>
                    <a:lnTo>
                      <a:pt x="353" y="35"/>
                    </a:lnTo>
                    <a:lnTo>
                      <a:pt x="3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5" name="Freeform 177"/>
              <p:cNvSpPr>
                <a:spLocks/>
              </p:cNvSpPr>
              <p:nvPr/>
            </p:nvSpPr>
            <p:spPr bwMode="auto">
              <a:xfrm>
                <a:off x="4739" y="3345"/>
                <a:ext cx="12" cy="15"/>
              </a:xfrm>
              <a:custGeom>
                <a:avLst/>
                <a:gdLst/>
                <a:ahLst/>
                <a:cxnLst>
                  <a:cxn ang="0">
                    <a:pos x="33" y="1"/>
                  </a:cxn>
                  <a:cxn ang="0">
                    <a:pos x="29" y="1"/>
                  </a:cxn>
                  <a:cxn ang="0">
                    <a:pos x="0" y="9"/>
                  </a:cxn>
                  <a:cxn ang="0">
                    <a:pos x="8" y="44"/>
                  </a:cxn>
                  <a:cxn ang="0">
                    <a:pos x="37" y="36"/>
                  </a:cxn>
                  <a:cxn ang="0">
                    <a:pos x="33" y="36"/>
                  </a:cxn>
                  <a:cxn ang="0">
                    <a:pos x="33" y="0"/>
                  </a:cxn>
                  <a:cxn ang="0">
                    <a:pos x="30" y="1"/>
                  </a:cxn>
                  <a:cxn ang="0">
                    <a:pos x="29" y="1"/>
                  </a:cxn>
                  <a:cxn ang="0">
                    <a:pos x="33" y="1"/>
                  </a:cxn>
                </a:cxnLst>
                <a:rect l="0" t="0" r="r" b="b"/>
                <a:pathLst>
                  <a:path w="37" h="44">
                    <a:moveTo>
                      <a:pt x="33" y="1"/>
                    </a:moveTo>
                    <a:lnTo>
                      <a:pt x="29" y="1"/>
                    </a:lnTo>
                    <a:lnTo>
                      <a:pt x="0" y="9"/>
                    </a:lnTo>
                    <a:lnTo>
                      <a:pt x="8" y="44"/>
                    </a:lnTo>
                    <a:lnTo>
                      <a:pt x="37" y="36"/>
                    </a:lnTo>
                    <a:lnTo>
                      <a:pt x="33" y="36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29" y="1"/>
                    </a:lnTo>
                    <a:lnTo>
                      <a:pt x="33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6" name="Freeform 178"/>
              <p:cNvSpPr>
                <a:spLocks/>
              </p:cNvSpPr>
              <p:nvPr/>
            </p:nvSpPr>
            <p:spPr bwMode="auto">
              <a:xfrm>
                <a:off x="4750" y="3345"/>
                <a:ext cx="10" cy="12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29" y="0"/>
                  </a:cxn>
                  <a:cxn ang="0">
                    <a:pos x="0" y="1"/>
                  </a:cxn>
                  <a:cxn ang="0">
                    <a:pos x="0" y="36"/>
                  </a:cxn>
                  <a:cxn ang="0">
                    <a:pos x="29" y="34"/>
                  </a:cxn>
                  <a:cxn ang="0">
                    <a:pos x="28" y="34"/>
                  </a:cxn>
                  <a:cxn ang="0">
                    <a:pos x="30" y="0"/>
                  </a:cxn>
                </a:cxnLst>
                <a:rect l="0" t="0" r="r" b="b"/>
                <a:pathLst>
                  <a:path w="30" h="36">
                    <a:moveTo>
                      <a:pt x="30" y="0"/>
                    </a:moveTo>
                    <a:lnTo>
                      <a:pt x="29" y="0"/>
                    </a:lnTo>
                    <a:lnTo>
                      <a:pt x="0" y="1"/>
                    </a:lnTo>
                    <a:lnTo>
                      <a:pt x="0" y="36"/>
                    </a:lnTo>
                    <a:lnTo>
                      <a:pt x="29" y="34"/>
                    </a:lnTo>
                    <a:lnTo>
                      <a:pt x="28" y="34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7" name="Freeform 179"/>
              <p:cNvSpPr>
                <a:spLocks/>
              </p:cNvSpPr>
              <p:nvPr/>
            </p:nvSpPr>
            <p:spPr bwMode="auto">
              <a:xfrm>
                <a:off x="4759" y="3345"/>
                <a:ext cx="12" cy="12"/>
              </a:xfrm>
              <a:custGeom>
                <a:avLst/>
                <a:gdLst/>
                <a:ahLst/>
                <a:cxnLst>
                  <a:cxn ang="0">
                    <a:pos x="35" y="3"/>
                  </a:cxn>
                  <a:cxn ang="0">
                    <a:pos x="31" y="3"/>
                  </a:cxn>
                  <a:cxn ang="0">
                    <a:pos x="2" y="0"/>
                  </a:cxn>
                  <a:cxn ang="0">
                    <a:pos x="0" y="34"/>
                  </a:cxn>
                  <a:cxn ang="0">
                    <a:pos x="28" y="37"/>
                  </a:cxn>
                  <a:cxn ang="0">
                    <a:pos x="25" y="37"/>
                  </a:cxn>
                  <a:cxn ang="0">
                    <a:pos x="35" y="3"/>
                  </a:cxn>
                  <a:cxn ang="0">
                    <a:pos x="34" y="3"/>
                  </a:cxn>
                  <a:cxn ang="0">
                    <a:pos x="31" y="3"/>
                  </a:cxn>
                  <a:cxn ang="0">
                    <a:pos x="35" y="3"/>
                  </a:cxn>
                </a:cxnLst>
                <a:rect l="0" t="0" r="r" b="b"/>
                <a:pathLst>
                  <a:path w="35" h="37">
                    <a:moveTo>
                      <a:pt x="35" y="3"/>
                    </a:moveTo>
                    <a:lnTo>
                      <a:pt x="31" y="3"/>
                    </a:lnTo>
                    <a:lnTo>
                      <a:pt x="2" y="0"/>
                    </a:lnTo>
                    <a:lnTo>
                      <a:pt x="0" y="34"/>
                    </a:lnTo>
                    <a:lnTo>
                      <a:pt x="28" y="37"/>
                    </a:lnTo>
                    <a:lnTo>
                      <a:pt x="25" y="37"/>
                    </a:lnTo>
                    <a:lnTo>
                      <a:pt x="35" y="3"/>
                    </a:lnTo>
                    <a:lnTo>
                      <a:pt x="34" y="3"/>
                    </a:lnTo>
                    <a:lnTo>
                      <a:pt x="31" y="3"/>
                    </a:lnTo>
                    <a:lnTo>
                      <a:pt x="35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8" name="Freeform 180"/>
              <p:cNvSpPr>
                <a:spLocks/>
              </p:cNvSpPr>
              <p:nvPr/>
            </p:nvSpPr>
            <p:spPr bwMode="auto">
              <a:xfrm>
                <a:off x="4767" y="3346"/>
                <a:ext cx="13" cy="14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35" y="9"/>
                  </a:cxn>
                  <a:cxn ang="0">
                    <a:pos x="10" y="0"/>
                  </a:cxn>
                  <a:cxn ang="0">
                    <a:pos x="0" y="34"/>
                  </a:cxn>
                  <a:cxn ang="0">
                    <a:pos x="25" y="43"/>
                  </a:cxn>
                  <a:cxn ang="0">
                    <a:pos x="22" y="42"/>
                  </a:cxn>
                  <a:cxn ang="0">
                    <a:pos x="38" y="10"/>
                  </a:cxn>
                </a:cxnLst>
                <a:rect l="0" t="0" r="r" b="b"/>
                <a:pathLst>
                  <a:path w="38" h="43">
                    <a:moveTo>
                      <a:pt x="38" y="10"/>
                    </a:moveTo>
                    <a:lnTo>
                      <a:pt x="35" y="9"/>
                    </a:lnTo>
                    <a:lnTo>
                      <a:pt x="10" y="0"/>
                    </a:lnTo>
                    <a:lnTo>
                      <a:pt x="0" y="34"/>
                    </a:lnTo>
                    <a:lnTo>
                      <a:pt x="25" y="43"/>
                    </a:lnTo>
                    <a:lnTo>
                      <a:pt x="22" y="42"/>
                    </a:lnTo>
                    <a:lnTo>
                      <a:pt x="38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09" name="Freeform 181"/>
              <p:cNvSpPr>
                <a:spLocks/>
              </p:cNvSpPr>
              <p:nvPr/>
            </p:nvSpPr>
            <p:spPr bwMode="auto">
              <a:xfrm>
                <a:off x="4775" y="3349"/>
                <a:ext cx="15" cy="15"/>
              </a:xfrm>
              <a:custGeom>
                <a:avLst/>
                <a:gdLst/>
                <a:ahLst/>
                <a:cxnLst>
                  <a:cxn ang="0">
                    <a:pos x="45" y="16"/>
                  </a:cxn>
                  <a:cxn ang="0">
                    <a:pos x="41" y="13"/>
                  </a:cxn>
                  <a:cxn ang="0">
                    <a:pos x="16" y="0"/>
                  </a:cxn>
                  <a:cxn ang="0">
                    <a:pos x="0" y="32"/>
                  </a:cxn>
                  <a:cxn ang="0">
                    <a:pos x="25" y="45"/>
                  </a:cxn>
                  <a:cxn ang="0">
                    <a:pos x="21" y="42"/>
                  </a:cxn>
                  <a:cxn ang="0">
                    <a:pos x="45" y="16"/>
                  </a:cxn>
                  <a:cxn ang="0">
                    <a:pos x="42" y="15"/>
                  </a:cxn>
                  <a:cxn ang="0">
                    <a:pos x="41" y="13"/>
                  </a:cxn>
                  <a:cxn ang="0">
                    <a:pos x="45" y="16"/>
                  </a:cxn>
                </a:cxnLst>
                <a:rect l="0" t="0" r="r" b="b"/>
                <a:pathLst>
                  <a:path w="45" h="45">
                    <a:moveTo>
                      <a:pt x="45" y="16"/>
                    </a:moveTo>
                    <a:lnTo>
                      <a:pt x="41" y="13"/>
                    </a:lnTo>
                    <a:lnTo>
                      <a:pt x="16" y="0"/>
                    </a:lnTo>
                    <a:lnTo>
                      <a:pt x="0" y="32"/>
                    </a:lnTo>
                    <a:lnTo>
                      <a:pt x="25" y="45"/>
                    </a:lnTo>
                    <a:lnTo>
                      <a:pt x="21" y="42"/>
                    </a:lnTo>
                    <a:lnTo>
                      <a:pt x="45" y="16"/>
                    </a:lnTo>
                    <a:lnTo>
                      <a:pt x="42" y="15"/>
                    </a:lnTo>
                    <a:lnTo>
                      <a:pt x="41" y="13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0" name="Freeform 182"/>
              <p:cNvSpPr>
                <a:spLocks/>
              </p:cNvSpPr>
              <p:nvPr/>
            </p:nvSpPr>
            <p:spPr bwMode="auto">
              <a:xfrm>
                <a:off x="4782" y="3355"/>
                <a:ext cx="15" cy="14"/>
              </a:xfrm>
              <a:custGeom>
                <a:avLst/>
                <a:gdLst/>
                <a:ahLst/>
                <a:cxnLst>
                  <a:cxn ang="0">
                    <a:pos x="46" y="20"/>
                  </a:cxn>
                  <a:cxn ang="0">
                    <a:pos x="43" y="17"/>
                  </a:cxn>
                  <a:cxn ang="0">
                    <a:pos x="24" y="0"/>
                  </a:cxn>
                  <a:cxn ang="0">
                    <a:pos x="0" y="26"/>
                  </a:cxn>
                  <a:cxn ang="0">
                    <a:pos x="20" y="43"/>
                  </a:cxn>
                  <a:cxn ang="0">
                    <a:pos x="17" y="41"/>
                  </a:cxn>
                  <a:cxn ang="0">
                    <a:pos x="46" y="20"/>
                  </a:cxn>
                  <a:cxn ang="0">
                    <a:pos x="45" y="18"/>
                  </a:cxn>
                  <a:cxn ang="0">
                    <a:pos x="43" y="17"/>
                  </a:cxn>
                  <a:cxn ang="0">
                    <a:pos x="46" y="20"/>
                  </a:cxn>
                </a:cxnLst>
                <a:rect l="0" t="0" r="r" b="b"/>
                <a:pathLst>
                  <a:path w="46" h="43">
                    <a:moveTo>
                      <a:pt x="46" y="20"/>
                    </a:moveTo>
                    <a:lnTo>
                      <a:pt x="43" y="17"/>
                    </a:lnTo>
                    <a:lnTo>
                      <a:pt x="24" y="0"/>
                    </a:lnTo>
                    <a:lnTo>
                      <a:pt x="0" y="26"/>
                    </a:lnTo>
                    <a:lnTo>
                      <a:pt x="20" y="43"/>
                    </a:lnTo>
                    <a:lnTo>
                      <a:pt x="17" y="41"/>
                    </a:lnTo>
                    <a:lnTo>
                      <a:pt x="46" y="20"/>
                    </a:lnTo>
                    <a:lnTo>
                      <a:pt x="45" y="18"/>
                    </a:lnTo>
                    <a:lnTo>
                      <a:pt x="43" y="17"/>
                    </a:lnTo>
                    <a:lnTo>
                      <a:pt x="46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1" name="Freeform 183"/>
              <p:cNvSpPr>
                <a:spLocks/>
              </p:cNvSpPr>
              <p:nvPr/>
            </p:nvSpPr>
            <p:spPr bwMode="auto">
              <a:xfrm>
                <a:off x="4787" y="3361"/>
                <a:ext cx="16" cy="14"/>
              </a:xfrm>
              <a:custGeom>
                <a:avLst/>
                <a:gdLst/>
                <a:ahLst/>
                <a:cxnLst>
                  <a:cxn ang="0">
                    <a:pos x="46" y="25"/>
                  </a:cxn>
                  <a:cxn ang="0">
                    <a:pos x="45" y="21"/>
                  </a:cxn>
                  <a:cxn ang="0">
                    <a:pos x="29" y="0"/>
                  </a:cxn>
                  <a:cxn ang="0">
                    <a:pos x="0" y="21"/>
                  </a:cxn>
                  <a:cxn ang="0">
                    <a:pos x="16" y="42"/>
                  </a:cxn>
                  <a:cxn ang="0">
                    <a:pos x="15" y="38"/>
                  </a:cxn>
                  <a:cxn ang="0">
                    <a:pos x="46" y="25"/>
                  </a:cxn>
                  <a:cxn ang="0">
                    <a:pos x="46" y="22"/>
                  </a:cxn>
                  <a:cxn ang="0">
                    <a:pos x="45" y="21"/>
                  </a:cxn>
                  <a:cxn ang="0">
                    <a:pos x="46" y="25"/>
                  </a:cxn>
                </a:cxnLst>
                <a:rect l="0" t="0" r="r" b="b"/>
                <a:pathLst>
                  <a:path w="46" h="42">
                    <a:moveTo>
                      <a:pt x="46" y="25"/>
                    </a:moveTo>
                    <a:lnTo>
                      <a:pt x="45" y="21"/>
                    </a:lnTo>
                    <a:lnTo>
                      <a:pt x="29" y="0"/>
                    </a:lnTo>
                    <a:lnTo>
                      <a:pt x="0" y="21"/>
                    </a:lnTo>
                    <a:lnTo>
                      <a:pt x="16" y="42"/>
                    </a:lnTo>
                    <a:lnTo>
                      <a:pt x="15" y="38"/>
                    </a:lnTo>
                    <a:lnTo>
                      <a:pt x="46" y="25"/>
                    </a:lnTo>
                    <a:lnTo>
                      <a:pt x="46" y="22"/>
                    </a:lnTo>
                    <a:lnTo>
                      <a:pt x="45" y="21"/>
                    </a:lnTo>
                    <a:lnTo>
                      <a:pt x="46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2" name="Freeform 184"/>
              <p:cNvSpPr>
                <a:spLocks/>
              </p:cNvSpPr>
              <p:nvPr/>
            </p:nvSpPr>
            <p:spPr bwMode="auto">
              <a:xfrm>
                <a:off x="4792" y="3370"/>
                <a:ext cx="15" cy="12"/>
              </a:xfrm>
              <a:custGeom>
                <a:avLst/>
                <a:gdLst/>
                <a:ahLst/>
                <a:cxnLst>
                  <a:cxn ang="0">
                    <a:pos x="44" y="30"/>
                  </a:cxn>
                  <a:cxn ang="0">
                    <a:pos x="43" y="25"/>
                  </a:cxn>
                  <a:cxn ang="0">
                    <a:pos x="31" y="0"/>
                  </a:cxn>
                  <a:cxn ang="0">
                    <a:pos x="0" y="13"/>
                  </a:cxn>
                  <a:cxn ang="0">
                    <a:pos x="11" y="38"/>
                  </a:cxn>
                  <a:cxn ang="0">
                    <a:pos x="10" y="33"/>
                  </a:cxn>
                  <a:cxn ang="0">
                    <a:pos x="44" y="30"/>
                  </a:cxn>
                  <a:cxn ang="0">
                    <a:pos x="44" y="27"/>
                  </a:cxn>
                  <a:cxn ang="0">
                    <a:pos x="43" y="25"/>
                  </a:cxn>
                  <a:cxn ang="0">
                    <a:pos x="44" y="30"/>
                  </a:cxn>
                </a:cxnLst>
                <a:rect l="0" t="0" r="r" b="b"/>
                <a:pathLst>
                  <a:path w="44" h="38">
                    <a:moveTo>
                      <a:pt x="44" y="30"/>
                    </a:moveTo>
                    <a:lnTo>
                      <a:pt x="43" y="25"/>
                    </a:lnTo>
                    <a:lnTo>
                      <a:pt x="31" y="0"/>
                    </a:lnTo>
                    <a:lnTo>
                      <a:pt x="0" y="13"/>
                    </a:lnTo>
                    <a:lnTo>
                      <a:pt x="11" y="38"/>
                    </a:lnTo>
                    <a:lnTo>
                      <a:pt x="10" y="33"/>
                    </a:lnTo>
                    <a:lnTo>
                      <a:pt x="44" y="30"/>
                    </a:lnTo>
                    <a:lnTo>
                      <a:pt x="44" y="27"/>
                    </a:lnTo>
                    <a:lnTo>
                      <a:pt x="43" y="25"/>
                    </a:lnTo>
                    <a:lnTo>
                      <a:pt x="44" y="3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3" name="Freeform 185"/>
              <p:cNvSpPr>
                <a:spLocks/>
              </p:cNvSpPr>
              <p:nvPr/>
            </p:nvSpPr>
            <p:spPr bwMode="auto">
              <a:xfrm>
                <a:off x="4796" y="3380"/>
                <a:ext cx="14" cy="18"/>
              </a:xfrm>
              <a:custGeom>
                <a:avLst/>
                <a:gdLst/>
                <a:ahLst/>
                <a:cxnLst>
                  <a:cxn ang="0">
                    <a:pos x="41" y="54"/>
                  </a:cxn>
                  <a:cxn ang="0">
                    <a:pos x="41" y="50"/>
                  </a:cxn>
                  <a:cxn ang="0">
                    <a:pos x="34" y="0"/>
                  </a:cxn>
                  <a:cxn ang="0">
                    <a:pos x="0" y="3"/>
                  </a:cxn>
                  <a:cxn ang="0">
                    <a:pos x="7" y="53"/>
                  </a:cxn>
                  <a:cxn ang="0">
                    <a:pos x="7" y="49"/>
                  </a:cxn>
                  <a:cxn ang="0">
                    <a:pos x="41" y="54"/>
                  </a:cxn>
                  <a:cxn ang="0">
                    <a:pos x="42" y="51"/>
                  </a:cxn>
                  <a:cxn ang="0">
                    <a:pos x="41" y="50"/>
                  </a:cxn>
                  <a:cxn ang="0">
                    <a:pos x="41" y="54"/>
                  </a:cxn>
                </a:cxnLst>
                <a:rect l="0" t="0" r="r" b="b"/>
                <a:pathLst>
                  <a:path w="42" h="54">
                    <a:moveTo>
                      <a:pt x="41" y="54"/>
                    </a:moveTo>
                    <a:lnTo>
                      <a:pt x="41" y="50"/>
                    </a:lnTo>
                    <a:lnTo>
                      <a:pt x="34" y="0"/>
                    </a:lnTo>
                    <a:lnTo>
                      <a:pt x="0" y="3"/>
                    </a:lnTo>
                    <a:lnTo>
                      <a:pt x="7" y="53"/>
                    </a:lnTo>
                    <a:lnTo>
                      <a:pt x="7" y="49"/>
                    </a:lnTo>
                    <a:lnTo>
                      <a:pt x="41" y="54"/>
                    </a:lnTo>
                    <a:lnTo>
                      <a:pt x="42" y="51"/>
                    </a:lnTo>
                    <a:lnTo>
                      <a:pt x="41" y="50"/>
                    </a:lnTo>
                    <a:lnTo>
                      <a:pt x="41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4" name="Freeform 186"/>
              <p:cNvSpPr>
                <a:spLocks/>
              </p:cNvSpPr>
              <p:nvPr/>
            </p:nvSpPr>
            <p:spPr bwMode="auto">
              <a:xfrm>
                <a:off x="4796" y="3396"/>
                <a:ext cx="13" cy="12"/>
              </a:xfrm>
              <a:custGeom>
                <a:avLst/>
                <a:gdLst/>
                <a:ahLst/>
                <a:cxnLst>
                  <a:cxn ang="0">
                    <a:pos x="33" y="35"/>
                  </a:cxn>
                  <a:cxn ang="0">
                    <a:pos x="35" y="31"/>
                  </a:cxn>
                  <a:cxn ang="0">
                    <a:pos x="40" y="5"/>
                  </a:cxn>
                  <a:cxn ang="0">
                    <a:pos x="6" y="0"/>
                  </a:cxn>
                  <a:cxn ang="0">
                    <a:pos x="0" y="26"/>
                  </a:cxn>
                  <a:cxn ang="0">
                    <a:pos x="2" y="22"/>
                  </a:cxn>
                  <a:cxn ang="0">
                    <a:pos x="33" y="35"/>
                  </a:cxn>
                  <a:cxn ang="0">
                    <a:pos x="35" y="34"/>
                  </a:cxn>
                  <a:cxn ang="0">
                    <a:pos x="35" y="31"/>
                  </a:cxn>
                  <a:cxn ang="0">
                    <a:pos x="33" y="35"/>
                  </a:cxn>
                </a:cxnLst>
                <a:rect l="0" t="0" r="r" b="b"/>
                <a:pathLst>
                  <a:path w="40" h="35">
                    <a:moveTo>
                      <a:pt x="33" y="35"/>
                    </a:moveTo>
                    <a:lnTo>
                      <a:pt x="35" y="31"/>
                    </a:lnTo>
                    <a:lnTo>
                      <a:pt x="40" y="5"/>
                    </a:lnTo>
                    <a:lnTo>
                      <a:pt x="6" y="0"/>
                    </a:lnTo>
                    <a:lnTo>
                      <a:pt x="0" y="26"/>
                    </a:lnTo>
                    <a:lnTo>
                      <a:pt x="2" y="22"/>
                    </a:lnTo>
                    <a:lnTo>
                      <a:pt x="33" y="35"/>
                    </a:lnTo>
                    <a:lnTo>
                      <a:pt x="35" y="34"/>
                    </a:lnTo>
                    <a:lnTo>
                      <a:pt x="35" y="31"/>
                    </a:lnTo>
                    <a:lnTo>
                      <a:pt x="33" y="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5" name="Freeform 187"/>
              <p:cNvSpPr>
                <a:spLocks/>
              </p:cNvSpPr>
              <p:nvPr/>
            </p:nvSpPr>
            <p:spPr bwMode="auto">
              <a:xfrm>
                <a:off x="4793" y="3403"/>
                <a:ext cx="14" cy="15"/>
              </a:xfrm>
              <a:custGeom>
                <a:avLst/>
                <a:gdLst/>
                <a:ahLst/>
                <a:cxnLst>
                  <a:cxn ang="0">
                    <a:pos x="29" y="43"/>
                  </a:cxn>
                  <a:cxn ang="0">
                    <a:pos x="32" y="38"/>
                  </a:cxn>
                  <a:cxn ang="0">
                    <a:pos x="42" y="13"/>
                  </a:cxn>
                  <a:cxn ang="0">
                    <a:pos x="11" y="0"/>
                  </a:cxn>
                  <a:cxn ang="0">
                    <a:pos x="0" y="25"/>
                  </a:cxn>
                  <a:cxn ang="0">
                    <a:pos x="3" y="20"/>
                  </a:cxn>
                  <a:cxn ang="0">
                    <a:pos x="29" y="43"/>
                  </a:cxn>
                  <a:cxn ang="0">
                    <a:pos x="32" y="41"/>
                  </a:cxn>
                  <a:cxn ang="0">
                    <a:pos x="32" y="38"/>
                  </a:cxn>
                  <a:cxn ang="0">
                    <a:pos x="29" y="43"/>
                  </a:cxn>
                </a:cxnLst>
                <a:rect l="0" t="0" r="r" b="b"/>
                <a:pathLst>
                  <a:path w="42" h="43">
                    <a:moveTo>
                      <a:pt x="29" y="43"/>
                    </a:moveTo>
                    <a:lnTo>
                      <a:pt x="32" y="38"/>
                    </a:lnTo>
                    <a:lnTo>
                      <a:pt x="42" y="13"/>
                    </a:lnTo>
                    <a:lnTo>
                      <a:pt x="11" y="0"/>
                    </a:lnTo>
                    <a:lnTo>
                      <a:pt x="0" y="25"/>
                    </a:lnTo>
                    <a:lnTo>
                      <a:pt x="3" y="20"/>
                    </a:lnTo>
                    <a:lnTo>
                      <a:pt x="29" y="43"/>
                    </a:lnTo>
                    <a:lnTo>
                      <a:pt x="32" y="41"/>
                    </a:lnTo>
                    <a:lnTo>
                      <a:pt x="32" y="38"/>
                    </a:lnTo>
                    <a:lnTo>
                      <a:pt x="29" y="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6" name="Freeform 188"/>
              <p:cNvSpPr>
                <a:spLocks/>
              </p:cNvSpPr>
              <p:nvPr/>
            </p:nvSpPr>
            <p:spPr bwMode="auto">
              <a:xfrm>
                <a:off x="4782" y="3410"/>
                <a:ext cx="21" cy="23"/>
              </a:xfrm>
              <a:custGeom>
                <a:avLst/>
                <a:gdLst/>
                <a:ahLst/>
                <a:cxnLst>
                  <a:cxn ang="0">
                    <a:pos x="23" y="68"/>
                  </a:cxn>
                  <a:cxn ang="0">
                    <a:pos x="27" y="65"/>
                  </a:cxn>
                  <a:cxn ang="0">
                    <a:pos x="62" y="23"/>
                  </a:cxn>
                  <a:cxn ang="0">
                    <a:pos x="36" y="0"/>
                  </a:cxn>
                  <a:cxn ang="0">
                    <a:pos x="0" y="42"/>
                  </a:cxn>
                  <a:cxn ang="0">
                    <a:pos x="4" y="39"/>
                  </a:cxn>
                  <a:cxn ang="0">
                    <a:pos x="23" y="68"/>
                  </a:cxn>
                  <a:cxn ang="0">
                    <a:pos x="25" y="67"/>
                  </a:cxn>
                  <a:cxn ang="0">
                    <a:pos x="27" y="65"/>
                  </a:cxn>
                  <a:cxn ang="0">
                    <a:pos x="23" y="68"/>
                  </a:cxn>
                </a:cxnLst>
                <a:rect l="0" t="0" r="r" b="b"/>
                <a:pathLst>
                  <a:path w="62" h="68">
                    <a:moveTo>
                      <a:pt x="23" y="68"/>
                    </a:moveTo>
                    <a:lnTo>
                      <a:pt x="27" y="65"/>
                    </a:lnTo>
                    <a:lnTo>
                      <a:pt x="62" y="23"/>
                    </a:lnTo>
                    <a:lnTo>
                      <a:pt x="36" y="0"/>
                    </a:lnTo>
                    <a:lnTo>
                      <a:pt x="0" y="42"/>
                    </a:lnTo>
                    <a:lnTo>
                      <a:pt x="4" y="39"/>
                    </a:lnTo>
                    <a:lnTo>
                      <a:pt x="23" y="68"/>
                    </a:lnTo>
                    <a:lnTo>
                      <a:pt x="25" y="67"/>
                    </a:lnTo>
                    <a:lnTo>
                      <a:pt x="27" y="65"/>
                    </a:lnTo>
                    <a:lnTo>
                      <a:pt x="23" y="6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7" name="Freeform 189"/>
              <p:cNvSpPr>
                <a:spLocks/>
              </p:cNvSpPr>
              <p:nvPr/>
            </p:nvSpPr>
            <p:spPr bwMode="auto">
              <a:xfrm>
                <a:off x="4775" y="3423"/>
                <a:ext cx="15" cy="16"/>
              </a:xfrm>
              <a:custGeom>
                <a:avLst/>
                <a:gdLst/>
                <a:ahLst/>
                <a:cxnLst>
                  <a:cxn ang="0">
                    <a:pos x="17" y="47"/>
                  </a:cxn>
                  <a:cxn ang="0">
                    <a:pos x="19" y="46"/>
                  </a:cxn>
                  <a:cxn ang="0">
                    <a:pos x="44" y="29"/>
                  </a:cxn>
                  <a:cxn ang="0">
                    <a:pos x="25" y="0"/>
                  </a:cxn>
                  <a:cxn ang="0">
                    <a:pos x="0" y="17"/>
                  </a:cxn>
                  <a:cxn ang="0">
                    <a:pos x="2" y="16"/>
                  </a:cxn>
                  <a:cxn ang="0">
                    <a:pos x="17" y="47"/>
                  </a:cxn>
                </a:cxnLst>
                <a:rect l="0" t="0" r="r" b="b"/>
                <a:pathLst>
                  <a:path w="44" h="47">
                    <a:moveTo>
                      <a:pt x="17" y="47"/>
                    </a:moveTo>
                    <a:lnTo>
                      <a:pt x="19" y="46"/>
                    </a:lnTo>
                    <a:lnTo>
                      <a:pt x="44" y="29"/>
                    </a:lnTo>
                    <a:lnTo>
                      <a:pt x="25" y="0"/>
                    </a:lnTo>
                    <a:lnTo>
                      <a:pt x="0" y="17"/>
                    </a:lnTo>
                    <a:lnTo>
                      <a:pt x="2" y="16"/>
                    </a:lnTo>
                    <a:lnTo>
                      <a:pt x="17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8" name="Freeform 190"/>
              <p:cNvSpPr>
                <a:spLocks/>
              </p:cNvSpPr>
              <p:nvPr/>
            </p:nvSpPr>
            <p:spPr bwMode="auto">
              <a:xfrm>
                <a:off x="4766" y="3428"/>
                <a:ext cx="15" cy="16"/>
              </a:xfrm>
              <a:custGeom>
                <a:avLst/>
                <a:gdLst/>
                <a:ahLst/>
                <a:cxnLst>
                  <a:cxn ang="0">
                    <a:pos x="12" y="46"/>
                  </a:cxn>
                  <a:cxn ang="0">
                    <a:pos x="16" y="45"/>
                  </a:cxn>
                  <a:cxn ang="0">
                    <a:pos x="43" y="31"/>
                  </a:cxn>
                  <a:cxn ang="0">
                    <a:pos x="28" y="0"/>
                  </a:cxn>
                  <a:cxn ang="0">
                    <a:pos x="0" y="13"/>
                  </a:cxn>
                  <a:cxn ang="0">
                    <a:pos x="4" y="12"/>
                  </a:cxn>
                  <a:cxn ang="0">
                    <a:pos x="12" y="46"/>
                  </a:cxn>
                </a:cxnLst>
                <a:rect l="0" t="0" r="r" b="b"/>
                <a:pathLst>
                  <a:path w="43" h="46">
                    <a:moveTo>
                      <a:pt x="12" y="46"/>
                    </a:moveTo>
                    <a:lnTo>
                      <a:pt x="16" y="45"/>
                    </a:lnTo>
                    <a:lnTo>
                      <a:pt x="43" y="31"/>
                    </a:lnTo>
                    <a:lnTo>
                      <a:pt x="28" y="0"/>
                    </a:lnTo>
                    <a:lnTo>
                      <a:pt x="0" y="13"/>
                    </a:lnTo>
                    <a:lnTo>
                      <a:pt x="4" y="12"/>
                    </a:lnTo>
                    <a:lnTo>
                      <a:pt x="12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19" name="Freeform 191"/>
              <p:cNvSpPr>
                <a:spLocks/>
              </p:cNvSpPr>
              <p:nvPr/>
            </p:nvSpPr>
            <p:spPr bwMode="auto">
              <a:xfrm>
                <a:off x="4622" y="3432"/>
                <a:ext cx="148" cy="53"/>
              </a:xfrm>
              <a:custGeom>
                <a:avLst/>
                <a:gdLst/>
                <a:ahLst/>
                <a:cxnLst>
                  <a:cxn ang="0">
                    <a:pos x="8" y="158"/>
                  </a:cxn>
                  <a:cxn ang="0">
                    <a:pos x="8" y="158"/>
                  </a:cxn>
                  <a:cxn ang="0">
                    <a:pos x="445" y="34"/>
                  </a:cxn>
                  <a:cxn ang="0">
                    <a:pos x="437" y="0"/>
                  </a:cxn>
                  <a:cxn ang="0">
                    <a:pos x="0" y="123"/>
                  </a:cxn>
                  <a:cxn ang="0">
                    <a:pos x="0" y="123"/>
                  </a:cxn>
                  <a:cxn ang="0">
                    <a:pos x="8" y="158"/>
                  </a:cxn>
                </a:cxnLst>
                <a:rect l="0" t="0" r="r" b="b"/>
                <a:pathLst>
                  <a:path w="445" h="158">
                    <a:moveTo>
                      <a:pt x="8" y="158"/>
                    </a:moveTo>
                    <a:lnTo>
                      <a:pt x="8" y="158"/>
                    </a:lnTo>
                    <a:lnTo>
                      <a:pt x="445" y="34"/>
                    </a:lnTo>
                    <a:lnTo>
                      <a:pt x="437" y="0"/>
                    </a:lnTo>
                    <a:lnTo>
                      <a:pt x="0" y="123"/>
                    </a:lnTo>
                    <a:lnTo>
                      <a:pt x="0" y="123"/>
                    </a:lnTo>
                    <a:lnTo>
                      <a:pt x="8" y="1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0" name="Freeform 192"/>
              <p:cNvSpPr>
                <a:spLocks/>
              </p:cNvSpPr>
              <p:nvPr/>
            </p:nvSpPr>
            <p:spPr bwMode="auto">
              <a:xfrm>
                <a:off x="4616" y="3473"/>
                <a:ext cx="9" cy="14"/>
              </a:xfrm>
              <a:custGeom>
                <a:avLst/>
                <a:gdLst/>
                <a:ahLst/>
                <a:cxnLst>
                  <a:cxn ang="0">
                    <a:pos x="2" y="40"/>
                  </a:cxn>
                  <a:cxn ang="0">
                    <a:pos x="8" y="40"/>
                  </a:cxn>
                  <a:cxn ang="0">
                    <a:pos x="26" y="35"/>
                  </a:cxn>
                  <a:cxn ang="0">
                    <a:pos x="18" y="0"/>
                  </a:cxn>
                  <a:cxn ang="0">
                    <a:pos x="0" y="6"/>
                  </a:cxn>
                  <a:cxn ang="0">
                    <a:pos x="5" y="6"/>
                  </a:cxn>
                  <a:cxn ang="0">
                    <a:pos x="2" y="40"/>
                  </a:cxn>
                  <a:cxn ang="0">
                    <a:pos x="5" y="41"/>
                  </a:cxn>
                  <a:cxn ang="0">
                    <a:pos x="8" y="40"/>
                  </a:cxn>
                  <a:cxn ang="0">
                    <a:pos x="2" y="40"/>
                  </a:cxn>
                </a:cxnLst>
                <a:rect l="0" t="0" r="r" b="b"/>
                <a:pathLst>
                  <a:path w="26" h="41">
                    <a:moveTo>
                      <a:pt x="2" y="40"/>
                    </a:moveTo>
                    <a:lnTo>
                      <a:pt x="8" y="40"/>
                    </a:lnTo>
                    <a:lnTo>
                      <a:pt x="26" y="35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5" y="6"/>
                    </a:lnTo>
                    <a:lnTo>
                      <a:pt x="2" y="40"/>
                    </a:lnTo>
                    <a:lnTo>
                      <a:pt x="5" y="41"/>
                    </a:lnTo>
                    <a:lnTo>
                      <a:pt x="8" y="40"/>
                    </a:lnTo>
                    <a:lnTo>
                      <a:pt x="2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1" name="Freeform 193"/>
              <p:cNvSpPr>
                <a:spLocks/>
              </p:cNvSpPr>
              <p:nvPr/>
            </p:nvSpPr>
            <p:spPr bwMode="auto">
              <a:xfrm>
                <a:off x="4610" y="3475"/>
                <a:ext cx="8" cy="12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4" y="34"/>
                  </a:cxn>
                  <a:cxn ang="0">
                    <a:pos x="21" y="36"/>
                  </a:cxn>
                  <a:cxn ang="0">
                    <a:pos x="24" y="2"/>
                  </a:cxn>
                  <a:cxn ang="0">
                    <a:pos x="7" y="0"/>
                  </a:cxn>
                  <a:cxn ang="0">
                    <a:pos x="11" y="0"/>
                  </a:cxn>
                  <a:cxn ang="0">
                    <a:pos x="0" y="34"/>
                  </a:cxn>
                  <a:cxn ang="0">
                    <a:pos x="2" y="34"/>
                  </a:cxn>
                  <a:cxn ang="0">
                    <a:pos x="4" y="34"/>
                  </a:cxn>
                  <a:cxn ang="0">
                    <a:pos x="0" y="34"/>
                  </a:cxn>
                </a:cxnLst>
                <a:rect l="0" t="0" r="r" b="b"/>
                <a:pathLst>
                  <a:path w="24" h="36">
                    <a:moveTo>
                      <a:pt x="0" y="34"/>
                    </a:moveTo>
                    <a:lnTo>
                      <a:pt x="4" y="34"/>
                    </a:lnTo>
                    <a:lnTo>
                      <a:pt x="21" y="36"/>
                    </a:lnTo>
                    <a:lnTo>
                      <a:pt x="24" y="2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" y="34"/>
                    </a:lnTo>
                    <a:lnTo>
                      <a:pt x="4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2" name="Freeform 194"/>
              <p:cNvSpPr>
                <a:spLocks/>
              </p:cNvSpPr>
              <p:nvPr/>
            </p:nvSpPr>
            <p:spPr bwMode="auto">
              <a:xfrm>
                <a:off x="4602" y="3472"/>
                <a:ext cx="11" cy="14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2" y="35"/>
                  </a:cxn>
                  <a:cxn ang="0">
                    <a:pos x="23" y="42"/>
                  </a:cxn>
                  <a:cxn ang="0">
                    <a:pos x="34" y="8"/>
                  </a:cxn>
                  <a:cxn ang="0">
                    <a:pos x="13" y="0"/>
                  </a:cxn>
                  <a:cxn ang="0">
                    <a:pos x="15" y="2"/>
                  </a:cxn>
                  <a:cxn ang="0">
                    <a:pos x="0" y="33"/>
                  </a:cxn>
                </a:cxnLst>
                <a:rect l="0" t="0" r="r" b="b"/>
                <a:pathLst>
                  <a:path w="34" h="42">
                    <a:moveTo>
                      <a:pt x="0" y="33"/>
                    </a:moveTo>
                    <a:lnTo>
                      <a:pt x="2" y="35"/>
                    </a:lnTo>
                    <a:lnTo>
                      <a:pt x="23" y="42"/>
                    </a:lnTo>
                    <a:lnTo>
                      <a:pt x="34" y="8"/>
                    </a:lnTo>
                    <a:lnTo>
                      <a:pt x="13" y="0"/>
                    </a:lnTo>
                    <a:lnTo>
                      <a:pt x="15" y="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3" name="Freeform 195"/>
              <p:cNvSpPr>
                <a:spLocks/>
              </p:cNvSpPr>
              <p:nvPr/>
            </p:nvSpPr>
            <p:spPr bwMode="auto">
              <a:xfrm>
                <a:off x="4533" y="3437"/>
                <a:ext cx="74" cy="46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0" y="31"/>
                  </a:cxn>
                  <a:cxn ang="0">
                    <a:pos x="206" y="139"/>
                  </a:cxn>
                  <a:cxn ang="0">
                    <a:pos x="221" y="108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0" y="31"/>
                  </a:cxn>
                </a:cxnLst>
                <a:rect l="0" t="0" r="r" b="b"/>
                <a:pathLst>
                  <a:path w="221" h="139">
                    <a:moveTo>
                      <a:pt x="0" y="31"/>
                    </a:moveTo>
                    <a:lnTo>
                      <a:pt x="0" y="31"/>
                    </a:lnTo>
                    <a:lnTo>
                      <a:pt x="206" y="139"/>
                    </a:lnTo>
                    <a:lnTo>
                      <a:pt x="221" y="10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4" name="Freeform 196"/>
              <p:cNvSpPr>
                <a:spLocks/>
              </p:cNvSpPr>
              <p:nvPr/>
            </p:nvSpPr>
            <p:spPr bwMode="auto">
              <a:xfrm>
                <a:off x="4466" y="3406"/>
                <a:ext cx="73" cy="41"/>
              </a:xfrm>
              <a:custGeom>
                <a:avLst/>
                <a:gdLst/>
                <a:ahLst/>
                <a:cxnLst>
                  <a:cxn ang="0">
                    <a:pos x="8" y="8"/>
                  </a:cxn>
                  <a:cxn ang="0">
                    <a:pos x="16" y="31"/>
                  </a:cxn>
                  <a:cxn ang="0">
                    <a:pos x="201" y="123"/>
                  </a:cxn>
                  <a:cxn ang="0">
                    <a:pos x="217" y="92"/>
                  </a:cxn>
                  <a:cxn ang="0">
                    <a:pos x="32" y="0"/>
                  </a:cxn>
                  <a:cxn ang="0">
                    <a:pos x="39" y="24"/>
                  </a:cxn>
                  <a:cxn ang="0">
                    <a:pos x="8" y="8"/>
                  </a:cxn>
                  <a:cxn ang="0">
                    <a:pos x="0" y="24"/>
                  </a:cxn>
                  <a:cxn ang="0">
                    <a:pos x="16" y="31"/>
                  </a:cxn>
                  <a:cxn ang="0">
                    <a:pos x="8" y="8"/>
                  </a:cxn>
                </a:cxnLst>
                <a:rect l="0" t="0" r="r" b="b"/>
                <a:pathLst>
                  <a:path w="217" h="123">
                    <a:moveTo>
                      <a:pt x="8" y="8"/>
                    </a:moveTo>
                    <a:lnTo>
                      <a:pt x="16" y="31"/>
                    </a:lnTo>
                    <a:lnTo>
                      <a:pt x="201" y="123"/>
                    </a:lnTo>
                    <a:lnTo>
                      <a:pt x="217" y="92"/>
                    </a:lnTo>
                    <a:lnTo>
                      <a:pt x="32" y="0"/>
                    </a:lnTo>
                    <a:lnTo>
                      <a:pt x="39" y="24"/>
                    </a:lnTo>
                    <a:lnTo>
                      <a:pt x="8" y="8"/>
                    </a:lnTo>
                    <a:lnTo>
                      <a:pt x="0" y="24"/>
                    </a:lnTo>
                    <a:lnTo>
                      <a:pt x="16" y="31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5" name="Freeform 197"/>
              <p:cNvSpPr>
                <a:spLocks/>
              </p:cNvSpPr>
              <p:nvPr/>
            </p:nvSpPr>
            <p:spPr bwMode="auto">
              <a:xfrm>
                <a:off x="4469" y="3338"/>
                <a:ext cx="44" cy="76"/>
              </a:xfrm>
              <a:custGeom>
                <a:avLst/>
                <a:gdLst/>
                <a:ahLst/>
                <a:cxnLst>
                  <a:cxn ang="0">
                    <a:pos x="122" y="7"/>
                  </a:cxn>
                  <a:cxn ang="0">
                    <a:pos x="100" y="15"/>
                  </a:cxn>
                  <a:cxn ang="0">
                    <a:pos x="0" y="212"/>
                  </a:cxn>
                  <a:cxn ang="0">
                    <a:pos x="31" y="228"/>
                  </a:cxn>
                  <a:cxn ang="0">
                    <a:pos x="131" y="30"/>
                  </a:cxn>
                  <a:cxn ang="0">
                    <a:pos x="109" y="38"/>
                  </a:cxn>
                  <a:cxn ang="0">
                    <a:pos x="122" y="7"/>
                  </a:cxn>
                  <a:cxn ang="0">
                    <a:pos x="108" y="0"/>
                  </a:cxn>
                  <a:cxn ang="0">
                    <a:pos x="100" y="15"/>
                  </a:cxn>
                  <a:cxn ang="0">
                    <a:pos x="122" y="7"/>
                  </a:cxn>
                </a:cxnLst>
                <a:rect l="0" t="0" r="r" b="b"/>
                <a:pathLst>
                  <a:path w="131" h="228">
                    <a:moveTo>
                      <a:pt x="122" y="7"/>
                    </a:moveTo>
                    <a:lnTo>
                      <a:pt x="100" y="15"/>
                    </a:lnTo>
                    <a:lnTo>
                      <a:pt x="0" y="212"/>
                    </a:lnTo>
                    <a:lnTo>
                      <a:pt x="31" y="228"/>
                    </a:lnTo>
                    <a:lnTo>
                      <a:pt x="131" y="30"/>
                    </a:lnTo>
                    <a:lnTo>
                      <a:pt x="109" y="38"/>
                    </a:lnTo>
                    <a:lnTo>
                      <a:pt x="122" y="7"/>
                    </a:lnTo>
                    <a:lnTo>
                      <a:pt x="108" y="0"/>
                    </a:lnTo>
                    <a:lnTo>
                      <a:pt x="100" y="15"/>
                    </a:lnTo>
                    <a:lnTo>
                      <a:pt x="122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6" name="Freeform 198"/>
              <p:cNvSpPr>
                <a:spLocks/>
              </p:cNvSpPr>
              <p:nvPr/>
            </p:nvSpPr>
            <p:spPr bwMode="auto">
              <a:xfrm>
                <a:off x="4505" y="3340"/>
                <a:ext cx="123" cy="59"/>
              </a:xfrm>
              <a:custGeom>
                <a:avLst/>
                <a:gdLst/>
                <a:ahLst/>
                <a:cxnLst>
                  <a:cxn ang="0">
                    <a:pos x="355" y="139"/>
                  </a:cxn>
                  <a:cxn ang="0">
                    <a:pos x="367" y="140"/>
                  </a:cxn>
                  <a:cxn ang="0">
                    <a:pos x="13" y="0"/>
                  </a:cxn>
                  <a:cxn ang="0">
                    <a:pos x="0" y="31"/>
                  </a:cxn>
                  <a:cxn ang="0">
                    <a:pos x="354" y="172"/>
                  </a:cxn>
                  <a:cxn ang="0">
                    <a:pos x="366" y="173"/>
                  </a:cxn>
                  <a:cxn ang="0">
                    <a:pos x="354" y="172"/>
                  </a:cxn>
                  <a:cxn ang="0">
                    <a:pos x="361" y="175"/>
                  </a:cxn>
                  <a:cxn ang="0">
                    <a:pos x="366" y="173"/>
                  </a:cxn>
                  <a:cxn ang="0">
                    <a:pos x="355" y="139"/>
                  </a:cxn>
                </a:cxnLst>
                <a:rect l="0" t="0" r="r" b="b"/>
                <a:pathLst>
                  <a:path w="367" h="175">
                    <a:moveTo>
                      <a:pt x="355" y="139"/>
                    </a:moveTo>
                    <a:lnTo>
                      <a:pt x="367" y="140"/>
                    </a:lnTo>
                    <a:lnTo>
                      <a:pt x="13" y="0"/>
                    </a:lnTo>
                    <a:lnTo>
                      <a:pt x="0" y="31"/>
                    </a:lnTo>
                    <a:lnTo>
                      <a:pt x="354" y="172"/>
                    </a:lnTo>
                    <a:lnTo>
                      <a:pt x="366" y="173"/>
                    </a:lnTo>
                    <a:lnTo>
                      <a:pt x="354" y="172"/>
                    </a:lnTo>
                    <a:lnTo>
                      <a:pt x="361" y="175"/>
                    </a:lnTo>
                    <a:lnTo>
                      <a:pt x="366" y="173"/>
                    </a:lnTo>
                    <a:lnTo>
                      <a:pt x="355" y="13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8" name="Freeform 200"/>
              <p:cNvSpPr>
                <a:spLocks/>
              </p:cNvSpPr>
              <p:nvPr/>
            </p:nvSpPr>
            <p:spPr bwMode="auto">
              <a:xfrm>
                <a:off x="4736" y="3300"/>
                <a:ext cx="18" cy="3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9" y="13"/>
                  </a:cxn>
                  <a:cxn ang="0">
                    <a:pos x="0" y="96"/>
                  </a:cxn>
                  <a:cxn ang="0">
                    <a:pos x="35" y="104"/>
                  </a:cxn>
                  <a:cxn ang="0">
                    <a:pos x="53" y="21"/>
                  </a:cxn>
                  <a:cxn ang="0">
                    <a:pos x="36" y="34"/>
                  </a:cxn>
                  <a:cxn ang="0">
                    <a:pos x="36" y="0"/>
                  </a:cxn>
                  <a:cxn ang="0">
                    <a:pos x="21" y="0"/>
                  </a:cxn>
                  <a:cxn ang="0">
                    <a:pos x="19" y="13"/>
                  </a:cxn>
                  <a:cxn ang="0">
                    <a:pos x="36" y="0"/>
                  </a:cxn>
                </a:cxnLst>
                <a:rect l="0" t="0" r="r" b="b"/>
                <a:pathLst>
                  <a:path w="53" h="104">
                    <a:moveTo>
                      <a:pt x="36" y="0"/>
                    </a:moveTo>
                    <a:lnTo>
                      <a:pt x="19" y="13"/>
                    </a:lnTo>
                    <a:lnTo>
                      <a:pt x="0" y="96"/>
                    </a:lnTo>
                    <a:lnTo>
                      <a:pt x="35" y="104"/>
                    </a:lnTo>
                    <a:lnTo>
                      <a:pt x="53" y="21"/>
                    </a:lnTo>
                    <a:lnTo>
                      <a:pt x="36" y="34"/>
                    </a:lnTo>
                    <a:lnTo>
                      <a:pt x="36" y="0"/>
                    </a:lnTo>
                    <a:lnTo>
                      <a:pt x="21" y="0"/>
                    </a:lnTo>
                    <a:lnTo>
                      <a:pt x="19" y="13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29" name="Freeform 201"/>
              <p:cNvSpPr>
                <a:spLocks/>
              </p:cNvSpPr>
              <p:nvPr/>
            </p:nvSpPr>
            <p:spPr bwMode="auto">
              <a:xfrm>
                <a:off x="4748" y="3294"/>
                <a:ext cx="96" cy="17"/>
              </a:xfrm>
              <a:custGeom>
                <a:avLst/>
                <a:gdLst/>
                <a:ahLst/>
                <a:cxnLst>
                  <a:cxn ang="0">
                    <a:pos x="287" y="7"/>
                  </a:cxn>
                  <a:cxn ang="0">
                    <a:pos x="274" y="2"/>
                  </a:cxn>
                  <a:cxn ang="0">
                    <a:pos x="0" y="19"/>
                  </a:cxn>
                  <a:cxn ang="0">
                    <a:pos x="0" y="53"/>
                  </a:cxn>
                  <a:cxn ang="0">
                    <a:pos x="274" y="36"/>
                  </a:cxn>
                  <a:cxn ang="0">
                    <a:pos x="260" y="31"/>
                  </a:cxn>
                  <a:cxn ang="0">
                    <a:pos x="287" y="7"/>
                  </a:cxn>
                  <a:cxn ang="0">
                    <a:pos x="281" y="0"/>
                  </a:cxn>
                  <a:cxn ang="0">
                    <a:pos x="274" y="2"/>
                  </a:cxn>
                  <a:cxn ang="0">
                    <a:pos x="287" y="7"/>
                  </a:cxn>
                </a:cxnLst>
                <a:rect l="0" t="0" r="r" b="b"/>
                <a:pathLst>
                  <a:path w="287" h="53">
                    <a:moveTo>
                      <a:pt x="287" y="7"/>
                    </a:moveTo>
                    <a:lnTo>
                      <a:pt x="274" y="2"/>
                    </a:lnTo>
                    <a:lnTo>
                      <a:pt x="0" y="19"/>
                    </a:lnTo>
                    <a:lnTo>
                      <a:pt x="0" y="53"/>
                    </a:lnTo>
                    <a:lnTo>
                      <a:pt x="274" y="36"/>
                    </a:lnTo>
                    <a:lnTo>
                      <a:pt x="260" y="31"/>
                    </a:lnTo>
                    <a:lnTo>
                      <a:pt x="287" y="7"/>
                    </a:lnTo>
                    <a:lnTo>
                      <a:pt x="281" y="0"/>
                    </a:lnTo>
                    <a:lnTo>
                      <a:pt x="274" y="2"/>
                    </a:lnTo>
                    <a:lnTo>
                      <a:pt x="287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0" name="Freeform 202"/>
              <p:cNvSpPr>
                <a:spLocks/>
              </p:cNvSpPr>
              <p:nvPr/>
            </p:nvSpPr>
            <p:spPr bwMode="auto">
              <a:xfrm>
                <a:off x="4835" y="3296"/>
                <a:ext cx="24" cy="28"/>
              </a:xfrm>
              <a:custGeom>
                <a:avLst/>
                <a:gdLst/>
                <a:ahLst/>
                <a:cxnLst>
                  <a:cxn ang="0">
                    <a:pos x="61" y="48"/>
                  </a:cxn>
                  <a:cxn ang="0">
                    <a:pos x="73" y="54"/>
                  </a:cxn>
                  <a:cxn ang="0">
                    <a:pos x="27" y="0"/>
                  </a:cxn>
                  <a:cxn ang="0">
                    <a:pos x="0" y="24"/>
                  </a:cxn>
                  <a:cxn ang="0">
                    <a:pos x="46" y="77"/>
                  </a:cxn>
                  <a:cxn ang="0">
                    <a:pos x="58" y="83"/>
                  </a:cxn>
                  <a:cxn ang="0">
                    <a:pos x="46" y="77"/>
                  </a:cxn>
                  <a:cxn ang="0">
                    <a:pos x="50" y="83"/>
                  </a:cxn>
                  <a:cxn ang="0">
                    <a:pos x="58" y="83"/>
                  </a:cxn>
                  <a:cxn ang="0">
                    <a:pos x="61" y="48"/>
                  </a:cxn>
                </a:cxnLst>
                <a:rect l="0" t="0" r="r" b="b"/>
                <a:pathLst>
                  <a:path w="73" h="83">
                    <a:moveTo>
                      <a:pt x="61" y="48"/>
                    </a:moveTo>
                    <a:lnTo>
                      <a:pt x="73" y="54"/>
                    </a:lnTo>
                    <a:lnTo>
                      <a:pt x="27" y="0"/>
                    </a:lnTo>
                    <a:lnTo>
                      <a:pt x="0" y="24"/>
                    </a:lnTo>
                    <a:lnTo>
                      <a:pt x="46" y="77"/>
                    </a:lnTo>
                    <a:lnTo>
                      <a:pt x="58" y="83"/>
                    </a:lnTo>
                    <a:lnTo>
                      <a:pt x="46" y="77"/>
                    </a:lnTo>
                    <a:lnTo>
                      <a:pt x="50" y="83"/>
                    </a:lnTo>
                    <a:lnTo>
                      <a:pt x="58" y="83"/>
                    </a:lnTo>
                    <a:lnTo>
                      <a:pt x="61" y="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1" name="Freeform 203"/>
              <p:cNvSpPr>
                <a:spLocks/>
              </p:cNvSpPr>
              <p:nvPr/>
            </p:nvSpPr>
            <p:spPr bwMode="auto">
              <a:xfrm>
                <a:off x="4854" y="3312"/>
                <a:ext cx="48" cy="18"/>
              </a:xfrm>
              <a:custGeom>
                <a:avLst/>
                <a:gdLst/>
                <a:ahLst/>
                <a:cxnLst>
                  <a:cxn ang="0">
                    <a:pos x="142" y="24"/>
                  </a:cxn>
                  <a:cxn ang="0">
                    <a:pos x="131" y="19"/>
                  </a:cxn>
                  <a:cxn ang="0">
                    <a:pos x="3" y="0"/>
                  </a:cxn>
                  <a:cxn ang="0">
                    <a:pos x="0" y="35"/>
                  </a:cxn>
                  <a:cxn ang="0">
                    <a:pos x="128" y="53"/>
                  </a:cxn>
                  <a:cxn ang="0">
                    <a:pos x="116" y="48"/>
                  </a:cxn>
                  <a:cxn ang="0">
                    <a:pos x="142" y="24"/>
                  </a:cxn>
                  <a:cxn ang="0">
                    <a:pos x="137" y="19"/>
                  </a:cxn>
                  <a:cxn ang="0">
                    <a:pos x="131" y="19"/>
                  </a:cxn>
                  <a:cxn ang="0">
                    <a:pos x="142" y="24"/>
                  </a:cxn>
                </a:cxnLst>
                <a:rect l="0" t="0" r="r" b="b"/>
                <a:pathLst>
                  <a:path w="142" h="53">
                    <a:moveTo>
                      <a:pt x="142" y="24"/>
                    </a:moveTo>
                    <a:lnTo>
                      <a:pt x="131" y="19"/>
                    </a:lnTo>
                    <a:lnTo>
                      <a:pt x="3" y="0"/>
                    </a:lnTo>
                    <a:lnTo>
                      <a:pt x="0" y="35"/>
                    </a:lnTo>
                    <a:lnTo>
                      <a:pt x="128" y="53"/>
                    </a:lnTo>
                    <a:lnTo>
                      <a:pt x="116" y="48"/>
                    </a:lnTo>
                    <a:lnTo>
                      <a:pt x="142" y="24"/>
                    </a:lnTo>
                    <a:lnTo>
                      <a:pt x="137" y="19"/>
                    </a:lnTo>
                    <a:lnTo>
                      <a:pt x="131" y="19"/>
                    </a:lnTo>
                    <a:lnTo>
                      <a:pt x="142" y="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2" name="Freeform 204"/>
              <p:cNvSpPr>
                <a:spLocks/>
              </p:cNvSpPr>
              <p:nvPr/>
            </p:nvSpPr>
            <p:spPr bwMode="auto">
              <a:xfrm>
                <a:off x="4893" y="3320"/>
                <a:ext cx="41" cy="41"/>
              </a:xfrm>
              <a:custGeom>
                <a:avLst/>
                <a:gdLst/>
                <a:ahLst/>
                <a:cxnLst>
                  <a:cxn ang="0">
                    <a:pos x="124" y="112"/>
                  </a:cxn>
                  <a:cxn ang="0">
                    <a:pos x="119" y="100"/>
                  </a:cxn>
                  <a:cxn ang="0">
                    <a:pos x="26" y="0"/>
                  </a:cxn>
                  <a:cxn ang="0">
                    <a:pos x="0" y="24"/>
                  </a:cxn>
                  <a:cxn ang="0">
                    <a:pos x="92" y="124"/>
                  </a:cxn>
                  <a:cxn ang="0">
                    <a:pos x="87" y="112"/>
                  </a:cxn>
                  <a:cxn ang="0">
                    <a:pos x="122" y="112"/>
                  </a:cxn>
                  <a:cxn ang="0">
                    <a:pos x="124" y="105"/>
                  </a:cxn>
                  <a:cxn ang="0">
                    <a:pos x="119" y="100"/>
                  </a:cxn>
                  <a:cxn ang="0">
                    <a:pos x="124" y="112"/>
                  </a:cxn>
                </a:cxnLst>
                <a:rect l="0" t="0" r="r" b="b"/>
                <a:pathLst>
                  <a:path w="124" h="124">
                    <a:moveTo>
                      <a:pt x="124" y="112"/>
                    </a:moveTo>
                    <a:lnTo>
                      <a:pt x="119" y="100"/>
                    </a:lnTo>
                    <a:lnTo>
                      <a:pt x="26" y="0"/>
                    </a:lnTo>
                    <a:lnTo>
                      <a:pt x="0" y="24"/>
                    </a:lnTo>
                    <a:lnTo>
                      <a:pt x="92" y="124"/>
                    </a:lnTo>
                    <a:lnTo>
                      <a:pt x="87" y="112"/>
                    </a:lnTo>
                    <a:lnTo>
                      <a:pt x="122" y="112"/>
                    </a:lnTo>
                    <a:lnTo>
                      <a:pt x="124" y="105"/>
                    </a:lnTo>
                    <a:lnTo>
                      <a:pt x="119" y="100"/>
                    </a:lnTo>
                    <a:lnTo>
                      <a:pt x="124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3" name="Freeform 205"/>
              <p:cNvSpPr>
                <a:spLocks/>
              </p:cNvSpPr>
              <p:nvPr/>
            </p:nvSpPr>
            <p:spPr bwMode="auto">
              <a:xfrm>
                <a:off x="4919" y="3357"/>
                <a:ext cx="15" cy="279"/>
              </a:xfrm>
              <a:custGeom>
                <a:avLst/>
                <a:gdLst/>
                <a:ahLst/>
                <a:cxnLst>
                  <a:cxn ang="0">
                    <a:pos x="18" y="836"/>
                  </a:cxn>
                  <a:cxn ang="0">
                    <a:pos x="37" y="819"/>
                  </a:cxn>
                  <a:cxn ang="0">
                    <a:pos x="46" y="0"/>
                  </a:cxn>
                  <a:cxn ang="0">
                    <a:pos x="9" y="0"/>
                  </a:cxn>
                  <a:cxn ang="0">
                    <a:pos x="0" y="819"/>
                  </a:cxn>
                  <a:cxn ang="0">
                    <a:pos x="18" y="802"/>
                  </a:cxn>
                  <a:cxn ang="0">
                    <a:pos x="18" y="836"/>
                  </a:cxn>
                  <a:cxn ang="0">
                    <a:pos x="35" y="836"/>
                  </a:cxn>
                  <a:cxn ang="0">
                    <a:pos x="35" y="819"/>
                  </a:cxn>
                  <a:cxn ang="0">
                    <a:pos x="18" y="836"/>
                  </a:cxn>
                </a:cxnLst>
                <a:rect l="0" t="0" r="r" b="b"/>
                <a:pathLst>
                  <a:path w="46" h="836">
                    <a:moveTo>
                      <a:pt x="18" y="836"/>
                    </a:moveTo>
                    <a:lnTo>
                      <a:pt x="37" y="819"/>
                    </a:lnTo>
                    <a:lnTo>
                      <a:pt x="46" y="0"/>
                    </a:lnTo>
                    <a:lnTo>
                      <a:pt x="9" y="0"/>
                    </a:lnTo>
                    <a:lnTo>
                      <a:pt x="0" y="819"/>
                    </a:lnTo>
                    <a:lnTo>
                      <a:pt x="18" y="802"/>
                    </a:lnTo>
                    <a:lnTo>
                      <a:pt x="18" y="836"/>
                    </a:lnTo>
                    <a:lnTo>
                      <a:pt x="35" y="836"/>
                    </a:lnTo>
                    <a:lnTo>
                      <a:pt x="35" y="819"/>
                    </a:lnTo>
                    <a:lnTo>
                      <a:pt x="18" y="8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4" name="Freeform 206"/>
              <p:cNvSpPr>
                <a:spLocks/>
              </p:cNvSpPr>
              <p:nvPr/>
            </p:nvSpPr>
            <p:spPr bwMode="auto">
              <a:xfrm>
                <a:off x="4709" y="3625"/>
                <a:ext cx="216" cy="21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17" y="62"/>
                  </a:cxn>
                  <a:cxn ang="0">
                    <a:pos x="647" y="34"/>
                  </a:cxn>
                  <a:cxn ang="0">
                    <a:pos x="647" y="0"/>
                  </a:cxn>
                  <a:cxn ang="0">
                    <a:pos x="17" y="28"/>
                  </a:cxn>
                  <a:cxn ang="0">
                    <a:pos x="34" y="45"/>
                  </a:cxn>
                  <a:cxn ang="0">
                    <a:pos x="0" y="45"/>
                  </a:cxn>
                  <a:cxn ang="0">
                    <a:pos x="0" y="63"/>
                  </a:cxn>
                  <a:cxn ang="0">
                    <a:pos x="17" y="62"/>
                  </a:cxn>
                  <a:cxn ang="0">
                    <a:pos x="0" y="45"/>
                  </a:cxn>
                </a:cxnLst>
                <a:rect l="0" t="0" r="r" b="b"/>
                <a:pathLst>
                  <a:path w="647" h="63">
                    <a:moveTo>
                      <a:pt x="0" y="45"/>
                    </a:moveTo>
                    <a:lnTo>
                      <a:pt x="17" y="62"/>
                    </a:lnTo>
                    <a:lnTo>
                      <a:pt x="647" y="34"/>
                    </a:lnTo>
                    <a:lnTo>
                      <a:pt x="647" y="0"/>
                    </a:lnTo>
                    <a:lnTo>
                      <a:pt x="17" y="28"/>
                    </a:lnTo>
                    <a:lnTo>
                      <a:pt x="34" y="45"/>
                    </a:lnTo>
                    <a:lnTo>
                      <a:pt x="0" y="45"/>
                    </a:lnTo>
                    <a:lnTo>
                      <a:pt x="0" y="63"/>
                    </a:lnTo>
                    <a:lnTo>
                      <a:pt x="17" y="62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5" name="Freeform 207"/>
              <p:cNvSpPr>
                <a:spLocks/>
              </p:cNvSpPr>
              <p:nvPr/>
            </p:nvSpPr>
            <p:spPr bwMode="auto">
              <a:xfrm>
                <a:off x="4697" y="3426"/>
                <a:ext cx="24" cy="2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37" y="641"/>
                  </a:cxn>
                  <a:cxn ang="0">
                    <a:pos x="71" y="641"/>
                  </a:cxn>
                  <a:cxn ang="0">
                    <a:pos x="34" y="2"/>
                  </a:cxn>
                  <a:cxn ang="0">
                    <a:pos x="34" y="3"/>
                  </a:cxn>
                  <a:cxn ang="0">
                    <a:pos x="0" y="0"/>
                  </a:cxn>
                </a:cxnLst>
                <a:rect l="0" t="0" r="r" b="b"/>
                <a:pathLst>
                  <a:path w="71" h="641">
                    <a:moveTo>
                      <a:pt x="0" y="0"/>
                    </a:moveTo>
                    <a:lnTo>
                      <a:pt x="0" y="2"/>
                    </a:lnTo>
                    <a:lnTo>
                      <a:pt x="37" y="641"/>
                    </a:lnTo>
                    <a:lnTo>
                      <a:pt x="71" y="641"/>
                    </a:lnTo>
                    <a:lnTo>
                      <a:pt x="34" y="2"/>
                    </a:lnTo>
                    <a:lnTo>
                      <a:pt x="3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6" name="Freeform 208"/>
              <p:cNvSpPr>
                <a:spLocks/>
              </p:cNvSpPr>
              <p:nvPr/>
            </p:nvSpPr>
            <p:spPr bwMode="auto">
              <a:xfrm>
                <a:off x="4697" y="3395"/>
                <a:ext cx="15" cy="3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3"/>
                  </a:cxn>
                  <a:cxn ang="0">
                    <a:pos x="0" y="93"/>
                  </a:cxn>
                  <a:cxn ang="0">
                    <a:pos x="34" y="96"/>
                  </a:cxn>
                  <a:cxn ang="0">
                    <a:pos x="45" y="5"/>
                  </a:cxn>
                  <a:cxn ang="0">
                    <a:pos x="45" y="8"/>
                  </a:cxn>
                  <a:cxn ang="0">
                    <a:pos x="11" y="0"/>
                  </a:cxn>
                </a:cxnLst>
                <a:rect l="0" t="0" r="r" b="b"/>
                <a:pathLst>
                  <a:path w="45" h="96">
                    <a:moveTo>
                      <a:pt x="11" y="0"/>
                    </a:moveTo>
                    <a:lnTo>
                      <a:pt x="11" y="3"/>
                    </a:lnTo>
                    <a:lnTo>
                      <a:pt x="0" y="93"/>
                    </a:lnTo>
                    <a:lnTo>
                      <a:pt x="34" y="96"/>
                    </a:lnTo>
                    <a:lnTo>
                      <a:pt x="45" y="5"/>
                    </a:lnTo>
                    <a:lnTo>
                      <a:pt x="45" y="8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7" name="Freeform 209"/>
              <p:cNvSpPr>
                <a:spLocks/>
              </p:cNvSpPr>
              <p:nvPr/>
            </p:nvSpPr>
            <p:spPr bwMode="auto">
              <a:xfrm>
                <a:off x="4701" y="3370"/>
                <a:ext cx="17" cy="28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2"/>
                  </a:cxn>
                  <a:cxn ang="0">
                    <a:pos x="0" y="74"/>
                  </a:cxn>
                  <a:cxn ang="0">
                    <a:pos x="34" y="82"/>
                  </a:cxn>
                  <a:cxn ang="0">
                    <a:pos x="51" y="10"/>
                  </a:cxn>
                  <a:cxn ang="0">
                    <a:pos x="51" y="11"/>
                  </a:cxn>
                  <a:cxn ang="0">
                    <a:pos x="17" y="0"/>
                  </a:cxn>
                </a:cxnLst>
                <a:rect l="0" t="0" r="r" b="b"/>
                <a:pathLst>
                  <a:path w="51" h="82">
                    <a:moveTo>
                      <a:pt x="17" y="0"/>
                    </a:moveTo>
                    <a:lnTo>
                      <a:pt x="17" y="2"/>
                    </a:lnTo>
                    <a:lnTo>
                      <a:pt x="0" y="74"/>
                    </a:lnTo>
                    <a:lnTo>
                      <a:pt x="34" y="82"/>
                    </a:lnTo>
                    <a:lnTo>
                      <a:pt x="51" y="10"/>
                    </a:lnTo>
                    <a:lnTo>
                      <a:pt x="51" y="11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8" name="Freeform 210"/>
              <p:cNvSpPr>
                <a:spLocks/>
              </p:cNvSpPr>
              <p:nvPr/>
            </p:nvSpPr>
            <p:spPr bwMode="auto">
              <a:xfrm>
                <a:off x="4706" y="3358"/>
                <a:ext cx="16" cy="16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3"/>
                  </a:cxn>
                  <a:cxn ang="0">
                    <a:pos x="0" y="38"/>
                  </a:cxn>
                  <a:cxn ang="0">
                    <a:pos x="34" y="49"/>
                  </a:cxn>
                  <a:cxn ang="0">
                    <a:pos x="47" y="13"/>
                  </a:cxn>
                  <a:cxn ang="0">
                    <a:pos x="46" y="16"/>
                  </a:cxn>
                  <a:cxn ang="0">
                    <a:pos x="14" y="0"/>
                  </a:cxn>
                </a:cxnLst>
                <a:rect l="0" t="0" r="r" b="b"/>
                <a:pathLst>
                  <a:path w="47" h="49">
                    <a:moveTo>
                      <a:pt x="14" y="0"/>
                    </a:moveTo>
                    <a:lnTo>
                      <a:pt x="13" y="3"/>
                    </a:lnTo>
                    <a:lnTo>
                      <a:pt x="0" y="38"/>
                    </a:lnTo>
                    <a:lnTo>
                      <a:pt x="34" y="49"/>
                    </a:lnTo>
                    <a:lnTo>
                      <a:pt x="47" y="13"/>
                    </a:lnTo>
                    <a:lnTo>
                      <a:pt x="46" y="16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39" name="Freeform 211"/>
              <p:cNvSpPr>
                <a:spLocks/>
              </p:cNvSpPr>
              <p:nvPr/>
            </p:nvSpPr>
            <p:spPr bwMode="auto">
              <a:xfrm>
                <a:off x="4711" y="3348"/>
                <a:ext cx="15" cy="15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5" y="3"/>
                  </a:cxn>
                  <a:cxn ang="0">
                    <a:pos x="0" y="29"/>
                  </a:cxn>
                  <a:cxn ang="0">
                    <a:pos x="32" y="45"/>
                  </a:cxn>
                  <a:cxn ang="0">
                    <a:pos x="46" y="19"/>
                  </a:cxn>
                  <a:cxn ang="0">
                    <a:pos x="44" y="21"/>
                  </a:cxn>
                  <a:cxn ang="0">
                    <a:pos x="17" y="0"/>
                  </a:cxn>
                  <a:cxn ang="0">
                    <a:pos x="16" y="2"/>
                  </a:cxn>
                  <a:cxn ang="0">
                    <a:pos x="15" y="3"/>
                  </a:cxn>
                  <a:cxn ang="0">
                    <a:pos x="17" y="0"/>
                  </a:cxn>
                </a:cxnLst>
                <a:rect l="0" t="0" r="r" b="b"/>
                <a:pathLst>
                  <a:path w="46" h="45">
                    <a:moveTo>
                      <a:pt x="17" y="0"/>
                    </a:moveTo>
                    <a:lnTo>
                      <a:pt x="15" y="3"/>
                    </a:lnTo>
                    <a:lnTo>
                      <a:pt x="0" y="29"/>
                    </a:lnTo>
                    <a:lnTo>
                      <a:pt x="32" y="45"/>
                    </a:lnTo>
                    <a:lnTo>
                      <a:pt x="46" y="19"/>
                    </a:lnTo>
                    <a:lnTo>
                      <a:pt x="44" y="21"/>
                    </a:lnTo>
                    <a:lnTo>
                      <a:pt x="17" y="0"/>
                    </a:lnTo>
                    <a:lnTo>
                      <a:pt x="16" y="2"/>
                    </a:lnTo>
                    <a:lnTo>
                      <a:pt x="15" y="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0" name="Freeform 212"/>
              <p:cNvSpPr>
                <a:spLocks/>
              </p:cNvSpPr>
              <p:nvPr/>
            </p:nvSpPr>
            <p:spPr bwMode="auto">
              <a:xfrm>
                <a:off x="4717" y="3335"/>
                <a:ext cx="18" cy="20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29" y="3"/>
                  </a:cxn>
                  <a:cxn ang="0">
                    <a:pos x="0" y="38"/>
                  </a:cxn>
                  <a:cxn ang="0">
                    <a:pos x="27" y="59"/>
                  </a:cxn>
                  <a:cxn ang="0">
                    <a:pos x="55" y="24"/>
                  </a:cxn>
                  <a:cxn ang="0">
                    <a:pos x="53" y="26"/>
                  </a:cxn>
                  <a:cxn ang="0">
                    <a:pos x="32" y="0"/>
                  </a:cxn>
                  <a:cxn ang="0">
                    <a:pos x="30" y="1"/>
                  </a:cxn>
                  <a:cxn ang="0">
                    <a:pos x="29" y="3"/>
                  </a:cxn>
                  <a:cxn ang="0">
                    <a:pos x="32" y="0"/>
                  </a:cxn>
                </a:cxnLst>
                <a:rect l="0" t="0" r="r" b="b"/>
                <a:pathLst>
                  <a:path w="55" h="59">
                    <a:moveTo>
                      <a:pt x="32" y="0"/>
                    </a:moveTo>
                    <a:lnTo>
                      <a:pt x="29" y="3"/>
                    </a:lnTo>
                    <a:lnTo>
                      <a:pt x="0" y="38"/>
                    </a:lnTo>
                    <a:lnTo>
                      <a:pt x="27" y="59"/>
                    </a:lnTo>
                    <a:lnTo>
                      <a:pt x="55" y="24"/>
                    </a:lnTo>
                    <a:lnTo>
                      <a:pt x="53" y="26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9" y="3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1" name="Freeform 213"/>
              <p:cNvSpPr>
                <a:spLocks/>
              </p:cNvSpPr>
              <p:nvPr/>
            </p:nvSpPr>
            <p:spPr bwMode="auto">
              <a:xfrm>
                <a:off x="4727" y="3329"/>
                <a:ext cx="14" cy="15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0" y="4"/>
                  </a:cxn>
                  <a:cxn ang="0">
                    <a:pos x="0" y="20"/>
                  </a:cxn>
                  <a:cxn ang="0">
                    <a:pos x="21" y="46"/>
                  </a:cxn>
                  <a:cxn ang="0">
                    <a:pos x="41" y="31"/>
                  </a:cxn>
                  <a:cxn ang="0">
                    <a:pos x="35" y="35"/>
                  </a:cxn>
                  <a:cxn ang="0">
                    <a:pos x="25" y="0"/>
                  </a:cxn>
                  <a:cxn ang="0">
                    <a:pos x="22" y="2"/>
                  </a:cxn>
                  <a:cxn ang="0">
                    <a:pos x="20" y="4"/>
                  </a:cxn>
                  <a:cxn ang="0">
                    <a:pos x="25" y="0"/>
                  </a:cxn>
                </a:cxnLst>
                <a:rect l="0" t="0" r="r" b="b"/>
                <a:pathLst>
                  <a:path w="41" h="46">
                    <a:moveTo>
                      <a:pt x="25" y="0"/>
                    </a:moveTo>
                    <a:lnTo>
                      <a:pt x="20" y="4"/>
                    </a:lnTo>
                    <a:lnTo>
                      <a:pt x="0" y="20"/>
                    </a:lnTo>
                    <a:lnTo>
                      <a:pt x="21" y="46"/>
                    </a:lnTo>
                    <a:lnTo>
                      <a:pt x="41" y="31"/>
                    </a:lnTo>
                    <a:lnTo>
                      <a:pt x="35" y="35"/>
                    </a:lnTo>
                    <a:lnTo>
                      <a:pt x="25" y="0"/>
                    </a:lnTo>
                    <a:lnTo>
                      <a:pt x="22" y="2"/>
                    </a:lnTo>
                    <a:lnTo>
                      <a:pt x="20" y="4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2" name="Freeform 214"/>
              <p:cNvSpPr>
                <a:spLocks/>
              </p:cNvSpPr>
              <p:nvPr/>
            </p:nvSpPr>
            <p:spPr bwMode="auto">
              <a:xfrm>
                <a:off x="4736" y="3327"/>
                <a:ext cx="7" cy="13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2" y="2"/>
                  </a:cxn>
                  <a:cxn ang="0">
                    <a:pos x="0" y="5"/>
                  </a:cxn>
                  <a:cxn ang="0">
                    <a:pos x="10" y="40"/>
                  </a:cxn>
                  <a:cxn ang="0">
                    <a:pos x="22" y="36"/>
                  </a:cxn>
                  <a:cxn ang="0">
                    <a:pos x="17" y="37"/>
                  </a:cxn>
                  <a:cxn ang="0">
                    <a:pos x="17" y="0"/>
                  </a:cxn>
                  <a:cxn ang="0">
                    <a:pos x="14" y="2"/>
                  </a:cxn>
                  <a:cxn ang="0">
                    <a:pos x="12" y="2"/>
                  </a:cxn>
                  <a:cxn ang="0">
                    <a:pos x="17" y="0"/>
                  </a:cxn>
                </a:cxnLst>
                <a:rect l="0" t="0" r="r" b="b"/>
                <a:pathLst>
                  <a:path w="22" h="40">
                    <a:moveTo>
                      <a:pt x="17" y="0"/>
                    </a:moveTo>
                    <a:lnTo>
                      <a:pt x="12" y="2"/>
                    </a:lnTo>
                    <a:lnTo>
                      <a:pt x="0" y="5"/>
                    </a:lnTo>
                    <a:lnTo>
                      <a:pt x="10" y="40"/>
                    </a:lnTo>
                    <a:lnTo>
                      <a:pt x="22" y="36"/>
                    </a:lnTo>
                    <a:lnTo>
                      <a:pt x="17" y="37"/>
                    </a:lnTo>
                    <a:lnTo>
                      <a:pt x="17" y="0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3" name="Freeform 215"/>
              <p:cNvSpPr>
                <a:spLocks/>
              </p:cNvSpPr>
              <p:nvPr/>
            </p:nvSpPr>
            <p:spPr bwMode="auto">
              <a:xfrm>
                <a:off x="4736" y="3327"/>
                <a:ext cx="12" cy="12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18" y="0"/>
                  </a:cxn>
                  <a:cxn ang="0">
                    <a:pos x="15" y="0"/>
                  </a:cxn>
                  <a:cxn ang="0">
                    <a:pos x="15" y="37"/>
                  </a:cxn>
                  <a:cxn ang="0">
                    <a:pos x="18" y="37"/>
                  </a:cxn>
                  <a:cxn ang="0">
                    <a:pos x="35" y="23"/>
                  </a:cxn>
                  <a:cxn ang="0">
                    <a:pos x="18" y="37"/>
                  </a:cxn>
                  <a:cxn ang="0">
                    <a:pos x="32" y="36"/>
                  </a:cxn>
                  <a:cxn ang="0">
                    <a:pos x="35" y="23"/>
                  </a:cxn>
                  <a:cxn ang="0">
                    <a:pos x="0" y="15"/>
                  </a:cxn>
                </a:cxnLst>
                <a:rect l="0" t="0" r="r" b="b"/>
                <a:pathLst>
                  <a:path w="35" h="37">
                    <a:moveTo>
                      <a:pt x="0" y="15"/>
                    </a:moveTo>
                    <a:lnTo>
                      <a:pt x="18" y="0"/>
                    </a:lnTo>
                    <a:lnTo>
                      <a:pt x="15" y="0"/>
                    </a:lnTo>
                    <a:lnTo>
                      <a:pt x="15" y="37"/>
                    </a:lnTo>
                    <a:lnTo>
                      <a:pt x="18" y="37"/>
                    </a:lnTo>
                    <a:lnTo>
                      <a:pt x="35" y="23"/>
                    </a:lnTo>
                    <a:lnTo>
                      <a:pt x="18" y="37"/>
                    </a:lnTo>
                    <a:lnTo>
                      <a:pt x="32" y="36"/>
                    </a:lnTo>
                    <a:lnTo>
                      <a:pt x="35" y="23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4" name="Freeform 216"/>
              <p:cNvSpPr>
                <a:spLocks/>
              </p:cNvSpPr>
              <p:nvPr/>
            </p:nvSpPr>
            <p:spPr bwMode="auto">
              <a:xfrm>
                <a:off x="4752" y="3504"/>
                <a:ext cx="121" cy="187"/>
              </a:xfrm>
              <a:custGeom>
                <a:avLst/>
                <a:gdLst/>
                <a:ahLst/>
                <a:cxnLst>
                  <a:cxn ang="0">
                    <a:pos x="0" y="383"/>
                  </a:cxn>
                  <a:cxn ang="0">
                    <a:pos x="4" y="419"/>
                  </a:cxn>
                  <a:cxn ang="0">
                    <a:pos x="14" y="452"/>
                  </a:cxn>
                  <a:cxn ang="0">
                    <a:pos x="31" y="482"/>
                  </a:cxn>
                  <a:cxn ang="0">
                    <a:pos x="52" y="508"/>
                  </a:cxn>
                  <a:cxn ang="0">
                    <a:pos x="110" y="545"/>
                  </a:cxn>
                  <a:cxn ang="0">
                    <a:pos x="145" y="556"/>
                  </a:cxn>
                  <a:cxn ang="0">
                    <a:pos x="181" y="560"/>
                  </a:cxn>
                  <a:cxn ang="0">
                    <a:pos x="252" y="545"/>
                  </a:cxn>
                  <a:cxn ang="0">
                    <a:pos x="284" y="529"/>
                  </a:cxn>
                  <a:cxn ang="0">
                    <a:pos x="310" y="508"/>
                  </a:cxn>
                  <a:cxn ang="0">
                    <a:pos x="333" y="482"/>
                  </a:cxn>
                  <a:cxn ang="0">
                    <a:pos x="348" y="452"/>
                  </a:cxn>
                  <a:cxn ang="0">
                    <a:pos x="363" y="383"/>
                  </a:cxn>
                  <a:cxn ang="0">
                    <a:pos x="363" y="176"/>
                  </a:cxn>
                  <a:cxn ang="0">
                    <a:pos x="359" y="140"/>
                  </a:cxn>
                  <a:cxn ang="0">
                    <a:pos x="348" y="107"/>
                  </a:cxn>
                  <a:cxn ang="0">
                    <a:pos x="333" y="77"/>
                  </a:cxn>
                  <a:cxn ang="0">
                    <a:pos x="310" y="51"/>
                  </a:cxn>
                  <a:cxn ang="0">
                    <a:pos x="284" y="30"/>
                  </a:cxn>
                  <a:cxn ang="0">
                    <a:pos x="252" y="13"/>
                  </a:cxn>
                  <a:cxn ang="0">
                    <a:pos x="218" y="3"/>
                  </a:cxn>
                  <a:cxn ang="0">
                    <a:pos x="181" y="0"/>
                  </a:cxn>
                  <a:cxn ang="0">
                    <a:pos x="145" y="3"/>
                  </a:cxn>
                  <a:cxn ang="0">
                    <a:pos x="110" y="13"/>
                  </a:cxn>
                  <a:cxn ang="0">
                    <a:pos x="80" y="30"/>
                  </a:cxn>
                  <a:cxn ang="0">
                    <a:pos x="52" y="51"/>
                  </a:cxn>
                  <a:cxn ang="0">
                    <a:pos x="31" y="77"/>
                  </a:cxn>
                  <a:cxn ang="0">
                    <a:pos x="14" y="107"/>
                  </a:cxn>
                  <a:cxn ang="0">
                    <a:pos x="4" y="140"/>
                  </a:cxn>
                  <a:cxn ang="0">
                    <a:pos x="0" y="176"/>
                  </a:cxn>
                  <a:cxn ang="0">
                    <a:pos x="0" y="383"/>
                  </a:cxn>
                </a:cxnLst>
                <a:rect l="0" t="0" r="r" b="b"/>
                <a:pathLst>
                  <a:path w="363" h="560">
                    <a:moveTo>
                      <a:pt x="0" y="383"/>
                    </a:moveTo>
                    <a:lnTo>
                      <a:pt x="4" y="419"/>
                    </a:lnTo>
                    <a:lnTo>
                      <a:pt x="14" y="452"/>
                    </a:lnTo>
                    <a:lnTo>
                      <a:pt x="31" y="482"/>
                    </a:lnTo>
                    <a:lnTo>
                      <a:pt x="52" y="508"/>
                    </a:lnTo>
                    <a:lnTo>
                      <a:pt x="110" y="545"/>
                    </a:lnTo>
                    <a:lnTo>
                      <a:pt x="145" y="556"/>
                    </a:lnTo>
                    <a:lnTo>
                      <a:pt x="181" y="560"/>
                    </a:lnTo>
                    <a:lnTo>
                      <a:pt x="252" y="545"/>
                    </a:lnTo>
                    <a:lnTo>
                      <a:pt x="284" y="529"/>
                    </a:lnTo>
                    <a:lnTo>
                      <a:pt x="310" y="508"/>
                    </a:lnTo>
                    <a:lnTo>
                      <a:pt x="333" y="482"/>
                    </a:lnTo>
                    <a:lnTo>
                      <a:pt x="348" y="452"/>
                    </a:lnTo>
                    <a:lnTo>
                      <a:pt x="363" y="383"/>
                    </a:lnTo>
                    <a:lnTo>
                      <a:pt x="363" y="176"/>
                    </a:lnTo>
                    <a:lnTo>
                      <a:pt x="359" y="140"/>
                    </a:lnTo>
                    <a:lnTo>
                      <a:pt x="348" y="107"/>
                    </a:lnTo>
                    <a:lnTo>
                      <a:pt x="333" y="77"/>
                    </a:lnTo>
                    <a:lnTo>
                      <a:pt x="310" y="51"/>
                    </a:lnTo>
                    <a:lnTo>
                      <a:pt x="284" y="30"/>
                    </a:lnTo>
                    <a:lnTo>
                      <a:pt x="252" y="13"/>
                    </a:lnTo>
                    <a:lnTo>
                      <a:pt x="218" y="3"/>
                    </a:lnTo>
                    <a:lnTo>
                      <a:pt x="181" y="0"/>
                    </a:lnTo>
                    <a:lnTo>
                      <a:pt x="145" y="3"/>
                    </a:lnTo>
                    <a:lnTo>
                      <a:pt x="110" y="13"/>
                    </a:lnTo>
                    <a:lnTo>
                      <a:pt x="80" y="30"/>
                    </a:lnTo>
                    <a:lnTo>
                      <a:pt x="52" y="51"/>
                    </a:lnTo>
                    <a:lnTo>
                      <a:pt x="31" y="77"/>
                    </a:lnTo>
                    <a:lnTo>
                      <a:pt x="14" y="107"/>
                    </a:lnTo>
                    <a:lnTo>
                      <a:pt x="4" y="140"/>
                    </a:lnTo>
                    <a:lnTo>
                      <a:pt x="0" y="176"/>
                    </a:lnTo>
                    <a:lnTo>
                      <a:pt x="0" y="383"/>
                    </a:lnTo>
                    <a:close/>
                  </a:path>
                </a:pathLst>
              </a:custGeom>
              <a:solidFill>
                <a:srgbClr val="99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5" name="Freeform 217"/>
              <p:cNvSpPr>
                <a:spLocks/>
              </p:cNvSpPr>
              <p:nvPr/>
            </p:nvSpPr>
            <p:spPr bwMode="auto">
              <a:xfrm>
                <a:off x="4729" y="3264"/>
                <a:ext cx="12" cy="14"/>
              </a:xfrm>
              <a:custGeom>
                <a:avLst/>
                <a:gdLst/>
                <a:ahLst/>
                <a:cxnLst>
                  <a:cxn ang="0">
                    <a:pos x="38" y="32"/>
                  </a:cxn>
                  <a:cxn ang="0">
                    <a:pos x="38" y="36"/>
                  </a:cxn>
                  <a:cxn ang="0">
                    <a:pos x="34" y="0"/>
                  </a:cxn>
                  <a:cxn ang="0">
                    <a:pos x="0" y="3"/>
                  </a:cxn>
                  <a:cxn ang="0">
                    <a:pos x="4" y="38"/>
                  </a:cxn>
                  <a:cxn ang="0">
                    <a:pos x="4" y="42"/>
                  </a:cxn>
                  <a:cxn ang="0">
                    <a:pos x="4" y="38"/>
                  </a:cxn>
                  <a:cxn ang="0">
                    <a:pos x="4" y="40"/>
                  </a:cxn>
                  <a:cxn ang="0">
                    <a:pos x="4" y="42"/>
                  </a:cxn>
                  <a:cxn ang="0">
                    <a:pos x="38" y="32"/>
                  </a:cxn>
                </a:cxnLst>
                <a:rect l="0" t="0" r="r" b="b"/>
                <a:pathLst>
                  <a:path w="38" h="42">
                    <a:moveTo>
                      <a:pt x="38" y="32"/>
                    </a:moveTo>
                    <a:lnTo>
                      <a:pt x="38" y="36"/>
                    </a:lnTo>
                    <a:lnTo>
                      <a:pt x="34" y="0"/>
                    </a:lnTo>
                    <a:lnTo>
                      <a:pt x="0" y="3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38"/>
                    </a:lnTo>
                    <a:lnTo>
                      <a:pt x="4" y="40"/>
                    </a:lnTo>
                    <a:lnTo>
                      <a:pt x="4" y="42"/>
                    </a:lnTo>
                    <a:lnTo>
                      <a:pt x="38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6" name="Freeform 218"/>
              <p:cNvSpPr>
                <a:spLocks/>
              </p:cNvSpPr>
              <p:nvPr/>
            </p:nvSpPr>
            <p:spPr bwMode="auto">
              <a:xfrm>
                <a:off x="4730" y="3275"/>
                <a:ext cx="15" cy="15"/>
              </a:xfrm>
              <a:custGeom>
                <a:avLst/>
                <a:gdLst/>
                <a:ahLst/>
                <a:cxnLst>
                  <a:cxn ang="0">
                    <a:pos x="43" y="30"/>
                  </a:cxn>
                  <a:cxn ang="0">
                    <a:pos x="44" y="33"/>
                  </a:cxn>
                  <a:cxn ang="0">
                    <a:pos x="34" y="0"/>
                  </a:cxn>
                  <a:cxn ang="0">
                    <a:pos x="0" y="10"/>
                  </a:cxn>
                  <a:cxn ang="0">
                    <a:pos x="10" y="43"/>
                  </a:cxn>
                  <a:cxn ang="0">
                    <a:pos x="12" y="46"/>
                  </a:cxn>
                  <a:cxn ang="0">
                    <a:pos x="10" y="43"/>
                  </a:cxn>
                  <a:cxn ang="0">
                    <a:pos x="12" y="44"/>
                  </a:cxn>
                  <a:cxn ang="0">
                    <a:pos x="12" y="46"/>
                  </a:cxn>
                  <a:cxn ang="0">
                    <a:pos x="43" y="30"/>
                  </a:cxn>
                </a:cxnLst>
                <a:rect l="0" t="0" r="r" b="b"/>
                <a:pathLst>
                  <a:path w="44" h="46">
                    <a:moveTo>
                      <a:pt x="43" y="30"/>
                    </a:moveTo>
                    <a:lnTo>
                      <a:pt x="44" y="33"/>
                    </a:lnTo>
                    <a:lnTo>
                      <a:pt x="34" y="0"/>
                    </a:lnTo>
                    <a:lnTo>
                      <a:pt x="0" y="10"/>
                    </a:lnTo>
                    <a:lnTo>
                      <a:pt x="10" y="43"/>
                    </a:lnTo>
                    <a:lnTo>
                      <a:pt x="12" y="46"/>
                    </a:lnTo>
                    <a:lnTo>
                      <a:pt x="10" y="43"/>
                    </a:lnTo>
                    <a:lnTo>
                      <a:pt x="12" y="44"/>
                    </a:lnTo>
                    <a:lnTo>
                      <a:pt x="12" y="46"/>
                    </a:lnTo>
                    <a:lnTo>
                      <a:pt x="43" y="3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7" name="Freeform 219"/>
              <p:cNvSpPr>
                <a:spLocks/>
              </p:cNvSpPr>
              <p:nvPr/>
            </p:nvSpPr>
            <p:spPr bwMode="auto">
              <a:xfrm>
                <a:off x="4734" y="3285"/>
                <a:ext cx="16" cy="16"/>
              </a:xfrm>
              <a:custGeom>
                <a:avLst/>
                <a:gdLst/>
                <a:ahLst/>
                <a:cxnLst>
                  <a:cxn ang="0">
                    <a:pos x="46" y="28"/>
                  </a:cxn>
                  <a:cxn ang="0">
                    <a:pos x="48" y="30"/>
                  </a:cxn>
                  <a:cxn ang="0">
                    <a:pos x="31" y="0"/>
                  </a:cxn>
                  <a:cxn ang="0">
                    <a:pos x="0" y="16"/>
                  </a:cxn>
                  <a:cxn ang="0">
                    <a:pos x="17" y="46"/>
                  </a:cxn>
                  <a:cxn ang="0">
                    <a:pos x="19" y="49"/>
                  </a:cxn>
                  <a:cxn ang="0">
                    <a:pos x="46" y="28"/>
                  </a:cxn>
                </a:cxnLst>
                <a:rect l="0" t="0" r="r" b="b"/>
                <a:pathLst>
                  <a:path w="48" h="49">
                    <a:moveTo>
                      <a:pt x="46" y="28"/>
                    </a:moveTo>
                    <a:lnTo>
                      <a:pt x="48" y="30"/>
                    </a:lnTo>
                    <a:lnTo>
                      <a:pt x="31" y="0"/>
                    </a:lnTo>
                    <a:lnTo>
                      <a:pt x="0" y="16"/>
                    </a:lnTo>
                    <a:lnTo>
                      <a:pt x="17" y="46"/>
                    </a:lnTo>
                    <a:lnTo>
                      <a:pt x="19" y="49"/>
                    </a:lnTo>
                    <a:lnTo>
                      <a:pt x="46" y="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8" name="Freeform 220"/>
              <p:cNvSpPr>
                <a:spLocks/>
              </p:cNvSpPr>
              <p:nvPr/>
            </p:nvSpPr>
            <p:spPr bwMode="auto">
              <a:xfrm>
                <a:off x="4740" y="3294"/>
                <a:ext cx="16" cy="17"/>
              </a:xfrm>
              <a:custGeom>
                <a:avLst/>
                <a:gdLst/>
                <a:ahLst/>
                <a:cxnLst>
                  <a:cxn ang="0">
                    <a:pos x="44" y="22"/>
                  </a:cxn>
                  <a:cxn ang="0">
                    <a:pos x="48" y="26"/>
                  </a:cxn>
                  <a:cxn ang="0">
                    <a:pos x="27" y="0"/>
                  </a:cxn>
                  <a:cxn ang="0">
                    <a:pos x="0" y="21"/>
                  </a:cxn>
                  <a:cxn ang="0">
                    <a:pos x="21" y="47"/>
                  </a:cxn>
                  <a:cxn ang="0">
                    <a:pos x="25" y="51"/>
                  </a:cxn>
                  <a:cxn ang="0">
                    <a:pos x="21" y="47"/>
                  </a:cxn>
                  <a:cxn ang="0">
                    <a:pos x="23" y="50"/>
                  </a:cxn>
                  <a:cxn ang="0">
                    <a:pos x="25" y="51"/>
                  </a:cxn>
                  <a:cxn ang="0">
                    <a:pos x="44" y="22"/>
                  </a:cxn>
                </a:cxnLst>
                <a:rect l="0" t="0" r="r" b="b"/>
                <a:pathLst>
                  <a:path w="48" h="51">
                    <a:moveTo>
                      <a:pt x="44" y="22"/>
                    </a:moveTo>
                    <a:lnTo>
                      <a:pt x="48" y="26"/>
                    </a:lnTo>
                    <a:lnTo>
                      <a:pt x="27" y="0"/>
                    </a:lnTo>
                    <a:lnTo>
                      <a:pt x="0" y="21"/>
                    </a:lnTo>
                    <a:lnTo>
                      <a:pt x="21" y="47"/>
                    </a:lnTo>
                    <a:lnTo>
                      <a:pt x="25" y="51"/>
                    </a:lnTo>
                    <a:lnTo>
                      <a:pt x="21" y="47"/>
                    </a:lnTo>
                    <a:lnTo>
                      <a:pt x="23" y="50"/>
                    </a:lnTo>
                    <a:lnTo>
                      <a:pt x="25" y="51"/>
                    </a:lnTo>
                    <a:lnTo>
                      <a:pt x="44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49" name="Freeform 221"/>
              <p:cNvSpPr>
                <a:spLocks/>
              </p:cNvSpPr>
              <p:nvPr/>
            </p:nvSpPr>
            <p:spPr bwMode="auto">
              <a:xfrm>
                <a:off x="4749" y="3302"/>
                <a:ext cx="25" cy="22"/>
              </a:xfrm>
              <a:custGeom>
                <a:avLst/>
                <a:gdLst/>
                <a:ahLst/>
                <a:cxnLst>
                  <a:cxn ang="0">
                    <a:pos x="73" y="34"/>
                  </a:cxn>
                  <a:cxn ang="0">
                    <a:pos x="77" y="37"/>
                  </a:cxn>
                  <a:cxn ang="0">
                    <a:pos x="19" y="0"/>
                  </a:cxn>
                  <a:cxn ang="0">
                    <a:pos x="0" y="29"/>
                  </a:cxn>
                  <a:cxn ang="0">
                    <a:pos x="58" y="66"/>
                  </a:cxn>
                  <a:cxn ang="0">
                    <a:pos x="62" y="68"/>
                  </a:cxn>
                  <a:cxn ang="0">
                    <a:pos x="58" y="66"/>
                  </a:cxn>
                  <a:cxn ang="0">
                    <a:pos x="61" y="67"/>
                  </a:cxn>
                  <a:cxn ang="0">
                    <a:pos x="62" y="68"/>
                  </a:cxn>
                  <a:cxn ang="0">
                    <a:pos x="73" y="34"/>
                  </a:cxn>
                </a:cxnLst>
                <a:rect l="0" t="0" r="r" b="b"/>
                <a:pathLst>
                  <a:path w="77" h="68">
                    <a:moveTo>
                      <a:pt x="73" y="34"/>
                    </a:moveTo>
                    <a:lnTo>
                      <a:pt x="77" y="37"/>
                    </a:lnTo>
                    <a:lnTo>
                      <a:pt x="19" y="0"/>
                    </a:lnTo>
                    <a:lnTo>
                      <a:pt x="0" y="29"/>
                    </a:lnTo>
                    <a:lnTo>
                      <a:pt x="58" y="66"/>
                    </a:lnTo>
                    <a:lnTo>
                      <a:pt x="62" y="68"/>
                    </a:lnTo>
                    <a:lnTo>
                      <a:pt x="58" y="66"/>
                    </a:lnTo>
                    <a:lnTo>
                      <a:pt x="61" y="67"/>
                    </a:lnTo>
                    <a:lnTo>
                      <a:pt x="62" y="68"/>
                    </a:lnTo>
                    <a:lnTo>
                      <a:pt x="73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0" name="Freeform 222"/>
              <p:cNvSpPr>
                <a:spLocks/>
              </p:cNvSpPr>
              <p:nvPr/>
            </p:nvSpPr>
            <p:spPr bwMode="auto">
              <a:xfrm>
                <a:off x="4769" y="3313"/>
                <a:ext cx="15" cy="15"/>
              </a:xfrm>
              <a:custGeom>
                <a:avLst/>
                <a:gdLst/>
                <a:ahLst/>
                <a:cxnLst>
                  <a:cxn ang="0">
                    <a:pos x="41" y="11"/>
                  </a:cxn>
                  <a:cxn ang="0">
                    <a:pos x="45" y="11"/>
                  </a:cxn>
                  <a:cxn ang="0">
                    <a:pos x="11" y="0"/>
                  </a:cxn>
                  <a:cxn ang="0">
                    <a:pos x="0" y="34"/>
                  </a:cxn>
                  <a:cxn ang="0">
                    <a:pos x="34" y="45"/>
                  </a:cxn>
                  <a:cxn ang="0">
                    <a:pos x="38" y="45"/>
                  </a:cxn>
                  <a:cxn ang="0">
                    <a:pos x="34" y="45"/>
                  </a:cxn>
                  <a:cxn ang="0">
                    <a:pos x="37" y="45"/>
                  </a:cxn>
                  <a:cxn ang="0">
                    <a:pos x="38" y="45"/>
                  </a:cxn>
                  <a:cxn ang="0">
                    <a:pos x="41" y="11"/>
                  </a:cxn>
                </a:cxnLst>
                <a:rect l="0" t="0" r="r" b="b"/>
                <a:pathLst>
                  <a:path w="45" h="45">
                    <a:moveTo>
                      <a:pt x="41" y="11"/>
                    </a:moveTo>
                    <a:lnTo>
                      <a:pt x="45" y="11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34" y="45"/>
                    </a:lnTo>
                    <a:lnTo>
                      <a:pt x="38" y="45"/>
                    </a:lnTo>
                    <a:lnTo>
                      <a:pt x="34" y="45"/>
                    </a:lnTo>
                    <a:lnTo>
                      <a:pt x="37" y="45"/>
                    </a:lnTo>
                    <a:lnTo>
                      <a:pt x="38" y="45"/>
                    </a:lnTo>
                    <a:lnTo>
                      <a:pt x="41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1" name="Freeform 223"/>
              <p:cNvSpPr>
                <a:spLocks/>
              </p:cNvSpPr>
              <p:nvPr/>
            </p:nvSpPr>
            <p:spPr bwMode="auto">
              <a:xfrm>
                <a:off x="4782" y="3317"/>
                <a:ext cx="14" cy="13"/>
              </a:xfrm>
              <a:custGeom>
                <a:avLst/>
                <a:gdLst/>
                <a:ahLst/>
                <a:cxnLst>
                  <a:cxn ang="0">
                    <a:pos x="36" y="4"/>
                  </a:cxn>
                  <a:cxn ang="0">
                    <a:pos x="40" y="4"/>
                  </a:cxn>
                  <a:cxn ang="0">
                    <a:pos x="3" y="0"/>
                  </a:cxn>
                  <a:cxn ang="0">
                    <a:pos x="0" y="34"/>
                  </a:cxn>
                  <a:cxn ang="0">
                    <a:pos x="37" y="38"/>
                  </a:cxn>
                  <a:cxn ang="0">
                    <a:pos x="41" y="38"/>
                  </a:cxn>
                  <a:cxn ang="0">
                    <a:pos x="37" y="38"/>
                  </a:cxn>
                  <a:cxn ang="0">
                    <a:pos x="38" y="39"/>
                  </a:cxn>
                  <a:cxn ang="0">
                    <a:pos x="41" y="38"/>
                  </a:cxn>
                  <a:cxn ang="0">
                    <a:pos x="36" y="4"/>
                  </a:cxn>
                </a:cxnLst>
                <a:rect l="0" t="0" r="r" b="b"/>
                <a:pathLst>
                  <a:path w="41" h="39">
                    <a:moveTo>
                      <a:pt x="36" y="4"/>
                    </a:moveTo>
                    <a:lnTo>
                      <a:pt x="40" y="4"/>
                    </a:lnTo>
                    <a:lnTo>
                      <a:pt x="3" y="0"/>
                    </a:lnTo>
                    <a:lnTo>
                      <a:pt x="0" y="34"/>
                    </a:lnTo>
                    <a:lnTo>
                      <a:pt x="37" y="38"/>
                    </a:lnTo>
                    <a:lnTo>
                      <a:pt x="41" y="38"/>
                    </a:lnTo>
                    <a:lnTo>
                      <a:pt x="37" y="38"/>
                    </a:lnTo>
                    <a:lnTo>
                      <a:pt x="38" y="39"/>
                    </a:lnTo>
                    <a:lnTo>
                      <a:pt x="41" y="38"/>
                    </a:lnTo>
                    <a:lnTo>
                      <a:pt x="3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2" name="Freeform 224"/>
              <p:cNvSpPr>
                <a:spLocks/>
              </p:cNvSpPr>
              <p:nvPr/>
            </p:nvSpPr>
            <p:spPr bwMode="auto">
              <a:xfrm>
                <a:off x="4794" y="3313"/>
                <a:ext cx="27" cy="16"/>
              </a:xfrm>
              <a:custGeom>
                <a:avLst/>
                <a:gdLst/>
                <a:ahLst/>
                <a:cxnLst>
                  <a:cxn ang="0">
                    <a:pos x="66" y="1"/>
                  </a:cxn>
                  <a:cxn ang="0">
                    <a:pos x="71" y="0"/>
                  </a:cxn>
                  <a:cxn ang="0">
                    <a:pos x="0" y="15"/>
                  </a:cxn>
                  <a:cxn ang="0">
                    <a:pos x="5" y="49"/>
                  </a:cxn>
                  <a:cxn ang="0">
                    <a:pos x="76" y="34"/>
                  </a:cxn>
                  <a:cxn ang="0">
                    <a:pos x="81" y="33"/>
                  </a:cxn>
                  <a:cxn ang="0">
                    <a:pos x="76" y="34"/>
                  </a:cxn>
                  <a:cxn ang="0">
                    <a:pos x="79" y="34"/>
                  </a:cxn>
                  <a:cxn ang="0">
                    <a:pos x="81" y="33"/>
                  </a:cxn>
                  <a:cxn ang="0">
                    <a:pos x="66" y="1"/>
                  </a:cxn>
                </a:cxnLst>
                <a:rect l="0" t="0" r="r" b="b"/>
                <a:pathLst>
                  <a:path w="81" h="49">
                    <a:moveTo>
                      <a:pt x="66" y="1"/>
                    </a:moveTo>
                    <a:lnTo>
                      <a:pt x="71" y="0"/>
                    </a:lnTo>
                    <a:lnTo>
                      <a:pt x="0" y="15"/>
                    </a:lnTo>
                    <a:lnTo>
                      <a:pt x="5" y="49"/>
                    </a:lnTo>
                    <a:lnTo>
                      <a:pt x="76" y="34"/>
                    </a:lnTo>
                    <a:lnTo>
                      <a:pt x="81" y="33"/>
                    </a:lnTo>
                    <a:lnTo>
                      <a:pt x="76" y="34"/>
                    </a:lnTo>
                    <a:lnTo>
                      <a:pt x="79" y="34"/>
                    </a:lnTo>
                    <a:lnTo>
                      <a:pt x="81" y="33"/>
                    </a:lnTo>
                    <a:lnTo>
                      <a:pt x="66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3" name="Freeform 225"/>
              <p:cNvSpPr>
                <a:spLocks/>
              </p:cNvSpPr>
              <p:nvPr/>
            </p:nvSpPr>
            <p:spPr bwMode="auto">
              <a:xfrm>
                <a:off x="4816" y="3308"/>
                <a:ext cx="17" cy="16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31" y="0"/>
                  </a:cxn>
                  <a:cxn ang="0">
                    <a:pos x="0" y="15"/>
                  </a:cxn>
                  <a:cxn ang="0">
                    <a:pos x="15" y="47"/>
                  </a:cxn>
                  <a:cxn ang="0">
                    <a:pos x="47" y="31"/>
                  </a:cxn>
                  <a:cxn ang="0">
                    <a:pos x="50" y="29"/>
                  </a:cxn>
                  <a:cxn ang="0">
                    <a:pos x="47" y="31"/>
                  </a:cxn>
                  <a:cxn ang="0">
                    <a:pos x="48" y="30"/>
                  </a:cxn>
                  <a:cxn ang="0">
                    <a:pos x="50" y="29"/>
                  </a:cxn>
                  <a:cxn ang="0">
                    <a:pos x="29" y="2"/>
                  </a:cxn>
                </a:cxnLst>
                <a:rect l="0" t="0" r="r" b="b"/>
                <a:pathLst>
                  <a:path w="50" h="47">
                    <a:moveTo>
                      <a:pt x="29" y="2"/>
                    </a:moveTo>
                    <a:lnTo>
                      <a:pt x="31" y="0"/>
                    </a:lnTo>
                    <a:lnTo>
                      <a:pt x="0" y="15"/>
                    </a:lnTo>
                    <a:lnTo>
                      <a:pt x="15" y="47"/>
                    </a:lnTo>
                    <a:lnTo>
                      <a:pt x="47" y="31"/>
                    </a:lnTo>
                    <a:lnTo>
                      <a:pt x="50" y="29"/>
                    </a:lnTo>
                    <a:lnTo>
                      <a:pt x="47" y="31"/>
                    </a:lnTo>
                    <a:lnTo>
                      <a:pt x="48" y="30"/>
                    </a:lnTo>
                    <a:lnTo>
                      <a:pt x="50" y="29"/>
                    </a:lnTo>
                    <a:lnTo>
                      <a:pt x="29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4" name="Freeform 226"/>
              <p:cNvSpPr>
                <a:spLocks/>
              </p:cNvSpPr>
              <p:nvPr/>
            </p:nvSpPr>
            <p:spPr bwMode="auto">
              <a:xfrm>
                <a:off x="4826" y="3302"/>
                <a:ext cx="16" cy="16"/>
              </a:xfrm>
              <a:custGeom>
                <a:avLst/>
                <a:gdLst/>
                <a:ahLst/>
                <a:cxnLst>
                  <a:cxn ang="0">
                    <a:pos x="23" y="2"/>
                  </a:cxn>
                  <a:cxn ang="0">
                    <a:pos x="26" y="0"/>
                  </a:cxn>
                  <a:cxn ang="0">
                    <a:pos x="0" y="21"/>
                  </a:cxn>
                  <a:cxn ang="0">
                    <a:pos x="21" y="48"/>
                  </a:cxn>
                  <a:cxn ang="0">
                    <a:pos x="47" y="27"/>
                  </a:cxn>
                  <a:cxn ang="0">
                    <a:pos x="49" y="25"/>
                  </a:cxn>
                  <a:cxn ang="0">
                    <a:pos x="47" y="27"/>
                  </a:cxn>
                  <a:cxn ang="0">
                    <a:pos x="48" y="27"/>
                  </a:cxn>
                  <a:cxn ang="0">
                    <a:pos x="49" y="25"/>
                  </a:cxn>
                  <a:cxn ang="0">
                    <a:pos x="23" y="2"/>
                  </a:cxn>
                </a:cxnLst>
                <a:rect l="0" t="0" r="r" b="b"/>
                <a:pathLst>
                  <a:path w="49" h="48">
                    <a:moveTo>
                      <a:pt x="23" y="2"/>
                    </a:moveTo>
                    <a:lnTo>
                      <a:pt x="26" y="0"/>
                    </a:lnTo>
                    <a:lnTo>
                      <a:pt x="0" y="21"/>
                    </a:lnTo>
                    <a:lnTo>
                      <a:pt x="21" y="48"/>
                    </a:lnTo>
                    <a:lnTo>
                      <a:pt x="47" y="27"/>
                    </a:lnTo>
                    <a:lnTo>
                      <a:pt x="49" y="25"/>
                    </a:lnTo>
                    <a:lnTo>
                      <a:pt x="47" y="27"/>
                    </a:lnTo>
                    <a:lnTo>
                      <a:pt x="48" y="27"/>
                    </a:lnTo>
                    <a:lnTo>
                      <a:pt x="49" y="25"/>
                    </a:lnTo>
                    <a:lnTo>
                      <a:pt x="23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5" name="Freeform 227"/>
              <p:cNvSpPr>
                <a:spLocks/>
              </p:cNvSpPr>
              <p:nvPr/>
            </p:nvSpPr>
            <p:spPr bwMode="auto">
              <a:xfrm>
                <a:off x="4833" y="3294"/>
                <a:ext cx="17" cy="16"/>
              </a:xfrm>
              <a:custGeom>
                <a:avLst/>
                <a:gdLst/>
                <a:ahLst/>
                <a:cxnLst>
                  <a:cxn ang="0">
                    <a:pos x="20" y="4"/>
                  </a:cxn>
                  <a:cxn ang="0">
                    <a:pos x="23" y="0"/>
                  </a:cxn>
                  <a:cxn ang="0">
                    <a:pos x="0" y="27"/>
                  </a:cxn>
                  <a:cxn ang="0">
                    <a:pos x="26" y="50"/>
                  </a:cxn>
                  <a:cxn ang="0">
                    <a:pos x="49" y="24"/>
                  </a:cxn>
                  <a:cxn ang="0">
                    <a:pos x="51" y="20"/>
                  </a:cxn>
                  <a:cxn ang="0">
                    <a:pos x="49" y="24"/>
                  </a:cxn>
                  <a:cxn ang="0">
                    <a:pos x="50" y="21"/>
                  </a:cxn>
                  <a:cxn ang="0">
                    <a:pos x="51" y="20"/>
                  </a:cxn>
                  <a:cxn ang="0">
                    <a:pos x="20" y="4"/>
                  </a:cxn>
                </a:cxnLst>
                <a:rect l="0" t="0" r="r" b="b"/>
                <a:pathLst>
                  <a:path w="51" h="50">
                    <a:moveTo>
                      <a:pt x="20" y="4"/>
                    </a:moveTo>
                    <a:lnTo>
                      <a:pt x="23" y="0"/>
                    </a:lnTo>
                    <a:lnTo>
                      <a:pt x="0" y="27"/>
                    </a:lnTo>
                    <a:lnTo>
                      <a:pt x="26" y="50"/>
                    </a:lnTo>
                    <a:lnTo>
                      <a:pt x="49" y="24"/>
                    </a:lnTo>
                    <a:lnTo>
                      <a:pt x="51" y="20"/>
                    </a:lnTo>
                    <a:lnTo>
                      <a:pt x="49" y="24"/>
                    </a:lnTo>
                    <a:lnTo>
                      <a:pt x="50" y="21"/>
                    </a:lnTo>
                    <a:lnTo>
                      <a:pt x="51" y="20"/>
                    </a:lnTo>
                    <a:lnTo>
                      <a:pt x="2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6" name="Freeform 228"/>
              <p:cNvSpPr>
                <a:spLocks/>
              </p:cNvSpPr>
              <p:nvPr/>
            </p:nvSpPr>
            <p:spPr bwMode="auto">
              <a:xfrm>
                <a:off x="4840" y="3285"/>
                <a:ext cx="16" cy="15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16" y="0"/>
                  </a:cxn>
                  <a:cxn ang="0">
                    <a:pos x="0" y="30"/>
                  </a:cxn>
                  <a:cxn ang="0">
                    <a:pos x="31" y="46"/>
                  </a:cxn>
                  <a:cxn ang="0">
                    <a:pos x="47" y="16"/>
                  </a:cxn>
                  <a:cxn ang="0">
                    <a:pos x="49" y="10"/>
                  </a:cxn>
                  <a:cxn ang="0">
                    <a:pos x="47" y="16"/>
                  </a:cxn>
                  <a:cxn ang="0">
                    <a:pos x="49" y="13"/>
                  </a:cxn>
                  <a:cxn ang="0">
                    <a:pos x="49" y="10"/>
                  </a:cxn>
                  <a:cxn ang="0">
                    <a:pos x="14" y="5"/>
                  </a:cxn>
                </a:cxnLst>
                <a:rect l="0" t="0" r="r" b="b"/>
                <a:pathLst>
                  <a:path w="49" h="46">
                    <a:moveTo>
                      <a:pt x="14" y="5"/>
                    </a:moveTo>
                    <a:lnTo>
                      <a:pt x="16" y="0"/>
                    </a:lnTo>
                    <a:lnTo>
                      <a:pt x="0" y="30"/>
                    </a:lnTo>
                    <a:lnTo>
                      <a:pt x="31" y="46"/>
                    </a:lnTo>
                    <a:lnTo>
                      <a:pt x="47" y="16"/>
                    </a:lnTo>
                    <a:lnTo>
                      <a:pt x="49" y="10"/>
                    </a:lnTo>
                    <a:lnTo>
                      <a:pt x="47" y="16"/>
                    </a:lnTo>
                    <a:lnTo>
                      <a:pt x="49" y="13"/>
                    </a:lnTo>
                    <a:lnTo>
                      <a:pt x="49" y="10"/>
                    </a:lnTo>
                    <a:lnTo>
                      <a:pt x="14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7" name="Freeform 229"/>
              <p:cNvSpPr>
                <a:spLocks/>
              </p:cNvSpPr>
              <p:nvPr/>
            </p:nvSpPr>
            <p:spPr bwMode="auto">
              <a:xfrm>
                <a:off x="4845" y="3264"/>
                <a:ext cx="16" cy="24"/>
              </a:xfrm>
              <a:custGeom>
                <a:avLst/>
                <a:gdLst/>
                <a:ahLst/>
                <a:cxnLst>
                  <a:cxn ang="0">
                    <a:pos x="14" y="2"/>
                  </a:cxn>
                  <a:cxn ang="0">
                    <a:pos x="15" y="0"/>
                  </a:cxn>
                  <a:cxn ang="0">
                    <a:pos x="0" y="68"/>
                  </a:cxn>
                  <a:cxn ang="0">
                    <a:pos x="35" y="73"/>
                  </a:cxn>
                  <a:cxn ang="0">
                    <a:pos x="49" y="5"/>
                  </a:cxn>
                  <a:cxn ang="0">
                    <a:pos x="50" y="2"/>
                  </a:cxn>
                  <a:cxn ang="0">
                    <a:pos x="49" y="5"/>
                  </a:cxn>
                  <a:cxn ang="0">
                    <a:pos x="49" y="4"/>
                  </a:cxn>
                  <a:cxn ang="0">
                    <a:pos x="50" y="2"/>
                  </a:cxn>
                  <a:cxn ang="0">
                    <a:pos x="14" y="2"/>
                  </a:cxn>
                </a:cxnLst>
                <a:rect l="0" t="0" r="r" b="b"/>
                <a:pathLst>
                  <a:path w="50" h="73">
                    <a:moveTo>
                      <a:pt x="14" y="2"/>
                    </a:moveTo>
                    <a:lnTo>
                      <a:pt x="15" y="0"/>
                    </a:lnTo>
                    <a:lnTo>
                      <a:pt x="0" y="68"/>
                    </a:lnTo>
                    <a:lnTo>
                      <a:pt x="35" y="73"/>
                    </a:lnTo>
                    <a:lnTo>
                      <a:pt x="49" y="5"/>
                    </a:lnTo>
                    <a:lnTo>
                      <a:pt x="50" y="2"/>
                    </a:lnTo>
                    <a:lnTo>
                      <a:pt x="49" y="5"/>
                    </a:lnTo>
                    <a:lnTo>
                      <a:pt x="49" y="4"/>
                    </a:lnTo>
                    <a:lnTo>
                      <a:pt x="50" y="2"/>
                    </a:lnTo>
                    <a:lnTo>
                      <a:pt x="14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8" name="Freeform 230"/>
              <p:cNvSpPr>
                <a:spLocks/>
              </p:cNvSpPr>
              <p:nvPr/>
            </p:nvSpPr>
            <p:spPr bwMode="auto">
              <a:xfrm>
                <a:off x="4849" y="3195"/>
                <a:ext cx="12" cy="70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0" y="2"/>
                  </a:cxn>
                  <a:cxn ang="0">
                    <a:pos x="0" y="209"/>
                  </a:cxn>
                  <a:cxn ang="0">
                    <a:pos x="36" y="209"/>
                  </a:cxn>
                  <a:cxn ang="0">
                    <a:pos x="36" y="2"/>
                  </a:cxn>
                  <a:cxn ang="0">
                    <a:pos x="35" y="0"/>
                  </a:cxn>
                  <a:cxn ang="0">
                    <a:pos x="1" y="3"/>
                  </a:cxn>
                </a:cxnLst>
                <a:rect l="0" t="0" r="r" b="b"/>
                <a:pathLst>
                  <a:path w="36" h="209">
                    <a:moveTo>
                      <a:pt x="1" y="3"/>
                    </a:moveTo>
                    <a:lnTo>
                      <a:pt x="0" y="2"/>
                    </a:lnTo>
                    <a:lnTo>
                      <a:pt x="0" y="209"/>
                    </a:lnTo>
                    <a:lnTo>
                      <a:pt x="36" y="209"/>
                    </a:lnTo>
                    <a:lnTo>
                      <a:pt x="36" y="2"/>
                    </a:lnTo>
                    <a:lnTo>
                      <a:pt x="35" y="0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59" name="Freeform 231"/>
              <p:cNvSpPr>
                <a:spLocks/>
              </p:cNvSpPr>
              <p:nvPr/>
            </p:nvSpPr>
            <p:spPr bwMode="auto">
              <a:xfrm>
                <a:off x="4848" y="3182"/>
                <a:ext cx="13" cy="14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0" y="7"/>
                  </a:cxn>
                  <a:cxn ang="0">
                    <a:pos x="4" y="42"/>
                  </a:cxn>
                  <a:cxn ang="0">
                    <a:pos x="38" y="39"/>
                  </a:cxn>
                  <a:cxn ang="0">
                    <a:pos x="34" y="4"/>
                  </a:cxn>
                  <a:cxn ang="0">
                    <a:pos x="34" y="0"/>
                  </a:cxn>
                  <a:cxn ang="0">
                    <a:pos x="34" y="4"/>
                  </a:cxn>
                  <a:cxn ang="0">
                    <a:pos x="34" y="3"/>
                  </a:cxn>
                  <a:cxn ang="0">
                    <a:pos x="34" y="0"/>
                  </a:cxn>
                  <a:cxn ang="0">
                    <a:pos x="0" y="11"/>
                  </a:cxn>
                </a:cxnLst>
                <a:rect l="0" t="0" r="r" b="b"/>
                <a:pathLst>
                  <a:path w="38" h="42">
                    <a:moveTo>
                      <a:pt x="0" y="11"/>
                    </a:moveTo>
                    <a:lnTo>
                      <a:pt x="0" y="7"/>
                    </a:lnTo>
                    <a:lnTo>
                      <a:pt x="4" y="42"/>
                    </a:lnTo>
                    <a:lnTo>
                      <a:pt x="38" y="39"/>
                    </a:lnTo>
                    <a:lnTo>
                      <a:pt x="34" y="4"/>
                    </a:lnTo>
                    <a:lnTo>
                      <a:pt x="34" y="0"/>
                    </a:lnTo>
                    <a:lnTo>
                      <a:pt x="34" y="4"/>
                    </a:lnTo>
                    <a:lnTo>
                      <a:pt x="34" y="3"/>
                    </a:lnTo>
                    <a:lnTo>
                      <a:pt x="34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0" name="Freeform 232"/>
              <p:cNvSpPr>
                <a:spLocks/>
              </p:cNvSpPr>
              <p:nvPr/>
            </p:nvSpPr>
            <p:spPr bwMode="auto">
              <a:xfrm>
                <a:off x="4845" y="3170"/>
                <a:ext cx="15" cy="16"/>
              </a:xfrm>
              <a:custGeom>
                <a:avLst/>
                <a:gdLst/>
                <a:ahLst/>
                <a:cxnLst>
                  <a:cxn ang="0">
                    <a:pos x="2" y="16"/>
                  </a:cxn>
                  <a:cxn ang="0">
                    <a:pos x="0" y="14"/>
                  </a:cxn>
                  <a:cxn ang="0">
                    <a:pos x="11" y="47"/>
                  </a:cxn>
                  <a:cxn ang="0">
                    <a:pos x="45" y="36"/>
                  </a:cxn>
                  <a:cxn ang="0">
                    <a:pos x="35" y="3"/>
                  </a:cxn>
                  <a:cxn ang="0">
                    <a:pos x="33" y="0"/>
                  </a:cxn>
                  <a:cxn ang="0">
                    <a:pos x="2" y="16"/>
                  </a:cxn>
                </a:cxnLst>
                <a:rect l="0" t="0" r="r" b="b"/>
                <a:pathLst>
                  <a:path w="45" h="47">
                    <a:moveTo>
                      <a:pt x="2" y="16"/>
                    </a:moveTo>
                    <a:lnTo>
                      <a:pt x="0" y="14"/>
                    </a:lnTo>
                    <a:lnTo>
                      <a:pt x="11" y="47"/>
                    </a:lnTo>
                    <a:lnTo>
                      <a:pt x="45" y="36"/>
                    </a:lnTo>
                    <a:lnTo>
                      <a:pt x="35" y="3"/>
                    </a:lnTo>
                    <a:lnTo>
                      <a:pt x="3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1" name="Freeform 233"/>
              <p:cNvSpPr>
                <a:spLocks/>
              </p:cNvSpPr>
              <p:nvPr/>
            </p:nvSpPr>
            <p:spPr bwMode="auto">
              <a:xfrm>
                <a:off x="4840" y="3159"/>
                <a:ext cx="16" cy="16"/>
              </a:xfrm>
              <a:custGeom>
                <a:avLst/>
                <a:gdLst/>
                <a:ahLst/>
                <a:cxnLst>
                  <a:cxn ang="0">
                    <a:pos x="3" y="24"/>
                  </a:cxn>
                  <a:cxn ang="0">
                    <a:pos x="0" y="20"/>
                  </a:cxn>
                  <a:cxn ang="0">
                    <a:pos x="16" y="50"/>
                  </a:cxn>
                  <a:cxn ang="0">
                    <a:pos x="47" y="34"/>
                  </a:cxn>
                  <a:cxn ang="0">
                    <a:pos x="31" y="4"/>
                  </a:cxn>
                  <a:cxn ang="0">
                    <a:pos x="29" y="0"/>
                  </a:cxn>
                  <a:cxn ang="0">
                    <a:pos x="31" y="4"/>
                  </a:cxn>
                  <a:cxn ang="0">
                    <a:pos x="30" y="3"/>
                  </a:cxn>
                  <a:cxn ang="0">
                    <a:pos x="29" y="0"/>
                  </a:cxn>
                  <a:cxn ang="0">
                    <a:pos x="3" y="24"/>
                  </a:cxn>
                </a:cxnLst>
                <a:rect l="0" t="0" r="r" b="b"/>
                <a:pathLst>
                  <a:path w="47" h="50">
                    <a:moveTo>
                      <a:pt x="3" y="24"/>
                    </a:moveTo>
                    <a:lnTo>
                      <a:pt x="0" y="20"/>
                    </a:lnTo>
                    <a:lnTo>
                      <a:pt x="16" y="50"/>
                    </a:lnTo>
                    <a:lnTo>
                      <a:pt x="47" y="34"/>
                    </a:lnTo>
                    <a:lnTo>
                      <a:pt x="31" y="4"/>
                    </a:lnTo>
                    <a:lnTo>
                      <a:pt x="29" y="0"/>
                    </a:lnTo>
                    <a:lnTo>
                      <a:pt x="31" y="4"/>
                    </a:lnTo>
                    <a:lnTo>
                      <a:pt x="30" y="3"/>
                    </a:lnTo>
                    <a:lnTo>
                      <a:pt x="29" y="0"/>
                    </a:lnTo>
                    <a:lnTo>
                      <a:pt x="3" y="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2" name="Freeform 234"/>
              <p:cNvSpPr>
                <a:spLocks/>
              </p:cNvSpPr>
              <p:nvPr/>
            </p:nvSpPr>
            <p:spPr bwMode="auto">
              <a:xfrm>
                <a:off x="4833" y="3150"/>
                <a:ext cx="17" cy="17"/>
              </a:xfrm>
              <a:custGeom>
                <a:avLst/>
                <a:gdLst/>
                <a:ahLst/>
                <a:cxnLst>
                  <a:cxn ang="0">
                    <a:pos x="3" y="26"/>
                  </a:cxn>
                  <a:cxn ang="0">
                    <a:pos x="0" y="25"/>
                  </a:cxn>
                  <a:cxn ang="0">
                    <a:pos x="23" y="51"/>
                  </a:cxn>
                  <a:cxn ang="0">
                    <a:pos x="49" y="27"/>
                  </a:cxn>
                  <a:cxn ang="0">
                    <a:pos x="26" y="1"/>
                  </a:cxn>
                  <a:cxn ang="0">
                    <a:pos x="24" y="0"/>
                  </a:cxn>
                  <a:cxn ang="0">
                    <a:pos x="26" y="1"/>
                  </a:cxn>
                  <a:cxn ang="0">
                    <a:pos x="25" y="0"/>
                  </a:cxn>
                  <a:cxn ang="0">
                    <a:pos x="24" y="0"/>
                  </a:cxn>
                  <a:cxn ang="0">
                    <a:pos x="3" y="26"/>
                  </a:cxn>
                </a:cxnLst>
                <a:rect l="0" t="0" r="r" b="b"/>
                <a:pathLst>
                  <a:path w="49" h="51">
                    <a:moveTo>
                      <a:pt x="3" y="26"/>
                    </a:moveTo>
                    <a:lnTo>
                      <a:pt x="0" y="25"/>
                    </a:lnTo>
                    <a:lnTo>
                      <a:pt x="23" y="51"/>
                    </a:lnTo>
                    <a:lnTo>
                      <a:pt x="49" y="27"/>
                    </a:lnTo>
                    <a:lnTo>
                      <a:pt x="26" y="1"/>
                    </a:lnTo>
                    <a:lnTo>
                      <a:pt x="24" y="0"/>
                    </a:lnTo>
                    <a:lnTo>
                      <a:pt x="26" y="1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3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3" name="Freeform 235"/>
              <p:cNvSpPr>
                <a:spLocks/>
              </p:cNvSpPr>
              <p:nvPr/>
            </p:nvSpPr>
            <p:spPr bwMode="auto">
              <a:xfrm>
                <a:off x="4826" y="3142"/>
                <a:ext cx="15" cy="16"/>
              </a:xfrm>
              <a:custGeom>
                <a:avLst/>
                <a:gdLst/>
                <a:ahLst/>
                <a:cxnLst>
                  <a:cxn ang="0">
                    <a:pos x="2" y="32"/>
                  </a:cxn>
                  <a:cxn ang="0">
                    <a:pos x="0" y="29"/>
                  </a:cxn>
                  <a:cxn ang="0">
                    <a:pos x="26" y="50"/>
                  </a:cxn>
                  <a:cxn ang="0">
                    <a:pos x="47" y="24"/>
                  </a:cxn>
                  <a:cxn ang="0">
                    <a:pos x="21" y="3"/>
                  </a:cxn>
                  <a:cxn ang="0">
                    <a:pos x="18" y="0"/>
                  </a:cxn>
                  <a:cxn ang="0">
                    <a:pos x="21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2" y="32"/>
                  </a:cxn>
                </a:cxnLst>
                <a:rect l="0" t="0" r="r" b="b"/>
                <a:pathLst>
                  <a:path w="47" h="50">
                    <a:moveTo>
                      <a:pt x="2" y="32"/>
                    </a:moveTo>
                    <a:lnTo>
                      <a:pt x="0" y="29"/>
                    </a:lnTo>
                    <a:lnTo>
                      <a:pt x="26" y="50"/>
                    </a:lnTo>
                    <a:lnTo>
                      <a:pt x="47" y="24"/>
                    </a:lnTo>
                    <a:lnTo>
                      <a:pt x="21" y="3"/>
                    </a:lnTo>
                    <a:lnTo>
                      <a:pt x="18" y="0"/>
                    </a:lnTo>
                    <a:lnTo>
                      <a:pt x="21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2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4" name="Freeform 236"/>
              <p:cNvSpPr>
                <a:spLocks/>
              </p:cNvSpPr>
              <p:nvPr/>
            </p:nvSpPr>
            <p:spPr bwMode="auto">
              <a:xfrm>
                <a:off x="4816" y="3136"/>
                <a:ext cx="16" cy="16"/>
              </a:xfrm>
              <a:custGeom>
                <a:avLst/>
                <a:gdLst/>
                <a:ahLst/>
                <a:cxnLst>
                  <a:cxn ang="0">
                    <a:pos x="4" y="34"/>
                  </a:cxn>
                  <a:cxn ang="0">
                    <a:pos x="0" y="32"/>
                  </a:cxn>
                  <a:cxn ang="0">
                    <a:pos x="31" y="50"/>
                  </a:cxn>
                  <a:cxn ang="0">
                    <a:pos x="47" y="18"/>
                  </a:cxn>
                  <a:cxn ang="0">
                    <a:pos x="15" y="1"/>
                  </a:cxn>
                  <a:cxn ang="0">
                    <a:pos x="11" y="0"/>
                  </a:cxn>
                  <a:cxn ang="0">
                    <a:pos x="15" y="1"/>
                  </a:cxn>
                  <a:cxn ang="0">
                    <a:pos x="14" y="0"/>
                  </a:cxn>
                  <a:cxn ang="0">
                    <a:pos x="11" y="0"/>
                  </a:cxn>
                  <a:cxn ang="0">
                    <a:pos x="4" y="34"/>
                  </a:cxn>
                </a:cxnLst>
                <a:rect l="0" t="0" r="r" b="b"/>
                <a:pathLst>
                  <a:path w="47" h="50">
                    <a:moveTo>
                      <a:pt x="4" y="34"/>
                    </a:moveTo>
                    <a:lnTo>
                      <a:pt x="0" y="32"/>
                    </a:lnTo>
                    <a:lnTo>
                      <a:pt x="31" y="50"/>
                    </a:lnTo>
                    <a:lnTo>
                      <a:pt x="47" y="18"/>
                    </a:lnTo>
                    <a:lnTo>
                      <a:pt x="15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4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5" name="Freeform 237"/>
              <p:cNvSpPr>
                <a:spLocks/>
              </p:cNvSpPr>
              <p:nvPr/>
            </p:nvSpPr>
            <p:spPr bwMode="auto">
              <a:xfrm>
                <a:off x="4806" y="3132"/>
                <a:ext cx="14" cy="15"/>
              </a:xfrm>
              <a:custGeom>
                <a:avLst/>
                <a:gdLst/>
                <a:ahLst/>
                <a:cxnLst>
                  <a:cxn ang="0">
                    <a:pos x="3" y="35"/>
                  </a:cxn>
                  <a:cxn ang="0">
                    <a:pos x="0" y="35"/>
                  </a:cxn>
                  <a:cxn ang="0">
                    <a:pos x="35" y="44"/>
                  </a:cxn>
                  <a:cxn ang="0">
                    <a:pos x="42" y="1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3" y="35"/>
                  </a:cxn>
                </a:cxnLst>
                <a:rect l="0" t="0" r="r" b="b"/>
                <a:pathLst>
                  <a:path w="42" h="44">
                    <a:moveTo>
                      <a:pt x="3" y="35"/>
                    </a:moveTo>
                    <a:lnTo>
                      <a:pt x="0" y="35"/>
                    </a:lnTo>
                    <a:lnTo>
                      <a:pt x="35" y="44"/>
                    </a:lnTo>
                    <a:lnTo>
                      <a:pt x="42" y="1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3" y="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6" name="Freeform 238"/>
              <p:cNvSpPr>
                <a:spLocks/>
              </p:cNvSpPr>
              <p:nvPr/>
            </p:nvSpPr>
            <p:spPr bwMode="auto">
              <a:xfrm>
                <a:off x="4794" y="3131"/>
                <a:ext cx="14" cy="13"/>
              </a:xfrm>
              <a:custGeom>
                <a:avLst/>
                <a:gdLst/>
                <a:ahLst/>
                <a:cxnLst>
                  <a:cxn ang="0">
                    <a:pos x="3" y="36"/>
                  </a:cxn>
                  <a:cxn ang="0">
                    <a:pos x="0" y="36"/>
                  </a:cxn>
                  <a:cxn ang="0">
                    <a:pos x="37" y="40"/>
                  </a:cxn>
                  <a:cxn ang="0">
                    <a:pos x="40" y="5"/>
                  </a:cxn>
                  <a:cxn ang="0">
                    <a:pos x="3" y="1"/>
                  </a:cxn>
                  <a:cxn ang="0">
                    <a:pos x="0" y="1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3" y="36"/>
                  </a:cxn>
                </a:cxnLst>
                <a:rect l="0" t="0" r="r" b="b"/>
                <a:pathLst>
                  <a:path w="40" h="40">
                    <a:moveTo>
                      <a:pt x="3" y="36"/>
                    </a:moveTo>
                    <a:lnTo>
                      <a:pt x="0" y="36"/>
                    </a:lnTo>
                    <a:lnTo>
                      <a:pt x="37" y="40"/>
                    </a:lnTo>
                    <a:lnTo>
                      <a:pt x="40" y="5"/>
                    </a:lnTo>
                    <a:lnTo>
                      <a:pt x="3" y="1"/>
                    </a:lnTo>
                    <a:lnTo>
                      <a:pt x="0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7" name="Freeform 239"/>
              <p:cNvSpPr>
                <a:spLocks/>
              </p:cNvSpPr>
              <p:nvPr/>
            </p:nvSpPr>
            <p:spPr bwMode="auto">
              <a:xfrm>
                <a:off x="4781" y="3131"/>
                <a:ext cx="14" cy="13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5" y="39"/>
                  </a:cxn>
                  <a:cxn ang="0">
                    <a:pos x="42" y="35"/>
                  </a:cxn>
                  <a:cxn ang="0">
                    <a:pos x="39" y="0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8" y="39"/>
                  </a:cxn>
                </a:cxnLst>
                <a:rect l="0" t="0" r="r" b="b"/>
                <a:pathLst>
                  <a:path w="42" h="39">
                    <a:moveTo>
                      <a:pt x="8" y="39"/>
                    </a:moveTo>
                    <a:lnTo>
                      <a:pt x="5" y="39"/>
                    </a:lnTo>
                    <a:lnTo>
                      <a:pt x="42" y="35"/>
                    </a:lnTo>
                    <a:lnTo>
                      <a:pt x="39" y="0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8" y="3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8" name="Freeform 240"/>
              <p:cNvSpPr>
                <a:spLocks/>
              </p:cNvSpPr>
              <p:nvPr/>
            </p:nvSpPr>
            <p:spPr bwMode="auto">
              <a:xfrm>
                <a:off x="4768" y="3132"/>
                <a:ext cx="16" cy="15"/>
              </a:xfrm>
              <a:custGeom>
                <a:avLst/>
                <a:gdLst/>
                <a:ahLst/>
                <a:cxnLst>
                  <a:cxn ang="0">
                    <a:pos x="16" y="42"/>
                  </a:cxn>
                  <a:cxn ang="0">
                    <a:pos x="12" y="44"/>
                  </a:cxn>
                  <a:cxn ang="0">
                    <a:pos x="47" y="35"/>
                  </a:cxn>
                  <a:cxn ang="0">
                    <a:pos x="39" y="0"/>
                  </a:cxn>
                  <a:cxn ang="0">
                    <a:pos x="4" y="10"/>
                  </a:cxn>
                  <a:cxn ang="0">
                    <a:pos x="0" y="11"/>
                  </a:cxn>
                  <a:cxn ang="0">
                    <a:pos x="4" y="10"/>
                  </a:cxn>
                  <a:cxn ang="0">
                    <a:pos x="2" y="10"/>
                  </a:cxn>
                  <a:cxn ang="0">
                    <a:pos x="0" y="11"/>
                  </a:cxn>
                  <a:cxn ang="0">
                    <a:pos x="16" y="42"/>
                  </a:cxn>
                </a:cxnLst>
                <a:rect l="0" t="0" r="r" b="b"/>
                <a:pathLst>
                  <a:path w="47" h="44">
                    <a:moveTo>
                      <a:pt x="16" y="42"/>
                    </a:moveTo>
                    <a:lnTo>
                      <a:pt x="12" y="44"/>
                    </a:lnTo>
                    <a:lnTo>
                      <a:pt x="47" y="35"/>
                    </a:lnTo>
                    <a:lnTo>
                      <a:pt x="39" y="0"/>
                    </a:lnTo>
                    <a:lnTo>
                      <a:pt x="4" y="10"/>
                    </a:lnTo>
                    <a:lnTo>
                      <a:pt x="0" y="11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1"/>
                    </a:lnTo>
                    <a:lnTo>
                      <a:pt x="16" y="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69" name="Freeform 241"/>
              <p:cNvSpPr>
                <a:spLocks/>
              </p:cNvSpPr>
              <p:nvPr/>
            </p:nvSpPr>
            <p:spPr bwMode="auto">
              <a:xfrm>
                <a:off x="4758" y="3136"/>
                <a:ext cx="16" cy="16"/>
              </a:xfrm>
              <a:custGeom>
                <a:avLst/>
                <a:gdLst/>
                <a:ahLst/>
                <a:cxnLst>
                  <a:cxn ang="0">
                    <a:pos x="21" y="47"/>
                  </a:cxn>
                  <a:cxn ang="0">
                    <a:pos x="18" y="49"/>
                  </a:cxn>
                  <a:cxn ang="0">
                    <a:pos x="48" y="31"/>
                  </a:cxn>
                  <a:cxn ang="0">
                    <a:pos x="32" y="0"/>
                  </a:cxn>
                  <a:cxn ang="0">
                    <a:pos x="2" y="17"/>
                  </a:cxn>
                  <a:cxn ang="0">
                    <a:pos x="0" y="18"/>
                  </a:cxn>
                  <a:cxn ang="0">
                    <a:pos x="21" y="47"/>
                  </a:cxn>
                </a:cxnLst>
                <a:rect l="0" t="0" r="r" b="b"/>
                <a:pathLst>
                  <a:path w="48" h="49">
                    <a:moveTo>
                      <a:pt x="21" y="47"/>
                    </a:moveTo>
                    <a:lnTo>
                      <a:pt x="18" y="49"/>
                    </a:lnTo>
                    <a:lnTo>
                      <a:pt x="48" y="31"/>
                    </a:lnTo>
                    <a:lnTo>
                      <a:pt x="32" y="0"/>
                    </a:lnTo>
                    <a:lnTo>
                      <a:pt x="2" y="17"/>
                    </a:lnTo>
                    <a:lnTo>
                      <a:pt x="0" y="18"/>
                    </a:lnTo>
                    <a:lnTo>
                      <a:pt x="21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0" name="Freeform 242"/>
              <p:cNvSpPr>
                <a:spLocks/>
              </p:cNvSpPr>
              <p:nvPr/>
            </p:nvSpPr>
            <p:spPr bwMode="auto">
              <a:xfrm>
                <a:off x="4747" y="3142"/>
                <a:ext cx="18" cy="17"/>
              </a:xfrm>
              <a:custGeom>
                <a:avLst/>
                <a:gdLst/>
                <a:ahLst/>
                <a:cxnLst>
                  <a:cxn ang="0">
                    <a:pos x="27" y="46"/>
                  </a:cxn>
                  <a:cxn ang="0">
                    <a:pos x="24" y="50"/>
                  </a:cxn>
                  <a:cxn ang="0">
                    <a:pos x="52" y="29"/>
                  </a:cxn>
                  <a:cxn ang="0">
                    <a:pos x="31" y="0"/>
                  </a:cxn>
                  <a:cxn ang="0">
                    <a:pos x="3" y="21"/>
                  </a:cxn>
                  <a:cxn ang="0">
                    <a:pos x="0" y="25"/>
                  </a:cxn>
                  <a:cxn ang="0">
                    <a:pos x="3" y="21"/>
                  </a:cxn>
                  <a:cxn ang="0">
                    <a:pos x="2" y="23"/>
                  </a:cxn>
                  <a:cxn ang="0">
                    <a:pos x="0" y="25"/>
                  </a:cxn>
                  <a:cxn ang="0">
                    <a:pos x="27" y="46"/>
                  </a:cxn>
                </a:cxnLst>
                <a:rect l="0" t="0" r="r" b="b"/>
                <a:pathLst>
                  <a:path w="52" h="50">
                    <a:moveTo>
                      <a:pt x="27" y="46"/>
                    </a:moveTo>
                    <a:lnTo>
                      <a:pt x="24" y="50"/>
                    </a:lnTo>
                    <a:lnTo>
                      <a:pt x="52" y="29"/>
                    </a:lnTo>
                    <a:lnTo>
                      <a:pt x="31" y="0"/>
                    </a:lnTo>
                    <a:lnTo>
                      <a:pt x="3" y="21"/>
                    </a:lnTo>
                    <a:lnTo>
                      <a:pt x="0" y="25"/>
                    </a:lnTo>
                    <a:lnTo>
                      <a:pt x="3" y="21"/>
                    </a:lnTo>
                    <a:lnTo>
                      <a:pt x="2" y="23"/>
                    </a:lnTo>
                    <a:lnTo>
                      <a:pt x="0" y="25"/>
                    </a:lnTo>
                    <a:lnTo>
                      <a:pt x="27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1" name="Freeform 243"/>
              <p:cNvSpPr>
                <a:spLocks/>
              </p:cNvSpPr>
              <p:nvPr/>
            </p:nvSpPr>
            <p:spPr bwMode="auto">
              <a:xfrm>
                <a:off x="4740" y="3150"/>
                <a:ext cx="16" cy="16"/>
              </a:xfrm>
              <a:custGeom>
                <a:avLst/>
                <a:gdLst/>
                <a:ahLst/>
                <a:cxnLst>
                  <a:cxn ang="0">
                    <a:pos x="31" y="45"/>
                  </a:cxn>
                  <a:cxn ang="0">
                    <a:pos x="29" y="48"/>
                  </a:cxn>
                  <a:cxn ang="0">
                    <a:pos x="50" y="21"/>
                  </a:cxn>
                  <a:cxn ang="0">
                    <a:pos x="23" y="0"/>
                  </a:cxn>
                  <a:cxn ang="0">
                    <a:pos x="2" y="27"/>
                  </a:cxn>
                  <a:cxn ang="0">
                    <a:pos x="0" y="29"/>
                  </a:cxn>
                  <a:cxn ang="0">
                    <a:pos x="31" y="45"/>
                  </a:cxn>
                </a:cxnLst>
                <a:rect l="0" t="0" r="r" b="b"/>
                <a:pathLst>
                  <a:path w="50" h="48">
                    <a:moveTo>
                      <a:pt x="31" y="45"/>
                    </a:moveTo>
                    <a:lnTo>
                      <a:pt x="29" y="48"/>
                    </a:lnTo>
                    <a:lnTo>
                      <a:pt x="50" y="21"/>
                    </a:lnTo>
                    <a:lnTo>
                      <a:pt x="23" y="0"/>
                    </a:lnTo>
                    <a:lnTo>
                      <a:pt x="2" y="27"/>
                    </a:lnTo>
                    <a:lnTo>
                      <a:pt x="0" y="29"/>
                    </a:lnTo>
                    <a:lnTo>
                      <a:pt x="31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2" name="Freeform 244"/>
              <p:cNvSpPr>
                <a:spLocks/>
              </p:cNvSpPr>
              <p:nvPr/>
            </p:nvSpPr>
            <p:spPr bwMode="auto">
              <a:xfrm>
                <a:off x="4733" y="3160"/>
                <a:ext cx="17" cy="15"/>
              </a:xfrm>
              <a:custGeom>
                <a:avLst/>
                <a:gdLst/>
                <a:ahLst/>
                <a:cxnLst>
                  <a:cxn ang="0">
                    <a:pos x="34" y="44"/>
                  </a:cxn>
                  <a:cxn ang="0">
                    <a:pos x="33" y="46"/>
                  </a:cxn>
                  <a:cxn ang="0">
                    <a:pos x="50" y="16"/>
                  </a:cxn>
                  <a:cxn ang="0">
                    <a:pos x="19" y="0"/>
                  </a:cxn>
                  <a:cxn ang="0">
                    <a:pos x="2" y="30"/>
                  </a:cxn>
                  <a:cxn ang="0">
                    <a:pos x="0" y="33"/>
                  </a:cxn>
                  <a:cxn ang="0">
                    <a:pos x="2" y="30"/>
                  </a:cxn>
                  <a:cxn ang="0">
                    <a:pos x="2" y="32"/>
                  </a:cxn>
                  <a:cxn ang="0">
                    <a:pos x="0" y="33"/>
                  </a:cxn>
                  <a:cxn ang="0">
                    <a:pos x="34" y="44"/>
                  </a:cxn>
                </a:cxnLst>
                <a:rect l="0" t="0" r="r" b="b"/>
                <a:pathLst>
                  <a:path w="50" h="46">
                    <a:moveTo>
                      <a:pt x="34" y="44"/>
                    </a:moveTo>
                    <a:lnTo>
                      <a:pt x="33" y="46"/>
                    </a:lnTo>
                    <a:lnTo>
                      <a:pt x="50" y="16"/>
                    </a:lnTo>
                    <a:lnTo>
                      <a:pt x="19" y="0"/>
                    </a:lnTo>
                    <a:lnTo>
                      <a:pt x="2" y="30"/>
                    </a:lnTo>
                    <a:lnTo>
                      <a:pt x="0" y="33"/>
                    </a:lnTo>
                    <a:lnTo>
                      <a:pt x="2" y="30"/>
                    </a:lnTo>
                    <a:lnTo>
                      <a:pt x="2" y="32"/>
                    </a:lnTo>
                    <a:lnTo>
                      <a:pt x="0" y="33"/>
                    </a:lnTo>
                    <a:lnTo>
                      <a:pt x="34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3" name="Freeform 245"/>
              <p:cNvSpPr>
                <a:spLocks/>
              </p:cNvSpPr>
              <p:nvPr/>
            </p:nvSpPr>
            <p:spPr bwMode="auto">
              <a:xfrm>
                <a:off x="4730" y="3171"/>
                <a:ext cx="15" cy="15"/>
              </a:xfrm>
              <a:custGeom>
                <a:avLst/>
                <a:gdLst/>
                <a:ahLst/>
                <a:cxnLst>
                  <a:cxn ang="0">
                    <a:pos x="34" y="40"/>
                  </a:cxn>
                  <a:cxn ang="0">
                    <a:pos x="34" y="44"/>
                  </a:cxn>
                  <a:cxn ang="0">
                    <a:pos x="44" y="11"/>
                  </a:cxn>
                  <a:cxn ang="0">
                    <a:pos x="10" y="0"/>
                  </a:cxn>
                  <a:cxn ang="0">
                    <a:pos x="0" y="33"/>
                  </a:cxn>
                  <a:cxn ang="0">
                    <a:pos x="0" y="37"/>
                  </a:cxn>
                  <a:cxn ang="0">
                    <a:pos x="0" y="33"/>
                  </a:cxn>
                  <a:cxn ang="0">
                    <a:pos x="0" y="36"/>
                  </a:cxn>
                  <a:cxn ang="0">
                    <a:pos x="0" y="37"/>
                  </a:cxn>
                  <a:cxn ang="0">
                    <a:pos x="34" y="40"/>
                  </a:cxn>
                </a:cxnLst>
                <a:rect l="0" t="0" r="r" b="b"/>
                <a:pathLst>
                  <a:path w="44" h="44">
                    <a:moveTo>
                      <a:pt x="34" y="40"/>
                    </a:moveTo>
                    <a:lnTo>
                      <a:pt x="34" y="44"/>
                    </a:lnTo>
                    <a:lnTo>
                      <a:pt x="44" y="11"/>
                    </a:lnTo>
                    <a:lnTo>
                      <a:pt x="10" y="0"/>
                    </a:lnTo>
                    <a:lnTo>
                      <a:pt x="0" y="33"/>
                    </a:lnTo>
                    <a:lnTo>
                      <a:pt x="0" y="37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0" y="37"/>
                    </a:lnTo>
                    <a:lnTo>
                      <a:pt x="34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4" name="Freeform 246"/>
              <p:cNvSpPr>
                <a:spLocks/>
              </p:cNvSpPr>
              <p:nvPr/>
            </p:nvSpPr>
            <p:spPr bwMode="auto">
              <a:xfrm>
                <a:off x="4728" y="3183"/>
                <a:ext cx="13" cy="13"/>
              </a:xfrm>
              <a:custGeom>
                <a:avLst/>
                <a:gdLst/>
                <a:ahLst/>
                <a:cxnLst>
                  <a:cxn ang="0">
                    <a:pos x="37" y="37"/>
                  </a:cxn>
                  <a:cxn ang="0">
                    <a:pos x="36" y="38"/>
                  </a:cxn>
                  <a:cxn ang="0">
                    <a:pos x="40" y="3"/>
                  </a:cxn>
                  <a:cxn ang="0">
                    <a:pos x="6" y="0"/>
                  </a:cxn>
                  <a:cxn ang="0">
                    <a:pos x="2" y="35"/>
                  </a:cxn>
                  <a:cxn ang="0">
                    <a:pos x="0" y="37"/>
                  </a:cxn>
                  <a:cxn ang="0">
                    <a:pos x="37" y="37"/>
                  </a:cxn>
                </a:cxnLst>
                <a:rect l="0" t="0" r="r" b="b"/>
                <a:pathLst>
                  <a:path w="40" h="38">
                    <a:moveTo>
                      <a:pt x="37" y="37"/>
                    </a:moveTo>
                    <a:lnTo>
                      <a:pt x="36" y="38"/>
                    </a:lnTo>
                    <a:lnTo>
                      <a:pt x="40" y="3"/>
                    </a:lnTo>
                    <a:lnTo>
                      <a:pt x="6" y="0"/>
                    </a:lnTo>
                    <a:lnTo>
                      <a:pt x="2" y="35"/>
                    </a:lnTo>
                    <a:lnTo>
                      <a:pt x="0" y="37"/>
                    </a:lnTo>
                    <a:lnTo>
                      <a:pt x="37" y="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5" name="Freeform 247"/>
              <p:cNvSpPr>
                <a:spLocks/>
              </p:cNvSpPr>
              <p:nvPr/>
            </p:nvSpPr>
            <p:spPr bwMode="auto">
              <a:xfrm>
                <a:off x="4728" y="3196"/>
                <a:ext cx="12" cy="69"/>
              </a:xfrm>
              <a:custGeom>
                <a:avLst/>
                <a:gdLst/>
                <a:ahLst/>
                <a:cxnLst>
                  <a:cxn ang="0">
                    <a:pos x="36" y="206"/>
                  </a:cxn>
                  <a:cxn ang="0">
                    <a:pos x="37" y="207"/>
                  </a:cxn>
                  <a:cxn ang="0">
                    <a:pos x="37" y="0"/>
                  </a:cxn>
                  <a:cxn ang="0">
                    <a:pos x="0" y="0"/>
                  </a:cxn>
                  <a:cxn ang="0">
                    <a:pos x="0" y="207"/>
                  </a:cxn>
                  <a:cxn ang="0">
                    <a:pos x="2" y="209"/>
                  </a:cxn>
                  <a:cxn ang="0">
                    <a:pos x="36" y="206"/>
                  </a:cxn>
                </a:cxnLst>
                <a:rect l="0" t="0" r="r" b="b"/>
                <a:pathLst>
                  <a:path w="37" h="209">
                    <a:moveTo>
                      <a:pt x="36" y="206"/>
                    </a:moveTo>
                    <a:lnTo>
                      <a:pt x="37" y="207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207"/>
                    </a:lnTo>
                    <a:lnTo>
                      <a:pt x="2" y="209"/>
                    </a:lnTo>
                    <a:lnTo>
                      <a:pt x="36" y="20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6" name="Freeform 248"/>
              <p:cNvSpPr>
                <a:spLocks/>
              </p:cNvSpPr>
              <p:nvPr/>
            </p:nvSpPr>
            <p:spPr bwMode="auto">
              <a:xfrm>
                <a:off x="4739" y="3322"/>
                <a:ext cx="202" cy="354"/>
              </a:xfrm>
              <a:custGeom>
                <a:avLst/>
                <a:gdLst/>
                <a:ahLst/>
                <a:cxnLst>
                  <a:cxn ang="0">
                    <a:pos x="329" y="507"/>
                  </a:cxn>
                  <a:cxn ang="0">
                    <a:pos x="336" y="146"/>
                  </a:cxn>
                  <a:cxn ang="0">
                    <a:pos x="340" y="116"/>
                  </a:cxn>
                  <a:cxn ang="0">
                    <a:pos x="348" y="89"/>
                  </a:cxn>
                  <a:cxn ang="0">
                    <a:pos x="361" y="64"/>
                  </a:cxn>
                  <a:cxn ang="0">
                    <a:pos x="377" y="42"/>
                  </a:cxn>
                  <a:cxn ang="0">
                    <a:pos x="420" y="11"/>
                  </a:cxn>
                  <a:cxn ang="0">
                    <a:pos x="446" y="2"/>
                  </a:cxn>
                  <a:cxn ang="0">
                    <a:pos x="473" y="0"/>
                  </a:cxn>
                  <a:cxn ang="0">
                    <a:pos x="500" y="3"/>
                  </a:cxn>
                  <a:cxn ang="0">
                    <a:pos x="525" y="12"/>
                  </a:cxn>
                  <a:cxn ang="0">
                    <a:pos x="548" y="27"/>
                  </a:cxn>
                  <a:cxn ang="0">
                    <a:pos x="567" y="45"/>
                  </a:cxn>
                  <a:cxn ang="0">
                    <a:pos x="596" y="92"/>
                  </a:cxn>
                  <a:cxn ang="0">
                    <a:pos x="604" y="121"/>
                  </a:cxn>
                  <a:cxn ang="0">
                    <a:pos x="606" y="152"/>
                  </a:cxn>
                  <a:cxn ang="0">
                    <a:pos x="573" y="603"/>
                  </a:cxn>
                  <a:cxn ang="0">
                    <a:pos x="571" y="621"/>
                  </a:cxn>
                  <a:cxn ang="0">
                    <a:pos x="565" y="637"/>
                  </a:cxn>
                  <a:cxn ang="0">
                    <a:pos x="549" y="653"/>
                  </a:cxn>
                  <a:cxn ang="0">
                    <a:pos x="319" y="866"/>
                  </a:cxn>
                  <a:cxn ang="0">
                    <a:pos x="111" y="1064"/>
                  </a:cxn>
                  <a:cxn ang="0">
                    <a:pos x="0" y="881"/>
                  </a:cxn>
                  <a:cxn ang="0">
                    <a:pos x="329" y="507"/>
                  </a:cxn>
                </a:cxnLst>
                <a:rect l="0" t="0" r="r" b="b"/>
                <a:pathLst>
                  <a:path w="606" h="1064">
                    <a:moveTo>
                      <a:pt x="329" y="507"/>
                    </a:moveTo>
                    <a:lnTo>
                      <a:pt x="336" y="146"/>
                    </a:lnTo>
                    <a:lnTo>
                      <a:pt x="340" y="116"/>
                    </a:lnTo>
                    <a:lnTo>
                      <a:pt x="348" y="89"/>
                    </a:lnTo>
                    <a:lnTo>
                      <a:pt x="361" y="64"/>
                    </a:lnTo>
                    <a:lnTo>
                      <a:pt x="377" y="42"/>
                    </a:lnTo>
                    <a:lnTo>
                      <a:pt x="420" y="11"/>
                    </a:lnTo>
                    <a:lnTo>
                      <a:pt x="446" y="2"/>
                    </a:lnTo>
                    <a:lnTo>
                      <a:pt x="473" y="0"/>
                    </a:lnTo>
                    <a:lnTo>
                      <a:pt x="500" y="3"/>
                    </a:lnTo>
                    <a:lnTo>
                      <a:pt x="525" y="12"/>
                    </a:lnTo>
                    <a:lnTo>
                      <a:pt x="548" y="27"/>
                    </a:lnTo>
                    <a:lnTo>
                      <a:pt x="567" y="45"/>
                    </a:lnTo>
                    <a:lnTo>
                      <a:pt x="596" y="92"/>
                    </a:lnTo>
                    <a:lnTo>
                      <a:pt x="604" y="121"/>
                    </a:lnTo>
                    <a:lnTo>
                      <a:pt x="606" y="152"/>
                    </a:lnTo>
                    <a:lnTo>
                      <a:pt x="573" y="603"/>
                    </a:lnTo>
                    <a:lnTo>
                      <a:pt x="571" y="621"/>
                    </a:lnTo>
                    <a:lnTo>
                      <a:pt x="565" y="637"/>
                    </a:lnTo>
                    <a:lnTo>
                      <a:pt x="549" y="653"/>
                    </a:lnTo>
                    <a:lnTo>
                      <a:pt x="319" y="866"/>
                    </a:lnTo>
                    <a:lnTo>
                      <a:pt x="111" y="1064"/>
                    </a:lnTo>
                    <a:lnTo>
                      <a:pt x="0" y="881"/>
                    </a:lnTo>
                    <a:lnTo>
                      <a:pt x="329" y="507"/>
                    </a:lnTo>
                    <a:close/>
                  </a:path>
                </a:pathLst>
              </a:custGeom>
              <a:solidFill>
                <a:srgbClr val="FF0000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7" name="Freeform 249"/>
              <p:cNvSpPr>
                <a:spLocks/>
              </p:cNvSpPr>
              <p:nvPr/>
            </p:nvSpPr>
            <p:spPr bwMode="auto">
              <a:xfrm>
                <a:off x="4843" y="3370"/>
                <a:ext cx="14" cy="12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7" y="1"/>
                  </a:cxn>
                  <a:cxn ang="0">
                    <a:pos x="0" y="362"/>
                  </a:cxn>
                  <a:cxn ang="0">
                    <a:pos x="34" y="362"/>
                  </a:cxn>
                  <a:cxn ang="0">
                    <a:pos x="41" y="1"/>
                  </a:cxn>
                  <a:cxn ang="0">
                    <a:pos x="41" y="3"/>
                  </a:cxn>
                  <a:cxn ang="0">
                    <a:pos x="7" y="0"/>
                  </a:cxn>
                </a:cxnLst>
                <a:rect l="0" t="0" r="r" b="b"/>
                <a:pathLst>
                  <a:path w="41" h="362">
                    <a:moveTo>
                      <a:pt x="7" y="0"/>
                    </a:moveTo>
                    <a:lnTo>
                      <a:pt x="7" y="1"/>
                    </a:lnTo>
                    <a:lnTo>
                      <a:pt x="0" y="362"/>
                    </a:lnTo>
                    <a:lnTo>
                      <a:pt x="34" y="362"/>
                    </a:lnTo>
                    <a:lnTo>
                      <a:pt x="41" y="1"/>
                    </a:lnTo>
                    <a:lnTo>
                      <a:pt x="41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8" name="Freeform 250"/>
              <p:cNvSpPr>
                <a:spLocks/>
              </p:cNvSpPr>
              <p:nvPr/>
            </p:nvSpPr>
            <p:spPr bwMode="auto">
              <a:xfrm>
                <a:off x="4845" y="3359"/>
                <a:ext cx="13" cy="12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3"/>
                  </a:cxn>
                  <a:cxn ang="0">
                    <a:pos x="0" y="33"/>
                  </a:cxn>
                  <a:cxn ang="0">
                    <a:pos x="34" y="36"/>
                  </a:cxn>
                  <a:cxn ang="0">
                    <a:pos x="38" y="5"/>
                  </a:cxn>
                  <a:cxn ang="0">
                    <a:pos x="38" y="8"/>
                  </a:cxn>
                  <a:cxn ang="0">
                    <a:pos x="4" y="0"/>
                  </a:cxn>
                </a:cxnLst>
                <a:rect l="0" t="0" r="r" b="b"/>
                <a:pathLst>
                  <a:path w="38" h="36">
                    <a:moveTo>
                      <a:pt x="4" y="0"/>
                    </a:moveTo>
                    <a:lnTo>
                      <a:pt x="4" y="3"/>
                    </a:lnTo>
                    <a:lnTo>
                      <a:pt x="0" y="33"/>
                    </a:lnTo>
                    <a:lnTo>
                      <a:pt x="34" y="36"/>
                    </a:lnTo>
                    <a:lnTo>
                      <a:pt x="38" y="5"/>
                    </a:lnTo>
                    <a:lnTo>
                      <a:pt x="38" y="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79" name="Freeform 251"/>
              <p:cNvSpPr>
                <a:spLocks/>
              </p:cNvSpPr>
              <p:nvPr/>
            </p:nvSpPr>
            <p:spPr bwMode="auto">
              <a:xfrm>
                <a:off x="4847" y="3349"/>
                <a:ext cx="14" cy="13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8" y="4"/>
                  </a:cxn>
                  <a:cxn ang="0">
                    <a:pos x="0" y="31"/>
                  </a:cxn>
                  <a:cxn ang="0">
                    <a:pos x="34" y="39"/>
                  </a:cxn>
                  <a:cxn ang="0">
                    <a:pos x="42" y="11"/>
                  </a:cxn>
                  <a:cxn ang="0">
                    <a:pos x="40" y="15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8" y="4"/>
                  </a:cxn>
                  <a:cxn ang="0">
                    <a:pos x="9" y="0"/>
                  </a:cxn>
                </a:cxnLst>
                <a:rect l="0" t="0" r="r" b="b"/>
                <a:pathLst>
                  <a:path w="42" h="39">
                    <a:moveTo>
                      <a:pt x="9" y="0"/>
                    </a:moveTo>
                    <a:lnTo>
                      <a:pt x="8" y="4"/>
                    </a:lnTo>
                    <a:lnTo>
                      <a:pt x="0" y="31"/>
                    </a:lnTo>
                    <a:lnTo>
                      <a:pt x="34" y="39"/>
                    </a:lnTo>
                    <a:lnTo>
                      <a:pt x="42" y="11"/>
                    </a:lnTo>
                    <a:lnTo>
                      <a:pt x="40" y="15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8" y="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0" name="Freeform 252"/>
              <p:cNvSpPr>
                <a:spLocks/>
              </p:cNvSpPr>
              <p:nvPr/>
            </p:nvSpPr>
            <p:spPr bwMode="auto">
              <a:xfrm>
                <a:off x="4850" y="3339"/>
                <a:ext cx="15" cy="15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3"/>
                  </a:cxn>
                  <a:cxn ang="0">
                    <a:pos x="0" y="28"/>
                  </a:cxn>
                  <a:cxn ang="0">
                    <a:pos x="31" y="43"/>
                  </a:cxn>
                  <a:cxn ang="0">
                    <a:pos x="45" y="18"/>
                  </a:cxn>
                  <a:cxn ang="0">
                    <a:pos x="43" y="21"/>
                  </a:cxn>
                  <a:cxn ang="0">
                    <a:pos x="14" y="0"/>
                  </a:cxn>
                </a:cxnLst>
                <a:rect l="0" t="0" r="r" b="b"/>
                <a:pathLst>
                  <a:path w="45" h="43">
                    <a:moveTo>
                      <a:pt x="14" y="0"/>
                    </a:moveTo>
                    <a:lnTo>
                      <a:pt x="13" y="3"/>
                    </a:lnTo>
                    <a:lnTo>
                      <a:pt x="0" y="28"/>
                    </a:lnTo>
                    <a:lnTo>
                      <a:pt x="31" y="43"/>
                    </a:lnTo>
                    <a:lnTo>
                      <a:pt x="45" y="18"/>
                    </a:lnTo>
                    <a:lnTo>
                      <a:pt x="43" y="2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1" name="Freeform 253"/>
              <p:cNvSpPr>
                <a:spLocks/>
              </p:cNvSpPr>
              <p:nvPr/>
            </p:nvSpPr>
            <p:spPr bwMode="auto">
              <a:xfrm>
                <a:off x="4854" y="3331"/>
                <a:ext cx="15" cy="1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16" y="4"/>
                  </a:cxn>
                  <a:cxn ang="0">
                    <a:pos x="0" y="25"/>
                  </a:cxn>
                  <a:cxn ang="0">
                    <a:pos x="29" y="46"/>
                  </a:cxn>
                  <a:cxn ang="0">
                    <a:pos x="45" y="25"/>
                  </a:cxn>
                  <a:cxn ang="0">
                    <a:pos x="41" y="29"/>
                  </a:cxn>
                  <a:cxn ang="0">
                    <a:pos x="20" y="0"/>
                  </a:cxn>
                  <a:cxn ang="0">
                    <a:pos x="19" y="1"/>
                  </a:cxn>
                  <a:cxn ang="0">
                    <a:pos x="16" y="4"/>
                  </a:cxn>
                  <a:cxn ang="0">
                    <a:pos x="20" y="0"/>
                  </a:cxn>
                </a:cxnLst>
                <a:rect l="0" t="0" r="r" b="b"/>
                <a:pathLst>
                  <a:path w="45" h="46">
                    <a:moveTo>
                      <a:pt x="20" y="0"/>
                    </a:moveTo>
                    <a:lnTo>
                      <a:pt x="16" y="4"/>
                    </a:lnTo>
                    <a:lnTo>
                      <a:pt x="0" y="25"/>
                    </a:lnTo>
                    <a:lnTo>
                      <a:pt x="29" y="46"/>
                    </a:lnTo>
                    <a:lnTo>
                      <a:pt x="45" y="25"/>
                    </a:lnTo>
                    <a:lnTo>
                      <a:pt x="41" y="29"/>
                    </a:lnTo>
                    <a:lnTo>
                      <a:pt x="20" y="0"/>
                    </a:lnTo>
                    <a:lnTo>
                      <a:pt x="19" y="1"/>
                    </a:lnTo>
                    <a:lnTo>
                      <a:pt x="16" y="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2" name="Freeform 254"/>
              <p:cNvSpPr>
                <a:spLocks/>
              </p:cNvSpPr>
              <p:nvPr/>
            </p:nvSpPr>
            <p:spPr bwMode="auto">
              <a:xfrm>
                <a:off x="4861" y="3320"/>
                <a:ext cx="22" cy="21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43" y="2"/>
                  </a:cxn>
                  <a:cxn ang="0">
                    <a:pos x="0" y="34"/>
                  </a:cxn>
                  <a:cxn ang="0">
                    <a:pos x="21" y="63"/>
                  </a:cxn>
                  <a:cxn ang="0">
                    <a:pos x="65" y="31"/>
                  </a:cxn>
                  <a:cxn ang="0">
                    <a:pos x="59" y="34"/>
                  </a:cxn>
                  <a:cxn ang="0">
                    <a:pos x="49" y="0"/>
                  </a:cxn>
                  <a:cxn ang="0">
                    <a:pos x="46" y="1"/>
                  </a:cxn>
                  <a:cxn ang="0">
                    <a:pos x="43" y="2"/>
                  </a:cxn>
                  <a:cxn ang="0">
                    <a:pos x="49" y="0"/>
                  </a:cxn>
                </a:cxnLst>
                <a:rect l="0" t="0" r="r" b="b"/>
                <a:pathLst>
                  <a:path w="65" h="63">
                    <a:moveTo>
                      <a:pt x="49" y="0"/>
                    </a:moveTo>
                    <a:lnTo>
                      <a:pt x="43" y="2"/>
                    </a:lnTo>
                    <a:lnTo>
                      <a:pt x="0" y="34"/>
                    </a:lnTo>
                    <a:lnTo>
                      <a:pt x="21" y="63"/>
                    </a:lnTo>
                    <a:lnTo>
                      <a:pt x="65" y="31"/>
                    </a:lnTo>
                    <a:lnTo>
                      <a:pt x="59" y="34"/>
                    </a:lnTo>
                    <a:lnTo>
                      <a:pt x="49" y="0"/>
                    </a:lnTo>
                    <a:lnTo>
                      <a:pt x="46" y="1"/>
                    </a:lnTo>
                    <a:lnTo>
                      <a:pt x="43" y="2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3" name="Freeform 255"/>
              <p:cNvSpPr>
                <a:spLocks/>
              </p:cNvSpPr>
              <p:nvPr/>
            </p:nvSpPr>
            <p:spPr bwMode="auto">
              <a:xfrm>
                <a:off x="4877" y="3316"/>
                <a:ext cx="13" cy="15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26" y="2"/>
                  </a:cxn>
                  <a:cxn ang="0">
                    <a:pos x="0" y="11"/>
                  </a:cxn>
                  <a:cxn ang="0">
                    <a:pos x="10" y="45"/>
                  </a:cxn>
                  <a:cxn ang="0">
                    <a:pos x="37" y="36"/>
                  </a:cxn>
                  <a:cxn ang="0">
                    <a:pos x="31" y="36"/>
                  </a:cxn>
                  <a:cxn ang="0">
                    <a:pos x="31" y="0"/>
                  </a:cxn>
                  <a:cxn ang="0">
                    <a:pos x="29" y="2"/>
                  </a:cxn>
                  <a:cxn ang="0">
                    <a:pos x="26" y="2"/>
                  </a:cxn>
                  <a:cxn ang="0">
                    <a:pos x="31" y="2"/>
                  </a:cxn>
                </a:cxnLst>
                <a:rect l="0" t="0" r="r" b="b"/>
                <a:pathLst>
                  <a:path w="37" h="45">
                    <a:moveTo>
                      <a:pt x="31" y="2"/>
                    </a:moveTo>
                    <a:lnTo>
                      <a:pt x="26" y="2"/>
                    </a:lnTo>
                    <a:lnTo>
                      <a:pt x="0" y="11"/>
                    </a:lnTo>
                    <a:lnTo>
                      <a:pt x="10" y="45"/>
                    </a:lnTo>
                    <a:lnTo>
                      <a:pt x="37" y="36"/>
                    </a:lnTo>
                    <a:lnTo>
                      <a:pt x="31" y="36"/>
                    </a:lnTo>
                    <a:lnTo>
                      <a:pt x="31" y="0"/>
                    </a:lnTo>
                    <a:lnTo>
                      <a:pt x="29" y="2"/>
                    </a:lnTo>
                    <a:lnTo>
                      <a:pt x="26" y="2"/>
                    </a:lnTo>
                    <a:lnTo>
                      <a:pt x="31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4" name="Freeform 256"/>
              <p:cNvSpPr>
                <a:spLocks/>
              </p:cNvSpPr>
              <p:nvPr/>
            </p:nvSpPr>
            <p:spPr bwMode="auto">
              <a:xfrm>
                <a:off x="4888" y="3316"/>
                <a:ext cx="9" cy="12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7" y="0"/>
                  </a:cxn>
                  <a:cxn ang="0">
                    <a:pos x="0" y="2"/>
                  </a:cxn>
                  <a:cxn ang="0">
                    <a:pos x="0" y="36"/>
                  </a:cxn>
                  <a:cxn ang="0">
                    <a:pos x="27" y="35"/>
                  </a:cxn>
                  <a:cxn ang="0">
                    <a:pos x="25" y="35"/>
                  </a:cxn>
                  <a:cxn ang="0">
                    <a:pos x="28" y="0"/>
                  </a:cxn>
                </a:cxnLst>
                <a:rect l="0" t="0" r="r" b="b"/>
                <a:pathLst>
                  <a:path w="28" h="36">
                    <a:moveTo>
                      <a:pt x="28" y="0"/>
                    </a:moveTo>
                    <a:lnTo>
                      <a:pt x="27" y="0"/>
                    </a:lnTo>
                    <a:lnTo>
                      <a:pt x="0" y="2"/>
                    </a:lnTo>
                    <a:lnTo>
                      <a:pt x="0" y="36"/>
                    </a:lnTo>
                    <a:lnTo>
                      <a:pt x="27" y="35"/>
                    </a:lnTo>
                    <a:lnTo>
                      <a:pt x="25" y="3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5" name="Freeform 257"/>
              <p:cNvSpPr>
                <a:spLocks/>
              </p:cNvSpPr>
              <p:nvPr/>
            </p:nvSpPr>
            <p:spPr bwMode="auto">
              <a:xfrm>
                <a:off x="4896" y="3316"/>
                <a:ext cx="12" cy="12"/>
              </a:xfrm>
              <a:custGeom>
                <a:avLst/>
                <a:gdLst/>
                <a:ahLst/>
                <a:cxnLst>
                  <a:cxn ang="0">
                    <a:pos x="35" y="3"/>
                  </a:cxn>
                  <a:cxn ang="0">
                    <a:pos x="31" y="3"/>
                  </a:cxn>
                  <a:cxn ang="0">
                    <a:pos x="3" y="0"/>
                  </a:cxn>
                  <a:cxn ang="0">
                    <a:pos x="0" y="35"/>
                  </a:cxn>
                  <a:cxn ang="0">
                    <a:pos x="28" y="37"/>
                  </a:cxn>
                  <a:cxn ang="0">
                    <a:pos x="24" y="37"/>
                  </a:cxn>
                  <a:cxn ang="0">
                    <a:pos x="35" y="3"/>
                  </a:cxn>
                  <a:cxn ang="0">
                    <a:pos x="33" y="3"/>
                  </a:cxn>
                  <a:cxn ang="0">
                    <a:pos x="31" y="3"/>
                  </a:cxn>
                  <a:cxn ang="0">
                    <a:pos x="35" y="3"/>
                  </a:cxn>
                </a:cxnLst>
                <a:rect l="0" t="0" r="r" b="b"/>
                <a:pathLst>
                  <a:path w="35" h="37">
                    <a:moveTo>
                      <a:pt x="35" y="3"/>
                    </a:moveTo>
                    <a:lnTo>
                      <a:pt x="31" y="3"/>
                    </a:lnTo>
                    <a:lnTo>
                      <a:pt x="3" y="0"/>
                    </a:lnTo>
                    <a:lnTo>
                      <a:pt x="0" y="35"/>
                    </a:lnTo>
                    <a:lnTo>
                      <a:pt x="28" y="37"/>
                    </a:lnTo>
                    <a:lnTo>
                      <a:pt x="24" y="37"/>
                    </a:lnTo>
                    <a:lnTo>
                      <a:pt x="35" y="3"/>
                    </a:lnTo>
                    <a:lnTo>
                      <a:pt x="33" y="3"/>
                    </a:lnTo>
                    <a:lnTo>
                      <a:pt x="31" y="3"/>
                    </a:lnTo>
                    <a:lnTo>
                      <a:pt x="35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7" name="Freeform 259"/>
              <p:cNvSpPr>
                <a:spLocks/>
              </p:cNvSpPr>
              <p:nvPr/>
            </p:nvSpPr>
            <p:spPr bwMode="auto">
              <a:xfrm>
                <a:off x="4904" y="3317"/>
                <a:ext cx="13" cy="14"/>
              </a:xfrm>
              <a:custGeom>
                <a:avLst/>
                <a:gdLst/>
                <a:ahLst/>
                <a:cxnLst>
                  <a:cxn ang="0">
                    <a:pos x="39" y="12"/>
                  </a:cxn>
                  <a:cxn ang="0">
                    <a:pos x="36" y="9"/>
                  </a:cxn>
                  <a:cxn ang="0">
                    <a:pos x="11" y="0"/>
                  </a:cxn>
                  <a:cxn ang="0">
                    <a:pos x="0" y="34"/>
                  </a:cxn>
                  <a:cxn ang="0">
                    <a:pos x="25" y="43"/>
                  </a:cxn>
                  <a:cxn ang="0">
                    <a:pos x="21" y="41"/>
                  </a:cxn>
                  <a:cxn ang="0">
                    <a:pos x="39" y="12"/>
                  </a:cxn>
                  <a:cxn ang="0">
                    <a:pos x="38" y="10"/>
                  </a:cxn>
                  <a:cxn ang="0">
                    <a:pos x="36" y="9"/>
                  </a:cxn>
                  <a:cxn ang="0">
                    <a:pos x="39" y="12"/>
                  </a:cxn>
                </a:cxnLst>
                <a:rect l="0" t="0" r="r" b="b"/>
                <a:pathLst>
                  <a:path w="39" h="43">
                    <a:moveTo>
                      <a:pt x="39" y="12"/>
                    </a:moveTo>
                    <a:lnTo>
                      <a:pt x="36" y="9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5" y="43"/>
                    </a:lnTo>
                    <a:lnTo>
                      <a:pt x="21" y="41"/>
                    </a:lnTo>
                    <a:lnTo>
                      <a:pt x="39" y="12"/>
                    </a:lnTo>
                    <a:lnTo>
                      <a:pt x="38" y="10"/>
                    </a:lnTo>
                    <a:lnTo>
                      <a:pt x="36" y="9"/>
                    </a:lnTo>
                    <a:lnTo>
                      <a:pt x="39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8" name="Freeform 260"/>
              <p:cNvSpPr>
                <a:spLocks/>
              </p:cNvSpPr>
              <p:nvPr/>
            </p:nvSpPr>
            <p:spPr bwMode="auto">
              <a:xfrm>
                <a:off x="4911" y="3321"/>
                <a:ext cx="14" cy="14"/>
              </a:xfrm>
              <a:custGeom>
                <a:avLst/>
                <a:gdLst/>
                <a:ahLst/>
                <a:cxnLst>
                  <a:cxn ang="0">
                    <a:pos x="43" y="16"/>
                  </a:cxn>
                  <a:cxn ang="0">
                    <a:pos x="41" y="14"/>
                  </a:cxn>
                  <a:cxn ang="0">
                    <a:pos x="18" y="0"/>
                  </a:cxn>
                  <a:cxn ang="0">
                    <a:pos x="0" y="29"/>
                  </a:cxn>
                  <a:cxn ang="0">
                    <a:pos x="22" y="43"/>
                  </a:cxn>
                  <a:cxn ang="0">
                    <a:pos x="20" y="42"/>
                  </a:cxn>
                  <a:cxn ang="0">
                    <a:pos x="43" y="16"/>
                  </a:cxn>
                </a:cxnLst>
                <a:rect l="0" t="0" r="r" b="b"/>
                <a:pathLst>
                  <a:path w="43" h="43">
                    <a:moveTo>
                      <a:pt x="43" y="16"/>
                    </a:moveTo>
                    <a:lnTo>
                      <a:pt x="41" y="14"/>
                    </a:lnTo>
                    <a:lnTo>
                      <a:pt x="18" y="0"/>
                    </a:lnTo>
                    <a:lnTo>
                      <a:pt x="0" y="29"/>
                    </a:lnTo>
                    <a:lnTo>
                      <a:pt x="22" y="43"/>
                    </a:lnTo>
                    <a:lnTo>
                      <a:pt x="20" y="42"/>
                    </a:lnTo>
                    <a:lnTo>
                      <a:pt x="43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89" name="Freeform 261"/>
              <p:cNvSpPr>
                <a:spLocks/>
              </p:cNvSpPr>
              <p:nvPr/>
            </p:nvSpPr>
            <p:spPr bwMode="auto">
              <a:xfrm>
                <a:off x="4918" y="3326"/>
                <a:ext cx="15" cy="15"/>
              </a:xfrm>
              <a:custGeom>
                <a:avLst/>
                <a:gdLst/>
                <a:ahLst/>
                <a:cxnLst>
                  <a:cxn ang="0">
                    <a:pos x="46" y="22"/>
                  </a:cxn>
                  <a:cxn ang="0">
                    <a:pos x="43" y="18"/>
                  </a:cxn>
                  <a:cxn ang="0">
                    <a:pos x="23" y="0"/>
                  </a:cxn>
                  <a:cxn ang="0">
                    <a:pos x="0" y="26"/>
                  </a:cxn>
                  <a:cxn ang="0">
                    <a:pos x="20" y="44"/>
                  </a:cxn>
                  <a:cxn ang="0">
                    <a:pos x="17" y="40"/>
                  </a:cxn>
                  <a:cxn ang="0">
                    <a:pos x="46" y="22"/>
                  </a:cxn>
                  <a:cxn ang="0">
                    <a:pos x="45" y="21"/>
                  </a:cxn>
                  <a:cxn ang="0">
                    <a:pos x="43" y="18"/>
                  </a:cxn>
                  <a:cxn ang="0">
                    <a:pos x="46" y="22"/>
                  </a:cxn>
                </a:cxnLst>
                <a:rect l="0" t="0" r="r" b="b"/>
                <a:pathLst>
                  <a:path w="46" h="44">
                    <a:moveTo>
                      <a:pt x="46" y="22"/>
                    </a:moveTo>
                    <a:lnTo>
                      <a:pt x="43" y="18"/>
                    </a:lnTo>
                    <a:lnTo>
                      <a:pt x="23" y="0"/>
                    </a:lnTo>
                    <a:lnTo>
                      <a:pt x="0" y="26"/>
                    </a:lnTo>
                    <a:lnTo>
                      <a:pt x="20" y="44"/>
                    </a:lnTo>
                    <a:lnTo>
                      <a:pt x="17" y="40"/>
                    </a:lnTo>
                    <a:lnTo>
                      <a:pt x="46" y="22"/>
                    </a:lnTo>
                    <a:lnTo>
                      <a:pt x="45" y="21"/>
                    </a:lnTo>
                    <a:lnTo>
                      <a:pt x="43" y="18"/>
                    </a:lnTo>
                    <a:lnTo>
                      <a:pt x="46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0" name="Freeform 262"/>
              <p:cNvSpPr>
                <a:spLocks/>
              </p:cNvSpPr>
              <p:nvPr/>
            </p:nvSpPr>
            <p:spPr bwMode="auto">
              <a:xfrm>
                <a:off x="4923" y="3334"/>
                <a:ext cx="20" cy="22"/>
              </a:xfrm>
              <a:custGeom>
                <a:avLst/>
                <a:gdLst/>
                <a:ahLst/>
                <a:cxnLst>
                  <a:cxn ang="0">
                    <a:pos x="60" y="53"/>
                  </a:cxn>
                  <a:cxn ang="0">
                    <a:pos x="58" y="47"/>
                  </a:cxn>
                  <a:cxn ang="0">
                    <a:pos x="29" y="0"/>
                  </a:cxn>
                  <a:cxn ang="0">
                    <a:pos x="0" y="18"/>
                  </a:cxn>
                  <a:cxn ang="0">
                    <a:pos x="29" y="66"/>
                  </a:cxn>
                  <a:cxn ang="0">
                    <a:pos x="26" y="60"/>
                  </a:cxn>
                  <a:cxn ang="0">
                    <a:pos x="60" y="53"/>
                  </a:cxn>
                  <a:cxn ang="0">
                    <a:pos x="59" y="50"/>
                  </a:cxn>
                  <a:cxn ang="0">
                    <a:pos x="58" y="47"/>
                  </a:cxn>
                  <a:cxn ang="0">
                    <a:pos x="60" y="53"/>
                  </a:cxn>
                </a:cxnLst>
                <a:rect l="0" t="0" r="r" b="b"/>
                <a:pathLst>
                  <a:path w="60" h="66">
                    <a:moveTo>
                      <a:pt x="60" y="53"/>
                    </a:moveTo>
                    <a:lnTo>
                      <a:pt x="58" y="47"/>
                    </a:lnTo>
                    <a:lnTo>
                      <a:pt x="29" y="0"/>
                    </a:lnTo>
                    <a:lnTo>
                      <a:pt x="0" y="18"/>
                    </a:lnTo>
                    <a:lnTo>
                      <a:pt x="29" y="66"/>
                    </a:lnTo>
                    <a:lnTo>
                      <a:pt x="26" y="60"/>
                    </a:lnTo>
                    <a:lnTo>
                      <a:pt x="60" y="53"/>
                    </a:lnTo>
                    <a:lnTo>
                      <a:pt x="59" y="50"/>
                    </a:lnTo>
                    <a:lnTo>
                      <a:pt x="58" y="47"/>
                    </a:lnTo>
                    <a:lnTo>
                      <a:pt x="60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1" name="Freeform 263"/>
              <p:cNvSpPr>
                <a:spLocks/>
              </p:cNvSpPr>
              <p:nvPr/>
            </p:nvSpPr>
            <p:spPr bwMode="auto">
              <a:xfrm>
                <a:off x="4932" y="3351"/>
                <a:ext cx="15" cy="12"/>
              </a:xfrm>
              <a:custGeom>
                <a:avLst/>
                <a:gdLst/>
                <a:ahLst/>
                <a:cxnLst>
                  <a:cxn ang="0">
                    <a:pos x="42" y="32"/>
                  </a:cxn>
                  <a:cxn ang="0">
                    <a:pos x="42" y="28"/>
                  </a:cxn>
                  <a:cxn ang="0">
                    <a:pos x="34" y="0"/>
                  </a:cxn>
                  <a:cxn ang="0">
                    <a:pos x="0" y="7"/>
                  </a:cxn>
                  <a:cxn ang="0">
                    <a:pos x="8" y="36"/>
                  </a:cxn>
                  <a:cxn ang="0">
                    <a:pos x="8" y="32"/>
                  </a:cxn>
                  <a:cxn ang="0">
                    <a:pos x="44" y="32"/>
                  </a:cxn>
                  <a:cxn ang="0">
                    <a:pos x="42" y="30"/>
                  </a:cxn>
                  <a:cxn ang="0">
                    <a:pos x="42" y="28"/>
                  </a:cxn>
                  <a:cxn ang="0">
                    <a:pos x="42" y="32"/>
                  </a:cxn>
                </a:cxnLst>
                <a:rect l="0" t="0" r="r" b="b"/>
                <a:pathLst>
                  <a:path w="44" h="36">
                    <a:moveTo>
                      <a:pt x="42" y="32"/>
                    </a:moveTo>
                    <a:lnTo>
                      <a:pt x="42" y="28"/>
                    </a:lnTo>
                    <a:lnTo>
                      <a:pt x="34" y="0"/>
                    </a:lnTo>
                    <a:lnTo>
                      <a:pt x="0" y="7"/>
                    </a:lnTo>
                    <a:lnTo>
                      <a:pt x="8" y="36"/>
                    </a:lnTo>
                    <a:lnTo>
                      <a:pt x="8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2" y="28"/>
                    </a:lnTo>
                    <a:lnTo>
                      <a:pt x="42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2" name="Freeform 264"/>
              <p:cNvSpPr>
                <a:spLocks/>
              </p:cNvSpPr>
              <p:nvPr/>
            </p:nvSpPr>
            <p:spPr bwMode="auto">
              <a:xfrm>
                <a:off x="4935" y="3362"/>
                <a:ext cx="12" cy="10"/>
              </a:xfrm>
              <a:custGeom>
                <a:avLst/>
                <a:gdLst/>
                <a:ahLst/>
                <a:cxnLst>
                  <a:cxn ang="0">
                    <a:pos x="36" y="31"/>
                  </a:cxn>
                  <a:cxn ang="0">
                    <a:pos x="36" y="31"/>
                  </a:cxn>
                  <a:cxn ang="0">
                    <a:pos x="34" y="0"/>
                  </a:cxn>
                  <a:cxn ang="0">
                    <a:pos x="0" y="0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36" y="31"/>
                  </a:cxn>
                </a:cxnLst>
                <a:rect l="0" t="0" r="r" b="b"/>
                <a:pathLst>
                  <a:path w="36" h="31">
                    <a:moveTo>
                      <a:pt x="36" y="31"/>
                    </a:moveTo>
                    <a:lnTo>
                      <a:pt x="36" y="31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36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3" name="Freeform 265"/>
              <p:cNvSpPr>
                <a:spLocks/>
              </p:cNvSpPr>
              <p:nvPr/>
            </p:nvSpPr>
            <p:spPr bwMode="auto">
              <a:xfrm>
                <a:off x="4924" y="3372"/>
                <a:ext cx="23" cy="151"/>
              </a:xfrm>
              <a:custGeom>
                <a:avLst/>
                <a:gdLst/>
                <a:ahLst/>
                <a:cxnLst>
                  <a:cxn ang="0">
                    <a:pos x="34" y="451"/>
                  </a:cxn>
                  <a:cxn ang="0">
                    <a:pos x="34" y="451"/>
                  </a:cxn>
                  <a:cxn ang="0">
                    <a:pos x="67" y="0"/>
                  </a:cxn>
                  <a:cxn ang="0">
                    <a:pos x="32" y="0"/>
                  </a:cxn>
                  <a:cxn ang="0">
                    <a:pos x="0" y="451"/>
                  </a:cxn>
                  <a:cxn ang="0">
                    <a:pos x="0" y="451"/>
                  </a:cxn>
                  <a:cxn ang="0">
                    <a:pos x="34" y="451"/>
                  </a:cxn>
                </a:cxnLst>
                <a:rect l="0" t="0" r="r" b="b"/>
                <a:pathLst>
                  <a:path w="67" h="451">
                    <a:moveTo>
                      <a:pt x="34" y="451"/>
                    </a:moveTo>
                    <a:lnTo>
                      <a:pt x="34" y="451"/>
                    </a:lnTo>
                    <a:lnTo>
                      <a:pt x="67" y="0"/>
                    </a:lnTo>
                    <a:lnTo>
                      <a:pt x="32" y="0"/>
                    </a:lnTo>
                    <a:lnTo>
                      <a:pt x="0" y="451"/>
                    </a:lnTo>
                    <a:lnTo>
                      <a:pt x="0" y="451"/>
                    </a:lnTo>
                    <a:lnTo>
                      <a:pt x="34" y="4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99" name="Freeform 271"/>
              <p:cNvSpPr>
                <a:spLocks/>
              </p:cNvSpPr>
              <p:nvPr/>
            </p:nvSpPr>
            <p:spPr bwMode="auto">
              <a:xfrm>
                <a:off x="4732" y="3612"/>
                <a:ext cx="49" cy="67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8" y="21"/>
                  </a:cxn>
                  <a:cxn ang="0">
                    <a:pos x="118" y="203"/>
                  </a:cxn>
                  <a:cxn ang="0">
                    <a:pos x="147" y="185"/>
                  </a:cxn>
                  <a:cxn ang="0">
                    <a:pos x="37" y="2"/>
                  </a:cxn>
                  <a:cxn ang="0">
                    <a:pos x="35" y="23"/>
                  </a:cxn>
                  <a:cxn ang="0">
                    <a:pos x="9" y="0"/>
                  </a:cxn>
                  <a:cxn ang="0">
                    <a:pos x="0" y="10"/>
                  </a:cxn>
                  <a:cxn ang="0">
                    <a:pos x="8" y="21"/>
                  </a:cxn>
                  <a:cxn ang="0">
                    <a:pos x="9" y="0"/>
                  </a:cxn>
                </a:cxnLst>
                <a:rect l="0" t="0" r="r" b="b"/>
                <a:pathLst>
                  <a:path w="147" h="203">
                    <a:moveTo>
                      <a:pt x="9" y="0"/>
                    </a:moveTo>
                    <a:lnTo>
                      <a:pt x="8" y="21"/>
                    </a:lnTo>
                    <a:lnTo>
                      <a:pt x="118" y="203"/>
                    </a:lnTo>
                    <a:lnTo>
                      <a:pt x="147" y="185"/>
                    </a:lnTo>
                    <a:lnTo>
                      <a:pt x="37" y="2"/>
                    </a:lnTo>
                    <a:lnTo>
                      <a:pt x="35" y="23"/>
                    </a:lnTo>
                    <a:lnTo>
                      <a:pt x="9" y="0"/>
                    </a:lnTo>
                    <a:lnTo>
                      <a:pt x="0" y="10"/>
                    </a:lnTo>
                    <a:lnTo>
                      <a:pt x="8" y="2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1" name="Freeform 273"/>
              <p:cNvSpPr>
                <a:spLocks/>
              </p:cNvSpPr>
              <p:nvPr/>
            </p:nvSpPr>
            <p:spPr bwMode="auto">
              <a:xfrm>
                <a:off x="4405" y="3308"/>
                <a:ext cx="109" cy="97"/>
              </a:xfrm>
              <a:custGeom>
                <a:avLst/>
                <a:gdLst/>
                <a:ahLst/>
                <a:cxnLst>
                  <a:cxn ang="0">
                    <a:pos x="327" y="119"/>
                  </a:cxn>
                  <a:cxn ang="0">
                    <a:pos x="222" y="48"/>
                  </a:cxn>
                  <a:cxn ang="0">
                    <a:pos x="189" y="28"/>
                  </a:cxn>
                  <a:cxn ang="0">
                    <a:pos x="156" y="13"/>
                  </a:cxn>
                  <a:cxn ang="0">
                    <a:pos x="96" y="0"/>
                  </a:cxn>
                  <a:cxn ang="0">
                    <a:pos x="70" y="0"/>
                  </a:cxn>
                  <a:cxn ang="0">
                    <a:pos x="46" y="7"/>
                  </a:cxn>
                  <a:cxn ang="0">
                    <a:pos x="26" y="17"/>
                  </a:cxn>
                  <a:cxn ang="0">
                    <a:pos x="10" y="33"/>
                  </a:cxn>
                  <a:cxn ang="0">
                    <a:pos x="2" y="53"/>
                  </a:cxn>
                  <a:cxn ang="0">
                    <a:pos x="0" y="74"/>
                  </a:cxn>
                  <a:cxn ang="0">
                    <a:pos x="14" y="124"/>
                  </a:cxn>
                  <a:cxn ang="0">
                    <a:pos x="51" y="177"/>
                  </a:cxn>
                  <a:cxn ang="0">
                    <a:pos x="108" y="221"/>
                  </a:cxn>
                  <a:cxn ang="0">
                    <a:pos x="209" y="291"/>
                  </a:cxn>
                  <a:cxn ang="0">
                    <a:pos x="327" y="119"/>
                  </a:cxn>
                </a:cxnLst>
                <a:rect l="0" t="0" r="r" b="b"/>
                <a:pathLst>
                  <a:path w="327" h="291">
                    <a:moveTo>
                      <a:pt x="327" y="119"/>
                    </a:moveTo>
                    <a:lnTo>
                      <a:pt x="222" y="48"/>
                    </a:lnTo>
                    <a:lnTo>
                      <a:pt x="189" y="28"/>
                    </a:lnTo>
                    <a:lnTo>
                      <a:pt x="156" y="13"/>
                    </a:lnTo>
                    <a:lnTo>
                      <a:pt x="96" y="0"/>
                    </a:lnTo>
                    <a:lnTo>
                      <a:pt x="70" y="0"/>
                    </a:lnTo>
                    <a:lnTo>
                      <a:pt x="46" y="7"/>
                    </a:lnTo>
                    <a:lnTo>
                      <a:pt x="26" y="17"/>
                    </a:lnTo>
                    <a:lnTo>
                      <a:pt x="10" y="33"/>
                    </a:lnTo>
                    <a:lnTo>
                      <a:pt x="2" y="53"/>
                    </a:lnTo>
                    <a:lnTo>
                      <a:pt x="0" y="74"/>
                    </a:lnTo>
                    <a:lnTo>
                      <a:pt x="14" y="124"/>
                    </a:lnTo>
                    <a:lnTo>
                      <a:pt x="51" y="177"/>
                    </a:lnTo>
                    <a:lnTo>
                      <a:pt x="108" y="221"/>
                    </a:lnTo>
                    <a:lnTo>
                      <a:pt x="209" y="291"/>
                    </a:lnTo>
                    <a:lnTo>
                      <a:pt x="327" y="119"/>
                    </a:lnTo>
                    <a:close/>
                  </a:path>
                </a:pathLst>
              </a:custGeom>
              <a:solidFill>
                <a:srgbClr val="99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2" name="Freeform 274"/>
              <p:cNvSpPr>
                <a:spLocks/>
              </p:cNvSpPr>
              <p:nvPr/>
            </p:nvSpPr>
            <p:spPr bwMode="auto">
              <a:xfrm>
                <a:off x="4476" y="3319"/>
                <a:ext cx="41" cy="33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0" y="29"/>
                  </a:cxn>
                  <a:cxn ang="0">
                    <a:pos x="105" y="100"/>
                  </a:cxn>
                  <a:cxn ang="0">
                    <a:pos x="124" y="71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0" y="29"/>
                  </a:cxn>
                </a:cxnLst>
                <a:rect l="0" t="0" r="r" b="b"/>
                <a:pathLst>
                  <a:path w="124" h="100">
                    <a:moveTo>
                      <a:pt x="0" y="29"/>
                    </a:moveTo>
                    <a:lnTo>
                      <a:pt x="0" y="29"/>
                    </a:lnTo>
                    <a:lnTo>
                      <a:pt x="105" y="100"/>
                    </a:lnTo>
                    <a:lnTo>
                      <a:pt x="124" y="7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3" name="Freeform 275"/>
              <p:cNvSpPr>
                <a:spLocks/>
              </p:cNvSpPr>
              <p:nvPr/>
            </p:nvSpPr>
            <p:spPr bwMode="auto">
              <a:xfrm>
                <a:off x="4465" y="3312"/>
                <a:ext cx="17" cy="16"/>
              </a:xfrm>
              <a:custGeom>
                <a:avLst/>
                <a:gdLst/>
                <a:ahLst/>
                <a:cxnLst>
                  <a:cxn ang="0">
                    <a:pos x="3" y="32"/>
                  </a:cxn>
                  <a:cxn ang="0">
                    <a:pos x="0" y="30"/>
                  </a:cxn>
                  <a:cxn ang="0">
                    <a:pos x="33" y="50"/>
                  </a:cxn>
                  <a:cxn ang="0">
                    <a:pos x="51" y="21"/>
                  </a:cxn>
                  <a:cxn ang="0">
                    <a:pos x="18" y="1"/>
                  </a:cxn>
                  <a:cxn ang="0">
                    <a:pos x="16" y="0"/>
                  </a:cxn>
                  <a:cxn ang="0">
                    <a:pos x="3" y="32"/>
                  </a:cxn>
                </a:cxnLst>
                <a:rect l="0" t="0" r="r" b="b"/>
                <a:pathLst>
                  <a:path w="51" h="50">
                    <a:moveTo>
                      <a:pt x="3" y="32"/>
                    </a:moveTo>
                    <a:lnTo>
                      <a:pt x="0" y="30"/>
                    </a:lnTo>
                    <a:lnTo>
                      <a:pt x="33" y="50"/>
                    </a:lnTo>
                    <a:lnTo>
                      <a:pt x="51" y="21"/>
                    </a:lnTo>
                    <a:lnTo>
                      <a:pt x="18" y="1"/>
                    </a:lnTo>
                    <a:lnTo>
                      <a:pt x="16" y="0"/>
                    </a:lnTo>
                    <a:lnTo>
                      <a:pt x="3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4" name="Freeform 276"/>
              <p:cNvSpPr>
                <a:spLocks/>
              </p:cNvSpPr>
              <p:nvPr/>
            </p:nvSpPr>
            <p:spPr bwMode="auto">
              <a:xfrm>
                <a:off x="4455" y="3306"/>
                <a:ext cx="15" cy="16"/>
              </a:xfrm>
              <a:custGeom>
                <a:avLst/>
                <a:gdLst/>
                <a:ahLst/>
                <a:cxnLst>
                  <a:cxn ang="0">
                    <a:pos x="4" y="35"/>
                  </a:cxn>
                  <a:cxn ang="0">
                    <a:pos x="0" y="33"/>
                  </a:cxn>
                  <a:cxn ang="0">
                    <a:pos x="33" y="48"/>
                  </a:cxn>
                  <a:cxn ang="0">
                    <a:pos x="46" y="16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13" y="2"/>
                  </a:cxn>
                  <a:cxn ang="0">
                    <a:pos x="12" y="0"/>
                  </a:cxn>
                  <a:cxn ang="0">
                    <a:pos x="9" y="0"/>
                  </a:cxn>
                  <a:cxn ang="0">
                    <a:pos x="4" y="35"/>
                  </a:cxn>
                </a:cxnLst>
                <a:rect l="0" t="0" r="r" b="b"/>
                <a:pathLst>
                  <a:path w="46" h="48">
                    <a:moveTo>
                      <a:pt x="4" y="35"/>
                    </a:moveTo>
                    <a:lnTo>
                      <a:pt x="0" y="33"/>
                    </a:lnTo>
                    <a:lnTo>
                      <a:pt x="33" y="48"/>
                    </a:lnTo>
                    <a:lnTo>
                      <a:pt x="46" y="16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13" y="2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4" y="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5" name="Freeform 277"/>
              <p:cNvSpPr>
                <a:spLocks/>
              </p:cNvSpPr>
              <p:nvPr/>
            </p:nvSpPr>
            <p:spPr bwMode="auto">
              <a:xfrm>
                <a:off x="4436" y="3302"/>
                <a:ext cx="22" cy="16"/>
              </a:xfrm>
              <a:custGeom>
                <a:avLst/>
                <a:gdLst/>
                <a:ahLst/>
                <a:cxnLst>
                  <a:cxn ang="0">
                    <a:pos x="3" y="37"/>
                  </a:cxn>
                  <a:cxn ang="0">
                    <a:pos x="0" y="35"/>
                  </a:cxn>
                  <a:cxn ang="0">
                    <a:pos x="61" y="49"/>
                  </a:cxn>
                  <a:cxn ang="0">
                    <a:pos x="66" y="14"/>
                  </a:cxn>
                  <a:cxn ang="0">
                    <a:pos x="5" y="1"/>
                  </a:cxn>
                  <a:cxn ang="0">
                    <a:pos x="3" y="0"/>
                  </a:cxn>
                  <a:cxn ang="0">
                    <a:pos x="5" y="1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3" y="37"/>
                  </a:cxn>
                </a:cxnLst>
                <a:rect l="0" t="0" r="r" b="b"/>
                <a:pathLst>
                  <a:path w="66" h="49">
                    <a:moveTo>
                      <a:pt x="3" y="37"/>
                    </a:moveTo>
                    <a:lnTo>
                      <a:pt x="0" y="35"/>
                    </a:lnTo>
                    <a:lnTo>
                      <a:pt x="61" y="49"/>
                    </a:lnTo>
                    <a:lnTo>
                      <a:pt x="66" y="14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3" y="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6" name="Freeform 278"/>
              <p:cNvSpPr>
                <a:spLocks/>
              </p:cNvSpPr>
              <p:nvPr/>
            </p:nvSpPr>
            <p:spPr bwMode="auto">
              <a:xfrm>
                <a:off x="4427" y="3302"/>
                <a:ext cx="10" cy="12"/>
              </a:xfrm>
              <a:custGeom>
                <a:avLst/>
                <a:gdLst/>
                <a:ahLst/>
                <a:cxnLst>
                  <a:cxn ang="0">
                    <a:pos x="7" y="35"/>
                  </a:cxn>
                  <a:cxn ang="0">
                    <a:pos x="4" y="37"/>
                  </a:cxn>
                  <a:cxn ang="0">
                    <a:pos x="30" y="37"/>
                  </a:cxn>
                  <a:cxn ang="0">
                    <a:pos x="30" y="0"/>
                  </a:cxn>
                  <a:cxn ang="0">
                    <a:pos x="4" y="0"/>
                  </a:cxn>
                  <a:cxn ang="0">
                    <a:pos x="0" y="1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7" y="35"/>
                  </a:cxn>
                </a:cxnLst>
                <a:rect l="0" t="0" r="r" b="b"/>
                <a:pathLst>
                  <a:path w="30" h="37">
                    <a:moveTo>
                      <a:pt x="7" y="35"/>
                    </a:moveTo>
                    <a:lnTo>
                      <a:pt x="4" y="37"/>
                    </a:lnTo>
                    <a:lnTo>
                      <a:pt x="30" y="37"/>
                    </a:lnTo>
                    <a:lnTo>
                      <a:pt x="30" y="0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7" y="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7" name="Freeform 279"/>
              <p:cNvSpPr>
                <a:spLocks/>
              </p:cNvSpPr>
              <p:nvPr/>
            </p:nvSpPr>
            <p:spPr bwMode="auto">
              <a:xfrm>
                <a:off x="4418" y="3302"/>
                <a:ext cx="11" cy="14"/>
              </a:xfrm>
              <a:custGeom>
                <a:avLst/>
                <a:gdLst/>
                <a:ahLst/>
                <a:cxnLst>
                  <a:cxn ang="0">
                    <a:pos x="16" y="40"/>
                  </a:cxn>
                  <a:cxn ang="0">
                    <a:pos x="12" y="41"/>
                  </a:cxn>
                  <a:cxn ang="0">
                    <a:pos x="35" y="34"/>
                  </a:cxn>
                  <a:cxn ang="0">
                    <a:pos x="28" y="0"/>
                  </a:cxn>
                  <a:cxn ang="0">
                    <a:pos x="4" y="7"/>
                  </a:cxn>
                  <a:cxn ang="0">
                    <a:pos x="0" y="8"/>
                  </a:cxn>
                  <a:cxn ang="0">
                    <a:pos x="4" y="7"/>
                  </a:cxn>
                  <a:cxn ang="0">
                    <a:pos x="1" y="7"/>
                  </a:cxn>
                  <a:cxn ang="0">
                    <a:pos x="0" y="8"/>
                  </a:cxn>
                  <a:cxn ang="0">
                    <a:pos x="16" y="40"/>
                  </a:cxn>
                </a:cxnLst>
                <a:rect l="0" t="0" r="r" b="b"/>
                <a:pathLst>
                  <a:path w="35" h="41">
                    <a:moveTo>
                      <a:pt x="16" y="40"/>
                    </a:moveTo>
                    <a:lnTo>
                      <a:pt x="12" y="41"/>
                    </a:lnTo>
                    <a:lnTo>
                      <a:pt x="35" y="34"/>
                    </a:lnTo>
                    <a:lnTo>
                      <a:pt x="28" y="0"/>
                    </a:lnTo>
                    <a:lnTo>
                      <a:pt x="4" y="7"/>
                    </a:lnTo>
                    <a:lnTo>
                      <a:pt x="0" y="8"/>
                    </a:lnTo>
                    <a:lnTo>
                      <a:pt x="4" y="7"/>
                    </a:lnTo>
                    <a:lnTo>
                      <a:pt x="1" y="7"/>
                    </a:lnTo>
                    <a:lnTo>
                      <a:pt x="0" y="8"/>
                    </a:lnTo>
                    <a:lnTo>
                      <a:pt x="16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8" name="Freeform 280"/>
              <p:cNvSpPr>
                <a:spLocks/>
              </p:cNvSpPr>
              <p:nvPr/>
            </p:nvSpPr>
            <p:spPr bwMode="auto">
              <a:xfrm>
                <a:off x="4410" y="3305"/>
                <a:ext cx="13" cy="14"/>
              </a:xfrm>
              <a:custGeom>
                <a:avLst/>
                <a:gdLst/>
                <a:ahLst/>
                <a:cxnLst>
                  <a:cxn ang="0">
                    <a:pos x="24" y="38"/>
                  </a:cxn>
                  <a:cxn ang="0">
                    <a:pos x="20" y="42"/>
                  </a:cxn>
                  <a:cxn ang="0">
                    <a:pos x="40" y="32"/>
                  </a:cxn>
                  <a:cxn ang="0">
                    <a:pos x="24" y="0"/>
                  </a:cxn>
                  <a:cxn ang="0">
                    <a:pos x="4" y="11"/>
                  </a:cxn>
                  <a:cxn ang="0">
                    <a:pos x="0" y="15"/>
                  </a:cxn>
                  <a:cxn ang="0">
                    <a:pos x="4" y="11"/>
                  </a:cxn>
                  <a:cxn ang="0">
                    <a:pos x="2" y="12"/>
                  </a:cxn>
                  <a:cxn ang="0">
                    <a:pos x="0" y="15"/>
                  </a:cxn>
                  <a:cxn ang="0">
                    <a:pos x="24" y="38"/>
                  </a:cxn>
                </a:cxnLst>
                <a:rect l="0" t="0" r="r" b="b"/>
                <a:pathLst>
                  <a:path w="40" h="42">
                    <a:moveTo>
                      <a:pt x="24" y="38"/>
                    </a:moveTo>
                    <a:lnTo>
                      <a:pt x="20" y="42"/>
                    </a:lnTo>
                    <a:lnTo>
                      <a:pt x="40" y="32"/>
                    </a:lnTo>
                    <a:lnTo>
                      <a:pt x="24" y="0"/>
                    </a:lnTo>
                    <a:lnTo>
                      <a:pt x="4" y="11"/>
                    </a:lnTo>
                    <a:lnTo>
                      <a:pt x="0" y="15"/>
                    </a:lnTo>
                    <a:lnTo>
                      <a:pt x="4" y="11"/>
                    </a:lnTo>
                    <a:lnTo>
                      <a:pt x="2" y="12"/>
                    </a:lnTo>
                    <a:lnTo>
                      <a:pt x="0" y="15"/>
                    </a:lnTo>
                    <a:lnTo>
                      <a:pt x="24" y="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09" name="Freeform 281"/>
              <p:cNvSpPr>
                <a:spLocks/>
              </p:cNvSpPr>
              <p:nvPr/>
            </p:nvSpPr>
            <p:spPr bwMode="auto">
              <a:xfrm>
                <a:off x="4403" y="3310"/>
                <a:ext cx="15" cy="13"/>
              </a:xfrm>
              <a:custGeom>
                <a:avLst/>
                <a:gdLst/>
                <a:ahLst/>
                <a:cxnLst>
                  <a:cxn ang="0">
                    <a:pos x="33" y="34"/>
                  </a:cxn>
                  <a:cxn ang="0">
                    <a:pos x="29" y="39"/>
                  </a:cxn>
                  <a:cxn ang="0">
                    <a:pos x="45" y="23"/>
                  </a:cxn>
                  <a:cxn ang="0">
                    <a:pos x="21" y="0"/>
                  </a:cxn>
                  <a:cxn ang="0">
                    <a:pos x="5" y="15"/>
                  </a:cxn>
                  <a:cxn ang="0">
                    <a:pos x="2" y="21"/>
                  </a:cxn>
                  <a:cxn ang="0">
                    <a:pos x="5" y="15"/>
                  </a:cxn>
                  <a:cxn ang="0">
                    <a:pos x="3" y="18"/>
                  </a:cxn>
                  <a:cxn ang="0">
                    <a:pos x="0" y="21"/>
                  </a:cxn>
                  <a:cxn ang="0">
                    <a:pos x="33" y="34"/>
                  </a:cxn>
                </a:cxnLst>
                <a:rect l="0" t="0" r="r" b="b"/>
                <a:pathLst>
                  <a:path w="45" h="39">
                    <a:moveTo>
                      <a:pt x="33" y="34"/>
                    </a:moveTo>
                    <a:lnTo>
                      <a:pt x="29" y="39"/>
                    </a:lnTo>
                    <a:lnTo>
                      <a:pt x="45" y="23"/>
                    </a:lnTo>
                    <a:lnTo>
                      <a:pt x="21" y="0"/>
                    </a:lnTo>
                    <a:lnTo>
                      <a:pt x="5" y="15"/>
                    </a:lnTo>
                    <a:lnTo>
                      <a:pt x="2" y="21"/>
                    </a:lnTo>
                    <a:lnTo>
                      <a:pt x="5" y="15"/>
                    </a:lnTo>
                    <a:lnTo>
                      <a:pt x="3" y="18"/>
                    </a:lnTo>
                    <a:lnTo>
                      <a:pt x="0" y="21"/>
                    </a:lnTo>
                    <a:lnTo>
                      <a:pt x="33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0" name="Freeform 282"/>
              <p:cNvSpPr>
                <a:spLocks/>
              </p:cNvSpPr>
              <p:nvPr/>
            </p:nvSpPr>
            <p:spPr bwMode="auto">
              <a:xfrm>
                <a:off x="4400" y="3317"/>
                <a:ext cx="14" cy="11"/>
              </a:xfrm>
              <a:custGeom>
                <a:avLst/>
                <a:gdLst/>
                <a:ahLst/>
                <a:cxnLst>
                  <a:cxn ang="0">
                    <a:pos x="35" y="27"/>
                  </a:cxn>
                  <a:cxn ang="0">
                    <a:pos x="33" y="33"/>
                  </a:cxn>
                  <a:cxn ang="0">
                    <a:pos x="41" y="13"/>
                  </a:cxn>
                  <a:cxn ang="0">
                    <a:pos x="10" y="0"/>
                  </a:cxn>
                  <a:cxn ang="0">
                    <a:pos x="2" y="19"/>
                  </a:cxn>
                  <a:cxn ang="0">
                    <a:pos x="0" y="25"/>
                  </a:cxn>
                  <a:cxn ang="0">
                    <a:pos x="0" y="19"/>
                  </a:cxn>
                  <a:cxn ang="0">
                    <a:pos x="0" y="22"/>
                  </a:cxn>
                  <a:cxn ang="0">
                    <a:pos x="0" y="25"/>
                  </a:cxn>
                  <a:cxn ang="0">
                    <a:pos x="35" y="27"/>
                  </a:cxn>
                </a:cxnLst>
                <a:rect l="0" t="0" r="r" b="b"/>
                <a:pathLst>
                  <a:path w="41" h="33">
                    <a:moveTo>
                      <a:pt x="35" y="27"/>
                    </a:moveTo>
                    <a:lnTo>
                      <a:pt x="33" y="33"/>
                    </a:lnTo>
                    <a:lnTo>
                      <a:pt x="41" y="13"/>
                    </a:lnTo>
                    <a:lnTo>
                      <a:pt x="10" y="0"/>
                    </a:lnTo>
                    <a:lnTo>
                      <a:pt x="2" y="19"/>
                    </a:lnTo>
                    <a:lnTo>
                      <a:pt x="0" y="25"/>
                    </a:lnTo>
                    <a:lnTo>
                      <a:pt x="0" y="19"/>
                    </a:lnTo>
                    <a:lnTo>
                      <a:pt x="0" y="22"/>
                    </a:lnTo>
                    <a:lnTo>
                      <a:pt x="0" y="25"/>
                    </a:lnTo>
                    <a:lnTo>
                      <a:pt x="35" y="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1" name="Freeform 283"/>
              <p:cNvSpPr>
                <a:spLocks/>
              </p:cNvSpPr>
              <p:nvPr/>
            </p:nvSpPr>
            <p:spPr bwMode="auto">
              <a:xfrm>
                <a:off x="4399" y="3325"/>
                <a:ext cx="13" cy="9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6" y="23"/>
                  </a:cxn>
                  <a:cxn ang="0">
                    <a:pos x="39" y="2"/>
                  </a:cxn>
                  <a:cxn ang="0">
                    <a:pos x="4" y="0"/>
                  </a:cxn>
                  <a:cxn ang="0">
                    <a:pos x="2" y="21"/>
                  </a:cxn>
                  <a:cxn ang="0">
                    <a:pos x="2" y="26"/>
                  </a:cxn>
                  <a:cxn ang="0">
                    <a:pos x="2" y="21"/>
                  </a:cxn>
                  <a:cxn ang="0">
                    <a:pos x="0" y="23"/>
                  </a:cxn>
                  <a:cxn ang="0">
                    <a:pos x="2" y="26"/>
                  </a:cxn>
                  <a:cxn ang="0">
                    <a:pos x="36" y="18"/>
                  </a:cxn>
                </a:cxnLst>
                <a:rect l="0" t="0" r="r" b="b"/>
                <a:pathLst>
                  <a:path w="39" h="26">
                    <a:moveTo>
                      <a:pt x="36" y="18"/>
                    </a:moveTo>
                    <a:lnTo>
                      <a:pt x="36" y="23"/>
                    </a:lnTo>
                    <a:lnTo>
                      <a:pt x="39" y="2"/>
                    </a:lnTo>
                    <a:lnTo>
                      <a:pt x="4" y="0"/>
                    </a:lnTo>
                    <a:lnTo>
                      <a:pt x="2" y="21"/>
                    </a:lnTo>
                    <a:lnTo>
                      <a:pt x="2" y="26"/>
                    </a:lnTo>
                    <a:lnTo>
                      <a:pt x="2" y="21"/>
                    </a:lnTo>
                    <a:lnTo>
                      <a:pt x="0" y="23"/>
                    </a:lnTo>
                    <a:lnTo>
                      <a:pt x="2" y="26"/>
                    </a:lnTo>
                    <a:lnTo>
                      <a:pt x="36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2" name="Freeform 284"/>
              <p:cNvSpPr>
                <a:spLocks/>
              </p:cNvSpPr>
              <p:nvPr/>
            </p:nvSpPr>
            <p:spPr bwMode="auto">
              <a:xfrm>
                <a:off x="4399" y="3331"/>
                <a:ext cx="16" cy="21"/>
              </a:xfrm>
              <a:custGeom>
                <a:avLst/>
                <a:gdLst/>
                <a:ahLst/>
                <a:cxnLst>
                  <a:cxn ang="0">
                    <a:pos x="46" y="45"/>
                  </a:cxn>
                  <a:cxn ang="0">
                    <a:pos x="48" y="50"/>
                  </a:cxn>
                  <a:cxn ang="0">
                    <a:pos x="34" y="0"/>
                  </a:cxn>
                  <a:cxn ang="0">
                    <a:pos x="0" y="8"/>
                  </a:cxn>
                  <a:cxn ang="0">
                    <a:pos x="14" y="58"/>
                  </a:cxn>
                  <a:cxn ang="0">
                    <a:pos x="17" y="63"/>
                  </a:cxn>
                  <a:cxn ang="0">
                    <a:pos x="14" y="58"/>
                  </a:cxn>
                  <a:cxn ang="0">
                    <a:pos x="15" y="62"/>
                  </a:cxn>
                  <a:cxn ang="0">
                    <a:pos x="17" y="63"/>
                  </a:cxn>
                  <a:cxn ang="0">
                    <a:pos x="46" y="45"/>
                  </a:cxn>
                </a:cxnLst>
                <a:rect l="0" t="0" r="r" b="b"/>
                <a:pathLst>
                  <a:path w="48" h="63">
                    <a:moveTo>
                      <a:pt x="46" y="45"/>
                    </a:moveTo>
                    <a:lnTo>
                      <a:pt x="48" y="50"/>
                    </a:lnTo>
                    <a:lnTo>
                      <a:pt x="34" y="0"/>
                    </a:lnTo>
                    <a:lnTo>
                      <a:pt x="0" y="8"/>
                    </a:lnTo>
                    <a:lnTo>
                      <a:pt x="14" y="58"/>
                    </a:lnTo>
                    <a:lnTo>
                      <a:pt x="17" y="63"/>
                    </a:lnTo>
                    <a:lnTo>
                      <a:pt x="14" y="58"/>
                    </a:lnTo>
                    <a:lnTo>
                      <a:pt x="15" y="62"/>
                    </a:lnTo>
                    <a:lnTo>
                      <a:pt x="17" y="63"/>
                    </a:lnTo>
                    <a:lnTo>
                      <a:pt x="46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3" name="Freeform 285"/>
              <p:cNvSpPr>
                <a:spLocks/>
              </p:cNvSpPr>
              <p:nvPr/>
            </p:nvSpPr>
            <p:spPr bwMode="auto">
              <a:xfrm>
                <a:off x="4405" y="3346"/>
                <a:ext cx="22" cy="25"/>
              </a:xfrm>
              <a:custGeom>
                <a:avLst/>
                <a:gdLst/>
                <a:ahLst/>
                <a:cxnLst>
                  <a:cxn ang="0">
                    <a:pos x="62" y="48"/>
                  </a:cxn>
                  <a:cxn ang="0">
                    <a:pos x="66" y="52"/>
                  </a:cxn>
                  <a:cxn ang="0">
                    <a:pos x="29" y="0"/>
                  </a:cxn>
                  <a:cxn ang="0">
                    <a:pos x="0" y="18"/>
                  </a:cxn>
                  <a:cxn ang="0">
                    <a:pos x="37" y="71"/>
                  </a:cxn>
                  <a:cxn ang="0">
                    <a:pos x="41" y="75"/>
                  </a:cxn>
                  <a:cxn ang="0">
                    <a:pos x="37" y="71"/>
                  </a:cxn>
                  <a:cxn ang="0">
                    <a:pos x="38" y="73"/>
                  </a:cxn>
                  <a:cxn ang="0">
                    <a:pos x="41" y="75"/>
                  </a:cxn>
                  <a:cxn ang="0">
                    <a:pos x="62" y="48"/>
                  </a:cxn>
                </a:cxnLst>
                <a:rect l="0" t="0" r="r" b="b"/>
                <a:pathLst>
                  <a:path w="66" h="75">
                    <a:moveTo>
                      <a:pt x="62" y="48"/>
                    </a:moveTo>
                    <a:lnTo>
                      <a:pt x="66" y="52"/>
                    </a:lnTo>
                    <a:lnTo>
                      <a:pt x="29" y="0"/>
                    </a:lnTo>
                    <a:lnTo>
                      <a:pt x="0" y="18"/>
                    </a:lnTo>
                    <a:lnTo>
                      <a:pt x="37" y="71"/>
                    </a:lnTo>
                    <a:lnTo>
                      <a:pt x="41" y="75"/>
                    </a:lnTo>
                    <a:lnTo>
                      <a:pt x="37" y="71"/>
                    </a:lnTo>
                    <a:lnTo>
                      <a:pt x="38" y="73"/>
                    </a:lnTo>
                    <a:lnTo>
                      <a:pt x="41" y="75"/>
                    </a:lnTo>
                    <a:lnTo>
                      <a:pt x="62" y="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4" name="Freeform 286"/>
              <p:cNvSpPr>
                <a:spLocks/>
              </p:cNvSpPr>
              <p:nvPr/>
            </p:nvSpPr>
            <p:spPr bwMode="auto">
              <a:xfrm>
                <a:off x="4419" y="3362"/>
                <a:ext cx="25" cy="24"/>
              </a:xfrm>
              <a:custGeom>
                <a:avLst/>
                <a:gdLst/>
                <a:ahLst/>
                <a:cxnLst>
                  <a:cxn ang="0">
                    <a:pos x="76" y="44"/>
                  </a:cxn>
                  <a:cxn ang="0">
                    <a:pos x="77" y="45"/>
                  </a:cxn>
                  <a:cxn ang="0">
                    <a:pos x="21" y="0"/>
                  </a:cxn>
                  <a:cxn ang="0">
                    <a:pos x="0" y="27"/>
                  </a:cxn>
                  <a:cxn ang="0">
                    <a:pos x="56" y="71"/>
                  </a:cxn>
                  <a:cxn ang="0">
                    <a:pos x="57" y="73"/>
                  </a:cxn>
                  <a:cxn ang="0">
                    <a:pos x="76" y="44"/>
                  </a:cxn>
                </a:cxnLst>
                <a:rect l="0" t="0" r="r" b="b"/>
                <a:pathLst>
                  <a:path w="77" h="73">
                    <a:moveTo>
                      <a:pt x="76" y="44"/>
                    </a:moveTo>
                    <a:lnTo>
                      <a:pt x="77" y="45"/>
                    </a:lnTo>
                    <a:lnTo>
                      <a:pt x="21" y="0"/>
                    </a:lnTo>
                    <a:lnTo>
                      <a:pt x="0" y="27"/>
                    </a:lnTo>
                    <a:lnTo>
                      <a:pt x="56" y="71"/>
                    </a:lnTo>
                    <a:lnTo>
                      <a:pt x="57" y="73"/>
                    </a:lnTo>
                    <a:lnTo>
                      <a:pt x="76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5" name="Freeform 287"/>
              <p:cNvSpPr>
                <a:spLocks/>
              </p:cNvSpPr>
              <p:nvPr/>
            </p:nvSpPr>
            <p:spPr bwMode="auto">
              <a:xfrm>
                <a:off x="4438" y="3377"/>
                <a:ext cx="41" cy="36"/>
              </a:xfrm>
              <a:custGeom>
                <a:avLst/>
                <a:gdLst/>
                <a:ahLst/>
                <a:cxnLst>
                  <a:cxn ang="0">
                    <a:pos x="96" y="75"/>
                  </a:cxn>
                  <a:cxn ang="0">
                    <a:pos x="120" y="69"/>
                  </a:cxn>
                  <a:cxn ang="0">
                    <a:pos x="19" y="0"/>
                  </a:cxn>
                  <a:cxn ang="0">
                    <a:pos x="0" y="29"/>
                  </a:cxn>
                  <a:cxn ang="0">
                    <a:pos x="102" y="98"/>
                  </a:cxn>
                  <a:cxn ang="0">
                    <a:pos x="125" y="93"/>
                  </a:cxn>
                  <a:cxn ang="0">
                    <a:pos x="102" y="98"/>
                  </a:cxn>
                  <a:cxn ang="0">
                    <a:pos x="115" y="109"/>
                  </a:cxn>
                  <a:cxn ang="0">
                    <a:pos x="125" y="93"/>
                  </a:cxn>
                  <a:cxn ang="0">
                    <a:pos x="96" y="75"/>
                  </a:cxn>
                </a:cxnLst>
                <a:rect l="0" t="0" r="r" b="b"/>
                <a:pathLst>
                  <a:path w="125" h="109">
                    <a:moveTo>
                      <a:pt x="96" y="75"/>
                    </a:moveTo>
                    <a:lnTo>
                      <a:pt x="120" y="69"/>
                    </a:lnTo>
                    <a:lnTo>
                      <a:pt x="19" y="0"/>
                    </a:lnTo>
                    <a:lnTo>
                      <a:pt x="0" y="29"/>
                    </a:lnTo>
                    <a:lnTo>
                      <a:pt x="102" y="98"/>
                    </a:lnTo>
                    <a:lnTo>
                      <a:pt x="125" y="93"/>
                    </a:lnTo>
                    <a:lnTo>
                      <a:pt x="102" y="98"/>
                    </a:lnTo>
                    <a:lnTo>
                      <a:pt x="115" y="109"/>
                    </a:lnTo>
                    <a:lnTo>
                      <a:pt x="125" y="93"/>
                    </a:lnTo>
                    <a:lnTo>
                      <a:pt x="96" y="7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6" name="Freeform 288"/>
              <p:cNvSpPr>
                <a:spLocks/>
              </p:cNvSpPr>
              <p:nvPr/>
            </p:nvSpPr>
            <p:spPr bwMode="auto">
              <a:xfrm>
                <a:off x="4470" y="3342"/>
                <a:ext cx="52" cy="66"/>
              </a:xfrm>
              <a:custGeom>
                <a:avLst/>
                <a:gdLst/>
                <a:ahLst/>
                <a:cxnLst>
                  <a:cxn ang="0">
                    <a:pos x="124" y="29"/>
                  </a:cxn>
                  <a:cxn ang="0">
                    <a:pos x="119" y="5"/>
                  </a:cxn>
                  <a:cxn ang="0">
                    <a:pos x="0" y="178"/>
                  </a:cxn>
                  <a:cxn ang="0">
                    <a:pos x="29" y="196"/>
                  </a:cxn>
                  <a:cxn ang="0">
                    <a:pos x="148" y="24"/>
                  </a:cxn>
                  <a:cxn ang="0">
                    <a:pos x="143" y="0"/>
                  </a:cxn>
                  <a:cxn ang="0">
                    <a:pos x="148" y="24"/>
                  </a:cxn>
                  <a:cxn ang="0">
                    <a:pos x="158" y="11"/>
                  </a:cxn>
                  <a:cxn ang="0">
                    <a:pos x="143" y="0"/>
                  </a:cxn>
                  <a:cxn ang="0">
                    <a:pos x="124" y="29"/>
                  </a:cxn>
                </a:cxnLst>
                <a:rect l="0" t="0" r="r" b="b"/>
                <a:pathLst>
                  <a:path w="158" h="196">
                    <a:moveTo>
                      <a:pt x="124" y="29"/>
                    </a:moveTo>
                    <a:lnTo>
                      <a:pt x="119" y="5"/>
                    </a:lnTo>
                    <a:lnTo>
                      <a:pt x="0" y="178"/>
                    </a:lnTo>
                    <a:lnTo>
                      <a:pt x="29" y="196"/>
                    </a:lnTo>
                    <a:lnTo>
                      <a:pt x="148" y="24"/>
                    </a:lnTo>
                    <a:lnTo>
                      <a:pt x="143" y="0"/>
                    </a:lnTo>
                    <a:lnTo>
                      <a:pt x="148" y="24"/>
                    </a:lnTo>
                    <a:lnTo>
                      <a:pt x="158" y="11"/>
                    </a:lnTo>
                    <a:lnTo>
                      <a:pt x="143" y="0"/>
                    </a:lnTo>
                    <a:lnTo>
                      <a:pt x="124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7" name="Freeform 289"/>
              <p:cNvSpPr>
                <a:spLocks/>
              </p:cNvSpPr>
              <p:nvPr/>
            </p:nvSpPr>
            <p:spPr bwMode="auto">
              <a:xfrm>
                <a:off x="4674" y="3546"/>
                <a:ext cx="66" cy="119"/>
              </a:xfrm>
              <a:custGeom>
                <a:avLst/>
                <a:gdLst/>
                <a:ahLst/>
                <a:cxnLst>
                  <a:cxn ang="0">
                    <a:pos x="113" y="0"/>
                  </a:cxn>
                  <a:cxn ang="0">
                    <a:pos x="199" y="31"/>
                  </a:cxn>
                  <a:cxn ang="0">
                    <a:pos x="86" y="358"/>
                  </a:cxn>
                  <a:cxn ang="0">
                    <a:pos x="0" y="328"/>
                  </a:cxn>
                  <a:cxn ang="0">
                    <a:pos x="113" y="0"/>
                  </a:cxn>
                </a:cxnLst>
                <a:rect l="0" t="0" r="r" b="b"/>
                <a:pathLst>
                  <a:path w="199" h="358">
                    <a:moveTo>
                      <a:pt x="113" y="0"/>
                    </a:moveTo>
                    <a:lnTo>
                      <a:pt x="199" y="31"/>
                    </a:lnTo>
                    <a:lnTo>
                      <a:pt x="86" y="358"/>
                    </a:lnTo>
                    <a:lnTo>
                      <a:pt x="0" y="328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8" name="Freeform 290"/>
              <p:cNvSpPr>
                <a:spLocks/>
              </p:cNvSpPr>
              <p:nvPr/>
            </p:nvSpPr>
            <p:spPr bwMode="auto">
              <a:xfrm>
                <a:off x="4710" y="3540"/>
                <a:ext cx="37" cy="22"/>
              </a:xfrm>
              <a:custGeom>
                <a:avLst/>
                <a:gdLst/>
                <a:ahLst/>
                <a:cxnLst>
                  <a:cxn ang="0">
                    <a:pos x="108" y="53"/>
                  </a:cxn>
                  <a:cxn ang="0">
                    <a:pos x="96" y="30"/>
                  </a:cxn>
                  <a:cxn ang="0">
                    <a:pos x="11" y="0"/>
                  </a:cxn>
                  <a:cxn ang="0">
                    <a:pos x="0" y="34"/>
                  </a:cxn>
                  <a:cxn ang="0">
                    <a:pos x="86" y="65"/>
                  </a:cxn>
                  <a:cxn ang="0">
                    <a:pos x="74" y="42"/>
                  </a:cxn>
                  <a:cxn ang="0">
                    <a:pos x="108" y="53"/>
                  </a:cxn>
                  <a:cxn ang="0">
                    <a:pos x="113" y="37"/>
                  </a:cxn>
                  <a:cxn ang="0">
                    <a:pos x="96" y="30"/>
                  </a:cxn>
                  <a:cxn ang="0">
                    <a:pos x="108" y="53"/>
                  </a:cxn>
                </a:cxnLst>
                <a:rect l="0" t="0" r="r" b="b"/>
                <a:pathLst>
                  <a:path w="113" h="65">
                    <a:moveTo>
                      <a:pt x="108" y="53"/>
                    </a:moveTo>
                    <a:lnTo>
                      <a:pt x="96" y="3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86" y="65"/>
                    </a:lnTo>
                    <a:lnTo>
                      <a:pt x="74" y="42"/>
                    </a:lnTo>
                    <a:lnTo>
                      <a:pt x="108" y="53"/>
                    </a:lnTo>
                    <a:lnTo>
                      <a:pt x="113" y="37"/>
                    </a:lnTo>
                    <a:lnTo>
                      <a:pt x="96" y="30"/>
                    </a:lnTo>
                    <a:lnTo>
                      <a:pt x="108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19" name="Freeform 291"/>
              <p:cNvSpPr>
                <a:spLocks/>
              </p:cNvSpPr>
              <p:nvPr/>
            </p:nvSpPr>
            <p:spPr bwMode="auto">
              <a:xfrm>
                <a:off x="4697" y="3554"/>
                <a:ext cx="49" cy="118"/>
              </a:xfrm>
              <a:custGeom>
                <a:avLst/>
                <a:gdLst/>
                <a:ahLst/>
                <a:cxnLst>
                  <a:cxn ang="0">
                    <a:pos x="12" y="350"/>
                  </a:cxn>
                  <a:cxn ang="0">
                    <a:pos x="34" y="338"/>
                  </a:cxn>
                  <a:cxn ang="0">
                    <a:pos x="147" y="11"/>
                  </a:cxn>
                  <a:cxn ang="0">
                    <a:pos x="113" y="0"/>
                  </a:cxn>
                  <a:cxn ang="0">
                    <a:pos x="0" y="328"/>
                  </a:cxn>
                  <a:cxn ang="0">
                    <a:pos x="22" y="316"/>
                  </a:cxn>
                  <a:cxn ang="0">
                    <a:pos x="12" y="350"/>
                  </a:cxn>
                  <a:cxn ang="0">
                    <a:pos x="27" y="355"/>
                  </a:cxn>
                  <a:cxn ang="0">
                    <a:pos x="34" y="338"/>
                  </a:cxn>
                  <a:cxn ang="0">
                    <a:pos x="12" y="350"/>
                  </a:cxn>
                </a:cxnLst>
                <a:rect l="0" t="0" r="r" b="b"/>
                <a:pathLst>
                  <a:path w="147" h="355">
                    <a:moveTo>
                      <a:pt x="12" y="350"/>
                    </a:moveTo>
                    <a:lnTo>
                      <a:pt x="34" y="338"/>
                    </a:lnTo>
                    <a:lnTo>
                      <a:pt x="147" y="11"/>
                    </a:lnTo>
                    <a:lnTo>
                      <a:pt x="113" y="0"/>
                    </a:lnTo>
                    <a:lnTo>
                      <a:pt x="0" y="328"/>
                    </a:lnTo>
                    <a:lnTo>
                      <a:pt x="22" y="316"/>
                    </a:lnTo>
                    <a:lnTo>
                      <a:pt x="12" y="350"/>
                    </a:lnTo>
                    <a:lnTo>
                      <a:pt x="27" y="355"/>
                    </a:lnTo>
                    <a:lnTo>
                      <a:pt x="34" y="338"/>
                    </a:lnTo>
                    <a:lnTo>
                      <a:pt x="12" y="3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0" name="Freeform 292"/>
              <p:cNvSpPr>
                <a:spLocks/>
              </p:cNvSpPr>
              <p:nvPr/>
            </p:nvSpPr>
            <p:spPr bwMode="auto">
              <a:xfrm>
                <a:off x="4666" y="3649"/>
                <a:ext cx="38" cy="22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17" y="34"/>
                  </a:cxn>
                  <a:cxn ang="0">
                    <a:pos x="103" y="64"/>
                  </a:cxn>
                  <a:cxn ang="0">
                    <a:pos x="113" y="30"/>
                  </a:cxn>
                  <a:cxn ang="0">
                    <a:pos x="28" y="0"/>
                  </a:cxn>
                  <a:cxn ang="0">
                    <a:pos x="39" y="22"/>
                  </a:cxn>
                  <a:cxn ang="0">
                    <a:pos x="5" y="11"/>
                  </a:cxn>
                  <a:cxn ang="0">
                    <a:pos x="0" y="27"/>
                  </a:cxn>
                  <a:cxn ang="0">
                    <a:pos x="17" y="34"/>
                  </a:cxn>
                  <a:cxn ang="0">
                    <a:pos x="5" y="11"/>
                  </a:cxn>
                </a:cxnLst>
                <a:rect l="0" t="0" r="r" b="b"/>
                <a:pathLst>
                  <a:path w="113" h="64">
                    <a:moveTo>
                      <a:pt x="5" y="11"/>
                    </a:moveTo>
                    <a:lnTo>
                      <a:pt x="17" y="34"/>
                    </a:lnTo>
                    <a:lnTo>
                      <a:pt x="103" y="64"/>
                    </a:lnTo>
                    <a:lnTo>
                      <a:pt x="113" y="30"/>
                    </a:lnTo>
                    <a:lnTo>
                      <a:pt x="28" y="0"/>
                    </a:lnTo>
                    <a:lnTo>
                      <a:pt x="39" y="22"/>
                    </a:lnTo>
                    <a:lnTo>
                      <a:pt x="5" y="11"/>
                    </a:lnTo>
                    <a:lnTo>
                      <a:pt x="0" y="27"/>
                    </a:lnTo>
                    <a:lnTo>
                      <a:pt x="17" y="34"/>
                    </a:lnTo>
                    <a:lnTo>
                      <a:pt x="5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1" name="Freeform 293"/>
              <p:cNvSpPr>
                <a:spLocks/>
              </p:cNvSpPr>
              <p:nvPr/>
            </p:nvSpPr>
            <p:spPr bwMode="auto">
              <a:xfrm>
                <a:off x="4668" y="3538"/>
                <a:ext cx="49" cy="119"/>
              </a:xfrm>
              <a:custGeom>
                <a:avLst/>
                <a:gdLst/>
                <a:ahLst/>
                <a:cxnLst>
                  <a:cxn ang="0">
                    <a:pos x="136" y="5"/>
                  </a:cxn>
                  <a:cxn ang="0">
                    <a:pos x="113" y="17"/>
                  </a:cxn>
                  <a:cxn ang="0">
                    <a:pos x="0" y="344"/>
                  </a:cxn>
                  <a:cxn ang="0">
                    <a:pos x="34" y="355"/>
                  </a:cxn>
                  <a:cxn ang="0">
                    <a:pos x="148" y="28"/>
                  </a:cxn>
                  <a:cxn ang="0">
                    <a:pos x="125" y="39"/>
                  </a:cxn>
                  <a:cxn ang="0">
                    <a:pos x="136" y="5"/>
                  </a:cxn>
                  <a:cxn ang="0">
                    <a:pos x="120" y="0"/>
                  </a:cxn>
                  <a:cxn ang="0">
                    <a:pos x="113" y="17"/>
                  </a:cxn>
                  <a:cxn ang="0">
                    <a:pos x="136" y="5"/>
                  </a:cxn>
                </a:cxnLst>
                <a:rect l="0" t="0" r="r" b="b"/>
                <a:pathLst>
                  <a:path w="148" h="355">
                    <a:moveTo>
                      <a:pt x="136" y="5"/>
                    </a:moveTo>
                    <a:lnTo>
                      <a:pt x="113" y="17"/>
                    </a:lnTo>
                    <a:lnTo>
                      <a:pt x="0" y="344"/>
                    </a:lnTo>
                    <a:lnTo>
                      <a:pt x="34" y="355"/>
                    </a:lnTo>
                    <a:lnTo>
                      <a:pt x="148" y="28"/>
                    </a:lnTo>
                    <a:lnTo>
                      <a:pt x="125" y="39"/>
                    </a:lnTo>
                    <a:lnTo>
                      <a:pt x="136" y="5"/>
                    </a:lnTo>
                    <a:lnTo>
                      <a:pt x="120" y="0"/>
                    </a:lnTo>
                    <a:lnTo>
                      <a:pt x="113" y="17"/>
                    </a:lnTo>
                    <a:lnTo>
                      <a:pt x="136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2" name="Freeform 294"/>
              <p:cNvSpPr>
                <a:spLocks/>
              </p:cNvSpPr>
              <p:nvPr/>
            </p:nvSpPr>
            <p:spPr bwMode="auto">
              <a:xfrm>
                <a:off x="4666" y="3607"/>
                <a:ext cx="110" cy="86"/>
              </a:xfrm>
              <a:custGeom>
                <a:avLst/>
                <a:gdLst/>
                <a:ahLst/>
                <a:cxnLst>
                  <a:cxn ang="0">
                    <a:pos x="255" y="0"/>
                  </a:cxn>
                  <a:cxn ang="0">
                    <a:pos x="136" y="46"/>
                  </a:cxn>
                  <a:cxn ang="0">
                    <a:pos x="72" y="79"/>
                  </a:cxn>
                  <a:cxn ang="0">
                    <a:pos x="26" y="121"/>
                  </a:cxn>
                  <a:cxn ang="0">
                    <a:pos x="11" y="144"/>
                  </a:cxn>
                  <a:cxn ang="0">
                    <a:pos x="2" y="166"/>
                  </a:cxn>
                  <a:cxn ang="0">
                    <a:pos x="0" y="187"/>
                  </a:cxn>
                  <a:cxn ang="0">
                    <a:pos x="4" y="209"/>
                  </a:cxn>
                  <a:cxn ang="0">
                    <a:pos x="15" y="228"/>
                  </a:cxn>
                  <a:cxn ang="0">
                    <a:pos x="32" y="242"/>
                  </a:cxn>
                  <a:cxn ang="0">
                    <a:pos x="55" y="253"/>
                  </a:cxn>
                  <a:cxn ang="0">
                    <a:pos x="81" y="259"/>
                  </a:cxn>
                  <a:cxn ang="0">
                    <a:pos x="144" y="259"/>
                  </a:cxn>
                  <a:cxn ang="0">
                    <a:pos x="215" y="241"/>
                  </a:cxn>
                  <a:cxn ang="0">
                    <a:pos x="331" y="196"/>
                  </a:cxn>
                  <a:cxn ang="0">
                    <a:pos x="255" y="0"/>
                  </a:cxn>
                </a:cxnLst>
                <a:rect l="0" t="0" r="r" b="b"/>
                <a:pathLst>
                  <a:path w="331" h="259">
                    <a:moveTo>
                      <a:pt x="255" y="0"/>
                    </a:moveTo>
                    <a:lnTo>
                      <a:pt x="136" y="46"/>
                    </a:lnTo>
                    <a:lnTo>
                      <a:pt x="72" y="79"/>
                    </a:lnTo>
                    <a:lnTo>
                      <a:pt x="26" y="121"/>
                    </a:lnTo>
                    <a:lnTo>
                      <a:pt x="11" y="144"/>
                    </a:lnTo>
                    <a:lnTo>
                      <a:pt x="2" y="166"/>
                    </a:lnTo>
                    <a:lnTo>
                      <a:pt x="0" y="187"/>
                    </a:lnTo>
                    <a:lnTo>
                      <a:pt x="4" y="209"/>
                    </a:lnTo>
                    <a:lnTo>
                      <a:pt x="15" y="228"/>
                    </a:lnTo>
                    <a:lnTo>
                      <a:pt x="32" y="242"/>
                    </a:lnTo>
                    <a:lnTo>
                      <a:pt x="55" y="253"/>
                    </a:lnTo>
                    <a:lnTo>
                      <a:pt x="81" y="259"/>
                    </a:lnTo>
                    <a:lnTo>
                      <a:pt x="144" y="259"/>
                    </a:lnTo>
                    <a:lnTo>
                      <a:pt x="215" y="241"/>
                    </a:lnTo>
                    <a:lnTo>
                      <a:pt x="331" y="196"/>
                    </a:lnTo>
                    <a:lnTo>
                      <a:pt x="255" y="0"/>
                    </a:lnTo>
                    <a:close/>
                  </a:path>
                </a:pathLst>
              </a:custGeom>
              <a:solidFill>
                <a:srgbClr val="99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3" name="Freeform 295"/>
              <p:cNvSpPr>
                <a:spLocks/>
              </p:cNvSpPr>
              <p:nvPr/>
            </p:nvSpPr>
            <p:spPr bwMode="auto">
              <a:xfrm>
                <a:off x="4709" y="3601"/>
                <a:ext cx="44" cy="27"/>
              </a:xfrm>
              <a:custGeom>
                <a:avLst/>
                <a:gdLst/>
                <a:ahLst/>
                <a:cxnLst>
                  <a:cxn ang="0">
                    <a:pos x="15" y="79"/>
                  </a:cxn>
                  <a:cxn ang="0">
                    <a:pos x="14" y="81"/>
                  </a:cxn>
                  <a:cxn ang="0">
                    <a:pos x="132" y="34"/>
                  </a:cxn>
                  <a:cxn ang="0">
                    <a:pos x="119" y="0"/>
                  </a:cxn>
                  <a:cxn ang="0">
                    <a:pos x="1" y="46"/>
                  </a:cxn>
                  <a:cxn ang="0">
                    <a:pos x="0" y="48"/>
                  </a:cxn>
                  <a:cxn ang="0">
                    <a:pos x="15" y="79"/>
                  </a:cxn>
                </a:cxnLst>
                <a:rect l="0" t="0" r="r" b="b"/>
                <a:pathLst>
                  <a:path w="132" h="81">
                    <a:moveTo>
                      <a:pt x="15" y="79"/>
                    </a:moveTo>
                    <a:lnTo>
                      <a:pt x="14" y="81"/>
                    </a:lnTo>
                    <a:lnTo>
                      <a:pt x="132" y="34"/>
                    </a:lnTo>
                    <a:lnTo>
                      <a:pt x="119" y="0"/>
                    </a:lnTo>
                    <a:lnTo>
                      <a:pt x="1" y="46"/>
                    </a:lnTo>
                    <a:lnTo>
                      <a:pt x="0" y="48"/>
                    </a:lnTo>
                    <a:lnTo>
                      <a:pt x="15" y="7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4" name="Freeform 296"/>
              <p:cNvSpPr>
                <a:spLocks/>
              </p:cNvSpPr>
              <p:nvPr/>
            </p:nvSpPr>
            <p:spPr bwMode="auto">
              <a:xfrm>
                <a:off x="4686" y="3617"/>
                <a:ext cx="28" cy="22"/>
              </a:xfrm>
              <a:custGeom>
                <a:avLst/>
                <a:gdLst/>
                <a:ahLst/>
                <a:cxnLst>
                  <a:cxn ang="0">
                    <a:pos x="24" y="61"/>
                  </a:cxn>
                  <a:cxn ang="0">
                    <a:pos x="20" y="64"/>
                  </a:cxn>
                  <a:cxn ang="0">
                    <a:pos x="84" y="31"/>
                  </a:cxn>
                  <a:cxn ang="0">
                    <a:pos x="69" y="0"/>
                  </a:cxn>
                  <a:cxn ang="0">
                    <a:pos x="4" y="33"/>
                  </a:cxn>
                  <a:cxn ang="0">
                    <a:pos x="0" y="35"/>
                  </a:cxn>
                  <a:cxn ang="0">
                    <a:pos x="4" y="33"/>
                  </a:cxn>
                  <a:cxn ang="0">
                    <a:pos x="1" y="34"/>
                  </a:cxn>
                  <a:cxn ang="0">
                    <a:pos x="0" y="35"/>
                  </a:cxn>
                  <a:cxn ang="0">
                    <a:pos x="24" y="61"/>
                  </a:cxn>
                </a:cxnLst>
                <a:rect l="0" t="0" r="r" b="b"/>
                <a:pathLst>
                  <a:path w="84" h="64">
                    <a:moveTo>
                      <a:pt x="24" y="61"/>
                    </a:moveTo>
                    <a:lnTo>
                      <a:pt x="20" y="64"/>
                    </a:lnTo>
                    <a:lnTo>
                      <a:pt x="84" y="31"/>
                    </a:lnTo>
                    <a:lnTo>
                      <a:pt x="69" y="0"/>
                    </a:lnTo>
                    <a:lnTo>
                      <a:pt x="4" y="33"/>
                    </a:lnTo>
                    <a:lnTo>
                      <a:pt x="0" y="35"/>
                    </a:lnTo>
                    <a:lnTo>
                      <a:pt x="4" y="33"/>
                    </a:lnTo>
                    <a:lnTo>
                      <a:pt x="1" y="34"/>
                    </a:lnTo>
                    <a:lnTo>
                      <a:pt x="0" y="35"/>
                    </a:lnTo>
                    <a:lnTo>
                      <a:pt x="24" y="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5" name="Freeform 297"/>
              <p:cNvSpPr>
                <a:spLocks/>
              </p:cNvSpPr>
              <p:nvPr/>
            </p:nvSpPr>
            <p:spPr bwMode="auto">
              <a:xfrm>
                <a:off x="4670" y="3629"/>
                <a:ext cx="24" cy="23"/>
              </a:xfrm>
              <a:custGeom>
                <a:avLst/>
                <a:gdLst/>
                <a:ahLst/>
                <a:cxnLst>
                  <a:cxn ang="0">
                    <a:pos x="29" y="65"/>
                  </a:cxn>
                  <a:cxn ang="0">
                    <a:pos x="27" y="69"/>
                  </a:cxn>
                  <a:cxn ang="0">
                    <a:pos x="73" y="26"/>
                  </a:cxn>
                  <a:cxn ang="0">
                    <a:pos x="49" y="0"/>
                  </a:cxn>
                  <a:cxn ang="0">
                    <a:pos x="3" y="42"/>
                  </a:cxn>
                  <a:cxn ang="0">
                    <a:pos x="0" y="46"/>
                  </a:cxn>
                  <a:cxn ang="0">
                    <a:pos x="3" y="42"/>
                  </a:cxn>
                  <a:cxn ang="0">
                    <a:pos x="2" y="44"/>
                  </a:cxn>
                  <a:cxn ang="0">
                    <a:pos x="0" y="46"/>
                  </a:cxn>
                  <a:cxn ang="0">
                    <a:pos x="29" y="65"/>
                  </a:cxn>
                </a:cxnLst>
                <a:rect l="0" t="0" r="r" b="b"/>
                <a:pathLst>
                  <a:path w="73" h="69">
                    <a:moveTo>
                      <a:pt x="29" y="65"/>
                    </a:moveTo>
                    <a:lnTo>
                      <a:pt x="27" y="69"/>
                    </a:lnTo>
                    <a:lnTo>
                      <a:pt x="73" y="26"/>
                    </a:lnTo>
                    <a:lnTo>
                      <a:pt x="49" y="0"/>
                    </a:lnTo>
                    <a:lnTo>
                      <a:pt x="3" y="42"/>
                    </a:lnTo>
                    <a:lnTo>
                      <a:pt x="0" y="46"/>
                    </a:lnTo>
                    <a:lnTo>
                      <a:pt x="3" y="42"/>
                    </a:lnTo>
                    <a:lnTo>
                      <a:pt x="2" y="44"/>
                    </a:lnTo>
                    <a:lnTo>
                      <a:pt x="0" y="46"/>
                    </a:lnTo>
                    <a:lnTo>
                      <a:pt x="29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6" name="Freeform 298"/>
              <p:cNvSpPr>
                <a:spLocks/>
              </p:cNvSpPr>
              <p:nvPr/>
            </p:nvSpPr>
            <p:spPr bwMode="auto">
              <a:xfrm>
                <a:off x="4665" y="3644"/>
                <a:ext cx="14" cy="14"/>
              </a:xfrm>
              <a:custGeom>
                <a:avLst/>
                <a:gdLst/>
                <a:ahLst/>
                <a:cxnLst>
                  <a:cxn ang="0">
                    <a:pos x="31" y="38"/>
                  </a:cxn>
                  <a:cxn ang="0">
                    <a:pos x="30" y="41"/>
                  </a:cxn>
                  <a:cxn ang="0">
                    <a:pos x="44" y="19"/>
                  </a:cxn>
                  <a:cxn ang="0">
                    <a:pos x="15" y="0"/>
                  </a:cxn>
                  <a:cxn ang="0">
                    <a:pos x="1" y="23"/>
                  </a:cxn>
                  <a:cxn ang="0">
                    <a:pos x="0" y="25"/>
                  </a:cxn>
                  <a:cxn ang="0">
                    <a:pos x="1" y="23"/>
                  </a:cxn>
                  <a:cxn ang="0">
                    <a:pos x="0" y="24"/>
                  </a:cxn>
                  <a:cxn ang="0">
                    <a:pos x="0" y="25"/>
                  </a:cxn>
                  <a:cxn ang="0">
                    <a:pos x="31" y="38"/>
                  </a:cxn>
                </a:cxnLst>
                <a:rect l="0" t="0" r="r" b="b"/>
                <a:pathLst>
                  <a:path w="44" h="41">
                    <a:moveTo>
                      <a:pt x="31" y="38"/>
                    </a:moveTo>
                    <a:lnTo>
                      <a:pt x="30" y="41"/>
                    </a:lnTo>
                    <a:lnTo>
                      <a:pt x="44" y="19"/>
                    </a:lnTo>
                    <a:lnTo>
                      <a:pt x="15" y="0"/>
                    </a:lnTo>
                    <a:lnTo>
                      <a:pt x="1" y="23"/>
                    </a:lnTo>
                    <a:lnTo>
                      <a:pt x="0" y="25"/>
                    </a:lnTo>
                    <a:lnTo>
                      <a:pt x="1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31" y="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7" name="Freeform 299"/>
              <p:cNvSpPr>
                <a:spLocks/>
              </p:cNvSpPr>
              <p:nvPr/>
            </p:nvSpPr>
            <p:spPr bwMode="auto">
              <a:xfrm>
                <a:off x="4661" y="3653"/>
                <a:ext cx="14" cy="12"/>
              </a:xfrm>
              <a:custGeom>
                <a:avLst/>
                <a:gdLst/>
                <a:ahLst/>
                <a:cxnLst>
                  <a:cxn ang="0">
                    <a:pos x="34" y="30"/>
                  </a:cxn>
                  <a:cxn ang="0">
                    <a:pos x="33" y="36"/>
                  </a:cxn>
                  <a:cxn ang="0">
                    <a:pos x="42" y="13"/>
                  </a:cxn>
                  <a:cxn ang="0">
                    <a:pos x="11" y="0"/>
                  </a:cxn>
                  <a:cxn ang="0">
                    <a:pos x="1" y="22"/>
                  </a:cxn>
                  <a:cxn ang="0">
                    <a:pos x="0" y="28"/>
                  </a:cxn>
                  <a:cxn ang="0">
                    <a:pos x="1" y="22"/>
                  </a:cxn>
                  <a:cxn ang="0">
                    <a:pos x="0" y="25"/>
                  </a:cxn>
                  <a:cxn ang="0">
                    <a:pos x="0" y="28"/>
                  </a:cxn>
                  <a:cxn ang="0">
                    <a:pos x="34" y="30"/>
                  </a:cxn>
                </a:cxnLst>
                <a:rect l="0" t="0" r="r" b="b"/>
                <a:pathLst>
                  <a:path w="42" h="36">
                    <a:moveTo>
                      <a:pt x="34" y="30"/>
                    </a:moveTo>
                    <a:lnTo>
                      <a:pt x="33" y="36"/>
                    </a:lnTo>
                    <a:lnTo>
                      <a:pt x="42" y="13"/>
                    </a:lnTo>
                    <a:lnTo>
                      <a:pt x="11" y="0"/>
                    </a:lnTo>
                    <a:lnTo>
                      <a:pt x="1" y="22"/>
                    </a:lnTo>
                    <a:lnTo>
                      <a:pt x="0" y="28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0" y="28"/>
                    </a:lnTo>
                    <a:lnTo>
                      <a:pt x="34" y="3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8" name="Freeform 300"/>
              <p:cNvSpPr>
                <a:spLocks/>
              </p:cNvSpPr>
              <p:nvPr/>
            </p:nvSpPr>
            <p:spPr bwMode="auto">
              <a:xfrm>
                <a:off x="4660" y="3662"/>
                <a:ext cx="12" cy="8"/>
              </a:xfrm>
              <a:custGeom>
                <a:avLst/>
                <a:gdLst/>
                <a:ahLst/>
                <a:cxnLst>
                  <a:cxn ang="0">
                    <a:pos x="36" y="19"/>
                  </a:cxn>
                  <a:cxn ang="0">
                    <a:pos x="36" y="23"/>
                  </a:cxn>
                  <a:cxn ang="0">
                    <a:pos x="38" y="2"/>
                  </a:cxn>
                  <a:cxn ang="0">
                    <a:pos x="4" y="0"/>
                  </a:cxn>
                  <a:cxn ang="0">
                    <a:pos x="1" y="21"/>
                  </a:cxn>
                  <a:cxn ang="0">
                    <a:pos x="1" y="25"/>
                  </a:cxn>
                  <a:cxn ang="0">
                    <a:pos x="1" y="21"/>
                  </a:cxn>
                  <a:cxn ang="0">
                    <a:pos x="0" y="22"/>
                  </a:cxn>
                  <a:cxn ang="0">
                    <a:pos x="1" y="25"/>
                  </a:cxn>
                  <a:cxn ang="0">
                    <a:pos x="36" y="19"/>
                  </a:cxn>
                </a:cxnLst>
                <a:rect l="0" t="0" r="r" b="b"/>
                <a:pathLst>
                  <a:path w="38" h="25">
                    <a:moveTo>
                      <a:pt x="36" y="19"/>
                    </a:moveTo>
                    <a:lnTo>
                      <a:pt x="36" y="23"/>
                    </a:lnTo>
                    <a:lnTo>
                      <a:pt x="38" y="2"/>
                    </a:lnTo>
                    <a:lnTo>
                      <a:pt x="4" y="0"/>
                    </a:lnTo>
                    <a:lnTo>
                      <a:pt x="1" y="21"/>
                    </a:lnTo>
                    <a:lnTo>
                      <a:pt x="1" y="25"/>
                    </a:lnTo>
                    <a:lnTo>
                      <a:pt x="1" y="21"/>
                    </a:lnTo>
                    <a:lnTo>
                      <a:pt x="0" y="22"/>
                    </a:lnTo>
                    <a:lnTo>
                      <a:pt x="1" y="25"/>
                    </a:lnTo>
                    <a:lnTo>
                      <a:pt x="36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29" name="Freeform 301"/>
              <p:cNvSpPr>
                <a:spLocks/>
              </p:cNvSpPr>
              <p:nvPr/>
            </p:nvSpPr>
            <p:spPr bwMode="auto">
              <a:xfrm>
                <a:off x="4660" y="3668"/>
                <a:ext cx="13" cy="12"/>
              </a:xfrm>
              <a:custGeom>
                <a:avLst/>
                <a:gdLst/>
                <a:ahLst/>
                <a:cxnLst>
                  <a:cxn ang="0">
                    <a:pos x="36" y="16"/>
                  </a:cxn>
                  <a:cxn ang="0">
                    <a:pos x="39" y="23"/>
                  </a:cxn>
                  <a:cxn ang="0">
                    <a:pos x="35" y="0"/>
                  </a:cxn>
                  <a:cxn ang="0">
                    <a:pos x="0" y="6"/>
                  </a:cxn>
                  <a:cxn ang="0">
                    <a:pos x="4" y="28"/>
                  </a:cxn>
                  <a:cxn ang="0">
                    <a:pos x="7" y="35"/>
                  </a:cxn>
                  <a:cxn ang="0">
                    <a:pos x="4" y="28"/>
                  </a:cxn>
                  <a:cxn ang="0">
                    <a:pos x="4" y="32"/>
                  </a:cxn>
                  <a:cxn ang="0">
                    <a:pos x="7" y="35"/>
                  </a:cxn>
                  <a:cxn ang="0">
                    <a:pos x="36" y="16"/>
                  </a:cxn>
                </a:cxnLst>
                <a:rect l="0" t="0" r="r" b="b"/>
                <a:pathLst>
                  <a:path w="39" h="35">
                    <a:moveTo>
                      <a:pt x="36" y="16"/>
                    </a:moveTo>
                    <a:lnTo>
                      <a:pt x="39" y="23"/>
                    </a:lnTo>
                    <a:lnTo>
                      <a:pt x="35" y="0"/>
                    </a:lnTo>
                    <a:lnTo>
                      <a:pt x="0" y="6"/>
                    </a:lnTo>
                    <a:lnTo>
                      <a:pt x="4" y="28"/>
                    </a:lnTo>
                    <a:lnTo>
                      <a:pt x="7" y="35"/>
                    </a:lnTo>
                    <a:lnTo>
                      <a:pt x="4" y="28"/>
                    </a:lnTo>
                    <a:lnTo>
                      <a:pt x="4" y="32"/>
                    </a:lnTo>
                    <a:lnTo>
                      <a:pt x="7" y="35"/>
                    </a:lnTo>
                    <a:lnTo>
                      <a:pt x="36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0" name="Freeform 302"/>
              <p:cNvSpPr>
                <a:spLocks/>
              </p:cNvSpPr>
              <p:nvPr/>
            </p:nvSpPr>
            <p:spPr bwMode="auto">
              <a:xfrm>
                <a:off x="4662" y="3674"/>
                <a:ext cx="14" cy="13"/>
              </a:xfrm>
              <a:custGeom>
                <a:avLst/>
                <a:gdLst/>
                <a:ahLst/>
                <a:cxnLst>
                  <a:cxn ang="0">
                    <a:pos x="38" y="15"/>
                  </a:cxn>
                  <a:cxn ang="0">
                    <a:pos x="41" y="19"/>
                  </a:cxn>
                  <a:cxn ang="0">
                    <a:pos x="29" y="0"/>
                  </a:cxn>
                  <a:cxn ang="0">
                    <a:pos x="0" y="19"/>
                  </a:cxn>
                  <a:cxn ang="0">
                    <a:pos x="12" y="37"/>
                  </a:cxn>
                  <a:cxn ang="0">
                    <a:pos x="15" y="41"/>
                  </a:cxn>
                  <a:cxn ang="0">
                    <a:pos x="12" y="37"/>
                  </a:cxn>
                  <a:cxn ang="0">
                    <a:pos x="13" y="40"/>
                  </a:cxn>
                  <a:cxn ang="0">
                    <a:pos x="15" y="41"/>
                  </a:cxn>
                  <a:cxn ang="0">
                    <a:pos x="38" y="15"/>
                  </a:cxn>
                </a:cxnLst>
                <a:rect l="0" t="0" r="r" b="b"/>
                <a:pathLst>
                  <a:path w="41" h="41">
                    <a:moveTo>
                      <a:pt x="38" y="15"/>
                    </a:moveTo>
                    <a:lnTo>
                      <a:pt x="41" y="19"/>
                    </a:lnTo>
                    <a:lnTo>
                      <a:pt x="29" y="0"/>
                    </a:lnTo>
                    <a:lnTo>
                      <a:pt x="0" y="19"/>
                    </a:lnTo>
                    <a:lnTo>
                      <a:pt x="12" y="37"/>
                    </a:lnTo>
                    <a:lnTo>
                      <a:pt x="15" y="41"/>
                    </a:lnTo>
                    <a:lnTo>
                      <a:pt x="12" y="37"/>
                    </a:lnTo>
                    <a:lnTo>
                      <a:pt x="13" y="40"/>
                    </a:lnTo>
                    <a:lnTo>
                      <a:pt x="15" y="41"/>
                    </a:lnTo>
                    <a:lnTo>
                      <a:pt x="38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1" name="Freeform 303"/>
              <p:cNvSpPr>
                <a:spLocks/>
              </p:cNvSpPr>
              <p:nvPr/>
            </p:nvSpPr>
            <p:spPr bwMode="auto">
              <a:xfrm>
                <a:off x="4667" y="3679"/>
                <a:ext cx="14" cy="14"/>
              </a:xfrm>
              <a:custGeom>
                <a:avLst/>
                <a:gdLst/>
                <a:ahLst/>
                <a:cxnLst>
                  <a:cxn ang="0">
                    <a:pos x="35" y="12"/>
                  </a:cxn>
                  <a:cxn ang="0">
                    <a:pos x="40" y="14"/>
                  </a:cxn>
                  <a:cxn ang="0">
                    <a:pos x="23" y="0"/>
                  </a:cxn>
                  <a:cxn ang="0">
                    <a:pos x="0" y="26"/>
                  </a:cxn>
                  <a:cxn ang="0">
                    <a:pos x="17" y="40"/>
                  </a:cxn>
                  <a:cxn ang="0">
                    <a:pos x="22" y="43"/>
                  </a:cxn>
                  <a:cxn ang="0">
                    <a:pos x="17" y="40"/>
                  </a:cxn>
                  <a:cxn ang="0">
                    <a:pos x="19" y="42"/>
                  </a:cxn>
                  <a:cxn ang="0">
                    <a:pos x="22" y="43"/>
                  </a:cxn>
                  <a:cxn ang="0">
                    <a:pos x="35" y="12"/>
                  </a:cxn>
                </a:cxnLst>
                <a:rect l="0" t="0" r="r" b="b"/>
                <a:pathLst>
                  <a:path w="40" h="43">
                    <a:moveTo>
                      <a:pt x="35" y="12"/>
                    </a:moveTo>
                    <a:lnTo>
                      <a:pt x="40" y="14"/>
                    </a:lnTo>
                    <a:lnTo>
                      <a:pt x="23" y="0"/>
                    </a:lnTo>
                    <a:lnTo>
                      <a:pt x="0" y="26"/>
                    </a:lnTo>
                    <a:lnTo>
                      <a:pt x="17" y="40"/>
                    </a:lnTo>
                    <a:lnTo>
                      <a:pt x="22" y="43"/>
                    </a:lnTo>
                    <a:lnTo>
                      <a:pt x="17" y="40"/>
                    </a:lnTo>
                    <a:lnTo>
                      <a:pt x="19" y="42"/>
                    </a:lnTo>
                    <a:lnTo>
                      <a:pt x="22" y="43"/>
                    </a:lnTo>
                    <a:lnTo>
                      <a:pt x="35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2" name="Freeform 304"/>
              <p:cNvSpPr>
                <a:spLocks/>
              </p:cNvSpPr>
              <p:nvPr/>
            </p:nvSpPr>
            <p:spPr bwMode="auto">
              <a:xfrm>
                <a:off x="4675" y="3683"/>
                <a:ext cx="11" cy="14"/>
              </a:xfrm>
              <a:custGeom>
                <a:avLst/>
                <a:gdLst/>
                <a:ahLst/>
                <a:cxnLst>
                  <a:cxn ang="0">
                    <a:pos x="33" y="9"/>
                  </a:cxn>
                  <a:cxn ang="0">
                    <a:pos x="35" y="10"/>
                  </a:cxn>
                  <a:cxn ang="0">
                    <a:pos x="13" y="0"/>
                  </a:cxn>
                  <a:cxn ang="0">
                    <a:pos x="0" y="31"/>
                  </a:cxn>
                  <a:cxn ang="0">
                    <a:pos x="22" y="42"/>
                  </a:cxn>
                  <a:cxn ang="0">
                    <a:pos x="25" y="43"/>
                  </a:cxn>
                  <a:cxn ang="0">
                    <a:pos x="22" y="42"/>
                  </a:cxn>
                  <a:cxn ang="0">
                    <a:pos x="24" y="43"/>
                  </a:cxn>
                  <a:cxn ang="0">
                    <a:pos x="25" y="43"/>
                  </a:cxn>
                  <a:cxn ang="0">
                    <a:pos x="33" y="9"/>
                  </a:cxn>
                </a:cxnLst>
                <a:rect l="0" t="0" r="r" b="b"/>
                <a:pathLst>
                  <a:path w="35" h="43">
                    <a:moveTo>
                      <a:pt x="33" y="9"/>
                    </a:moveTo>
                    <a:lnTo>
                      <a:pt x="35" y="10"/>
                    </a:lnTo>
                    <a:lnTo>
                      <a:pt x="13" y="0"/>
                    </a:lnTo>
                    <a:lnTo>
                      <a:pt x="0" y="31"/>
                    </a:lnTo>
                    <a:lnTo>
                      <a:pt x="22" y="42"/>
                    </a:lnTo>
                    <a:lnTo>
                      <a:pt x="25" y="43"/>
                    </a:lnTo>
                    <a:lnTo>
                      <a:pt x="22" y="42"/>
                    </a:lnTo>
                    <a:lnTo>
                      <a:pt x="24" y="43"/>
                    </a:lnTo>
                    <a:lnTo>
                      <a:pt x="25" y="43"/>
                    </a:lnTo>
                    <a:lnTo>
                      <a:pt x="33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3" name="Freeform 305"/>
              <p:cNvSpPr>
                <a:spLocks/>
              </p:cNvSpPr>
              <p:nvPr/>
            </p:nvSpPr>
            <p:spPr bwMode="auto">
              <a:xfrm>
                <a:off x="4683" y="3686"/>
                <a:ext cx="11" cy="14"/>
              </a:xfrm>
              <a:custGeom>
                <a:avLst/>
                <a:gdLst/>
                <a:ahLst/>
                <a:cxnLst>
                  <a:cxn ang="0">
                    <a:pos x="30" y="5"/>
                  </a:cxn>
                  <a:cxn ang="0">
                    <a:pos x="34" y="6"/>
                  </a:cxn>
                  <a:cxn ang="0">
                    <a:pos x="8" y="0"/>
                  </a:cxn>
                  <a:cxn ang="0">
                    <a:pos x="0" y="34"/>
                  </a:cxn>
                  <a:cxn ang="0">
                    <a:pos x="26" y="41"/>
                  </a:cxn>
                  <a:cxn ang="0">
                    <a:pos x="30" y="42"/>
                  </a:cxn>
                  <a:cxn ang="0">
                    <a:pos x="26" y="41"/>
                  </a:cxn>
                  <a:cxn ang="0">
                    <a:pos x="29" y="42"/>
                  </a:cxn>
                  <a:cxn ang="0">
                    <a:pos x="30" y="42"/>
                  </a:cxn>
                  <a:cxn ang="0">
                    <a:pos x="30" y="5"/>
                  </a:cxn>
                </a:cxnLst>
                <a:rect l="0" t="0" r="r" b="b"/>
                <a:pathLst>
                  <a:path w="34" h="42">
                    <a:moveTo>
                      <a:pt x="30" y="5"/>
                    </a:moveTo>
                    <a:lnTo>
                      <a:pt x="34" y="6"/>
                    </a:lnTo>
                    <a:lnTo>
                      <a:pt x="8" y="0"/>
                    </a:lnTo>
                    <a:lnTo>
                      <a:pt x="0" y="34"/>
                    </a:lnTo>
                    <a:lnTo>
                      <a:pt x="26" y="41"/>
                    </a:lnTo>
                    <a:lnTo>
                      <a:pt x="30" y="42"/>
                    </a:lnTo>
                    <a:lnTo>
                      <a:pt x="26" y="41"/>
                    </a:lnTo>
                    <a:lnTo>
                      <a:pt x="29" y="42"/>
                    </a:lnTo>
                    <a:lnTo>
                      <a:pt x="30" y="42"/>
                    </a:lnTo>
                    <a:lnTo>
                      <a:pt x="30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4" name="Freeform 306"/>
              <p:cNvSpPr>
                <a:spLocks/>
              </p:cNvSpPr>
              <p:nvPr/>
            </p:nvSpPr>
            <p:spPr bwMode="auto">
              <a:xfrm>
                <a:off x="4693" y="3687"/>
                <a:ext cx="22" cy="13"/>
              </a:xfrm>
              <a:custGeom>
                <a:avLst/>
                <a:gdLst/>
                <a:ahLst/>
                <a:cxnLst>
                  <a:cxn ang="0">
                    <a:pos x="59" y="1"/>
                  </a:cxn>
                  <a:cxn ang="0">
                    <a:pos x="63" y="0"/>
                  </a:cxn>
                  <a:cxn ang="0">
                    <a:pos x="0" y="0"/>
                  </a:cxn>
                  <a:cxn ang="0">
                    <a:pos x="0" y="37"/>
                  </a:cxn>
                  <a:cxn ang="0">
                    <a:pos x="63" y="37"/>
                  </a:cxn>
                  <a:cxn ang="0">
                    <a:pos x="67" y="36"/>
                  </a:cxn>
                  <a:cxn ang="0">
                    <a:pos x="63" y="37"/>
                  </a:cxn>
                  <a:cxn ang="0">
                    <a:pos x="65" y="36"/>
                  </a:cxn>
                  <a:cxn ang="0">
                    <a:pos x="67" y="36"/>
                  </a:cxn>
                  <a:cxn ang="0">
                    <a:pos x="59" y="1"/>
                  </a:cxn>
                </a:cxnLst>
                <a:rect l="0" t="0" r="r" b="b"/>
                <a:pathLst>
                  <a:path w="67" h="37">
                    <a:moveTo>
                      <a:pt x="59" y="1"/>
                    </a:moveTo>
                    <a:lnTo>
                      <a:pt x="63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63" y="37"/>
                    </a:lnTo>
                    <a:lnTo>
                      <a:pt x="67" y="36"/>
                    </a:lnTo>
                    <a:lnTo>
                      <a:pt x="63" y="37"/>
                    </a:lnTo>
                    <a:lnTo>
                      <a:pt x="65" y="36"/>
                    </a:lnTo>
                    <a:lnTo>
                      <a:pt x="67" y="36"/>
                    </a:lnTo>
                    <a:lnTo>
                      <a:pt x="59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5" name="Freeform 307"/>
              <p:cNvSpPr>
                <a:spLocks/>
              </p:cNvSpPr>
              <p:nvPr/>
            </p:nvSpPr>
            <p:spPr bwMode="auto">
              <a:xfrm>
                <a:off x="4713" y="3682"/>
                <a:ext cx="27" cy="17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71" y="0"/>
                  </a:cxn>
                  <a:cxn ang="0">
                    <a:pos x="0" y="18"/>
                  </a:cxn>
                  <a:cxn ang="0">
                    <a:pos x="8" y="53"/>
                  </a:cxn>
                  <a:cxn ang="0">
                    <a:pos x="79" y="34"/>
                  </a:cxn>
                  <a:cxn ang="0">
                    <a:pos x="82" y="34"/>
                  </a:cxn>
                  <a:cxn ang="0">
                    <a:pos x="69" y="0"/>
                  </a:cxn>
                </a:cxnLst>
                <a:rect l="0" t="0" r="r" b="b"/>
                <a:pathLst>
                  <a:path w="82" h="53">
                    <a:moveTo>
                      <a:pt x="69" y="0"/>
                    </a:moveTo>
                    <a:lnTo>
                      <a:pt x="71" y="0"/>
                    </a:lnTo>
                    <a:lnTo>
                      <a:pt x="0" y="18"/>
                    </a:lnTo>
                    <a:lnTo>
                      <a:pt x="8" y="53"/>
                    </a:lnTo>
                    <a:lnTo>
                      <a:pt x="79" y="34"/>
                    </a:lnTo>
                    <a:lnTo>
                      <a:pt x="82" y="3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6" name="Freeform 308"/>
              <p:cNvSpPr>
                <a:spLocks/>
              </p:cNvSpPr>
              <p:nvPr/>
            </p:nvSpPr>
            <p:spPr bwMode="auto">
              <a:xfrm>
                <a:off x="4736" y="3667"/>
                <a:ext cx="48" cy="26"/>
              </a:xfrm>
              <a:custGeom>
                <a:avLst/>
                <a:gdLst/>
                <a:ahLst/>
                <a:cxnLst>
                  <a:cxn ang="0">
                    <a:pos x="105" y="24"/>
                  </a:cxn>
                  <a:cxn ang="0">
                    <a:pos x="116" y="0"/>
                  </a:cxn>
                  <a:cxn ang="0">
                    <a:pos x="0" y="45"/>
                  </a:cxn>
                  <a:cxn ang="0">
                    <a:pos x="13" y="79"/>
                  </a:cxn>
                  <a:cxn ang="0">
                    <a:pos x="129" y="34"/>
                  </a:cxn>
                  <a:cxn ang="0">
                    <a:pos x="139" y="11"/>
                  </a:cxn>
                  <a:cxn ang="0">
                    <a:pos x="129" y="34"/>
                  </a:cxn>
                  <a:cxn ang="0">
                    <a:pos x="146" y="27"/>
                  </a:cxn>
                  <a:cxn ang="0">
                    <a:pos x="139" y="11"/>
                  </a:cxn>
                  <a:cxn ang="0">
                    <a:pos x="105" y="24"/>
                  </a:cxn>
                </a:cxnLst>
                <a:rect l="0" t="0" r="r" b="b"/>
                <a:pathLst>
                  <a:path w="146" h="79">
                    <a:moveTo>
                      <a:pt x="105" y="24"/>
                    </a:moveTo>
                    <a:lnTo>
                      <a:pt x="116" y="0"/>
                    </a:lnTo>
                    <a:lnTo>
                      <a:pt x="0" y="45"/>
                    </a:lnTo>
                    <a:lnTo>
                      <a:pt x="13" y="79"/>
                    </a:lnTo>
                    <a:lnTo>
                      <a:pt x="129" y="34"/>
                    </a:lnTo>
                    <a:lnTo>
                      <a:pt x="139" y="11"/>
                    </a:lnTo>
                    <a:lnTo>
                      <a:pt x="129" y="34"/>
                    </a:lnTo>
                    <a:lnTo>
                      <a:pt x="146" y="27"/>
                    </a:lnTo>
                    <a:lnTo>
                      <a:pt x="139" y="11"/>
                    </a:lnTo>
                    <a:lnTo>
                      <a:pt x="105" y="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7" name="Freeform 309"/>
              <p:cNvSpPr>
                <a:spLocks/>
              </p:cNvSpPr>
              <p:nvPr/>
            </p:nvSpPr>
            <p:spPr bwMode="auto">
              <a:xfrm>
                <a:off x="4745" y="3599"/>
                <a:ext cx="37" cy="76"/>
              </a:xfrm>
              <a:custGeom>
                <a:avLst/>
                <a:gdLst/>
                <a:ahLst/>
                <a:cxnLst>
                  <a:cxn ang="0">
                    <a:pos x="23" y="40"/>
                  </a:cxn>
                  <a:cxn ang="0">
                    <a:pos x="0" y="30"/>
                  </a:cxn>
                  <a:cxn ang="0">
                    <a:pos x="76" y="226"/>
                  </a:cxn>
                  <a:cxn ang="0">
                    <a:pos x="110" y="213"/>
                  </a:cxn>
                  <a:cxn ang="0">
                    <a:pos x="34" y="17"/>
                  </a:cxn>
                  <a:cxn ang="0">
                    <a:pos x="10" y="6"/>
                  </a:cxn>
                  <a:cxn ang="0">
                    <a:pos x="34" y="17"/>
                  </a:cxn>
                  <a:cxn ang="0">
                    <a:pos x="26" y="0"/>
                  </a:cxn>
                  <a:cxn ang="0">
                    <a:pos x="10" y="6"/>
                  </a:cxn>
                  <a:cxn ang="0">
                    <a:pos x="23" y="40"/>
                  </a:cxn>
                </a:cxnLst>
                <a:rect l="0" t="0" r="r" b="b"/>
                <a:pathLst>
                  <a:path w="110" h="226">
                    <a:moveTo>
                      <a:pt x="23" y="40"/>
                    </a:moveTo>
                    <a:lnTo>
                      <a:pt x="0" y="30"/>
                    </a:lnTo>
                    <a:lnTo>
                      <a:pt x="76" y="226"/>
                    </a:lnTo>
                    <a:lnTo>
                      <a:pt x="110" y="213"/>
                    </a:lnTo>
                    <a:lnTo>
                      <a:pt x="34" y="17"/>
                    </a:lnTo>
                    <a:lnTo>
                      <a:pt x="10" y="6"/>
                    </a:lnTo>
                    <a:lnTo>
                      <a:pt x="34" y="17"/>
                    </a:lnTo>
                    <a:lnTo>
                      <a:pt x="26" y="0"/>
                    </a:lnTo>
                    <a:lnTo>
                      <a:pt x="10" y="6"/>
                    </a:lnTo>
                    <a:lnTo>
                      <a:pt x="23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8" name="Freeform 310"/>
              <p:cNvSpPr>
                <a:spLocks/>
              </p:cNvSpPr>
              <p:nvPr/>
            </p:nvSpPr>
            <p:spPr bwMode="auto">
              <a:xfrm>
                <a:off x="4660" y="3090"/>
                <a:ext cx="265" cy="191"/>
              </a:xfrm>
              <a:custGeom>
                <a:avLst/>
                <a:gdLst/>
                <a:ahLst/>
                <a:cxnLst>
                  <a:cxn ang="0">
                    <a:pos x="220" y="562"/>
                  </a:cxn>
                  <a:cxn ang="0">
                    <a:pos x="183" y="566"/>
                  </a:cxn>
                  <a:cxn ang="0">
                    <a:pos x="139" y="564"/>
                  </a:cxn>
                  <a:cxn ang="0">
                    <a:pos x="102" y="556"/>
                  </a:cxn>
                  <a:cxn ang="0">
                    <a:pos x="70" y="543"/>
                  </a:cxn>
                  <a:cxn ang="0">
                    <a:pos x="45" y="522"/>
                  </a:cxn>
                  <a:cxn ang="0">
                    <a:pos x="25" y="493"/>
                  </a:cxn>
                  <a:cxn ang="0">
                    <a:pos x="11" y="456"/>
                  </a:cxn>
                  <a:cxn ang="0">
                    <a:pos x="3" y="411"/>
                  </a:cxn>
                  <a:cxn ang="0">
                    <a:pos x="0" y="356"/>
                  </a:cxn>
                  <a:cxn ang="0">
                    <a:pos x="12" y="319"/>
                  </a:cxn>
                  <a:cxn ang="0">
                    <a:pos x="39" y="268"/>
                  </a:cxn>
                  <a:cxn ang="0">
                    <a:pos x="82" y="182"/>
                  </a:cxn>
                  <a:cxn ang="0">
                    <a:pos x="133" y="126"/>
                  </a:cxn>
                  <a:cxn ang="0">
                    <a:pos x="194" y="74"/>
                  </a:cxn>
                  <a:cxn ang="0">
                    <a:pos x="232" y="50"/>
                  </a:cxn>
                  <a:cxn ang="0">
                    <a:pos x="274" y="27"/>
                  </a:cxn>
                  <a:cxn ang="0">
                    <a:pos x="312" y="13"/>
                  </a:cxn>
                  <a:cxn ang="0">
                    <a:pos x="350" y="3"/>
                  </a:cxn>
                  <a:cxn ang="0">
                    <a:pos x="386" y="0"/>
                  </a:cxn>
                  <a:cxn ang="0">
                    <a:pos x="422" y="1"/>
                  </a:cxn>
                  <a:cxn ang="0">
                    <a:pos x="489" y="13"/>
                  </a:cxn>
                  <a:cxn ang="0">
                    <a:pos x="548" y="36"/>
                  </a:cxn>
                  <a:cxn ang="0">
                    <a:pos x="604" y="74"/>
                  </a:cxn>
                  <a:cxn ang="0">
                    <a:pos x="658" y="123"/>
                  </a:cxn>
                  <a:cxn ang="0">
                    <a:pos x="712" y="182"/>
                  </a:cxn>
                  <a:cxn ang="0">
                    <a:pos x="757" y="273"/>
                  </a:cxn>
                  <a:cxn ang="0">
                    <a:pos x="783" y="327"/>
                  </a:cxn>
                  <a:cxn ang="0">
                    <a:pos x="795" y="365"/>
                  </a:cxn>
                  <a:cxn ang="0">
                    <a:pos x="785" y="465"/>
                  </a:cxn>
                  <a:cxn ang="0">
                    <a:pos x="770" y="502"/>
                  </a:cxn>
                  <a:cxn ang="0">
                    <a:pos x="752" y="531"/>
                  </a:cxn>
                  <a:cxn ang="0">
                    <a:pos x="727" y="552"/>
                  </a:cxn>
                  <a:cxn ang="0">
                    <a:pos x="694" y="565"/>
                  </a:cxn>
                  <a:cxn ang="0">
                    <a:pos x="612" y="575"/>
                  </a:cxn>
                  <a:cxn ang="0">
                    <a:pos x="574" y="572"/>
                  </a:cxn>
                  <a:cxn ang="0">
                    <a:pos x="575" y="284"/>
                  </a:cxn>
                  <a:cxn ang="0">
                    <a:pos x="539" y="276"/>
                  </a:cxn>
                  <a:cxn ang="0">
                    <a:pos x="466" y="247"/>
                  </a:cxn>
                  <a:cxn ang="0">
                    <a:pos x="402" y="190"/>
                  </a:cxn>
                  <a:cxn ang="0">
                    <a:pos x="372" y="165"/>
                  </a:cxn>
                  <a:cxn ang="0">
                    <a:pos x="339" y="155"/>
                  </a:cxn>
                  <a:cxn ang="0">
                    <a:pos x="322" y="159"/>
                  </a:cxn>
                  <a:cxn ang="0">
                    <a:pos x="300" y="169"/>
                  </a:cxn>
                  <a:cxn ang="0">
                    <a:pos x="261" y="201"/>
                  </a:cxn>
                  <a:cxn ang="0">
                    <a:pos x="219" y="247"/>
                  </a:cxn>
                  <a:cxn ang="0">
                    <a:pos x="219" y="337"/>
                  </a:cxn>
                  <a:cxn ang="0">
                    <a:pos x="220" y="562"/>
                  </a:cxn>
                </a:cxnLst>
                <a:rect l="0" t="0" r="r" b="b"/>
                <a:pathLst>
                  <a:path w="795" h="575">
                    <a:moveTo>
                      <a:pt x="220" y="562"/>
                    </a:moveTo>
                    <a:lnTo>
                      <a:pt x="183" y="566"/>
                    </a:lnTo>
                    <a:lnTo>
                      <a:pt x="139" y="564"/>
                    </a:lnTo>
                    <a:lnTo>
                      <a:pt x="102" y="556"/>
                    </a:lnTo>
                    <a:lnTo>
                      <a:pt x="70" y="543"/>
                    </a:lnTo>
                    <a:lnTo>
                      <a:pt x="45" y="522"/>
                    </a:lnTo>
                    <a:lnTo>
                      <a:pt x="25" y="493"/>
                    </a:lnTo>
                    <a:lnTo>
                      <a:pt x="11" y="456"/>
                    </a:lnTo>
                    <a:lnTo>
                      <a:pt x="3" y="411"/>
                    </a:lnTo>
                    <a:lnTo>
                      <a:pt x="0" y="356"/>
                    </a:lnTo>
                    <a:lnTo>
                      <a:pt x="12" y="319"/>
                    </a:lnTo>
                    <a:lnTo>
                      <a:pt x="39" y="268"/>
                    </a:lnTo>
                    <a:lnTo>
                      <a:pt x="82" y="182"/>
                    </a:lnTo>
                    <a:lnTo>
                      <a:pt x="133" y="126"/>
                    </a:lnTo>
                    <a:lnTo>
                      <a:pt x="194" y="74"/>
                    </a:lnTo>
                    <a:lnTo>
                      <a:pt x="232" y="50"/>
                    </a:lnTo>
                    <a:lnTo>
                      <a:pt x="274" y="27"/>
                    </a:lnTo>
                    <a:lnTo>
                      <a:pt x="312" y="13"/>
                    </a:lnTo>
                    <a:lnTo>
                      <a:pt x="350" y="3"/>
                    </a:lnTo>
                    <a:lnTo>
                      <a:pt x="386" y="0"/>
                    </a:lnTo>
                    <a:lnTo>
                      <a:pt x="422" y="1"/>
                    </a:lnTo>
                    <a:lnTo>
                      <a:pt x="489" y="13"/>
                    </a:lnTo>
                    <a:lnTo>
                      <a:pt x="548" y="36"/>
                    </a:lnTo>
                    <a:lnTo>
                      <a:pt x="604" y="74"/>
                    </a:lnTo>
                    <a:lnTo>
                      <a:pt x="658" y="123"/>
                    </a:lnTo>
                    <a:lnTo>
                      <a:pt x="712" y="182"/>
                    </a:lnTo>
                    <a:lnTo>
                      <a:pt x="757" y="273"/>
                    </a:lnTo>
                    <a:lnTo>
                      <a:pt x="783" y="327"/>
                    </a:lnTo>
                    <a:lnTo>
                      <a:pt x="795" y="365"/>
                    </a:lnTo>
                    <a:lnTo>
                      <a:pt x="785" y="465"/>
                    </a:lnTo>
                    <a:lnTo>
                      <a:pt x="770" y="502"/>
                    </a:lnTo>
                    <a:lnTo>
                      <a:pt x="752" y="531"/>
                    </a:lnTo>
                    <a:lnTo>
                      <a:pt x="727" y="552"/>
                    </a:lnTo>
                    <a:lnTo>
                      <a:pt x="694" y="565"/>
                    </a:lnTo>
                    <a:lnTo>
                      <a:pt x="612" y="575"/>
                    </a:lnTo>
                    <a:lnTo>
                      <a:pt x="574" y="572"/>
                    </a:lnTo>
                    <a:lnTo>
                      <a:pt x="575" y="284"/>
                    </a:lnTo>
                    <a:lnTo>
                      <a:pt x="539" y="276"/>
                    </a:lnTo>
                    <a:lnTo>
                      <a:pt x="466" y="247"/>
                    </a:lnTo>
                    <a:lnTo>
                      <a:pt x="402" y="190"/>
                    </a:lnTo>
                    <a:lnTo>
                      <a:pt x="372" y="165"/>
                    </a:lnTo>
                    <a:lnTo>
                      <a:pt x="339" y="155"/>
                    </a:lnTo>
                    <a:lnTo>
                      <a:pt x="322" y="159"/>
                    </a:lnTo>
                    <a:lnTo>
                      <a:pt x="300" y="169"/>
                    </a:lnTo>
                    <a:lnTo>
                      <a:pt x="261" y="201"/>
                    </a:lnTo>
                    <a:lnTo>
                      <a:pt x="219" y="247"/>
                    </a:lnTo>
                    <a:lnTo>
                      <a:pt x="219" y="337"/>
                    </a:lnTo>
                    <a:lnTo>
                      <a:pt x="220" y="56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39" name="Freeform 311"/>
              <p:cNvSpPr>
                <a:spLocks/>
              </p:cNvSpPr>
              <p:nvPr/>
            </p:nvSpPr>
            <p:spPr bwMode="auto">
              <a:xfrm>
                <a:off x="4721" y="3271"/>
                <a:ext cx="13" cy="13"/>
              </a:xfrm>
              <a:custGeom>
                <a:avLst/>
                <a:gdLst/>
                <a:ahLst/>
                <a:cxnLst>
                  <a:cxn ang="0">
                    <a:pos x="1" y="38"/>
                  </a:cxn>
                  <a:cxn ang="0">
                    <a:pos x="3" y="38"/>
                  </a:cxn>
                  <a:cxn ang="0">
                    <a:pos x="40" y="34"/>
                  </a:cxn>
                  <a:cxn ang="0">
                    <a:pos x="37" y="0"/>
                  </a:cxn>
                  <a:cxn ang="0">
                    <a:pos x="0" y="4"/>
                  </a:cxn>
                  <a:cxn ang="0">
                    <a:pos x="1" y="4"/>
                  </a:cxn>
                  <a:cxn ang="0">
                    <a:pos x="1" y="38"/>
                  </a:cxn>
                </a:cxnLst>
                <a:rect l="0" t="0" r="r" b="b"/>
                <a:pathLst>
                  <a:path w="40" h="38">
                    <a:moveTo>
                      <a:pt x="1" y="38"/>
                    </a:moveTo>
                    <a:lnTo>
                      <a:pt x="3" y="38"/>
                    </a:lnTo>
                    <a:lnTo>
                      <a:pt x="40" y="34"/>
                    </a:lnTo>
                    <a:lnTo>
                      <a:pt x="37" y="0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0" name="Freeform 312"/>
              <p:cNvSpPr>
                <a:spLocks/>
              </p:cNvSpPr>
              <p:nvPr/>
            </p:nvSpPr>
            <p:spPr bwMode="auto">
              <a:xfrm>
                <a:off x="4705" y="3272"/>
                <a:ext cx="16" cy="12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3" y="34"/>
                  </a:cxn>
                  <a:cxn ang="0">
                    <a:pos x="47" y="36"/>
                  </a:cxn>
                  <a:cxn ang="0">
                    <a:pos x="47" y="2"/>
                  </a:cxn>
                  <a:cxn ang="0">
                    <a:pos x="3" y="0"/>
                  </a:cxn>
                  <a:cxn ang="0">
                    <a:pos x="5" y="0"/>
                  </a:cxn>
                  <a:cxn ang="0">
                    <a:pos x="0" y="34"/>
                  </a:cxn>
                </a:cxnLst>
                <a:rect l="0" t="0" r="r" b="b"/>
                <a:pathLst>
                  <a:path w="47" h="36">
                    <a:moveTo>
                      <a:pt x="0" y="34"/>
                    </a:moveTo>
                    <a:lnTo>
                      <a:pt x="3" y="34"/>
                    </a:lnTo>
                    <a:lnTo>
                      <a:pt x="47" y="36"/>
                    </a:lnTo>
                    <a:lnTo>
                      <a:pt x="47" y="2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1" name="Freeform 313"/>
              <p:cNvSpPr>
                <a:spLocks/>
              </p:cNvSpPr>
              <p:nvPr/>
            </p:nvSpPr>
            <p:spPr bwMode="auto">
              <a:xfrm>
                <a:off x="4692" y="3269"/>
                <a:ext cx="15" cy="14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4" y="34"/>
                  </a:cxn>
                  <a:cxn ang="0">
                    <a:pos x="41" y="42"/>
                  </a:cxn>
                  <a:cxn ang="0">
                    <a:pos x="46" y="8"/>
                  </a:cxn>
                  <a:cxn ang="0">
                    <a:pos x="9" y="0"/>
                  </a:cxn>
                  <a:cxn ang="0">
                    <a:pos x="13" y="1"/>
                  </a:cxn>
                  <a:cxn ang="0">
                    <a:pos x="0" y="33"/>
                  </a:cxn>
                  <a:cxn ang="0">
                    <a:pos x="2" y="34"/>
                  </a:cxn>
                  <a:cxn ang="0">
                    <a:pos x="4" y="34"/>
                  </a:cxn>
                  <a:cxn ang="0">
                    <a:pos x="0" y="33"/>
                  </a:cxn>
                </a:cxnLst>
                <a:rect l="0" t="0" r="r" b="b"/>
                <a:pathLst>
                  <a:path w="46" h="42">
                    <a:moveTo>
                      <a:pt x="0" y="33"/>
                    </a:moveTo>
                    <a:lnTo>
                      <a:pt x="4" y="34"/>
                    </a:lnTo>
                    <a:lnTo>
                      <a:pt x="41" y="42"/>
                    </a:lnTo>
                    <a:lnTo>
                      <a:pt x="46" y="8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0" y="33"/>
                    </a:lnTo>
                    <a:lnTo>
                      <a:pt x="2" y="34"/>
                    </a:lnTo>
                    <a:lnTo>
                      <a:pt x="4" y="34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2" name="Freeform 314"/>
              <p:cNvSpPr>
                <a:spLocks/>
              </p:cNvSpPr>
              <p:nvPr/>
            </p:nvSpPr>
            <p:spPr bwMode="auto">
              <a:xfrm>
                <a:off x="4679" y="3265"/>
                <a:ext cx="17" cy="15"/>
              </a:xfrm>
              <a:custGeom>
                <a:avLst/>
                <a:gdLst/>
                <a:ahLst/>
                <a:cxnLst>
                  <a:cxn ang="0">
                    <a:pos x="2" y="29"/>
                  </a:cxn>
                  <a:cxn ang="0">
                    <a:pos x="6" y="31"/>
                  </a:cxn>
                  <a:cxn ang="0">
                    <a:pos x="37" y="45"/>
                  </a:cxn>
                  <a:cxn ang="0">
                    <a:pos x="50" y="13"/>
                  </a:cxn>
                  <a:cxn ang="0">
                    <a:pos x="19" y="0"/>
                  </a:cxn>
                  <a:cxn ang="0">
                    <a:pos x="23" y="2"/>
                  </a:cxn>
                  <a:cxn ang="0">
                    <a:pos x="0" y="29"/>
                  </a:cxn>
                  <a:cxn ang="0">
                    <a:pos x="3" y="31"/>
                  </a:cxn>
                  <a:cxn ang="0">
                    <a:pos x="6" y="31"/>
                  </a:cxn>
                  <a:cxn ang="0">
                    <a:pos x="2" y="29"/>
                  </a:cxn>
                </a:cxnLst>
                <a:rect l="0" t="0" r="r" b="b"/>
                <a:pathLst>
                  <a:path w="50" h="45">
                    <a:moveTo>
                      <a:pt x="2" y="29"/>
                    </a:moveTo>
                    <a:lnTo>
                      <a:pt x="6" y="31"/>
                    </a:lnTo>
                    <a:lnTo>
                      <a:pt x="37" y="45"/>
                    </a:lnTo>
                    <a:lnTo>
                      <a:pt x="50" y="13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0" y="29"/>
                    </a:lnTo>
                    <a:lnTo>
                      <a:pt x="3" y="31"/>
                    </a:lnTo>
                    <a:lnTo>
                      <a:pt x="6" y="31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3" name="Freeform 315"/>
              <p:cNvSpPr>
                <a:spLocks/>
              </p:cNvSpPr>
              <p:nvPr/>
            </p:nvSpPr>
            <p:spPr bwMode="auto">
              <a:xfrm>
                <a:off x="4670" y="3259"/>
                <a:ext cx="17" cy="16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4" y="27"/>
                  </a:cxn>
                  <a:cxn ang="0">
                    <a:pos x="29" y="48"/>
                  </a:cxn>
                  <a:cxn ang="0">
                    <a:pos x="50" y="21"/>
                  </a:cxn>
                  <a:cxn ang="0">
                    <a:pos x="25" y="0"/>
                  </a:cxn>
                  <a:cxn ang="0">
                    <a:pos x="29" y="4"/>
                  </a:cxn>
                  <a:cxn ang="0">
                    <a:pos x="0" y="23"/>
                  </a:cxn>
                  <a:cxn ang="0">
                    <a:pos x="1" y="25"/>
                  </a:cxn>
                  <a:cxn ang="0">
                    <a:pos x="2" y="27"/>
                  </a:cxn>
                  <a:cxn ang="0">
                    <a:pos x="0" y="23"/>
                  </a:cxn>
                </a:cxnLst>
                <a:rect l="0" t="0" r="r" b="b"/>
                <a:pathLst>
                  <a:path w="50" h="48">
                    <a:moveTo>
                      <a:pt x="0" y="23"/>
                    </a:moveTo>
                    <a:lnTo>
                      <a:pt x="4" y="27"/>
                    </a:lnTo>
                    <a:lnTo>
                      <a:pt x="29" y="48"/>
                    </a:lnTo>
                    <a:lnTo>
                      <a:pt x="50" y="21"/>
                    </a:lnTo>
                    <a:lnTo>
                      <a:pt x="25" y="0"/>
                    </a:lnTo>
                    <a:lnTo>
                      <a:pt x="29" y="4"/>
                    </a:lnTo>
                    <a:lnTo>
                      <a:pt x="0" y="23"/>
                    </a:lnTo>
                    <a:lnTo>
                      <a:pt x="1" y="25"/>
                    </a:lnTo>
                    <a:lnTo>
                      <a:pt x="2" y="27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4" name="Freeform 316"/>
              <p:cNvSpPr>
                <a:spLocks/>
              </p:cNvSpPr>
              <p:nvPr/>
            </p:nvSpPr>
            <p:spPr bwMode="auto">
              <a:xfrm>
                <a:off x="4663" y="3251"/>
                <a:ext cx="17" cy="1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3" y="19"/>
                  </a:cxn>
                  <a:cxn ang="0">
                    <a:pos x="23" y="48"/>
                  </a:cxn>
                  <a:cxn ang="0">
                    <a:pos x="52" y="29"/>
                  </a:cxn>
                  <a:cxn ang="0">
                    <a:pos x="32" y="0"/>
                  </a:cxn>
                  <a:cxn ang="0">
                    <a:pos x="35" y="3"/>
                  </a:cxn>
                  <a:cxn ang="0">
                    <a:pos x="0" y="16"/>
                  </a:cxn>
                  <a:cxn ang="0">
                    <a:pos x="2" y="18"/>
                  </a:cxn>
                  <a:cxn ang="0">
                    <a:pos x="3" y="19"/>
                  </a:cxn>
                  <a:cxn ang="0">
                    <a:pos x="0" y="16"/>
                  </a:cxn>
                </a:cxnLst>
                <a:rect l="0" t="0" r="r" b="b"/>
                <a:pathLst>
                  <a:path w="52" h="48">
                    <a:moveTo>
                      <a:pt x="0" y="16"/>
                    </a:moveTo>
                    <a:lnTo>
                      <a:pt x="3" y="19"/>
                    </a:lnTo>
                    <a:lnTo>
                      <a:pt x="23" y="48"/>
                    </a:lnTo>
                    <a:lnTo>
                      <a:pt x="52" y="29"/>
                    </a:lnTo>
                    <a:lnTo>
                      <a:pt x="32" y="0"/>
                    </a:lnTo>
                    <a:lnTo>
                      <a:pt x="35" y="3"/>
                    </a:lnTo>
                    <a:lnTo>
                      <a:pt x="0" y="16"/>
                    </a:lnTo>
                    <a:lnTo>
                      <a:pt x="2" y="18"/>
                    </a:lnTo>
                    <a:lnTo>
                      <a:pt x="3" y="19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5" name="Freeform 317"/>
              <p:cNvSpPr>
                <a:spLocks/>
              </p:cNvSpPr>
              <p:nvPr/>
            </p:nvSpPr>
            <p:spPr bwMode="auto">
              <a:xfrm>
                <a:off x="4658" y="3239"/>
                <a:ext cx="16" cy="17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13"/>
                  </a:cxn>
                  <a:cxn ang="0">
                    <a:pos x="14" y="50"/>
                  </a:cxn>
                  <a:cxn ang="0">
                    <a:pos x="49" y="37"/>
                  </a:cxn>
                  <a:cxn ang="0">
                    <a:pos x="34" y="0"/>
                  </a:cxn>
                  <a:cxn ang="0">
                    <a:pos x="34" y="4"/>
                  </a:cxn>
                  <a:cxn ang="0">
                    <a:pos x="0" y="9"/>
                  </a:cxn>
                  <a:cxn ang="0">
                    <a:pos x="0" y="11"/>
                  </a:cxn>
                  <a:cxn ang="0">
                    <a:pos x="0" y="13"/>
                  </a:cxn>
                  <a:cxn ang="0">
                    <a:pos x="0" y="9"/>
                  </a:cxn>
                </a:cxnLst>
                <a:rect l="0" t="0" r="r" b="b"/>
                <a:pathLst>
                  <a:path w="49" h="50">
                    <a:moveTo>
                      <a:pt x="0" y="9"/>
                    </a:moveTo>
                    <a:lnTo>
                      <a:pt x="0" y="13"/>
                    </a:lnTo>
                    <a:lnTo>
                      <a:pt x="14" y="50"/>
                    </a:lnTo>
                    <a:lnTo>
                      <a:pt x="49" y="37"/>
                    </a:lnTo>
                    <a:lnTo>
                      <a:pt x="34" y="0"/>
                    </a:lnTo>
                    <a:lnTo>
                      <a:pt x="34" y="4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6" name="Freeform 318"/>
              <p:cNvSpPr>
                <a:spLocks/>
              </p:cNvSpPr>
              <p:nvPr/>
            </p:nvSpPr>
            <p:spPr bwMode="auto">
              <a:xfrm>
                <a:off x="4655" y="3226"/>
                <a:ext cx="14" cy="16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6"/>
                  </a:cxn>
                  <a:cxn ang="0">
                    <a:pos x="8" y="50"/>
                  </a:cxn>
                  <a:cxn ang="0">
                    <a:pos x="42" y="45"/>
                  </a:cxn>
                  <a:cxn ang="0">
                    <a:pos x="34" y="0"/>
                  </a:cxn>
                  <a:cxn ang="0">
                    <a:pos x="34" y="3"/>
                  </a:cxn>
                  <a:cxn ang="0">
                    <a:pos x="0" y="3"/>
                  </a:cxn>
                </a:cxnLst>
                <a:rect l="0" t="0" r="r" b="b"/>
                <a:pathLst>
                  <a:path w="42" h="50">
                    <a:moveTo>
                      <a:pt x="0" y="3"/>
                    </a:moveTo>
                    <a:lnTo>
                      <a:pt x="0" y="6"/>
                    </a:lnTo>
                    <a:lnTo>
                      <a:pt x="8" y="50"/>
                    </a:lnTo>
                    <a:lnTo>
                      <a:pt x="42" y="45"/>
                    </a:lnTo>
                    <a:lnTo>
                      <a:pt x="34" y="0"/>
                    </a:lnTo>
                    <a:lnTo>
                      <a:pt x="34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7" name="Freeform 319"/>
              <p:cNvSpPr>
                <a:spLocks/>
              </p:cNvSpPr>
              <p:nvPr/>
            </p:nvSpPr>
            <p:spPr bwMode="auto">
              <a:xfrm>
                <a:off x="4654" y="3207"/>
                <a:ext cx="13" cy="2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5"/>
                  </a:cxn>
                  <a:cxn ang="0">
                    <a:pos x="4" y="60"/>
                  </a:cxn>
                  <a:cxn ang="0">
                    <a:pos x="38" y="60"/>
                  </a:cxn>
                  <a:cxn ang="0">
                    <a:pos x="36" y="5"/>
                  </a:cxn>
                  <a:cxn ang="0">
                    <a:pos x="36" y="1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1" y="5"/>
                  </a:cxn>
                  <a:cxn ang="0">
                    <a:pos x="1" y="0"/>
                  </a:cxn>
                </a:cxnLst>
                <a:rect l="0" t="0" r="r" b="b"/>
                <a:pathLst>
                  <a:path w="38" h="60">
                    <a:moveTo>
                      <a:pt x="1" y="0"/>
                    </a:moveTo>
                    <a:lnTo>
                      <a:pt x="1" y="5"/>
                    </a:lnTo>
                    <a:lnTo>
                      <a:pt x="4" y="60"/>
                    </a:lnTo>
                    <a:lnTo>
                      <a:pt x="38" y="60"/>
                    </a:lnTo>
                    <a:lnTo>
                      <a:pt x="36" y="5"/>
                    </a:lnTo>
                    <a:lnTo>
                      <a:pt x="36" y="10"/>
                    </a:lnTo>
                    <a:lnTo>
                      <a:pt x="1" y="0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8" name="Freeform 320"/>
              <p:cNvSpPr>
                <a:spLocks/>
              </p:cNvSpPr>
              <p:nvPr/>
            </p:nvSpPr>
            <p:spPr bwMode="auto">
              <a:xfrm>
                <a:off x="4654" y="3193"/>
                <a:ext cx="16" cy="17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2" y="3"/>
                  </a:cxn>
                  <a:cxn ang="0">
                    <a:pos x="0" y="40"/>
                  </a:cxn>
                  <a:cxn ang="0">
                    <a:pos x="35" y="50"/>
                  </a:cxn>
                  <a:cxn ang="0">
                    <a:pos x="46" y="13"/>
                  </a:cxn>
                  <a:cxn ang="0">
                    <a:pos x="45" y="16"/>
                  </a:cxn>
                  <a:cxn ang="0">
                    <a:pos x="14" y="0"/>
                  </a:cxn>
                </a:cxnLst>
                <a:rect l="0" t="0" r="r" b="b"/>
                <a:pathLst>
                  <a:path w="46" h="50">
                    <a:moveTo>
                      <a:pt x="14" y="0"/>
                    </a:moveTo>
                    <a:lnTo>
                      <a:pt x="12" y="3"/>
                    </a:lnTo>
                    <a:lnTo>
                      <a:pt x="0" y="40"/>
                    </a:lnTo>
                    <a:lnTo>
                      <a:pt x="35" y="50"/>
                    </a:lnTo>
                    <a:lnTo>
                      <a:pt x="46" y="13"/>
                    </a:lnTo>
                    <a:lnTo>
                      <a:pt x="45" y="16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49" name="Freeform 321"/>
              <p:cNvSpPr>
                <a:spLocks/>
              </p:cNvSpPr>
              <p:nvPr/>
            </p:nvSpPr>
            <p:spPr bwMode="auto">
              <a:xfrm>
                <a:off x="4659" y="3176"/>
                <a:ext cx="19" cy="23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26" y="0"/>
                  </a:cxn>
                  <a:cxn ang="0">
                    <a:pos x="0" y="51"/>
                  </a:cxn>
                  <a:cxn ang="0">
                    <a:pos x="31" y="67"/>
                  </a:cxn>
                  <a:cxn ang="0">
                    <a:pos x="57" y="16"/>
                  </a:cxn>
                  <a:cxn ang="0">
                    <a:pos x="57" y="16"/>
                  </a:cxn>
                  <a:cxn ang="0">
                    <a:pos x="26" y="0"/>
                  </a:cxn>
                </a:cxnLst>
                <a:rect l="0" t="0" r="r" b="b"/>
                <a:pathLst>
                  <a:path w="57" h="67">
                    <a:moveTo>
                      <a:pt x="26" y="0"/>
                    </a:moveTo>
                    <a:lnTo>
                      <a:pt x="26" y="0"/>
                    </a:lnTo>
                    <a:lnTo>
                      <a:pt x="0" y="51"/>
                    </a:lnTo>
                    <a:lnTo>
                      <a:pt x="31" y="67"/>
                    </a:lnTo>
                    <a:lnTo>
                      <a:pt x="57" y="16"/>
                    </a:lnTo>
                    <a:lnTo>
                      <a:pt x="57" y="16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0" name="Freeform 322"/>
              <p:cNvSpPr>
                <a:spLocks/>
              </p:cNvSpPr>
              <p:nvPr/>
            </p:nvSpPr>
            <p:spPr bwMode="auto">
              <a:xfrm>
                <a:off x="4668" y="3146"/>
                <a:ext cx="25" cy="36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43" y="4"/>
                  </a:cxn>
                  <a:cxn ang="0">
                    <a:pos x="0" y="90"/>
                  </a:cxn>
                  <a:cxn ang="0">
                    <a:pos x="31" y="106"/>
                  </a:cxn>
                  <a:cxn ang="0">
                    <a:pos x="75" y="20"/>
                  </a:cxn>
                  <a:cxn ang="0">
                    <a:pos x="72" y="24"/>
                  </a:cxn>
                  <a:cxn ang="0">
                    <a:pos x="46" y="0"/>
                  </a:cxn>
                  <a:cxn ang="0">
                    <a:pos x="45" y="3"/>
                  </a:cxn>
                  <a:cxn ang="0">
                    <a:pos x="43" y="4"/>
                  </a:cxn>
                  <a:cxn ang="0">
                    <a:pos x="46" y="0"/>
                  </a:cxn>
                </a:cxnLst>
                <a:rect l="0" t="0" r="r" b="b"/>
                <a:pathLst>
                  <a:path w="75" h="106">
                    <a:moveTo>
                      <a:pt x="46" y="0"/>
                    </a:moveTo>
                    <a:lnTo>
                      <a:pt x="43" y="4"/>
                    </a:lnTo>
                    <a:lnTo>
                      <a:pt x="0" y="90"/>
                    </a:lnTo>
                    <a:lnTo>
                      <a:pt x="31" y="106"/>
                    </a:lnTo>
                    <a:lnTo>
                      <a:pt x="75" y="20"/>
                    </a:lnTo>
                    <a:lnTo>
                      <a:pt x="72" y="24"/>
                    </a:lnTo>
                    <a:lnTo>
                      <a:pt x="46" y="0"/>
                    </a:lnTo>
                    <a:lnTo>
                      <a:pt x="45" y="3"/>
                    </a:lnTo>
                    <a:lnTo>
                      <a:pt x="43" y="4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1" name="Freeform 323"/>
              <p:cNvSpPr>
                <a:spLocks/>
              </p:cNvSpPr>
              <p:nvPr/>
            </p:nvSpPr>
            <p:spPr bwMode="auto">
              <a:xfrm>
                <a:off x="4683" y="3127"/>
                <a:ext cx="26" cy="27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51" y="1"/>
                  </a:cxn>
                  <a:cxn ang="0">
                    <a:pos x="0" y="57"/>
                  </a:cxn>
                  <a:cxn ang="0">
                    <a:pos x="26" y="81"/>
                  </a:cxn>
                  <a:cxn ang="0">
                    <a:pos x="78" y="25"/>
                  </a:cxn>
                  <a:cxn ang="0">
                    <a:pos x="76" y="26"/>
                  </a:cxn>
                  <a:cxn ang="0">
                    <a:pos x="53" y="0"/>
                  </a:cxn>
                </a:cxnLst>
                <a:rect l="0" t="0" r="r" b="b"/>
                <a:pathLst>
                  <a:path w="78" h="81">
                    <a:moveTo>
                      <a:pt x="53" y="0"/>
                    </a:moveTo>
                    <a:lnTo>
                      <a:pt x="51" y="1"/>
                    </a:lnTo>
                    <a:lnTo>
                      <a:pt x="0" y="57"/>
                    </a:lnTo>
                    <a:lnTo>
                      <a:pt x="26" y="81"/>
                    </a:lnTo>
                    <a:lnTo>
                      <a:pt x="78" y="25"/>
                    </a:lnTo>
                    <a:lnTo>
                      <a:pt x="76" y="26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2" name="Freeform 324"/>
              <p:cNvSpPr>
                <a:spLocks/>
              </p:cNvSpPr>
              <p:nvPr/>
            </p:nvSpPr>
            <p:spPr bwMode="auto">
              <a:xfrm>
                <a:off x="4701" y="3110"/>
                <a:ext cx="28" cy="26"/>
              </a:xfrm>
              <a:custGeom>
                <a:avLst/>
                <a:gdLst/>
                <a:ahLst/>
                <a:cxnLst>
                  <a:cxn ang="0">
                    <a:pos x="63" y="0"/>
                  </a:cxn>
                  <a:cxn ang="0">
                    <a:pos x="60" y="1"/>
                  </a:cxn>
                  <a:cxn ang="0">
                    <a:pos x="0" y="53"/>
                  </a:cxn>
                  <a:cxn ang="0">
                    <a:pos x="23" y="79"/>
                  </a:cxn>
                  <a:cxn ang="0">
                    <a:pos x="84" y="28"/>
                  </a:cxn>
                  <a:cxn ang="0">
                    <a:pos x="81" y="29"/>
                  </a:cxn>
                  <a:cxn ang="0">
                    <a:pos x="63" y="0"/>
                  </a:cxn>
                </a:cxnLst>
                <a:rect l="0" t="0" r="r" b="b"/>
                <a:pathLst>
                  <a:path w="84" h="79">
                    <a:moveTo>
                      <a:pt x="63" y="0"/>
                    </a:moveTo>
                    <a:lnTo>
                      <a:pt x="60" y="1"/>
                    </a:lnTo>
                    <a:lnTo>
                      <a:pt x="0" y="53"/>
                    </a:lnTo>
                    <a:lnTo>
                      <a:pt x="23" y="79"/>
                    </a:lnTo>
                    <a:lnTo>
                      <a:pt x="84" y="28"/>
                    </a:lnTo>
                    <a:lnTo>
                      <a:pt x="81" y="2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3" name="Freeform 325"/>
              <p:cNvSpPr>
                <a:spLocks/>
              </p:cNvSpPr>
              <p:nvPr/>
            </p:nvSpPr>
            <p:spPr bwMode="auto">
              <a:xfrm>
                <a:off x="4722" y="3101"/>
                <a:ext cx="18" cy="18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8" y="1"/>
                  </a:cxn>
                  <a:cxn ang="0">
                    <a:pos x="0" y="26"/>
                  </a:cxn>
                  <a:cxn ang="0">
                    <a:pos x="18" y="55"/>
                  </a:cxn>
                  <a:cxn ang="0">
                    <a:pos x="56" y="30"/>
                  </a:cxn>
                  <a:cxn ang="0">
                    <a:pos x="55" y="31"/>
                  </a:cxn>
                  <a:cxn ang="0">
                    <a:pos x="39" y="0"/>
                  </a:cxn>
                </a:cxnLst>
                <a:rect l="0" t="0" r="r" b="b"/>
                <a:pathLst>
                  <a:path w="56" h="55">
                    <a:moveTo>
                      <a:pt x="39" y="0"/>
                    </a:moveTo>
                    <a:lnTo>
                      <a:pt x="38" y="1"/>
                    </a:lnTo>
                    <a:lnTo>
                      <a:pt x="0" y="26"/>
                    </a:lnTo>
                    <a:lnTo>
                      <a:pt x="18" y="55"/>
                    </a:lnTo>
                    <a:lnTo>
                      <a:pt x="56" y="30"/>
                    </a:lnTo>
                    <a:lnTo>
                      <a:pt x="55" y="3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4" name="Freeform 326"/>
              <p:cNvSpPr>
                <a:spLocks/>
              </p:cNvSpPr>
              <p:nvPr/>
            </p:nvSpPr>
            <p:spPr bwMode="auto">
              <a:xfrm>
                <a:off x="4735" y="3093"/>
                <a:ext cx="19" cy="18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42" y="1"/>
                  </a:cxn>
                  <a:cxn ang="0">
                    <a:pos x="0" y="24"/>
                  </a:cxn>
                  <a:cxn ang="0">
                    <a:pos x="16" y="55"/>
                  </a:cxn>
                  <a:cxn ang="0">
                    <a:pos x="58" y="33"/>
                  </a:cxn>
                  <a:cxn ang="0">
                    <a:pos x="55" y="34"/>
                  </a:cxn>
                  <a:cxn ang="0">
                    <a:pos x="45" y="0"/>
                  </a:cxn>
                </a:cxnLst>
                <a:rect l="0" t="0" r="r" b="b"/>
                <a:pathLst>
                  <a:path w="58" h="55">
                    <a:moveTo>
                      <a:pt x="45" y="0"/>
                    </a:moveTo>
                    <a:lnTo>
                      <a:pt x="42" y="1"/>
                    </a:lnTo>
                    <a:lnTo>
                      <a:pt x="0" y="24"/>
                    </a:lnTo>
                    <a:lnTo>
                      <a:pt x="16" y="55"/>
                    </a:lnTo>
                    <a:lnTo>
                      <a:pt x="58" y="33"/>
                    </a:lnTo>
                    <a:lnTo>
                      <a:pt x="55" y="34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5" name="Freeform 327"/>
              <p:cNvSpPr>
                <a:spLocks/>
              </p:cNvSpPr>
              <p:nvPr/>
            </p:nvSpPr>
            <p:spPr bwMode="auto">
              <a:xfrm>
                <a:off x="4750" y="3088"/>
                <a:ext cx="16" cy="16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8" y="0"/>
                  </a:cxn>
                  <a:cxn ang="0">
                    <a:pos x="0" y="14"/>
                  </a:cxn>
                  <a:cxn ang="0">
                    <a:pos x="10" y="48"/>
                  </a:cxn>
                  <a:cxn ang="0">
                    <a:pos x="49" y="34"/>
                  </a:cxn>
                  <a:cxn ang="0">
                    <a:pos x="47" y="34"/>
                  </a:cxn>
                  <a:cxn ang="0">
                    <a:pos x="39" y="0"/>
                  </a:cxn>
                </a:cxnLst>
                <a:rect l="0" t="0" r="r" b="b"/>
                <a:pathLst>
                  <a:path w="49" h="48">
                    <a:moveTo>
                      <a:pt x="39" y="0"/>
                    </a:moveTo>
                    <a:lnTo>
                      <a:pt x="38" y="0"/>
                    </a:lnTo>
                    <a:lnTo>
                      <a:pt x="0" y="14"/>
                    </a:lnTo>
                    <a:lnTo>
                      <a:pt x="10" y="48"/>
                    </a:lnTo>
                    <a:lnTo>
                      <a:pt x="49" y="34"/>
                    </a:lnTo>
                    <a:lnTo>
                      <a:pt x="47" y="34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6" name="Freeform 328"/>
              <p:cNvSpPr>
                <a:spLocks/>
              </p:cNvSpPr>
              <p:nvPr/>
            </p:nvSpPr>
            <p:spPr bwMode="auto">
              <a:xfrm>
                <a:off x="4763" y="3085"/>
                <a:ext cx="15" cy="15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39" y="0"/>
                  </a:cxn>
                  <a:cxn ang="0">
                    <a:pos x="0" y="10"/>
                  </a:cxn>
                  <a:cxn ang="0">
                    <a:pos x="8" y="44"/>
                  </a:cxn>
                  <a:cxn ang="0">
                    <a:pos x="46" y="35"/>
                  </a:cxn>
                  <a:cxn ang="0">
                    <a:pos x="44" y="35"/>
                  </a:cxn>
                  <a:cxn ang="0">
                    <a:pos x="41" y="0"/>
                  </a:cxn>
                </a:cxnLst>
                <a:rect l="0" t="0" r="r" b="b"/>
                <a:pathLst>
                  <a:path w="46" h="44">
                    <a:moveTo>
                      <a:pt x="41" y="0"/>
                    </a:moveTo>
                    <a:lnTo>
                      <a:pt x="39" y="0"/>
                    </a:lnTo>
                    <a:lnTo>
                      <a:pt x="0" y="10"/>
                    </a:lnTo>
                    <a:lnTo>
                      <a:pt x="8" y="44"/>
                    </a:lnTo>
                    <a:lnTo>
                      <a:pt x="46" y="35"/>
                    </a:lnTo>
                    <a:lnTo>
                      <a:pt x="44" y="35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7" name="Freeform 329"/>
              <p:cNvSpPr>
                <a:spLocks/>
              </p:cNvSpPr>
              <p:nvPr/>
            </p:nvSpPr>
            <p:spPr bwMode="auto">
              <a:xfrm>
                <a:off x="4776" y="3084"/>
                <a:ext cx="13" cy="13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36" y="0"/>
                  </a:cxn>
                  <a:cxn ang="0">
                    <a:pos x="0" y="4"/>
                  </a:cxn>
                  <a:cxn ang="0">
                    <a:pos x="3" y="39"/>
                  </a:cxn>
                  <a:cxn ang="0">
                    <a:pos x="38" y="35"/>
                  </a:cxn>
                  <a:cxn ang="0">
                    <a:pos x="37" y="35"/>
                  </a:cxn>
                  <a:cxn ang="0">
                    <a:pos x="37" y="0"/>
                  </a:cxn>
                </a:cxnLst>
                <a:rect l="0" t="0" r="r" b="b"/>
                <a:pathLst>
                  <a:path w="38" h="39">
                    <a:moveTo>
                      <a:pt x="37" y="0"/>
                    </a:moveTo>
                    <a:lnTo>
                      <a:pt x="36" y="0"/>
                    </a:lnTo>
                    <a:lnTo>
                      <a:pt x="0" y="4"/>
                    </a:lnTo>
                    <a:lnTo>
                      <a:pt x="3" y="39"/>
                    </a:lnTo>
                    <a:lnTo>
                      <a:pt x="38" y="35"/>
                    </a:lnTo>
                    <a:lnTo>
                      <a:pt x="37" y="3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8" name="Freeform 330"/>
              <p:cNvSpPr>
                <a:spLocks/>
              </p:cNvSpPr>
              <p:nvPr/>
            </p:nvSpPr>
            <p:spPr bwMode="auto">
              <a:xfrm>
                <a:off x="4789" y="3084"/>
                <a:ext cx="12" cy="12"/>
              </a:xfrm>
              <a:custGeom>
                <a:avLst/>
                <a:gdLst/>
                <a:ahLst/>
                <a:cxnLst>
                  <a:cxn ang="0">
                    <a:pos x="38" y="2"/>
                  </a:cxn>
                  <a:cxn ang="0">
                    <a:pos x="36" y="2"/>
                  </a:cxn>
                  <a:cxn ang="0">
                    <a:pos x="0" y="0"/>
                  </a:cxn>
                  <a:cxn ang="0">
                    <a:pos x="0" y="35"/>
                  </a:cxn>
                  <a:cxn ang="0">
                    <a:pos x="36" y="36"/>
                  </a:cxn>
                  <a:cxn ang="0">
                    <a:pos x="33" y="36"/>
                  </a:cxn>
                  <a:cxn ang="0">
                    <a:pos x="38" y="2"/>
                  </a:cxn>
                </a:cxnLst>
                <a:rect l="0" t="0" r="r" b="b"/>
                <a:pathLst>
                  <a:path w="38" h="36">
                    <a:moveTo>
                      <a:pt x="38" y="2"/>
                    </a:moveTo>
                    <a:lnTo>
                      <a:pt x="36" y="2"/>
                    </a:lnTo>
                    <a:lnTo>
                      <a:pt x="0" y="0"/>
                    </a:lnTo>
                    <a:lnTo>
                      <a:pt x="0" y="35"/>
                    </a:lnTo>
                    <a:lnTo>
                      <a:pt x="36" y="36"/>
                    </a:lnTo>
                    <a:lnTo>
                      <a:pt x="33" y="36"/>
                    </a:lnTo>
                    <a:lnTo>
                      <a:pt x="38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59" name="Freeform 331"/>
              <p:cNvSpPr>
                <a:spLocks/>
              </p:cNvSpPr>
              <p:nvPr/>
            </p:nvSpPr>
            <p:spPr bwMode="auto">
              <a:xfrm>
                <a:off x="4800" y="3084"/>
                <a:ext cx="25" cy="16"/>
              </a:xfrm>
              <a:custGeom>
                <a:avLst/>
                <a:gdLst/>
                <a:ahLst/>
                <a:cxnLst>
                  <a:cxn ang="0">
                    <a:pos x="76" y="13"/>
                  </a:cxn>
                  <a:cxn ang="0">
                    <a:pos x="72" y="12"/>
                  </a:cxn>
                  <a:cxn ang="0">
                    <a:pos x="5" y="0"/>
                  </a:cxn>
                  <a:cxn ang="0">
                    <a:pos x="0" y="34"/>
                  </a:cxn>
                  <a:cxn ang="0">
                    <a:pos x="67" y="46"/>
                  </a:cxn>
                  <a:cxn ang="0">
                    <a:pos x="63" y="44"/>
                  </a:cxn>
                  <a:cxn ang="0">
                    <a:pos x="76" y="13"/>
                  </a:cxn>
                  <a:cxn ang="0">
                    <a:pos x="74" y="12"/>
                  </a:cxn>
                  <a:cxn ang="0">
                    <a:pos x="72" y="12"/>
                  </a:cxn>
                  <a:cxn ang="0">
                    <a:pos x="76" y="13"/>
                  </a:cxn>
                </a:cxnLst>
                <a:rect l="0" t="0" r="r" b="b"/>
                <a:pathLst>
                  <a:path w="76" h="46">
                    <a:moveTo>
                      <a:pt x="76" y="13"/>
                    </a:moveTo>
                    <a:lnTo>
                      <a:pt x="72" y="12"/>
                    </a:lnTo>
                    <a:lnTo>
                      <a:pt x="5" y="0"/>
                    </a:lnTo>
                    <a:lnTo>
                      <a:pt x="0" y="34"/>
                    </a:lnTo>
                    <a:lnTo>
                      <a:pt x="67" y="46"/>
                    </a:lnTo>
                    <a:lnTo>
                      <a:pt x="63" y="44"/>
                    </a:lnTo>
                    <a:lnTo>
                      <a:pt x="76" y="13"/>
                    </a:lnTo>
                    <a:lnTo>
                      <a:pt x="74" y="12"/>
                    </a:lnTo>
                    <a:lnTo>
                      <a:pt x="72" y="12"/>
                    </a:lnTo>
                    <a:lnTo>
                      <a:pt x="76" y="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0" name="Freeform 332"/>
              <p:cNvSpPr>
                <a:spLocks/>
              </p:cNvSpPr>
              <p:nvPr/>
            </p:nvSpPr>
            <p:spPr bwMode="auto">
              <a:xfrm>
                <a:off x="4821" y="3089"/>
                <a:ext cx="25" cy="18"/>
              </a:xfrm>
              <a:custGeom>
                <a:avLst/>
                <a:gdLst/>
                <a:ahLst/>
                <a:cxnLst>
                  <a:cxn ang="0">
                    <a:pos x="75" y="25"/>
                  </a:cxn>
                  <a:cxn ang="0">
                    <a:pos x="72" y="24"/>
                  </a:cxn>
                  <a:cxn ang="0">
                    <a:pos x="13" y="0"/>
                  </a:cxn>
                  <a:cxn ang="0">
                    <a:pos x="0" y="31"/>
                  </a:cxn>
                  <a:cxn ang="0">
                    <a:pos x="59" y="55"/>
                  </a:cxn>
                  <a:cxn ang="0">
                    <a:pos x="57" y="54"/>
                  </a:cxn>
                  <a:cxn ang="0">
                    <a:pos x="75" y="25"/>
                  </a:cxn>
                  <a:cxn ang="0">
                    <a:pos x="74" y="24"/>
                  </a:cxn>
                  <a:cxn ang="0">
                    <a:pos x="72" y="24"/>
                  </a:cxn>
                  <a:cxn ang="0">
                    <a:pos x="75" y="25"/>
                  </a:cxn>
                </a:cxnLst>
                <a:rect l="0" t="0" r="r" b="b"/>
                <a:pathLst>
                  <a:path w="75" h="55">
                    <a:moveTo>
                      <a:pt x="75" y="25"/>
                    </a:moveTo>
                    <a:lnTo>
                      <a:pt x="72" y="24"/>
                    </a:lnTo>
                    <a:lnTo>
                      <a:pt x="13" y="0"/>
                    </a:lnTo>
                    <a:lnTo>
                      <a:pt x="0" y="31"/>
                    </a:lnTo>
                    <a:lnTo>
                      <a:pt x="59" y="55"/>
                    </a:lnTo>
                    <a:lnTo>
                      <a:pt x="57" y="54"/>
                    </a:lnTo>
                    <a:lnTo>
                      <a:pt x="75" y="25"/>
                    </a:lnTo>
                    <a:lnTo>
                      <a:pt x="74" y="24"/>
                    </a:lnTo>
                    <a:lnTo>
                      <a:pt x="72" y="24"/>
                    </a:lnTo>
                    <a:lnTo>
                      <a:pt x="75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1" name="Freeform 333"/>
              <p:cNvSpPr>
                <a:spLocks/>
              </p:cNvSpPr>
              <p:nvPr/>
            </p:nvSpPr>
            <p:spPr bwMode="auto">
              <a:xfrm>
                <a:off x="4840" y="3097"/>
                <a:ext cx="25" cy="22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5" y="38"/>
                  </a:cxn>
                  <a:cxn ang="0">
                    <a:pos x="18" y="0"/>
                  </a:cxn>
                  <a:cxn ang="0">
                    <a:pos x="0" y="29"/>
                  </a:cxn>
                  <a:cxn ang="0">
                    <a:pos x="56" y="67"/>
                  </a:cxn>
                  <a:cxn ang="0">
                    <a:pos x="54" y="66"/>
                  </a:cxn>
                  <a:cxn ang="0">
                    <a:pos x="77" y="39"/>
                  </a:cxn>
                </a:cxnLst>
                <a:rect l="0" t="0" r="r" b="b"/>
                <a:pathLst>
                  <a:path w="77" h="67">
                    <a:moveTo>
                      <a:pt x="77" y="39"/>
                    </a:moveTo>
                    <a:lnTo>
                      <a:pt x="75" y="38"/>
                    </a:lnTo>
                    <a:lnTo>
                      <a:pt x="18" y="0"/>
                    </a:lnTo>
                    <a:lnTo>
                      <a:pt x="0" y="29"/>
                    </a:lnTo>
                    <a:lnTo>
                      <a:pt x="56" y="67"/>
                    </a:lnTo>
                    <a:lnTo>
                      <a:pt x="54" y="66"/>
                    </a:lnTo>
                    <a:lnTo>
                      <a:pt x="77" y="3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2" name="Freeform 334"/>
              <p:cNvSpPr>
                <a:spLocks/>
              </p:cNvSpPr>
              <p:nvPr/>
            </p:nvSpPr>
            <p:spPr bwMode="auto">
              <a:xfrm>
                <a:off x="4858" y="3110"/>
                <a:ext cx="26" cy="25"/>
              </a:xfrm>
              <a:custGeom>
                <a:avLst/>
                <a:gdLst/>
                <a:ahLst/>
                <a:cxnLst>
                  <a:cxn ang="0">
                    <a:pos x="78" y="50"/>
                  </a:cxn>
                  <a:cxn ang="0">
                    <a:pos x="77" y="49"/>
                  </a:cxn>
                  <a:cxn ang="0">
                    <a:pos x="23" y="0"/>
                  </a:cxn>
                  <a:cxn ang="0">
                    <a:pos x="0" y="27"/>
                  </a:cxn>
                  <a:cxn ang="0">
                    <a:pos x="53" y="75"/>
                  </a:cxn>
                  <a:cxn ang="0">
                    <a:pos x="52" y="74"/>
                  </a:cxn>
                  <a:cxn ang="0">
                    <a:pos x="78" y="50"/>
                  </a:cxn>
                </a:cxnLst>
                <a:rect l="0" t="0" r="r" b="b"/>
                <a:pathLst>
                  <a:path w="78" h="75">
                    <a:moveTo>
                      <a:pt x="78" y="50"/>
                    </a:moveTo>
                    <a:lnTo>
                      <a:pt x="77" y="49"/>
                    </a:lnTo>
                    <a:lnTo>
                      <a:pt x="23" y="0"/>
                    </a:lnTo>
                    <a:lnTo>
                      <a:pt x="0" y="27"/>
                    </a:lnTo>
                    <a:lnTo>
                      <a:pt x="53" y="75"/>
                    </a:lnTo>
                    <a:lnTo>
                      <a:pt x="52" y="74"/>
                    </a:lnTo>
                    <a:lnTo>
                      <a:pt x="78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3" name="Freeform 335"/>
              <p:cNvSpPr>
                <a:spLocks/>
              </p:cNvSpPr>
              <p:nvPr/>
            </p:nvSpPr>
            <p:spPr bwMode="auto">
              <a:xfrm>
                <a:off x="4875" y="3127"/>
                <a:ext cx="28" cy="27"/>
              </a:xfrm>
              <a:custGeom>
                <a:avLst/>
                <a:gdLst/>
                <a:ahLst/>
                <a:cxnLst>
                  <a:cxn ang="0">
                    <a:pos x="83" y="63"/>
                  </a:cxn>
                  <a:cxn ang="0">
                    <a:pos x="80" y="59"/>
                  </a:cxn>
                  <a:cxn ang="0">
                    <a:pos x="26" y="0"/>
                  </a:cxn>
                  <a:cxn ang="0">
                    <a:pos x="0" y="24"/>
                  </a:cxn>
                  <a:cxn ang="0">
                    <a:pos x="54" y="83"/>
                  </a:cxn>
                  <a:cxn ang="0">
                    <a:pos x="51" y="79"/>
                  </a:cxn>
                  <a:cxn ang="0">
                    <a:pos x="83" y="63"/>
                  </a:cxn>
                  <a:cxn ang="0">
                    <a:pos x="82" y="62"/>
                  </a:cxn>
                  <a:cxn ang="0">
                    <a:pos x="80" y="59"/>
                  </a:cxn>
                  <a:cxn ang="0">
                    <a:pos x="83" y="63"/>
                  </a:cxn>
                </a:cxnLst>
                <a:rect l="0" t="0" r="r" b="b"/>
                <a:pathLst>
                  <a:path w="83" h="83">
                    <a:moveTo>
                      <a:pt x="83" y="63"/>
                    </a:moveTo>
                    <a:lnTo>
                      <a:pt x="80" y="59"/>
                    </a:lnTo>
                    <a:lnTo>
                      <a:pt x="26" y="0"/>
                    </a:lnTo>
                    <a:lnTo>
                      <a:pt x="0" y="24"/>
                    </a:lnTo>
                    <a:lnTo>
                      <a:pt x="54" y="83"/>
                    </a:lnTo>
                    <a:lnTo>
                      <a:pt x="51" y="79"/>
                    </a:lnTo>
                    <a:lnTo>
                      <a:pt x="83" y="63"/>
                    </a:lnTo>
                    <a:lnTo>
                      <a:pt x="82" y="62"/>
                    </a:lnTo>
                    <a:lnTo>
                      <a:pt x="80" y="59"/>
                    </a:lnTo>
                    <a:lnTo>
                      <a:pt x="83" y="6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4" name="Freeform 336"/>
              <p:cNvSpPr>
                <a:spLocks/>
              </p:cNvSpPr>
              <p:nvPr/>
            </p:nvSpPr>
            <p:spPr bwMode="auto">
              <a:xfrm>
                <a:off x="4892" y="3148"/>
                <a:ext cx="26" cy="35"/>
              </a:xfrm>
              <a:custGeom>
                <a:avLst/>
                <a:gdLst/>
                <a:ahLst/>
                <a:cxnLst>
                  <a:cxn ang="0">
                    <a:pos x="77" y="91"/>
                  </a:cxn>
                  <a:cxn ang="0">
                    <a:pos x="77" y="91"/>
                  </a:cxn>
                  <a:cxn ang="0">
                    <a:pos x="32" y="0"/>
                  </a:cxn>
                  <a:cxn ang="0">
                    <a:pos x="0" y="16"/>
                  </a:cxn>
                  <a:cxn ang="0">
                    <a:pos x="45" y="107"/>
                  </a:cxn>
                  <a:cxn ang="0">
                    <a:pos x="45" y="107"/>
                  </a:cxn>
                  <a:cxn ang="0">
                    <a:pos x="77" y="91"/>
                  </a:cxn>
                </a:cxnLst>
                <a:rect l="0" t="0" r="r" b="b"/>
                <a:pathLst>
                  <a:path w="77" h="107">
                    <a:moveTo>
                      <a:pt x="77" y="91"/>
                    </a:moveTo>
                    <a:lnTo>
                      <a:pt x="77" y="91"/>
                    </a:lnTo>
                    <a:lnTo>
                      <a:pt x="32" y="0"/>
                    </a:lnTo>
                    <a:lnTo>
                      <a:pt x="0" y="16"/>
                    </a:lnTo>
                    <a:lnTo>
                      <a:pt x="45" y="107"/>
                    </a:lnTo>
                    <a:lnTo>
                      <a:pt x="45" y="107"/>
                    </a:lnTo>
                    <a:lnTo>
                      <a:pt x="77" y="9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5" name="Freeform 337"/>
              <p:cNvSpPr>
                <a:spLocks/>
              </p:cNvSpPr>
              <p:nvPr/>
            </p:nvSpPr>
            <p:spPr bwMode="auto">
              <a:xfrm>
                <a:off x="4907" y="3178"/>
                <a:ext cx="20" cy="23"/>
              </a:xfrm>
              <a:custGeom>
                <a:avLst/>
                <a:gdLst/>
                <a:ahLst/>
                <a:cxnLst>
                  <a:cxn ang="0">
                    <a:pos x="59" y="57"/>
                  </a:cxn>
                  <a:cxn ang="0">
                    <a:pos x="58" y="54"/>
                  </a:cxn>
                  <a:cxn ang="0">
                    <a:pos x="32" y="0"/>
                  </a:cxn>
                  <a:cxn ang="0">
                    <a:pos x="0" y="16"/>
                  </a:cxn>
                  <a:cxn ang="0">
                    <a:pos x="27" y="70"/>
                  </a:cxn>
                  <a:cxn ang="0">
                    <a:pos x="25" y="67"/>
                  </a:cxn>
                  <a:cxn ang="0">
                    <a:pos x="59" y="57"/>
                  </a:cxn>
                </a:cxnLst>
                <a:rect l="0" t="0" r="r" b="b"/>
                <a:pathLst>
                  <a:path w="59" h="70">
                    <a:moveTo>
                      <a:pt x="59" y="57"/>
                    </a:moveTo>
                    <a:lnTo>
                      <a:pt x="58" y="54"/>
                    </a:lnTo>
                    <a:lnTo>
                      <a:pt x="32" y="0"/>
                    </a:lnTo>
                    <a:lnTo>
                      <a:pt x="0" y="16"/>
                    </a:lnTo>
                    <a:lnTo>
                      <a:pt x="27" y="70"/>
                    </a:lnTo>
                    <a:lnTo>
                      <a:pt x="25" y="67"/>
                    </a:lnTo>
                    <a:lnTo>
                      <a:pt x="59" y="5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6" name="Freeform 338"/>
              <p:cNvSpPr>
                <a:spLocks/>
              </p:cNvSpPr>
              <p:nvPr/>
            </p:nvSpPr>
            <p:spPr bwMode="auto">
              <a:xfrm>
                <a:off x="4915" y="3197"/>
                <a:ext cx="16" cy="16"/>
              </a:xfrm>
              <a:custGeom>
                <a:avLst/>
                <a:gdLst/>
                <a:ahLst/>
                <a:cxnLst>
                  <a:cxn ang="0">
                    <a:pos x="46" y="44"/>
                  </a:cxn>
                  <a:cxn ang="0">
                    <a:pos x="46" y="38"/>
                  </a:cxn>
                  <a:cxn ang="0">
                    <a:pos x="34" y="0"/>
                  </a:cxn>
                  <a:cxn ang="0">
                    <a:pos x="0" y="10"/>
                  </a:cxn>
                  <a:cxn ang="0">
                    <a:pos x="12" y="48"/>
                  </a:cxn>
                  <a:cxn ang="0">
                    <a:pos x="12" y="42"/>
                  </a:cxn>
                  <a:cxn ang="0">
                    <a:pos x="46" y="44"/>
                  </a:cxn>
                  <a:cxn ang="0">
                    <a:pos x="48" y="42"/>
                  </a:cxn>
                  <a:cxn ang="0">
                    <a:pos x="46" y="38"/>
                  </a:cxn>
                  <a:cxn ang="0">
                    <a:pos x="46" y="44"/>
                  </a:cxn>
                </a:cxnLst>
                <a:rect l="0" t="0" r="r" b="b"/>
                <a:pathLst>
                  <a:path w="48" h="48">
                    <a:moveTo>
                      <a:pt x="46" y="44"/>
                    </a:moveTo>
                    <a:lnTo>
                      <a:pt x="46" y="38"/>
                    </a:lnTo>
                    <a:lnTo>
                      <a:pt x="34" y="0"/>
                    </a:lnTo>
                    <a:lnTo>
                      <a:pt x="0" y="10"/>
                    </a:lnTo>
                    <a:lnTo>
                      <a:pt x="12" y="48"/>
                    </a:lnTo>
                    <a:lnTo>
                      <a:pt x="12" y="42"/>
                    </a:lnTo>
                    <a:lnTo>
                      <a:pt x="46" y="44"/>
                    </a:lnTo>
                    <a:lnTo>
                      <a:pt x="48" y="42"/>
                    </a:lnTo>
                    <a:lnTo>
                      <a:pt x="46" y="38"/>
                    </a:lnTo>
                    <a:lnTo>
                      <a:pt x="46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7" name="Freeform 339"/>
              <p:cNvSpPr>
                <a:spLocks/>
              </p:cNvSpPr>
              <p:nvPr/>
            </p:nvSpPr>
            <p:spPr bwMode="auto">
              <a:xfrm>
                <a:off x="4916" y="3211"/>
                <a:ext cx="15" cy="36"/>
              </a:xfrm>
              <a:custGeom>
                <a:avLst/>
                <a:gdLst/>
                <a:ahLst/>
                <a:cxnLst>
                  <a:cxn ang="0">
                    <a:pos x="34" y="108"/>
                  </a:cxn>
                  <a:cxn ang="0">
                    <a:pos x="34" y="102"/>
                  </a:cxn>
                  <a:cxn ang="0">
                    <a:pos x="44" y="2"/>
                  </a:cxn>
                  <a:cxn ang="0">
                    <a:pos x="10" y="0"/>
                  </a:cxn>
                  <a:cxn ang="0">
                    <a:pos x="0" y="100"/>
                  </a:cxn>
                  <a:cxn ang="0">
                    <a:pos x="0" y="94"/>
                  </a:cxn>
                  <a:cxn ang="0">
                    <a:pos x="34" y="108"/>
                  </a:cxn>
                  <a:cxn ang="0">
                    <a:pos x="34" y="105"/>
                  </a:cxn>
                  <a:cxn ang="0">
                    <a:pos x="34" y="102"/>
                  </a:cxn>
                  <a:cxn ang="0">
                    <a:pos x="34" y="108"/>
                  </a:cxn>
                </a:cxnLst>
                <a:rect l="0" t="0" r="r" b="b"/>
                <a:pathLst>
                  <a:path w="44" h="108">
                    <a:moveTo>
                      <a:pt x="34" y="108"/>
                    </a:moveTo>
                    <a:lnTo>
                      <a:pt x="34" y="102"/>
                    </a:lnTo>
                    <a:lnTo>
                      <a:pt x="44" y="2"/>
                    </a:lnTo>
                    <a:lnTo>
                      <a:pt x="10" y="0"/>
                    </a:lnTo>
                    <a:lnTo>
                      <a:pt x="0" y="100"/>
                    </a:lnTo>
                    <a:lnTo>
                      <a:pt x="0" y="94"/>
                    </a:lnTo>
                    <a:lnTo>
                      <a:pt x="34" y="108"/>
                    </a:lnTo>
                    <a:lnTo>
                      <a:pt x="34" y="105"/>
                    </a:lnTo>
                    <a:lnTo>
                      <a:pt x="34" y="102"/>
                    </a:lnTo>
                    <a:lnTo>
                      <a:pt x="34" y="10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8" name="Freeform 340"/>
              <p:cNvSpPr>
                <a:spLocks/>
              </p:cNvSpPr>
              <p:nvPr/>
            </p:nvSpPr>
            <p:spPr bwMode="auto">
              <a:xfrm>
                <a:off x="4911" y="3242"/>
                <a:ext cx="16" cy="18"/>
              </a:xfrm>
              <a:custGeom>
                <a:avLst/>
                <a:gdLst/>
                <a:ahLst/>
                <a:cxnLst>
                  <a:cxn ang="0">
                    <a:pos x="32" y="53"/>
                  </a:cxn>
                  <a:cxn ang="0">
                    <a:pos x="34" y="50"/>
                  </a:cxn>
                  <a:cxn ang="0">
                    <a:pos x="49" y="14"/>
                  </a:cxn>
                  <a:cxn ang="0">
                    <a:pos x="15" y="0"/>
                  </a:cxn>
                  <a:cxn ang="0">
                    <a:pos x="0" y="37"/>
                  </a:cxn>
                  <a:cxn ang="0">
                    <a:pos x="3" y="35"/>
                  </a:cxn>
                  <a:cxn ang="0">
                    <a:pos x="32" y="53"/>
                  </a:cxn>
                  <a:cxn ang="0">
                    <a:pos x="33" y="52"/>
                  </a:cxn>
                  <a:cxn ang="0">
                    <a:pos x="34" y="50"/>
                  </a:cxn>
                  <a:cxn ang="0">
                    <a:pos x="32" y="53"/>
                  </a:cxn>
                </a:cxnLst>
                <a:rect l="0" t="0" r="r" b="b"/>
                <a:pathLst>
                  <a:path w="49" h="53">
                    <a:moveTo>
                      <a:pt x="32" y="53"/>
                    </a:moveTo>
                    <a:lnTo>
                      <a:pt x="34" y="50"/>
                    </a:lnTo>
                    <a:lnTo>
                      <a:pt x="49" y="14"/>
                    </a:lnTo>
                    <a:lnTo>
                      <a:pt x="15" y="0"/>
                    </a:lnTo>
                    <a:lnTo>
                      <a:pt x="0" y="37"/>
                    </a:lnTo>
                    <a:lnTo>
                      <a:pt x="3" y="35"/>
                    </a:lnTo>
                    <a:lnTo>
                      <a:pt x="32" y="53"/>
                    </a:lnTo>
                    <a:lnTo>
                      <a:pt x="33" y="52"/>
                    </a:lnTo>
                    <a:lnTo>
                      <a:pt x="34" y="50"/>
                    </a:lnTo>
                    <a:lnTo>
                      <a:pt x="32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69" name="Freeform 341"/>
              <p:cNvSpPr>
                <a:spLocks/>
              </p:cNvSpPr>
              <p:nvPr/>
            </p:nvSpPr>
            <p:spPr bwMode="auto">
              <a:xfrm>
                <a:off x="4906" y="3254"/>
                <a:ext cx="16" cy="17"/>
              </a:xfrm>
              <a:custGeom>
                <a:avLst/>
                <a:gdLst/>
                <a:ahLst/>
                <a:cxnLst>
                  <a:cxn ang="0">
                    <a:pos x="25" y="51"/>
                  </a:cxn>
                  <a:cxn ang="0">
                    <a:pos x="29" y="47"/>
                  </a:cxn>
                  <a:cxn ang="0">
                    <a:pos x="48" y="18"/>
                  </a:cxn>
                  <a:cxn ang="0">
                    <a:pos x="19" y="0"/>
                  </a:cxn>
                  <a:cxn ang="0">
                    <a:pos x="0" y="29"/>
                  </a:cxn>
                  <a:cxn ang="0">
                    <a:pos x="4" y="25"/>
                  </a:cxn>
                  <a:cxn ang="0">
                    <a:pos x="27" y="51"/>
                  </a:cxn>
                  <a:cxn ang="0">
                    <a:pos x="28" y="50"/>
                  </a:cxn>
                  <a:cxn ang="0">
                    <a:pos x="29" y="47"/>
                  </a:cxn>
                  <a:cxn ang="0">
                    <a:pos x="25" y="51"/>
                  </a:cxn>
                </a:cxnLst>
                <a:rect l="0" t="0" r="r" b="b"/>
                <a:pathLst>
                  <a:path w="48" h="51">
                    <a:moveTo>
                      <a:pt x="25" y="51"/>
                    </a:moveTo>
                    <a:lnTo>
                      <a:pt x="29" y="47"/>
                    </a:lnTo>
                    <a:lnTo>
                      <a:pt x="48" y="18"/>
                    </a:lnTo>
                    <a:lnTo>
                      <a:pt x="19" y="0"/>
                    </a:lnTo>
                    <a:lnTo>
                      <a:pt x="0" y="29"/>
                    </a:lnTo>
                    <a:lnTo>
                      <a:pt x="4" y="25"/>
                    </a:lnTo>
                    <a:lnTo>
                      <a:pt x="27" y="51"/>
                    </a:lnTo>
                    <a:lnTo>
                      <a:pt x="28" y="50"/>
                    </a:lnTo>
                    <a:lnTo>
                      <a:pt x="29" y="47"/>
                    </a:lnTo>
                    <a:lnTo>
                      <a:pt x="25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0" name="Freeform 342"/>
              <p:cNvSpPr>
                <a:spLocks/>
              </p:cNvSpPr>
              <p:nvPr/>
            </p:nvSpPr>
            <p:spPr bwMode="auto">
              <a:xfrm>
                <a:off x="4899" y="3262"/>
                <a:ext cx="15" cy="17"/>
              </a:xfrm>
              <a:custGeom>
                <a:avLst/>
                <a:gdLst/>
                <a:ahLst/>
                <a:cxnLst>
                  <a:cxn ang="0">
                    <a:pos x="17" y="50"/>
                  </a:cxn>
                  <a:cxn ang="0">
                    <a:pos x="21" y="47"/>
                  </a:cxn>
                  <a:cxn ang="0">
                    <a:pos x="46" y="26"/>
                  </a:cxn>
                  <a:cxn ang="0">
                    <a:pos x="25" y="0"/>
                  </a:cxn>
                  <a:cxn ang="0">
                    <a:pos x="0" y="21"/>
                  </a:cxn>
                  <a:cxn ang="0">
                    <a:pos x="4" y="18"/>
                  </a:cxn>
                  <a:cxn ang="0">
                    <a:pos x="17" y="50"/>
                  </a:cxn>
                  <a:cxn ang="0">
                    <a:pos x="20" y="50"/>
                  </a:cxn>
                  <a:cxn ang="0">
                    <a:pos x="23" y="47"/>
                  </a:cxn>
                  <a:cxn ang="0">
                    <a:pos x="17" y="50"/>
                  </a:cxn>
                </a:cxnLst>
                <a:rect l="0" t="0" r="r" b="b"/>
                <a:pathLst>
                  <a:path w="46" h="50">
                    <a:moveTo>
                      <a:pt x="17" y="50"/>
                    </a:moveTo>
                    <a:lnTo>
                      <a:pt x="21" y="47"/>
                    </a:lnTo>
                    <a:lnTo>
                      <a:pt x="46" y="26"/>
                    </a:lnTo>
                    <a:lnTo>
                      <a:pt x="25" y="0"/>
                    </a:lnTo>
                    <a:lnTo>
                      <a:pt x="0" y="21"/>
                    </a:lnTo>
                    <a:lnTo>
                      <a:pt x="4" y="18"/>
                    </a:lnTo>
                    <a:lnTo>
                      <a:pt x="17" y="50"/>
                    </a:lnTo>
                    <a:lnTo>
                      <a:pt x="20" y="50"/>
                    </a:lnTo>
                    <a:lnTo>
                      <a:pt x="23" y="47"/>
                    </a:lnTo>
                    <a:lnTo>
                      <a:pt x="17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1" name="Freeform 343"/>
              <p:cNvSpPr>
                <a:spLocks/>
              </p:cNvSpPr>
              <p:nvPr/>
            </p:nvSpPr>
            <p:spPr bwMode="auto">
              <a:xfrm>
                <a:off x="4889" y="3268"/>
                <a:ext cx="15" cy="16"/>
              </a:xfrm>
              <a:custGeom>
                <a:avLst/>
                <a:gdLst/>
                <a:ahLst/>
                <a:cxnLst>
                  <a:cxn ang="0">
                    <a:pos x="8" y="46"/>
                  </a:cxn>
                  <a:cxn ang="0">
                    <a:pos x="13" y="45"/>
                  </a:cxn>
                  <a:cxn ang="0">
                    <a:pos x="46" y="32"/>
                  </a:cxn>
                  <a:cxn ang="0">
                    <a:pos x="33" y="0"/>
                  </a:cxn>
                  <a:cxn ang="0">
                    <a:pos x="0" y="13"/>
                  </a:cxn>
                  <a:cxn ang="0">
                    <a:pos x="6" y="12"/>
                  </a:cxn>
                  <a:cxn ang="0">
                    <a:pos x="8" y="46"/>
                  </a:cxn>
                  <a:cxn ang="0">
                    <a:pos x="11" y="46"/>
                  </a:cxn>
                  <a:cxn ang="0">
                    <a:pos x="13" y="45"/>
                  </a:cxn>
                  <a:cxn ang="0">
                    <a:pos x="8" y="46"/>
                  </a:cxn>
                </a:cxnLst>
                <a:rect l="0" t="0" r="r" b="b"/>
                <a:pathLst>
                  <a:path w="46" h="46">
                    <a:moveTo>
                      <a:pt x="8" y="46"/>
                    </a:moveTo>
                    <a:lnTo>
                      <a:pt x="13" y="45"/>
                    </a:lnTo>
                    <a:lnTo>
                      <a:pt x="46" y="32"/>
                    </a:lnTo>
                    <a:lnTo>
                      <a:pt x="33" y="0"/>
                    </a:lnTo>
                    <a:lnTo>
                      <a:pt x="0" y="13"/>
                    </a:lnTo>
                    <a:lnTo>
                      <a:pt x="6" y="12"/>
                    </a:lnTo>
                    <a:lnTo>
                      <a:pt x="8" y="46"/>
                    </a:lnTo>
                    <a:lnTo>
                      <a:pt x="11" y="46"/>
                    </a:lnTo>
                    <a:lnTo>
                      <a:pt x="13" y="45"/>
                    </a:lnTo>
                    <a:lnTo>
                      <a:pt x="8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2" name="Freeform 344"/>
              <p:cNvSpPr>
                <a:spLocks/>
              </p:cNvSpPr>
              <p:nvPr/>
            </p:nvSpPr>
            <p:spPr bwMode="auto">
              <a:xfrm>
                <a:off x="4864" y="3272"/>
                <a:ext cx="28" cy="16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3" y="45"/>
                  </a:cxn>
                  <a:cxn ang="0">
                    <a:pos x="84" y="34"/>
                  </a:cxn>
                  <a:cxn ang="0">
                    <a:pos x="82" y="0"/>
                  </a:cxn>
                  <a:cxn ang="0">
                    <a:pos x="0" y="10"/>
                  </a:cxn>
                  <a:cxn ang="0">
                    <a:pos x="3" y="10"/>
                  </a:cxn>
                  <a:cxn ang="0">
                    <a:pos x="0" y="45"/>
                  </a:cxn>
                  <a:cxn ang="0">
                    <a:pos x="1" y="46"/>
                  </a:cxn>
                  <a:cxn ang="0">
                    <a:pos x="3" y="45"/>
                  </a:cxn>
                  <a:cxn ang="0">
                    <a:pos x="0" y="45"/>
                  </a:cxn>
                </a:cxnLst>
                <a:rect l="0" t="0" r="r" b="b"/>
                <a:pathLst>
                  <a:path w="84" h="46">
                    <a:moveTo>
                      <a:pt x="0" y="45"/>
                    </a:moveTo>
                    <a:lnTo>
                      <a:pt x="3" y="45"/>
                    </a:lnTo>
                    <a:lnTo>
                      <a:pt x="84" y="34"/>
                    </a:lnTo>
                    <a:lnTo>
                      <a:pt x="82" y="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0" y="45"/>
                    </a:lnTo>
                    <a:lnTo>
                      <a:pt x="1" y="46"/>
                    </a:lnTo>
                    <a:lnTo>
                      <a:pt x="3" y="45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3" name="Freeform 345"/>
              <p:cNvSpPr>
                <a:spLocks/>
              </p:cNvSpPr>
              <p:nvPr/>
            </p:nvSpPr>
            <p:spPr bwMode="auto">
              <a:xfrm>
                <a:off x="4845" y="3274"/>
                <a:ext cx="20" cy="13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17" y="35"/>
                  </a:cxn>
                  <a:cxn ang="0">
                    <a:pos x="55" y="39"/>
                  </a:cxn>
                  <a:cxn ang="0">
                    <a:pos x="58" y="4"/>
                  </a:cxn>
                  <a:cxn ang="0">
                    <a:pos x="19" y="0"/>
                  </a:cxn>
                  <a:cxn ang="0">
                    <a:pos x="37" y="18"/>
                  </a:cxn>
                  <a:cxn ang="0">
                    <a:pos x="0" y="18"/>
                  </a:cxn>
                  <a:cxn ang="0">
                    <a:pos x="0" y="33"/>
                  </a:cxn>
                  <a:cxn ang="0">
                    <a:pos x="17" y="35"/>
                  </a:cxn>
                  <a:cxn ang="0">
                    <a:pos x="0" y="18"/>
                  </a:cxn>
                </a:cxnLst>
                <a:rect l="0" t="0" r="r" b="b"/>
                <a:pathLst>
                  <a:path w="58" h="39">
                    <a:moveTo>
                      <a:pt x="0" y="18"/>
                    </a:moveTo>
                    <a:lnTo>
                      <a:pt x="17" y="35"/>
                    </a:lnTo>
                    <a:lnTo>
                      <a:pt x="55" y="39"/>
                    </a:lnTo>
                    <a:lnTo>
                      <a:pt x="58" y="4"/>
                    </a:lnTo>
                    <a:lnTo>
                      <a:pt x="19" y="0"/>
                    </a:lnTo>
                    <a:lnTo>
                      <a:pt x="37" y="18"/>
                    </a:lnTo>
                    <a:lnTo>
                      <a:pt x="0" y="18"/>
                    </a:lnTo>
                    <a:lnTo>
                      <a:pt x="0" y="33"/>
                    </a:lnTo>
                    <a:lnTo>
                      <a:pt x="17" y="35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4" name="Freeform 346"/>
              <p:cNvSpPr>
                <a:spLocks/>
              </p:cNvSpPr>
              <p:nvPr/>
            </p:nvSpPr>
            <p:spPr bwMode="auto">
              <a:xfrm>
                <a:off x="4845" y="3178"/>
                <a:ext cx="13" cy="102"/>
              </a:xfrm>
              <a:custGeom>
                <a:avLst/>
                <a:gdLst/>
                <a:ahLst/>
                <a:cxnLst>
                  <a:cxn ang="0">
                    <a:pos x="17" y="35"/>
                  </a:cxn>
                  <a:cxn ang="0">
                    <a:pos x="1" y="18"/>
                  </a:cxn>
                  <a:cxn ang="0">
                    <a:pos x="0" y="306"/>
                  </a:cxn>
                  <a:cxn ang="0">
                    <a:pos x="37" y="306"/>
                  </a:cxn>
                  <a:cxn ang="0">
                    <a:pos x="38" y="18"/>
                  </a:cxn>
                  <a:cxn ang="0">
                    <a:pos x="22" y="0"/>
                  </a:cxn>
                  <a:cxn ang="0">
                    <a:pos x="38" y="18"/>
                  </a:cxn>
                  <a:cxn ang="0">
                    <a:pos x="38" y="3"/>
                  </a:cxn>
                  <a:cxn ang="0">
                    <a:pos x="22" y="0"/>
                  </a:cxn>
                  <a:cxn ang="0">
                    <a:pos x="17" y="35"/>
                  </a:cxn>
                </a:cxnLst>
                <a:rect l="0" t="0" r="r" b="b"/>
                <a:pathLst>
                  <a:path w="38" h="306">
                    <a:moveTo>
                      <a:pt x="17" y="35"/>
                    </a:moveTo>
                    <a:lnTo>
                      <a:pt x="1" y="18"/>
                    </a:lnTo>
                    <a:lnTo>
                      <a:pt x="0" y="306"/>
                    </a:lnTo>
                    <a:lnTo>
                      <a:pt x="37" y="306"/>
                    </a:lnTo>
                    <a:lnTo>
                      <a:pt x="38" y="18"/>
                    </a:lnTo>
                    <a:lnTo>
                      <a:pt x="22" y="0"/>
                    </a:lnTo>
                    <a:lnTo>
                      <a:pt x="38" y="18"/>
                    </a:lnTo>
                    <a:lnTo>
                      <a:pt x="38" y="3"/>
                    </a:lnTo>
                    <a:lnTo>
                      <a:pt x="22" y="0"/>
                    </a:lnTo>
                    <a:lnTo>
                      <a:pt x="17" y="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5" name="Freeform 347"/>
              <p:cNvSpPr>
                <a:spLocks/>
              </p:cNvSpPr>
              <p:nvPr/>
            </p:nvSpPr>
            <p:spPr bwMode="auto">
              <a:xfrm>
                <a:off x="4837" y="3176"/>
                <a:ext cx="16" cy="14"/>
              </a:xfrm>
              <a:custGeom>
                <a:avLst/>
                <a:gdLst/>
                <a:ahLst/>
                <a:cxnLst>
                  <a:cxn ang="0">
                    <a:pos x="0" y="32"/>
                  </a:cxn>
                  <a:cxn ang="0">
                    <a:pos x="4" y="34"/>
                  </a:cxn>
                  <a:cxn ang="0">
                    <a:pos x="41" y="42"/>
                  </a:cxn>
                  <a:cxn ang="0">
                    <a:pos x="46" y="7"/>
                  </a:cxn>
                  <a:cxn ang="0">
                    <a:pos x="9" y="0"/>
                  </a:cxn>
                  <a:cxn ang="0">
                    <a:pos x="13" y="1"/>
                  </a:cxn>
                  <a:cxn ang="0">
                    <a:pos x="0" y="32"/>
                  </a:cxn>
                </a:cxnLst>
                <a:rect l="0" t="0" r="r" b="b"/>
                <a:pathLst>
                  <a:path w="46" h="42">
                    <a:moveTo>
                      <a:pt x="0" y="32"/>
                    </a:moveTo>
                    <a:lnTo>
                      <a:pt x="4" y="34"/>
                    </a:lnTo>
                    <a:lnTo>
                      <a:pt x="41" y="42"/>
                    </a:lnTo>
                    <a:lnTo>
                      <a:pt x="46" y="7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6" name="Freeform 348"/>
              <p:cNvSpPr>
                <a:spLocks/>
              </p:cNvSpPr>
              <p:nvPr/>
            </p:nvSpPr>
            <p:spPr bwMode="auto">
              <a:xfrm>
                <a:off x="4811" y="3167"/>
                <a:ext cx="31" cy="20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6" y="32"/>
                  </a:cxn>
                  <a:cxn ang="0">
                    <a:pos x="78" y="60"/>
                  </a:cxn>
                  <a:cxn ang="0">
                    <a:pos x="91" y="29"/>
                  </a:cxn>
                  <a:cxn ang="0">
                    <a:pos x="19" y="0"/>
                  </a:cxn>
                  <a:cxn ang="0">
                    <a:pos x="24" y="3"/>
                  </a:cxn>
                  <a:cxn ang="0">
                    <a:pos x="0" y="29"/>
                  </a:cxn>
                  <a:cxn ang="0">
                    <a:pos x="3" y="32"/>
                  </a:cxn>
                  <a:cxn ang="0">
                    <a:pos x="6" y="32"/>
                  </a:cxn>
                  <a:cxn ang="0">
                    <a:pos x="0" y="29"/>
                  </a:cxn>
                </a:cxnLst>
                <a:rect l="0" t="0" r="r" b="b"/>
                <a:pathLst>
                  <a:path w="91" h="60">
                    <a:moveTo>
                      <a:pt x="0" y="29"/>
                    </a:moveTo>
                    <a:lnTo>
                      <a:pt x="6" y="32"/>
                    </a:lnTo>
                    <a:lnTo>
                      <a:pt x="78" y="60"/>
                    </a:lnTo>
                    <a:lnTo>
                      <a:pt x="91" y="29"/>
                    </a:lnTo>
                    <a:lnTo>
                      <a:pt x="19" y="0"/>
                    </a:lnTo>
                    <a:lnTo>
                      <a:pt x="24" y="3"/>
                    </a:lnTo>
                    <a:lnTo>
                      <a:pt x="0" y="29"/>
                    </a:lnTo>
                    <a:lnTo>
                      <a:pt x="3" y="32"/>
                    </a:lnTo>
                    <a:lnTo>
                      <a:pt x="6" y="32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7" name="Freeform 349"/>
              <p:cNvSpPr>
                <a:spLocks/>
              </p:cNvSpPr>
              <p:nvPr/>
            </p:nvSpPr>
            <p:spPr bwMode="auto">
              <a:xfrm>
                <a:off x="4790" y="3149"/>
                <a:ext cx="29" cy="27"/>
              </a:xfrm>
              <a:custGeom>
                <a:avLst/>
                <a:gdLst/>
                <a:ahLst/>
                <a:cxnLst>
                  <a:cxn ang="0">
                    <a:pos x="1" y="26"/>
                  </a:cxn>
                  <a:cxn ang="0">
                    <a:pos x="0" y="26"/>
                  </a:cxn>
                  <a:cxn ang="0">
                    <a:pos x="64" y="83"/>
                  </a:cxn>
                  <a:cxn ang="0">
                    <a:pos x="88" y="57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1" y="26"/>
                  </a:cxn>
                </a:cxnLst>
                <a:rect l="0" t="0" r="r" b="b"/>
                <a:pathLst>
                  <a:path w="88" h="83">
                    <a:moveTo>
                      <a:pt x="1" y="26"/>
                    </a:moveTo>
                    <a:lnTo>
                      <a:pt x="0" y="26"/>
                    </a:lnTo>
                    <a:lnTo>
                      <a:pt x="64" y="83"/>
                    </a:lnTo>
                    <a:lnTo>
                      <a:pt x="88" y="57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1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8" name="Freeform 350"/>
              <p:cNvSpPr>
                <a:spLocks/>
              </p:cNvSpPr>
              <p:nvPr/>
            </p:nvSpPr>
            <p:spPr bwMode="auto">
              <a:xfrm>
                <a:off x="4780" y="3139"/>
                <a:ext cx="17" cy="18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0" y="30"/>
                  </a:cxn>
                  <a:cxn ang="0">
                    <a:pos x="30" y="55"/>
                  </a:cxn>
                  <a:cxn ang="0">
                    <a:pos x="51" y="29"/>
                  </a:cxn>
                  <a:cxn ang="0">
                    <a:pos x="21" y="4"/>
                  </a:cxn>
                  <a:cxn ang="0">
                    <a:pos x="16" y="0"/>
                  </a:cxn>
                  <a:cxn ang="0">
                    <a:pos x="21" y="4"/>
                  </a:cxn>
                  <a:cxn ang="0">
                    <a:pos x="18" y="1"/>
                  </a:cxn>
                  <a:cxn ang="0">
                    <a:pos x="16" y="0"/>
                  </a:cxn>
                  <a:cxn ang="0">
                    <a:pos x="5" y="34"/>
                  </a:cxn>
                </a:cxnLst>
                <a:rect l="0" t="0" r="r" b="b"/>
                <a:pathLst>
                  <a:path w="51" h="55">
                    <a:moveTo>
                      <a:pt x="5" y="34"/>
                    </a:moveTo>
                    <a:lnTo>
                      <a:pt x="0" y="30"/>
                    </a:lnTo>
                    <a:lnTo>
                      <a:pt x="30" y="55"/>
                    </a:lnTo>
                    <a:lnTo>
                      <a:pt x="51" y="29"/>
                    </a:lnTo>
                    <a:lnTo>
                      <a:pt x="21" y="4"/>
                    </a:lnTo>
                    <a:lnTo>
                      <a:pt x="16" y="0"/>
                    </a:lnTo>
                    <a:lnTo>
                      <a:pt x="21" y="4"/>
                    </a:lnTo>
                    <a:lnTo>
                      <a:pt x="18" y="1"/>
                    </a:lnTo>
                    <a:lnTo>
                      <a:pt x="16" y="0"/>
                    </a:lnTo>
                    <a:lnTo>
                      <a:pt x="5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79" name="Freeform 351"/>
              <p:cNvSpPr>
                <a:spLocks/>
              </p:cNvSpPr>
              <p:nvPr/>
            </p:nvSpPr>
            <p:spPr bwMode="auto">
              <a:xfrm>
                <a:off x="4771" y="3135"/>
                <a:ext cx="15" cy="15"/>
              </a:xfrm>
              <a:custGeom>
                <a:avLst/>
                <a:gdLst/>
                <a:ahLst/>
                <a:cxnLst>
                  <a:cxn ang="0">
                    <a:pos x="10" y="36"/>
                  </a:cxn>
                  <a:cxn ang="0">
                    <a:pos x="0" y="36"/>
                  </a:cxn>
                  <a:cxn ang="0">
                    <a:pos x="33" y="46"/>
                  </a:cxn>
                  <a:cxn ang="0">
                    <a:pos x="44" y="12"/>
                  </a:cxn>
                  <a:cxn ang="0">
                    <a:pos x="11" y="2"/>
                  </a:cxn>
                  <a:cxn ang="0">
                    <a:pos x="2" y="2"/>
                  </a:cxn>
                  <a:cxn ang="0">
                    <a:pos x="11" y="2"/>
                  </a:cxn>
                  <a:cxn ang="0">
                    <a:pos x="6" y="0"/>
                  </a:cxn>
                  <a:cxn ang="0">
                    <a:pos x="2" y="2"/>
                  </a:cxn>
                  <a:cxn ang="0">
                    <a:pos x="10" y="36"/>
                  </a:cxn>
                </a:cxnLst>
                <a:rect l="0" t="0" r="r" b="b"/>
                <a:pathLst>
                  <a:path w="44" h="46">
                    <a:moveTo>
                      <a:pt x="10" y="36"/>
                    </a:moveTo>
                    <a:lnTo>
                      <a:pt x="0" y="36"/>
                    </a:lnTo>
                    <a:lnTo>
                      <a:pt x="33" y="46"/>
                    </a:lnTo>
                    <a:lnTo>
                      <a:pt x="44" y="12"/>
                    </a:lnTo>
                    <a:lnTo>
                      <a:pt x="11" y="2"/>
                    </a:lnTo>
                    <a:lnTo>
                      <a:pt x="2" y="2"/>
                    </a:lnTo>
                    <a:lnTo>
                      <a:pt x="11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10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0" name="Freeform 352"/>
              <p:cNvSpPr>
                <a:spLocks/>
              </p:cNvSpPr>
              <p:nvPr/>
            </p:nvSpPr>
            <p:spPr bwMode="auto">
              <a:xfrm>
                <a:off x="4765" y="3136"/>
                <a:ext cx="9" cy="12"/>
              </a:xfrm>
              <a:custGeom>
                <a:avLst/>
                <a:gdLst/>
                <a:ahLst/>
                <a:cxnLst>
                  <a:cxn ang="0">
                    <a:pos x="15" y="36"/>
                  </a:cxn>
                  <a:cxn ang="0">
                    <a:pos x="11" y="38"/>
                  </a:cxn>
                  <a:cxn ang="0">
                    <a:pos x="29" y="34"/>
                  </a:cxn>
                  <a:cxn ang="0">
                    <a:pos x="21" y="0"/>
                  </a:cxn>
                  <a:cxn ang="0">
                    <a:pos x="4" y="4"/>
                  </a:cxn>
                  <a:cxn ang="0">
                    <a:pos x="0" y="5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0" y="5"/>
                  </a:cxn>
                  <a:cxn ang="0">
                    <a:pos x="15" y="36"/>
                  </a:cxn>
                </a:cxnLst>
                <a:rect l="0" t="0" r="r" b="b"/>
                <a:pathLst>
                  <a:path w="29" h="38">
                    <a:moveTo>
                      <a:pt x="15" y="36"/>
                    </a:moveTo>
                    <a:lnTo>
                      <a:pt x="11" y="38"/>
                    </a:lnTo>
                    <a:lnTo>
                      <a:pt x="29" y="34"/>
                    </a:lnTo>
                    <a:lnTo>
                      <a:pt x="21" y="0"/>
                    </a:lnTo>
                    <a:lnTo>
                      <a:pt x="4" y="4"/>
                    </a:lnTo>
                    <a:lnTo>
                      <a:pt x="0" y="5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5"/>
                    </a:lnTo>
                    <a:lnTo>
                      <a:pt x="15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1" name="Freeform 353"/>
              <p:cNvSpPr>
                <a:spLocks/>
              </p:cNvSpPr>
              <p:nvPr/>
            </p:nvSpPr>
            <p:spPr bwMode="auto">
              <a:xfrm>
                <a:off x="4757" y="3137"/>
                <a:ext cx="13" cy="14"/>
              </a:xfrm>
              <a:custGeom>
                <a:avLst/>
                <a:gdLst/>
                <a:ahLst/>
                <a:cxnLst>
                  <a:cxn ang="0">
                    <a:pos x="21" y="39"/>
                  </a:cxn>
                  <a:cxn ang="0">
                    <a:pos x="18" y="42"/>
                  </a:cxn>
                  <a:cxn ang="0">
                    <a:pos x="39" y="31"/>
                  </a:cxn>
                  <a:cxn ang="0">
                    <a:pos x="24" y="0"/>
                  </a:cxn>
                  <a:cxn ang="0">
                    <a:pos x="3" y="10"/>
                  </a:cxn>
                  <a:cxn ang="0">
                    <a:pos x="0" y="13"/>
                  </a:cxn>
                  <a:cxn ang="0">
                    <a:pos x="3" y="10"/>
                  </a:cxn>
                  <a:cxn ang="0">
                    <a:pos x="1" y="12"/>
                  </a:cxn>
                  <a:cxn ang="0">
                    <a:pos x="0" y="13"/>
                  </a:cxn>
                  <a:cxn ang="0">
                    <a:pos x="21" y="39"/>
                  </a:cxn>
                </a:cxnLst>
                <a:rect l="0" t="0" r="r" b="b"/>
                <a:pathLst>
                  <a:path w="39" h="42">
                    <a:moveTo>
                      <a:pt x="21" y="39"/>
                    </a:moveTo>
                    <a:lnTo>
                      <a:pt x="18" y="42"/>
                    </a:lnTo>
                    <a:lnTo>
                      <a:pt x="39" y="31"/>
                    </a:lnTo>
                    <a:lnTo>
                      <a:pt x="24" y="0"/>
                    </a:lnTo>
                    <a:lnTo>
                      <a:pt x="3" y="10"/>
                    </a:lnTo>
                    <a:lnTo>
                      <a:pt x="0" y="13"/>
                    </a:lnTo>
                    <a:lnTo>
                      <a:pt x="3" y="10"/>
                    </a:lnTo>
                    <a:lnTo>
                      <a:pt x="1" y="12"/>
                    </a:lnTo>
                    <a:lnTo>
                      <a:pt x="0" y="13"/>
                    </a:lnTo>
                    <a:lnTo>
                      <a:pt x="21" y="3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2" name="Freeform 354"/>
              <p:cNvSpPr>
                <a:spLocks/>
              </p:cNvSpPr>
              <p:nvPr/>
            </p:nvSpPr>
            <p:spPr bwMode="auto">
              <a:xfrm>
                <a:off x="4743" y="3142"/>
                <a:ext cx="21" cy="19"/>
              </a:xfrm>
              <a:custGeom>
                <a:avLst/>
                <a:gdLst/>
                <a:ahLst/>
                <a:cxnLst>
                  <a:cxn ang="0">
                    <a:pos x="26" y="57"/>
                  </a:cxn>
                  <a:cxn ang="0">
                    <a:pos x="24" y="58"/>
                  </a:cxn>
                  <a:cxn ang="0">
                    <a:pos x="63" y="26"/>
                  </a:cxn>
                  <a:cxn ang="0">
                    <a:pos x="42" y="0"/>
                  </a:cxn>
                  <a:cxn ang="0">
                    <a:pos x="2" y="32"/>
                  </a:cxn>
                  <a:cxn ang="0">
                    <a:pos x="0" y="33"/>
                  </a:cxn>
                  <a:cxn ang="0">
                    <a:pos x="26" y="57"/>
                  </a:cxn>
                </a:cxnLst>
                <a:rect l="0" t="0" r="r" b="b"/>
                <a:pathLst>
                  <a:path w="63" h="58">
                    <a:moveTo>
                      <a:pt x="26" y="57"/>
                    </a:moveTo>
                    <a:lnTo>
                      <a:pt x="24" y="58"/>
                    </a:lnTo>
                    <a:lnTo>
                      <a:pt x="63" y="26"/>
                    </a:lnTo>
                    <a:lnTo>
                      <a:pt x="42" y="0"/>
                    </a:lnTo>
                    <a:lnTo>
                      <a:pt x="2" y="32"/>
                    </a:lnTo>
                    <a:lnTo>
                      <a:pt x="0" y="33"/>
                    </a:lnTo>
                    <a:lnTo>
                      <a:pt x="26" y="5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3" name="Freeform 355"/>
              <p:cNvSpPr>
                <a:spLocks/>
              </p:cNvSpPr>
              <p:nvPr/>
            </p:nvSpPr>
            <p:spPr bwMode="auto">
              <a:xfrm>
                <a:off x="4727" y="3153"/>
                <a:ext cx="24" cy="23"/>
              </a:xfrm>
              <a:custGeom>
                <a:avLst/>
                <a:gdLst/>
                <a:ahLst/>
                <a:cxnLst>
                  <a:cxn ang="0">
                    <a:pos x="37" y="58"/>
                  </a:cxn>
                  <a:cxn ang="0">
                    <a:pos x="32" y="70"/>
                  </a:cxn>
                  <a:cxn ang="0">
                    <a:pos x="74" y="24"/>
                  </a:cxn>
                  <a:cxn ang="0">
                    <a:pos x="48" y="0"/>
                  </a:cxn>
                  <a:cxn ang="0">
                    <a:pos x="6" y="46"/>
                  </a:cxn>
                  <a:cxn ang="0">
                    <a:pos x="0" y="58"/>
                  </a:cxn>
                  <a:cxn ang="0">
                    <a:pos x="6" y="46"/>
                  </a:cxn>
                  <a:cxn ang="0">
                    <a:pos x="0" y="51"/>
                  </a:cxn>
                  <a:cxn ang="0">
                    <a:pos x="0" y="58"/>
                  </a:cxn>
                  <a:cxn ang="0">
                    <a:pos x="37" y="58"/>
                  </a:cxn>
                </a:cxnLst>
                <a:rect l="0" t="0" r="r" b="b"/>
                <a:pathLst>
                  <a:path w="74" h="70">
                    <a:moveTo>
                      <a:pt x="37" y="58"/>
                    </a:moveTo>
                    <a:lnTo>
                      <a:pt x="32" y="70"/>
                    </a:lnTo>
                    <a:lnTo>
                      <a:pt x="74" y="24"/>
                    </a:lnTo>
                    <a:lnTo>
                      <a:pt x="48" y="0"/>
                    </a:lnTo>
                    <a:lnTo>
                      <a:pt x="6" y="46"/>
                    </a:lnTo>
                    <a:lnTo>
                      <a:pt x="0" y="58"/>
                    </a:lnTo>
                    <a:lnTo>
                      <a:pt x="6" y="46"/>
                    </a:lnTo>
                    <a:lnTo>
                      <a:pt x="0" y="51"/>
                    </a:lnTo>
                    <a:lnTo>
                      <a:pt x="0" y="58"/>
                    </a:lnTo>
                    <a:lnTo>
                      <a:pt x="37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4" name="Freeform 356"/>
              <p:cNvSpPr>
                <a:spLocks/>
              </p:cNvSpPr>
              <p:nvPr/>
            </p:nvSpPr>
            <p:spPr bwMode="auto">
              <a:xfrm>
                <a:off x="4727" y="3172"/>
                <a:ext cx="12" cy="30"/>
              </a:xfrm>
              <a:custGeom>
                <a:avLst/>
                <a:gdLst/>
                <a:ahLst/>
                <a:cxnLst>
                  <a:cxn ang="0">
                    <a:pos x="37" y="90"/>
                  </a:cxn>
                  <a:cxn ang="0">
                    <a:pos x="37" y="90"/>
                  </a:cxn>
                  <a:cxn ang="0">
                    <a:pos x="37" y="0"/>
                  </a:cxn>
                  <a:cxn ang="0">
                    <a:pos x="0" y="0"/>
                  </a:cxn>
                  <a:cxn ang="0">
                    <a:pos x="0" y="90"/>
                  </a:cxn>
                  <a:cxn ang="0">
                    <a:pos x="0" y="90"/>
                  </a:cxn>
                  <a:cxn ang="0">
                    <a:pos x="37" y="90"/>
                  </a:cxn>
                </a:cxnLst>
                <a:rect l="0" t="0" r="r" b="b"/>
                <a:pathLst>
                  <a:path w="37" h="90">
                    <a:moveTo>
                      <a:pt x="37" y="90"/>
                    </a:moveTo>
                    <a:lnTo>
                      <a:pt x="37" y="90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37" y="9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85" name="Freeform 357"/>
              <p:cNvSpPr>
                <a:spLocks/>
              </p:cNvSpPr>
              <p:nvPr/>
            </p:nvSpPr>
            <p:spPr bwMode="auto">
              <a:xfrm>
                <a:off x="4727" y="3202"/>
                <a:ext cx="13" cy="81"/>
              </a:xfrm>
              <a:custGeom>
                <a:avLst/>
                <a:gdLst/>
                <a:ahLst/>
                <a:cxnLst>
                  <a:cxn ang="0">
                    <a:pos x="22" y="242"/>
                  </a:cxn>
                  <a:cxn ang="0">
                    <a:pos x="39" y="225"/>
                  </a:cxn>
                  <a:cxn ang="0">
                    <a:pos x="37" y="0"/>
                  </a:cxn>
                  <a:cxn ang="0">
                    <a:pos x="0" y="0"/>
                  </a:cxn>
                  <a:cxn ang="0">
                    <a:pos x="2" y="225"/>
                  </a:cxn>
                  <a:cxn ang="0">
                    <a:pos x="19" y="208"/>
                  </a:cxn>
                  <a:cxn ang="0">
                    <a:pos x="22" y="242"/>
                  </a:cxn>
                  <a:cxn ang="0">
                    <a:pos x="39" y="241"/>
                  </a:cxn>
                  <a:cxn ang="0">
                    <a:pos x="39" y="225"/>
                  </a:cxn>
                  <a:cxn ang="0">
                    <a:pos x="22" y="242"/>
                  </a:cxn>
                </a:cxnLst>
                <a:rect l="0" t="0" r="r" b="b"/>
                <a:pathLst>
                  <a:path w="39" h="242">
                    <a:moveTo>
                      <a:pt x="22" y="242"/>
                    </a:moveTo>
                    <a:lnTo>
                      <a:pt x="39" y="225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2" y="225"/>
                    </a:lnTo>
                    <a:lnTo>
                      <a:pt x="19" y="208"/>
                    </a:lnTo>
                    <a:lnTo>
                      <a:pt x="22" y="242"/>
                    </a:lnTo>
                    <a:lnTo>
                      <a:pt x="39" y="241"/>
                    </a:lnTo>
                    <a:lnTo>
                      <a:pt x="39" y="225"/>
                    </a:lnTo>
                    <a:lnTo>
                      <a:pt x="22" y="2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2581" name="Rectangle 53"/>
          <p:cNvSpPr>
            <a:spLocks noChangeArrowheads="1"/>
          </p:cNvSpPr>
          <p:nvPr/>
        </p:nvSpPr>
        <p:spPr bwMode="auto">
          <a:xfrm>
            <a:off x="1066800" y="3505200"/>
            <a:ext cx="7315200" cy="1219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r"/>
            <a:r>
              <a:rPr lang="en-US" sz="3200" b="1">
                <a:latin typeface="Arial" charset="0"/>
              </a:rPr>
              <a:t>Reports for justifying a project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95818CE9-6E2E-4113-B293-35308F487F20}" type="slidenum">
              <a:rPr lang="en-US"/>
              <a:pPr/>
              <a:t>9</a:t>
            </a:fld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133600"/>
            <a:ext cx="8686800" cy="3276600"/>
          </a:xfrm>
          <a:noFill/>
          <a:ln/>
        </p:spPr>
        <p:txBody>
          <a:bodyPr/>
          <a:lstStyle/>
          <a:p>
            <a:r>
              <a:rPr lang="en-US" dirty="0"/>
              <a:t>Letter format</a:t>
            </a:r>
          </a:p>
          <a:p>
            <a:pPr lvl="1">
              <a:buFontTx/>
              <a:buNone/>
            </a:pPr>
            <a:r>
              <a:rPr lang="en-US" dirty="0"/>
              <a:t>	Letterhead stationery. Useful for informal reports sent to outsiders.</a:t>
            </a:r>
          </a:p>
          <a:p>
            <a:pPr>
              <a:spcBef>
                <a:spcPct val="40000"/>
              </a:spcBef>
            </a:pPr>
            <a:r>
              <a:rPr lang="en-US" dirty="0"/>
              <a:t>Memo format</a:t>
            </a:r>
          </a:p>
          <a:p>
            <a:pPr lvl="1">
              <a:buFontTx/>
              <a:buNone/>
            </a:pPr>
            <a:r>
              <a:rPr lang="en-US" dirty="0"/>
              <a:t>	Memo style. Useful for informal reports circulated within organizations. 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>
          <a:xfrm>
            <a:off x="266700" y="285750"/>
            <a:ext cx="8610600" cy="1143000"/>
          </a:xfrm>
          <a:noFill/>
          <a:ln/>
        </p:spPr>
        <p:txBody>
          <a:bodyPr/>
          <a:lstStyle/>
          <a:p>
            <a:r>
              <a:rPr lang="en-US" dirty="0"/>
              <a:t>Report Formats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FD558276-0F00-49FE-81BB-36402B7CD9A7}" type="slidenum">
              <a:rPr lang="en-US"/>
              <a:pPr/>
              <a:t>10</a:t>
            </a:fld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114550"/>
            <a:ext cx="8686800" cy="3276600"/>
          </a:xfrm>
          <a:noFill/>
          <a:ln/>
        </p:spPr>
        <p:txBody>
          <a:bodyPr/>
          <a:lstStyle/>
          <a:p>
            <a:r>
              <a:rPr lang="en-US" dirty="0"/>
              <a:t>Report format</a:t>
            </a:r>
          </a:p>
          <a:p>
            <a:pPr lvl="1">
              <a:buFontTx/>
              <a:buNone/>
            </a:pPr>
            <a:r>
              <a:rPr lang="en-US" dirty="0"/>
              <a:t>	Plain paper, manuscript form. Useful for longer, more formal reports.</a:t>
            </a:r>
          </a:p>
          <a:p>
            <a:pPr>
              <a:spcBef>
                <a:spcPct val="40000"/>
              </a:spcBef>
            </a:pPr>
            <a:r>
              <a:rPr lang="en-US" dirty="0"/>
              <a:t>Prepared forms</a:t>
            </a:r>
          </a:p>
          <a:p>
            <a:pPr lvl="1">
              <a:buFontTx/>
              <a:buNone/>
            </a:pPr>
            <a:r>
              <a:rPr lang="en-US" dirty="0"/>
              <a:t>	Standardized forms. Useful for routine activities, such as expense reports.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>
          <a:xfrm>
            <a:off x="266700" y="285750"/>
            <a:ext cx="8610600" cy="1143000"/>
          </a:xfrm>
          <a:noFill/>
          <a:ln/>
        </p:spPr>
        <p:txBody>
          <a:bodyPr/>
          <a:lstStyle/>
          <a:p>
            <a:r>
              <a:rPr lang="en-US" dirty="0"/>
              <a:t>Report Formats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64C7F7E0-A378-495D-A045-932823EC3FE4}" type="slidenum">
              <a:rPr lang="en-US"/>
              <a:pPr/>
              <a:t>11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133350"/>
            <a:ext cx="8610600" cy="1504950"/>
          </a:xfrm>
          <a:noFill/>
          <a:ln/>
        </p:spPr>
        <p:txBody>
          <a:bodyPr/>
          <a:lstStyle/>
          <a:p>
            <a:r>
              <a:rPr lang="en-US" dirty="0"/>
              <a:t>General Guidelines for               Writing Reports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400300" y="2019300"/>
            <a:ext cx="4343400" cy="3733800"/>
          </a:xfrm>
          <a:noFill/>
          <a:ln/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/>
              <a:t>Define project. </a:t>
            </a:r>
          </a:p>
          <a:p>
            <a:pPr>
              <a:lnSpc>
                <a:spcPct val="125000"/>
              </a:lnSpc>
            </a:pPr>
            <a:r>
              <a:rPr lang="en-US"/>
              <a:t>Gather data.</a:t>
            </a:r>
          </a:p>
          <a:p>
            <a:pPr>
              <a:lnSpc>
                <a:spcPct val="125000"/>
              </a:lnSpc>
            </a:pPr>
            <a:r>
              <a:rPr lang="en-US"/>
              <a:t>Organize data.</a:t>
            </a:r>
          </a:p>
          <a:p>
            <a:pPr>
              <a:lnSpc>
                <a:spcPct val="125000"/>
              </a:lnSpc>
            </a:pPr>
            <a:r>
              <a:rPr lang="en-US"/>
              <a:t>Write first draft.</a:t>
            </a:r>
          </a:p>
          <a:p>
            <a:pPr>
              <a:lnSpc>
                <a:spcPct val="125000"/>
              </a:lnSpc>
            </a:pPr>
            <a:r>
              <a:rPr lang="en-US"/>
              <a:t>Edit and revise.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9–</a:t>
            </a:r>
            <a:fld id="{8DB0FBB8-261A-4C3D-ABDB-AB55578F3F8E}" type="slidenum">
              <a:rPr lang="en-US"/>
              <a:pPr/>
              <a:t>12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190500"/>
            <a:ext cx="8610600" cy="1276350"/>
          </a:xfrm>
          <a:noFill/>
          <a:ln/>
        </p:spPr>
        <p:txBody>
          <a:bodyPr/>
          <a:lstStyle/>
          <a:p>
            <a:r>
              <a:rPr lang="en-US" dirty="0"/>
              <a:t>Where to Gather Data for Reports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Look in company records.</a:t>
            </a:r>
          </a:p>
          <a:p>
            <a:r>
              <a:rPr lang="en-US"/>
              <a:t>Make personal observations.</a:t>
            </a:r>
          </a:p>
          <a:p>
            <a:r>
              <a:rPr lang="en-US"/>
              <a:t>Use surveys, questionnaires, and inventories.</a:t>
            </a:r>
          </a:p>
          <a:p>
            <a:r>
              <a:rPr lang="en-US"/>
              <a:t>Conduct interviews.</a:t>
            </a:r>
          </a:p>
          <a:p>
            <a:r>
              <a:rPr lang="en-US"/>
              <a:t>Search databases and other electronic resources.</a:t>
            </a: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F5F5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382000" cy="1143000"/>
          </a:xfrm>
        </p:spPr>
        <p:txBody>
          <a:bodyPr/>
          <a:lstStyle/>
          <a:p>
            <a:r>
              <a:rPr lang="en-US" dirty="0"/>
              <a:t>Planning Business Reports</a:t>
            </a:r>
          </a:p>
        </p:txBody>
      </p:sp>
      <p:sp>
        <p:nvSpPr>
          <p:cNvPr id="24739" name="Rectangle 163"/>
          <p:cNvSpPr>
            <a:spLocks noChangeArrowheads="1"/>
          </p:cNvSpPr>
          <p:nvPr/>
        </p:nvSpPr>
        <p:spPr bwMode="auto">
          <a:xfrm>
            <a:off x="685800" y="1676400"/>
            <a:ext cx="5486400" cy="7493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lIns="90488" tIns="44450" rIns="90488" bIns="44450" anchor="ctr"/>
          <a:lstStyle/>
          <a:p>
            <a:pPr algn="ctr">
              <a:lnSpc>
                <a:spcPct val="80000"/>
              </a:lnSpc>
            </a:pPr>
            <a:r>
              <a:rPr lang="en-US" b="1">
                <a:solidFill>
                  <a:srgbClr val="FF0000"/>
                </a:solidFill>
                <a:latin typeface="Arial" charset="0"/>
              </a:rPr>
              <a:t>Begin with a </a:t>
            </a:r>
            <a:r>
              <a:rPr lang="en-US" b="1" i="1">
                <a:solidFill>
                  <a:srgbClr val="FF0000"/>
                </a:solidFill>
                <a:latin typeface="Arial" charset="0"/>
              </a:rPr>
              <a:t>problem statement</a:t>
            </a:r>
          </a:p>
        </p:txBody>
      </p:sp>
      <p:sp>
        <p:nvSpPr>
          <p:cNvPr id="24740" name="Rectangle 164"/>
          <p:cNvSpPr>
            <a:spLocks noChangeArrowheads="1"/>
          </p:cNvSpPr>
          <p:nvPr/>
        </p:nvSpPr>
        <p:spPr bwMode="auto">
          <a:xfrm>
            <a:off x="1143000" y="2590800"/>
            <a:ext cx="5486400" cy="749300"/>
          </a:xfrm>
          <a:prstGeom prst="rect">
            <a:avLst/>
          </a:prstGeom>
          <a:solidFill>
            <a:srgbClr val="BFFFCE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lIns="90488" tIns="44450" rIns="90488" bIns="44450" anchor="ctr"/>
          <a:lstStyle/>
          <a:p>
            <a:pPr algn="ctr">
              <a:lnSpc>
                <a:spcPct val="80000"/>
              </a:lnSpc>
            </a:pPr>
            <a:r>
              <a:rPr lang="en-US" b="1">
                <a:solidFill>
                  <a:srgbClr val="FF0000"/>
                </a:solidFill>
                <a:latin typeface="Arial" charset="0"/>
              </a:rPr>
              <a:t>Limit your scope</a:t>
            </a:r>
          </a:p>
        </p:txBody>
      </p:sp>
      <p:sp>
        <p:nvSpPr>
          <p:cNvPr id="24741" name="Rectangle 165"/>
          <p:cNvSpPr>
            <a:spLocks noChangeArrowheads="1"/>
          </p:cNvSpPr>
          <p:nvPr/>
        </p:nvSpPr>
        <p:spPr bwMode="auto">
          <a:xfrm>
            <a:off x="1828800" y="3505200"/>
            <a:ext cx="5486400" cy="749300"/>
          </a:xfrm>
          <a:prstGeom prst="rect">
            <a:avLst/>
          </a:prstGeom>
          <a:solidFill>
            <a:srgbClr val="89F7FF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lIns="90488" tIns="44450" rIns="90488" bIns="44450" anchor="ctr"/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rgbClr val="FF0000"/>
                </a:solidFill>
                <a:latin typeface="Arial" charset="0"/>
              </a:rPr>
              <a:t>Outline issues to investigate</a:t>
            </a:r>
          </a:p>
        </p:txBody>
      </p:sp>
      <p:sp>
        <p:nvSpPr>
          <p:cNvPr id="24742" name="Rectangle 166"/>
          <p:cNvSpPr>
            <a:spLocks noChangeArrowheads="1"/>
          </p:cNvSpPr>
          <p:nvPr/>
        </p:nvSpPr>
        <p:spPr bwMode="auto">
          <a:xfrm>
            <a:off x="2286000" y="4419600"/>
            <a:ext cx="5575300" cy="749300"/>
          </a:xfrm>
          <a:prstGeom prst="rect">
            <a:avLst/>
          </a:prstGeom>
          <a:solidFill>
            <a:srgbClr val="99CCFF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lIns="90488" tIns="44450" rIns="90488" bIns="44450" anchor="ctr"/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rgbClr val="FF0000"/>
                </a:solidFill>
                <a:latin typeface="Arial" charset="0"/>
              </a:rPr>
              <a:t>Develop a </a:t>
            </a:r>
            <a:r>
              <a:rPr lang="en-US" b="1" i="1" dirty="0">
                <a:solidFill>
                  <a:srgbClr val="FF0000"/>
                </a:solidFill>
                <a:latin typeface="Arial" charset="0"/>
              </a:rPr>
              <a:t>statement of purpose</a:t>
            </a:r>
          </a:p>
        </p:txBody>
      </p:sp>
      <p:graphicFrame>
        <p:nvGraphicFramePr>
          <p:cNvPr id="24743" name="Object 167">
            <a:hlinkClick r:id="" action="ppaction://ole?verb=0"/>
          </p:cNvPr>
          <p:cNvGraphicFramePr>
            <a:graphicFrameLocks/>
          </p:cNvGraphicFramePr>
          <p:nvPr/>
        </p:nvGraphicFramePr>
        <p:xfrm>
          <a:off x="1371600" y="3429000"/>
          <a:ext cx="757238" cy="914400"/>
        </p:xfrm>
        <a:graphic>
          <a:graphicData uri="http://schemas.openxmlformats.org/presentationml/2006/ole">
            <p:oleObj spid="_x0000_s2050" name="Clip" r:id="rId3" imgW="5473440" imgH="3897000" progId="">
              <p:embed/>
            </p:oleObj>
          </a:graphicData>
        </a:graphic>
      </p:graphicFrame>
      <p:graphicFrame>
        <p:nvGraphicFramePr>
          <p:cNvPr id="24744" name="Object 168">
            <a:hlinkClick r:id="" action="ppaction://ole?verb=0"/>
          </p:cNvPr>
          <p:cNvGraphicFramePr>
            <a:graphicFrameLocks/>
          </p:cNvGraphicFramePr>
          <p:nvPr/>
        </p:nvGraphicFramePr>
        <p:xfrm>
          <a:off x="685800" y="2514600"/>
          <a:ext cx="757238" cy="768350"/>
        </p:xfrm>
        <a:graphic>
          <a:graphicData uri="http://schemas.openxmlformats.org/presentationml/2006/ole">
            <p:oleObj spid="_x0000_s2051" name="Clip" r:id="rId4" imgW="5473440" imgH="3897000" progId="">
              <p:embed/>
            </p:oleObj>
          </a:graphicData>
        </a:graphic>
      </p:graphicFrame>
      <p:graphicFrame>
        <p:nvGraphicFramePr>
          <p:cNvPr id="24745" name="Object 169">
            <a:hlinkClick r:id="" action="ppaction://ole?verb=0"/>
          </p:cNvPr>
          <p:cNvGraphicFramePr>
            <a:graphicFrameLocks/>
          </p:cNvGraphicFramePr>
          <p:nvPr/>
        </p:nvGraphicFramePr>
        <p:xfrm>
          <a:off x="1828800" y="4343400"/>
          <a:ext cx="757238" cy="844550"/>
        </p:xfrm>
        <a:graphic>
          <a:graphicData uri="http://schemas.openxmlformats.org/presentationml/2006/ole">
            <p:oleObj spid="_x0000_s2052" name="Clip" r:id="rId5" imgW="5473440" imgH="3897000" progId="">
              <p:embed/>
            </p:oleObj>
          </a:graphicData>
        </a:graphic>
      </p:graphicFrame>
      <p:sp>
        <p:nvSpPr>
          <p:cNvPr id="24747" name="Rectangle 171"/>
          <p:cNvSpPr>
            <a:spLocks noChangeArrowheads="1"/>
          </p:cNvSpPr>
          <p:nvPr/>
        </p:nvSpPr>
        <p:spPr bwMode="auto">
          <a:xfrm>
            <a:off x="2819400" y="5410200"/>
            <a:ext cx="5486400" cy="7493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lIns="90488" tIns="44450" rIns="90488" bIns="44450" anchor="ctr"/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rgbClr val="FF0000"/>
                </a:solidFill>
                <a:latin typeface="Arial" charset="0"/>
              </a:rPr>
              <a:t>Prepare work plan</a:t>
            </a:r>
            <a:endParaRPr lang="en-US" b="1" i="1" dirty="0">
              <a:solidFill>
                <a:srgbClr val="FF0000"/>
              </a:solidFill>
              <a:latin typeface="Arial" charset="0"/>
            </a:endParaRPr>
          </a:p>
        </p:txBody>
      </p:sp>
      <p:graphicFrame>
        <p:nvGraphicFramePr>
          <p:cNvPr id="24748" name="Object 172">
            <a:hlinkClick r:id="" action="ppaction://ole?verb=0"/>
          </p:cNvPr>
          <p:cNvGraphicFramePr>
            <a:graphicFrameLocks/>
          </p:cNvGraphicFramePr>
          <p:nvPr/>
        </p:nvGraphicFramePr>
        <p:xfrm>
          <a:off x="2362200" y="5334000"/>
          <a:ext cx="757238" cy="844550"/>
        </p:xfrm>
        <a:graphic>
          <a:graphicData uri="http://schemas.openxmlformats.org/presentationml/2006/ole">
            <p:oleObj spid="_x0000_s2053" name="Clip" r:id="rId6" imgW="5473440" imgH="3897000" progId="">
              <p:embed/>
            </p:oleObj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4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4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24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39" grpId="0" animBg="1" autoUpdateAnimBg="0"/>
      <p:bldP spid="24740" grpId="0" animBg="1" autoUpdateAnimBg="0"/>
      <p:bldP spid="24741" grpId="0" animBg="1" autoUpdateAnimBg="0"/>
      <p:bldP spid="24742" grpId="0" animBg="1" autoUpdateAnimBg="0"/>
      <p:bldP spid="24747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51" name="Rectangle 5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Developing a Work Plan</a:t>
            </a:r>
          </a:p>
        </p:txBody>
      </p:sp>
      <p:sp>
        <p:nvSpPr>
          <p:cNvPr id="25652" name="Rectangle 52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467600" cy="1371600"/>
          </a:xfrm>
        </p:spPr>
        <p:txBody>
          <a:bodyPr/>
          <a:lstStyle/>
          <a:p>
            <a:r>
              <a:rPr lang="en-US" sz="3400"/>
              <a:t>Prepare a work plan by including the following elements:</a:t>
            </a:r>
            <a:endParaRPr lang="en-US"/>
          </a:p>
        </p:txBody>
      </p:sp>
      <p:sp>
        <p:nvSpPr>
          <p:cNvPr id="25653" name="Rectangle 53"/>
          <p:cNvSpPr>
            <a:spLocks noChangeArrowheads="1"/>
          </p:cNvSpPr>
          <p:nvPr/>
        </p:nvSpPr>
        <p:spPr bwMode="auto">
          <a:xfrm>
            <a:off x="914400" y="2895600"/>
            <a:ext cx="44958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628650"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75000"/>
              <a:buFont typeface="Wingdings" pitchFamily="2" charset="2"/>
              <a:buNone/>
            </a:pPr>
            <a:r>
              <a:rPr lang="en-US" sz="2800" b="1">
                <a:latin typeface="Arial" charset="0"/>
              </a:rPr>
              <a:t>Statement of problem</a:t>
            </a:r>
          </a:p>
          <a:p>
            <a:pPr marL="742950" lvl="1" indent="-628650"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75000"/>
              <a:buFont typeface="Wingdings" pitchFamily="2" charset="2"/>
              <a:buNone/>
            </a:pPr>
            <a:r>
              <a:rPr lang="en-US" sz="2800" b="1">
                <a:latin typeface="Arial" charset="0"/>
              </a:rPr>
              <a:t>Statement of purpose</a:t>
            </a:r>
          </a:p>
          <a:p>
            <a:pPr marL="742950" lvl="1" indent="-628650"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75000"/>
              <a:buFont typeface="Wingdings" pitchFamily="2" charset="2"/>
              <a:buNone/>
            </a:pPr>
            <a:r>
              <a:rPr lang="en-US" sz="2800" b="1">
                <a:latin typeface="Arial" charset="0"/>
              </a:rPr>
              <a:t>Tasks to be done</a:t>
            </a:r>
          </a:p>
          <a:p>
            <a:pPr marL="742950" lvl="1" indent="-628650"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75000"/>
              <a:buFont typeface="Wingdings" pitchFamily="2" charset="2"/>
              <a:buNone/>
            </a:pPr>
            <a:r>
              <a:rPr lang="en-US" sz="2800" b="1">
                <a:latin typeface="Arial" charset="0"/>
              </a:rPr>
              <a:t>Products that will result</a:t>
            </a:r>
          </a:p>
          <a:p>
            <a:pPr marL="742950" lvl="1" indent="-628650"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75000"/>
              <a:buFont typeface="Wingdings" pitchFamily="2" charset="2"/>
              <a:buNone/>
            </a:pPr>
            <a:r>
              <a:rPr lang="en-US" sz="2800" b="1">
                <a:latin typeface="Arial" charset="0"/>
              </a:rPr>
              <a:t>Project assignments</a:t>
            </a:r>
          </a:p>
          <a:p>
            <a:pPr marL="742950" lvl="1" indent="-628650"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75000"/>
              <a:buFont typeface="Wingdings" pitchFamily="2" charset="2"/>
              <a:buNone/>
            </a:pPr>
            <a:r>
              <a:rPr lang="en-US" sz="2800" b="1">
                <a:latin typeface="Arial" charset="0"/>
              </a:rPr>
              <a:t>Working outline</a:t>
            </a:r>
          </a:p>
          <a:p>
            <a:pPr marL="742950" lvl="1" indent="-628650"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75000"/>
              <a:buFont typeface="Wingdings" pitchFamily="2" charset="2"/>
              <a:buNone/>
            </a:pPr>
            <a:r>
              <a:rPr lang="en-US" sz="2800" b="1">
                <a:latin typeface="Arial" charset="0"/>
              </a:rPr>
              <a:t>Follow-up activities</a:t>
            </a:r>
          </a:p>
        </p:txBody>
      </p:sp>
      <p:sp>
        <p:nvSpPr>
          <p:cNvPr id="25654" name="Rectangle 54"/>
          <p:cNvSpPr>
            <a:spLocks noChangeArrowheads="1"/>
          </p:cNvSpPr>
          <p:nvPr/>
        </p:nvSpPr>
        <p:spPr bwMode="auto">
          <a:xfrm>
            <a:off x="4953000" y="2895600"/>
            <a:ext cx="3810000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628650"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75000"/>
              <a:buFont typeface="Wingdings" pitchFamily="2" charset="2"/>
              <a:buNone/>
            </a:pPr>
            <a:endParaRPr lang="en-US" sz="2800" b="1">
              <a:solidFill>
                <a:srgbClr val="CC0000"/>
              </a:solidFill>
              <a:latin typeface="Arial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5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5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5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5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5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5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5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56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52" grpId="0" build="p" bldLvl="3" autoUpdateAnimBg="0"/>
      <p:bldP spid="25653" grpId="0" build="p" bldLvl="2" autoUpdateAnimBg="0"/>
      <p:bldP spid="25654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59" name="Rectangle 35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7086600" cy="1143000"/>
          </a:xfrm>
        </p:spPr>
        <p:txBody>
          <a:bodyPr/>
          <a:lstStyle/>
          <a:p>
            <a:r>
              <a:rPr lang="en-US" dirty="0"/>
              <a:t>Investigating</a:t>
            </a:r>
          </a:p>
        </p:txBody>
      </p:sp>
      <p:sp>
        <p:nvSpPr>
          <p:cNvPr id="26660" name="Rectangle 36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7772400" cy="4687888"/>
          </a:xfrm>
        </p:spPr>
        <p:txBody>
          <a:bodyPr/>
          <a:lstStyle/>
          <a:p>
            <a:pPr>
              <a:lnSpc>
                <a:spcPct val="70000"/>
              </a:lnSpc>
              <a:spcBef>
                <a:spcPct val="30000"/>
              </a:spcBef>
              <a:spcAft>
                <a:spcPct val="25000"/>
              </a:spcAft>
              <a:buSzTx/>
              <a:buFont typeface="Wingdings" pitchFamily="2" charset="2"/>
              <a:buChar char=""/>
            </a:pPr>
            <a:r>
              <a:rPr lang="en-US" sz="3400"/>
              <a:t>What are six activities that help you organize the research process?</a:t>
            </a:r>
          </a:p>
          <a:p>
            <a:pPr>
              <a:lnSpc>
                <a:spcPct val="70000"/>
              </a:lnSpc>
              <a:spcBef>
                <a:spcPct val="30000"/>
              </a:spcBef>
              <a:spcAft>
                <a:spcPct val="25000"/>
              </a:spcAft>
              <a:buSzTx/>
              <a:buFont typeface="Wingdings" pitchFamily="2" charset="2"/>
              <a:buChar char=""/>
            </a:pPr>
            <a:r>
              <a:rPr lang="en-US" sz="3400"/>
              <a:t>What is the difference between primary research and secondary research?</a:t>
            </a:r>
          </a:p>
          <a:p>
            <a:pPr>
              <a:lnSpc>
                <a:spcPct val="70000"/>
              </a:lnSpc>
              <a:spcBef>
                <a:spcPct val="30000"/>
              </a:spcBef>
              <a:spcAft>
                <a:spcPct val="25000"/>
              </a:spcAft>
              <a:buSzTx/>
              <a:buFont typeface="Wingdings" pitchFamily="2" charset="2"/>
              <a:buChar char=""/>
            </a:pPr>
            <a:r>
              <a:rPr lang="en-US" sz="3400"/>
              <a:t>Where do you go to look for industry information?  For specific company information?  For commercial databases?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6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6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6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60" grpId="0" build="p" bldLvl="3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9" name="Rectangle 1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Secondary Information Resources in a Library</a:t>
            </a:r>
          </a:p>
        </p:txBody>
      </p:sp>
      <p:sp>
        <p:nvSpPr>
          <p:cNvPr id="27660" name="Rectangle 12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5638800" cy="4495800"/>
          </a:xfrm>
        </p:spPr>
        <p:txBody>
          <a:bodyPr/>
          <a:lstStyle/>
          <a:p>
            <a:pPr>
              <a:lnSpc>
                <a:spcPct val="70000"/>
              </a:lnSpc>
              <a:spcBef>
                <a:spcPct val="15000"/>
              </a:spcBef>
              <a:spcAft>
                <a:spcPct val="40000"/>
              </a:spcAft>
              <a:buSzTx/>
            </a:pPr>
            <a:r>
              <a:rPr lang="en-US" sz="3200"/>
              <a:t>Business books</a:t>
            </a:r>
          </a:p>
          <a:p>
            <a:pPr>
              <a:lnSpc>
                <a:spcPct val="70000"/>
              </a:lnSpc>
              <a:spcBef>
                <a:spcPct val="15000"/>
              </a:spcBef>
              <a:spcAft>
                <a:spcPct val="40000"/>
              </a:spcAft>
              <a:buSzTx/>
            </a:pPr>
            <a:r>
              <a:rPr lang="en-US" sz="3200"/>
              <a:t>Almanacs</a:t>
            </a:r>
          </a:p>
          <a:p>
            <a:pPr>
              <a:lnSpc>
                <a:spcPct val="70000"/>
              </a:lnSpc>
              <a:spcBef>
                <a:spcPct val="15000"/>
              </a:spcBef>
              <a:spcAft>
                <a:spcPct val="40000"/>
              </a:spcAft>
              <a:buSzTx/>
            </a:pPr>
            <a:r>
              <a:rPr lang="en-US" sz="3200"/>
              <a:t>Newspapers</a:t>
            </a:r>
          </a:p>
          <a:p>
            <a:pPr>
              <a:lnSpc>
                <a:spcPct val="70000"/>
              </a:lnSpc>
              <a:spcBef>
                <a:spcPct val="15000"/>
              </a:spcBef>
              <a:spcAft>
                <a:spcPct val="40000"/>
              </a:spcAft>
              <a:buSzTx/>
            </a:pPr>
            <a:r>
              <a:rPr lang="en-US" sz="3200"/>
              <a:t>Periodicals</a:t>
            </a:r>
          </a:p>
          <a:p>
            <a:pPr>
              <a:lnSpc>
                <a:spcPct val="70000"/>
              </a:lnSpc>
              <a:spcBef>
                <a:spcPct val="15000"/>
              </a:spcBef>
              <a:spcAft>
                <a:spcPct val="40000"/>
              </a:spcAft>
              <a:buSzTx/>
            </a:pPr>
            <a:r>
              <a:rPr lang="en-US" sz="3200"/>
              <a:t>Directories</a:t>
            </a:r>
          </a:p>
          <a:p>
            <a:pPr>
              <a:lnSpc>
                <a:spcPct val="70000"/>
              </a:lnSpc>
              <a:spcBef>
                <a:spcPct val="15000"/>
              </a:spcBef>
              <a:spcAft>
                <a:spcPct val="40000"/>
              </a:spcAft>
              <a:buSzTx/>
            </a:pPr>
            <a:r>
              <a:rPr lang="en-US" sz="3200" i="1">
                <a:solidFill>
                  <a:schemeClr val="hlink"/>
                </a:solidFill>
              </a:rPr>
              <a:t>Electronic databases</a:t>
            </a:r>
          </a:p>
          <a:p>
            <a:pPr>
              <a:lnSpc>
                <a:spcPct val="70000"/>
              </a:lnSpc>
              <a:spcBef>
                <a:spcPct val="15000"/>
              </a:spcBef>
              <a:spcAft>
                <a:spcPct val="40000"/>
              </a:spcAft>
              <a:buSzTx/>
            </a:pPr>
            <a:r>
              <a:rPr lang="en-US" sz="3200"/>
              <a:t>Government publications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7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7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7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7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7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7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76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0" grpId="0" build="p" bldLvl="3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xfrm>
            <a:off x="657225" y="228600"/>
            <a:ext cx="8105775" cy="1143000"/>
          </a:xfrm>
        </p:spPr>
        <p:txBody>
          <a:bodyPr/>
          <a:lstStyle/>
          <a:p>
            <a:r>
              <a:rPr lang="en-US"/>
              <a:t>Searching a Database</a:t>
            </a:r>
          </a:p>
        </p:txBody>
      </p:sp>
      <p:sp>
        <p:nvSpPr>
          <p:cNvPr id="28928" name="Rectangle 256"/>
          <p:cNvSpPr>
            <a:spLocks noChangeArrowheads="1"/>
          </p:cNvSpPr>
          <p:nvPr/>
        </p:nvSpPr>
        <p:spPr bwMode="auto">
          <a:xfrm>
            <a:off x="6478588" y="3741738"/>
            <a:ext cx="11112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929" name="Rectangle 257"/>
          <p:cNvSpPr>
            <a:spLocks noChangeArrowheads="1"/>
          </p:cNvSpPr>
          <p:nvPr/>
        </p:nvSpPr>
        <p:spPr bwMode="auto">
          <a:xfrm>
            <a:off x="6410325" y="3756025"/>
            <a:ext cx="19050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930" name="Rectangle 258"/>
          <p:cNvSpPr>
            <a:spLocks noChangeArrowheads="1"/>
          </p:cNvSpPr>
          <p:nvPr/>
        </p:nvSpPr>
        <p:spPr bwMode="auto">
          <a:xfrm>
            <a:off x="6343650" y="3759200"/>
            <a:ext cx="46038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943" name="Rectangle 271"/>
          <p:cNvSpPr>
            <a:spLocks noChangeArrowheads="1"/>
          </p:cNvSpPr>
          <p:nvPr/>
        </p:nvSpPr>
        <p:spPr bwMode="auto">
          <a:xfrm>
            <a:off x="5691188" y="3851275"/>
            <a:ext cx="61912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944" name="Rectangle 272"/>
          <p:cNvSpPr>
            <a:spLocks noChangeArrowheads="1"/>
          </p:cNvSpPr>
          <p:nvPr/>
        </p:nvSpPr>
        <p:spPr bwMode="auto">
          <a:xfrm>
            <a:off x="6481763" y="3857625"/>
            <a:ext cx="142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946" name="Rectangle 274"/>
          <p:cNvSpPr>
            <a:spLocks noChangeArrowheads="1"/>
          </p:cNvSpPr>
          <p:nvPr/>
        </p:nvSpPr>
        <p:spPr bwMode="auto">
          <a:xfrm>
            <a:off x="6435725" y="3860800"/>
            <a:ext cx="20638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954" name="Rectangle 282"/>
          <p:cNvSpPr>
            <a:spLocks noChangeArrowheads="1"/>
          </p:cNvSpPr>
          <p:nvPr/>
        </p:nvSpPr>
        <p:spPr bwMode="auto">
          <a:xfrm>
            <a:off x="5743575" y="3884613"/>
            <a:ext cx="26988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963" name="Rectangle 291"/>
          <p:cNvSpPr>
            <a:spLocks noChangeArrowheads="1"/>
          </p:cNvSpPr>
          <p:nvPr/>
        </p:nvSpPr>
        <p:spPr bwMode="auto">
          <a:xfrm>
            <a:off x="6499225" y="3960813"/>
            <a:ext cx="14288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979" name="Rectangle 307"/>
          <p:cNvSpPr>
            <a:spLocks noChangeArrowheads="1"/>
          </p:cNvSpPr>
          <p:nvPr/>
        </p:nvSpPr>
        <p:spPr bwMode="auto">
          <a:xfrm>
            <a:off x="6249988" y="4113213"/>
            <a:ext cx="17462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981" name="Rectangle 309"/>
          <p:cNvSpPr>
            <a:spLocks noChangeArrowheads="1"/>
          </p:cNvSpPr>
          <p:nvPr/>
        </p:nvSpPr>
        <p:spPr bwMode="auto">
          <a:xfrm>
            <a:off x="6627813" y="4119563"/>
            <a:ext cx="11112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982" name="Rectangle 310"/>
          <p:cNvSpPr>
            <a:spLocks noChangeArrowheads="1"/>
          </p:cNvSpPr>
          <p:nvPr/>
        </p:nvSpPr>
        <p:spPr bwMode="auto">
          <a:xfrm>
            <a:off x="6584950" y="4122738"/>
            <a:ext cx="20638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995" name="Rectangle 323"/>
          <p:cNvSpPr>
            <a:spLocks noChangeArrowheads="1"/>
          </p:cNvSpPr>
          <p:nvPr/>
        </p:nvSpPr>
        <p:spPr bwMode="auto">
          <a:xfrm>
            <a:off x="6453188" y="4338638"/>
            <a:ext cx="19050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903" name="Rectangle 231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7848600" cy="3124200"/>
          </a:xfrm>
        </p:spPr>
        <p:txBody>
          <a:bodyPr>
            <a:normAutofit fontScale="92500" lnSpcReduction="20000"/>
          </a:bodyPr>
          <a:lstStyle/>
          <a:p>
            <a:pPr marL="393700" indent="-393700">
              <a:lnSpc>
                <a:spcPct val="90000"/>
              </a:lnSpc>
            </a:pPr>
            <a:r>
              <a:rPr lang="en-US"/>
              <a:t>Select appropriate databases.</a:t>
            </a:r>
          </a:p>
          <a:p>
            <a:pPr marL="393700" indent="-393700">
              <a:lnSpc>
                <a:spcPct val="90000"/>
              </a:lnSpc>
            </a:pPr>
            <a:r>
              <a:rPr lang="en-US"/>
              <a:t>Use multiple search engines.</a:t>
            </a:r>
          </a:p>
          <a:p>
            <a:pPr marL="393700" indent="-393700">
              <a:lnSpc>
                <a:spcPct val="90000"/>
              </a:lnSpc>
            </a:pPr>
            <a:r>
              <a:rPr lang="en-US"/>
              <a:t>Use key words and phrases.</a:t>
            </a:r>
          </a:p>
          <a:p>
            <a:pPr marL="393700" indent="-393700">
              <a:lnSpc>
                <a:spcPct val="90000"/>
              </a:lnSpc>
            </a:pPr>
            <a:r>
              <a:rPr lang="en-US"/>
              <a:t>Use short phrases.</a:t>
            </a:r>
          </a:p>
          <a:p>
            <a:pPr marL="393700" indent="-393700">
              <a:lnSpc>
                <a:spcPct val="90000"/>
              </a:lnSpc>
            </a:pPr>
            <a:r>
              <a:rPr lang="en-US"/>
              <a:t>Don’t use stopwords.</a:t>
            </a:r>
          </a:p>
          <a:p>
            <a:pPr marL="393700" indent="-393700">
              <a:lnSpc>
                <a:spcPct val="70000"/>
              </a:lnSpc>
            </a:pPr>
            <a:r>
              <a:rPr lang="en-US"/>
              <a:t>Do not use words contained in the name of the database.</a:t>
            </a:r>
          </a:p>
          <a:p>
            <a:pPr marL="393700" indent="-393700">
              <a:lnSpc>
                <a:spcPct val="70000"/>
              </a:lnSpc>
            </a:pPr>
            <a:r>
              <a:rPr lang="en-US"/>
              <a:t>Use variations of your terms.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en-US" sz="4200"/>
              <a:t>Searching a Database </a:t>
            </a:r>
          </a:p>
        </p:txBody>
      </p:sp>
      <p:sp>
        <p:nvSpPr>
          <p:cNvPr id="29792" name="Rectangle 96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7772400" cy="4535488"/>
          </a:xfrm>
        </p:spPr>
        <p:txBody>
          <a:bodyPr/>
          <a:lstStyle/>
          <a:p>
            <a:r>
              <a:rPr lang="en-US"/>
              <a:t>Specify a logical relationship between key words.</a:t>
            </a:r>
          </a:p>
          <a:p>
            <a:r>
              <a:rPr lang="en-US"/>
              <a:t>Evaluate the precision and quality of   your results.</a:t>
            </a:r>
          </a:p>
          <a:p>
            <a:r>
              <a:rPr lang="en-US"/>
              <a:t>Use Boolean operators such as AND, OR, and NOT.</a:t>
            </a:r>
          </a:p>
          <a:p>
            <a:pPr>
              <a:lnSpc>
                <a:spcPct val="90000"/>
              </a:lnSpc>
            </a:pPr>
            <a:r>
              <a:rPr lang="en-US"/>
              <a:t>Use proximity operators</a:t>
            </a:r>
          </a:p>
          <a:p>
            <a:pPr>
              <a:lnSpc>
                <a:spcPct val="90000"/>
              </a:lnSpc>
            </a:pPr>
            <a:r>
              <a:rPr lang="en-US"/>
              <a:t>Use wildcards</a:t>
            </a:r>
          </a:p>
        </p:txBody>
      </p:sp>
      <p:sp>
        <p:nvSpPr>
          <p:cNvPr id="29793" name="Text Box 97"/>
          <p:cNvSpPr txBox="1">
            <a:spLocks noChangeArrowheads="1"/>
          </p:cNvSpPr>
          <p:nvPr/>
        </p:nvSpPr>
        <p:spPr bwMode="auto">
          <a:xfrm>
            <a:off x="6477000" y="1066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  <a:latin typeface="Century Gothic" pitchFamily="34" charset="0"/>
              </a:rPr>
              <a:t>continued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59" name="Rectangle 279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82000" cy="1143000"/>
          </a:xfrm>
        </p:spPr>
        <p:txBody>
          <a:bodyPr/>
          <a:lstStyle/>
          <a:p>
            <a:r>
              <a:rPr lang="en-US"/>
              <a:t>Preparing Effective Surveys</a:t>
            </a:r>
          </a:p>
        </p:txBody>
      </p:sp>
      <p:sp>
        <p:nvSpPr>
          <p:cNvPr id="46592" name="Rectangle 512"/>
          <p:cNvSpPr>
            <a:spLocks noChangeArrowheads="1"/>
          </p:cNvSpPr>
          <p:nvPr/>
        </p:nvSpPr>
        <p:spPr bwMode="auto">
          <a:xfrm>
            <a:off x="838200" y="1752600"/>
            <a:ext cx="7848600" cy="609600"/>
          </a:xfrm>
          <a:prstGeom prst="rect">
            <a:avLst/>
          </a:prstGeom>
          <a:solidFill>
            <a:srgbClr val="FFE7B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189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</a:pPr>
            <a:r>
              <a:rPr lang="en-US" sz="2800" b="1">
                <a:latin typeface="Arial" charset="0"/>
              </a:rPr>
              <a:t>Provide clear instructions</a:t>
            </a:r>
          </a:p>
        </p:txBody>
      </p:sp>
      <p:sp>
        <p:nvSpPr>
          <p:cNvPr id="46593" name="Rectangle 513"/>
          <p:cNvSpPr>
            <a:spLocks noChangeArrowheads="1"/>
          </p:cNvSpPr>
          <p:nvPr/>
        </p:nvSpPr>
        <p:spPr bwMode="auto">
          <a:xfrm>
            <a:off x="838200" y="2574925"/>
            <a:ext cx="7848600" cy="609600"/>
          </a:xfrm>
          <a:prstGeom prst="rect">
            <a:avLst/>
          </a:prstGeom>
          <a:solidFill>
            <a:srgbClr val="89F7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189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</a:pPr>
            <a:r>
              <a:rPr lang="en-US" sz="2800" b="1">
                <a:latin typeface="Arial" charset="0"/>
              </a:rPr>
              <a:t>Keep it short and easy to answer</a:t>
            </a:r>
          </a:p>
        </p:txBody>
      </p:sp>
      <p:sp>
        <p:nvSpPr>
          <p:cNvPr id="46594" name="Rectangle 514"/>
          <p:cNvSpPr>
            <a:spLocks noChangeArrowheads="1"/>
          </p:cNvSpPr>
          <p:nvPr/>
        </p:nvSpPr>
        <p:spPr bwMode="auto">
          <a:xfrm>
            <a:off x="838200" y="3397250"/>
            <a:ext cx="7848600" cy="609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189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</a:pPr>
            <a:r>
              <a:rPr lang="en-US" sz="2800" b="1">
                <a:latin typeface="Arial" charset="0"/>
              </a:rPr>
              <a:t>Use questions that are easily tabulated</a:t>
            </a:r>
          </a:p>
        </p:txBody>
      </p:sp>
      <p:sp>
        <p:nvSpPr>
          <p:cNvPr id="46595" name="Rectangle 515"/>
          <p:cNvSpPr>
            <a:spLocks noChangeArrowheads="1"/>
          </p:cNvSpPr>
          <p:nvPr/>
        </p:nvSpPr>
        <p:spPr bwMode="auto">
          <a:xfrm>
            <a:off x="838200" y="4221163"/>
            <a:ext cx="7848600" cy="6096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189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</a:pPr>
            <a:r>
              <a:rPr lang="en-US" sz="2800" b="1">
                <a:latin typeface="Arial" charset="0"/>
              </a:rPr>
              <a:t>Avoid leading questions</a:t>
            </a:r>
          </a:p>
        </p:txBody>
      </p:sp>
      <p:sp>
        <p:nvSpPr>
          <p:cNvPr id="46596" name="Rectangle 516"/>
          <p:cNvSpPr>
            <a:spLocks noChangeArrowheads="1"/>
          </p:cNvSpPr>
          <p:nvPr/>
        </p:nvSpPr>
        <p:spPr bwMode="auto">
          <a:xfrm>
            <a:off x="838200" y="5043488"/>
            <a:ext cx="7848600" cy="609600"/>
          </a:xfrm>
          <a:prstGeom prst="rect">
            <a:avLst/>
          </a:prstGeom>
          <a:solidFill>
            <a:srgbClr val="BFFFCE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189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</a:pPr>
            <a:r>
              <a:rPr lang="en-US" sz="2800" b="1">
                <a:latin typeface="Arial" charset="0"/>
              </a:rPr>
              <a:t>Ask only one thing at a time </a:t>
            </a:r>
          </a:p>
        </p:txBody>
      </p:sp>
      <p:sp>
        <p:nvSpPr>
          <p:cNvPr id="46597" name="Rectangle 517"/>
          <p:cNvSpPr>
            <a:spLocks noChangeArrowheads="1"/>
          </p:cNvSpPr>
          <p:nvPr/>
        </p:nvSpPr>
        <p:spPr bwMode="auto">
          <a:xfrm>
            <a:off x="838200" y="5867400"/>
            <a:ext cx="7848600" cy="609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53882" dir="18900000" algn="ctr" rotWithShape="0">
              <a:schemeClr val="bg2"/>
            </a:outerShdw>
          </a:effectLst>
        </p:spPr>
        <p:txBody>
          <a:bodyPr anchor="ctr"/>
          <a:lstStyle/>
          <a:p>
            <a:pPr algn="ctr">
              <a:lnSpc>
                <a:spcPct val="70000"/>
              </a:lnSpc>
            </a:pPr>
            <a:r>
              <a:rPr lang="en-US" sz="2800" b="1">
                <a:latin typeface="Arial" charset="0"/>
              </a:rPr>
              <a:t>Pretest the questionnaire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6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6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6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2" grpId="0" animBg="1" autoUpdateAnimBg="0"/>
      <p:bldP spid="46593" grpId="0" animBg="1" autoUpdateAnimBg="0"/>
      <p:bldP spid="46594" grpId="0" animBg="1" autoUpdateAnimBg="0"/>
      <p:bldP spid="46595" grpId="0" animBg="1" autoUpdateAnimBg="0"/>
      <p:bldP spid="46596" grpId="0" animBg="1" autoUpdateAnimBg="0"/>
      <p:bldP spid="46597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6" name="Rectangle 8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82000" cy="1143000"/>
          </a:xfrm>
        </p:spPr>
        <p:txBody>
          <a:bodyPr/>
          <a:lstStyle/>
          <a:p>
            <a:r>
              <a:rPr lang="en-US"/>
              <a:t>Preparing Interview Questions</a:t>
            </a:r>
          </a:p>
        </p:txBody>
      </p:sp>
      <p:sp>
        <p:nvSpPr>
          <p:cNvPr id="4813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7315200" cy="4535488"/>
          </a:xfrm>
        </p:spPr>
        <p:txBody>
          <a:bodyPr/>
          <a:lstStyle/>
          <a:p>
            <a:pPr>
              <a:buSzPct val="105000"/>
            </a:pPr>
            <a:r>
              <a:rPr lang="en-US" sz="2800"/>
              <a:t>Use the appropriate type of question to get the information you need.</a:t>
            </a:r>
          </a:p>
          <a:p>
            <a:pPr>
              <a:buSzPct val="105000"/>
            </a:pPr>
            <a:r>
              <a:rPr lang="en-US" sz="2800"/>
              <a:t>Think about the sequence of questions.</a:t>
            </a:r>
          </a:p>
          <a:p>
            <a:pPr>
              <a:buSzPct val="105000"/>
            </a:pPr>
            <a:r>
              <a:rPr lang="en-US" sz="2800"/>
              <a:t>Identify the questions you really        need answers to.</a:t>
            </a:r>
          </a:p>
          <a:p>
            <a:pPr>
              <a:buSzPct val="105000"/>
            </a:pPr>
            <a:r>
              <a:rPr lang="en-US" sz="2800"/>
              <a:t>Ask smart questions.</a:t>
            </a:r>
          </a:p>
          <a:p>
            <a:pPr>
              <a:buSzPct val="105000"/>
            </a:pPr>
            <a:r>
              <a:rPr lang="en-US" sz="2800"/>
              <a:t>Use a mix of question types.</a:t>
            </a:r>
          </a:p>
          <a:p>
            <a:pPr>
              <a:buSzPct val="105000"/>
            </a:pPr>
            <a:r>
              <a:rPr lang="en-US" sz="2800"/>
              <a:t>Limit the number of your questions.</a:t>
            </a:r>
          </a:p>
          <a:p>
            <a:pPr>
              <a:buSzPct val="105000"/>
            </a:pPr>
            <a:r>
              <a:rPr lang="en-US" sz="2800"/>
              <a:t>Edit questions for neutrality and objectivity.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8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8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8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8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8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8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8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7" grpId="0" build="p" bldLvl="3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5123"/>
          <p:cNvSpPr>
            <a:spLocks noChangeArrowheads="1"/>
          </p:cNvSpPr>
          <p:nvPr/>
        </p:nvSpPr>
        <p:spPr bwMode="auto">
          <a:xfrm>
            <a:off x="3303588" y="2624138"/>
            <a:ext cx="2889250" cy="7937"/>
          </a:xfrm>
          <a:prstGeom prst="rect">
            <a:avLst/>
          </a:prstGeom>
          <a:solidFill>
            <a:srgbClr val="FFFCE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56" name="Freeform 5124"/>
          <p:cNvSpPr>
            <a:spLocks/>
          </p:cNvSpPr>
          <p:nvPr/>
        </p:nvSpPr>
        <p:spPr bwMode="auto">
          <a:xfrm>
            <a:off x="4724400" y="4941888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3"/>
              </a:cxn>
              <a:cxn ang="0">
                <a:pos x="6" y="0"/>
              </a:cxn>
              <a:cxn ang="0">
                <a:pos x="0" y="0"/>
              </a:cxn>
            </a:cxnLst>
            <a:rect l="0" t="0" r="r" b="b"/>
            <a:pathLst>
              <a:path w="6" h="3">
                <a:moveTo>
                  <a:pt x="0" y="0"/>
                </a:moveTo>
                <a:lnTo>
                  <a:pt x="2" y="3"/>
                </a:lnTo>
                <a:lnTo>
                  <a:pt x="6" y="0"/>
                </a:lnTo>
                <a:lnTo>
                  <a:pt x="0" y="0"/>
                </a:lnTo>
                <a:close/>
              </a:path>
            </a:pathLst>
          </a:custGeom>
          <a:solidFill>
            <a:srgbClr val="D9997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57" name="Freeform 5125"/>
          <p:cNvSpPr>
            <a:spLocks/>
          </p:cNvSpPr>
          <p:nvPr/>
        </p:nvSpPr>
        <p:spPr bwMode="auto">
          <a:xfrm>
            <a:off x="4724400" y="4940300"/>
            <a:ext cx="4763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" y="6"/>
              </a:cxn>
              <a:cxn ang="0">
                <a:pos x="11" y="0"/>
              </a:cxn>
              <a:cxn ang="0">
                <a:pos x="0" y="0"/>
              </a:cxn>
            </a:cxnLst>
            <a:rect l="0" t="0" r="r" b="b"/>
            <a:pathLst>
              <a:path w="11" h="6">
                <a:moveTo>
                  <a:pt x="0" y="0"/>
                </a:moveTo>
                <a:lnTo>
                  <a:pt x="3" y="6"/>
                </a:lnTo>
                <a:lnTo>
                  <a:pt x="11" y="0"/>
                </a:lnTo>
                <a:lnTo>
                  <a:pt x="0" y="0"/>
                </a:lnTo>
                <a:close/>
              </a:path>
            </a:pathLst>
          </a:custGeom>
          <a:solidFill>
            <a:srgbClr val="D9997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58" name="Freeform 5126"/>
          <p:cNvSpPr>
            <a:spLocks/>
          </p:cNvSpPr>
          <p:nvPr/>
        </p:nvSpPr>
        <p:spPr bwMode="auto">
          <a:xfrm>
            <a:off x="5727700" y="5926138"/>
            <a:ext cx="1588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" y="0"/>
              </a:cxn>
              <a:cxn ang="0">
                <a:pos x="2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1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C7660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59" name="Freeform 5127"/>
          <p:cNvSpPr>
            <a:spLocks/>
          </p:cNvSpPr>
          <p:nvPr/>
        </p:nvSpPr>
        <p:spPr bwMode="auto">
          <a:xfrm>
            <a:off x="5727700" y="5926138"/>
            <a:ext cx="1588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" y="0"/>
              </a:cxn>
              <a:cxn ang="0">
                <a:pos x="2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1" y="0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C7660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1543" name="Rectangle 5546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Processing Information</a:t>
            </a:r>
            <a:br>
              <a:rPr lang="en-US"/>
            </a:br>
            <a:r>
              <a:rPr lang="en-US"/>
              <a:t>You Have Gathered</a:t>
            </a:r>
          </a:p>
        </p:txBody>
      </p:sp>
      <p:sp>
        <p:nvSpPr>
          <p:cNvPr id="101544" name="Rectangle 55464"/>
          <p:cNvSpPr>
            <a:spLocks noGrp="1" noChangeArrowheads="1"/>
          </p:cNvSpPr>
          <p:nvPr>
            <p:ph type="body" idx="1"/>
          </p:nvPr>
        </p:nvSpPr>
        <p:spPr>
          <a:xfrm>
            <a:off x="609600" y="1941513"/>
            <a:ext cx="7315200" cy="33162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Read the material and take notes.</a:t>
            </a:r>
          </a:p>
          <a:p>
            <a:pPr>
              <a:lnSpc>
                <a:spcPct val="90000"/>
              </a:lnSpc>
            </a:pPr>
            <a:r>
              <a:rPr lang="en-US"/>
              <a:t>Know when to quote and when to </a:t>
            </a:r>
            <a:r>
              <a:rPr lang="en-US" i="1">
                <a:solidFill>
                  <a:schemeClr val="hlink"/>
                </a:solidFill>
              </a:rPr>
              <a:t>paraphrase</a:t>
            </a:r>
            <a:r>
              <a:rPr lang="en-US"/>
              <a:t>.</a:t>
            </a:r>
          </a:p>
          <a:p>
            <a:pPr>
              <a:lnSpc>
                <a:spcPct val="90000"/>
              </a:lnSpc>
              <a:spcBef>
                <a:spcPct val="30000"/>
              </a:spcBef>
              <a:spcAft>
                <a:spcPct val="35000"/>
              </a:spcAft>
            </a:pPr>
            <a:r>
              <a:rPr lang="en-US"/>
              <a:t>Document your sources so you can avoid </a:t>
            </a:r>
            <a:r>
              <a:rPr lang="en-US" i="1">
                <a:solidFill>
                  <a:schemeClr val="hlink"/>
                </a:solidFill>
              </a:rPr>
              <a:t>plagiarism</a:t>
            </a:r>
            <a:r>
              <a:rPr lang="en-US"/>
              <a:t>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3303588" y="2624138"/>
            <a:ext cx="2889250" cy="7937"/>
          </a:xfrm>
          <a:prstGeom prst="rect">
            <a:avLst/>
          </a:prstGeom>
          <a:solidFill>
            <a:srgbClr val="FFFCE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14" name="Rectangle 14"/>
          <p:cNvSpPr>
            <a:spLocks noGrp="1" noChangeArrowheads="1"/>
          </p:cNvSpPr>
          <p:nvPr>
            <p:ph type="title"/>
          </p:nvPr>
        </p:nvSpPr>
        <p:spPr>
          <a:xfrm>
            <a:off x="1752600" y="304800"/>
            <a:ext cx="7010400" cy="1143000"/>
          </a:xfrm>
        </p:spPr>
        <p:txBody>
          <a:bodyPr/>
          <a:lstStyle/>
          <a:p>
            <a:r>
              <a:rPr lang="en-US"/>
              <a:t>Analyze Your Data</a:t>
            </a:r>
          </a:p>
        </p:txBody>
      </p:sp>
      <p:sp>
        <p:nvSpPr>
          <p:cNvPr id="102415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305800" cy="533400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</a:pPr>
            <a:r>
              <a:rPr lang="en-US"/>
              <a:t>Define the following terms:</a:t>
            </a:r>
          </a:p>
        </p:txBody>
      </p:sp>
      <p:sp>
        <p:nvSpPr>
          <p:cNvPr id="102416" name="Rectangle 16"/>
          <p:cNvSpPr>
            <a:spLocks noChangeArrowheads="1"/>
          </p:cNvSpPr>
          <p:nvPr/>
        </p:nvSpPr>
        <p:spPr bwMode="auto">
          <a:xfrm>
            <a:off x="700088" y="2700338"/>
            <a:ext cx="3581400" cy="596900"/>
          </a:xfrm>
          <a:prstGeom prst="rect">
            <a:avLst/>
          </a:prstGeom>
          <a:solidFill>
            <a:srgbClr val="89F7FF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sz="3200" b="1" i="1">
                <a:solidFill>
                  <a:schemeClr val="hlink"/>
                </a:solidFill>
                <a:latin typeface="Arial" charset="0"/>
              </a:rPr>
              <a:t>Average</a:t>
            </a:r>
          </a:p>
        </p:txBody>
      </p:sp>
      <p:sp>
        <p:nvSpPr>
          <p:cNvPr id="102417" name="Rectangle 17"/>
          <p:cNvSpPr>
            <a:spLocks noChangeArrowheads="1"/>
          </p:cNvSpPr>
          <p:nvPr/>
        </p:nvSpPr>
        <p:spPr bwMode="auto">
          <a:xfrm>
            <a:off x="700088" y="3657600"/>
            <a:ext cx="3581400" cy="596900"/>
          </a:xfrm>
          <a:prstGeom prst="rect">
            <a:avLst/>
          </a:prstGeom>
          <a:solidFill>
            <a:srgbClr val="FFE7BF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sz="3200" b="1" i="1">
                <a:solidFill>
                  <a:schemeClr val="hlink"/>
                </a:solidFill>
                <a:latin typeface="Arial" charset="0"/>
              </a:rPr>
              <a:t>Mean</a:t>
            </a:r>
          </a:p>
        </p:txBody>
      </p:sp>
      <p:sp>
        <p:nvSpPr>
          <p:cNvPr id="102418" name="Rectangle 18"/>
          <p:cNvSpPr>
            <a:spLocks noChangeArrowheads="1"/>
          </p:cNvSpPr>
          <p:nvPr/>
        </p:nvSpPr>
        <p:spPr bwMode="auto">
          <a:xfrm>
            <a:off x="700088" y="4616450"/>
            <a:ext cx="3581400" cy="596900"/>
          </a:xfrm>
          <a:prstGeom prst="rect">
            <a:avLst/>
          </a:prstGeom>
          <a:solidFill>
            <a:srgbClr val="89F7FF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sz="3200" b="1" i="1">
                <a:solidFill>
                  <a:schemeClr val="hlink"/>
                </a:solidFill>
                <a:latin typeface="Arial" charset="0"/>
              </a:rPr>
              <a:t>Median</a:t>
            </a:r>
          </a:p>
        </p:txBody>
      </p:sp>
      <p:sp>
        <p:nvSpPr>
          <p:cNvPr id="102419" name="Rectangle 19"/>
          <p:cNvSpPr>
            <a:spLocks noChangeArrowheads="1"/>
          </p:cNvSpPr>
          <p:nvPr/>
        </p:nvSpPr>
        <p:spPr bwMode="auto">
          <a:xfrm>
            <a:off x="685800" y="5562600"/>
            <a:ext cx="3595688" cy="596900"/>
          </a:xfrm>
          <a:prstGeom prst="rect">
            <a:avLst/>
          </a:prstGeom>
          <a:solidFill>
            <a:srgbClr val="FFE7BF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sz="3200" b="1" i="1">
                <a:solidFill>
                  <a:schemeClr val="hlink"/>
                </a:solidFill>
                <a:latin typeface="Arial" charset="0"/>
              </a:rPr>
              <a:t>Mode</a:t>
            </a:r>
          </a:p>
        </p:txBody>
      </p:sp>
      <p:sp>
        <p:nvSpPr>
          <p:cNvPr id="102420" name="Rectangle 20"/>
          <p:cNvSpPr>
            <a:spLocks noChangeArrowheads="1"/>
          </p:cNvSpPr>
          <p:nvPr/>
        </p:nvSpPr>
        <p:spPr bwMode="auto">
          <a:xfrm>
            <a:off x="5029200" y="2701925"/>
            <a:ext cx="3581400" cy="596900"/>
          </a:xfrm>
          <a:prstGeom prst="rect">
            <a:avLst/>
          </a:prstGeom>
          <a:solidFill>
            <a:srgbClr val="FFE7BF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sz="3200" b="1" i="1">
                <a:solidFill>
                  <a:schemeClr val="hlink"/>
                </a:solidFill>
                <a:latin typeface="Arial" charset="0"/>
              </a:rPr>
              <a:t>Trend</a:t>
            </a:r>
          </a:p>
        </p:txBody>
      </p:sp>
      <p:sp>
        <p:nvSpPr>
          <p:cNvPr id="102421" name="Rectangle 21"/>
          <p:cNvSpPr>
            <a:spLocks noChangeArrowheads="1"/>
          </p:cNvSpPr>
          <p:nvPr/>
        </p:nvSpPr>
        <p:spPr bwMode="auto">
          <a:xfrm>
            <a:off x="5029200" y="3660775"/>
            <a:ext cx="3581400" cy="596900"/>
          </a:xfrm>
          <a:prstGeom prst="rect">
            <a:avLst/>
          </a:prstGeom>
          <a:solidFill>
            <a:srgbClr val="89F7FF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sz="3200" b="1" i="1">
                <a:solidFill>
                  <a:schemeClr val="hlink"/>
                </a:solidFill>
                <a:latin typeface="Arial" charset="0"/>
              </a:rPr>
              <a:t>Correlation</a:t>
            </a:r>
          </a:p>
        </p:txBody>
      </p:sp>
      <p:sp>
        <p:nvSpPr>
          <p:cNvPr id="102427" name="Rectangle 27"/>
          <p:cNvSpPr>
            <a:spLocks noChangeArrowheads="1"/>
          </p:cNvSpPr>
          <p:nvPr/>
        </p:nvSpPr>
        <p:spPr bwMode="auto">
          <a:xfrm>
            <a:off x="5029200" y="4616450"/>
            <a:ext cx="3581400" cy="596900"/>
          </a:xfrm>
          <a:prstGeom prst="rect">
            <a:avLst/>
          </a:prstGeom>
          <a:solidFill>
            <a:srgbClr val="89F7FF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sz="3200" b="1" i="1">
                <a:solidFill>
                  <a:schemeClr val="hlink"/>
                </a:solidFill>
                <a:latin typeface="Arial" charset="0"/>
              </a:rPr>
              <a:t>Conclusion</a:t>
            </a:r>
          </a:p>
        </p:txBody>
      </p:sp>
      <p:sp>
        <p:nvSpPr>
          <p:cNvPr id="102428" name="Rectangle 28"/>
          <p:cNvSpPr>
            <a:spLocks noChangeArrowheads="1"/>
          </p:cNvSpPr>
          <p:nvPr/>
        </p:nvSpPr>
        <p:spPr bwMode="auto">
          <a:xfrm>
            <a:off x="5029200" y="5562600"/>
            <a:ext cx="3581400" cy="596900"/>
          </a:xfrm>
          <a:prstGeom prst="rect">
            <a:avLst/>
          </a:prstGeom>
          <a:solidFill>
            <a:srgbClr val="FFE7BF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45791" dir="19578596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sz="3200" b="1" i="1">
                <a:solidFill>
                  <a:schemeClr val="hlink"/>
                </a:solidFill>
                <a:latin typeface="Arial" charset="0"/>
              </a:rPr>
              <a:t>Recommendation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2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02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2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0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0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0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0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02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102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5" grpId="0" build="p" bldLvl="3" autoUpdateAnimBg="0"/>
      <p:bldP spid="102416" grpId="0" animBg="1" autoUpdateAnimBg="0"/>
      <p:bldP spid="102417" grpId="0" animBg="1" autoUpdateAnimBg="0"/>
      <p:bldP spid="102418" grpId="0" animBg="1" autoUpdateAnimBg="0"/>
      <p:bldP spid="102419" grpId="0" animBg="1" autoUpdateAnimBg="0"/>
      <p:bldP spid="102420" grpId="0" animBg="1" autoUpdateAnimBg="0"/>
      <p:bldP spid="102421" grpId="0" animBg="1" autoUpdateAnimBg="0"/>
      <p:bldP spid="102427" grpId="0" animBg="1" autoUpdateAnimBg="0"/>
      <p:bldP spid="102428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Recapitulation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The Purpose of Reports: </a:t>
            </a:r>
            <a:r>
              <a:rPr lang="en-US" sz="2000" dirty="0" smtClean="0"/>
              <a:t>To make sound decisions,</a:t>
            </a:r>
          </a:p>
          <a:p>
            <a:pPr>
              <a:buNone/>
            </a:pPr>
            <a:r>
              <a:rPr lang="en-US" sz="2000" dirty="0" smtClean="0"/>
              <a:t>To provide a formal, verifiable link between people, places, and times; To solve immediate problems; To provide complete, accurate, objective information    </a:t>
            </a:r>
          </a:p>
          <a:p>
            <a:r>
              <a:rPr lang="en-US" sz="2800" dirty="0" smtClean="0"/>
              <a:t>Reports are commonly classified by some factors</a:t>
            </a:r>
          </a:p>
          <a:p>
            <a:r>
              <a:rPr lang="en-US" sz="2800" dirty="0" smtClean="0"/>
              <a:t>Six Categories of Informal Reports: </a:t>
            </a:r>
            <a:r>
              <a:rPr lang="en-US" sz="2200" dirty="0" smtClean="0"/>
              <a:t>Information Reports,</a:t>
            </a:r>
          </a:p>
          <a:p>
            <a:pPr>
              <a:buNone/>
            </a:pPr>
            <a:r>
              <a:rPr lang="en-US" sz="2200" dirty="0" smtClean="0"/>
              <a:t>Progress Reports, Justification/Recommendation Reports, Feasibility Reports, Minutes of Meetings, Summaries </a:t>
            </a:r>
          </a:p>
          <a:p>
            <a:r>
              <a:rPr lang="en-US" sz="2800" dirty="0" smtClean="0"/>
              <a:t>Report Formats:  </a:t>
            </a:r>
            <a:r>
              <a:rPr lang="en-US" sz="2400" b="1" dirty="0" smtClean="0"/>
              <a:t>Letter format</a:t>
            </a:r>
          </a:p>
          <a:p>
            <a:pPr lvl="1">
              <a:buFontTx/>
              <a:buNone/>
            </a:pPr>
            <a:r>
              <a:rPr lang="en-US" sz="2400" dirty="0" smtClean="0"/>
              <a:t>	Letterhead stationery. Useful for informal reports sent to outsiders.</a:t>
            </a:r>
          </a:p>
          <a:p>
            <a:pPr>
              <a:spcBef>
                <a:spcPct val="40000"/>
              </a:spcBef>
            </a:pPr>
            <a:r>
              <a:rPr lang="en-US" sz="2400" b="1" dirty="0" smtClean="0"/>
              <a:t>Memo format</a:t>
            </a:r>
          </a:p>
          <a:p>
            <a:pPr lvl="1">
              <a:buFontTx/>
              <a:buNone/>
            </a:pPr>
            <a:r>
              <a:rPr lang="en-US" sz="2400" dirty="0" smtClean="0"/>
              <a:t>	Memo style. Useful for informal reports circulated within organizations. 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Recapitulation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Report Formats</a:t>
            </a:r>
            <a:r>
              <a:rPr lang="en-US" dirty="0" smtClean="0"/>
              <a:t>: </a:t>
            </a:r>
            <a:r>
              <a:rPr lang="en-US" sz="2000" b="1" dirty="0" smtClean="0"/>
              <a:t>Report format</a:t>
            </a:r>
          </a:p>
          <a:p>
            <a:pPr lvl="1">
              <a:buFontTx/>
              <a:buNone/>
            </a:pPr>
            <a:r>
              <a:rPr lang="en-US" dirty="0" smtClean="0"/>
              <a:t>	</a:t>
            </a:r>
            <a:r>
              <a:rPr lang="en-US" sz="2000" dirty="0" smtClean="0"/>
              <a:t>Plain paper, manuscript form. Useful for longer, more formal reports.</a:t>
            </a:r>
          </a:p>
          <a:p>
            <a:pPr>
              <a:spcBef>
                <a:spcPct val="40000"/>
              </a:spcBef>
              <a:buNone/>
            </a:pPr>
            <a:r>
              <a:rPr lang="en-US" sz="2000" b="1" dirty="0" smtClean="0"/>
              <a:t>			Prepared forms</a:t>
            </a:r>
          </a:p>
          <a:p>
            <a:pPr lvl="1">
              <a:buFontTx/>
              <a:buNone/>
            </a:pPr>
            <a:r>
              <a:rPr lang="en-US" sz="2000" dirty="0" smtClean="0"/>
              <a:t>	Standardized forms. Useful for routine activities, such as expense reports.						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General Guidelines for Writing Reports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Where to Gather Data for Reports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Planning Business Reports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Investigating and searching for required information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				</a:t>
            </a:r>
            <a:r>
              <a:rPr lang="en-US" sz="4800" dirty="0" smtClean="0"/>
              <a:t>Thank You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673</Words>
  <Application>Microsoft Office PowerPoint</Application>
  <PresentationFormat>On-screen Show (4:3)</PresentationFormat>
  <Paragraphs>164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Clip</vt:lpstr>
      <vt:lpstr>Business Communication Workshop</vt:lpstr>
      <vt:lpstr>Slide 2</vt:lpstr>
      <vt:lpstr>Objectives</vt:lpstr>
      <vt:lpstr>The Purpose of Reports</vt:lpstr>
      <vt:lpstr>Classifying Reports</vt:lpstr>
      <vt:lpstr>Six Categories of Informal Reports</vt:lpstr>
      <vt:lpstr>Informational Reports</vt:lpstr>
      <vt:lpstr>Analytical Reports</vt:lpstr>
      <vt:lpstr>Report Formats</vt:lpstr>
      <vt:lpstr>Report Formats</vt:lpstr>
      <vt:lpstr>General Guidelines for               Writing Reports</vt:lpstr>
      <vt:lpstr>Where to Gather Data for Reports</vt:lpstr>
      <vt:lpstr>Planning Business Reports</vt:lpstr>
      <vt:lpstr>Developing a Work Plan</vt:lpstr>
      <vt:lpstr>Investigating</vt:lpstr>
      <vt:lpstr>Secondary Information Resources in a Library</vt:lpstr>
      <vt:lpstr>Searching a Database</vt:lpstr>
      <vt:lpstr>Searching a Database </vt:lpstr>
      <vt:lpstr>Preparing Effective Surveys</vt:lpstr>
      <vt:lpstr>Preparing Interview Questions</vt:lpstr>
      <vt:lpstr>Processing Information You Have Gathered</vt:lpstr>
      <vt:lpstr>Analyze Your Data</vt:lpstr>
      <vt:lpstr>Recapitulation</vt:lpstr>
      <vt:lpstr>Recapitulation</vt:lpstr>
      <vt:lpstr>Slide 25</vt:lpstr>
    </vt:vector>
  </TitlesOfParts>
  <Company>Ciit wah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</dc:title>
  <dc:creator>Ayaz Qadeer</dc:creator>
  <cp:lastModifiedBy>Administrator</cp:lastModifiedBy>
  <cp:revision>12</cp:revision>
  <dcterms:created xsi:type="dcterms:W3CDTF">2013-05-16T05:45:34Z</dcterms:created>
  <dcterms:modified xsi:type="dcterms:W3CDTF">2013-05-16T14:05:47Z</dcterms:modified>
</cp:coreProperties>
</file>