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notesSlides/notesSlide6.xml" ContentType="application/vnd.openxmlformats-officedocument.presentationml.notesSlide+xml"/>
  <Default Extension="doc" ContentType="application/msword"/>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330" r:id="rId2"/>
    <p:sldId id="327" r:id="rId3"/>
    <p:sldId id="324" r:id="rId4"/>
    <p:sldId id="325" r:id="rId5"/>
    <p:sldId id="293" r:id="rId6"/>
    <p:sldId id="294" r:id="rId7"/>
    <p:sldId id="295" r:id="rId8"/>
    <p:sldId id="296" r:id="rId9"/>
    <p:sldId id="297" r:id="rId10"/>
    <p:sldId id="298" r:id="rId11"/>
    <p:sldId id="299" r:id="rId12"/>
    <p:sldId id="300" r:id="rId13"/>
    <p:sldId id="301" r:id="rId14"/>
    <p:sldId id="312" r:id="rId15"/>
    <p:sldId id="313" r:id="rId16"/>
    <p:sldId id="309" r:id="rId17"/>
    <p:sldId id="310" r:id="rId18"/>
    <p:sldId id="311" r:id="rId19"/>
    <p:sldId id="314" r:id="rId20"/>
    <p:sldId id="316" r:id="rId21"/>
    <p:sldId id="304" r:id="rId22"/>
    <p:sldId id="317" r:id="rId23"/>
    <p:sldId id="326" r:id="rId24"/>
    <p:sldId id="328" r:id="rId25"/>
    <p:sldId id="305" r:id="rId2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5" d="100"/>
          <a:sy n="65" d="100"/>
        </p:scale>
        <p:origin x="-1452" y="-11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C11246B-7D68-438A-8AFE-27321A9B89A2}" type="datetimeFigureOut">
              <a:rPr lang="en-US" smtClean="0"/>
              <a:pPr/>
              <a:t>5/16/2013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BC9EC7F-4BB1-45F5-946D-97CA896CA474}"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p:spPr>
        <p:txBody>
          <a:bodyPr/>
          <a:lstStyle/>
          <a:p>
            <a:fld id="{C2FC6ECC-FA94-4908-8209-FDAC806D19EE}" type="slidenum">
              <a:rPr lang="en-US"/>
              <a:pPr/>
              <a:t>15</a:t>
            </a:fld>
            <a:endParaRPr lang="en-US"/>
          </a:p>
        </p:txBody>
      </p:sp>
      <p:sp>
        <p:nvSpPr>
          <p:cNvPr id="58371" name="Rectangle 2"/>
          <p:cNvSpPr>
            <a:spLocks noGrp="1" noRot="1" noChangeAspect="1" noChangeArrowheads="1" noTextEdit="1"/>
          </p:cNvSpPr>
          <p:nvPr>
            <p:ph type="sldImg"/>
          </p:nvPr>
        </p:nvSpPr>
        <p:spPr>
          <a:xfrm>
            <a:off x="1143000" y="685800"/>
            <a:ext cx="4573588" cy="3429000"/>
          </a:xfrm>
          <a:ln/>
        </p:spPr>
      </p:sp>
      <p:sp>
        <p:nvSpPr>
          <p:cNvPr id="58372" name="Rectangle 3"/>
          <p:cNvSpPr>
            <a:spLocks noGrp="1" noChangeArrowheads="1"/>
          </p:cNvSpPr>
          <p:nvPr>
            <p:ph type="body" idx="1"/>
          </p:nvPr>
        </p:nvSpPr>
        <p:spPr>
          <a:xfrm>
            <a:off x="914400" y="4343520"/>
            <a:ext cx="5029200" cy="4114246"/>
          </a:xfrm>
          <a:noFill/>
          <a:ln/>
        </p:spPr>
        <p:txBody>
          <a:bodyPr/>
          <a:lstStyle/>
          <a:p>
            <a:pPr eaLnBrk="1" hangingPunct="1"/>
            <a:r>
              <a:rPr lang="en-US" altLang="en-US" b="1" smtClean="0"/>
              <a:t>Key Concept:</a:t>
            </a:r>
            <a:r>
              <a:rPr lang="en-US" altLang="en-US" smtClean="0"/>
              <a:t>  The facilitator should stress that a cover letter is highly </a:t>
            </a:r>
            <a:r>
              <a:rPr lang="en-US" altLang="en-US" i="1" smtClean="0"/>
              <a:t>personalized</a:t>
            </a:r>
            <a:r>
              <a:rPr lang="en-US" altLang="en-US" smtClean="0"/>
              <a:t>.  There is no one correct way to write a cover letter, and writers should never simply copy another cover letter.  Job applicants should think about what makes them qualified for the position they are seeking, and they should stress these qualifications throughout their letters.</a:t>
            </a:r>
          </a:p>
          <a:p>
            <a:pPr eaLnBrk="1" hangingPunct="1"/>
            <a:endParaRPr lang="en-US" alt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p:spPr>
        <p:txBody>
          <a:bodyPr/>
          <a:lstStyle/>
          <a:p>
            <a:fld id="{3A844239-7184-4D32-85BF-ABB3787AB38A}" type="slidenum">
              <a:rPr lang="en-US"/>
              <a:pPr/>
              <a:t>16</a:t>
            </a:fld>
            <a:endParaRPr lang="en-US"/>
          </a:p>
        </p:txBody>
      </p:sp>
      <p:sp>
        <p:nvSpPr>
          <p:cNvPr id="61443" name="Rectangle 2"/>
          <p:cNvSpPr>
            <a:spLocks noGrp="1" noRot="1" noChangeAspect="1" noChangeArrowheads="1" noTextEdit="1"/>
          </p:cNvSpPr>
          <p:nvPr>
            <p:ph type="sldImg"/>
          </p:nvPr>
        </p:nvSpPr>
        <p:spPr>
          <a:xfrm>
            <a:off x="1135063" y="686235"/>
            <a:ext cx="4589462" cy="3428012"/>
          </a:xfrm>
          <a:ln/>
        </p:spPr>
      </p:sp>
      <p:sp>
        <p:nvSpPr>
          <p:cNvPr id="61444" name="Rectangle 3"/>
          <p:cNvSpPr>
            <a:spLocks noGrp="1" noChangeArrowheads="1"/>
          </p:cNvSpPr>
          <p:nvPr>
            <p:ph type="body" idx="1"/>
          </p:nvPr>
        </p:nvSpPr>
        <p:spPr>
          <a:xfrm>
            <a:off x="914400" y="4343520"/>
            <a:ext cx="5029200" cy="4114246"/>
          </a:xfrm>
          <a:noFill/>
          <a:ln/>
        </p:spPr>
        <p:txBody>
          <a:bodyPr/>
          <a:lstStyle/>
          <a:p>
            <a:pPr eaLnBrk="1" hangingPunct="1"/>
            <a:r>
              <a:rPr lang="en-US" altLang="en-US" b="1" smtClean="0"/>
              <a:t>Key Concept:</a:t>
            </a:r>
            <a:r>
              <a:rPr lang="en-US" altLang="en-US" smtClean="0"/>
              <a:t>  It is important for applicants to write persuasive opening paragraphs.  Writers can capture their reader’s attention best by demonstrating their knowledge of the job or company.  If the job an applicant was advertised, applicants might tell where they learned of the opening.  If applicants are writing to find out if a job is available, they might mention a product or project on which they are interested in working.  In either case, applicants should work to tie their qualifications in with the job they are seeking. </a:t>
            </a:r>
          </a:p>
          <a:p>
            <a:pPr eaLnBrk="1" hangingPunct="1"/>
            <a:r>
              <a:rPr lang="en-US" altLang="en-US" smtClean="0"/>
              <a:t>The approach writers take will be guided in large part by whether they are writing a solicited application letter or an unsolicited application letter.  </a:t>
            </a:r>
          </a:p>
          <a:p>
            <a:pPr eaLnBrk="1" hangingPunct="1"/>
            <a:endParaRPr lang="en-US" altLang="en-US" smtClean="0"/>
          </a:p>
          <a:p>
            <a:pPr eaLnBrk="1" hangingPunct="1"/>
            <a:endParaRPr lang="en-US" altLang="en-US" smtClean="0"/>
          </a:p>
          <a:p>
            <a:pPr eaLnBrk="1" hangingPunct="1"/>
            <a:r>
              <a:rPr lang="en-US" altLang="en-US" smtClean="0"/>
              <a:t> </a:t>
            </a:r>
            <a:endParaRPr lang="en-US" altLang="en-US" b="1"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p:spPr>
        <p:txBody>
          <a:bodyPr/>
          <a:lstStyle/>
          <a:p>
            <a:fld id="{AAC116D7-B72E-4512-9F5A-A8D6AF44D1A8}" type="slidenum">
              <a:rPr lang="en-US"/>
              <a:pPr/>
              <a:t>17</a:t>
            </a:fld>
            <a:endParaRPr lang="en-US"/>
          </a:p>
        </p:txBody>
      </p:sp>
      <p:sp>
        <p:nvSpPr>
          <p:cNvPr id="62467" name="Rectangle 2"/>
          <p:cNvSpPr>
            <a:spLocks noGrp="1" noRot="1" noChangeAspect="1" noChangeArrowheads="1" noTextEdit="1"/>
          </p:cNvSpPr>
          <p:nvPr>
            <p:ph type="sldImg"/>
          </p:nvPr>
        </p:nvSpPr>
        <p:spPr>
          <a:xfrm>
            <a:off x="1135063" y="686235"/>
            <a:ext cx="4589462" cy="3428012"/>
          </a:xfrm>
          <a:ln/>
        </p:spPr>
      </p:sp>
      <p:sp>
        <p:nvSpPr>
          <p:cNvPr id="62468" name="Rectangle 3"/>
          <p:cNvSpPr>
            <a:spLocks noGrp="1" noChangeArrowheads="1"/>
          </p:cNvSpPr>
          <p:nvPr>
            <p:ph type="body" idx="1"/>
          </p:nvPr>
        </p:nvSpPr>
        <p:spPr>
          <a:xfrm>
            <a:off x="914400" y="4343520"/>
            <a:ext cx="5029200" cy="4114246"/>
          </a:xfrm>
          <a:noFill/>
          <a:ln/>
        </p:spPr>
        <p:txBody>
          <a:bodyPr/>
          <a:lstStyle/>
          <a:p>
            <a:pPr eaLnBrk="1" hangingPunct="1"/>
            <a:r>
              <a:rPr lang="en-US" altLang="en-US" b="1" smtClean="0"/>
              <a:t>Example</a:t>
            </a:r>
            <a:r>
              <a:rPr lang="en-US" altLang="en-US" smtClean="0"/>
              <a:t>:  The facilitator might point out that in the above example the applicant specifically names the position for which they are applying and where they learned of that position.  They also start off by demonstrating what they can do for the company and how their qualifications have prepared them for the job.</a:t>
            </a:r>
            <a:endParaRPr lang="en-US" altLang="en-US" b="1"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p:spPr>
        <p:txBody>
          <a:bodyPr/>
          <a:lstStyle/>
          <a:p>
            <a:fld id="{82C2CE20-3332-49A8-B343-B5EABDCC176B}" type="slidenum">
              <a:rPr lang="en-US"/>
              <a:pPr/>
              <a:t>18</a:t>
            </a:fld>
            <a:endParaRPr lang="en-US"/>
          </a:p>
        </p:txBody>
      </p:sp>
      <p:sp>
        <p:nvSpPr>
          <p:cNvPr id="63491" name="Rectangle 2"/>
          <p:cNvSpPr>
            <a:spLocks noGrp="1" noRot="1" noChangeAspect="1" noChangeArrowheads="1" noTextEdit="1"/>
          </p:cNvSpPr>
          <p:nvPr>
            <p:ph type="sldImg"/>
          </p:nvPr>
        </p:nvSpPr>
        <p:spPr>
          <a:xfrm>
            <a:off x="1135063" y="686235"/>
            <a:ext cx="4589462" cy="3428012"/>
          </a:xfrm>
          <a:ln/>
        </p:spPr>
      </p:sp>
      <p:sp>
        <p:nvSpPr>
          <p:cNvPr id="63492" name="Rectangle 3"/>
          <p:cNvSpPr>
            <a:spLocks noGrp="1" noChangeArrowheads="1"/>
          </p:cNvSpPr>
          <p:nvPr>
            <p:ph type="body" idx="1"/>
          </p:nvPr>
        </p:nvSpPr>
        <p:spPr>
          <a:xfrm>
            <a:off x="914400" y="4343520"/>
            <a:ext cx="5029200" cy="4114246"/>
          </a:xfrm>
          <a:noFill/>
          <a:ln/>
        </p:spPr>
        <p:txBody>
          <a:bodyPr/>
          <a:lstStyle/>
          <a:p>
            <a:pPr eaLnBrk="1" hangingPunct="1"/>
            <a:r>
              <a:rPr lang="en-US" altLang="en-US" b="1" smtClean="0"/>
              <a:t>Example:  </a:t>
            </a:r>
            <a:r>
              <a:rPr lang="en-US" altLang="en-US" smtClean="0"/>
              <a:t>The facilitator might point out that in the above example t</a:t>
            </a:r>
            <a:r>
              <a:rPr lang="en-US" altLang="en-US" smtClean="0">
                <a:cs typeface="Arial" charset="0"/>
              </a:rPr>
              <a:t>he applicant demonstrates their familiarity with the company and its departments, and emphasizes their qualifications for the position they are seeking, but does not mention a specific position by title since one has not been advertised.</a:t>
            </a:r>
            <a:endParaRPr lang="en-US" altLang="en-US" smtClean="0">
              <a:cs typeface="Times New Roman" pitchFamily="18" charset="0"/>
            </a:endParaRPr>
          </a:p>
          <a:p>
            <a:pPr eaLnBrk="1" hangingPunct="1"/>
            <a:endParaRPr lang="en-US" alt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p:spPr>
        <p:txBody>
          <a:bodyPr/>
          <a:lstStyle/>
          <a:p>
            <a:fld id="{11A8084A-BF48-4C13-9CFB-71A3DA075DF0}" type="slidenum">
              <a:rPr lang="en-US"/>
              <a:pPr/>
              <a:t>19</a:t>
            </a:fld>
            <a:endParaRPr lang="en-US"/>
          </a:p>
        </p:txBody>
      </p:sp>
      <p:sp>
        <p:nvSpPr>
          <p:cNvPr id="65539" name="Rectangle 2"/>
          <p:cNvSpPr>
            <a:spLocks noGrp="1" noRot="1" noChangeAspect="1" noChangeArrowheads="1" noTextEdit="1"/>
          </p:cNvSpPr>
          <p:nvPr>
            <p:ph type="sldImg"/>
          </p:nvPr>
        </p:nvSpPr>
        <p:spPr>
          <a:xfrm>
            <a:off x="1135063" y="686235"/>
            <a:ext cx="4589462" cy="3428012"/>
          </a:xfrm>
          <a:ln/>
        </p:spPr>
      </p:sp>
      <p:sp>
        <p:nvSpPr>
          <p:cNvPr id="65540" name="Rectangle 3"/>
          <p:cNvSpPr>
            <a:spLocks noGrp="1" noChangeArrowheads="1"/>
          </p:cNvSpPr>
          <p:nvPr>
            <p:ph type="body" idx="1"/>
          </p:nvPr>
        </p:nvSpPr>
        <p:spPr>
          <a:xfrm>
            <a:off x="914400" y="4343520"/>
            <a:ext cx="5029200" cy="4114246"/>
          </a:xfrm>
          <a:noFill/>
          <a:ln/>
        </p:spPr>
        <p:txBody>
          <a:bodyPr/>
          <a:lstStyle/>
          <a:p>
            <a:pPr eaLnBrk="1" hangingPunct="1"/>
            <a:r>
              <a:rPr lang="en-US" altLang="en-US" b="1" smtClean="0"/>
              <a:t>Key Concept:  </a:t>
            </a:r>
            <a:r>
              <a:rPr lang="en-US" altLang="en-US" smtClean="0"/>
              <a:t>Writers should not simply restate descriptions from their resume in discussing specific experiences.  They should be anecdotal instead, helping the employer to picture the writer working on the job.</a:t>
            </a:r>
          </a:p>
          <a:p>
            <a:pPr eaLnBrk="1" hangingPunct="1"/>
            <a:r>
              <a:rPr lang="en-US" altLang="en-US" smtClean="0"/>
              <a:t>  </a:t>
            </a:r>
            <a:endParaRPr lang="en-US" altLang="en-US" b="1"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p:spPr>
        <p:txBody>
          <a:bodyPr/>
          <a:lstStyle/>
          <a:p>
            <a:fld id="{5FF3253C-7023-4FB2-9BE5-E7550080AD3F}" type="slidenum">
              <a:rPr lang="en-US"/>
              <a:pPr/>
              <a:t>20</a:t>
            </a:fld>
            <a:endParaRPr lang="en-US"/>
          </a:p>
        </p:txBody>
      </p:sp>
      <p:sp>
        <p:nvSpPr>
          <p:cNvPr id="67587" name="Rectangle 2"/>
          <p:cNvSpPr>
            <a:spLocks noGrp="1" noRot="1" noChangeAspect="1" noChangeArrowheads="1" noTextEdit="1"/>
          </p:cNvSpPr>
          <p:nvPr>
            <p:ph type="sldImg"/>
          </p:nvPr>
        </p:nvSpPr>
        <p:spPr>
          <a:xfrm>
            <a:off x="1135063" y="686235"/>
            <a:ext cx="4589462" cy="3428012"/>
          </a:xfrm>
          <a:ln/>
        </p:spPr>
      </p:sp>
      <p:sp>
        <p:nvSpPr>
          <p:cNvPr id="67588" name="Rectangle 3"/>
          <p:cNvSpPr>
            <a:spLocks noGrp="1" noChangeArrowheads="1"/>
          </p:cNvSpPr>
          <p:nvPr>
            <p:ph type="body" idx="1"/>
          </p:nvPr>
        </p:nvSpPr>
        <p:spPr>
          <a:xfrm>
            <a:off x="914400" y="4343520"/>
            <a:ext cx="5029200" cy="4114246"/>
          </a:xfrm>
          <a:noFill/>
          <a:ln/>
        </p:spPr>
        <p:txBody>
          <a:bodyPr/>
          <a:lstStyle/>
          <a:p>
            <a:pPr eaLnBrk="1" hangingPunct="1"/>
            <a:r>
              <a:rPr lang="en-US" altLang="en-US" b="1" smtClean="0"/>
              <a:t>Examples:  </a:t>
            </a:r>
            <a:r>
              <a:rPr lang="en-US" altLang="en-US" smtClean="0"/>
              <a:t>The facilitator might point out that when the vague and weak sentences are rewritten, they become much longer.  This is due to the additional information added to convey meaning more clearly.  If applicants find themselves writing very short sentences throughout the letter, it may be one sign that they are not including enough detail.  </a:t>
            </a:r>
          </a:p>
          <a:p>
            <a:pPr eaLnBrk="1" hangingPunct="1"/>
            <a:endParaRPr lang="en-US" altLang="en-US" smtClean="0"/>
          </a:p>
          <a:p>
            <a:pPr eaLnBrk="1" hangingPunct="1"/>
            <a:r>
              <a:rPr lang="en-US" altLang="en-US" b="1" smtClean="0"/>
              <a:t>Click mouse to reveal each example.</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8646804-C774-46E1-98E2-C79895C7BBC0}" type="datetimeFigureOut">
              <a:rPr lang="en-US" smtClean="0"/>
              <a:pPr/>
              <a:t>5/16/2013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1F37BC-9C9B-4617-9B05-8F1E4A93576E}"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8646804-C774-46E1-98E2-C79895C7BBC0}" type="datetimeFigureOut">
              <a:rPr lang="en-US" smtClean="0"/>
              <a:pPr/>
              <a:t>5/16/2013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1F37BC-9C9B-4617-9B05-8F1E4A93576E}"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8646804-C774-46E1-98E2-C79895C7BBC0}" type="datetimeFigureOut">
              <a:rPr lang="en-US" smtClean="0"/>
              <a:pPr/>
              <a:t>5/16/2013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1F37BC-9C9B-4617-9B05-8F1E4A93576E}"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8646804-C774-46E1-98E2-C79895C7BBC0}" type="datetimeFigureOut">
              <a:rPr lang="en-US" smtClean="0"/>
              <a:pPr/>
              <a:t>5/16/2013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B1F37BC-9C9B-4617-9B05-8F1E4A93576E}"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8646804-C774-46E1-98E2-C79895C7BBC0}" type="datetimeFigureOut">
              <a:rPr lang="en-US" smtClean="0"/>
              <a:pPr/>
              <a:t>5/16/2013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B1F37BC-9C9B-4617-9B05-8F1E4A93576E}"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8646804-C774-46E1-98E2-C79895C7BBC0}" type="datetimeFigureOut">
              <a:rPr lang="en-US" smtClean="0"/>
              <a:pPr/>
              <a:t>5/16/2013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B1F37BC-9C9B-4617-9B05-8F1E4A93576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8646804-C774-46E1-98E2-C79895C7BBC0}" type="datetimeFigureOut">
              <a:rPr lang="en-US" smtClean="0"/>
              <a:pPr/>
              <a:t>5/16/2013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B1F37BC-9C9B-4617-9B05-8F1E4A93576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8646804-C774-46E1-98E2-C79895C7BBC0}" type="datetimeFigureOut">
              <a:rPr lang="en-US" smtClean="0"/>
              <a:pPr/>
              <a:t>5/16/2013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B1F37BC-9C9B-4617-9B05-8F1E4A93576E}"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8646804-C774-46E1-98E2-C79895C7BBC0}" type="datetimeFigureOut">
              <a:rPr lang="en-US" smtClean="0"/>
              <a:pPr/>
              <a:t>5/16/2013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B1F37BC-9C9B-4617-9B05-8F1E4A93576E}"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8646804-C774-46E1-98E2-C79895C7BBC0}" type="datetimeFigureOut">
              <a:rPr lang="en-US" smtClean="0"/>
              <a:pPr/>
              <a:t>5/16/2013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1F37BC-9C9B-4617-9B05-8F1E4A93576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8646804-C774-46E1-98E2-C79895C7BBC0}" type="datetimeFigureOut">
              <a:rPr lang="en-US" smtClean="0"/>
              <a:pPr/>
              <a:t>5/16/2013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1F37BC-9C9B-4617-9B05-8F1E4A93576E}"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457200" y="1600200"/>
            <a:ext cx="4038600" cy="4525963"/>
          </a:xfrm>
        </p:spPr>
        <p:txBody>
          <a:bodyPr/>
          <a:lstStyle/>
          <a:p>
            <a:pPr lvl="0"/>
            <a:endParaRPr lang="en-US" noProof="0" smtClean="0"/>
          </a:p>
        </p:txBody>
      </p:sp>
      <p:sp>
        <p:nvSpPr>
          <p:cNvPr id="4" name="Text Placeholder 3"/>
          <p:cNvSpPr>
            <a:spLocks noGrp="1"/>
          </p:cNvSpPr>
          <p:nvPr>
            <p:ph type="body"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6A7F1F96-3818-41E3-A8D7-E15BA2D78391}"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8646804-C774-46E1-98E2-C79895C7BBC0}" type="datetimeFigureOut">
              <a:rPr lang="en-US" smtClean="0"/>
              <a:pPr/>
              <a:t>5/16/2013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B1F37BC-9C9B-4617-9B05-8F1E4A93576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oleObject" Target="../embeddings/Microsoft_Office_Word_97_-_2003_Document1.doc"/><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image" Target="../media/image2.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p:txBody>
          <a:bodyPr/>
          <a:lstStyle/>
          <a:p>
            <a:pPr eaLnBrk="1" hangingPunct="1"/>
            <a:r>
              <a:rPr lang="en-US" sz="3600" smtClean="0"/>
              <a:t>Business Communication Workshop</a:t>
            </a:r>
          </a:p>
        </p:txBody>
      </p:sp>
      <p:sp>
        <p:nvSpPr>
          <p:cNvPr id="2051" name="Rectangle 3"/>
          <p:cNvSpPr>
            <a:spLocks noGrp="1" noChangeArrowheads="1"/>
          </p:cNvSpPr>
          <p:nvPr>
            <p:ph idx="1"/>
          </p:nvPr>
        </p:nvSpPr>
        <p:spPr/>
        <p:txBody>
          <a:bodyPr/>
          <a:lstStyle/>
          <a:p>
            <a:pPr marL="533400" indent="-533400" algn="ctr" eaLnBrk="1" hangingPunct="1">
              <a:buFont typeface="Wingdings" pitchFamily="2" charset="2"/>
              <a:buNone/>
            </a:pPr>
            <a:endParaRPr lang="en-US" dirty="0" smtClean="0">
              <a:solidFill>
                <a:srgbClr val="FF3300"/>
              </a:solidFill>
            </a:endParaRPr>
          </a:p>
          <a:p>
            <a:pPr marL="533400" indent="-533400" algn="ctr" eaLnBrk="1" hangingPunct="1">
              <a:buFont typeface="Wingdings" pitchFamily="2" charset="2"/>
              <a:buNone/>
            </a:pPr>
            <a:r>
              <a:rPr lang="en-US" dirty="0" smtClean="0"/>
              <a:t>Course Coordinator:	</a:t>
            </a:r>
            <a:r>
              <a:rPr lang="en-US" dirty="0" err="1" smtClean="0"/>
              <a:t>Ayyaz</a:t>
            </a:r>
            <a:r>
              <a:rPr lang="en-US" dirty="0" smtClean="0"/>
              <a:t> </a:t>
            </a:r>
            <a:r>
              <a:rPr lang="en-US" dirty="0" err="1" smtClean="0"/>
              <a:t>Qadeer</a:t>
            </a:r>
            <a:endParaRPr lang="en-US" dirty="0" smtClean="0"/>
          </a:p>
          <a:p>
            <a:pPr marL="533400" indent="-533400" algn="ctr" eaLnBrk="1" hangingPunct="1">
              <a:buFont typeface="Wingdings" pitchFamily="2" charset="2"/>
              <a:buNone/>
            </a:pPr>
            <a:endParaRPr lang="en-US" dirty="0" smtClean="0"/>
          </a:p>
          <a:p>
            <a:pPr marL="533400" indent="-533400" algn="ctr" eaLnBrk="1" hangingPunct="1">
              <a:buFont typeface="Wingdings" pitchFamily="2" charset="2"/>
              <a:buNone/>
            </a:pPr>
            <a:r>
              <a:rPr lang="en-US" dirty="0" smtClean="0"/>
              <a:t>Lecture # 21</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5"/>
          <p:cNvSpPr>
            <a:spLocks noGrp="1" noChangeArrowheads="1"/>
          </p:cNvSpPr>
          <p:nvPr>
            <p:ph type="sldNum" sz="quarter" idx="4294967295"/>
          </p:nvPr>
        </p:nvSpPr>
        <p:spPr>
          <a:xfrm>
            <a:off x="7715250" y="6115050"/>
            <a:ext cx="1122363" cy="457200"/>
          </a:xfrm>
          <a:prstGeom prst="rect">
            <a:avLst/>
          </a:prstGeom>
        </p:spPr>
        <p:txBody>
          <a:bodyPr/>
          <a:lstStyle/>
          <a:p>
            <a:r>
              <a:rPr lang="en-US"/>
              <a:t>Ch. 13–</a:t>
            </a:r>
            <a:fld id="{A66371A6-A0EB-4DCA-9CD5-066D959A2FE1}" type="slidenum">
              <a:rPr lang="en-US"/>
              <a:pPr/>
              <a:t>2</a:t>
            </a:fld>
            <a:endParaRPr lang="en-US"/>
          </a:p>
        </p:txBody>
      </p:sp>
      <p:sp>
        <p:nvSpPr>
          <p:cNvPr id="1026" name="Rectangle 2"/>
          <p:cNvSpPr>
            <a:spLocks noGrp="1" noChangeArrowheads="1"/>
          </p:cNvSpPr>
          <p:nvPr>
            <p:ph type="ctrTitle"/>
          </p:nvPr>
        </p:nvSpPr>
        <p:spPr>
          <a:xfrm>
            <a:off x="1371600" y="846138"/>
            <a:ext cx="6399213" cy="1116012"/>
          </a:xfrm>
        </p:spPr>
        <p:txBody>
          <a:bodyPr/>
          <a:lstStyle/>
          <a:p>
            <a:endParaRPr lang="en-US" dirty="0"/>
          </a:p>
        </p:txBody>
      </p:sp>
      <p:sp>
        <p:nvSpPr>
          <p:cNvPr id="1027" name="Rectangle 3"/>
          <p:cNvSpPr>
            <a:spLocks noGrp="1" noChangeArrowheads="1"/>
          </p:cNvSpPr>
          <p:nvPr>
            <p:ph type="subTitle" idx="1"/>
          </p:nvPr>
        </p:nvSpPr>
        <p:spPr>
          <a:xfrm>
            <a:off x="847725" y="1822450"/>
            <a:ext cx="7448550" cy="1752600"/>
          </a:xfrm>
        </p:spPr>
        <p:txBody>
          <a:bodyPr/>
          <a:lstStyle/>
          <a:p>
            <a:r>
              <a:rPr lang="en-US" dirty="0"/>
              <a:t>The Job Search, R</a:t>
            </a:r>
            <a:r>
              <a:rPr lang="en-US" dirty="0">
                <a:cs typeface="Times New Roman" pitchFamily="18" charset="0"/>
              </a:rPr>
              <a:t>ésumés, and Cover Letters</a:t>
            </a:r>
            <a:endParaRPr lang="en-US" dirty="0"/>
          </a:p>
        </p:txBody>
      </p:sp>
    </p:spTree>
  </p:cSld>
  <p:clrMapOvr>
    <a:masterClrMapping/>
  </p:clrMapOvr>
  <p:transition spd="slow">
    <p:zoom dir="in"/>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 have discussed…..</a:t>
            </a:r>
            <a:endParaRPr lang="en-US" dirty="0"/>
          </a:p>
        </p:txBody>
      </p:sp>
      <p:sp>
        <p:nvSpPr>
          <p:cNvPr id="3" name="Content Placeholder 2"/>
          <p:cNvSpPr>
            <a:spLocks noGrp="1"/>
          </p:cNvSpPr>
          <p:nvPr>
            <p:ph idx="1"/>
          </p:nvPr>
        </p:nvSpPr>
        <p:spPr/>
        <p:txBody>
          <a:bodyPr>
            <a:normAutofit fontScale="25000" lnSpcReduction="20000"/>
          </a:bodyPr>
          <a:lstStyle/>
          <a:p>
            <a:pPr>
              <a:lnSpc>
                <a:spcPct val="85000"/>
              </a:lnSpc>
              <a:spcBef>
                <a:spcPct val="30000"/>
              </a:spcBef>
              <a:spcAft>
                <a:spcPct val="30000"/>
              </a:spcAft>
            </a:pPr>
            <a:r>
              <a:rPr lang="en-US" sz="11200" dirty="0" smtClean="0">
                <a:latin typeface="Arial" pitchFamily="34" charset="0"/>
                <a:cs typeface="Arial" pitchFamily="34" charset="0"/>
              </a:rPr>
              <a:t>French Word </a:t>
            </a:r>
            <a:r>
              <a:rPr lang="en-US" sz="11200" i="1" dirty="0" smtClean="0">
                <a:latin typeface="Arial" pitchFamily="34" charset="0"/>
                <a:cs typeface="Arial" pitchFamily="34" charset="0"/>
              </a:rPr>
              <a:t>resume</a:t>
            </a:r>
            <a:r>
              <a:rPr lang="en-US" sz="11200" dirty="0" smtClean="0">
                <a:latin typeface="Arial" pitchFamily="34" charset="0"/>
                <a:cs typeface="Arial" pitchFamily="34" charset="0"/>
              </a:rPr>
              <a:t> meaning “to summarize”</a:t>
            </a:r>
          </a:p>
          <a:p>
            <a:pPr>
              <a:lnSpc>
                <a:spcPct val="85000"/>
              </a:lnSpc>
              <a:spcBef>
                <a:spcPct val="30000"/>
              </a:spcBef>
              <a:spcAft>
                <a:spcPct val="30000"/>
              </a:spcAft>
            </a:pPr>
            <a:r>
              <a:rPr lang="en-US" sz="11200" dirty="0" smtClean="0">
                <a:latin typeface="Arial" pitchFamily="34" charset="0"/>
                <a:cs typeface="Arial" pitchFamily="34" charset="0"/>
              </a:rPr>
              <a:t>Common Résumé Problems</a:t>
            </a:r>
          </a:p>
          <a:p>
            <a:pPr>
              <a:lnSpc>
                <a:spcPct val="85000"/>
              </a:lnSpc>
              <a:spcBef>
                <a:spcPct val="30000"/>
              </a:spcBef>
              <a:spcAft>
                <a:spcPct val="30000"/>
              </a:spcAft>
            </a:pPr>
            <a:r>
              <a:rPr lang="en-US" sz="11200" dirty="0" smtClean="0">
                <a:latin typeface="Arial" pitchFamily="34" charset="0"/>
                <a:cs typeface="Arial" pitchFamily="34" charset="0"/>
              </a:rPr>
              <a:t>Some considerations before starting résumé</a:t>
            </a:r>
          </a:p>
          <a:p>
            <a:pPr>
              <a:lnSpc>
                <a:spcPct val="85000"/>
              </a:lnSpc>
              <a:spcBef>
                <a:spcPct val="30000"/>
              </a:spcBef>
              <a:spcAft>
                <a:spcPct val="30000"/>
              </a:spcAft>
            </a:pPr>
            <a:r>
              <a:rPr lang="en-US" sz="11200" dirty="0" smtClean="0">
                <a:latin typeface="Arial" pitchFamily="34" charset="0"/>
                <a:cs typeface="Arial" pitchFamily="34" charset="0"/>
              </a:rPr>
              <a:t>Writing a Persuasive Résumé</a:t>
            </a:r>
          </a:p>
          <a:p>
            <a:pPr>
              <a:lnSpc>
                <a:spcPct val="85000"/>
              </a:lnSpc>
              <a:spcBef>
                <a:spcPct val="30000"/>
              </a:spcBef>
              <a:spcAft>
                <a:spcPct val="30000"/>
              </a:spcAft>
              <a:buNone/>
            </a:pPr>
            <a:r>
              <a:rPr lang="en-US" sz="11200" dirty="0">
                <a:latin typeface="Arial" pitchFamily="34" charset="0"/>
                <a:cs typeface="Arial" pitchFamily="34" charset="0"/>
              </a:rPr>
              <a:t>	</a:t>
            </a:r>
            <a:r>
              <a:rPr lang="en-US" sz="11200" dirty="0" smtClean="0">
                <a:latin typeface="Arial" pitchFamily="34" charset="0"/>
                <a:cs typeface="Arial" pitchFamily="34" charset="0"/>
              </a:rPr>
              <a:t>	The major sections of a traditional résumé.</a:t>
            </a:r>
          </a:p>
          <a:p>
            <a:pPr>
              <a:lnSpc>
                <a:spcPct val="90000"/>
              </a:lnSpc>
            </a:pPr>
            <a:r>
              <a:rPr lang="en-US" sz="11200" dirty="0">
                <a:latin typeface="Arial" pitchFamily="34" charset="0"/>
                <a:cs typeface="Arial" pitchFamily="34" charset="0"/>
              </a:rPr>
              <a:t>	</a:t>
            </a:r>
            <a:r>
              <a:rPr lang="en-US" sz="11200" dirty="0" smtClean="0">
                <a:latin typeface="Arial" pitchFamily="34" charset="0"/>
                <a:cs typeface="Arial" pitchFamily="34" charset="0"/>
              </a:rPr>
              <a:t>	Heading and Objective				</a:t>
            </a:r>
          </a:p>
          <a:p>
            <a:pPr lvl="1">
              <a:lnSpc>
                <a:spcPct val="90000"/>
              </a:lnSpc>
            </a:pPr>
            <a:r>
              <a:rPr lang="en-US" sz="11200" dirty="0" smtClean="0">
                <a:latin typeface="Arial" pitchFamily="34" charset="0"/>
                <a:cs typeface="Arial" pitchFamily="34" charset="0"/>
              </a:rPr>
              <a:t>List your name, address, phone.	</a:t>
            </a:r>
          </a:p>
          <a:p>
            <a:pPr lvl="1">
              <a:lnSpc>
                <a:spcPct val="90000"/>
              </a:lnSpc>
            </a:pPr>
            <a:r>
              <a:rPr lang="en-US" sz="11200" dirty="0" smtClean="0">
                <a:latin typeface="Arial" pitchFamily="34" charset="0"/>
                <a:cs typeface="Arial" pitchFamily="34" charset="0"/>
              </a:rPr>
              <a:t>Include a career objective for a targeted job.</a:t>
            </a:r>
          </a:p>
          <a:p>
            <a:pPr>
              <a:lnSpc>
                <a:spcPct val="90000"/>
              </a:lnSpc>
            </a:pPr>
            <a:r>
              <a:rPr lang="en-US" sz="11200" dirty="0" smtClean="0">
                <a:latin typeface="Arial" pitchFamily="34" charset="0"/>
                <a:cs typeface="Arial" pitchFamily="34" charset="0"/>
              </a:rPr>
              <a:t>Education</a:t>
            </a:r>
          </a:p>
          <a:p>
            <a:pPr lvl="1">
              <a:buNone/>
            </a:pPr>
            <a:r>
              <a:rPr lang="en-US" dirty="0" smtClean="0"/>
              <a:t>	</a:t>
            </a:r>
          </a:p>
          <a:p>
            <a:pPr>
              <a:lnSpc>
                <a:spcPct val="90000"/>
              </a:lnSpc>
            </a:pPr>
            <a:endParaRPr lang="en-US" dirty="0" smtClean="0"/>
          </a:p>
          <a:p>
            <a:pPr>
              <a:lnSpc>
                <a:spcPct val="85000"/>
              </a:lnSpc>
              <a:spcBef>
                <a:spcPct val="30000"/>
              </a:spcBef>
              <a:spcAft>
                <a:spcPct val="30000"/>
              </a:spcAft>
              <a:buNone/>
            </a:pPr>
            <a:endParaRPr lang="en-US" dirty="0" smtClean="0"/>
          </a:p>
          <a:p>
            <a:pPr>
              <a:lnSpc>
                <a:spcPct val="85000"/>
              </a:lnSpc>
              <a:spcBef>
                <a:spcPct val="30000"/>
              </a:spcBef>
              <a:spcAft>
                <a:spcPct val="30000"/>
              </a:spcAft>
              <a:buNone/>
            </a:pPr>
            <a:r>
              <a:rPr lang="en-US" dirty="0" smtClean="0"/>
              <a:t>		</a:t>
            </a:r>
          </a:p>
          <a:p>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 have discussed…..</a:t>
            </a:r>
            <a:endParaRPr lang="en-US" dirty="0"/>
          </a:p>
        </p:txBody>
      </p:sp>
      <p:sp>
        <p:nvSpPr>
          <p:cNvPr id="3" name="Content Placeholder 2"/>
          <p:cNvSpPr>
            <a:spLocks noGrp="1"/>
          </p:cNvSpPr>
          <p:nvPr>
            <p:ph idx="1"/>
          </p:nvPr>
        </p:nvSpPr>
        <p:spPr/>
        <p:txBody>
          <a:bodyPr>
            <a:normAutofit/>
          </a:bodyPr>
          <a:lstStyle/>
          <a:p>
            <a:pPr>
              <a:lnSpc>
                <a:spcPct val="90000"/>
              </a:lnSpc>
            </a:pPr>
            <a:r>
              <a:rPr lang="en-US" sz="5000" dirty="0" smtClean="0"/>
              <a:t>Work Experience				</a:t>
            </a:r>
          </a:p>
          <a:p>
            <a:pPr lvl="1">
              <a:lnSpc>
                <a:spcPct val="90000"/>
              </a:lnSpc>
            </a:pPr>
            <a:r>
              <a:rPr lang="en-US" sz="2600" dirty="0" smtClean="0">
                <a:latin typeface="+mj-lt"/>
              </a:rPr>
              <a:t>Describe your experience.</a:t>
            </a:r>
          </a:p>
          <a:p>
            <a:pPr>
              <a:lnSpc>
                <a:spcPct val="90000"/>
              </a:lnSpc>
            </a:pPr>
            <a:r>
              <a:rPr lang="en-US" sz="2600" dirty="0" smtClean="0">
                <a:latin typeface="+mj-lt"/>
              </a:rPr>
              <a:t>Special </a:t>
            </a:r>
            <a:r>
              <a:rPr lang="en-US" sz="2600" dirty="0" smtClean="0">
                <a:latin typeface="+mj-lt"/>
                <a:cs typeface="Arial" pitchFamily="34" charset="0"/>
              </a:rPr>
              <a:t>Skills</a:t>
            </a:r>
            <a:r>
              <a:rPr lang="en-US" sz="2600" dirty="0" smtClean="0">
                <a:latin typeface="+mj-lt"/>
              </a:rPr>
              <a:t>, Achievements, Awards	</a:t>
            </a:r>
          </a:p>
          <a:p>
            <a:pPr lvl="1"/>
            <a:r>
              <a:rPr lang="en-US" sz="2600" dirty="0" smtClean="0">
                <a:latin typeface="+mj-lt"/>
              </a:rPr>
              <a:t>Show that you are well-rounded</a:t>
            </a:r>
          </a:p>
          <a:p>
            <a:pPr lvl="1">
              <a:buNone/>
            </a:pPr>
            <a:endParaRPr lang="en-US" sz="2600" dirty="0" smtClean="0">
              <a:latin typeface="+mj-lt"/>
            </a:endParaRPr>
          </a:p>
          <a:p>
            <a:pPr lvl="1">
              <a:buNone/>
            </a:pPr>
            <a:r>
              <a:rPr lang="en-US" sz="2600" dirty="0" smtClean="0">
                <a:latin typeface="+mj-lt"/>
              </a:rPr>
              <a:t>Poor Résumé </a:t>
            </a:r>
          </a:p>
          <a:p>
            <a:pPr lvl="1">
              <a:buNone/>
            </a:pPr>
            <a:r>
              <a:rPr lang="en-US" sz="2600" dirty="0" smtClean="0">
                <a:latin typeface="+mj-lt"/>
              </a:rPr>
              <a:t>Improved Résumé</a:t>
            </a:r>
            <a:endParaRPr lang="en-US" sz="2600" b="1" dirty="0" smtClean="0">
              <a:latin typeface="+mj-lt"/>
            </a:endParaRPr>
          </a:p>
          <a:p>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r>
              <a:rPr lang="en-US"/>
              <a:t>Ch. 13–</a:t>
            </a:r>
            <a:fld id="{7208F189-D096-4682-9F06-8697EFCB61E5}" type="slidenum">
              <a:rPr lang="en-US"/>
              <a:pPr/>
              <a:t>5</a:t>
            </a:fld>
            <a:endParaRPr lang="en-US"/>
          </a:p>
        </p:txBody>
      </p:sp>
      <p:sp>
        <p:nvSpPr>
          <p:cNvPr id="41987" name="Rectangle 3"/>
          <p:cNvSpPr>
            <a:spLocks noGrp="1" noChangeArrowheads="1"/>
          </p:cNvSpPr>
          <p:nvPr>
            <p:ph type="body" idx="1"/>
          </p:nvPr>
        </p:nvSpPr>
        <p:spPr>
          <a:xfrm>
            <a:off x="228600" y="2057400"/>
            <a:ext cx="8686800" cy="3733800"/>
          </a:xfrm>
          <a:noFill/>
          <a:ln/>
        </p:spPr>
        <p:txBody>
          <a:bodyPr/>
          <a:lstStyle/>
          <a:p>
            <a:r>
              <a:rPr lang="en-US" dirty="0"/>
              <a:t>Emphasize keywords–nouns that describe traits, skills, and characteristics from job description.</a:t>
            </a:r>
          </a:p>
          <a:p>
            <a:r>
              <a:rPr lang="en-US" dirty="0"/>
              <a:t>Avoid unusual typefaces, underlining, and italics.</a:t>
            </a:r>
          </a:p>
          <a:p>
            <a:r>
              <a:rPr lang="en-US" dirty="0"/>
              <a:t>Use 10 to 14-point type.</a:t>
            </a:r>
          </a:p>
        </p:txBody>
      </p:sp>
      <p:sp>
        <p:nvSpPr>
          <p:cNvPr id="41989" name="Rectangle 5"/>
          <p:cNvSpPr>
            <a:spLocks noGrp="1" noChangeArrowheads="1"/>
          </p:cNvSpPr>
          <p:nvPr>
            <p:ph type="title"/>
          </p:nvPr>
        </p:nvSpPr>
        <p:spPr>
          <a:xfrm>
            <a:off x="266700" y="152400"/>
            <a:ext cx="8610600" cy="1352550"/>
          </a:xfrm>
          <a:noFill/>
          <a:ln/>
        </p:spPr>
        <p:txBody>
          <a:bodyPr>
            <a:normAutofit fontScale="90000"/>
          </a:bodyPr>
          <a:lstStyle/>
          <a:p>
            <a:r>
              <a:rPr lang="en-US" dirty="0"/>
              <a:t>Preparing a Computer-Friendly Résumé</a:t>
            </a: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1987">
                                            <p:txEl>
                                              <p:pRg st="0" end="0"/>
                                            </p:txEl>
                                          </p:spTgt>
                                        </p:tgtEl>
                                        <p:attrNameLst>
                                          <p:attrName>style.visibility</p:attrName>
                                        </p:attrNameLst>
                                      </p:cBhvr>
                                      <p:to>
                                        <p:strVal val="visible"/>
                                      </p:to>
                                    </p:set>
                                    <p:animEffect transition="in" filter="wipe(left)">
                                      <p:cBhvr>
                                        <p:cTn id="7" dur="500"/>
                                        <p:tgtEl>
                                          <p:spTgt spid="41987">
                                            <p:txEl>
                                              <p:pRg st="0" end="0"/>
                                            </p:txEl>
                                          </p:spTgt>
                                        </p:tgtEl>
                                      </p:cBhvr>
                                    </p:animEffect>
                                  </p:childTnLst>
                                  <p:subTnLst>
                                    <p:animClr>
                                      <p:cBhvr override="childStyle">
                                        <p:cTn dur="1" fill="hold" display="0" masterRel="nextClick" afterEffect="1"/>
                                        <p:tgtEl>
                                          <p:spTgt spid="41987">
                                            <p:txEl>
                                              <p:pRg st="0" end="0"/>
                                            </p:txEl>
                                          </p:spTgt>
                                        </p:tgtEl>
                                        <p:attrNameLst>
                                          <p:attrName>ppt_c</p:attrName>
                                        </p:attrNameLst>
                                      </p:cBhvr>
                                      <p:to>
                                        <a:srgbClr val="5F5F5F"/>
                                      </p:to>
                                    </p:animClr>
                                  </p:sub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1987">
                                            <p:txEl>
                                              <p:pRg st="1" end="1"/>
                                            </p:txEl>
                                          </p:spTgt>
                                        </p:tgtEl>
                                        <p:attrNameLst>
                                          <p:attrName>style.visibility</p:attrName>
                                        </p:attrNameLst>
                                      </p:cBhvr>
                                      <p:to>
                                        <p:strVal val="visible"/>
                                      </p:to>
                                    </p:set>
                                    <p:animEffect transition="in" filter="wipe(left)">
                                      <p:cBhvr>
                                        <p:cTn id="12" dur="500"/>
                                        <p:tgtEl>
                                          <p:spTgt spid="41987">
                                            <p:txEl>
                                              <p:pRg st="1" end="1"/>
                                            </p:txEl>
                                          </p:spTgt>
                                        </p:tgtEl>
                                      </p:cBhvr>
                                    </p:animEffect>
                                  </p:childTnLst>
                                  <p:subTnLst>
                                    <p:animClr>
                                      <p:cBhvr override="childStyle">
                                        <p:cTn dur="1" fill="hold" display="0" masterRel="nextClick" afterEffect="1"/>
                                        <p:tgtEl>
                                          <p:spTgt spid="41987">
                                            <p:txEl>
                                              <p:pRg st="1" end="1"/>
                                            </p:txEl>
                                          </p:spTgt>
                                        </p:tgtEl>
                                        <p:attrNameLst>
                                          <p:attrName>ppt_c</p:attrName>
                                        </p:attrNameLst>
                                      </p:cBhvr>
                                      <p:to>
                                        <a:srgbClr val="5F5F5F"/>
                                      </p:to>
                                    </p:animClr>
                                  </p:sub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41987">
                                            <p:txEl>
                                              <p:pRg st="2" end="2"/>
                                            </p:txEl>
                                          </p:spTgt>
                                        </p:tgtEl>
                                        <p:attrNameLst>
                                          <p:attrName>style.visibility</p:attrName>
                                        </p:attrNameLst>
                                      </p:cBhvr>
                                      <p:to>
                                        <p:strVal val="visible"/>
                                      </p:to>
                                    </p:set>
                                    <p:animEffect transition="in" filter="wipe(left)">
                                      <p:cBhvr>
                                        <p:cTn id="17" dur="500"/>
                                        <p:tgtEl>
                                          <p:spTgt spid="41987">
                                            <p:txEl>
                                              <p:pRg st="2" end="2"/>
                                            </p:txEl>
                                          </p:spTgt>
                                        </p:tgtEl>
                                      </p:cBhvr>
                                    </p:animEffect>
                                  </p:childTnLst>
                                  <p:subTnLst>
                                    <p:animClr>
                                      <p:cBhvr override="childStyle">
                                        <p:cTn dur="1" fill="hold" display="0" masterRel="nextClick" afterEffect="1"/>
                                        <p:tgtEl>
                                          <p:spTgt spid="41987">
                                            <p:txEl>
                                              <p:pRg st="2" end="2"/>
                                            </p:txEl>
                                          </p:spTgt>
                                        </p:tgtEl>
                                        <p:attrNameLst>
                                          <p:attrName>ppt_c</p:attrName>
                                        </p:attrNameLst>
                                      </p:cBhvr>
                                      <p:to>
                                        <a:srgbClr val="5F5F5F"/>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7" grpId="0" build="p" autoUpdateAnimBg="0"/>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r>
              <a:rPr lang="en-US"/>
              <a:t>Ch. 13–</a:t>
            </a:r>
            <a:fld id="{7D88A317-483C-454C-9144-F7D968CA90B9}" type="slidenum">
              <a:rPr lang="en-US"/>
              <a:pPr/>
              <a:t>6</a:t>
            </a:fld>
            <a:endParaRPr lang="en-US"/>
          </a:p>
        </p:txBody>
      </p:sp>
      <p:sp>
        <p:nvSpPr>
          <p:cNvPr id="43011" name="Rectangle 3"/>
          <p:cNvSpPr>
            <a:spLocks noGrp="1" noChangeArrowheads="1"/>
          </p:cNvSpPr>
          <p:nvPr>
            <p:ph type="body" idx="1"/>
          </p:nvPr>
        </p:nvSpPr>
        <p:spPr>
          <a:xfrm>
            <a:off x="228600" y="2057400"/>
            <a:ext cx="8686800" cy="3733800"/>
          </a:xfrm>
          <a:noFill/>
          <a:ln/>
        </p:spPr>
        <p:txBody>
          <a:bodyPr/>
          <a:lstStyle/>
          <a:p>
            <a:r>
              <a:rPr lang="en-US"/>
              <a:t>Use smooth white paper, black ink, and quality printing.</a:t>
            </a:r>
          </a:p>
          <a:p>
            <a:r>
              <a:rPr lang="en-US"/>
              <a:t>Be sure that your name is on the first line.</a:t>
            </a:r>
          </a:p>
          <a:p>
            <a:r>
              <a:rPr lang="en-US"/>
              <a:t>Provide plenty of white space.</a:t>
            </a:r>
          </a:p>
          <a:p>
            <a:r>
              <a:rPr lang="en-US"/>
              <a:t>Avoid double columns.</a:t>
            </a:r>
          </a:p>
          <a:p>
            <a:r>
              <a:rPr lang="en-US"/>
              <a:t>Don’t fold or staple your résumé.</a:t>
            </a:r>
          </a:p>
        </p:txBody>
      </p:sp>
      <p:sp>
        <p:nvSpPr>
          <p:cNvPr id="43015" name="Rectangle 7"/>
          <p:cNvSpPr>
            <a:spLocks noGrp="1" noChangeArrowheads="1"/>
          </p:cNvSpPr>
          <p:nvPr>
            <p:ph type="title"/>
          </p:nvPr>
        </p:nvSpPr>
        <p:spPr>
          <a:xfrm>
            <a:off x="266700" y="152400"/>
            <a:ext cx="8610600" cy="1352550"/>
          </a:xfrm>
          <a:noFill/>
          <a:ln/>
        </p:spPr>
        <p:txBody>
          <a:bodyPr>
            <a:normAutofit fontScale="90000"/>
          </a:bodyPr>
          <a:lstStyle/>
          <a:p>
            <a:r>
              <a:rPr lang="en-US"/>
              <a:t>Preparing a Computer-Friendly Résumé</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3011">
                                            <p:txEl>
                                              <p:pRg st="0" end="0"/>
                                            </p:txEl>
                                          </p:spTgt>
                                        </p:tgtEl>
                                        <p:attrNameLst>
                                          <p:attrName>style.visibility</p:attrName>
                                        </p:attrNameLst>
                                      </p:cBhvr>
                                      <p:to>
                                        <p:strVal val="visible"/>
                                      </p:to>
                                    </p:set>
                                    <p:animEffect transition="in" filter="wipe(left)">
                                      <p:cBhvr>
                                        <p:cTn id="7" dur="500"/>
                                        <p:tgtEl>
                                          <p:spTgt spid="43011">
                                            <p:txEl>
                                              <p:pRg st="0" end="0"/>
                                            </p:txEl>
                                          </p:spTgt>
                                        </p:tgtEl>
                                      </p:cBhvr>
                                    </p:animEffect>
                                  </p:childTnLst>
                                  <p:subTnLst>
                                    <p:animClr>
                                      <p:cBhvr override="childStyle">
                                        <p:cTn dur="1" fill="hold" display="0" masterRel="nextClick" afterEffect="1"/>
                                        <p:tgtEl>
                                          <p:spTgt spid="43011">
                                            <p:txEl>
                                              <p:pRg st="0" end="0"/>
                                            </p:txEl>
                                          </p:spTgt>
                                        </p:tgtEl>
                                        <p:attrNameLst>
                                          <p:attrName>ppt_c</p:attrName>
                                        </p:attrNameLst>
                                      </p:cBhvr>
                                      <p:to>
                                        <a:srgbClr val="5F5F5F"/>
                                      </p:to>
                                    </p:animClr>
                                  </p:sub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3011">
                                            <p:txEl>
                                              <p:pRg st="1" end="1"/>
                                            </p:txEl>
                                          </p:spTgt>
                                        </p:tgtEl>
                                        <p:attrNameLst>
                                          <p:attrName>style.visibility</p:attrName>
                                        </p:attrNameLst>
                                      </p:cBhvr>
                                      <p:to>
                                        <p:strVal val="visible"/>
                                      </p:to>
                                    </p:set>
                                    <p:animEffect transition="in" filter="wipe(left)">
                                      <p:cBhvr>
                                        <p:cTn id="12" dur="500"/>
                                        <p:tgtEl>
                                          <p:spTgt spid="43011">
                                            <p:txEl>
                                              <p:pRg st="1" end="1"/>
                                            </p:txEl>
                                          </p:spTgt>
                                        </p:tgtEl>
                                      </p:cBhvr>
                                    </p:animEffect>
                                  </p:childTnLst>
                                  <p:subTnLst>
                                    <p:animClr>
                                      <p:cBhvr override="childStyle">
                                        <p:cTn dur="1" fill="hold" display="0" masterRel="nextClick" afterEffect="1"/>
                                        <p:tgtEl>
                                          <p:spTgt spid="43011">
                                            <p:txEl>
                                              <p:pRg st="1" end="1"/>
                                            </p:txEl>
                                          </p:spTgt>
                                        </p:tgtEl>
                                        <p:attrNameLst>
                                          <p:attrName>ppt_c</p:attrName>
                                        </p:attrNameLst>
                                      </p:cBhvr>
                                      <p:to>
                                        <a:srgbClr val="5F5F5F"/>
                                      </p:to>
                                    </p:animClr>
                                  </p:sub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43011">
                                            <p:txEl>
                                              <p:pRg st="2" end="2"/>
                                            </p:txEl>
                                          </p:spTgt>
                                        </p:tgtEl>
                                        <p:attrNameLst>
                                          <p:attrName>style.visibility</p:attrName>
                                        </p:attrNameLst>
                                      </p:cBhvr>
                                      <p:to>
                                        <p:strVal val="visible"/>
                                      </p:to>
                                    </p:set>
                                    <p:animEffect transition="in" filter="wipe(left)">
                                      <p:cBhvr>
                                        <p:cTn id="17" dur="500"/>
                                        <p:tgtEl>
                                          <p:spTgt spid="43011">
                                            <p:txEl>
                                              <p:pRg st="2" end="2"/>
                                            </p:txEl>
                                          </p:spTgt>
                                        </p:tgtEl>
                                      </p:cBhvr>
                                    </p:animEffect>
                                  </p:childTnLst>
                                  <p:subTnLst>
                                    <p:animClr>
                                      <p:cBhvr override="childStyle">
                                        <p:cTn dur="1" fill="hold" display="0" masterRel="nextClick" afterEffect="1"/>
                                        <p:tgtEl>
                                          <p:spTgt spid="43011">
                                            <p:txEl>
                                              <p:pRg st="2" end="2"/>
                                            </p:txEl>
                                          </p:spTgt>
                                        </p:tgtEl>
                                        <p:attrNameLst>
                                          <p:attrName>ppt_c</p:attrName>
                                        </p:attrNameLst>
                                      </p:cBhvr>
                                      <p:to>
                                        <a:srgbClr val="5F5F5F"/>
                                      </p:to>
                                    </p:animClr>
                                  </p:sub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43011">
                                            <p:txEl>
                                              <p:pRg st="3" end="3"/>
                                            </p:txEl>
                                          </p:spTgt>
                                        </p:tgtEl>
                                        <p:attrNameLst>
                                          <p:attrName>style.visibility</p:attrName>
                                        </p:attrNameLst>
                                      </p:cBhvr>
                                      <p:to>
                                        <p:strVal val="visible"/>
                                      </p:to>
                                    </p:set>
                                    <p:animEffect transition="in" filter="wipe(left)">
                                      <p:cBhvr>
                                        <p:cTn id="22" dur="500"/>
                                        <p:tgtEl>
                                          <p:spTgt spid="43011">
                                            <p:txEl>
                                              <p:pRg st="3" end="3"/>
                                            </p:txEl>
                                          </p:spTgt>
                                        </p:tgtEl>
                                      </p:cBhvr>
                                    </p:animEffect>
                                  </p:childTnLst>
                                  <p:subTnLst>
                                    <p:animClr>
                                      <p:cBhvr override="childStyle">
                                        <p:cTn dur="1" fill="hold" display="0" masterRel="nextClick" afterEffect="1"/>
                                        <p:tgtEl>
                                          <p:spTgt spid="43011">
                                            <p:txEl>
                                              <p:pRg st="3" end="3"/>
                                            </p:txEl>
                                          </p:spTgt>
                                        </p:tgtEl>
                                        <p:attrNameLst>
                                          <p:attrName>ppt_c</p:attrName>
                                        </p:attrNameLst>
                                      </p:cBhvr>
                                      <p:to>
                                        <a:srgbClr val="5F5F5F"/>
                                      </p:to>
                                    </p:animClr>
                                  </p:sub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43011">
                                            <p:txEl>
                                              <p:pRg st="4" end="4"/>
                                            </p:txEl>
                                          </p:spTgt>
                                        </p:tgtEl>
                                        <p:attrNameLst>
                                          <p:attrName>style.visibility</p:attrName>
                                        </p:attrNameLst>
                                      </p:cBhvr>
                                      <p:to>
                                        <p:strVal val="visible"/>
                                      </p:to>
                                    </p:set>
                                    <p:animEffect transition="in" filter="wipe(left)">
                                      <p:cBhvr>
                                        <p:cTn id="27" dur="500"/>
                                        <p:tgtEl>
                                          <p:spTgt spid="43011">
                                            <p:txEl>
                                              <p:pRg st="4" end="4"/>
                                            </p:txEl>
                                          </p:spTgt>
                                        </p:tgtEl>
                                      </p:cBhvr>
                                    </p:animEffect>
                                  </p:childTnLst>
                                  <p:subTnLst>
                                    <p:animClr>
                                      <p:cBhvr override="childStyle">
                                        <p:cTn dur="1" fill="hold" display="0" masterRel="nextClick" afterEffect="1"/>
                                        <p:tgtEl>
                                          <p:spTgt spid="43011">
                                            <p:txEl>
                                              <p:pRg st="4" end="4"/>
                                            </p:txEl>
                                          </p:spTgt>
                                        </p:tgtEl>
                                        <p:attrNameLst>
                                          <p:attrName>ppt_c</p:attrName>
                                        </p:attrNameLst>
                                      </p:cBhvr>
                                      <p:to>
                                        <a:srgbClr val="5F5F5F"/>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11" grpId="0" build="p" autoUpdateAnimBg="0"/>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r>
              <a:rPr lang="en-US"/>
              <a:t>Ch. 13–</a:t>
            </a:r>
            <a:fld id="{EEAD0D5F-CE77-4AF4-AC07-2C7A001E0376}" type="slidenum">
              <a:rPr lang="en-US"/>
              <a:pPr/>
              <a:t>7</a:t>
            </a:fld>
            <a:endParaRPr lang="en-US"/>
          </a:p>
        </p:txBody>
      </p:sp>
      <p:sp>
        <p:nvSpPr>
          <p:cNvPr id="44035" name="Rectangle 3"/>
          <p:cNvSpPr>
            <a:spLocks noGrp="1" noChangeArrowheads="1"/>
          </p:cNvSpPr>
          <p:nvPr>
            <p:ph type="body" idx="1"/>
          </p:nvPr>
        </p:nvSpPr>
        <p:spPr>
          <a:xfrm>
            <a:off x="228600" y="2057400"/>
            <a:ext cx="8686800" cy="3733800"/>
          </a:xfrm>
          <a:noFill/>
          <a:ln/>
        </p:spPr>
        <p:txBody>
          <a:bodyPr/>
          <a:lstStyle/>
          <a:p>
            <a:pPr>
              <a:lnSpc>
                <a:spcPct val="90000"/>
              </a:lnSpc>
            </a:pPr>
            <a:r>
              <a:rPr lang="en-US"/>
              <a:t>Use abbreviations carefully.</a:t>
            </a:r>
          </a:p>
          <a:p>
            <a:pPr>
              <a:lnSpc>
                <a:spcPct val="90000"/>
              </a:lnSpc>
            </a:pPr>
            <a:r>
              <a:rPr lang="en-US"/>
              <a:t>Include all your addresses and telephone numbers.</a:t>
            </a:r>
          </a:p>
          <a:p>
            <a:pPr>
              <a:lnSpc>
                <a:spcPct val="90000"/>
              </a:lnSpc>
            </a:pPr>
            <a:r>
              <a:rPr lang="en-US"/>
              <a:t>Be prepared to send your résumé in ASCII.</a:t>
            </a:r>
          </a:p>
          <a:p>
            <a:pPr lvl="1">
              <a:lnSpc>
                <a:spcPct val="90000"/>
              </a:lnSpc>
              <a:buFontTx/>
              <a:buNone/>
            </a:pPr>
            <a:r>
              <a:rPr lang="en-US"/>
              <a:t>	Note: Unlike a paper résumé, one that will be scanned by a computer may be as long as you think necessary.</a:t>
            </a:r>
          </a:p>
        </p:txBody>
      </p:sp>
      <p:sp>
        <p:nvSpPr>
          <p:cNvPr id="44037" name="Rectangle 5"/>
          <p:cNvSpPr>
            <a:spLocks noGrp="1" noChangeArrowheads="1"/>
          </p:cNvSpPr>
          <p:nvPr>
            <p:ph type="title"/>
          </p:nvPr>
        </p:nvSpPr>
        <p:spPr>
          <a:xfrm>
            <a:off x="266700" y="152400"/>
            <a:ext cx="8610600" cy="1352550"/>
          </a:xfrm>
          <a:noFill/>
          <a:ln/>
        </p:spPr>
        <p:txBody>
          <a:bodyPr>
            <a:normAutofit fontScale="90000"/>
          </a:bodyPr>
          <a:lstStyle/>
          <a:p>
            <a:r>
              <a:rPr lang="en-US"/>
              <a:t>Preparing a Computer-Friendly Résumé</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4035">
                                            <p:txEl>
                                              <p:pRg st="0" end="0"/>
                                            </p:txEl>
                                          </p:spTgt>
                                        </p:tgtEl>
                                        <p:attrNameLst>
                                          <p:attrName>style.visibility</p:attrName>
                                        </p:attrNameLst>
                                      </p:cBhvr>
                                      <p:to>
                                        <p:strVal val="visible"/>
                                      </p:to>
                                    </p:set>
                                    <p:animEffect transition="in" filter="wipe(left)">
                                      <p:cBhvr>
                                        <p:cTn id="7" dur="500"/>
                                        <p:tgtEl>
                                          <p:spTgt spid="44035">
                                            <p:txEl>
                                              <p:pRg st="0" end="0"/>
                                            </p:txEl>
                                          </p:spTgt>
                                        </p:tgtEl>
                                      </p:cBhvr>
                                    </p:animEffect>
                                  </p:childTnLst>
                                  <p:subTnLst>
                                    <p:animClr>
                                      <p:cBhvr override="childStyle">
                                        <p:cTn dur="1" fill="hold" display="0" masterRel="nextClick" afterEffect="1"/>
                                        <p:tgtEl>
                                          <p:spTgt spid="44035">
                                            <p:txEl>
                                              <p:pRg st="0" end="0"/>
                                            </p:txEl>
                                          </p:spTgt>
                                        </p:tgtEl>
                                        <p:attrNameLst>
                                          <p:attrName>ppt_c</p:attrName>
                                        </p:attrNameLst>
                                      </p:cBhvr>
                                      <p:to>
                                        <a:srgbClr val="5F5F5F"/>
                                      </p:to>
                                    </p:animClr>
                                  </p:sub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4035">
                                            <p:txEl>
                                              <p:pRg st="1" end="1"/>
                                            </p:txEl>
                                          </p:spTgt>
                                        </p:tgtEl>
                                        <p:attrNameLst>
                                          <p:attrName>style.visibility</p:attrName>
                                        </p:attrNameLst>
                                      </p:cBhvr>
                                      <p:to>
                                        <p:strVal val="visible"/>
                                      </p:to>
                                    </p:set>
                                    <p:animEffect transition="in" filter="wipe(left)">
                                      <p:cBhvr>
                                        <p:cTn id="12" dur="500"/>
                                        <p:tgtEl>
                                          <p:spTgt spid="44035">
                                            <p:txEl>
                                              <p:pRg st="1" end="1"/>
                                            </p:txEl>
                                          </p:spTgt>
                                        </p:tgtEl>
                                      </p:cBhvr>
                                    </p:animEffect>
                                  </p:childTnLst>
                                  <p:subTnLst>
                                    <p:animClr>
                                      <p:cBhvr override="childStyle">
                                        <p:cTn dur="1" fill="hold" display="0" masterRel="nextClick" afterEffect="1"/>
                                        <p:tgtEl>
                                          <p:spTgt spid="44035">
                                            <p:txEl>
                                              <p:pRg st="1" end="1"/>
                                            </p:txEl>
                                          </p:spTgt>
                                        </p:tgtEl>
                                        <p:attrNameLst>
                                          <p:attrName>ppt_c</p:attrName>
                                        </p:attrNameLst>
                                      </p:cBhvr>
                                      <p:to>
                                        <a:srgbClr val="5F5F5F"/>
                                      </p:to>
                                    </p:animClr>
                                  </p:sub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44035">
                                            <p:txEl>
                                              <p:pRg st="2" end="2"/>
                                            </p:txEl>
                                          </p:spTgt>
                                        </p:tgtEl>
                                        <p:attrNameLst>
                                          <p:attrName>style.visibility</p:attrName>
                                        </p:attrNameLst>
                                      </p:cBhvr>
                                      <p:to>
                                        <p:strVal val="visible"/>
                                      </p:to>
                                    </p:set>
                                    <p:animEffect transition="in" filter="wipe(left)">
                                      <p:cBhvr>
                                        <p:cTn id="17" dur="500"/>
                                        <p:tgtEl>
                                          <p:spTgt spid="44035">
                                            <p:txEl>
                                              <p:pRg st="2" end="2"/>
                                            </p:txEl>
                                          </p:spTgt>
                                        </p:tgtEl>
                                      </p:cBhvr>
                                    </p:animEffect>
                                  </p:childTnLst>
                                  <p:subTnLst>
                                    <p:animClr>
                                      <p:cBhvr override="childStyle">
                                        <p:cTn dur="1" fill="hold" display="0" masterRel="nextClick" afterEffect="1"/>
                                        <p:tgtEl>
                                          <p:spTgt spid="44035">
                                            <p:txEl>
                                              <p:pRg st="2" end="2"/>
                                            </p:txEl>
                                          </p:spTgt>
                                        </p:tgtEl>
                                        <p:attrNameLst>
                                          <p:attrName>ppt_c</p:attrName>
                                        </p:attrNameLst>
                                      </p:cBhvr>
                                      <p:to>
                                        <a:srgbClr val="5F5F5F"/>
                                      </p:to>
                                    </p:animClr>
                                  </p:sub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44035">
                                            <p:txEl>
                                              <p:pRg st="3" end="3"/>
                                            </p:txEl>
                                          </p:spTgt>
                                        </p:tgtEl>
                                        <p:attrNameLst>
                                          <p:attrName>style.visibility</p:attrName>
                                        </p:attrNameLst>
                                      </p:cBhvr>
                                      <p:to>
                                        <p:strVal val="visible"/>
                                      </p:to>
                                    </p:set>
                                    <p:animEffect transition="in" filter="wipe(left)">
                                      <p:cBhvr>
                                        <p:cTn id="22" dur="500"/>
                                        <p:tgtEl>
                                          <p:spTgt spid="44035">
                                            <p:txEl>
                                              <p:pRg st="3" end="3"/>
                                            </p:txEl>
                                          </p:spTgt>
                                        </p:tgtEl>
                                      </p:cBhvr>
                                    </p:animEffect>
                                  </p:childTnLst>
                                  <p:subTnLst>
                                    <p:animClr>
                                      <p:cBhvr override="childStyle">
                                        <p:cTn dur="1" fill="hold" display="0" masterRel="nextClick" afterEffect="1"/>
                                        <p:tgtEl>
                                          <p:spTgt spid="44035">
                                            <p:txEl>
                                              <p:pRg st="3" end="3"/>
                                            </p:txEl>
                                          </p:spTgt>
                                        </p:tgtEl>
                                        <p:attrNameLst>
                                          <p:attrName>ppt_c</p:attrName>
                                        </p:attrNameLst>
                                      </p:cBhvr>
                                      <p:to>
                                        <a:srgbClr val="5F5F5F"/>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35" grpId="0" build="p" bldLvl="2" autoUpdateAnimBg="0"/>
    </p:bld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r>
              <a:rPr lang="en-US"/>
              <a:t>Ch. 13–</a:t>
            </a:r>
            <a:fld id="{BF4C6BAC-07A7-496C-A126-324D6226F0B7}" type="slidenum">
              <a:rPr lang="en-US"/>
              <a:pPr/>
              <a:t>8</a:t>
            </a:fld>
            <a:endParaRPr lang="en-US"/>
          </a:p>
        </p:txBody>
      </p:sp>
      <p:sp>
        <p:nvSpPr>
          <p:cNvPr id="45059" name="Rectangle 3"/>
          <p:cNvSpPr>
            <a:spLocks noGrp="1" noChangeArrowheads="1"/>
          </p:cNvSpPr>
          <p:nvPr>
            <p:ph type="body" idx="1"/>
          </p:nvPr>
        </p:nvSpPr>
        <p:spPr>
          <a:xfrm>
            <a:off x="228600" y="2057400"/>
            <a:ext cx="8686800" cy="3733800"/>
          </a:xfrm>
          <a:noFill/>
          <a:ln/>
        </p:spPr>
        <p:txBody>
          <a:bodyPr>
            <a:normAutofit lnSpcReduction="10000"/>
          </a:bodyPr>
          <a:lstStyle/>
          <a:p>
            <a:r>
              <a:rPr lang="en-US"/>
              <a:t>A focus group of nine expert recruiters gave these individual responses:</a:t>
            </a:r>
          </a:p>
          <a:p>
            <a:pPr lvl="1"/>
            <a:r>
              <a:rPr lang="en-US"/>
              <a:t>“Personal data. That’s a major ‘red flag.’ Also typos, inconsistent punctuation, and huge paragraphs that look like job descriptions.”</a:t>
            </a:r>
          </a:p>
          <a:p>
            <a:pPr lvl="1"/>
            <a:r>
              <a:rPr lang="en-US"/>
              <a:t>“Odd-sized résumés from services saying ‘Presenting the candidacy of . . .’  I don't even read them anymore. They’re a major rip-off.”</a:t>
            </a:r>
          </a:p>
        </p:txBody>
      </p:sp>
      <p:sp>
        <p:nvSpPr>
          <p:cNvPr id="45061" name="Rectangle 5"/>
          <p:cNvSpPr>
            <a:spLocks noGrp="1" noChangeArrowheads="1"/>
          </p:cNvSpPr>
          <p:nvPr>
            <p:ph type="title"/>
          </p:nvPr>
        </p:nvSpPr>
        <p:spPr>
          <a:xfrm>
            <a:off x="266700" y="152400"/>
            <a:ext cx="8610600" cy="1352550"/>
          </a:xfrm>
          <a:noFill/>
          <a:ln/>
        </p:spPr>
        <p:txBody>
          <a:bodyPr>
            <a:normAutofit fontScale="90000"/>
          </a:bodyPr>
          <a:lstStyle/>
          <a:p>
            <a:r>
              <a:rPr lang="en-US" dirty="0"/>
              <a:t>What Turns Recruiters Off When Reading a Résumé?</a:t>
            </a: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5059">
                                            <p:txEl>
                                              <p:pRg st="0" end="0"/>
                                            </p:txEl>
                                          </p:spTgt>
                                        </p:tgtEl>
                                        <p:attrNameLst>
                                          <p:attrName>style.visibility</p:attrName>
                                        </p:attrNameLst>
                                      </p:cBhvr>
                                      <p:to>
                                        <p:strVal val="visible"/>
                                      </p:to>
                                    </p:set>
                                    <p:animEffect transition="in" filter="wipe(left)">
                                      <p:cBhvr>
                                        <p:cTn id="7" dur="500"/>
                                        <p:tgtEl>
                                          <p:spTgt spid="45059">
                                            <p:txEl>
                                              <p:pRg st="0" end="0"/>
                                            </p:txEl>
                                          </p:spTgt>
                                        </p:tgtEl>
                                      </p:cBhvr>
                                    </p:animEffect>
                                  </p:childTnLst>
                                  <p:subTnLst>
                                    <p:animClr>
                                      <p:cBhvr override="childStyle">
                                        <p:cTn dur="1" fill="hold" display="0" masterRel="nextClick" afterEffect="1"/>
                                        <p:tgtEl>
                                          <p:spTgt spid="45059">
                                            <p:txEl>
                                              <p:pRg st="0" end="0"/>
                                            </p:txEl>
                                          </p:spTgt>
                                        </p:tgtEl>
                                        <p:attrNameLst>
                                          <p:attrName>ppt_c</p:attrName>
                                        </p:attrNameLst>
                                      </p:cBhvr>
                                      <p:to>
                                        <a:srgbClr val="5F5F5F"/>
                                      </p:to>
                                    </p:animClr>
                                  </p:sub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5059">
                                            <p:txEl>
                                              <p:pRg st="1" end="1"/>
                                            </p:txEl>
                                          </p:spTgt>
                                        </p:tgtEl>
                                        <p:attrNameLst>
                                          <p:attrName>style.visibility</p:attrName>
                                        </p:attrNameLst>
                                      </p:cBhvr>
                                      <p:to>
                                        <p:strVal val="visible"/>
                                      </p:to>
                                    </p:set>
                                    <p:animEffect transition="in" filter="wipe(left)">
                                      <p:cBhvr>
                                        <p:cTn id="12" dur="500"/>
                                        <p:tgtEl>
                                          <p:spTgt spid="45059">
                                            <p:txEl>
                                              <p:pRg st="1" end="1"/>
                                            </p:txEl>
                                          </p:spTgt>
                                        </p:tgtEl>
                                      </p:cBhvr>
                                    </p:animEffect>
                                  </p:childTnLst>
                                  <p:subTnLst>
                                    <p:animClr>
                                      <p:cBhvr override="childStyle">
                                        <p:cTn dur="1" fill="hold" display="0" masterRel="nextClick" afterEffect="1"/>
                                        <p:tgtEl>
                                          <p:spTgt spid="45059">
                                            <p:txEl>
                                              <p:pRg st="1" end="1"/>
                                            </p:txEl>
                                          </p:spTgt>
                                        </p:tgtEl>
                                        <p:attrNameLst>
                                          <p:attrName>ppt_c</p:attrName>
                                        </p:attrNameLst>
                                      </p:cBhvr>
                                      <p:to>
                                        <a:srgbClr val="5F5F5F"/>
                                      </p:to>
                                    </p:animClr>
                                  </p:sub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45059">
                                            <p:txEl>
                                              <p:pRg st="2" end="2"/>
                                            </p:txEl>
                                          </p:spTgt>
                                        </p:tgtEl>
                                        <p:attrNameLst>
                                          <p:attrName>style.visibility</p:attrName>
                                        </p:attrNameLst>
                                      </p:cBhvr>
                                      <p:to>
                                        <p:strVal val="visible"/>
                                      </p:to>
                                    </p:set>
                                    <p:animEffect transition="in" filter="wipe(left)">
                                      <p:cBhvr>
                                        <p:cTn id="17" dur="500"/>
                                        <p:tgtEl>
                                          <p:spTgt spid="45059">
                                            <p:txEl>
                                              <p:pRg st="2" end="2"/>
                                            </p:txEl>
                                          </p:spTgt>
                                        </p:tgtEl>
                                      </p:cBhvr>
                                    </p:animEffect>
                                  </p:childTnLst>
                                  <p:subTnLst>
                                    <p:animClr>
                                      <p:cBhvr override="childStyle">
                                        <p:cTn dur="1" fill="hold" display="0" masterRel="nextClick" afterEffect="1"/>
                                        <p:tgtEl>
                                          <p:spTgt spid="45059">
                                            <p:txEl>
                                              <p:pRg st="2" end="2"/>
                                            </p:txEl>
                                          </p:spTgt>
                                        </p:tgtEl>
                                        <p:attrNameLst>
                                          <p:attrName>ppt_c</p:attrName>
                                        </p:attrNameLst>
                                      </p:cBhvr>
                                      <p:to>
                                        <a:srgbClr val="5F5F5F"/>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059" grpId="0" build="p" bldLvl="2" autoUpdateAnimBg="0"/>
    </p:bld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r>
              <a:rPr lang="en-US"/>
              <a:t>Ch. 13–</a:t>
            </a:r>
            <a:fld id="{E67BECB5-2CC3-4709-ABE4-523359F1705E}" type="slidenum">
              <a:rPr lang="en-US"/>
              <a:pPr/>
              <a:t>9</a:t>
            </a:fld>
            <a:endParaRPr lang="en-US"/>
          </a:p>
        </p:txBody>
      </p:sp>
      <p:sp>
        <p:nvSpPr>
          <p:cNvPr id="46083" name="Rectangle 3"/>
          <p:cNvSpPr>
            <a:spLocks noGrp="1" noChangeArrowheads="1"/>
          </p:cNvSpPr>
          <p:nvPr>
            <p:ph type="body" idx="1"/>
          </p:nvPr>
        </p:nvSpPr>
        <p:spPr>
          <a:noFill/>
          <a:ln/>
        </p:spPr>
        <p:txBody>
          <a:bodyPr/>
          <a:lstStyle/>
          <a:p>
            <a:r>
              <a:rPr lang="en-US">
                <a:solidFill>
                  <a:srgbClr val="5F5F5F"/>
                </a:solidFill>
              </a:rPr>
              <a:t>A focus group of nine expert recruiters gave these individual responses:</a:t>
            </a:r>
            <a:endParaRPr lang="en-US"/>
          </a:p>
          <a:p>
            <a:pPr lvl="1"/>
            <a:r>
              <a:rPr lang="en-US"/>
              <a:t>“Résumés that show no research; not looking at the employer’s needs.”</a:t>
            </a:r>
          </a:p>
          <a:p>
            <a:pPr lvl="1"/>
            <a:r>
              <a:rPr lang="en-US"/>
              <a:t>“Omissions in terms of dates. And misspellings!”</a:t>
            </a:r>
          </a:p>
          <a:p>
            <a:pPr lvl="1"/>
            <a:r>
              <a:rPr lang="en-US"/>
              <a:t>“Long cover letters and résumés over two pages.”</a:t>
            </a:r>
          </a:p>
        </p:txBody>
      </p:sp>
      <p:sp>
        <p:nvSpPr>
          <p:cNvPr id="46087" name="Rectangle 7"/>
          <p:cNvSpPr>
            <a:spLocks noGrp="1" noChangeArrowheads="1"/>
          </p:cNvSpPr>
          <p:nvPr>
            <p:ph type="title"/>
          </p:nvPr>
        </p:nvSpPr>
        <p:spPr>
          <a:xfrm>
            <a:off x="266700" y="152400"/>
            <a:ext cx="8610600" cy="1352550"/>
          </a:xfrm>
          <a:noFill/>
          <a:ln/>
        </p:spPr>
        <p:txBody>
          <a:bodyPr>
            <a:normAutofit fontScale="90000"/>
          </a:bodyPr>
          <a:lstStyle/>
          <a:p>
            <a:r>
              <a:rPr lang="en-US" dirty="0"/>
              <a:t>What Turns Recruiters Off When Reading a Résumé?</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6083">
                                            <p:txEl>
                                              <p:pRg st="0" end="0"/>
                                            </p:txEl>
                                          </p:spTgt>
                                        </p:tgtEl>
                                        <p:attrNameLst>
                                          <p:attrName>style.visibility</p:attrName>
                                        </p:attrNameLst>
                                      </p:cBhvr>
                                      <p:to>
                                        <p:strVal val="visible"/>
                                      </p:to>
                                    </p:set>
                                    <p:animEffect transition="in" filter="wipe(left)">
                                      <p:cBhvr>
                                        <p:cTn id="7" dur="500"/>
                                        <p:tgtEl>
                                          <p:spTgt spid="46083">
                                            <p:txEl>
                                              <p:pRg st="0" end="0"/>
                                            </p:txEl>
                                          </p:spTgt>
                                        </p:tgtEl>
                                      </p:cBhvr>
                                    </p:animEffect>
                                  </p:childTnLst>
                                  <p:subTnLst>
                                    <p:animClr>
                                      <p:cBhvr override="childStyle">
                                        <p:cTn dur="1" fill="hold" display="0" masterRel="nextClick" afterEffect="1"/>
                                        <p:tgtEl>
                                          <p:spTgt spid="46083">
                                            <p:txEl>
                                              <p:pRg st="0" end="0"/>
                                            </p:txEl>
                                          </p:spTgt>
                                        </p:tgtEl>
                                        <p:attrNameLst>
                                          <p:attrName>ppt_c</p:attrName>
                                        </p:attrNameLst>
                                      </p:cBhvr>
                                      <p:to>
                                        <a:srgbClr val="5F5F5F"/>
                                      </p:to>
                                    </p:animClr>
                                  </p:sub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6083">
                                            <p:txEl>
                                              <p:pRg st="1" end="1"/>
                                            </p:txEl>
                                          </p:spTgt>
                                        </p:tgtEl>
                                        <p:attrNameLst>
                                          <p:attrName>style.visibility</p:attrName>
                                        </p:attrNameLst>
                                      </p:cBhvr>
                                      <p:to>
                                        <p:strVal val="visible"/>
                                      </p:to>
                                    </p:set>
                                    <p:animEffect transition="in" filter="wipe(left)">
                                      <p:cBhvr>
                                        <p:cTn id="12" dur="500"/>
                                        <p:tgtEl>
                                          <p:spTgt spid="46083">
                                            <p:txEl>
                                              <p:pRg st="1" end="1"/>
                                            </p:txEl>
                                          </p:spTgt>
                                        </p:tgtEl>
                                      </p:cBhvr>
                                    </p:animEffect>
                                  </p:childTnLst>
                                  <p:subTnLst>
                                    <p:animClr>
                                      <p:cBhvr override="childStyle">
                                        <p:cTn dur="1" fill="hold" display="0" masterRel="nextClick" afterEffect="1"/>
                                        <p:tgtEl>
                                          <p:spTgt spid="46083">
                                            <p:txEl>
                                              <p:pRg st="1" end="1"/>
                                            </p:txEl>
                                          </p:spTgt>
                                        </p:tgtEl>
                                        <p:attrNameLst>
                                          <p:attrName>ppt_c</p:attrName>
                                        </p:attrNameLst>
                                      </p:cBhvr>
                                      <p:to>
                                        <a:srgbClr val="5F5F5F"/>
                                      </p:to>
                                    </p:animClr>
                                  </p:sub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46083">
                                            <p:txEl>
                                              <p:pRg st="2" end="2"/>
                                            </p:txEl>
                                          </p:spTgt>
                                        </p:tgtEl>
                                        <p:attrNameLst>
                                          <p:attrName>style.visibility</p:attrName>
                                        </p:attrNameLst>
                                      </p:cBhvr>
                                      <p:to>
                                        <p:strVal val="visible"/>
                                      </p:to>
                                    </p:set>
                                    <p:animEffect transition="in" filter="wipe(left)">
                                      <p:cBhvr>
                                        <p:cTn id="17" dur="500"/>
                                        <p:tgtEl>
                                          <p:spTgt spid="46083">
                                            <p:txEl>
                                              <p:pRg st="2" end="2"/>
                                            </p:txEl>
                                          </p:spTgt>
                                        </p:tgtEl>
                                      </p:cBhvr>
                                    </p:animEffect>
                                  </p:childTnLst>
                                  <p:subTnLst>
                                    <p:animClr>
                                      <p:cBhvr override="childStyle">
                                        <p:cTn dur="1" fill="hold" display="0" masterRel="nextClick" afterEffect="1"/>
                                        <p:tgtEl>
                                          <p:spTgt spid="46083">
                                            <p:txEl>
                                              <p:pRg st="2" end="2"/>
                                            </p:txEl>
                                          </p:spTgt>
                                        </p:tgtEl>
                                        <p:attrNameLst>
                                          <p:attrName>ppt_c</p:attrName>
                                        </p:attrNameLst>
                                      </p:cBhvr>
                                      <p:to>
                                        <a:srgbClr val="5F5F5F"/>
                                      </p:to>
                                    </p:animClr>
                                  </p:sub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46083">
                                            <p:txEl>
                                              <p:pRg st="3" end="3"/>
                                            </p:txEl>
                                          </p:spTgt>
                                        </p:tgtEl>
                                        <p:attrNameLst>
                                          <p:attrName>style.visibility</p:attrName>
                                        </p:attrNameLst>
                                      </p:cBhvr>
                                      <p:to>
                                        <p:strVal val="visible"/>
                                      </p:to>
                                    </p:set>
                                    <p:animEffect transition="in" filter="wipe(left)">
                                      <p:cBhvr>
                                        <p:cTn id="22" dur="500"/>
                                        <p:tgtEl>
                                          <p:spTgt spid="46083">
                                            <p:txEl>
                                              <p:pRg st="3" end="3"/>
                                            </p:txEl>
                                          </p:spTgt>
                                        </p:tgtEl>
                                      </p:cBhvr>
                                    </p:animEffect>
                                  </p:childTnLst>
                                  <p:subTnLst>
                                    <p:animClr>
                                      <p:cBhvr override="childStyle">
                                        <p:cTn dur="1" fill="hold" display="0" masterRel="nextClick" afterEffect="1"/>
                                        <p:tgtEl>
                                          <p:spTgt spid="46083">
                                            <p:txEl>
                                              <p:pRg st="3" end="3"/>
                                            </p:txEl>
                                          </p:spTgt>
                                        </p:tgtEl>
                                        <p:attrNameLst>
                                          <p:attrName>ppt_c</p:attrName>
                                        </p:attrNameLst>
                                      </p:cBhvr>
                                      <p:to>
                                        <a:srgbClr val="5F5F5F"/>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083" grpId="0" build="p" bldLvl="2"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r>
              <a:rPr lang="en-US"/>
              <a:t>Ch. 13–</a:t>
            </a:r>
            <a:fld id="{98966EBF-7103-4E73-A14F-A8243DEA9854}" type="slidenum">
              <a:rPr lang="en-US"/>
              <a:pPr/>
              <a:t>10</a:t>
            </a:fld>
            <a:endParaRPr lang="en-US"/>
          </a:p>
        </p:txBody>
      </p:sp>
      <p:sp>
        <p:nvSpPr>
          <p:cNvPr id="47107" name="Rectangle 3"/>
          <p:cNvSpPr>
            <a:spLocks noGrp="1" noChangeArrowheads="1"/>
          </p:cNvSpPr>
          <p:nvPr>
            <p:ph type="body" idx="1"/>
          </p:nvPr>
        </p:nvSpPr>
        <p:spPr>
          <a:noFill/>
          <a:ln/>
        </p:spPr>
        <p:txBody>
          <a:bodyPr/>
          <a:lstStyle/>
          <a:p>
            <a:r>
              <a:rPr lang="en-US">
                <a:solidFill>
                  <a:srgbClr val="5F5F5F"/>
                </a:solidFill>
              </a:rPr>
              <a:t>A focus group of nine expert recruiters gave these individual responses:</a:t>
            </a:r>
            <a:endParaRPr lang="en-US"/>
          </a:p>
          <a:p>
            <a:pPr lvl="1"/>
            <a:r>
              <a:rPr lang="en-US"/>
              <a:t>“Excess cosmetics, substituting form for content. A résumé should look nice but not go overboard.”</a:t>
            </a:r>
          </a:p>
          <a:p>
            <a:pPr lvl="1"/>
            <a:r>
              <a:rPr lang="en-US"/>
              <a:t>“A photo. I have to remove them because managers must be color and gender blind.”</a:t>
            </a:r>
          </a:p>
          <a:p>
            <a:pPr lvl="1"/>
            <a:r>
              <a:rPr lang="en-US"/>
              <a:t>“Not sending the résumé to the right place.”</a:t>
            </a:r>
          </a:p>
        </p:txBody>
      </p:sp>
      <p:sp>
        <p:nvSpPr>
          <p:cNvPr id="47109" name="Rectangle 5"/>
          <p:cNvSpPr>
            <a:spLocks noGrp="1" noChangeArrowheads="1"/>
          </p:cNvSpPr>
          <p:nvPr>
            <p:ph type="title"/>
          </p:nvPr>
        </p:nvSpPr>
        <p:spPr>
          <a:xfrm>
            <a:off x="266700" y="152400"/>
            <a:ext cx="8610600" cy="1352550"/>
          </a:xfrm>
          <a:noFill/>
          <a:ln/>
        </p:spPr>
        <p:txBody>
          <a:bodyPr>
            <a:normAutofit fontScale="90000"/>
          </a:bodyPr>
          <a:lstStyle/>
          <a:p>
            <a:r>
              <a:rPr lang="en-US" dirty="0"/>
              <a:t>What Turns Recruiters </a:t>
            </a:r>
            <a:r>
              <a:rPr lang="en-US" dirty="0" smtClean="0"/>
              <a:t>Off </a:t>
            </a:r>
            <a:r>
              <a:rPr lang="en-US" dirty="0"/>
              <a:t>When Reading a Résumé?</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7107">
                                            <p:txEl>
                                              <p:pRg st="0" end="0"/>
                                            </p:txEl>
                                          </p:spTgt>
                                        </p:tgtEl>
                                        <p:attrNameLst>
                                          <p:attrName>style.visibility</p:attrName>
                                        </p:attrNameLst>
                                      </p:cBhvr>
                                      <p:to>
                                        <p:strVal val="visible"/>
                                      </p:to>
                                    </p:set>
                                    <p:animEffect transition="in" filter="wipe(left)">
                                      <p:cBhvr>
                                        <p:cTn id="7" dur="500"/>
                                        <p:tgtEl>
                                          <p:spTgt spid="47107">
                                            <p:txEl>
                                              <p:pRg st="0" end="0"/>
                                            </p:txEl>
                                          </p:spTgt>
                                        </p:tgtEl>
                                      </p:cBhvr>
                                    </p:animEffect>
                                  </p:childTnLst>
                                  <p:subTnLst>
                                    <p:animClr>
                                      <p:cBhvr override="childStyle">
                                        <p:cTn dur="1" fill="hold" display="0" masterRel="nextClick" afterEffect="1"/>
                                        <p:tgtEl>
                                          <p:spTgt spid="47107">
                                            <p:txEl>
                                              <p:pRg st="0" end="0"/>
                                            </p:txEl>
                                          </p:spTgt>
                                        </p:tgtEl>
                                        <p:attrNameLst>
                                          <p:attrName>ppt_c</p:attrName>
                                        </p:attrNameLst>
                                      </p:cBhvr>
                                      <p:to>
                                        <a:srgbClr val="5F5F5F"/>
                                      </p:to>
                                    </p:animClr>
                                  </p:sub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7107">
                                            <p:txEl>
                                              <p:pRg st="1" end="1"/>
                                            </p:txEl>
                                          </p:spTgt>
                                        </p:tgtEl>
                                        <p:attrNameLst>
                                          <p:attrName>style.visibility</p:attrName>
                                        </p:attrNameLst>
                                      </p:cBhvr>
                                      <p:to>
                                        <p:strVal val="visible"/>
                                      </p:to>
                                    </p:set>
                                    <p:animEffect transition="in" filter="wipe(left)">
                                      <p:cBhvr>
                                        <p:cTn id="12" dur="500"/>
                                        <p:tgtEl>
                                          <p:spTgt spid="47107">
                                            <p:txEl>
                                              <p:pRg st="1" end="1"/>
                                            </p:txEl>
                                          </p:spTgt>
                                        </p:tgtEl>
                                      </p:cBhvr>
                                    </p:animEffect>
                                  </p:childTnLst>
                                  <p:subTnLst>
                                    <p:animClr>
                                      <p:cBhvr override="childStyle">
                                        <p:cTn dur="1" fill="hold" display="0" masterRel="nextClick" afterEffect="1"/>
                                        <p:tgtEl>
                                          <p:spTgt spid="47107">
                                            <p:txEl>
                                              <p:pRg st="1" end="1"/>
                                            </p:txEl>
                                          </p:spTgt>
                                        </p:tgtEl>
                                        <p:attrNameLst>
                                          <p:attrName>ppt_c</p:attrName>
                                        </p:attrNameLst>
                                      </p:cBhvr>
                                      <p:to>
                                        <a:srgbClr val="5F5F5F"/>
                                      </p:to>
                                    </p:animClr>
                                  </p:sub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47107">
                                            <p:txEl>
                                              <p:pRg st="2" end="2"/>
                                            </p:txEl>
                                          </p:spTgt>
                                        </p:tgtEl>
                                        <p:attrNameLst>
                                          <p:attrName>style.visibility</p:attrName>
                                        </p:attrNameLst>
                                      </p:cBhvr>
                                      <p:to>
                                        <p:strVal val="visible"/>
                                      </p:to>
                                    </p:set>
                                    <p:animEffect transition="in" filter="wipe(left)">
                                      <p:cBhvr>
                                        <p:cTn id="17" dur="500"/>
                                        <p:tgtEl>
                                          <p:spTgt spid="47107">
                                            <p:txEl>
                                              <p:pRg st="2" end="2"/>
                                            </p:txEl>
                                          </p:spTgt>
                                        </p:tgtEl>
                                      </p:cBhvr>
                                    </p:animEffect>
                                  </p:childTnLst>
                                  <p:subTnLst>
                                    <p:animClr>
                                      <p:cBhvr override="childStyle">
                                        <p:cTn dur="1" fill="hold" display="0" masterRel="nextClick" afterEffect="1"/>
                                        <p:tgtEl>
                                          <p:spTgt spid="47107">
                                            <p:txEl>
                                              <p:pRg st="2" end="2"/>
                                            </p:txEl>
                                          </p:spTgt>
                                        </p:tgtEl>
                                        <p:attrNameLst>
                                          <p:attrName>ppt_c</p:attrName>
                                        </p:attrNameLst>
                                      </p:cBhvr>
                                      <p:to>
                                        <a:srgbClr val="5F5F5F"/>
                                      </p:to>
                                    </p:animClr>
                                  </p:sub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47107">
                                            <p:txEl>
                                              <p:pRg st="3" end="3"/>
                                            </p:txEl>
                                          </p:spTgt>
                                        </p:tgtEl>
                                        <p:attrNameLst>
                                          <p:attrName>style.visibility</p:attrName>
                                        </p:attrNameLst>
                                      </p:cBhvr>
                                      <p:to>
                                        <p:strVal val="visible"/>
                                      </p:to>
                                    </p:set>
                                    <p:animEffect transition="in" filter="wipe(left)">
                                      <p:cBhvr>
                                        <p:cTn id="22" dur="500"/>
                                        <p:tgtEl>
                                          <p:spTgt spid="47107">
                                            <p:txEl>
                                              <p:pRg st="3" end="3"/>
                                            </p:txEl>
                                          </p:spTgt>
                                        </p:tgtEl>
                                      </p:cBhvr>
                                    </p:animEffect>
                                  </p:childTnLst>
                                  <p:subTnLst>
                                    <p:animClr>
                                      <p:cBhvr override="childStyle">
                                        <p:cTn dur="1" fill="hold" display="0" masterRel="nextClick" afterEffect="1"/>
                                        <p:tgtEl>
                                          <p:spTgt spid="47107">
                                            <p:txEl>
                                              <p:pRg st="3" end="3"/>
                                            </p:txEl>
                                          </p:spTgt>
                                        </p:tgtEl>
                                        <p:attrNameLst>
                                          <p:attrName>ppt_c</p:attrName>
                                        </p:attrNameLst>
                                      </p:cBhvr>
                                      <p:to>
                                        <a:srgbClr val="5F5F5F"/>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107" grpId="0" build="p" bldLvl="2"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r>
              <a:rPr lang="en-US"/>
              <a:t>Ch. 13–</a:t>
            </a:r>
            <a:fld id="{4B521A86-7544-4817-9D50-985F8C4604E8}" type="slidenum">
              <a:rPr lang="en-US"/>
              <a:pPr/>
              <a:t>11</a:t>
            </a:fld>
            <a:endParaRPr lang="en-US"/>
          </a:p>
        </p:txBody>
      </p:sp>
      <p:sp>
        <p:nvSpPr>
          <p:cNvPr id="48131" name="Rectangle 3"/>
          <p:cNvSpPr>
            <a:spLocks noGrp="1" noChangeArrowheads="1"/>
          </p:cNvSpPr>
          <p:nvPr>
            <p:ph type="body" idx="1"/>
          </p:nvPr>
        </p:nvSpPr>
        <p:spPr>
          <a:noFill/>
          <a:ln/>
        </p:spPr>
        <p:txBody>
          <a:bodyPr/>
          <a:lstStyle/>
          <a:p>
            <a:r>
              <a:rPr lang="en-US"/>
              <a:t>“The objective. Plus dates when things happened and accomplishments.”</a:t>
            </a:r>
          </a:p>
          <a:p>
            <a:r>
              <a:rPr lang="en-US"/>
              <a:t>“Information about skills that apply to the job; less about job history and past duties.”</a:t>
            </a:r>
          </a:p>
          <a:p>
            <a:r>
              <a:rPr lang="en-US"/>
              <a:t>“Valid information in an easy-to-read, attractive style.”</a:t>
            </a:r>
          </a:p>
        </p:txBody>
      </p:sp>
      <p:sp>
        <p:nvSpPr>
          <p:cNvPr id="48133" name="Rectangle 5"/>
          <p:cNvSpPr>
            <a:spLocks noGrp="1" noChangeArrowheads="1"/>
          </p:cNvSpPr>
          <p:nvPr>
            <p:ph type="title"/>
          </p:nvPr>
        </p:nvSpPr>
        <p:spPr>
          <a:xfrm>
            <a:off x="266700" y="133350"/>
            <a:ext cx="8610600" cy="1428750"/>
          </a:xfrm>
          <a:noFill/>
          <a:ln/>
        </p:spPr>
        <p:txBody>
          <a:bodyPr>
            <a:normAutofit fontScale="90000"/>
          </a:bodyPr>
          <a:lstStyle/>
          <a:p>
            <a:r>
              <a:rPr lang="en-US"/>
              <a:t>What Do Recruiters Consider Most Important in a Résumé?</a:t>
            </a: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8131">
                                            <p:txEl>
                                              <p:pRg st="0" end="0"/>
                                            </p:txEl>
                                          </p:spTgt>
                                        </p:tgtEl>
                                        <p:attrNameLst>
                                          <p:attrName>style.visibility</p:attrName>
                                        </p:attrNameLst>
                                      </p:cBhvr>
                                      <p:to>
                                        <p:strVal val="visible"/>
                                      </p:to>
                                    </p:set>
                                    <p:animEffect transition="in" filter="wipe(left)">
                                      <p:cBhvr>
                                        <p:cTn id="7" dur="500"/>
                                        <p:tgtEl>
                                          <p:spTgt spid="48131">
                                            <p:txEl>
                                              <p:pRg st="0" end="0"/>
                                            </p:txEl>
                                          </p:spTgt>
                                        </p:tgtEl>
                                      </p:cBhvr>
                                    </p:animEffect>
                                  </p:childTnLst>
                                  <p:subTnLst>
                                    <p:animClr>
                                      <p:cBhvr override="childStyle">
                                        <p:cTn dur="1" fill="hold" display="0" masterRel="nextClick" afterEffect="1"/>
                                        <p:tgtEl>
                                          <p:spTgt spid="48131">
                                            <p:txEl>
                                              <p:pRg st="0" end="0"/>
                                            </p:txEl>
                                          </p:spTgt>
                                        </p:tgtEl>
                                        <p:attrNameLst>
                                          <p:attrName>ppt_c</p:attrName>
                                        </p:attrNameLst>
                                      </p:cBhvr>
                                      <p:to>
                                        <a:srgbClr val="5F5F5F"/>
                                      </p:to>
                                    </p:animClr>
                                  </p:sub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8131">
                                            <p:txEl>
                                              <p:pRg st="1" end="1"/>
                                            </p:txEl>
                                          </p:spTgt>
                                        </p:tgtEl>
                                        <p:attrNameLst>
                                          <p:attrName>style.visibility</p:attrName>
                                        </p:attrNameLst>
                                      </p:cBhvr>
                                      <p:to>
                                        <p:strVal val="visible"/>
                                      </p:to>
                                    </p:set>
                                    <p:animEffect transition="in" filter="wipe(left)">
                                      <p:cBhvr>
                                        <p:cTn id="12" dur="500"/>
                                        <p:tgtEl>
                                          <p:spTgt spid="48131">
                                            <p:txEl>
                                              <p:pRg st="1" end="1"/>
                                            </p:txEl>
                                          </p:spTgt>
                                        </p:tgtEl>
                                      </p:cBhvr>
                                    </p:animEffect>
                                  </p:childTnLst>
                                  <p:subTnLst>
                                    <p:animClr>
                                      <p:cBhvr override="childStyle">
                                        <p:cTn dur="1" fill="hold" display="0" masterRel="nextClick" afterEffect="1"/>
                                        <p:tgtEl>
                                          <p:spTgt spid="48131">
                                            <p:txEl>
                                              <p:pRg st="1" end="1"/>
                                            </p:txEl>
                                          </p:spTgt>
                                        </p:tgtEl>
                                        <p:attrNameLst>
                                          <p:attrName>ppt_c</p:attrName>
                                        </p:attrNameLst>
                                      </p:cBhvr>
                                      <p:to>
                                        <a:srgbClr val="5F5F5F"/>
                                      </p:to>
                                    </p:animClr>
                                  </p:sub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48131">
                                            <p:txEl>
                                              <p:pRg st="2" end="2"/>
                                            </p:txEl>
                                          </p:spTgt>
                                        </p:tgtEl>
                                        <p:attrNameLst>
                                          <p:attrName>style.visibility</p:attrName>
                                        </p:attrNameLst>
                                      </p:cBhvr>
                                      <p:to>
                                        <p:strVal val="visible"/>
                                      </p:to>
                                    </p:set>
                                    <p:animEffect transition="in" filter="wipe(left)">
                                      <p:cBhvr>
                                        <p:cTn id="17" dur="500"/>
                                        <p:tgtEl>
                                          <p:spTgt spid="48131">
                                            <p:txEl>
                                              <p:pRg st="2" end="2"/>
                                            </p:txEl>
                                          </p:spTgt>
                                        </p:tgtEl>
                                      </p:cBhvr>
                                    </p:animEffect>
                                  </p:childTnLst>
                                  <p:subTnLst>
                                    <p:animClr>
                                      <p:cBhvr override="childStyle">
                                        <p:cTn dur="1" fill="hold" display="0" masterRel="nextClick" afterEffect="1"/>
                                        <p:tgtEl>
                                          <p:spTgt spid="48131">
                                            <p:txEl>
                                              <p:pRg st="2" end="2"/>
                                            </p:txEl>
                                          </p:spTgt>
                                        </p:tgtEl>
                                        <p:attrNameLst>
                                          <p:attrName>ppt_c</p:attrName>
                                        </p:attrNameLst>
                                      </p:cBhvr>
                                      <p:to>
                                        <a:srgbClr val="5F5F5F"/>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131" grpId="0" build="p"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r>
              <a:rPr lang="en-US"/>
              <a:t>Ch. 13–</a:t>
            </a:r>
            <a:fld id="{BAD3AECF-EEAC-43BE-B630-7B9565584EB4}" type="slidenum">
              <a:rPr lang="en-US"/>
              <a:pPr/>
              <a:t>12</a:t>
            </a:fld>
            <a:endParaRPr lang="en-US"/>
          </a:p>
        </p:txBody>
      </p:sp>
      <p:sp>
        <p:nvSpPr>
          <p:cNvPr id="49155" name="Rectangle 3"/>
          <p:cNvSpPr>
            <a:spLocks noGrp="1" noChangeArrowheads="1"/>
          </p:cNvSpPr>
          <p:nvPr>
            <p:ph type="body" idx="1"/>
          </p:nvPr>
        </p:nvSpPr>
        <p:spPr>
          <a:noFill/>
          <a:ln/>
        </p:spPr>
        <p:txBody>
          <a:bodyPr/>
          <a:lstStyle/>
          <a:p>
            <a:r>
              <a:rPr lang="en-US"/>
              <a:t>“The candidate’s address and phone number. Lots of people put them only in the cover letter!”</a:t>
            </a:r>
          </a:p>
          <a:p>
            <a:r>
              <a:rPr lang="en-US"/>
              <a:t>“Realizing that the employer is looking for ‘red flags’ and making sure there aren’t any. If you have an employment gap, include a clear statement explaining it.”</a:t>
            </a:r>
          </a:p>
        </p:txBody>
      </p:sp>
      <p:sp>
        <p:nvSpPr>
          <p:cNvPr id="49159" name="Rectangle 7"/>
          <p:cNvSpPr>
            <a:spLocks noGrp="1" noChangeArrowheads="1"/>
          </p:cNvSpPr>
          <p:nvPr>
            <p:ph type="title"/>
          </p:nvPr>
        </p:nvSpPr>
        <p:spPr>
          <a:xfrm>
            <a:off x="266700" y="133350"/>
            <a:ext cx="8610600" cy="1428750"/>
          </a:xfrm>
          <a:noFill/>
          <a:ln/>
        </p:spPr>
        <p:txBody>
          <a:bodyPr>
            <a:normAutofit fontScale="90000"/>
          </a:bodyPr>
          <a:lstStyle/>
          <a:p>
            <a:r>
              <a:rPr lang="en-US"/>
              <a:t>What Do Recruiters Consider Most Important in a Résumé?</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9155">
                                            <p:txEl>
                                              <p:pRg st="0" end="0"/>
                                            </p:txEl>
                                          </p:spTgt>
                                        </p:tgtEl>
                                        <p:attrNameLst>
                                          <p:attrName>style.visibility</p:attrName>
                                        </p:attrNameLst>
                                      </p:cBhvr>
                                      <p:to>
                                        <p:strVal val="visible"/>
                                      </p:to>
                                    </p:set>
                                    <p:animEffect transition="in" filter="wipe(left)">
                                      <p:cBhvr>
                                        <p:cTn id="7" dur="500"/>
                                        <p:tgtEl>
                                          <p:spTgt spid="49155">
                                            <p:txEl>
                                              <p:pRg st="0" end="0"/>
                                            </p:txEl>
                                          </p:spTgt>
                                        </p:tgtEl>
                                      </p:cBhvr>
                                    </p:animEffect>
                                  </p:childTnLst>
                                  <p:subTnLst>
                                    <p:animClr>
                                      <p:cBhvr override="childStyle">
                                        <p:cTn dur="1" fill="hold" display="0" masterRel="nextClick" afterEffect="1"/>
                                        <p:tgtEl>
                                          <p:spTgt spid="49155">
                                            <p:txEl>
                                              <p:pRg st="0" end="0"/>
                                            </p:txEl>
                                          </p:spTgt>
                                        </p:tgtEl>
                                        <p:attrNameLst>
                                          <p:attrName>ppt_c</p:attrName>
                                        </p:attrNameLst>
                                      </p:cBhvr>
                                      <p:to>
                                        <a:srgbClr val="5F5F5F"/>
                                      </p:to>
                                    </p:animClr>
                                  </p:sub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9155">
                                            <p:txEl>
                                              <p:pRg st="1" end="1"/>
                                            </p:txEl>
                                          </p:spTgt>
                                        </p:tgtEl>
                                        <p:attrNameLst>
                                          <p:attrName>style.visibility</p:attrName>
                                        </p:attrNameLst>
                                      </p:cBhvr>
                                      <p:to>
                                        <p:strVal val="visible"/>
                                      </p:to>
                                    </p:set>
                                    <p:animEffect transition="in" filter="wipe(left)">
                                      <p:cBhvr>
                                        <p:cTn id="12" dur="500"/>
                                        <p:tgtEl>
                                          <p:spTgt spid="49155">
                                            <p:txEl>
                                              <p:pRg st="1" end="1"/>
                                            </p:txEl>
                                          </p:spTgt>
                                        </p:tgtEl>
                                      </p:cBhvr>
                                    </p:animEffect>
                                  </p:childTnLst>
                                  <p:subTnLst>
                                    <p:animClr>
                                      <p:cBhvr override="childStyle">
                                        <p:cTn dur="1" fill="hold" display="0" masterRel="nextClick" afterEffect="1"/>
                                        <p:tgtEl>
                                          <p:spTgt spid="49155">
                                            <p:txEl>
                                              <p:pRg st="1" end="1"/>
                                            </p:txEl>
                                          </p:spTgt>
                                        </p:tgtEl>
                                        <p:attrNameLst>
                                          <p:attrName>ppt_c</p:attrName>
                                        </p:attrNameLst>
                                      </p:cBhvr>
                                      <p:to>
                                        <a:srgbClr val="5F5F5F"/>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155" grpId="0" build="p"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r>
              <a:rPr lang="en-US"/>
              <a:t>Ch. 13–</a:t>
            </a:r>
            <a:fld id="{1052A61C-0227-4C8C-A6A7-C553B5E00498}" type="slidenum">
              <a:rPr lang="en-US"/>
              <a:pPr/>
              <a:t>13</a:t>
            </a:fld>
            <a:endParaRPr lang="en-US"/>
          </a:p>
        </p:txBody>
      </p:sp>
      <p:sp>
        <p:nvSpPr>
          <p:cNvPr id="50179" name="Rectangle 3"/>
          <p:cNvSpPr>
            <a:spLocks noGrp="1" noChangeArrowheads="1"/>
          </p:cNvSpPr>
          <p:nvPr>
            <p:ph type="body" idx="1"/>
          </p:nvPr>
        </p:nvSpPr>
        <p:spPr>
          <a:xfrm>
            <a:off x="228600" y="2057400"/>
            <a:ext cx="8686800" cy="3048000"/>
          </a:xfrm>
          <a:noFill/>
          <a:ln/>
        </p:spPr>
        <p:txBody>
          <a:bodyPr/>
          <a:lstStyle/>
          <a:p>
            <a:r>
              <a:rPr lang="en-US"/>
              <a:t>“Meeting the qualifications for the job.”</a:t>
            </a:r>
          </a:p>
          <a:p>
            <a:r>
              <a:rPr lang="en-US"/>
              <a:t>“The presentation and the objective.”</a:t>
            </a:r>
          </a:p>
          <a:p>
            <a:r>
              <a:rPr lang="en-US"/>
              <a:t>“A clear objective, backed up with qualifying experience and continuity in the work history.”</a:t>
            </a:r>
          </a:p>
        </p:txBody>
      </p:sp>
      <p:sp>
        <p:nvSpPr>
          <p:cNvPr id="50181" name="Rectangle 5"/>
          <p:cNvSpPr>
            <a:spLocks noGrp="1" noChangeArrowheads="1"/>
          </p:cNvSpPr>
          <p:nvPr>
            <p:ph type="title"/>
          </p:nvPr>
        </p:nvSpPr>
        <p:spPr>
          <a:xfrm>
            <a:off x="266700" y="133350"/>
            <a:ext cx="8610600" cy="1428750"/>
          </a:xfrm>
          <a:noFill/>
          <a:ln/>
        </p:spPr>
        <p:txBody>
          <a:bodyPr>
            <a:normAutofit fontScale="90000"/>
          </a:bodyPr>
          <a:lstStyle/>
          <a:p>
            <a:r>
              <a:rPr lang="en-US" dirty="0"/>
              <a:t>What Do Recruiters Consider Most Important in a Résumé?</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0179">
                                            <p:txEl>
                                              <p:pRg st="0" end="0"/>
                                            </p:txEl>
                                          </p:spTgt>
                                        </p:tgtEl>
                                        <p:attrNameLst>
                                          <p:attrName>style.visibility</p:attrName>
                                        </p:attrNameLst>
                                      </p:cBhvr>
                                      <p:to>
                                        <p:strVal val="visible"/>
                                      </p:to>
                                    </p:set>
                                    <p:animEffect transition="in" filter="wipe(left)">
                                      <p:cBhvr>
                                        <p:cTn id="7" dur="500"/>
                                        <p:tgtEl>
                                          <p:spTgt spid="50179">
                                            <p:txEl>
                                              <p:pRg st="0" end="0"/>
                                            </p:txEl>
                                          </p:spTgt>
                                        </p:tgtEl>
                                      </p:cBhvr>
                                    </p:animEffect>
                                  </p:childTnLst>
                                  <p:subTnLst>
                                    <p:animClr>
                                      <p:cBhvr override="childStyle">
                                        <p:cTn dur="1" fill="hold" display="0" masterRel="nextClick" afterEffect="1"/>
                                        <p:tgtEl>
                                          <p:spTgt spid="50179">
                                            <p:txEl>
                                              <p:pRg st="0" end="0"/>
                                            </p:txEl>
                                          </p:spTgt>
                                        </p:tgtEl>
                                        <p:attrNameLst>
                                          <p:attrName>ppt_c</p:attrName>
                                        </p:attrNameLst>
                                      </p:cBhvr>
                                      <p:to>
                                        <a:srgbClr val="5F5F5F"/>
                                      </p:to>
                                    </p:animClr>
                                  </p:sub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0179">
                                            <p:txEl>
                                              <p:pRg st="1" end="1"/>
                                            </p:txEl>
                                          </p:spTgt>
                                        </p:tgtEl>
                                        <p:attrNameLst>
                                          <p:attrName>style.visibility</p:attrName>
                                        </p:attrNameLst>
                                      </p:cBhvr>
                                      <p:to>
                                        <p:strVal val="visible"/>
                                      </p:to>
                                    </p:set>
                                    <p:animEffect transition="in" filter="wipe(left)">
                                      <p:cBhvr>
                                        <p:cTn id="12" dur="500"/>
                                        <p:tgtEl>
                                          <p:spTgt spid="50179">
                                            <p:txEl>
                                              <p:pRg st="1" end="1"/>
                                            </p:txEl>
                                          </p:spTgt>
                                        </p:tgtEl>
                                      </p:cBhvr>
                                    </p:animEffect>
                                  </p:childTnLst>
                                  <p:subTnLst>
                                    <p:animClr>
                                      <p:cBhvr override="childStyle">
                                        <p:cTn dur="1" fill="hold" display="0" masterRel="nextClick" afterEffect="1"/>
                                        <p:tgtEl>
                                          <p:spTgt spid="50179">
                                            <p:txEl>
                                              <p:pRg st="1" end="1"/>
                                            </p:txEl>
                                          </p:spTgt>
                                        </p:tgtEl>
                                        <p:attrNameLst>
                                          <p:attrName>ppt_c</p:attrName>
                                        </p:attrNameLst>
                                      </p:cBhvr>
                                      <p:to>
                                        <a:srgbClr val="5F5F5F"/>
                                      </p:to>
                                    </p:animClr>
                                  </p:sub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50179">
                                            <p:txEl>
                                              <p:pRg st="2" end="2"/>
                                            </p:txEl>
                                          </p:spTgt>
                                        </p:tgtEl>
                                        <p:attrNameLst>
                                          <p:attrName>style.visibility</p:attrName>
                                        </p:attrNameLst>
                                      </p:cBhvr>
                                      <p:to>
                                        <p:strVal val="visible"/>
                                      </p:to>
                                    </p:set>
                                    <p:animEffect transition="in" filter="wipe(left)">
                                      <p:cBhvr>
                                        <p:cTn id="17" dur="500"/>
                                        <p:tgtEl>
                                          <p:spTgt spid="50179">
                                            <p:txEl>
                                              <p:pRg st="2" end="2"/>
                                            </p:txEl>
                                          </p:spTgt>
                                        </p:tgtEl>
                                      </p:cBhvr>
                                    </p:animEffect>
                                  </p:childTnLst>
                                  <p:subTnLst>
                                    <p:animClr>
                                      <p:cBhvr override="childStyle">
                                        <p:cTn dur="1" fill="hold" display="0" masterRel="nextClick" afterEffect="1"/>
                                        <p:tgtEl>
                                          <p:spTgt spid="50179">
                                            <p:txEl>
                                              <p:pRg st="2" end="2"/>
                                            </p:txEl>
                                          </p:spTgt>
                                        </p:tgtEl>
                                        <p:attrNameLst>
                                          <p:attrName>ppt_c</p:attrName>
                                        </p:attrNameLst>
                                      </p:cBhvr>
                                      <p:to>
                                        <a:srgbClr val="5F5F5F"/>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179" grpId="0" build="p"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WordArt 2" descr="Paper bag"/>
          <p:cNvSpPr>
            <a:spLocks noChangeArrowheads="1" noChangeShapeType="1" noTextEdit="1"/>
          </p:cNvSpPr>
          <p:nvPr/>
        </p:nvSpPr>
        <p:spPr bwMode="auto">
          <a:xfrm>
            <a:off x="1447800" y="2362200"/>
            <a:ext cx="6400800" cy="1828800"/>
          </a:xfrm>
          <a:prstGeom prst="rect">
            <a:avLst/>
          </a:prstGeom>
        </p:spPr>
        <p:txBody>
          <a:bodyPr wrap="none" fromWordArt="1">
            <a:prstTxWarp prst="textPlain">
              <a:avLst>
                <a:gd name="adj" fmla="val 50000"/>
              </a:avLst>
            </a:prstTxWarp>
          </a:bodyPr>
          <a:lstStyle/>
          <a:p>
            <a:pPr algn="ctr"/>
            <a:r>
              <a:rPr lang="en-US" sz="3600" i="1" kern="10" dirty="0" smtClean="0">
                <a:ln w="9525">
                  <a:solidFill>
                    <a:srgbClr val="008000"/>
                  </a:solidFill>
                  <a:round/>
                  <a:headEnd/>
                  <a:tailEnd/>
                </a:ln>
                <a:blipFill dpi="0" rotWithShape="0">
                  <a:blip r:embed="rId2"/>
                  <a:srcRect/>
                  <a:tile tx="0" ty="0" sx="100000" sy="100000" flip="none" algn="tl"/>
                </a:blipFill>
                <a:effectLst>
                  <a:outerShdw dist="563972" dir="14049741" sx="125000" sy="125000" algn="tl" rotWithShape="0">
                    <a:srgbClr val="C7DFD3">
                      <a:alpha val="79999"/>
                    </a:srgbClr>
                  </a:outerShdw>
                </a:effectLst>
                <a:latin typeface="Times New Roman"/>
                <a:cs typeface="Times New Roman"/>
              </a:rPr>
              <a:t>Letter</a:t>
            </a:r>
            <a:endParaRPr lang="en-US" sz="3600" i="1" kern="10" dirty="0">
              <a:ln w="9525">
                <a:solidFill>
                  <a:srgbClr val="008000"/>
                </a:solidFill>
                <a:round/>
                <a:headEnd/>
                <a:tailEnd/>
              </a:ln>
              <a:blipFill dpi="0" rotWithShape="0">
                <a:blip r:embed="rId2"/>
                <a:srcRect/>
                <a:tile tx="0" ty="0" sx="100000" sy="100000" flip="none" algn="tl"/>
              </a:blipFill>
              <a:effectLst>
                <a:outerShdw dist="563972" dir="14049741" sx="125000" sy="125000" algn="tl" rotWithShape="0">
                  <a:srgbClr val="C7DFD3">
                    <a:alpha val="79999"/>
                  </a:srgbClr>
                </a:outerShdw>
              </a:effectLst>
              <a:latin typeface="Times New Roman"/>
              <a:cs typeface="Times New Roman"/>
            </a:endParaRPr>
          </a:p>
        </p:txBody>
      </p:sp>
      <p:pic>
        <p:nvPicPr>
          <p:cNvPr id="31747" name="Picture 3" descr="BD14539_"/>
          <p:cNvPicPr>
            <a:picLocks noChangeAspect="1" noChangeArrowheads="1"/>
          </p:cNvPicPr>
          <p:nvPr/>
        </p:nvPicPr>
        <p:blipFill>
          <a:blip r:embed="rId3" cstate="print"/>
          <a:srcRect/>
          <a:stretch>
            <a:fillRect/>
          </a:stretch>
        </p:blipFill>
        <p:spPr bwMode="auto">
          <a:xfrm>
            <a:off x="914400" y="914400"/>
            <a:ext cx="7467600" cy="304800"/>
          </a:xfrm>
          <a:prstGeom prst="rect">
            <a:avLst/>
          </a:prstGeom>
          <a:noFill/>
          <a:ln w="9525">
            <a:noFill/>
            <a:miter lim="800000"/>
            <a:headEnd/>
            <a:tailEnd/>
          </a:ln>
        </p:spPr>
      </p:pic>
      <p:pic>
        <p:nvPicPr>
          <p:cNvPr id="31748" name="Picture 4" descr="BD14539_"/>
          <p:cNvPicPr>
            <a:picLocks noChangeAspect="1" noChangeArrowheads="1"/>
          </p:cNvPicPr>
          <p:nvPr/>
        </p:nvPicPr>
        <p:blipFill>
          <a:blip r:embed="rId3" cstate="print"/>
          <a:srcRect/>
          <a:stretch>
            <a:fillRect/>
          </a:stretch>
        </p:blipFill>
        <p:spPr bwMode="auto">
          <a:xfrm>
            <a:off x="914400" y="5486400"/>
            <a:ext cx="7467600" cy="3048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grpId="0" nodeType="withEffect">
                                  <p:stCondLst>
                                    <p:cond delay="0"/>
                                  </p:stCondLst>
                                  <p:childTnLst>
                                    <p:set>
                                      <p:cBhvr>
                                        <p:cTn id="6" dur="1" fill="hold">
                                          <p:stCondLst>
                                            <p:cond delay="0"/>
                                          </p:stCondLst>
                                        </p:cTn>
                                        <p:tgtEl>
                                          <p:spTgt spid="53250"/>
                                        </p:tgtEl>
                                        <p:attrNameLst>
                                          <p:attrName>style.visibility</p:attrName>
                                        </p:attrNameLst>
                                      </p:cBhvr>
                                      <p:to>
                                        <p:strVal val="visible"/>
                                      </p:to>
                                    </p:set>
                                    <p:anim calcmode="lin" valueType="num">
                                      <p:cBhvr>
                                        <p:cTn id="7" dur="1000" fill="hold"/>
                                        <p:tgtEl>
                                          <p:spTgt spid="53250"/>
                                        </p:tgtEl>
                                        <p:attrNameLst>
                                          <p:attrName>ppt_w</p:attrName>
                                        </p:attrNameLst>
                                      </p:cBhvr>
                                      <p:tavLst>
                                        <p:tav tm="0">
                                          <p:val>
                                            <p:fltVal val="0"/>
                                          </p:val>
                                        </p:tav>
                                        <p:tav tm="100000">
                                          <p:val>
                                            <p:strVal val="#ppt_w"/>
                                          </p:val>
                                        </p:tav>
                                      </p:tavLst>
                                    </p:anim>
                                    <p:anim calcmode="lin" valueType="num">
                                      <p:cBhvr>
                                        <p:cTn id="8" dur="1000" fill="hold"/>
                                        <p:tgtEl>
                                          <p:spTgt spid="53250"/>
                                        </p:tgtEl>
                                        <p:attrNameLst>
                                          <p:attrName>ppt_h</p:attrName>
                                        </p:attrNameLst>
                                      </p:cBhvr>
                                      <p:tavLst>
                                        <p:tav tm="0">
                                          <p:val>
                                            <p:fltVal val="0"/>
                                          </p:val>
                                        </p:tav>
                                        <p:tav tm="100000">
                                          <p:val>
                                            <p:strVal val="#ppt_h"/>
                                          </p:val>
                                        </p:tav>
                                      </p:tavLst>
                                    </p:anim>
                                    <p:anim calcmode="lin" valueType="num">
                                      <p:cBhvr>
                                        <p:cTn id="9" dur="1000" fill="hold"/>
                                        <p:tgtEl>
                                          <p:spTgt spid="53250"/>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53250"/>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250"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2"/>
          <p:cNvSpPr>
            <a:spLocks noGrp="1" noChangeArrowheads="1"/>
          </p:cNvSpPr>
          <p:nvPr>
            <p:ph type="title"/>
          </p:nvPr>
        </p:nvSpPr>
        <p:spPr/>
        <p:txBody>
          <a:bodyPr/>
          <a:lstStyle/>
          <a:p>
            <a:pPr eaLnBrk="1" hangingPunct="1"/>
            <a:r>
              <a:rPr lang="en-US" altLang="en-US" dirty="0" smtClean="0"/>
              <a:t>What Is a Cover Letter?</a:t>
            </a:r>
          </a:p>
        </p:txBody>
      </p:sp>
      <p:sp>
        <p:nvSpPr>
          <p:cNvPr id="3076" name="Rectangle 3"/>
          <p:cNvSpPr>
            <a:spLocks noGrp="1" noChangeArrowheads="1"/>
          </p:cNvSpPr>
          <p:nvPr>
            <p:ph type="body" sz="half" idx="2"/>
          </p:nvPr>
        </p:nvSpPr>
        <p:spPr>
          <a:xfrm>
            <a:off x="4649788" y="1970088"/>
            <a:ext cx="4037012" cy="4156075"/>
          </a:xfrm>
        </p:spPr>
        <p:txBody>
          <a:bodyPr/>
          <a:lstStyle/>
          <a:p>
            <a:pPr eaLnBrk="1" hangingPunct="1">
              <a:buFontTx/>
              <a:buNone/>
            </a:pPr>
            <a:r>
              <a:rPr lang="en-US" altLang="en-US" sz="3000" smtClean="0"/>
              <a:t>	A cover letter expresses your interest in and qualifications for a position to a prospective employer.</a:t>
            </a:r>
          </a:p>
          <a:p>
            <a:pPr eaLnBrk="1" hangingPunct="1">
              <a:buFontTx/>
              <a:buNone/>
            </a:pPr>
            <a:endParaRPr lang="en-US" altLang="en-US" sz="3000" smtClean="0"/>
          </a:p>
        </p:txBody>
      </p:sp>
      <p:sp>
        <p:nvSpPr>
          <p:cNvPr id="5" name="ClipArt Placeholder 4"/>
          <p:cNvSpPr>
            <a:spLocks noGrp="1"/>
          </p:cNvSpPr>
          <p:nvPr>
            <p:ph type="clipArt" sz="half" idx="1"/>
          </p:nvPr>
        </p:nvSpPr>
        <p:spPr/>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pPr eaLnBrk="1" hangingPunct="1"/>
            <a:r>
              <a:rPr lang="en-US" altLang="en-US" smtClean="0"/>
              <a:t>Introductory Paragraph</a:t>
            </a:r>
          </a:p>
        </p:txBody>
      </p:sp>
      <p:sp>
        <p:nvSpPr>
          <p:cNvPr id="34819" name="Rectangle 3"/>
          <p:cNvSpPr>
            <a:spLocks noGrp="1" noChangeArrowheads="1"/>
          </p:cNvSpPr>
          <p:nvPr>
            <p:ph type="body" idx="1"/>
          </p:nvPr>
        </p:nvSpPr>
        <p:spPr/>
        <p:txBody>
          <a:bodyPr/>
          <a:lstStyle/>
          <a:p>
            <a:pPr marL="609600" indent="-609600" eaLnBrk="1" hangingPunct="1">
              <a:buFontTx/>
              <a:buNone/>
            </a:pPr>
            <a:r>
              <a:rPr lang="en-US" altLang="en-US" i="1" smtClean="0">
                <a:solidFill>
                  <a:schemeClr val="accent2"/>
                </a:solidFill>
              </a:rPr>
              <a:t>Your first paragraph should:</a:t>
            </a:r>
          </a:p>
          <a:p>
            <a:pPr marL="609600" indent="-609600" eaLnBrk="1" hangingPunct="1">
              <a:buFontTx/>
              <a:buAutoNum type="arabicPeriod"/>
            </a:pPr>
            <a:r>
              <a:rPr lang="en-US" altLang="en-US" smtClean="0"/>
              <a:t>Get the reader’s attention, stimulate interest, and be appropriate for the job you are seeking.  </a:t>
            </a:r>
          </a:p>
          <a:p>
            <a:pPr marL="609600" indent="-609600" eaLnBrk="1" hangingPunct="1">
              <a:buFontTx/>
              <a:buAutoNum type="arabicPeriod"/>
            </a:pPr>
            <a:r>
              <a:rPr lang="en-US" altLang="en-US" smtClean="0"/>
              <a:t>Make your goal clear to readers.</a:t>
            </a:r>
          </a:p>
          <a:p>
            <a:pPr marL="609600" indent="-609600" eaLnBrk="1" hangingPunct="1">
              <a:buFontTx/>
              <a:buAutoNum type="arabicPeriod"/>
            </a:pPr>
            <a:r>
              <a:rPr lang="en-US" altLang="en-US" smtClean="0"/>
              <a:t>Preview the rest of your letter.  Highlight the qualifications you will discuss throughout the letter.</a:t>
            </a:r>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pPr eaLnBrk="1" hangingPunct="1"/>
            <a:r>
              <a:rPr lang="en-US" altLang="en-US" dirty="0" smtClean="0"/>
              <a:t>Solicited Application Letters		</a:t>
            </a:r>
          </a:p>
        </p:txBody>
      </p:sp>
      <p:sp>
        <p:nvSpPr>
          <p:cNvPr id="35843" name="Rectangle 3"/>
          <p:cNvSpPr>
            <a:spLocks noGrp="1" noChangeArrowheads="1"/>
          </p:cNvSpPr>
          <p:nvPr>
            <p:ph type="body" sz="half" idx="1"/>
          </p:nvPr>
        </p:nvSpPr>
        <p:spPr>
          <a:xfrm>
            <a:off x="457200" y="1600200"/>
            <a:ext cx="4037013" cy="4525963"/>
          </a:xfrm>
        </p:spPr>
        <p:txBody>
          <a:bodyPr/>
          <a:lstStyle/>
          <a:p>
            <a:pPr eaLnBrk="1" hangingPunct="1"/>
            <a:r>
              <a:rPr lang="en-US" altLang="en-US" smtClean="0"/>
              <a:t>Solicited application letters are letters written in response to an advertised job opening.  </a:t>
            </a:r>
          </a:p>
          <a:p>
            <a:pPr eaLnBrk="1" hangingPunct="1"/>
            <a:r>
              <a:rPr lang="en-US" altLang="en-US" smtClean="0"/>
              <a:t>It is appropriate to mention where you learned of the opening in the first paragraph.</a:t>
            </a:r>
          </a:p>
        </p:txBody>
      </p:sp>
      <p:sp>
        <p:nvSpPr>
          <p:cNvPr id="35844" name="Rectangle 4"/>
          <p:cNvSpPr>
            <a:spLocks noGrp="1" noChangeArrowheads="1"/>
          </p:cNvSpPr>
          <p:nvPr>
            <p:ph type="body" sz="half" idx="2"/>
          </p:nvPr>
        </p:nvSpPr>
        <p:spPr>
          <a:xfrm>
            <a:off x="4648200" y="1600200"/>
            <a:ext cx="4495800" cy="5029200"/>
          </a:xfrm>
        </p:spPr>
        <p:txBody>
          <a:bodyPr/>
          <a:lstStyle/>
          <a:p>
            <a:pPr eaLnBrk="1" hangingPunct="1">
              <a:buFontTx/>
              <a:buNone/>
            </a:pPr>
            <a:r>
              <a:rPr lang="en-US" altLang="en-US" sz="2500" b="1" smtClean="0">
                <a:solidFill>
                  <a:srgbClr val="FF3300"/>
                </a:solidFill>
                <a:cs typeface="Times New Roman" pitchFamily="18" charset="0"/>
              </a:rPr>
              <a:t>I believe that my knowledge </a:t>
            </a:r>
          </a:p>
          <a:p>
            <a:pPr eaLnBrk="1" hangingPunct="1">
              <a:buFontTx/>
              <a:buNone/>
            </a:pPr>
            <a:r>
              <a:rPr lang="en-US" altLang="en-US" sz="2500" b="1" smtClean="0">
                <a:solidFill>
                  <a:srgbClr val="FF3300"/>
                </a:solidFill>
                <a:cs typeface="Times New Roman" pitchFamily="18" charset="0"/>
              </a:rPr>
              <a:t>of public relations and my  </a:t>
            </a:r>
          </a:p>
          <a:p>
            <a:pPr eaLnBrk="1" hangingPunct="1">
              <a:buFontTx/>
              <a:buNone/>
            </a:pPr>
            <a:r>
              <a:rPr lang="en-US" altLang="en-US" sz="2500" b="1" smtClean="0">
                <a:solidFill>
                  <a:srgbClr val="FF3300"/>
                </a:solidFill>
                <a:cs typeface="Times New Roman" pitchFamily="18" charset="0"/>
              </a:rPr>
              <a:t>proven communication and </a:t>
            </a:r>
          </a:p>
          <a:p>
            <a:pPr eaLnBrk="1" hangingPunct="1">
              <a:buFontTx/>
              <a:buNone/>
            </a:pPr>
            <a:r>
              <a:rPr lang="en-US" altLang="en-US" sz="2500" b="1" smtClean="0">
                <a:solidFill>
                  <a:srgbClr val="FF3300"/>
                </a:solidFill>
                <a:cs typeface="Times New Roman" pitchFamily="18" charset="0"/>
              </a:rPr>
              <a:t>leadership skills make me a </a:t>
            </a:r>
          </a:p>
          <a:p>
            <a:pPr eaLnBrk="1" hangingPunct="1">
              <a:buFontTx/>
              <a:buNone/>
            </a:pPr>
            <a:r>
              <a:rPr lang="en-US" altLang="en-US" sz="2500" b="1" smtClean="0">
                <a:solidFill>
                  <a:srgbClr val="FF3300"/>
                </a:solidFill>
                <a:cs typeface="Times New Roman" pitchFamily="18" charset="0"/>
              </a:rPr>
              <a:t>strong candidate for the</a:t>
            </a:r>
          </a:p>
          <a:p>
            <a:pPr eaLnBrk="1" hangingPunct="1">
              <a:buFontTx/>
              <a:buNone/>
            </a:pPr>
            <a:r>
              <a:rPr lang="en-US" altLang="en-US" sz="2500" b="1" smtClean="0">
                <a:solidFill>
                  <a:srgbClr val="FF3300"/>
                </a:solidFill>
                <a:cs typeface="Times New Roman" pitchFamily="18" charset="0"/>
              </a:rPr>
              <a:t>position of Media Relations </a:t>
            </a:r>
          </a:p>
          <a:p>
            <a:pPr eaLnBrk="1" hangingPunct="1">
              <a:buFontTx/>
              <a:buNone/>
            </a:pPr>
            <a:r>
              <a:rPr lang="en-US" altLang="en-US" sz="2500" b="1" smtClean="0">
                <a:solidFill>
                  <a:srgbClr val="FF3300"/>
                </a:solidFill>
                <a:cs typeface="Times New Roman" pitchFamily="18" charset="0"/>
              </a:rPr>
              <a:t>Coordinator that was posted </a:t>
            </a:r>
          </a:p>
          <a:p>
            <a:pPr eaLnBrk="1" hangingPunct="1">
              <a:buFontTx/>
              <a:buNone/>
            </a:pPr>
            <a:r>
              <a:rPr lang="en-US" altLang="en-US" sz="2500" b="1" smtClean="0">
                <a:solidFill>
                  <a:srgbClr val="FF3300"/>
                </a:solidFill>
                <a:cs typeface="Times New Roman" pitchFamily="18" charset="0"/>
              </a:rPr>
              <a:t>by the Delta Airlines Job </a:t>
            </a:r>
          </a:p>
          <a:p>
            <a:pPr eaLnBrk="1" hangingPunct="1">
              <a:buFontTx/>
              <a:buNone/>
            </a:pPr>
            <a:r>
              <a:rPr lang="en-US" altLang="en-US" sz="2500" b="1" smtClean="0">
                <a:solidFill>
                  <a:srgbClr val="FF3300"/>
                </a:solidFill>
                <a:cs typeface="Times New Roman" pitchFamily="18" charset="0"/>
              </a:rPr>
              <a:t>Opportunities Program.</a:t>
            </a:r>
          </a:p>
          <a:p>
            <a:pPr eaLnBrk="1" hangingPunct="1">
              <a:buFontTx/>
              <a:buNone/>
            </a:pPr>
            <a:endParaRPr lang="en-US" altLang="en-US" sz="2500" b="1" smtClean="0">
              <a:solidFill>
                <a:srgbClr val="FF3300"/>
              </a:solidFill>
            </a:endParaRPr>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pPr eaLnBrk="1" hangingPunct="1"/>
            <a:r>
              <a:rPr lang="en-US" altLang="en-US" smtClean="0"/>
              <a:t>Unsolicited Application Letters	</a:t>
            </a:r>
          </a:p>
        </p:txBody>
      </p:sp>
      <p:sp>
        <p:nvSpPr>
          <p:cNvPr id="36867" name="Rectangle 3"/>
          <p:cNvSpPr>
            <a:spLocks noGrp="1" noChangeArrowheads="1"/>
          </p:cNvSpPr>
          <p:nvPr>
            <p:ph type="body" sz="half" idx="1"/>
          </p:nvPr>
        </p:nvSpPr>
        <p:spPr>
          <a:xfrm>
            <a:off x="457200" y="1600200"/>
            <a:ext cx="4037013" cy="4525963"/>
          </a:xfrm>
        </p:spPr>
        <p:txBody>
          <a:bodyPr/>
          <a:lstStyle/>
          <a:p>
            <a:pPr eaLnBrk="1" hangingPunct="1"/>
            <a:r>
              <a:rPr lang="en-US" altLang="en-US" smtClean="0"/>
              <a:t>Unsolicited application letters are written to companies that have not posted a job opening.</a:t>
            </a:r>
          </a:p>
          <a:p>
            <a:pPr eaLnBrk="1" hangingPunct="1"/>
            <a:r>
              <a:rPr lang="en-US" altLang="en-US" smtClean="0"/>
              <a:t>It is important to gain the reader’s attention and persuade them that you can contribute to the company’s goals.</a:t>
            </a:r>
          </a:p>
        </p:txBody>
      </p:sp>
      <p:sp>
        <p:nvSpPr>
          <p:cNvPr id="36868" name="Rectangle 4"/>
          <p:cNvSpPr>
            <a:spLocks noGrp="1" noChangeArrowheads="1"/>
          </p:cNvSpPr>
          <p:nvPr>
            <p:ph type="body" sz="half" idx="2"/>
          </p:nvPr>
        </p:nvSpPr>
        <p:spPr>
          <a:xfrm>
            <a:off x="4649788" y="1600200"/>
            <a:ext cx="4265612" cy="4800600"/>
          </a:xfrm>
        </p:spPr>
        <p:txBody>
          <a:bodyPr/>
          <a:lstStyle/>
          <a:p>
            <a:pPr eaLnBrk="1" hangingPunct="1">
              <a:lnSpc>
                <a:spcPct val="90000"/>
              </a:lnSpc>
              <a:buFontTx/>
              <a:buNone/>
            </a:pPr>
            <a:r>
              <a:rPr lang="en-US" altLang="en-US" sz="2600" smtClean="0">
                <a:solidFill>
                  <a:srgbClr val="FF3300"/>
                </a:solidFill>
                <a:cs typeface="Arial" charset="0"/>
              </a:rPr>
              <a:t>As a member of one of the </a:t>
            </a:r>
          </a:p>
          <a:p>
            <a:pPr eaLnBrk="1" hangingPunct="1">
              <a:lnSpc>
                <a:spcPct val="90000"/>
              </a:lnSpc>
              <a:buFontTx/>
              <a:buNone/>
            </a:pPr>
            <a:r>
              <a:rPr lang="en-US" altLang="en-US" sz="2600" smtClean="0">
                <a:solidFill>
                  <a:srgbClr val="FF3300"/>
                </a:solidFill>
                <a:cs typeface="Arial" charset="0"/>
              </a:rPr>
              <a:t>fastest growing publishing </a:t>
            </a:r>
          </a:p>
          <a:p>
            <a:pPr eaLnBrk="1" hangingPunct="1">
              <a:lnSpc>
                <a:spcPct val="90000"/>
              </a:lnSpc>
              <a:buFontTx/>
              <a:buNone/>
            </a:pPr>
            <a:r>
              <a:rPr lang="en-US" altLang="en-US" sz="2600" smtClean="0">
                <a:solidFill>
                  <a:srgbClr val="FF3300"/>
                </a:solidFill>
                <a:cs typeface="Arial" charset="0"/>
              </a:rPr>
              <a:t>houses in the world, do you </a:t>
            </a:r>
          </a:p>
          <a:p>
            <a:pPr eaLnBrk="1" hangingPunct="1">
              <a:lnSpc>
                <a:spcPct val="90000"/>
              </a:lnSpc>
              <a:buFontTx/>
              <a:buNone/>
            </a:pPr>
            <a:r>
              <a:rPr lang="en-US" altLang="en-US" sz="2600" smtClean="0">
                <a:solidFill>
                  <a:srgbClr val="FF3300"/>
                </a:solidFill>
                <a:cs typeface="Arial" charset="0"/>
              </a:rPr>
              <a:t>have an opening in your </a:t>
            </a:r>
          </a:p>
          <a:p>
            <a:pPr eaLnBrk="1" hangingPunct="1">
              <a:lnSpc>
                <a:spcPct val="90000"/>
              </a:lnSpc>
              <a:buFontTx/>
              <a:buNone/>
            </a:pPr>
            <a:r>
              <a:rPr lang="en-US" altLang="en-US" sz="2600" smtClean="0">
                <a:solidFill>
                  <a:srgbClr val="FF3300"/>
                </a:solidFill>
                <a:cs typeface="Arial" charset="0"/>
              </a:rPr>
              <a:t>acquisitions department for </a:t>
            </a:r>
          </a:p>
          <a:p>
            <a:pPr eaLnBrk="1" hangingPunct="1">
              <a:lnSpc>
                <a:spcPct val="90000"/>
              </a:lnSpc>
              <a:buFontTx/>
              <a:buNone/>
            </a:pPr>
            <a:r>
              <a:rPr lang="en-US" altLang="en-US" sz="2600" smtClean="0">
                <a:solidFill>
                  <a:srgbClr val="FF3300"/>
                </a:solidFill>
                <a:cs typeface="Arial" charset="0"/>
              </a:rPr>
              <a:t>a recent college graduate </a:t>
            </a:r>
          </a:p>
          <a:p>
            <a:pPr eaLnBrk="1" hangingPunct="1">
              <a:lnSpc>
                <a:spcPct val="90000"/>
              </a:lnSpc>
              <a:buFontTx/>
              <a:buNone/>
            </a:pPr>
            <a:r>
              <a:rPr lang="en-US" altLang="en-US" sz="2600" smtClean="0">
                <a:solidFill>
                  <a:srgbClr val="FF3300"/>
                </a:solidFill>
                <a:cs typeface="Arial" charset="0"/>
              </a:rPr>
              <a:t>with a major in English and </a:t>
            </a:r>
          </a:p>
          <a:p>
            <a:pPr eaLnBrk="1" hangingPunct="1">
              <a:lnSpc>
                <a:spcPct val="90000"/>
              </a:lnSpc>
              <a:buFontTx/>
              <a:buNone/>
            </a:pPr>
            <a:r>
              <a:rPr lang="en-US" altLang="en-US" sz="2600" smtClean="0">
                <a:solidFill>
                  <a:srgbClr val="FF3300"/>
                </a:solidFill>
                <a:cs typeface="Arial" charset="0"/>
              </a:rPr>
              <a:t>publishing and editing </a:t>
            </a:r>
          </a:p>
          <a:p>
            <a:pPr eaLnBrk="1" hangingPunct="1">
              <a:lnSpc>
                <a:spcPct val="90000"/>
              </a:lnSpc>
              <a:buFontTx/>
              <a:buNone/>
            </a:pPr>
            <a:r>
              <a:rPr lang="en-US" altLang="en-US" sz="2600" smtClean="0">
                <a:solidFill>
                  <a:srgbClr val="FF3300"/>
                </a:solidFill>
                <a:cs typeface="Arial" charset="0"/>
              </a:rPr>
              <a:t>experience?</a:t>
            </a:r>
          </a:p>
          <a:p>
            <a:pPr eaLnBrk="1" hangingPunct="1">
              <a:lnSpc>
                <a:spcPct val="90000"/>
              </a:lnSpc>
              <a:buFontTx/>
              <a:buNone/>
            </a:pPr>
            <a:endParaRPr lang="en-US" altLang="en-US" sz="2600" smtClean="0"/>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pPr eaLnBrk="1" hangingPunct="1"/>
            <a:r>
              <a:rPr lang="en-US" altLang="en-US" smtClean="0"/>
              <a:t>Detailing Your Experience</a:t>
            </a:r>
          </a:p>
        </p:txBody>
      </p:sp>
      <p:sp>
        <p:nvSpPr>
          <p:cNvPr id="37891" name="Rectangle 3"/>
          <p:cNvSpPr>
            <a:spLocks noGrp="1" noChangeArrowheads="1"/>
          </p:cNvSpPr>
          <p:nvPr>
            <p:ph type="body" sz="half" idx="1"/>
          </p:nvPr>
        </p:nvSpPr>
        <p:spPr>
          <a:xfrm>
            <a:off x="457200" y="1600200"/>
            <a:ext cx="4037013" cy="4525963"/>
          </a:xfrm>
        </p:spPr>
        <p:txBody>
          <a:bodyPr/>
          <a:lstStyle/>
          <a:p>
            <a:pPr eaLnBrk="1" hangingPunct="1"/>
            <a:r>
              <a:rPr lang="en-US" altLang="en-US" sz="2400" smtClean="0"/>
              <a:t>Show (don’t tell) employers your qualifications</a:t>
            </a:r>
          </a:p>
          <a:p>
            <a:pPr eaLnBrk="1" hangingPunct="1"/>
            <a:r>
              <a:rPr lang="en-US" altLang="en-US" sz="2400" smtClean="0"/>
              <a:t>Include specific, credible examples of your qualifications for the position. </a:t>
            </a:r>
          </a:p>
          <a:p>
            <a:pPr eaLnBrk="1" hangingPunct="1"/>
            <a:r>
              <a:rPr lang="en-US" altLang="en-US" sz="2400" smtClean="0"/>
              <a:t>Use numbers, names of equipment you've used, or features of a project that may apply to the job you want.</a:t>
            </a:r>
          </a:p>
        </p:txBody>
      </p:sp>
      <p:sp>
        <p:nvSpPr>
          <p:cNvPr id="37892" name="Rectangle 4"/>
          <p:cNvSpPr>
            <a:spLocks noGrp="1" noChangeArrowheads="1"/>
          </p:cNvSpPr>
          <p:nvPr>
            <p:ph type="body" sz="half" idx="2"/>
          </p:nvPr>
        </p:nvSpPr>
        <p:spPr>
          <a:xfrm>
            <a:off x="4649788" y="1600200"/>
            <a:ext cx="3879850" cy="4525963"/>
          </a:xfrm>
        </p:spPr>
        <p:txBody>
          <a:bodyPr/>
          <a:lstStyle/>
          <a:p>
            <a:pPr eaLnBrk="1" hangingPunct="1">
              <a:lnSpc>
                <a:spcPct val="90000"/>
              </a:lnSpc>
              <a:buFontTx/>
              <a:buNone/>
            </a:pPr>
            <a:r>
              <a:rPr lang="en-US" altLang="en-US" sz="2600" smtClean="0"/>
              <a:t>	</a:t>
            </a:r>
            <a:r>
              <a:rPr lang="en-US" altLang="en-US" smtClean="0">
                <a:solidFill>
                  <a:srgbClr val="FF3300"/>
                </a:solidFill>
              </a:rPr>
              <a:t>As a banking representative at Bank One, I provided quality customer service while promoting the sale of products to customers.  I also handled upwards of $20,000 a day and was responsible for balancing the bank’s ATM machine.</a:t>
            </a:r>
            <a:r>
              <a:rPr lang="en-US" altLang="en-US" sz="2600" smtClean="0">
                <a:solidFill>
                  <a:srgbClr val="FF3300"/>
                </a:solidFill>
              </a:rPr>
              <a:t>  </a:t>
            </a:r>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pPr eaLnBrk="1" hangingPunct="1"/>
            <a:r>
              <a:rPr lang="en-US" altLang="en-US" smtClean="0"/>
              <a:t>Using Active Language—Do’s</a:t>
            </a:r>
          </a:p>
        </p:txBody>
      </p:sp>
      <p:sp>
        <p:nvSpPr>
          <p:cNvPr id="39939" name="Rectangle 3"/>
          <p:cNvSpPr>
            <a:spLocks noGrp="1" noChangeArrowheads="1"/>
          </p:cNvSpPr>
          <p:nvPr>
            <p:ph type="body" sz="half" idx="1"/>
          </p:nvPr>
        </p:nvSpPr>
        <p:spPr>
          <a:xfrm>
            <a:off x="381000" y="1752600"/>
            <a:ext cx="4191000" cy="3886200"/>
          </a:xfrm>
        </p:spPr>
        <p:txBody>
          <a:bodyPr/>
          <a:lstStyle/>
          <a:p>
            <a:pPr eaLnBrk="1" hangingPunct="1">
              <a:lnSpc>
                <a:spcPct val="90000"/>
              </a:lnSpc>
            </a:pPr>
            <a:r>
              <a:rPr lang="en-US" altLang="en-US" sz="2400" smtClean="0"/>
              <a:t>Use concrete words to describe your experience.</a:t>
            </a:r>
          </a:p>
          <a:p>
            <a:pPr eaLnBrk="1" hangingPunct="1">
              <a:lnSpc>
                <a:spcPct val="90000"/>
              </a:lnSpc>
            </a:pPr>
            <a:r>
              <a:rPr lang="en-US" altLang="en-US" sz="2400" smtClean="0"/>
              <a:t>Use present tense to discuss current activities and past tense for previous job duties or accomplishments.</a:t>
            </a:r>
          </a:p>
          <a:p>
            <a:pPr eaLnBrk="1" hangingPunct="1">
              <a:lnSpc>
                <a:spcPct val="90000"/>
              </a:lnSpc>
            </a:pPr>
            <a:r>
              <a:rPr lang="en-US" altLang="en-US" sz="2400" smtClean="0"/>
              <a:t>Be as specific as possible in descriptions; list dollar amounts and figures when you can.</a:t>
            </a:r>
          </a:p>
          <a:p>
            <a:pPr eaLnBrk="1" hangingPunct="1">
              <a:lnSpc>
                <a:spcPct val="90000"/>
              </a:lnSpc>
            </a:pPr>
            <a:endParaRPr lang="en-US" altLang="en-US" sz="2400" smtClean="0"/>
          </a:p>
        </p:txBody>
      </p:sp>
      <p:sp>
        <p:nvSpPr>
          <p:cNvPr id="104452" name="Rectangle 4"/>
          <p:cNvSpPr>
            <a:spLocks noGrp="1" noChangeArrowheads="1"/>
          </p:cNvSpPr>
          <p:nvPr>
            <p:ph type="body" sz="half" idx="2"/>
          </p:nvPr>
        </p:nvSpPr>
        <p:spPr>
          <a:xfrm>
            <a:off x="4991100" y="1905000"/>
            <a:ext cx="4152900" cy="3733800"/>
          </a:xfrm>
        </p:spPr>
        <p:txBody>
          <a:bodyPr/>
          <a:lstStyle/>
          <a:p>
            <a:pPr eaLnBrk="1" hangingPunct="1">
              <a:lnSpc>
                <a:spcPct val="90000"/>
              </a:lnSpc>
              <a:buFontTx/>
              <a:buNone/>
            </a:pPr>
            <a:r>
              <a:rPr lang="en-US" altLang="en-US" sz="2000" smtClean="0">
                <a:cs typeface="Arial" charset="0"/>
              </a:rPr>
              <a:t>Vague:</a:t>
            </a:r>
            <a:r>
              <a:rPr lang="en-US" altLang="en-US" sz="2000" smtClean="0">
                <a:solidFill>
                  <a:srgbClr val="FF3300"/>
                </a:solidFill>
                <a:cs typeface="Arial" charset="0"/>
              </a:rPr>
              <a:t>  I worked as a ramp agent for COMAIR.</a:t>
            </a:r>
            <a:endParaRPr lang="en-US" altLang="en-US" sz="2000" smtClean="0">
              <a:cs typeface="Times New Roman" pitchFamily="18" charset="0"/>
            </a:endParaRPr>
          </a:p>
          <a:p>
            <a:pPr eaLnBrk="1" hangingPunct="1">
              <a:lnSpc>
                <a:spcPct val="90000"/>
              </a:lnSpc>
              <a:buFontTx/>
              <a:buNone/>
            </a:pPr>
            <a:r>
              <a:rPr lang="en-US" altLang="en-US" sz="2000" smtClean="0">
                <a:solidFill>
                  <a:srgbClr val="FF3300"/>
                </a:solidFill>
                <a:ea typeface="Arial Unicode MS" pitchFamily="34" charset="-128"/>
                <a:cs typeface="Arial Unicode MS" pitchFamily="34" charset="-128"/>
              </a:rPr>
              <a:t> </a:t>
            </a:r>
            <a:r>
              <a:rPr lang="en-US" altLang="en-US" sz="2000" smtClean="0">
                <a:ea typeface="Arial Unicode MS" pitchFamily="34" charset="-128"/>
                <a:cs typeface="Arial Unicode MS" pitchFamily="34" charset="-128"/>
              </a:rPr>
              <a:t>Specific</a:t>
            </a:r>
            <a:r>
              <a:rPr lang="en-US" altLang="en-US" sz="2000" smtClean="0">
                <a:cs typeface="Times New Roman" pitchFamily="18" charset="0"/>
              </a:rPr>
              <a:t>:</a:t>
            </a:r>
            <a:r>
              <a:rPr lang="en-US" altLang="en-US" sz="2000" smtClean="0">
                <a:solidFill>
                  <a:srgbClr val="FF3300"/>
                </a:solidFill>
                <a:cs typeface="Times New Roman" pitchFamily="18" charset="0"/>
              </a:rPr>
              <a:t>  As a ramp agent, I assisted in loading baggage, oversaw fueling the aircraft, and stocked commissary items on the aircraft.</a:t>
            </a:r>
          </a:p>
          <a:p>
            <a:pPr eaLnBrk="1" hangingPunct="1">
              <a:lnSpc>
                <a:spcPct val="90000"/>
              </a:lnSpc>
              <a:buFontTx/>
              <a:buNone/>
            </a:pPr>
            <a:r>
              <a:rPr lang="en-US" altLang="en-US" sz="2000" smtClean="0">
                <a:cs typeface="Times New Roman" pitchFamily="18" charset="0"/>
              </a:rPr>
              <a:t>Weak:</a:t>
            </a:r>
            <a:r>
              <a:rPr lang="en-US" altLang="en-US" sz="2000" smtClean="0">
                <a:solidFill>
                  <a:srgbClr val="FF3300"/>
                </a:solidFill>
                <a:cs typeface="Times New Roman" pitchFamily="18" charset="0"/>
              </a:rPr>
              <a:t>  I attempted to attract customers.</a:t>
            </a:r>
          </a:p>
          <a:p>
            <a:pPr eaLnBrk="1" hangingPunct="1">
              <a:lnSpc>
                <a:spcPct val="90000"/>
              </a:lnSpc>
              <a:buFontTx/>
              <a:buNone/>
            </a:pPr>
            <a:r>
              <a:rPr lang="en-US" altLang="en-US" sz="2000" smtClean="0">
                <a:cs typeface="Times New Roman" pitchFamily="18" charset="0"/>
              </a:rPr>
              <a:t>Strong:</a:t>
            </a:r>
            <a:r>
              <a:rPr lang="en-US" altLang="en-US" sz="2000" smtClean="0">
                <a:solidFill>
                  <a:srgbClr val="FF3300"/>
                </a:solidFill>
                <a:cs typeface="Times New Roman" pitchFamily="18" charset="0"/>
              </a:rPr>
              <a:t>  I initiated a program to attract customers to Pizza Hut, which resulted in a 5% increase in sales for the month of June.</a:t>
            </a:r>
            <a:endParaRPr lang="en-US" altLang="en-US" sz="2000" smtClean="0"/>
          </a:p>
        </p:txBody>
      </p:sp>
    </p:spTree>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04452">
                                            <p:txEl>
                                              <p:pRg st="0" end="0"/>
                                            </p:txEl>
                                          </p:spTgt>
                                        </p:tgtEl>
                                        <p:attrNameLst>
                                          <p:attrName>style.visibility</p:attrName>
                                        </p:attrNameLst>
                                      </p:cBhvr>
                                      <p:to>
                                        <p:strVal val="visible"/>
                                      </p:to>
                                    </p:set>
                                    <p:animEffect transition="in" filter="dissolve">
                                      <p:cBhvr>
                                        <p:cTn id="7" dur="500"/>
                                        <p:tgtEl>
                                          <p:spTgt spid="10445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04452">
                                            <p:txEl>
                                              <p:pRg st="1" end="1"/>
                                            </p:txEl>
                                          </p:spTgt>
                                        </p:tgtEl>
                                        <p:attrNameLst>
                                          <p:attrName>style.visibility</p:attrName>
                                        </p:attrNameLst>
                                      </p:cBhvr>
                                      <p:to>
                                        <p:strVal val="visible"/>
                                      </p:to>
                                    </p:set>
                                    <p:animEffect transition="in" filter="dissolve">
                                      <p:cBhvr>
                                        <p:cTn id="12" dur="500"/>
                                        <p:tgtEl>
                                          <p:spTgt spid="10445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04452">
                                            <p:txEl>
                                              <p:pRg st="2" end="2"/>
                                            </p:txEl>
                                          </p:spTgt>
                                        </p:tgtEl>
                                        <p:attrNameLst>
                                          <p:attrName>style.visibility</p:attrName>
                                        </p:attrNameLst>
                                      </p:cBhvr>
                                      <p:to>
                                        <p:strVal val="visible"/>
                                      </p:to>
                                    </p:set>
                                    <p:animEffect transition="in" filter="dissolve">
                                      <p:cBhvr>
                                        <p:cTn id="17" dur="500"/>
                                        <p:tgtEl>
                                          <p:spTgt spid="10445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04452">
                                            <p:txEl>
                                              <p:pRg st="3" end="3"/>
                                            </p:txEl>
                                          </p:spTgt>
                                        </p:tgtEl>
                                        <p:attrNameLst>
                                          <p:attrName>style.visibility</p:attrName>
                                        </p:attrNameLst>
                                      </p:cBhvr>
                                      <p:to>
                                        <p:strVal val="visible"/>
                                      </p:to>
                                    </p:set>
                                    <p:animEffect transition="in" filter="dissolve">
                                      <p:cBhvr>
                                        <p:cTn id="22" dur="500"/>
                                        <p:tgtEl>
                                          <p:spTgt spid="10445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452" grpId="0" build="p" bldLvl="2"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r>
              <a:rPr lang="en-US"/>
              <a:t>Ch. 13–</a:t>
            </a:r>
            <a:fld id="{56B8A61D-0337-4211-B49F-B0E6D9009374}" type="slidenum">
              <a:rPr lang="en-US"/>
              <a:pPr/>
              <a:t>21</a:t>
            </a:fld>
            <a:endParaRPr lang="en-US"/>
          </a:p>
        </p:txBody>
      </p:sp>
      <p:sp>
        <p:nvSpPr>
          <p:cNvPr id="53251" name="Rectangle 3"/>
          <p:cNvSpPr>
            <a:spLocks noGrp="1" noChangeArrowheads="1"/>
          </p:cNvSpPr>
          <p:nvPr>
            <p:ph type="body" idx="1"/>
          </p:nvPr>
        </p:nvSpPr>
        <p:spPr>
          <a:xfrm>
            <a:off x="228600" y="2019300"/>
            <a:ext cx="8686800" cy="3581400"/>
          </a:xfrm>
          <a:noFill/>
          <a:ln/>
        </p:spPr>
        <p:txBody>
          <a:bodyPr/>
          <a:lstStyle/>
          <a:p>
            <a:pPr>
              <a:lnSpc>
                <a:spcPct val="90000"/>
              </a:lnSpc>
            </a:pPr>
            <a:r>
              <a:rPr lang="en-US"/>
              <a:t>Closing</a:t>
            </a:r>
          </a:p>
          <a:p>
            <a:pPr lvl="1">
              <a:lnSpc>
                <a:spcPct val="90000"/>
              </a:lnSpc>
            </a:pPr>
            <a:r>
              <a:rPr lang="en-US"/>
              <a:t>Ask for an interview. Consider hooking the request to a statement reviewing your strongest points.</a:t>
            </a:r>
          </a:p>
          <a:p>
            <a:pPr lvl="1">
              <a:lnSpc>
                <a:spcPct val="90000"/>
              </a:lnSpc>
            </a:pPr>
            <a:r>
              <a:rPr lang="en-US"/>
              <a:t>Make it easy to respond. Tell when and where you can be reached (during office hours). Some recruiters prefer that you call them.</a:t>
            </a:r>
          </a:p>
        </p:txBody>
      </p:sp>
      <p:sp>
        <p:nvSpPr>
          <p:cNvPr id="53255" name="Rectangle 7"/>
          <p:cNvSpPr>
            <a:spLocks noGrp="1" noChangeArrowheads="1"/>
          </p:cNvSpPr>
          <p:nvPr>
            <p:ph type="title"/>
          </p:nvPr>
        </p:nvSpPr>
        <p:spPr>
          <a:xfrm>
            <a:off x="266700" y="133350"/>
            <a:ext cx="8610600" cy="1390650"/>
          </a:xfrm>
          <a:noFill/>
          <a:ln/>
        </p:spPr>
        <p:txBody>
          <a:bodyPr>
            <a:normAutofit fontScale="90000"/>
          </a:bodyPr>
          <a:lstStyle/>
          <a:p>
            <a:r>
              <a:rPr lang="en-US" dirty="0"/>
              <a:t>Writing a Persuasive Job Application Letter</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3251">
                                            <p:txEl>
                                              <p:pRg st="0" end="0"/>
                                            </p:txEl>
                                          </p:spTgt>
                                        </p:tgtEl>
                                        <p:attrNameLst>
                                          <p:attrName>style.visibility</p:attrName>
                                        </p:attrNameLst>
                                      </p:cBhvr>
                                      <p:to>
                                        <p:strVal val="visible"/>
                                      </p:to>
                                    </p:set>
                                    <p:animEffect transition="in" filter="wipe(left)">
                                      <p:cBhvr>
                                        <p:cTn id="7" dur="500"/>
                                        <p:tgtEl>
                                          <p:spTgt spid="53251">
                                            <p:txEl>
                                              <p:pRg st="0" end="0"/>
                                            </p:txEl>
                                          </p:spTgt>
                                        </p:tgtEl>
                                      </p:cBhvr>
                                    </p:animEffect>
                                  </p:childTnLst>
                                  <p:subTnLst>
                                    <p:animClr>
                                      <p:cBhvr override="childStyle">
                                        <p:cTn dur="1" fill="hold" display="0" masterRel="nextClick" afterEffect="1"/>
                                        <p:tgtEl>
                                          <p:spTgt spid="53251">
                                            <p:txEl>
                                              <p:pRg st="0" end="0"/>
                                            </p:txEl>
                                          </p:spTgt>
                                        </p:tgtEl>
                                        <p:attrNameLst>
                                          <p:attrName>ppt_c</p:attrName>
                                        </p:attrNameLst>
                                      </p:cBhvr>
                                      <p:to>
                                        <a:srgbClr val="5F5F5F"/>
                                      </p:to>
                                    </p:animClr>
                                  </p:sub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3251">
                                            <p:txEl>
                                              <p:pRg st="1" end="1"/>
                                            </p:txEl>
                                          </p:spTgt>
                                        </p:tgtEl>
                                        <p:attrNameLst>
                                          <p:attrName>style.visibility</p:attrName>
                                        </p:attrNameLst>
                                      </p:cBhvr>
                                      <p:to>
                                        <p:strVal val="visible"/>
                                      </p:to>
                                    </p:set>
                                    <p:animEffect transition="in" filter="wipe(left)">
                                      <p:cBhvr>
                                        <p:cTn id="12" dur="500"/>
                                        <p:tgtEl>
                                          <p:spTgt spid="53251">
                                            <p:txEl>
                                              <p:pRg st="1" end="1"/>
                                            </p:txEl>
                                          </p:spTgt>
                                        </p:tgtEl>
                                      </p:cBhvr>
                                    </p:animEffect>
                                  </p:childTnLst>
                                  <p:subTnLst>
                                    <p:animClr>
                                      <p:cBhvr override="childStyle">
                                        <p:cTn dur="1" fill="hold" display="0" masterRel="nextClick" afterEffect="1"/>
                                        <p:tgtEl>
                                          <p:spTgt spid="53251">
                                            <p:txEl>
                                              <p:pRg st="1" end="1"/>
                                            </p:txEl>
                                          </p:spTgt>
                                        </p:tgtEl>
                                        <p:attrNameLst>
                                          <p:attrName>ppt_c</p:attrName>
                                        </p:attrNameLst>
                                      </p:cBhvr>
                                      <p:to>
                                        <a:srgbClr val="5F5F5F"/>
                                      </p:to>
                                    </p:animClr>
                                  </p:sub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53251">
                                            <p:txEl>
                                              <p:pRg st="2" end="2"/>
                                            </p:txEl>
                                          </p:spTgt>
                                        </p:tgtEl>
                                        <p:attrNameLst>
                                          <p:attrName>style.visibility</p:attrName>
                                        </p:attrNameLst>
                                      </p:cBhvr>
                                      <p:to>
                                        <p:strVal val="visible"/>
                                      </p:to>
                                    </p:set>
                                    <p:animEffect transition="in" filter="wipe(left)">
                                      <p:cBhvr>
                                        <p:cTn id="17" dur="500"/>
                                        <p:tgtEl>
                                          <p:spTgt spid="53251">
                                            <p:txEl>
                                              <p:pRg st="2" end="2"/>
                                            </p:txEl>
                                          </p:spTgt>
                                        </p:tgtEl>
                                      </p:cBhvr>
                                    </p:animEffect>
                                  </p:childTnLst>
                                  <p:subTnLst>
                                    <p:animClr>
                                      <p:cBhvr override="childStyle">
                                        <p:cTn dur="1" fill="hold" display="0" masterRel="nextClick" afterEffect="1"/>
                                        <p:tgtEl>
                                          <p:spTgt spid="53251">
                                            <p:txEl>
                                              <p:pRg st="2" end="2"/>
                                            </p:txEl>
                                          </p:spTgt>
                                        </p:tgtEl>
                                        <p:attrNameLst>
                                          <p:attrName>ppt_c</p:attrName>
                                        </p:attrNameLst>
                                      </p:cBhvr>
                                      <p:to>
                                        <a:srgbClr val="5F5F5F"/>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251" grpId="0" build="p" bldLvl="2"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122" name="Object 4"/>
          <p:cNvGraphicFramePr>
            <a:graphicFrameLocks noChangeAspect="1"/>
          </p:cNvGraphicFramePr>
          <p:nvPr/>
        </p:nvGraphicFramePr>
        <p:xfrm>
          <a:off x="682625" y="300038"/>
          <a:ext cx="8215313" cy="6646862"/>
        </p:xfrm>
        <a:graphic>
          <a:graphicData uri="http://schemas.openxmlformats.org/presentationml/2006/ole">
            <p:oleObj spid="_x0000_s2050" name="Document" r:id="rId3" imgW="7677197" imgH="6181167" progId="Word.Document.8">
              <p:embed/>
            </p:oleObj>
          </a:graphicData>
        </a:graphic>
      </p:graphicFrame>
      <p:pic>
        <p:nvPicPr>
          <p:cNvPr id="5123" name="Picture 5" descr="BD14539_"/>
          <p:cNvPicPr>
            <a:picLocks noChangeAspect="1" noChangeArrowheads="1"/>
          </p:cNvPicPr>
          <p:nvPr/>
        </p:nvPicPr>
        <p:blipFill>
          <a:blip r:embed="rId4" cstate="print"/>
          <a:srcRect/>
          <a:stretch>
            <a:fillRect/>
          </a:stretch>
        </p:blipFill>
        <p:spPr bwMode="auto">
          <a:xfrm>
            <a:off x="4191000" y="838200"/>
            <a:ext cx="4648200" cy="171450"/>
          </a:xfrm>
          <a:prstGeom prst="rect">
            <a:avLst/>
          </a:prstGeom>
          <a:noFill/>
          <a:ln w="9525">
            <a:noFill/>
            <a:miter lim="800000"/>
            <a:headEnd/>
            <a:tailEnd/>
          </a:ln>
        </p:spPr>
      </p:pic>
      <p:sp>
        <p:nvSpPr>
          <p:cNvPr id="5124" name="Text Box 6"/>
          <p:cNvSpPr txBox="1">
            <a:spLocks noChangeArrowheads="1"/>
          </p:cNvSpPr>
          <p:nvPr/>
        </p:nvSpPr>
        <p:spPr bwMode="auto">
          <a:xfrm>
            <a:off x="4800600" y="304800"/>
            <a:ext cx="3962400" cy="427038"/>
          </a:xfrm>
          <a:prstGeom prst="rect">
            <a:avLst/>
          </a:prstGeom>
          <a:noFill/>
          <a:ln w="9525">
            <a:noFill/>
            <a:miter lim="800000"/>
            <a:headEnd/>
            <a:tailEnd/>
          </a:ln>
        </p:spPr>
        <p:txBody>
          <a:bodyPr>
            <a:spAutoFit/>
          </a:bodyPr>
          <a:lstStyle/>
          <a:p>
            <a:pPr>
              <a:spcBef>
                <a:spcPct val="50000"/>
              </a:spcBef>
            </a:pPr>
            <a:r>
              <a:rPr lang="en-US" sz="2200">
                <a:latin typeface="Georgia" pitchFamily="18" charset="0"/>
              </a:rPr>
              <a:t>(Sample Cover Letter Outline)</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Recapitulation</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How to Prepare a Computer-Friendly Résumé</a:t>
            </a:r>
          </a:p>
          <a:p>
            <a:r>
              <a:rPr lang="en-US" dirty="0" smtClean="0"/>
              <a:t>What Turns Recruiters Off When Reading a Résumé?</a:t>
            </a:r>
          </a:p>
          <a:p>
            <a:r>
              <a:rPr lang="en-US" dirty="0" smtClean="0"/>
              <a:t>What Turns Recruiters Off When Reading a Résumé?</a:t>
            </a:r>
          </a:p>
          <a:p>
            <a:r>
              <a:rPr lang="en-US" dirty="0" smtClean="0"/>
              <a:t>What Do Recruiters Consider Most Important in a Résumé?</a:t>
            </a:r>
          </a:p>
          <a:p>
            <a:r>
              <a:rPr lang="en-US" altLang="en-US" dirty="0" smtClean="0"/>
              <a:t>What Is a Cover Letter?</a:t>
            </a:r>
          </a:p>
          <a:p>
            <a:r>
              <a:rPr lang="en-US" altLang="en-US" dirty="0" smtClean="0"/>
              <a:t>Solicited Application Letters</a:t>
            </a:r>
          </a:p>
          <a:p>
            <a:r>
              <a:rPr lang="en-US" altLang="en-US" dirty="0" smtClean="0"/>
              <a:t>Unsolicited Application Letters</a:t>
            </a:r>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The use of language in Resume and cover </a:t>
            </a:r>
            <a:r>
              <a:rPr lang="en-US" dirty="0" err="1" smtClean="0"/>
              <a:t>leter</a:t>
            </a:r>
            <a:r>
              <a:rPr lang="en-US" dirty="0" smtClean="0"/>
              <a:t>.</a:t>
            </a:r>
          </a:p>
          <a:p>
            <a:r>
              <a:rPr lang="en-US" dirty="0" smtClean="0"/>
              <a:t>Writing a persuasive job application letter</a:t>
            </a:r>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5"/>
          <p:cNvSpPr>
            <a:spLocks noGrp="1" noChangeArrowheads="1"/>
          </p:cNvSpPr>
          <p:nvPr>
            <p:ph type="sldNum" sz="quarter" idx="4294967295"/>
          </p:nvPr>
        </p:nvSpPr>
        <p:spPr>
          <a:xfrm>
            <a:off x="7715250" y="6115050"/>
            <a:ext cx="1122363" cy="457200"/>
          </a:xfrm>
          <a:prstGeom prst="rect">
            <a:avLst/>
          </a:prstGeom>
        </p:spPr>
        <p:txBody>
          <a:bodyPr/>
          <a:lstStyle/>
          <a:p>
            <a:r>
              <a:rPr lang="en-US"/>
              <a:t>Ch. 13–</a:t>
            </a:r>
            <a:fld id="{0201BFD8-9AF4-4A8D-BAC1-093EBC7AB630}" type="slidenum">
              <a:rPr lang="en-US"/>
              <a:pPr/>
              <a:t>25</a:t>
            </a:fld>
            <a:endParaRPr lang="en-US"/>
          </a:p>
        </p:txBody>
      </p:sp>
      <p:sp>
        <p:nvSpPr>
          <p:cNvPr id="54274" name="Rectangle 2"/>
          <p:cNvSpPr>
            <a:spLocks noGrp="1" noChangeArrowheads="1"/>
          </p:cNvSpPr>
          <p:nvPr>
            <p:ph type="ctrTitle"/>
          </p:nvPr>
        </p:nvSpPr>
        <p:spPr>
          <a:xfrm>
            <a:off x="1371600" y="2190750"/>
            <a:ext cx="6399213" cy="2438400"/>
          </a:xfrm>
          <a:noFill/>
          <a:ln/>
        </p:spPr>
        <p:txBody>
          <a:bodyPr/>
          <a:lstStyle/>
          <a:p>
            <a:r>
              <a:rPr lang="en-US" sz="6000" dirty="0" smtClean="0">
                <a:latin typeface="Times New Roman" pitchFamily="18" charset="0"/>
              </a:rPr>
              <a:t>Thank</a:t>
            </a:r>
            <a:br>
              <a:rPr lang="en-US" sz="6000" dirty="0" smtClean="0">
                <a:latin typeface="Times New Roman" pitchFamily="18" charset="0"/>
              </a:rPr>
            </a:br>
            <a:r>
              <a:rPr lang="en-US" sz="6000" dirty="0" smtClean="0">
                <a:latin typeface="Times New Roman" pitchFamily="18" charset="0"/>
              </a:rPr>
              <a:t> You</a:t>
            </a:r>
            <a:endParaRPr lang="en-US" sz="6000" dirty="0">
              <a:latin typeface="Times New Roman" pitchFamily="18" charset="0"/>
            </a:endParaRPr>
          </a:p>
        </p:txBody>
      </p:sp>
    </p:spTree>
  </p:cSld>
  <p:clrMapOvr>
    <a:masterClrMapping/>
  </p:clrMapOvr>
  <p:transition spd="slow">
    <p:zoom dir="in"/>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117</TotalTime>
  <Words>1362</Words>
  <Application>Microsoft Office PowerPoint</Application>
  <PresentationFormat>On-screen Show (4:3)</PresentationFormat>
  <Paragraphs>160</Paragraphs>
  <Slides>25</Slides>
  <Notes>6</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25</vt:i4>
      </vt:variant>
    </vt:vector>
  </HeadingPairs>
  <TitlesOfParts>
    <vt:vector size="27" baseType="lpstr">
      <vt:lpstr>Office Theme</vt:lpstr>
      <vt:lpstr>Document</vt:lpstr>
      <vt:lpstr>Business Communication Workshop</vt:lpstr>
      <vt:lpstr>Slide 2</vt:lpstr>
      <vt:lpstr>We have discussed…..</vt:lpstr>
      <vt:lpstr>We have discussed…..</vt:lpstr>
      <vt:lpstr>Preparing a Computer-Friendly Résumé</vt:lpstr>
      <vt:lpstr>Preparing a Computer-Friendly Résumé</vt:lpstr>
      <vt:lpstr>Preparing a Computer-Friendly Résumé</vt:lpstr>
      <vt:lpstr>What Turns Recruiters Off When Reading a Résumé?</vt:lpstr>
      <vt:lpstr>What Turns Recruiters Off When Reading a Résumé?</vt:lpstr>
      <vt:lpstr>What Turns Recruiters Off When Reading a Résumé?</vt:lpstr>
      <vt:lpstr>What Do Recruiters Consider Most Important in a Résumé?</vt:lpstr>
      <vt:lpstr>What Do Recruiters Consider Most Important in a Résumé?</vt:lpstr>
      <vt:lpstr>What Do Recruiters Consider Most Important in a Résumé?</vt:lpstr>
      <vt:lpstr>Slide 14</vt:lpstr>
      <vt:lpstr>What Is a Cover Letter?</vt:lpstr>
      <vt:lpstr>Introductory Paragraph</vt:lpstr>
      <vt:lpstr>Solicited Application Letters  </vt:lpstr>
      <vt:lpstr>Unsolicited Application Letters </vt:lpstr>
      <vt:lpstr>Detailing Your Experience</vt:lpstr>
      <vt:lpstr>Using Active Language—Do’s</vt:lpstr>
      <vt:lpstr>Writing a Persuasive Job Application Letter</vt:lpstr>
      <vt:lpstr>Slide 22</vt:lpstr>
      <vt:lpstr>Recapitulation</vt:lpstr>
      <vt:lpstr>Slide 24</vt:lpstr>
      <vt:lpstr>Thank  You</vt:lpstr>
    </vt:vector>
  </TitlesOfParts>
  <Company>Ciit wah</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13</dc:title>
  <dc:creator>Ayaz Qadeer</dc:creator>
  <cp:lastModifiedBy>Administrator</cp:lastModifiedBy>
  <cp:revision>10</cp:revision>
  <dcterms:created xsi:type="dcterms:W3CDTF">2013-05-14T11:49:36Z</dcterms:created>
  <dcterms:modified xsi:type="dcterms:W3CDTF">2013-05-16T12:49:47Z</dcterms:modified>
</cp:coreProperties>
</file>